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F8073A-3542-4E0E-B061-C812437C1897}" type="datetimeFigureOut">
              <a:rPr lang="en-GB" smtClean="0"/>
              <a:t>23/06/2023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8C1F6F-2D72-4E45-A59A-F45FF05028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7089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1c4aa666e2e_3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1c4aa666e2e_3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71553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86DC-9381-4525-B275-C446374B030E}" type="datetimeFigureOut">
              <a:rPr lang="en-GB" smtClean="0"/>
              <a:t>23/06/2023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9373-C662-48AC-B11E-0DD5417F0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930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86DC-9381-4525-B275-C446374B030E}" type="datetimeFigureOut">
              <a:rPr lang="en-GB" smtClean="0"/>
              <a:t>23/06/2023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9373-C662-48AC-B11E-0DD5417F0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931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86DC-9381-4525-B275-C446374B030E}" type="datetimeFigureOut">
              <a:rPr lang="en-GB" smtClean="0"/>
              <a:t>23/06/2023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9373-C662-48AC-B11E-0DD5417F0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7485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43637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86DC-9381-4525-B275-C446374B030E}" type="datetimeFigureOut">
              <a:rPr lang="en-GB" smtClean="0"/>
              <a:t>23/06/2023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9373-C662-48AC-B11E-0DD5417F0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009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86DC-9381-4525-B275-C446374B030E}" type="datetimeFigureOut">
              <a:rPr lang="en-GB" smtClean="0"/>
              <a:t>23/06/2023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9373-C662-48AC-B11E-0DD5417F0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671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86DC-9381-4525-B275-C446374B030E}" type="datetimeFigureOut">
              <a:rPr lang="en-GB" smtClean="0"/>
              <a:t>23/06/2023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9373-C662-48AC-B11E-0DD5417F0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810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86DC-9381-4525-B275-C446374B030E}" type="datetimeFigureOut">
              <a:rPr lang="en-GB" smtClean="0"/>
              <a:t>23/06/2023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9373-C662-48AC-B11E-0DD5417F0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344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86DC-9381-4525-B275-C446374B030E}" type="datetimeFigureOut">
              <a:rPr lang="en-GB" smtClean="0"/>
              <a:t>23/06/2023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9373-C662-48AC-B11E-0DD5417F0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759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86DC-9381-4525-B275-C446374B030E}" type="datetimeFigureOut">
              <a:rPr lang="en-GB" smtClean="0"/>
              <a:t>23/06/2023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9373-C662-48AC-B11E-0DD5417F0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0860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86DC-9381-4525-B275-C446374B030E}" type="datetimeFigureOut">
              <a:rPr lang="en-GB" smtClean="0"/>
              <a:t>23/06/2023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9373-C662-48AC-B11E-0DD5417F0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378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86DC-9381-4525-B275-C446374B030E}" type="datetimeFigureOut">
              <a:rPr lang="en-GB" smtClean="0"/>
              <a:t>23/06/2023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9373-C662-48AC-B11E-0DD5417F0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6332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886DC-9381-4525-B275-C446374B030E}" type="datetimeFigureOut">
              <a:rPr lang="en-GB" smtClean="0"/>
              <a:t>23/06/2023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79373-C662-48AC-B11E-0DD5417F0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046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44"/>
          <p:cNvSpPr/>
          <p:nvPr/>
        </p:nvSpPr>
        <p:spPr>
          <a:xfrm>
            <a:off x="181767" y="782567"/>
            <a:ext cx="1183200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defTabSz="1219170">
              <a:buClr>
                <a:srgbClr val="000000"/>
              </a:buClr>
              <a:defRPr/>
            </a:pPr>
            <a:endParaRPr sz="12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86" name="Google Shape;286;p44"/>
          <p:cNvSpPr/>
          <p:nvPr/>
        </p:nvSpPr>
        <p:spPr>
          <a:xfrm>
            <a:off x="136996" y="634800"/>
            <a:ext cx="3825600" cy="52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-GB" sz="1333" dirty="0"/>
              <a:t>The model offers the opportunity to deliver Best Value while </a:t>
            </a:r>
            <a:r>
              <a:rPr lang="en-GB" sz="1333" b="1" dirty="0">
                <a:solidFill>
                  <a:srgbClr val="89B358"/>
                </a:solidFill>
              </a:rPr>
              <a:t>addressing the IAB requirements and substantial budget pressures</a:t>
            </a:r>
            <a:r>
              <a:rPr lang="en-GB" sz="1333" dirty="0"/>
              <a:t>.</a:t>
            </a:r>
          </a:p>
          <a:p>
            <a:pPr defTabSz="1219170">
              <a:buClr>
                <a:srgbClr val="000000"/>
              </a:buClr>
              <a:defRPr/>
            </a:pPr>
            <a:endParaRPr sz="1333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243834" indent="-137155" defTabSz="1219170">
              <a:buClr>
                <a:srgbClr val="000000"/>
              </a:buClr>
              <a:buSzPts val="900"/>
              <a:buFont typeface="Arial"/>
              <a:buChar char="●"/>
              <a:defRPr/>
            </a:pPr>
            <a:r>
              <a:rPr lang="en" sz="13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Emphasises </a:t>
            </a:r>
            <a:r>
              <a:rPr lang="en" sz="1333" b="1" kern="0" dirty="0">
                <a:solidFill>
                  <a:srgbClr val="70AD47"/>
                </a:solidFill>
                <a:latin typeface="Arial"/>
                <a:cs typeface="Arial"/>
                <a:sym typeface="Arial"/>
              </a:rPr>
              <a:t>prevention and the proactive development of resilience in communities</a:t>
            </a:r>
          </a:p>
          <a:p>
            <a:pPr marL="106679" defTabSz="1219170">
              <a:buClr>
                <a:srgbClr val="000000"/>
              </a:buClr>
              <a:buSzPts val="900"/>
              <a:defRPr/>
            </a:pPr>
            <a:endParaRPr sz="1333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243834" indent="-137155" defTabSz="1219170">
              <a:buClr>
                <a:srgbClr val="000000"/>
              </a:buClr>
              <a:buSzPts val="900"/>
              <a:buFont typeface="Arial"/>
              <a:buChar char="●"/>
              <a:defRPr/>
            </a:pPr>
            <a:r>
              <a:rPr lang="en" sz="13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A</a:t>
            </a:r>
            <a:r>
              <a:rPr lang="en" sz="1333" b="1" kern="0" dirty="0">
                <a:solidFill>
                  <a:srgbClr val="70AD47"/>
                </a:solidFill>
                <a:latin typeface="Arial"/>
                <a:cs typeface="Arial"/>
                <a:sym typeface="Arial"/>
              </a:rPr>
              <a:t> Customer function </a:t>
            </a:r>
            <a:r>
              <a:rPr lang="en" sz="13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for a smooth experience for those making contact with the Council. </a:t>
            </a:r>
            <a:endParaRPr sz="1333" b="1" kern="0" dirty="0">
              <a:solidFill>
                <a:srgbClr val="70AD47"/>
              </a:solidFill>
              <a:latin typeface="Arial"/>
              <a:cs typeface="Arial"/>
              <a:sym typeface="Arial"/>
            </a:endParaRPr>
          </a:p>
          <a:p>
            <a:pPr marL="609585" defTabSz="1219170">
              <a:buClr>
                <a:srgbClr val="000000"/>
              </a:buClr>
              <a:defRPr/>
            </a:pPr>
            <a:endParaRPr sz="1333" b="1" kern="0" dirty="0">
              <a:solidFill>
                <a:srgbClr val="70AD47"/>
              </a:solidFill>
              <a:latin typeface="Arial"/>
              <a:cs typeface="Arial"/>
              <a:sym typeface="Arial"/>
            </a:endParaRPr>
          </a:p>
          <a:p>
            <a:pPr marL="243834" indent="-137155" defTabSz="1219170">
              <a:buClr>
                <a:srgbClr val="000000"/>
              </a:buClr>
              <a:buSzPts val="900"/>
              <a:buFont typeface="Arial"/>
              <a:buChar char="●"/>
              <a:defRPr/>
            </a:pPr>
            <a:r>
              <a:rPr lang="en" sz="1333" b="1" kern="0" dirty="0">
                <a:solidFill>
                  <a:srgbClr val="70AD47"/>
                </a:solidFill>
                <a:latin typeface="Arial"/>
                <a:cs typeface="Arial"/>
                <a:sym typeface="Arial"/>
              </a:rPr>
              <a:t>People services </a:t>
            </a:r>
            <a:r>
              <a:rPr lang="en" sz="13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and</a:t>
            </a:r>
            <a:r>
              <a:rPr lang="en" sz="1333" b="1" kern="0" dirty="0">
                <a:solidFill>
                  <a:srgbClr val="70AD47"/>
                </a:solidFill>
                <a:latin typeface="Arial"/>
                <a:cs typeface="Arial"/>
                <a:sym typeface="Arial"/>
              </a:rPr>
              <a:t> Growth and City Development</a:t>
            </a:r>
            <a:r>
              <a:rPr lang="en" sz="13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will be core functions for delivering support and services to citizens and communities.</a:t>
            </a:r>
            <a:endParaRPr sz="1333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243834" indent="-137155" defTabSz="1219170">
              <a:spcBef>
                <a:spcPts val="1333"/>
              </a:spcBef>
              <a:buClr>
                <a:srgbClr val="000000"/>
              </a:buClr>
              <a:buSzPts val="900"/>
              <a:buFont typeface="Arial"/>
              <a:buChar char="●"/>
              <a:defRPr/>
            </a:pPr>
            <a:r>
              <a:rPr lang="en" sz="1333" dirty="0"/>
              <a:t>A</a:t>
            </a:r>
            <a:r>
              <a:rPr lang="en" sz="13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en" sz="1333" b="1" kern="0" dirty="0">
                <a:solidFill>
                  <a:srgbClr val="70AD47"/>
                </a:solidFill>
                <a:latin typeface="Arial"/>
                <a:cs typeface="Arial"/>
                <a:sym typeface="Arial"/>
              </a:rPr>
              <a:t>strategic core</a:t>
            </a:r>
            <a:r>
              <a:rPr lang="en" sz="13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to hold the Council’s strategy, insight, comms and analysis capabilities, enabling high quality planning and continuous improvement. </a:t>
            </a:r>
            <a:endParaRPr sz="1333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609585" defTabSz="1219170">
              <a:buClr>
                <a:srgbClr val="000000"/>
              </a:buClr>
              <a:defRPr/>
            </a:pPr>
            <a:endParaRPr sz="1333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243834" indent="-137155" defTabSz="1219170">
              <a:buClr>
                <a:srgbClr val="000000"/>
              </a:buClr>
              <a:buSzPts val="900"/>
              <a:buFont typeface="Arial"/>
              <a:buChar char="●"/>
              <a:defRPr/>
            </a:pPr>
            <a:r>
              <a:rPr lang="en" sz="13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A </a:t>
            </a:r>
            <a:r>
              <a:rPr lang="en" sz="1333" b="1" kern="0" dirty="0">
                <a:solidFill>
                  <a:srgbClr val="70AD47"/>
                </a:solidFill>
                <a:latin typeface="Arial"/>
                <a:cs typeface="Arial"/>
                <a:sym typeface="Arial"/>
              </a:rPr>
              <a:t>central strategic commissioning function</a:t>
            </a:r>
            <a:r>
              <a:rPr lang="en" sz="13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will to value for money and consistency. </a:t>
            </a:r>
            <a:endParaRPr sz="1333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609585" defTabSz="1219170">
              <a:buClr>
                <a:srgbClr val="000000"/>
              </a:buClr>
              <a:defRPr/>
            </a:pPr>
            <a:endParaRPr sz="1333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243834" indent="-137155" defTabSz="1219170">
              <a:buClr>
                <a:srgbClr val="000000"/>
              </a:buClr>
              <a:buSzPts val="900"/>
              <a:buFont typeface="Arial"/>
              <a:buChar char="●"/>
              <a:defRPr/>
            </a:pPr>
            <a:r>
              <a:rPr lang="en" sz="1333" b="1" kern="0" dirty="0">
                <a:solidFill>
                  <a:srgbClr val="70AD47"/>
                </a:solidFill>
                <a:latin typeface="Arial"/>
                <a:cs typeface="Arial"/>
                <a:sym typeface="Arial"/>
              </a:rPr>
              <a:t>Enabling services</a:t>
            </a:r>
            <a:r>
              <a:rPr lang="en" sz="13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will be delivered across the organisation from a central hub, supporting delivery across the organisation. </a:t>
            </a:r>
            <a:endParaRPr sz="1333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88" name="Google Shape;288;p44"/>
          <p:cNvSpPr/>
          <p:nvPr/>
        </p:nvSpPr>
        <p:spPr>
          <a:xfrm>
            <a:off x="0" y="7168"/>
            <a:ext cx="12192000" cy="487600"/>
          </a:xfrm>
          <a:prstGeom prst="rect">
            <a:avLst/>
          </a:prstGeom>
          <a:solidFill>
            <a:srgbClr val="70AD47"/>
          </a:solidFill>
          <a:ln>
            <a:noFill/>
          </a:ln>
        </p:spPr>
        <p:txBody>
          <a:bodyPr spcFirstLastPara="1" wrap="square" lIns="240000" tIns="121900" rIns="240000" bIns="121900" anchor="ctr" anchorCtr="0">
            <a:noAutofit/>
          </a:bodyPr>
          <a:lstStyle/>
          <a:p>
            <a:pPr defTabSz="1219170">
              <a:buClr>
                <a:srgbClr val="000000"/>
              </a:buClr>
              <a:defRPr/>
            </a:pPr>
            <a:r>
              <a:rPr lang="en" sz="2400" kern="0" dirty="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A One Council </a:t>
            </a:r>
            <a:r>
              <a:rPr lang="en" sz="2400" kern="0" dirty="0" smtClean="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Approach</a:t>
            </a:r>
            <a:endParaRPr sz="2400" kern="0" dirty="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00" name="Google Shape;300;p44"/>
          <p:cNvSpPr/>
          <p:nvPr/>
        </p:nvSpPr>
        <p:spPr>
          <a:xfrm>
            <a:off x="4007200" y="1104265"/>
            <a:ext cx="7842400" cy="50176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rgbClr val="6AA84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  <a:defRPr/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01" name="Google Shape;301;p44"/>
          <p:cNvSpPr/>
          <p:nvPr/>
        </p:nvSpPr>
        <p:spPr>
          <a:xfrm>
            <a:off x="5947432" y="1354652"/>
            <a:ext cx="4966000" cy="5012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" sz="13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Community Resilience &amp; Environmental Services</a:t>
            </a:r>
            <a:endParaRPr sz="1333" b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02" name="Google Shape;302;p44"/>
          <p:cNvSpPr/>
          <p:nvPr/>
        </p:nvSpPr>
        <p:spPr>
          <a:xfrm>
            <a:off x="4107757" y="2086524"/>
            <a:ext cx="6818000" cy="5012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" sz="1333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Customer</a:t>
            </a:r>
            <a:endParaRPr sz="1333" b="1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03" name="Google Shape;303;p44"/>
          <p:cNvSpPr/>
          <p:nvPr/>
        </p:nvSpPr>
        <p:spPr>
          <a:xfrm>
            <a:off x="7631309" y="2777836"/>
            <a:ext cx="3310400" cy="5012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rgbClr val="6AA84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" sz="13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Growth and city development </a:t>
            </a:r>
            <a:endParaRPr sz="1333" b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04" name="Google Shape;304;p44"/>
          <p:cNvSpPr/>
          <p:nvPr/>
        </p:nvSpPr>
        <p:spPr>
          <a:xfrm>
            <a:off x="4107767" y="3886599"/>
            <a:ext cx="6818000" cy="957600"/>
          </a:xfrm>
          <a:prstGeom prst="rect">
            <a:avLst/>
          </a:prstGeom>
          <a:solidFill>
            <a:srgbClr val="38761D"/>
          </a:solidFill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" sz="1333" kern="0" dirty="0">
                <a:solidFill>
                  <a:srgbClr val="FFFFFF"/>
                </a:solidFill>
                <a:latin typeface="Arial"/>
                <a:cs typeface="Arial"/>
                <a:sym typeface="Arial"/>
              </a:rPr>
              <a:t>Back office &amp; enabling services</a:t>
            </a:r>
            <a:endParaRPr sz="1333" kern="0" dirty="0">
              <a:solidFill>
                <a:srgbClr val="FFFFFF"/>
              </a:solidFill>
              <a:latin typeface="Arial"/>
              <a:cs typeface="Arial"/>
              <a:sym typeface="Arial"/>
            </a:endParaRPr>
          </a:p>
          <a:p>
            <a:pPr algn="ctr" defTabSz="1219170">
              <a:buClr>
                <a:srgbClr val="000000"/>
              </a:buClr>
              <a:defRPr/>
            </a:pPr>
            <a:endParaRPr sz="1333" kern="0" dirty="0">
              <a:solidFill>
                <a:srgbClr val="FFFFFF"/>
              </a:solidFill>
              <a:latin typeface="Arial"/>
              <a:cs typeface="Arial"/>
              <a:sym typeface="Arial"/>
            </a:endParaRPr>
          </a:p>
          <a:p>
            <a:pPr algn="ctr" defTabSz="1219170">
              <a:buClr>
                <a:srgbClr val="000000"/>
              </a:buClr>
              <a:defRPr/>
            </a:pPr>
            <a:endParaRPr sz="1333" kern="0" dirty="0">
              <a:solidFill>
                <a:srgbClr val="FFFFFF"/>
              </a:solidFill>
              <a:latin typeface="Arial"/>
              <a:cs typeface="Arial"/>
              <a:sym typeface="Arial"/>
            </a:endParaRPr>
          </a:p>
          <a:p>
            <a:pPr algn="ctr" defTabSz="1219170">
              <a:buClr>
                <a:srgbClr val="000000"/>
              </a:buClr>
              <a:defRPr/>
            </a:pPr>
            <a:endParaRPr sz="1333" kern="0" dirty="0">
              <a:solidFill>
                <a:srgbClr val="FFFFFF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05" name="Google Shape;305;p44"/>
          <p:cNvSpPr/>
          <p:nvPr/>
        </p:nvSpPr>
        <p:spPr>
          <a:xfrm>
            <a:off x="5079131" y="4226673"/>
            <a:ext cx="777600" cy="496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" sz="10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HR</a:t>
            </a:r>
            <a:endParaRPr sz="1067" b="1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06" name="Google Shape;306;p44"/>
          <p:cNvSpPr/>
          <p:nvPr/>
        </p:nvSpPr>
        <p:spPr>
          <a:xfrm>
            <a:off x="7221149" y="4226691"/>
            <a:ext cx="777600" cy="496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" sz="10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IT</a:t>
            </a:r>
            <a:endParaRPr sz="1067" b="1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07" name="Google Shape;307;p44"/>
          <p:cNvSpPr/>
          <p:nvPr/>
        </p:nvSpPr>
        <p:spPr>
          <a:xfrm>
            <a:off x="6020539" y="4220924"/>
            <a:ext cx="1036800" cy="496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0" tIns="121900" rIns="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" sz="10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Procurement &amp; Contract Management</a:t>
            </a:r>
            <a:endParaRPr sz="1067" b="1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08" name="Google Shape;308;p44"/>
          <p:cNvSpPr/>
          <p:nvPr/>
        </p:nvSpPr>
        <p:spPr>
          <a:xfrm>
            <a:off x="9111569" y="4226673"/>
            <a:ext cx="777600" cy="496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0" tIns="121900" rIns="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" sz="10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Business support</a:t>
            </a:r>
            <a:endParaRPr sz="1067" b="1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09" name="Google Shape;309;p44"/>
          <p:cNvSpPr/>
          <p:nvPr/>
        </p:nvSpPr>
        <p:spPr>
          <a:xfrm>
            <a:off x="8166355" y="4226691"/>
            <a:ext cx="777600" cy="496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" sz="10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Legal</a:t>
            </a:r>
            <a:endParaRPr sz="1067" b="1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10" name="Google Shape;310;p44"/>
          <p:cNvSpPr/>
          <p:nvPr/>
        </p:nvSpPr>
        <p:spPr>
          <a:xfrm>
            <a:off x="4171728" y="4226691"/>
            <a:ext cx="777600" cy="496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" sz="10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Finance</a:t>
            </a:r>
            <a:endParaRPr sz="1067" b="1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11" name="Google Shape;311;p44"/>
          <p:cNvSpPr/>
          <p:nvPr/>
        </p:nvSpPr>
        <p:spPr>
          <a:xfrm>
            <a:off x="4107757" y="3451695"/>
            <a:ext cx="6818000" cy="3052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" sz="1333" kern="0">
                <a:solidFill>
                  <a:srgbClr val="FFFFFF"/>
                </a:solidFill>
                <a:latin typeface="Arial"/>
                <a:cs typeface="Arial"/>
                <a:sym typeface="Arial"/>
              </a:rPr>
              <a:t>Strategic Commissioning</a:t>
            </a:r>
            <a:endParaRPr sz="1333" b="1" kern="0">
              <a:solidFill>
                <a:srgbClr val="FFFFFF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12" name="Google Shape;312;p44"/>
          <p:cNvSpPr/>
          <p:nvPr/>
        </p:nvSpPr>
        <p:spPr>
          <a:xfrm rot="5400000">
            <a:off x="9685167" y="2769332"/>
            <a:ext cx="3490000" cy="659600"/>
          </a:xfrm>
          <a:prstGeom prst="rect">
            <a:avLst/>
          </a:prstGeom>
          <a:solidFill>
            <a:srgbClr val="6D9EE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" sz="1333" kern="0">
                <a:solidFill>
                  <a:srgbClr val="FFFFFF"/>
                </a:solidFill>
                <a:latin typeface="Arial"/>
                <a:cs typeface="Arial"/>
                <a:sym typeface="Arial"/>
              </a:rPr>
              <a:t>Strategic core: Strategy, analysis and insight </a:t>
            </a:r>
            <a:endParaRPr sz="1333" b="1" kern="0">
              <a:solidFill>
                <a:srgbClr val="FFFFFF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13" name="Google Shape;313;p44"/>
          <p:cNvSpPr/>
          <p:nvPr/>
        </p:nvSpPr>
        <p:spPr>
          <a:xfrm>
            <a:off x="10020012" y="4220944"/>
            <a:ext cx="777600" cy="4960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0" tIns="121900" rIns="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" sz="10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Democratic Services</a:t>
            </a:r>
            <a:endParaRPr sz="1067" b="1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14" name="Google Shape;314;p44"/>
          <p:cNvSpPr/>
          <p:nvPr/>
        </p:nvSpPr>
        <p:spPr>
          <a:xfrm>
            <a:off x="4276187" y="1452215"/>
            <a:ext cx="607600" cy="4360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rgbClr val="9E9E9E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  <a:defRPr/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15" name="Google Shape;315;p44"/>
          <p:cNvSpPr/>
          <p:nvPr/>
        </p:nvSpPr>
        <p:spPr>
          <a:xfrm>
            <a:off x="5099672" y="1452215"/>
            <a:ext cx="607600" cy="4360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rgbClr val="9E9E9E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  <a:defRPr/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cxnSp>
        <p:nvCxnSpPr>
          <p:cNvPr id="316" name="Google Shape;316;p44"/>
          <p:cNvCxnSpPr/>
          <p:nvPr/>
        </p:nvCxnSpPr>
        <p:spPr>
          <a:xfrm>
            <a:off x="4579985" y="1917785"/>
            <a:ext cx="0" cy="1141200"/>
          </a:xfrm>
          <a:prstGeom prst="straightConnector1">
            <a:avLst/>
          </a:prstGeom>
          <a:noFill/>
          <a:ln w="19050" cap="flat" cmpd="sng">
            <a:solidFill>
              <a:srgbClr val="9E9E9E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317" name="Google Shape;317;p44"/>
          <p:cNvCxnSpPr/>
          <p:nvPr/>
        </p:nvCxnSpPr>
        <p:spPr>
          <a:xfrm>
            <a:off x="5420161" y="1917785"/>
            <a:ext cx="0" cy="1128400"/>
          </a:xfrm>
          <a:prstGeom prst="straightConnector1">
            <a:avLst/>
          </a:prstGeom>
          <a:noFill/>
          <a:ln w="19050" cap="flat" cmpd="sng">
            <a:solidFill>
              <a:srgbClr val="9E9E9E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18" name="Google Shape;318;p44"/>
          <p:cNvSpPr/>
          <p:nvPr/>
        </p:nvSpPr>
        <p:spPr>
          <a:xfrm>
            <a:off x="4094967" y="2787789"/>
            <a:ext cx="3310400" cy="5012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rgbClr val="6AA84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" sz="13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People services </a:t>
            </a:r>
            <a:endParaRPr sz="1333" b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19" name="Google Shape;319;p44"/>
          <p:cNvSpPr txBox="1"/>
          <p:nvPr/>
        </p:nvSpPr>
        <p:spPr>
          <a:xfrm>
            <a:off x="4173503" y="1435806"/>
            <a:ext cx="16520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" sz="1200" i="1" kern="0">
                <a:solidFill>
                  <a:srgbClr val="000000"/>
                </a:solidFill>
                <a:highlight>
                  <a:srgbClr val="EEEEEE"/>
                </a:highlight>
                <a:latin typeface="Arial"/>
                <a:cs typeface="Arial"/>
                <a:sym typeface="Arial"/>
              </a:rPr>
              <a:t>People’s community </a:t>
            </a:r>
            <a:endParaRPr sz="1200" i="1" kern="0">
              <a:solidFill>
                <a:srgbClr val="000000"/>
              </a:solidFill>
              <a:highlight>
                <a:srgbClr val="EEEEEE"/>
              </a:highlight>
              <a:latin typeface="Arial"/>
              <a:cs typeface="Arial"/>
              <a:sym typeface="Arial"/>
            </a:endParaRPr>
          </a:p>
          <a:p>
            <a:pPr algn="ctr" defTabSz="1219170">
              <a:buClr>
                <a:srgbClr val="000000"/>
              </a:buClr>
              <a:defRPr/>
            </a:pPr>
            <a:r>
              <a:rPr lang="en" sz="1200" i="1" kern="0">
                <a:solidFill>
                  <a:srgbClr val="000000"/>
                </a:solidFill>
                <a:highlight>
                  <a:srgbClr val="EEEEEE"/>
                </a:highlight>
                <a:latin typeface="Arial"/>
                <a:cs typeface="Arial"/>
                <a:sym typeface="Arial"/>
              </a:rPr>
              <a:t>based-prevention</a:t>
            </a:r>
            <a:endParaRPr sz="1733" i="1" kern="0">
              <a:solidFill>
                <a:srgbClr val="000000"/>
              </a:solidFill>
              <a:highlight>
                <a:srgbClr val="EEEEEE"/>
              </a:highlight>
              <a:latin typeface="Arial"/>
              <a:cs typeface="Arial"/>
              <a:sym typeface="Arial"/>
            </a:endParaRPr>
          </a:p>
        </p:txBody>
      </p:sp>
      <p:grpSp>
        <p:nvGrpSpPr>
          <p:cNvPr id="320" name="Google Shape;320;p44"/>
          <p:cNvGrpSpPr/>
          <p:nvPr/>
        </p:nvGrpSpPr>
        <p:grpSpPr>
          <a:xfrm>
            <a:off x="10787049" y="1514483"/>
            <a:ext cx="402927" cy="251687"/>
            <a:chOff x="7036021" y="5389850"/>
            <a:chExt cx="479598" cy="365823"/>
          </a:xfrm>
        </p:grpSpPr>
        <p:sp>
          <p:nvSpPr>
            <p:cNvPr id="321" name="Google Shape;321;p44"/>
            <p:cNvSpPr/>
            <p:nvPr/>
          </p:nvSpPr>
          <p:spPr>
            <a:xfrm>
              <a:off x="7036021" y="5515875"/>
              <a:ext cx="388578" cy="239798"/>
            </a:xfrm>
            <a:custGeom>
              <a:avLst/>
              <a:gdLst/>
              <a:ahLst/>
              <a:cxnLst/>
              <a:rect l="l" t="t" r="r" b="b"/>
              <a:pathLst>
                <a:path w="273" h="169" extrusionOk="0">
                  <a:moveTo>
                    <a:pt x="256" y="103"/>
                  </a:moveTo>
                  <a:cubicBezTo>
                    <a:pt x="237" y="132"/>
                    <a:pt x="205" y="150"/>
                    <a:pt x="168" y="150"/>
                  </a:cubicBezTo>
                  <a:cubicBezTo>
                    <a:pt x="110" y="150"/>
                    <a:pt x="63" y="103"/>
                    <a:pt x="63" y="44"/>
                  </a:cubicBezTo>
                  <a:cubicBezTo>
                    <a:pt x="63" y="36"/>
                    <a:pt x="63" y="36"/>
                    <a:pt x="63" y="36"/>
                  </a:cubicBezTo>
                  <a:cubicBezTo>
                    <a:pt x="63" y="36"/>
                    <a:pt x="63" y="36"/>
                    <a:pt x="63" y="36"/>
                  </a:cubicBezTo>
                  <a:cubicBezTo>
                    <a:pt x="89" y="63"/>
                    <a:pt x="89" y="63"/>
                    <a:pt x="89" y="63"/>
                  </a:cubicBezTo>
                  <a:cubicBezTo>
                    <a:pt x="91" y="64"/>
                    <a:pt x="93" y="65"/>
                    <a:pt x="96" y="65"/>
                  </a:cubicBezTo>
                  <a:cubicBezTo>
                    <a:pt x="98" y="65"/>
                    <a:pt x="101" y="64"/>
                    <a:pt x="102" y="63"/>
                  </a:cubicBezTo>
                  <a:cubicBezTo>
                    <a:pt x="106" y="59"/>
                    <a:pt x="106" y="53"/>
                    <a:pt x="102" y="49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4" y="49"/>
                    <a:pt x="4" y="49"/>
                    <a:pt x="4" y="49"/>
                  </a:cubicBezTo>
                  <a:cubicBezTo>
                    <a:pt x="0" y="52"/>
                    <a:pt x="0" y="58"/>
                    <a:pt x="4" y="62"/>
                  </a:cubicBezTo>
                  <a:cubicBezTo>
                    <a:pt x="8" y="66"/>
                    <a:pt x="14" y="66"/>
                    <a:pt x="17" y="62"/>
                  </a:cubicBezTo>
                  <a:cubicBezTo>
                    <a:pt x="44" y="36"/>
                    <a:pt x="44" y="36"/>
                    <a:pt x="44" y="36"/>
                  </a:cubicBezTo>
                  <a:cubicBezTo>
                    <a:pt x="44" y="36"/>
                    <a:pt x="44" y="36"/>
                    <a:pt x="44" y="36"/>
                  </a:cubicBezTo>
                  <a:cubicBezTo>
                    <a:pt x="44" y="44"/>
                    <a:pt x="44" y="44"/>
                    <a:pt x="44" y="44"/>
                  </a:cubicBezTo>
                  <a:cubicBezTo>
                    <a:pt x="44" y="113"/>
                    <a:pt x="100" y="169"/>
                    <a:pt x="168" y="169"/>
                  </a:cubicBezTo>
                  <a:cubicBezTo>
                    <a:pt x="212" y="169"/>
                    <a:pt x="251" y="146"/>
                    <a:pt x="273" y="112"/>
                  </a:cubicBezTo>
                  <a:lnTo>
                    <a:pt x="256" y="103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</p:spPr>
          <p:txBody>
            <a:bodyPr spcFirstLastPara="1" wrap="square" lIns="121900" tIns="60933" rIns="121900" bIns="60933" anchor="t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2400" b="1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2" name="Google Shape;322;p44"/>
            <p:cNvSpPr/>
            <p:nvPr/>
          </p:nvSpPr>
          <p:spPr>
            <a:xfrm>
              <a:off x="7128791" y="5389850"/>
              <a:ext cx="386829" cy="243299"/>
            </a:xfrm>
            <a:custGeom>
              <a:avLst/>
              <a:gdLst/>
              <a:ahLst/>
              <a:cxnLst/>
              <a:rect l="l" t="t" r="r" b="b"/>
              <a:pathLst>
                <a:path w="272" h="170" extrusionOk="0">
                  <a:moveTo>
                    <a:pt x="16" y="66"/>
                  </a:moveTo>
                  <a:cubicBezTo>
                    <a:pt x="35" y="38"/>
                    <a:pt x="68" y="19"/>
                    <a:pt x="104" y="19"/>
                  </a:cubicBezTo>
                  <a:cubicBezTo>
                    <a:pt x="163" y="19"/>
                    <a:pt x="210" y="67"/>
                    <a:pt x="210" y="125"/>
                  </a:cubicBezTo>
                  <a:cubicBezTo>
                    <a:pt x="210" y="134"/>
                    <a:pt x="210" y="134"/>
                    <a:pt x="210" y="134"/>
                  </a:cubicBezTo>
                  <a:cubicBezTo>
                    <a:pt x="210" y="134"/>
                    <a:pt x="210" y="134"/>
                    <a:pt x="210" y="134"/>
                  </a:cubicBezTo>
                  <a:cubicBezTo>
                    <a:pt x="183" y="107"/>
                    <a:pt x="183" y="107"/>
                    <a:pt x="183" y="107"/>
                  </a:cubicBezTo>
                  <a:cubicBezTo>
                    <a:pt x="182" y="105"/>
                    <a:pt x="179" y="104"/>
                    <a:pt x="177" y="104"/>
                  </a:cubicBezTo>
                  <a:cubicBezTo>
                    <a:pt x="174" y="104"/>
                    <a:pt x="172" y="105"/>
                    <a:pt x="170" y="107"/>
                  </a:cubicBezTo>
                  <a:cubicBezTo>
                    <a:pt x="166" y="111"/>
                    <a:pt x="166" y="117"/>
                    <a:pt x="170" y="120"/>
                  </a:cubicBezTo>
                  <a:cubicBezTo>
                    <a:pt x="220" y="170"/>
                    <a:pt x="220" y="170"/>
                    <a:pt x="220" y="170"/>
                  </a:cubicBezTo>
                  <a:cubicBezTo>
                    <a:pt x="269" y="121"/>
                    <a:pt x="269" y="121"/>
                    <a:pt x="269" y="121"/>
                  </a:cubicBezTo>
                  <a:cubicBezTo>
                    <a:pt x="272" y="117"/>
                    <a:pt x="272" y="111"/>
                    <a:pt x="269" y="108"/>
                  </a:cubicBezTo>
                  <a:cubicBezTo>
                    <a:pt x="265" y="104"/>
                    <a:pt x="259" y="104"/>
                    <a:pt x="255" y="108"/>
                  </a:cubicBezTo>
                  <a:cubicBezTo>
                    <a:pt x="229" y="134"/>
                    <a:pt x="229" y="134"/>
                    <a:pt x="229" y="134"/>
                  </a:cubicBezTo>
                  <a:cubicBezTo>
                    <a:pt x="229" y="134"/>
                    <a:pt x="229" y="134"/>
                    <a:pt x="229" y="134"/>
                  </a:cubicBezTo>
                  <a:cubicBezTo>
                    <a:pt x="229" y="125"/>
                    <a:pt x="229" y="125"/>
                    <a:pt x="229" y="125"/>
                  </a:cubicBezTo>
                  <a:cubicBezTo>
                    <a:pt x="229" y="56"/>
                    <a:pt x="173" y="0"/>
                    <a:pt x="104" y="0"/>
                  </a:cubicBezTo>
                  <a:cubicBezTo>
                    <a:pt x="61" y="0"/>
                    <a:pt x="22" y="23"/>
                    <a:pt x="0" y="57"/>
                  </a:cubicBezTo>
                  <a:lnTo>
                    <a:pt x="16" y="66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</p:spPr>
          <p:txBody>
            <a:bodyPr spcFirstLastPara="1" wrap="square" lIns="121900" tIns="60933" rIns="121900" bIns="60933" anchor="t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2400" b="1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3" name="Google Shape;323;p44"/>
          <p:cNvGrpSpPr/>
          <p:nvPr/>
        </p:nvGrpSpPr>
        <p:grpSpPr>
          <a:xfrm>
            <a:off x="10787049" y="2165835"/>
            <a:ext cx="402927" cy="251687"/>
            <a:chOff x="7036021" y="5389850"/>
            <a:chExt cx="479598" cy="365823"/>
          </a:xfrm>
        </p:grpSpPr>
        <p:sp>
          <p:nvSpPr>
            <p:cNvPr id="324" name="Google Shape;324;p44"/>
            <p:cNvSpPr/>
            <p:nvPr/>
          </p:nvSpPr>
          <p:spPr>
            <a:xfrm>
              <a:off x="7036021" y="5515875"/>
              <a:ext cx="388578" cy="239798"/>
            </a:xfrm>
            <a:custGeom>
              <a:avLst/>
              <a:gdLst/>
              <a:ahLst/>
              <a:cxnLst/>
              <a:rect l="l" t="t" r="r" b="b"/>
              <a:pathLst>
                <a:path w="273" h="169" extrusionOk="0">
                  <a:moveTo>
                    <a:pt x="256" y="103"/>
                  </a:moveTo>
                  <a:cubicBezTo>
                    <a:pt x="237" y="132"/>
                    <a:pt x="205" y="150"/>
                    <a:pt x="168" y="150"/>
                  </a:cubicBezTo>
                  <a:cubicBezTo>
                    <a:pt x="110" y="150"/>
                    <a:pt x="63" y="103"/>
                    <a:pt x="63" y="44"/>
                  </a:cubicBezTo>
                  <a:cubicBezTo>
                    <a:pt x="63" y="36"/>
                    <a:pt x="63" y="36"/>
                    <a:pt x="63" y="36"/>
                  </a:cubicBezTo>
                  <a:cubicBezTo>
                    <a:pt x="63" y="36"/>
                    <a:pt x="63" y="36"/>
                    <a:pt x="63" y="36"/>
                  </a:cubicBezTo>
                  <a:cubicBezTo>
                    <a:pt x="89" y="63"/>
                    <a:pt x="89" y="63"/>
                    <a:pt x="89" y="63"/>
                  </a:cubicBezTo>
                  <a:cubicBezTo>
                    <a:pt x="91" y="64"/>
                    <a:pt x="93" y="65"/>
                    <a:pt x="96" y="65"/>
                  </a:cubicBezTo>
                  <a:cubicBezTo>
                    <a:pt x="98" y="65"/>
                    <a:pt x="101" y="64"/>
                    <a:pt x="102" y="63"/>
                  </a:cubicBezTo>
                  <a:cubicBezTo>
                    <a:pt x="106" y="59"/>
                    <a:pt x="106" y="53"/>
                    <a:pt x="102" y="49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4" y="49"/>
                    <a:pt x="4" y="49"/>
                    <a:pt x="4" y="49"/>
                  </a:cubicBezTo>
                  <a:cubicBezTo>
                    <a:pt x="0" y="52"/>
                    <a:pt x="0" y="58"/>
                    <a:pt x="4" y="62"/>
                  </a:cubicBezTo>
                  <a:cubicBezTo>
                    <a:pt x="8" y="66"/>
                    <a:pt x="14" y="66"/>
                    <a:pt x="17" y="62"/>
                  </a:cubicBezTo>
                  <a:cubicBezTo>
                    <a:pt x="44" y="36"/>
                    <a:pt x="44" y="36"/>
                    <a:pt x="44" y="36"/>
                  </a:cubicBezTo>
                  <a:cubicBezTo>
                    <a:pt x="44" y="36"/>
                    <a:pt x="44" y="36"/>
                    <a:pt x="44" y="36"/>
                  </a:cubicBezTo>
                  <a:cubicBezTo>
                    <a:pt x="44" y="44"/>
                    <a:pt x="44" y="44"/>
                    <a:pt x="44" y="44"/>
                  </a:cubicBezTo>
                  <a:cubicBezTo>
                    <a:pt x="44" y="113"/>
                    <a:pt x="100" y="169"/>
                    <a:pt x="168" y="169"/>
                  </a:cubicBezTo>
                  <a:cubicBezTo>
                    <a:pt x="212" y="169"/>
                    <a:pt x="251" y="146"/>
                    <a:pt x="273" y="112"/>
                  </a:cubicBezTo>
                  <a:lnTo>
                    <a:pt x="256" y="103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</p:spPr>
          <p:txBody>
            <a:bodyPr spcFirstLastPara="1" wrap="square" lIns="121900" tIns="60933" rIns="121900" bIns="60933" anchor="t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2400" b="1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5" name="Google Shape;325;p44"/>
            <p:cNvSpPr/>
            <p:nvPr/>
          </p:nvSpPr>
          <p:spPr>
            <a:xfrm>
              <a:off x="7128791" y="5389850"/>
              <a:ext cx="386829" cy="243299"/>
            </a:xfrm>
            <a:custGeom>
              <a:avLst/>
              <a:gdLst/>
              <a:ahLst/>
              <a:cxnLst/>
              <a:rect l="l" t="t" r="r" b="b"/>
              <a:pathLst>
                <a:path w="272" h="170" extrusionOk="0">
                  <a:moveTo>
                    <a:pt x="16" y="66"/>
                  </a:moveTo>
                  <a:cubicBezTo>
                    <a:pt x="35" y="38"/>
                    <a:pt x="68" y="19"/>
                    <a:pt x="104" y="19"/>
                  </a:cubicBezTo>
                  <a:cubicBezTo>
                    <a:pt x="163" y="19"/>
                    <a:pt x="210" y="67"/>
                    <a:pt x="210" y="125"/>
                  </a:cubicBezTo>
                  <a:cubicBezTo>
                    <a:pt x="210" y="134"/>
                    <a:pt x="210" y="134"/>
                    <a:pt x="210" y="134"/>
                  </a:cubicBezTo>
                  <a:cubicBezTo>
                    <a:pt x="210" y="134"/>
                    <a:pt x="210" y="134"/>
                    <a:pt x="210" y="134"/>
                  </a:cubicBezTo>
                  <a:cubicBezTo>
                    <a:pt x="183" y="107"/>
                    <a:pt x="183" y="107"/>
                    <a:pt x="183" y="107"/>
                  </a:cubicBezTo>
                  <a:cubicBezTo>
                    <a:pt x="182" y="105"/>
                    <a:pt x="179" y="104"/>
                    <a:pt x="177" y="104"/>
                  </a:cubicBezTo>
                  <a:cubicBezTo>
                    <a:pt x="174" y="104"/>
                    <a:pt x="172" y="105"/>
                    <a:pt x="170" y="107"/>
                  </a:cubicBezTo>
                  <a:cubicBezTo>
                    <a:pt x="166" y="111"/>
                    <a:pt x="166" y="117"/>
                    <a:pt x="170" y="120"/>
                  </a:cubicBezTo>
                  <a:cubicBezTo>
                    <a:pt x="220" y="170"/>
                    <a:pt x="220" y="170"/>
                    <a:pt x="220" y="170"/>
                  </a:cubicBezTo>
                  <a:cubicBezTo>
                    <a:pt x="269" y="121"/>
                    <a:pt x="269" y="121"/>
                    <a:pt x="269" y="121"/>
                  </a:cubicBezTo>
                  <a:cubicBezTo>
                    <a:pt x="272" y="117"/>
                    <a:pt x="272" y="111"/>
                    <a:pt x="269" y="108"/>
                  </a:cubicBezTo>
                  <a:cubicBezTo>
                    <a:pt x="265" y="104"/>
                    <a:pt x="259" y="104"/>
                    <a:pt x="255" y="108"/>
                  </a:cubicBezTo>
                  <a:cubicBezTo>
                    <a:pt x="229" y="134"/>
                    <a:pt x="229" y="134"/>
                    <a:pt x="229" y="134"/>
                  </a:cubicBezTo>
                  <a:cubicBezTo>
                    <a:pt x="229" y="134"/>
                    <a:pt x="229" y="134"/>
                    <a:pt x="229" y="134"/>
                  </a:cubicBezTo>
                  <a:cubicBezTo>
                    <a:pt x="229" y="125"/>
                    <a:pt x="229" y="125"/>
                    <a:pt x="229" y="125"/>
                  </a:cubicBezTo>
                  <a:cubicBezTo>
                    <a:pt x="229" y="56"/>
                    <a:pt x="173" y="0"/>
                    <a:pt x="104" y="0"/>
                  </a:cubicBezTo>
                  <a:cubicBezTo>
                    <a:pt x="61" y="0"/>
                    <a:pt x="22" y="23"/>
                    <a:pt x="0" y="57"/>
                  </a:cubicBezTo>
                  <a:lnTo>
                    <a:pt x="16" y="66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</p:spPr>
          <p:txBody>
            <a:bodyPr spcFirstLastPara="1" wrap="square" lIns="121900" tIns="60933" rIns="121900" bIns="60933" anchor="t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2400" b="1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6" name="Google Shape;326;p44"/>
          <p:cNvGrpSpPr/>
          <p:nvPr/>
        </p:nvGrpSpPr>
        <p:grpSpPr>
          <a:xfrm>
            <a:off x="10787049" y="2899645"/>
            <a:ext cx="402927" cy="251687"/>
            <a:chOff x="7036021" y="5389850"/>
            <a:chExt cx="479598" cy="365823"/>
          </a:xfrm>
        </p:grpSpPr>
        <p:sp>
          <p:nvSpPr>
            <p:cNvPr id="327" name="Google Shape;327;p44"/>
            <p:cNvSpPr/>
            <p:nvPr/>
          </p:nvSpPr>
          <p:spPr>
            <a:xfrm>
              <a:off x="7036021" y="5515875"/>
              <a:ext cx="388578" cy="239798"/>
            </a:xfrm>
            <a:custGeom>
              <a:avLst/>
              <a:gdLst/>
              <a:ahLst/>
              <a:cxnLst/>
              <a:rect l="l" t="t" r="r" b="b"/>
              <a:pathLst>
                <a:path w="273" h="169" extrusionOk="0">
                  <a:moveTo>
                    <a:pt x="256" y="103"/>
                  </a:moveTo>
                  <a:cubicBezTo>
                    <a:pt x="237" y="132"/>
                    <a:pt x="205" y="150"/>
                    <a:pt x="168" y="150"/>
                  </a:cubicBezTo>
                  <a:cubicBezTo>
                    <a:pt x="110" y="150"/>
                    <a:pt x="63" y="103"/>
                    <a:pt x="63" y="44"/>
                  </a:cubicBezTo>
                  <a:cubicBezTo>
                    <a:pt x="63" y="36"/>
                    <a:pt x="63" y="36"/>
                    <a:pt x="63" y="36"/>
                  </a:cubicBezTo>
                  <a:cubicBezTo>
                    <a:pt x="63" y="36"/>
                    <a:pt x="63" y="36"/>
                    <a:pt x="63" y="36"/>
                  </a:cubicBezTo>
                  <a:cubicBezTo>
                    <a:pt x="89" y="63"/>
                    <a:pt x="89" y="63"/>
                    <a:pt x="89" y="63"/>
                  </a:cubicBezTo>
                  <a:cubicBezTo>
                    <a:pt x="91" y="64"/>
                    <a:pt x="93" y="65"/>
                    <a:pt x="96" y="65"/>
                  </a:cubicBezTo>
                  <a:cubicBezTo>
                    <a:pt x="98" y="65"/>
                    <a:pt x="101" y="64"/>
                    <a:pt x="102" y="63"/>
                  </a:cubicBezTo>
                  <a:cubicBezTo>
                    <a:pt x="106" y="59"/>
                    <a:pt x="106" y="53"/>
                    <a:pt x="102" y="49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4" y="49"/>
                    <a:pt x="4" y="49"/>
                    <a:pt x="4" y="49"/>
                  </a:cubicBezTo>
                  <a:cubicBezTo>
                    <a:pt x="0" y="52"/>
                    <a:pt x="0" y="58"/>
                    <a:pt x="4" y="62"/>
                  </a:cubicBezTo>
                  <a:cubicBezTo>
                    <a:pt x="8" y="66"/>
                    <a:pt x="14" y="66"/>
                    <a:pt x="17" y="62"/>
                  </a:cubicBezTo>
                  <a:cubicBezTo>
                    <a:pt x="44" y="36"/>
                    <a:pt x="44" y="36"/>
                    <a:pt x="44" y="36"/>
                  </a:cubicBezTo>
                  <a:cubicBezTo>
                    <a:pt x="44" y="36"/>
                    <a:pt x="44" y="36"/>
                    <a:pt x="44" y="36"/>
                  </a:cubicBezTo>
                  <a:cubicBezTo>
                    <a:pt x="44" y="44"/>
                    <a:pt x="44" y="44"/>
                    <a:pt x="44" y="44"/>
                  </a:cubicBezTo>
                  <a:cubicBezTo>
                    <a:pt x="44" y="113"/>
                    <a:pt x="100" y="169"/>
                    <a:pt x="168" y="169"/>
                  </a:cubicBezTo>
                  <a:cubicBezTo>
                    <a:pt x="212" y="169"/>
                    <a:pt x="251" y="146"/>
                    <a:pt x="273" y="112"/>
                  </a:cubicBezTo>
                  <a:lnTo>
                    <a:pt x="256" y="103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</p:spPr>
          <p:txBody>
            <a:bodyPr spcFirstLastPara="1" wrap="square" lIns="121900" tIns="60933" rIns="121900" bIns="60933" anchor="t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2400" b="1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8" name="Google Shape;328;p44"/>
            <p:cNvSpPr/>
            <p:nvPr/>
          </p:nvSpPr>
          <p:spPr>
            <a:xfrm>
              <a:off x="7128791" y="5389850"/>
              <a:ext cx="386829" cy="243299"/>
            </a:xfrm>
            <a:custGeom>
              <a:avLst/>
              <a:gdLst/>
              <a:ahLst/>
              <a:cxnLst/>
              <a:rect l="l" t="t" r="r" b="b"/>
              <a:pathLst>
                <a:path w="272" h="170" extrusionOk="0">
                  <a:moveTo>
                    <a:pt x="16" y="66"/>
                  </a:moveTo>
                  <a:cubicBezTo>
                    <a:pt x="35" y="38"/>
                    <a:pt x="68" y="19"/>
                    <a:pt x="104" y="19"/>
                  </a:cubicBezTo>
                  <a:cubicBezTo>
                    <a:pt x="163" y="19"/>
                    <a:pt x="210" y="67"/>
                    <a:pt x="210" y="125"/>
                  </a:cubicBezTo>
                  <a:cubicBezTo>
                    <a:pt x="210" y="134"/>
                    <a:pt x="210" y="134"/>
                    <a:pt x="210" y="134"/>
                  </a:cubicBezTo>
                  <a:cubicBezTo>
                    <a:pt x="210" y="134"/>
                    <a:pt x="210" y="134"/>
                    <a:pt x="210" y="134"/>
                  </a:cubicBezTo>
                  <a:cubicBezTo>
                    <a:pt x="183" y="107"/>
                    <a:pt x="183" y="107"/>
                    <a:pt x="183" y="107"/>
                  </a:cubicBezTo>
                  <a:cubicBezTo>
                    <a:pt x="182" y="105"/>
                    <a:pt x="179" y="104"/>
                    <a:pt x="177" y="104"/>
                  </a:cubicBezTo>
                  <a:cubicBezTo>
                    <a:pt x="174" y="104"/>
                    <a:pt x="172" y="105"/>
                    <a:pt x="170" y="107"/>
                  </a:cubicBezTo>
                  <a:cubicBezTo>
                    <a:pt x="166" y="111"/>
                    <a:pt x="166" y="117"/>
                    <a:pt x="170" y="120"/>
                  </a:cubicBezTo>
                  <a:cubicBezTo>
                    <a:pt x="220" y="170"/>
                    <a:pt x="220" y="170"/>
                    <a:pt x="220" y="170"/>
                  </a:cubicBezTo>
                  <a:cubicBezTo>
                    <a:pt x="269" y="121"/>
                    <a:pt x="269" y="121"/>
                    <a:pt x="269" y="121"/>
                  </a:cubicBezTo>
                  <a:cubicBezTo>
                    <a:pt x="272" y="117"/>
                    <a:pt x="272" y="111"/>
                    <a:pt x="269" y="108"/>
                  </a:cubicBezTo>
                  <a:cubicBezTo>
                    <a:pt x="265" y="104"/>
                    <a:pt x="259" y="104"/>
                    <a:pt x="255" y="108"/>
                  </a:cubicBezTo>
                  <a:cubicBezTo>
                    <a:pt x="229" y="134"/>
                    <a:pt x="229" y="134"/>
                    <a:pt x="229" y="134"/>
                  </a:cubicBezTo>
                  <a:cubicBezTo>
                    <a:pt x="229" y="134"/>
                    <a:pt x="229" y="134"/>
                    <a:pt x="229" y="134"/>
                  </a:cubicBezTo>
                  <a:cubicBezTo>
                    <a:pt x="229" y="125"/>
                    <a:pt x="229" y="125"/>
                    <a:pt x="229" y="125"/>
                  </a:cubicBezTo>
                  <a:cubicBezTo>
                    <a:pt x="229" y="56"/>
                    <a:pt x="173" y="0"/>
                    <a:pt x="104" y="0"/>
                  </a:cubicBezTo>
                  <a:cubicBezTo>
                    <a:pt x="61" y="0"/>
                    <a:pt x="22" y="23"/>
                    <a:pt x="0" y="57"/>
                  </a:cubicBezTo>
                  <a:lnTo>
                    <a:pt x="16" y="66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</p:spPr>
          <p:txBody>
            <a:bodyPr spcFirstLastPara="1" wrap="square" lIns="121900" tIns="60933" rIns="121900" bIns="60933" anchor="t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2400" b="1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9" name="Google Shape;329;p44"/>
          <p:cNvGrpSpPr/>
          <p:nvPr/>
        </p:nvGrpSpPr>
        <p:grpSpPr>
          <a:xfrm>
            <a:off x="10787049" y="3488361"/>
            <a:ext cx="402927" cy="251687"/>
            <a:chOff x="7036021" y="5389850"/>
            <a:chExt cx="479598" cy="365823"/>
          </a:xfrm>
        </p:grpSpPr>
        <p:sp>
          <p:nvSpPr>
            <p:cNvPr id="330" name="Google Shape;330;p44"/>
            <p:cNvSpPr/>
            <p:nvPr/>
          </p:nvSpPr>
          <p:spPr>
            <a:xfrm>
              <a:off x="7036021" y="5515875"/>
              <a:ext cx="388578" cy="239798"/>
            </a:xfrm>
            <a:custGeom>
              <a:avLst/>
              <a:gdLst/>
              <a:ahLst/>
              <a:cxnLst/>
              <a:rect l="l" t="t" r="r" b="b"/>
              <a:pathLst>
                <a:path w="273" h="169" extrusionOk="0">
                  <a:moveTo>
                    <a:pt x="256" y="103"/>
                  </a:moveTo>
                  <a:cubicBezTo>
                    <a:pt x="237" y="132"/>
                    <a:pt x="205" y="150"/>
                    <a:pt x="168" y="150"/>
                  </a:cubicBezTo>
                  <a:cubicBezTo>
                    <a:pt x="110" y="150"/>
                    <a:pt x="63" y="103"/>
                    <a:pt x="63" y="44"/>
                  </a:cubicBezTo>
                  <a:cubicBezTo>
                    <a:pt x="63" y="36"/>
                    <a:pt x="63" y="36"/>
                    <a:pt x="63" y="36"/>
                  </a:cubicBezTo>
                  <a:cubicBezTo>
                    <a:pt x="63" y="36"/>
                    <a:pt x="63" y="36"/>
                    <a:pt x="63" y="36"/>
                  </a:cubicBezTo>
                  <a:cubicBezTo>
                    <a:pt x="89" y="63"/>
                    <a:pt x="89" y="63"/>
                    <a:pt x="89" y="63"/>
                  </a:cubicBezTo>
                  <a:cubicBezTo>
                    <a:pt x="91" y="64"/>
                    <a:pt x="93" y="65"/>
                    <a:pt x="96" y="65"/>
                  </a:cubicBezTo>
                  <a:cubicBezTo>
                    <a:pt x="98" y="65"/>
                    <a:pt x="101" y="64"/>
                    <a:pt x="102" y="63"/>
                  </a:cubicBezTo>
                  <a:cubicBezTo>
                    <a:pt x="106" y="59"/>
                    <a:pt x="106" y="53"/>
                    <a:pt x="102" y="49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4" y="49"/>
                    <a:pt x="4" y="49"/>
                    <a:pt x="4" y="49"/>
                  </a:cubicBezTo>
                  <a:cubicBezTo>
                    <a:pt x="0" y="52"/>
                    <a:pt x="0" y="58"/>
                    <a:pt x="4" y="62"/>
                  </a:cubicBezTo>
                  <a:cubicBezTo>
                    <a:pt x="8" y="66"/>
                    <a:pt x="14" y="66"/>
                    <a:pt x="17" y="62"/>
                  </a:cubicBezTo>
                  <a:cubicBezTo>
                    <a:pt x="44" y="36"/>
                    <a:pt x="44" y="36"/>
                    <a:pt x="44" y="36"/>
                  </a:cubicBezTo>
                  <a:cubicBezTo>
                    <a:pt x="44" y="36"/>
                    <a:pt x="44" y="36"/>
                    <a:pt x="44" y="36"/>
                  </a:cubicBezTo>
                  <a:cubicBezTo>
                    <a:pt x="44" y="44"/>
                    <a:pt x="44" y="44"/>
                    <a:pt x="44" y="44"/>
                  </a:cubicBezTo>
                  <a:cubicBezTo>
                    <a:pt x="44" y="113"/>
                    <a:pt x="100" y="169"/>
                    <a:pt x="168" y="169"/>
                  </a:cubicBezTo>
                  <a:cubicBezTo>
                    <a:pt x="212" y="169"/>
                    <a:pt x="251" y="146"/>
                    <a:pt x="273" y="112"/>
                  </a:cubicBezTo>
                  <a:lnTo>
                    <a:pt x="256" y="103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</p:spPr>
          <p:txBody>
            <a:bodyPr spcFirstLastPara="1" wrap="square" lIns="121900" tIns="60933" rIns="121900" bIns="60933" anchor="t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2400" b="1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1" name="Google Shape;331;p44"/>
            <p:cNvSpPr/>
            <p:nvPr/>
          </p:nvSpPr>
          <p:spPr>
            <a:xfrm>
              <a:off x="7128791" y="5389850"/>
              <a:ext cx="386829" cy="243299"/>
            </a:xfrm>
            <a:custGeom>
              <a:avLst/>
              <a:gdLst/>
              <a:ahLst/>
              <a:cxnLst/>
              <a:rect l="l" t="t" r="r" b="b"/>
              <a:pathLst>
                <a:path w="272" h="170" extrusionOk="0">
                  <a:moveTo>
                    <a:pt x="16" y="66"/>
                  </a:moveTo>
                  <a:cubicBezTo>
                    <a:pt x="35" y="38"/>
                    <a:pt x="68" y="19"/>
                    <a:pt x="104" y="19"/>
                  </a:cubicBezTo>
                  <a:cubicBezTo>
                    <a:pt x="163" y="19"/>
                    <a:pt x="210" y="67"/>
                    <a:pt x="210" y="125"/>
                  </a:cubicBezTo>
                  <a:cubicBezTo>
                    <a:pt x="210" y="134"/>
                    <a:pt x="210" y="134"/>
                    <a:pt x="210" y="134"/>
                  </a:cubicBezTo>
                  <a:cubicBezTo>
                    <a:pt x="210" y="134"/>
                    <a:pt x="210" y="134"/>
                    <a:pt x="210" y="134"/>
                  </a:cubicBezTo>
                  <a:cubicBezTo>
                    <a:pt x="183" y="107"/>
                    <a:pt x="183" y="107"/>
                    <a:pt x="183" y="107"/>
                  </a:cubicBezTo>
                  <a:cubicBezTo>
                    <a:pt x="182" y="105"/>
                    <a:pt x="179" y="104"/>
                    <a:pt x="177" y="104"/>
                  </a:cubicBezTo>
                  <a:cubicBezTo>
                    <a:pt x="174" y="104"/>
                    <a:pt x="172" y="105"/>
                    <a:pt x="170" y="107"/>
                  </a:cubicBezTo>
                  <a:cubicBezTo>
                    <a:pt x="166" y="111"/>
                    <a:pt x="166" y="117"/>
                    <a:pt x="170" y="120"/>
                  </a:cubicBezTo>
                  <a:cubicBezTo>
                    <a:pt x="220" y="170"/>
                    <a:pt x="220" y="170"/>
                    <a:pt x="220" y="170"/>
                  </a:cubicBezTo>
                  <a:cubicBezTo>
                    <a:pt x="269" y="121"/>
                    <a:pt x="269" y="121"/>
                    <a:pt x="269" y="121"/>
                  </a:cubicBezTo>
                  <a:cubicBezTo>
                    <a:pt x="272" y="117"/>
                    <a:pt x="272" y="111"/>
                    <a:pt x="269" y="108"/>
                  </a:cubicBezTo>
                  <a:cubicBezTo>
                    <a:pt x="265" y="104"/>
                    <a:pt x="259" y="104"/>
                    <a:pt x="255" y="108"/>
                  </a:cubicBezTo>
                  <a:cubicBezTo>
                    <a:pt x="229" y="134"/>
                    <a:pt x="229" y="134"/>
                    <a:pt x="229" y="134"/>
                  </a:cubicBezTo>
                  <a:cubicBezTo>
                    <a:pt x="229" y="134"/>
                    <a:pt x="229" y="134"/>
                    <a:pt x="229" y="134"/>
                  </a:cubicBezTo>
                  <a:cubicBezTo>
                    <a:pt x="229" y="125"/>
                    <a:pt x="229" y="125"/>
                    <a:pt x="229" y="125"/>
                  </a:cubicBezTo>
                  <a:cubicBezTo>
                    <a:pt x="229" y="56"/>
                    <a:pt x="173" y="0"/>
                    <a:pt x="104" y="0"/>
                  </a:cubicBezTo>
                  <a:cubicBezTo>
                    <a:pt x="61" y="0"/>
                    <a:pt x="22" y="23"/>
                    <a:pt x="0" y="57"/>
                  </a:cubicBezTo>
                  <a:lnTo>
                    <a:pt x="16" y="66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</p:spPr>
          <p:txBody>
            <a:bodyPr spcFirstLastPara="1" wrap="square" lIns="121900" tIns="60933" rIns="121900" bIns="60933" anchor="t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2400" b="1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2" name="Google Shape;332;p44"/>
          <p:cNvGrpSpPr/>
          <p:nvPr/>
        </p:nvGrpSpPr>
        <p:grpSpPr>
          <a:xfrm>
            <a:off x="10787049" y="4139713"/>
            <a:ext cx="402927" cy="251687"/>
            <a:chOff x="7036021" y="5389850"/>
            <a:chExt cx="479598" cy="365823"/>
          </a:xfrm>
        </p:grpSpPr>
        <p:sp>
          <p:nvSpPr>
            <p:cNvPr id="333" name="Google Shape;333;p44"/>
            <p:cNvSpPr/>
            <p:nvPr/>
          </p:nvSpPr>
          <p:spPr>
            <a:xfrm>
              <a:off x="7036021" y="5515875"/>
              <a:ext cx="388578" cy="239798"/>
            </a:xfrm>
            <a:custGeom>
              <a:avLst/>
              <a:gdLst/>
              <a:ahLst/>
              <a:cxnLst/>
              <a:rect l="l" t="t" r="r" b="b"/>
              <a:pathLst>
                <a:path w="273" h="169" extrusionOk="0">
                  <a:moveTo>
                    <a:pt x="256" y="103"/>
                  </a:moveTo>
                  <a:cubicBezTo>
                    <a:pt x="237" y="132"/>
                    <a:pt x="205" y="150"/>
                    <a:pt x="168" y="150"/>
                  </a:cubicBezTo>
                  <a:cubicBezTo>
                    <a:pt x="110" y="150"/>
                    <a:pt x="63" y="103"/>
                    <a:pt x="63" y="44"/>
                  </a:cubicBezTo>
                  <a:cubicBezTo>
                    <a:pt x="63" y="36"/>
                    <a:pt x="63" y="36"/>
                    <a:pt x="63" y="36"/>
                  </a:cubicBezTo>
                  <a:cubicBezTo>
                    <a:pt x="63" y="36"/>
                    <a:pt x="63" y="36"/>
                    <a:pt x="63" y="36"/>
                  </a:cubicBezTo>
                  <a:cubicBezTo>
                    <a:pt x="89" y="63"/>
                    <a:pt x="89" y="63"/>
                    <a:pt x="89" y="63"/>
                  </a:cubicBezTo>
                  <a:cubicBezTo>
                    <a:pt x="91" y="64"/>
                    <a:pt x="93" y="65"/>
                    <a:pt x="96" y="65"/>
                  </a:cubicBezTo>
                  <a:cubicBezTo>
                    <a:pt x="98" y="65"/>
                    <a:pt x="101" y="64"/>
                    <a:pt x="102" y="63"/>
                  </a:cubicBezTo>
                  <a:cubicBezTo>
                    <a:pt x="106" y="59"/>
                    <a:pt x="106" y="53"/>
                    <a:pt x="102" y="49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4" y="49"/>
                    <a:pt x="4" y="49"/>
                    <a:pt x="4" y="49"/>
                  </a:cubicBezTo>
                  <a:cubicBezTo>
                    <a:pt x="0" y="52"/>
                    <a:pt x="0" y="58"/>
                    <a:pt x="4" y="62"/>
                  </a:cubicBezTo>
                  <a:cubicBezTo>
                    <a:pt x="8" y="66"/>
                    <a:pt x="14" y="66"/>
                    <a:pt x="17" y="62"/>
                  </a:cubicBezTo>
                  <a:cubicBezTo>
                    <a:pt x="44" y="36"/>
                    <a:pt x="44" y="36"/>
                    <a:pt x="44" y="36"/>
                  </a:cubicBezTo>
                  <a:cubicBezTo>
                    <a:pt x="44" y="36"/>
                    <a:pt x="44" y="36"/>
                    <a:pt x="44" y="36"/>
                  </a:cubicBezTo>
                  <a:cubicBezTo>
                    <a:pt x="44" y="44"/>
                    <a:pt x="44" y="44"/>
                    <a:pt x="44" y="44"/>
                  </a:cubicBezTo>
                  <a:cubicBezTo>
                    <a:pt x="44" y="113"/>
                    <a:pt x="100" y="169"/>
                    <a:pt x="168" y="169"/>
                  </a:cubicBezTo>
                  <a:cubicBezTo>
                    <a:pt x="212" y="169"/>
                    <a:pt x="251" y="146"/>
                    <a:pt x="273" y="112"/>
                  </a:cubicBezTo>
                  <a:lnTo>
                    <a:pt x="256" y="103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</p:spPr>
          <p:txBody>
            <a:bodyPr spcFirstLastPara="1" wrap="square" lIns="121900" tIns="60933" rIns="121900" bIns="60933" anchor="t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2400" b="1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4" name="Google Shape;334;p44"/>
            <p:cNvSpPr/>
            <p:nvPr/>
          </p:nvSpPr>
          <p:spPr>
            <a:xfrm>
              <a:off x="7128791" y="5389850"/>
              <a:ext cx="386829" cy="243299"/>
            </a:xfrm>
            <a:custGeom>
              <a:avLst/>
              <a:gdLst/>
              <a:ahLst/>
              <a:cxnLst/>
              <a:rect l="l" t="t" r="r" b="b"/>
              <a:pathLst>
                <a:path w="272" h="170" extrusionOk="0">
                  <a:moveTo>
                    <a:pt x="16" y="66"/>
                  </a:moveTo>
                  <a:cubicBezTo>
                    <a:pt x="35" y="38"/>
                    <a:pt x="68" y="19"/>
                    <a:pt x="104" y="19"/>
                  </a:cubicBezTo>
                  <a:cubicBezTo>
                    <a:pt x="163" y="19"/>
                    <a:pt x="210" y="67"/>
                    <a:pt x="210" y="125"/>
                  </a:cubicBezTo>
                  <a:cubicBezTo>
                    <a:pt x="210" y="134"/>
                    <a:pt x="210" y="134"/>
                    <a:pt x="210" y="134"/>
                  </a:cubicBezTo>
                  <a:cubicBezTo>
                    <a:pt x="210" y="134"/>
                    <a:pt x="210" y="134"/>
                    <a:pt x="210" y="134"/>
                  </a:cubicBezTo>
                  <a:cubicBezTo>
                    <a:pt x="183" y="107"/>
                    <a:pt x="183" y="107"/>
                    <a:pt x="183" y="107"/>
                  </a:cubicBezTo>
                  <a:cubicBezTo>
                    <a:pt x="182" y="105"/>
                    <a:pt x="179" y="104"/>
                    <a:pt x="177" y="104"/>
                  </a:cubicBezTo>
                  <a:cubicBezTo>
                    <a:pt x="174" y="104"/>
                    <a:pt x="172" y="105"/>
                    <a:pt x="170" y="107"/>
                  </a:cubicBezTo>
                  <a:cubicBezTo>
                    <a:pt x="166" y="111"/>
                    <a:pt x="166" y="117"/>
                    <a:pt x="170" y="120"/>
                  </a:cubicBezTo>
                  <a:cubicBezTo>
                    <a:pt x="220" y="170"/>
                    <a:pt x="220" y="170"/>
                    <a:pt x="220" y="170"/>
                  </a:cubicBezTo>
                  <a:cubicBezTo>
                    <a:pt x="269" y="121"/>
                    <a:pt x="269" y="121"/>
                    <a:pt x="269" y="121"/>
                  </a:cubicBezTo>
                  <a:cubicBezTo>
                    <a:pt x="272" y="117"/>
                    <a:pt x="272" y="111"/>
                    <a:pt x="269" y="108"/>
                  </a:cubicBezTo>
                  <a:cubicBezTo>
                    <a:pt x="265" y="104"/>
                    <a:pt x="259" y="104"/>
                    <a:pt x="255" y="108"/>
                  </a:cubicBezTo>
                  <a:cubicBezTo>
                    <a:pt x="229" y="134"/>
                    <a:pt x="229" y="134"/>
                    <a:pt x="229" y="134"/>
                  </a:cubicBezTo>
                  <a:cubicBezTo>
                    <a:pt x="229" y="134"/>
                    <a:pt x="229" y="134"/>
                    <a:pt x="229" y="134"/>
                  </a:cubicBezTo>
                  <a:cubicBezTo>
                    <a:pt x="229" y="125"/>
                    <a:pt x="229" y="125"/>
                    <a:pt x="229" y="125"/>
                  </a:cubicBezTo>
                  <a:cubicBezTo>
                    <a:pt x="229" y="56"/>
                    <a:pt x="173" y="0"/>
                    <a:pt x="104" y="0"/>
                  </a:cubicBezTo>
                  <a:cubicBezTo>
                    <a:pt x="61" y="0"/>
                    <a:pt x="22" y="23"/>
                    <a:pt x="0" y="57"/>
                  </a:cubicBezTo>
                  <a:lnTo>
                    <a:pt x="16" y="66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</p:spPr>
          <p:txBody>
            <a:bodyPr spcFirstLastPara="1" wrap="square" lIns="121900" tIns="60933" rIns="121900" bIns="60933" anchor="t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2400" b="1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35" name="Google Shape;335;p44"/>
          <p:cNvSpPr txBox="1"/>
          <p:nvPr/>
        </p:nvSpPr>
        <p:spPr>
          <a:xfrm>
            <a:off x="4102200" y="4973899"/>
            <a:ext cx="7652400" cy="957600"/>
          </a:xfrm>
          <a:prstGeom prst="rect">
            <a:avLst/>
          </a:prstGeom>
          <a:noFill/>
          <a:ln w="19050" cap="flat" cmpd="sng">
            <a:solidFill>
              <a:srgbClr val="A64D7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defTabSz="1219170">
              <a:buClr>
                <a:srgbClr val="000000"/>
              </a:buClr>
              <a:defRPr/>
            </a:pPr>
            <a:endParaRPr sz="1067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  <a:defRPr/>
            </a:pPr>
            <a:endParaRPr sz="533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609585" indent="-372524" defTabSz="1219170">
              <a:buClr>
                <a:srgbClr val="000000"/>
              </a:buClr>
              <a:buSzPts val="800"/>
              <a:buFont typeface="Arial"/>
              <a:buChar char="●"/>
              <a:defRPr/>
            </a:pPr>
            <a:r>
              <a:rPr lang="en" sz="1067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Digital enabled delivery and workforce</a:t>
            </a:r>
            <a:endParaRPr sz="1067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609585" indent="-372524" defTabSz="1219170">
              <a:buClr>
                <a:srgbClr val="000000"/>
              </a:buClr>
              <a:buSzPts val="800"/>
              <a:buFont typeface="Arial"/>
              <a:buChar char="●"/>
              <a:defRPr/>
            </a:pPr>
            <a:r>
              <a:rPr lang="en" sz="1067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Consolidated and </a:t>
            </a:r>
            <a:r>
              <a:rPr lang="en" sz="1067" kern="0" dirty="0" smtClea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optimised </a:t>
            </a:r>
            <a:r>
              <a:rPr lang="en" sz="1067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estate</a:t>
            </a:r>
            <a:endParaRPr sz="1067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609585" indent="-372524" defTabSz="1219170">
              <a:buClr>
                <a:srgbClr val="000000"/>
              </a:buClr>
              <a:buSzPts val="800"/>
              <a:buFont typeface="Arial"/>
              <a:buChar char="●"/>
              <a:defRPr/>
            </a:pPr>
            <a:r>
              <a:rPr lang="en" sz="1067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Intelligent data and insight </a:t>
            </a:r>
            <a:endParaRPr sz="1067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36" name="Google Shape;336;p44"/>
          <p:cNvSpPr txBox="1"/>
          <p:nvPr/>
        </p:nvSpPr>
        <p:spPr>
          <a:xfrm>
            <a:off x="5922833" y="4973912"/>
            <a:ext cx="4000000" cy="451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" sz="1333" b="1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Cross cutting enabling themes</a:t>
            </a:r>
            <a:endParaRPr sz="1333" b="1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37" name="Google Shape;337;p44"/>
          <p:cNvSpPr txBox="1"/>
          <p:nvPr/>
        </p:nvSpPr>
        <p:spPr>
          <a:xfrm>
            <a:off x="7455000" y="5213766"/>
            <a:ext cx="4000000" cy="5746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609585" indent="-372524" defTabSz="1219170">
              <a:buClr>
                <a:srgbClr val="000000"/>
              </a:buClr>
              <a:buSzPts val="800"/>
              <a:buFont typeface="Arial"/>
              <a:buChar char="●"/>
              <a:defRPr/>
            </a:pPr>
            <a:r>
              <a:rPr lang="en" sz="10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Empowered and efficient workforce</a:t>
            </a:r>
            <a:endParaRPr sz="10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609585" indent="-372524" defTabSz="1219170">
              <a:buClr>
                <a:srgbClr val="000000"/>
              </a:buClr>
              <a:buSzPts val="800"/>
              <a:buFont typeface="Arial"/>
              <a:buChar char="●"/>
              <a:defRPr/>
            </a:pPr>
            <a:r>
              <a:rPr lang="en" sz="10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Clear and consistent governance</a:t>
            </a:r>
            <a:endParaRPr sz="10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63014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192</Words>
  <Application>Microsoft Office PowerPoint</Application>
  <PresentationFormat>Widescreen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Georgia</vt:lpstr>
      <vt:lpstr>Office Theme</vt:lpstr>
      <vt:lpstr>PowerPoint Presentation</vt:lpstr>
    </vt:vector>
  </TitlesOfParts>
  <Company>Nottingham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Lawson</dc:creator>
  <cp:lastModifiedBy>Michelle Lawson</cp:lastModifiedBy>
  <cp:revision>3</cp:revision>
  <dcterms:created xsi:type="dcterms:W3CDTF">2023-06-15T12:25:10Z</dcterms:created>
  <dcterms:modified xsi:type="dcterms:W3CDTF">2023-06-23T10:32:27Z</dcterms:modified>
</cp:coreProperties>
</file>