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4" r:id="rId5"/>
    <p:sldId id="262" r:id="rId6"/>
    <p:sldId id="261" r:id="rId7"/>
    <p:sldId id="258" r:id="rId8"/>
    <p:sldId id="260" r:id="rId9"/>
    <p:sldId id="266" r:id="rId10"/>
    <p:sldId id="259" r:id="rId11"/>
    <p:sldId id="265"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pos="3840" userDrawn="1">
          <p15:clr>
            <a:srgbClr val="A4A3A4"/>
          </p15:clr>
        </p15:guide>
        <p15:guide id="4" orient="horz" pos="459" userDrawn="1">
          <p15:clr>
            <a:srgbClr val="A4A3A4"/>
          </p15:clr>
        </p15:guide>
        <p15:guide id="5" pos="7219" userDrawn="1">
          <p15:clr>
            <a:srgbClr val="A4A3A4"/>
          </p15:clr>
        </p15:guide>
        <p15:guide id="6" pos="461" userDrawn="1">
          <p15:clr>
            <a:srgbClr val="A4A3A4"/>
          </p15:clr>
        </p15:guide>
        <p15:guide id="7" orient="horz" pos="386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an Messina" initials="BM" lastIdx="1" clrIdx="0">
    <p:extLst>
      <p:ext uri="{19B8F6BF-5375-455C-9EA6-DF929625EA0E}">
        <p15:presenceInfo xmlns:p15="http://schemas.microsoft.com/office/powerpoint/2012/main" userId="S::Brian.Messina@milton-keynes.gov.uk::25b96f46-a4b5-4942-a75b-50ae4eb6fe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E48EAF-2CF0-4B12-8FB3-05D1AF3F8C9B}" v="689" dt="2024-03-19T13:33:23.8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250" y="48"/>
      </p:cViewPr>
      <p:guideLst>
        <p:guide orient="horz" pos="2160"/>
        <p:guide pos="3840"/>
        <p:guide orient="horz" pos="459"/>
        <p:guide pos="7219"/>
        <p:guide pos="461"/>
        <p:guide orient="horz" pos="38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DAB7-D7F5-4F2A-BF71-7CF95D2109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D85268C-64C2-4CD9-A901-CDF50F062A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3DDF61F-C79E-4C4C-8542-1F6E22704FC5}"/>
              </a:ext>
            </a:extLst>
          </p:cNvPr>
          <p:cNvSpPr>
            <a:spLocks noGrp="1"/>
          </p:cNvSpPr>
          <p:nvPr>
            <p:ph type="dt" sz="half" idx="10"/>
          </p:nvPr>
        </p:nvSpPr>
        <p:spPr/>
        <p:txBody>
          <a:bodyPr/>
          <a:lstStyle/>
          <a:p>
            <a:fld id="{140A3CBA-28EC-4B3E-AFF9-8E9CDAF9093F}" type="datetimeFigureOut">
              <a:rPr lang="en-GB" smtClean="0"/>
              <a:t>04/04/2024</a:t>
            </a:fld>
            <a:endParaRPr lang="en-GB"/>
          </a:p>
        </p:txBody>
      </p:sp>
      <p:sp>
        <p:nvSpPr>
          <p:cNvPr id="5" name="Footer Placeholder 4">
            <a:extLst>
              <a:ext uri="{FF2B5EF4-FFF2-40B4-BE49-F238E27FC236}">
                <a16:creationId xmlns:a16="http://schemas.microsoft.com/office/drawing/2014/main" id="{C5C8A55D-B401-4956-8742-0CC4902CFD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679617-A937-4A48-B5E2-B25F12F02A75}"/>
              </a:ext>
            </a:extLst>
          </p:cNvPr>
          <p:cNvSpPr>
            <a:spLocks noGrp="1"/>
          </p:cNvSpPr>
          <p:nvPr>
            <p:ph type="sldNum" sz="quarter" idx="12"/>
          </p:nvPr>
        </p:nvSpPr>
        <p:spPr/>
        <p:txBody>
          <a:bodyPr/>
          <a:lstStyle/>
          <a:p>
            <a:fld id="{29643E0E-B37A-4249-9AA1-BA7DD4BC18B5}" type="slidenum">
              <a:rPr lang="en-GB" smtClean="0"/>
              <a:t>‹#›</a:t>
            </a:fld>
            <a:endParaRPr lang="en-GB"/>
          </a:p>
        </p:txBody>
      </p:sp>
    </p:spTree>
    <p:extLst>
      <p:ext uri="{BB962C8B-B14F-4D97-AF65-F5344CB8AC3E}">
        <p14:creationId xmlns:p14="http://schemas.microsoft.com/office/powerpoint/2010/main" val="3136397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E07D4-0907-4B08-BC02-BB262BCFAE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5AD12A-719A-4375-8B24-00FF8CF2E1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C9DC8B-C87E-48BB-8B12-F59232150F2B}"/>
              </a:ext>
            </a:extLst>
          </p:cNvPr>
          <p:cNvSpPr>
            <a:spLocks noGrp="1"/>
          </p:cNvSpPr>
          <p:nvPr>
            <p:ph type="dt" sz="half" idx="10"/>
          </p:nvPr>
        </p:nvSpPr>
        <p:spPr/>
        <p:txBody>
          <a:bodyPr/>
          <a:lstStyle/>
          <a:p>
            <a:fld id="{140A3CBA-28EC-4B3E-AFF9-8E9CDAF9093F}" type="datetimeFigureOut">
              <a:rPr lang="en-GB" smtClean="0"/>
              <a:t>04/04/2024</a:t>
            </a:fld>
            <a:endParaRPr lang="en-GB"/>
          </a:p>
        </p:txBody>
      </p:sp>
      <p:sp>
        <p:nvSpPr>
          <p:cNvPr id="5" name="Footer Placeholder 4">
            <a:extLst>
              <a:ext uri="{FF2B5EF4-FFF2-40B4-BE49-F238E27FC236}">
                <a16:creationId xmlns:a16="http://schemas.microsoft.com/office/drawing/2014/main" id="{200DC551-2BA2-40BC-AFFE-3A5412AEA8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F7FD97-E9E2-4714-9B63-35C7953DB23F}"/>
              </a:ext>
            </a:extLst>
          </p:cNvPr>
          <p:cNvSpPr>
            <a:spLocks noGrp="1"/>
          </p:cNvSpPr>
          <p:nvPr>
            <p:ph type="sldNum" sz="quarter" idx="12"/>
          </p:nvPr>
        </p:nvSpPr>
        <p:spPr/>
        <p:txBody>
          <a:bodyPr/>
          <a:lstStyle/>
          <a:p>
            <a:fld id="{29643E0E-B37A-4249-9AA1-BA7DD4BC18B5}" type="slidenum">
              <a:rPr lang="en-GB" smtClean="0"/>
              <a:t>‹#›</a:t>
            </a:fld>
            <a:endParaRPr lang="en-GB"/>
          </a:p>
        </p:txBody>
      </p:sp>
    </p:spTree>
    <p:extLst>
      <p:ext uri="{BB962C8B-B14F-4D97-AF65-F5344CB8AC3E}">
        <p14:creationId xmlns:p14="http://schemas.microsoft.com/office/powerpoint/2010/main" val="4262218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11E3AD-84E3-4AD2-8477-99A446B2A9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8BF54B-D7B1-47B8-A40D-C113FF2199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CECDC0-CD25-439E-ADF2-7484B0C00ABA}"/>
              </a:ext>
            </a:extLst>
          </p:cNvPr>
          <p:cNvSpPr>
            <a:spLocks noGrp="1"/>
          </p:cNvSpPr>
          <p:nvPr>
            <p:ph type="dt" sz="half" idx="10"/>
          </p:nvPr>
        </p:nvSpPr>
        <p:spPr/>
        <p:txBody>
          <a:bodyPr/>
          <a:lstStyle/>
          <a:p>
            <a:fld id="{140A3CBA-28EC-4B3E-AFF9-8E9CDAF9093F}" type="datetimeFigureOut">
              <a:rPr lang="en-GB" smtClean="0"/>
              <a:t>04/04/2024</a:t>
            </a:fld>
            <a:endParaRPr lang="en-GB"/>
          </a:p>
        </p:txBody>
      </p:sp>
      <p:sp>
        <p:nvSpPr>
          <p:cNvPr id="5" name="Footer Placeholder 4">
            <a:extLst>
              <a:ext uri="{FF2B5EF4-FFF2-40B4-BE49-F238E27FC236}">
                <a16:creationId xmlns:a16="http://schemas.microsoft.com/office/drawing/2014/main" id="{2A251111-33DB-4EEF-B714-75A23EB643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7594D9-9EE8-4307-97B9-A6DAC10AB708}"/>
              </a:ext>
            </a:extLst>
          </p:cNvPr>
          <p:cNvSpPr>
            <a:spLocks noGrp="1"/>
          </p:cNvSpPr>
          <p:nvPr>
            <p:ph type="sldNum" sz="quarter" idx="12"/>
          </p:nvPr>
        </p:nvSpPr>
        <p:spPr/>
        <p:txBody>
          <a:bodyPr/>
          <a:lstStyle/>
          <a:p>
            <a:fld id="{29643E0E-B37A-4249-9AA1-BA7DD4BC18B5}" type="slidenum">
              <a:rPr lang="en-GB" smtClean="0"/>
              <a:t>‹#›</a:t>
            </a:fld>
            <a:endParaRPr lang="en-GB"/>
          </a:p>
        </p:txBody>
      </p:sp>
    </p:spTree>
    <p:extLst>
      <p:ext uri="{BB962C8B-B14F-4D97-AF65-F5344CB8AC3E}">
        <p14:creationId xmlns:p14="http://schemas.microsoft.com/office/powerpoint/2010/main" val="2917632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92D7F-3C79-4833-A3DC-E19C55BBA1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C621C0-E973-43D3-B7CC-0F0CB9A019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9C56F7-D9C6-4DAC-BEF2-4716EB058259}"/>
              </a:ext>
            </a:extLst>
          </p:cNvPr>
          <p:cNvSpPr>
            <a:spLocks noGrp="1"/>
          </p:cNvSpPr>
          <p:nvPr>
            <p:ph type="dt" sz="half" idx="10"/>
          </p:nvPr>
        </p:nvSpPr>
        <p:spPr/>
        <p:txBody>
          <a:bodyPr/>
          <a:lstStyle/>
          <a:p>
            <a:fld id="{140A3CBA-28EC-4B3E-AFF9-8E9CDAF9093F}" type="datetimeFigureOut">
              <a:rPr lang="en-GB" smtClean="0"/>
              <a:t>04/04/2024</a:t>
            </a:fld>
            <a:endParaRPr lang="en-GB"/>
          </a:p>
        </p:txBody>
      </p:sp>
      <p:sp>
        <p:nvSpPr>
          <p:cNvPr id="5" name="Footer Placeholder 4">
            <a:extLst>
              <a:ext uri="{FF2B5EF4-FFF2-40B4-BE49-F238E27FC236}">
                <a16:creationId xmlns:a16="http://schemas.microsoft.com/office/drawing/2014/main" id="{816294B7-90DD-4FEA-A143-605CB9E52A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7DBB45-FF36-4337-937A-03ADC5CAF587}"/>
              </a:ext>
            </a:extLst>
          </p:cNvPr>
          <p:cNvSpPr>
            <a:spLocks noGrp="1"/>
          </p:cNvSpPr>
          <p:nvPr>
            <p:ph type="sldNum" sz="quarter" idx="12"/>
          </p:nvPr>
        </p:nvSpPr>
        <p:spPr/>
        <p:txBody>
          <a:bodyPr/>
          <a:lstStyle/>
          <a:p>
            <a:fld id="{29643E0E-B37A-4249-9AA1-BA7DD4BC18B5}" type="slidenum">
              <a:rPr lang="en-GB" smtClean="0"/>
              <a:t>‹#›</a:t>
            </a:fld>
            <a:endParaRPr lang="en-GB"/>
          </a:p>
        </p:txBody>
      </p:sp>
    </p:spTree>
    <p:extLst>
      <p:ext uri="{BB962C8B-B14F-4D97-AF65-F5344CB8AC3E}">
        <p14:creationId xmlns:p14="http://schemas.microsoft.com/office/powerpoint/2010/main" val="3625521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AF551-5581-4C6F-977C-C855997E47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1502BF7-957D-4C15-9FBA-FCB1C09334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C94D88-E10E-444D-8DB3-75AC64D22C54}"/>
              </a:ext>
            </a:extLst>
          </p:cNvPr>
          <p:cNvSpPr>
            <a:spLocks noGrp="1"/>
          </p:cNvSpPr>
          <p:nvPr>
            <p:ph type="dt" sz="half" idx="10"/>
          </p:nvPr>
        </p:nvSpPr>
        <p:spPr/>
        <p:txBody>
          <a:bodyPr/>
          <a:lstStyle/>
          <a:p>
            <a:fld id="{140A3CBA-28EC-4B3E-AFF9-8E9CDAF9093F}" type="datetimeFigureOut">
              <a:rPr lang="en-GB" smtClean="0"/>
              <a:t>04/04/2024</a:t>
            </a:fld>
            <a:endParaRPr lang="en-GB"/>
          </a:p>
        </p:txBody>
      </p:sp>
      <p:sp>
        <p:nvSpPr>
          <p:cNvPr id="5" name="Footer Placeholder 4">
            <a:extLst>
              <a:ext uri="{FF2B5EF4-FFF2-40B4-BE49-F238E27FC236}">
                <a16:creationId xmlns:a16="http://schemas.microsoft.com/office/drawing/2014/main" id="{A87E055C-B59E-4237-AF15-9EF2E74CAE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2A89AB-07E5-488B-A4D0-B1DDEAB485DC}"/>
              </a:ext>
            </a:extLst>
          </p:cNvPr>
          <p:cNvSpPr>
            <a:spLocks noGrp="1"/>
          </p:cNvSpPr>
          <p:nvPr>
            <p:ph type="sldNum" sz="quarter" idx="12"/>
          </p:nvPr>
        </p:nvSpPr>
        <p:spPr/>
        <p:txBody>
          <a:bodyPr/>
          <a:lstStyle/>
          <a:p>
            <a:fld id="{29643E0E-B37A-4249-9AA1-BA7DD4BC18B5}" type="slidenum">
              <a:rPr lang="en-GB" smtClean="0"/>
              <a:t>‹#›</a:t>
            </a:fld>
            <a:endParaRPr lang="en-GB"/>
          </a:p>
        </p:txBody>
      </p:sp>
    </p:spTree>
    <p:extLst>
      <p:ext uri="{BB962C8B-B14F-4D97-AF65-F5344CB8AC3E}">
        <p14:creationId xmlns:p14="http://schemas.microsoft.com/office/powerpoint/2010/main" val="1327451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B602E-E841-4733-8176-B406BFE15B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FD94C5-2AE2-44E5-8B59-82450DE881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6D6D4C5-8AD1-45E5-B10E-2F7F809C99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778746B-F02F-429E-B23B-496F10C410E3}"/>
              </a:ext>
            </a:extLst>
          </p:cNvPr>
          <p:cNvSpPr>
            <a:spLocks noGrp="1"/>
          </p:cNvSpPr>
          <p:nvPr>
            <p:ph type="dt" sz="half" idx="10"/>
          </p:nvPr>
        </p:nvSpPr>
        <p:spPr/>
        <p:txBody>
          <a:bodyPr/>
          <a:lstStyle/>
          <a:p>
            <a:fld id="{140A3CBA-28EC-4B3E-AFF9-8E9CDAF9093F}" type="datetimeFigureOut">
              <a:rPr lang="en-GB" smtClean="0"/>
              <a:t>04/04/2024</a:t>
            </a:fld>
            <a:endParaRPr lang="en-GB"/>
          </a:p>
        </p:txBody>
      </p:sp>
      <p:sp>
        <p:nvSpPr>
          <p:cNvPr id="6" name="Footer Placeholder 5">
            <a:extLst>
              <a:ext uri="{FF2B5EF4-FFF2-40B4-BE49-F238E27FC236}">
                <a16:creationId xmlns:a16="http://schemas.microsoft.com/office/drawing/2014/main" id="{4754DD0D-E1D9-4DBB-81C2-A254E535DB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ABBCBC-7AE8-4B12-B737-6489BE384284}"/>
              </a:ext>
            </a:extLst>
          </p:cNvPr>
          <p:cNvSpPr>
            <a:spLocks noGrp="1"/>
          </p:cNvSpPr>
          <p:nvPr>
            <p:ph type="sldNum" sz="quarter" idx="12"/>
          </p:nvPr>
        </p:nvSpPr>
        <p:spPr/>
        <p:txBody>
          <a:bodyPr/>
          <a:lstStyle/>
          <a:p>
            <a:fld id="{29643E0E-B37A-4249-9AA1-BA7DD4BC18B5}" type="slidenum">
              <a:rPr lang="en-GB" smtClean="0"/>
              <a:t>‹#›</a:t>
            </a:fld>
            <a:endParaRPr lang="en-GB"/>
          </a:p>
        </p:txBody>
      </p:sp>
    </p:spTree>
    <p:extLst>
      <p:ext uri="{BB962C8B-B14F-4D97-AF65-F5344CB8AC3E}">
        <p14:creationId xmlns:p14="http://schemas.microsoft.com/office/powerpoint/2010/main" val="3584512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8B1E9-50BC-4DF3-AECA-CF53B1C39D2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BAAB20-B7CC-44E2-A698-A58DF2409A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F9EF2B-3756-4302-B01A-A7549706F0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6178770-5C21-49C9-9C07-844EA65F37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80B8B2-4EFA-4804-9A62-0B88E9ADFF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A02F4B7-59C7-4515-A6CD-94C07EAA8F0D}"/>
              </a:ext>
            </a:extLst>
          </p:cNvPr>
          <p:cNvSpPr>
            <a:spLocks noGrp="1"/>
          </p:cNvSpPr>
          <p:nvPr>
            <p:ph type="dt" sz="half" idx="10"/>
          </p:nvPr>
        </p:nvSpPr>
        <p:spPr/>
        <p:txBody>
          <a:bodyPr/>
          <a:lstStyle/>
          <a:p>
            <a:fld id="{140A3CBA-28EC-4B3E-AFF9-8E9CDAF9093F}" type="datetimeFigureOut">
              <a:rPr lang="en-GB" smtClean="0"/>
              <a:t>04/04/2024</a:t>
            </a:fld>
            <a:endParaRPr lang="en-GB"/>
          </a:p>
        </p:txBody>
      </p:sp>
      <p:sp>
        <p:nvSpPr>
          <p:cNvPr id="8" name="Footer Placeholder 7">
            <a:extLst>
              <a:ext uri="{FF2B5EF4-FFF2-40B4-BE49-F238E27FC236}">
                <a16:creationId xmlns:a16="http://schemas.microsoft.com/office/drawing/2014/main" id="{5E1B0AF5-5C78-4ADE-A699-08734BF06F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16D1F91-F602-4945-8DF5-E7C76B13D17B}"/>
              </a:ext>
            </a:extLst>
          </p:cNvPr>
          <p:cNvSpPr>
            <a:spLocks noGrp="1"/>
          </p:cNvSpPr>
          <p:nvPr>
            <p:ph type="sldNum" sz="quarter" idx="12"/>
          </p:nvPr>
        </p:nvSpPr>
        <p:spPr/>
        <p:txBody>
          <a:bodyPr/>
          <a:lstStyle/>
          <a:p>
            <a:fld id="{29643E0E-B37A-4249-9AA1-BA7DD4BC18B5}" type="slidenum">
              <a:rPr lang="en-GB" smtClean="0"/>
              <a:t>‹#›</a:t>
            </a:fld>
            <a:endParaRPr lang="en-GB"/>
          </a:p>
        </p:txBody>
      </p:sp>
    </p:spTree>
    <p:extLst>
      <p:ext uri="{BB962C8B-B14F-4D97-AF65-F5344CB8AC3E}">
        <p14:creationId xmlns:p14="http://schemas.microsoft.com/office/powerpoint/2010/main" val="239083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5E8A0-5B60-4507-97D6-40F1221A9B2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A3605D5-61BC-41A8-8201-DC83BAF0958D}"/>
              </a:ext>
            </a:extLst>
          </p:cNvPr>
          <p:cNvSpPr>
            <a:spLocks noGrp="1"/>
          </p:cNvSpPr>
          <p:nvPr>
            <p:ph type="dt" sz="half" idx="10"/>
          </p:nvPr>
        </p:nvSpPr>
        <p:spPr/>
        <p:txBody>
          <a:bodyPr/>
          <a:lstStyle/>
          <a:p>
            <a:fld id="{140A3CBA-28EC-4B3E-AFF9-8E9CDAF9093F}" type="datetimeFigureOut">
              <a:rPr lang="en-GB" smtClean="0"/>
              <a:t>04/04/2024</a:t>
            </a:fld>
            <a:endParaRPr lang="en-GB"/>
          </a:p>
        </p:txBody>
      </p:sp>
      <p:sp>
        <p:nvSpPr>
          <p:cNvPr id="4" name="Footer Placeholder 3">
            <a:extLst>
              <a:ext uri="{FF2B5EF4-FFF2-40B4-BE49-F238E27FC236}">
                <a16:creationId xmlns:a16="http://schemas.microsoft.com/office/drawing/2014/main" id="{258183FD-4FD1-422D-B57A-FE60AA9ECD4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27E7D52-1B3C-4C45-A3B7-59D35737E38B}"/>
              </a:ext>
            </a:extLst>
          </p:cNvPr>
          <p:cNvSpPr>
            <a:spLocks noGrp="1"/>
          </p:cNvSpPr>
          <p:nvPr>
            <p:ph type="sldNum" sz="quarter" idx="12"/>
          </p:nvPr>
        </p:nvSpPr>
        <p:spPr/>
        <p:txBody>
          <a:bodyPr/>
          <a:lstStyle/>
          <a:p>
            <a:fld id="{29643E0E-B37A-4249-9AA1-BA7DD4BC18B5}" type="slidenum">
              <a:rPr lang="en-GB" smtClean="0"/>
              <a:t>‹#›</a:t>
            </a:fld>
            <a:endParaRPr lang="en-GB"/>
          </a:p>
        </p:txBody>
      </p:sp>
    </p:spTree>
    <p:extLst>
      <p:ext uri="{BB962C8B-B14F-4D97-AF65-F5344CB8AC3E}">
        <p14:creationId xmlns:p14="http://schemas.microsoft.com/office/powerpoint/2010/main" val="2019183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8CFEE8-D054-4472-957A-4D4B0E4502C9}"/>
              </a:ext>
            </a:extLst>
          </p:cNvPr>
          <p:cNvSpPr>
            <a:spLocks noGrp="1"/>
          </p:cNvSpPr>
          <p:nvPr>
            <p:ph type="dt" sz="half" idx="10"/>
          </p:nvPr>
        </p:nvSpPr>
        <p:spPr/>
        <p:txBody>
          <a:bodyPr/>
          <a:lstStyle/>
          <a:p>
            <a:fld id="{140A3CBA-28EC-4B3E-AFF9-8E9CDAF9093F}" type="datetimeFigureOut">
              <a:rPr lang="en-GB" smtClean="0"/>
              <a:t>04/04/2024</a:t>
            </a:fld>
            <a:endParaRPr lang="en-GB"/>
          </a:p>
        </p:txBody>
      </p:sp>
      <p:sp>
        <p:nvSpPr>
          <p:cNvPr id="3" name="Footer Placeholder 2">
            <a:extLst>
              <a:ext uri="{FF2B5EF4-FFF2-40B4-BE49-F238E27FC236}">
                <a16:creationId xmlns:a16="http://schemas.microsoft.com/office/drawing/2014/main" id="{A6FA6069-1A7D-41BA-A997-8619B52248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C46FEF1-317E-4776-BF2C-435F3F8DBDCB}"/>
              </a:ext>
            </a:extLst>
          </p:cNvPr>
          <p:cNvSpPr>
            <a:spLocks noGrp="1"/>
          </p:cNvSpPr>
          <p:nvPr>
            <p:ph type="sldNum" sz="quarter" idx="12"/>
          </p:nvPr>
        </p:nvSpPr>
        <p:spPr/>
        <p:txBody>
          <a:bodyPr/>
          <a:lstStyle/>
          <a:p>
            <a:fld id="{29643E0E-B37A-4249-9AA1-BA7DD4BC18B5}" type="slidenum">
              <a:rPr lang="en-GB" smtClean="0"/>
              <a:t>‹#›</a:t>
            </a:fld>
            <a:endParaRPr lang="en-GB"/>
          </a:p>
        </p:txBody>
      </p:sp>
    </p:spTree>
    <p:extLst>
      <p:ext uri="{BB962C8B-B14F-4D97-AF65-F5344CB8AC3E}">
        <p14:creationId xmlns:p14="http://schemas.microsoft.com/office/powerpoint/2010/main" val="379763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2B46C-1A76-43A5-909F-C73F0860A6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F6B5CE5-D55E-469A-82D3-7FECF573EA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F032461-59F5-44B7-A0F7-4B44DD4C45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908AA8-8A5D-48D7-9267-249EB5C7FC4E}"/>
              </a:ext>
            </a:extLst>
          </p:cNvPr>
          <p:cNvSpPr>
            <a:spLocks noGrp="1"/>
          </p:cNvSpPr>
          <p:nvPr>
            <p:ph type="dt" sz="half" idx="10"/>
          </p:nvPr>
        </p:nvSpPr>
        <p:spPr/>
        <p:txBody>
          <a:bodyPr/>
          <a:lstStyle/>
          <a:p>
            <a:fld id="{140A3CBA-28EC-4B3E-AFF9-8E9CDAF9093F}" type="datetimeFigureOut">
              <a:rPr lang="en-GB" smtClean="0"/>
              <a:t>04/04/2024</a:t>
            </a:fld>
            <a:endParaRPr lang="en-GB"/>
          </a:p>
        </p:txBody>
      </p:sp>
      <p:sp>
        <p:nvSpPr>
          <p:cNvPr id="6" name="Footer Placeholder 5">
            <a:extLst>
              <a:ext uri="{FF2B5EF4-FFF2-40B4-BE49-F238E27FC236}">
                <a16:creationId xmlns:a16="http://schemas.microsoft.com/office/drawing/2014/main" id="{F17E3FA0-80E0-45F2-B11D-8CCDE2D8AB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3F3623-DBF5-4AC5-8D5B-A600A8F166C3}"/>
              </a:ext>
            </a:extLst>
          </p:cNvPr>
          <p:cNvSpPr>
            <a:spLocks noGrp="1"/>
          </p:cNvSpPr>
          <p:nvPr>
            <p:ph type="sldNum" sz="quarter" idx="12"/>
          </p:nvPr>
        </p:nvSpPr>
        <p:spPr/>
        <p:txBody>
          <a:bodyPr/>
          <a:lstStyle/>
          <a:p>
            <a:fld id="{29643E0E-B37A-4249-9AA1-BA7DD4BC18B5}" type="slidenum">
              <a:rPr lang="en-GB" smtClean="0"/>
              <a:t>‹#›</a:t>
            </a:fld>
            <a:endParaRPr lang="en-GB"/>
          </a:p>
        </p:txBody>
      </p:sp>
    </p:spTree>
    <p:extLst>
      <p:ext uri="{BB962C8B-B14F-4D97-AF65-F5344CB8AC3E}">
        <p14:creationId xmlns:p14="http://schemas.microsoft.com/office/powerpoint/2010/main" val="2277357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AAB0-4536-4F32-81D8-39649C00F8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E4CB43-95CB-47C1-AB2B-904786590E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478BE3C-12A4-4CA9-AB70-239AB4C9ED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BAB4A4-1249-4B3F-A1DF-8203819D022D}"/>
              </a:ext>
            </a:extLst>
          </p:cNvPr>
          <p:cNvSpPr>
            <a:spLocks noGrp="1"/>
          </p:cNvSpPr>
          <p:nvPr>
            <p:ph type="dt" sz="half" idx="10"/>
          </p:nvPr>
        </p:nvSpPr>
        <p:spPr/>
        <p:txBody>
          <a:bodyPr/>
          <a:lstStyle/>
          <a:p>
            <a:fld id="{140A3CBA-28EC-4B3E-AFF9-8E9CDAF9093F}" type="datetimeFigureOut">
              <a:rPr lang="en-GB" smtClean="0"/>
              <a:t>04/04/2024</a:t>
            </a:fld>
            <a:endParaRPr lang="en-GB"/>
          </a:p>
        </p:txBody>
      </p:sp>
      <p:sp>
        <p:nvSpPr>
          <p:cNvPr id="6" name="Footer Placeholder 5">
            <a:extLst>
              <a:ext uri="{FF2B5EF4-FFF2-40B4-BE49-F238E27FC236}">
                <a16:creationId xmlns:a16="http://schemas.microsoft.com/office/drawing/2014/main" id="{FF45879F-657D-478D-8583-F02774D981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86AE9F-FF48-4A6C-A7A8-3B9E3D4A019A}"/>
              </a:ext>
            </a:extLst>
          </p:cNvPr>
          <p:cNvSpPr>
            <a:spLocks noGrp="1"/>
          </p:cNvSpPr>
          <p:nvPr>
            <p:ph type="sldNum" sz="quarter" idx="12"/>
          </p:nvPr>
        </p:nvSpPr>
        <p:spPr/>
        <p:txBody>
          <a:bodyPr/>
          <a:lstStyle/>
          <a:p>
            <a:fld id="{29643E0E-B37A-4249-9AA1-BA7DD4BC18B5}" type="slidenum">
              <a:rPr lang="en-GB" smtClean="0"/>
              <a:t>‹#›</a:t>
            </a:fld>
            <a:endParaRPr lang="en-GB"/>
          </a:p>
        </p:txBody>
      </p:sp>
    </p:spTree>
    <p:extLst>
      <p:ext uri="{BB962C8B-B14F-4D97-AF65-F5344CB8AC3E}">
        <p14:creationId xmlns:p14="http://schemas.microsoft.com/office/powerpoint/2010/main" val="2673800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D3A0FE-2FAA-4DD6-BF13-35EF032A76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9B6996-9893-48A0-93E2-56FE8CF52D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7DCCCB-D152-4CB4-887D-C5D6A79246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A3CBA-28EC-4B3E-AFF9-8E9CDAF9093F}" type="datetimeFigureOut">
              <a:rPr lang="en-GB" smtClean="0"/>
              <a:t>04/04/2024</a:t>
            </a:fld>
            <a:endParaRPr lang="en-GB"/>
          </a:p>
        </p:txBody>
      </p:sp>
      <p:sp>
        <p:nvSpPr>
          <p:cNvPr id="5" name="Footer Placeholder 4">
            <a:extLst>
              <a:ext uri="{FF2B5EF4-FFF2-40B4-BE49-F238E27FC236}">
                <a16:creationId xmlns:a16="http://schemas.microsoft.com/office/drawing/2014/main" id="{01396A76-9A91-4937-98A4-628114AFC5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C7BE155-36A9-4C17-901C-869FA41770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43E0E-B37A-4249-9AA1-BA7DD4BC18B5}" type="slidenum">
              <a:rPr lang="en-GB" smtClean="0"/>
              <a:t>‹#›</a:t>
            </a:fld>
            <a:endParaRPr lang="en-GB"/>
          </a:p>
        </p:txBody>
      </p:sp>
    </p:spTree>
    <p:extLst>
      <p:ext uri="{BB962C8B-B14F-4D97-AF65-F5344CB8AC3E}">
        <p14:creationId xmlns:p14="http://schemas.microsoft.com/office/powerpoint/2010/main" val="3445661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mailto:liz.wilson@milton-keynes.gov.uk"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www.nhs.uk/every-mind-matters/lifes-challenges/loneliness/#more%20help" TargetMode="External"/><Relationship Id="rId3" Type="http://schemas.openxmlformats.org/officeDocument/2006/relationships/hyperlink" Target="https://www.nhs.uk/every-mind-matters/lifes-challenges/loneliness/#what-is-loneliness" TargetMode="External"/><Relationship Id="rId7" Type="http://schemas.openxmlformats.org/officeDocument/2006/relationships/hyperlink" Target="https://www.nhs.uk/every-mind-matters/lifes-challenges/loneliness/#tips"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www.nhs.uk/every-mind-matters/lifes-challenges/loneliness/#university" TargetMode="External"/><Relationship Id="rId5" Type="http://schemas.openxmlformats.org/officeDocument/2006/relationships/hyperlink" Target="https://www.nhs.uk/every-mind-matters/lifes-challenges/loneliness/#causes-loneliness" TargetMode="External"/><Relationship Id="rId4" Type="http://schemas.openxmlformats.org/officeDocument/2006/relationships/hyperlink" Target="https://www.nhs.uk/every-mind-matters/lifes-challenges/loneliness/#signs%20or%20symptoms" TargetMode="External"/><Relationship Id="rId9" Type="http://schemas.openxmlformats.org/officeDocument/2006/relationships/hyperlink" Target="https://www.nhs.uk/every-mind-matters/lifes-challenges/lonelines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acebook.com/share/p/Nsf58Vw2Likz6Voa/?mibextid=WC7FNe" TargetMode="Externa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hyperlink" Target="https://signlanguageweek.org.uk/"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mksendlocaloffer.co.uk/education-and-send/useful-resources" TargetMode="External"/><Relationship Id="rId2" Type="http://schemas.openxmlformats.org/officeDocument/2006/relationships/hyperlink" Target="https://www.mksendlocaloffer.co.uk/" TargetMode="External"/><Relationship Id="rId1" Type="http://schemas.openxmlformats.org/officeDocument/2006/relationships/slideLayout" Target="../slideLayouts/slideLayout1.xml"/><Relationship Id="rId4" Type="http://schemas.openxmlformats.org/officeDocument/2006/relationships/hyperlink" Target="https://www.mksendlocaloffer.co.uk/send-directory-informatio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consultations/ofsted-big-listen" TargetMode="External"/><Relationship Id="rId2" Type="http://schemas.openxmlformats.org/officeDocument/2006/relationships/hyperlink" Target="https://www.gov.uk/government/news/ofsted-chief-will-put-disadvantaged-children-first-as-he-launches-big-listen-to-hear-from-parents-and-professionals"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nhs.uk/start-for-life/"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shape&#10;&#10;Description automatically generated">
            <a:extLst>
              <a:ext uri="{FF2B5EF4-FFF2-40B4-BE49-F238E27FC236}">
                <a16:creationId xmlns:a16="http://schemas.microsoft.com/office/drawing/2014/main" id="{F9ADAF49-3770-42C3-9488-FDFD5A393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
            <a:ext cx="12192000" cy="6857315"/>
          </a:xfrm>
          <a:prstGeom prst="rect">
            <a:avLst/>
          </a:prstGeom>
        </p:spPr>
      </p:pic>
      <p:pic>
        <p:nvPicPr>
          <p:cNvPr id="14" name="Picture 13" descr="Text&#10;&#10;Description automatically generated with low confidence">
            <a:extLst>
              <a:ext uri="{FF2B5EF4-FFF2-40B4-BE49-F238E27FC236}">
                <a16:creationId xmlns:a16="http://schemas.microsoft.com/office/drawing/2014/main" id="{938C7165-2BBC-4FA5-ABF8-BFBB3BEADC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839" y="4981123"/>
            <a:ext cx="5364162" cy="1338333"/>
          </a:xfrm>
          <a:prstGeom prst="rect">
            <a:avLst/>
          </a:prstGeom>
        </p:spPr>
      </p:pic>
      <p:sp>
        <p:nvSpPr>
          <p:cNvPr id="15" name="TextBox 14">
            <a:extLst>
              <a:ext uri="{FF2B5EF4-FFF2-40B4-BE49-F238E27FC236}">
                <a16:creationId xmlns:a16="http://schemas.microsoft.com/office/drawing/2014/main" id="{71C5913C-2CD2-4E09-8A48-2582422FF51F}"/>
              </a:ext>
            </a:extLst>
          </p:cNvPr>
          <p:cNvSpPr txBox="1"/>
          <p:nvPr/>
        </p:nvSpPr>
        <p:spPr>
          <a:xfrm>
            <a:off x="633743" y="594718"/>
            <a:ext cx="11179412" cy="872547"/>
          </a:xfrm>
          <a:prstGeom prst="rect">
            <a:avLst/>
          </a:prstGeom>
          <a:noFill/>
        </p:spPr>
        <p:txBody>
          <a:bodyPr wrap="square" rtlCol="0">
            <a:spAutoFit/>
          </a:bodyPr>
          <a:lstStyle/>
          <a:p>
            <a:pPr>
              <a:lnSpc>
                <a:spcPts val="6000"/>
              </a:lnSpc>
            </a:pPr>
            <a:r>
              <a:rPr lang="en-GB" sz="6000" b="1" dirty="0">
                <a:solidFill>
                  <a:schemeClr val="bg1"/>
                </a:solidFill>
              </a:rPr>
              <a:t>Useful Documentation March 24</a:t>
            </a:r>
          </a:p>
        </p:txBody>
      </p:sp>
      <p:sp>
        <p:nvSpPr>
          <p:cNvPr id="18" name="TextBox 17">
            <a:extLst>
              <a:ext uri="{FF2B5EF4-FFF2-40B4-BE49-F238E27FC236}">
                <a16:creationId xmlns:a16="http://schemas.microsoft.com/office/drawing/2014/main" id="{E1EB6354-9AE4-488F-A698-505FAF7E6BBA}"/>
              </a:ext>
            </a:extLst>
          </p:cNvPr>
          <p:cNvSpPr txBox="1"/>
          <p:nvPr/>
        </p:nvSpPr>
        <p:spPr>
          <a:xfrm>
            <a:off x="615637" y="2571794"/>
            <a:ext cx="11179412" cy="1041311"/>
          </a:xfrm>
          <a:prstGeom prst="rect">
            <a:avLst/>
          </a:prstGeom>
          <a:noFill/>
        </p:spPr>
        <p:txBody>
          <a:bodyPr wrap="square" rtlCol="0">
            <a:spAutoFit/>
          </a:bodyPr>
          <a:lstStyle/>
          <a:p>
            <a:pPr>
              <a:lnSpc>
                <a:spcPts val="3700"/>
              </a:lnSpc>
            </a:pPr>
            <a:r>
              <a:rPr lang="en-GB" sz="3200" dirty="0">
                <a:solidFill>
                  <a:schemeClr val="bg1"/>
                </a:solidFill>
                <a:latin typeface="+mj-lt"/>
              </a:rPr>
              <a:t>For HYPN/MHLs in School</a:t>
            </a:r>
          </a:p>
          <a:p>
            <a:pPr>
              <a:lnSpc>
                <a:spcPts val="3700"/>
              </a:lnSpc>
            </a:pPr>
            <a:r>
              <a:rPr lang="en-GB" sz="3200" dirty="0">
                <a:solidFill>
                  <a:schemeClr val="bg1"/>
                </a:solidFill>
                <a:latin typeface="+mj-lt"/>
              </a:rPr>
              <a:t>Public Health – Children, Young People and Families </a:t>
            </a:r>
          </a:p>
        </p:txBody>
      </p:sp>
    </p:spTree>
    <p:extLst>
      <p:ext uri="{BB962C8B-B14F-4D97-AF65-F5344CB8AC3E}">
        <p14:creationId xmlns:p14="http://schemas.microsoft.com/office/powerpoint/2010/main" val="3694246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8996"/>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71C5913C-2CD2-4E09-8A48-2582422FF51F}"/>
              </a:ext>
            </a:extLst>
          </p:cNvPr>
          <p:cNvSpPr txBox="1"/>
          <p:nvPr/>
        </p:nvSpPr>
        <p:spPr>
          <a:xfrm>
            <a:off x="633743" y="594718"/>
            <a:ext cx="10523992" cy="2411429"/>
          </a:xfrm>
          <a:prstGeom prst="rect">
            <a:avLst/>
          </a:prstGeom>
          <a:noFill/>
        </p:spPr>
        <p:txBody>
          <a:bodyPr wrap="square" rtlCol="0">
            <a:spAutoFit/>
          </a:bodyPr>
          <a:lstStyle/>
          <a:p>
            <a:pPr>
              <a:lnSpc>
                <a:spcPts val="6000"/>
              </a:lnSpc>
            </a:pPr>
            <a:r>
              <a:rPr lang="en-GB" sz="6000" b="1" dirty="0">
                <a:solidFill>
                  <a:schemeClr val="bg1"/>
                </a:solidFill>
              </a:rPr>
              <a:t>Healthy Young People’s Network 25 April 1-4pm – Hedgerows Family Centre </a:t>
            </a:r>
          </a:p>
        </p:txBody>
      </p:sp>
      <p:sp>
        <p:nvSpPr>
          <p:cNvPr id="18" name="TextBox 17">
            <a:extLst>
              <a:ext uri="{FF2B5EF4-FFF2-40B4-BE49-F238E27FC236}">
                <a16:creationId xmlns:a16="http://schemas.microsoft.com/office/drawing/2014/main" id="{E1EB6354-9AE4-488F-A698-505FAF7E6BBA}"/>
              </a:ext>
            </a:extLst>
          </p:cNvPr>
          <p:cNvSpPr txBox="1"/>
          <p:nvPr/>
        </p:nvSpPr>
        <p:spPr>
          <a:xfrm>
            <a:off x="246580" y="1263722"/>
            <a:ext cx="11548153" cy="6124754"/>
          </a:xfrm>
          <a:prstGeom prst="rect">
            <a:avLst/>
          </a:prstGeom>
          <a:noFill/>
        </p:spPr>
        <p:txBody>
          <a:bodyPr wrap="square" rtlCol="0">
            <a:spAutoFit/>
          </a:bodyPr>
          <a:lstStyle/>
          <a:p>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r>
              <a:rPr lang="en-GB"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Full agenda to follow shortly, this session will include a specific engagement session around the New Physical Activity Strategy. </a:t>
            </a:r>
            <a:r>
              <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This will be a face to face session, but a teams link is available within in case you are unable to make it in person but still want to be involved.</a:t>
            </a:r>
          </a:p>
          <a:p>
            <a:endParaRPr lang="en-GB"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r>
              <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r>
              <a:rPr lang="en-GB"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Urban Foresight are working with Milton Keynes City Council to inform the development of the new Physical Activity Strategy. Central to developing the strategy is a need to take a whole systems approach, understanding how those who may not conventionally work within the physical activity sector can input and work together with others across Milton Keynes. </a:t>
            </a:r>
            <a:endParaRPr lang="en-GB"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We're holding a series of sector specific engagement sessions. </a:t>
            </a:r>
            <a:r>
              <a:rPr lang="en-GB"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 part of this, we're looking to engage those who work with early years settings, schools, colleges and young people more generally to understand how educational attainment, physical literacy, tackling inequalities, fostering inclusion, school readiness and emotional wellbeing link with physical activity. </a:t>
            </a:r>
            <a:endParaRPr lang="en-GB"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3200" dirty="0">
              <a:solidFill>
                <a:schemeClr val="bg1"/>
              </a:solidFill>
              <a:latin typeface="+mj-lt"/>
            </a:endParaRPr>
          </a:p>
        </p:txBody>
      </p:sp>
    </p:spTree>
    <p:extLst>
      <p:ext uri="{BB962C8B-B14F-4D97-AF65-F5344CB8AC3E}">
        <p14:creationId xmlns:p14="http://schemas.microsoft.com/office/powerpoint/2010/main" val="2069744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8996"/>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ADC359A-E257-446C-8141-F9318AD0ECE2}"/>
              </a:ext>
            </a:extLst>
          </p:cNvPr>
          <p:cNvSpPr txBox="1"/>
          <p:nvPr/>
        </p:nvSpPr>
        <p:spPr>
          <a:xfrm>
            <a:off x="839912" y="1965968"/>
            <a:ext cx="9999324" cy="3877985"/>
          </a:xfrm>
          <a:prstGeom prst="rect">
            <a:avLst/>
          </a:prstGeom>
          <a:noFill/>
        </p:spPr>
        <p:txBody>
          <a:bodyPr wrap="square">
            <a:spAutoFit/>
          </a:bodyPr>
          <a:lstStyle/>
          <a:p>
            <a:r>
              <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To achieve this, we'll be spending some time throughout the session: </a:t>
            </a:r>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Exploring what we mean by a whole systems approach to physical activity</a:t>
            </a:r>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Understanding how you see your current position in the system</a:t>
            </a:r>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Exploring how we can get Milton Keynes moving: Strengths and hopes for the future</a:t>
            </a:r>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Sharing models of best practice</a:t>
            </a:r>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Exploring opportunities, barriers and prioritising solutions</a:t>
            </a:r>
            <a:endPar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Moving forwards: learning how to stay involved and creating a community of practice</a:t>
            </a:r>
          </a:p>
          <a:p>
            <a:pPr marL="342900" lvl="0" indent="-342900">
              <a:buSzPts val="1000"/>
              <a:buFont typeface="Symbol" panose="05050102010706020507" pitchFamily="18" charset="2"/>
              <a:buChar char=""/>
              <a:tabLst>
                <a:tab pos="457200" algn="l"/>
              </a:tabLst>
            </a:pPr>
            <a:endParaRPr lang="en-GB"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lvl="0">
              <a:buSzPts val="1000"/>
              <a:tabLst>
                <a:tab pos="457200" algn="l"/>
              </a:tabLst>
            </a:pPr>
            <a:endParaRPr lang="en-GB"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lvl="0">
              <a:buSzPts val="1000"/>
              <a:tabLst>
                <a:tab pos="457200" algn="l"/>
              </a:tabLst>
            </a:pPr>
            <a:r>
              <a:rPr lang="en-GB"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Contact </a:t>
            </a:r>
            <a:r>
              <a:rPr lang="en-GB"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liz.wilson@milton-keynes.gov.uk</a:t>
            </a:r>
            <a:r>
              <a:rPr lang="en-GB"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to book your place. </a:t>
            </a:r>
            <a:endParaRPr lang="en-GB"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p>
          <a:p>
            <a:r>
              <a:rPr lang="en-GB"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1A27E4D9-2866-46B1-97A6-4DC9E4044AB3}"/>
              </a:ext>
            </a:extLst>
          </p:cNvPr>
          <p:cNvSpPr txBox="1"/>
          <p:nvPr/>
        </p:nvSpPr>
        <p:spPr>
          <a:xfrm>
            <a:off x="839912" y="302656"/>
            <a:ext cx="6919645" cy="872547"/>
          </a:xfrm>
          <a:prstGeom prst="rect">
            <a:avLst/>
          </a:prstGeom>
          <a:noFill/>
        </p:spPr>
        <p:txBody>
          <a:bodyPr wrap="square">
            <a:spAutoFit/>
          </a:bodyPr>
          <a:lstStyle/>
          <a:p>
            <a:pPr>
              <a:lnSpc>
                <a:spcPts val="6000"/>
              </a:lnSpc>
            </a:pPr>
            <a:r>
              <a:rPr lang="en-GB" sz="6000" b="1" dirty="0">
                <a:solidFill>
                  <a:schemeClr val="bg1"/>
                </a:solidFill>
              </a:rPr>
              <a:t>HYPN April 25 1-4pm  </a:t>
            </a:r>
          </a:p>
        </p:txBody>
      </p:sp>
    </p:spTree>
    <p:extLst>
      <p:ext uri="{BB962C8B-B14F-4D97-AF65-F5344CB8AC3E}">
        <p14:creationId xmlns:p14="http://schemas.microsoft.com/office/powerpoint/2010/main" val="771378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71C5913C-2CD2-4E09-8A48-2582422FF51F}"/>
              </a:ext>
            </a:extLst>
          </p:cNvPr>
          <p:cNvSpPr txBox="1"/>
          <p:nvPr/>
        </p:nvSpPr>
        <p:spPr>
          <a:xfrm>
            <a:off x="644017" y="481703"/>
            <a:ext cx="7575309" cy="2411429"/>
          </a:xfrm>
          <a:prstGeom prst="rect">
            <a:avLst/>
          </a:prstGeom>
          <a:noFill/>
        </p:spPr>
        <p:txBody>
          <a:bodyPr wrap="square" rtlCol="0">
            <a:spAutoFit/>
          </a:bodyPr>
          <a:lstStyle/>
          <a:p>
            <a:pPr>
              <a:lnSpc>
                <a:spcPts val="6000"/>
              </a:lnSpc>
            </a:pPr>
            <a:r>
              <a:rPr lang="en-GB" sz="6000" b="1" dirty="0"/>
              <a:t>Better Health </a:t>
            </a:r>
          </a:p>
          <a:p>
            <a:pPr>
              <a:lnSpc>
                <a:spcPts val="6000"/>
              </a:lnSpc>
            </a:pPr>
            <a:r>
              <a:rPr lang="en-GB" sz="6000" b="1" dirty="0"/>
              <a:t>Every Mind Matters </a:t>
            </a:r>
          </a:p>
          <a:p>
            <a:pPr>
              <a:lnSpc>
                <a:spcPts val="6000"/>
              </a:lnSpc>
            </a:pPr>
            <a:endParaRPr lang="en-GB" sz="6000" b="1" dirty="0"/>
          </a:p>
        </p:txBody>
      </p:sp>
      <p:pic>
        <p:nvPicPr>
          <p:cNvPr id="3" name="Picture 2">
            <a:extLst>
              <a:ext uri="{FF2B5EF4-FFF2-40B4-BE49-F238E27FC236}">
                <a16:creationId xmlns:a16="http://schemas.microsoft.com/office/drawing/2014/main" id="{FDA805EC-F26B-4089-803F-5911EEB1D959}"/>
              </a:ext>
            </a:extLst>
          </p:cNvPr>
          <p:cNvPicPr>
            <a:picLocks noChangeAspect="1"/>
          </p:cNvPicPr>
          <p:nvPr/>
        </p:nvPicPr>
        <p:blipFill>
          <a:blip r:embed="rId2"/>
          <a:stretch>
            <a:fillRect/>
          </a:stretch>
        </p:blipFill>
        <p:spPr>
          <a:xfrm>
            <a:off x="8496728" y="149605"/>
            <a:ext cx="3533406" cy="2182628"/>
          </a:xfrm>
          <a:prstGeom prst="rect">
            <a:avLst/>
          </a:prstGeom>
          <a:effectLst>
            <a:softEdge rad="292100"/>
          </a:effectLst>
        </p:spPr>
      </p:pic>
      <p:sp>
        <p:nvSpPr>
          <p:cNvPr id="10" name="TextBox 9">
            <a:extLst>
              <a:ext uri="{FF2B5EF4-FFF2-40B4-BE49-F238E27FC236}">
                <a16:creationId xmlns:a16="http://schemas.microsoft.com/office/drawing/2014/main" id="{44650AE7-6955-4AE4-A401-EEBC53DC6706}"/>
              </a:ext>
            </a:extLst>
          </p:cNvPr>
          <p:cNvSpPr txBox="1"/>
          <p:nvPr/>
        </p:nvSpPr>
        <p:spPr>
          <a:xfrm>
            <a:off x="534257" y="2332233"/>
            <a:ext cx="11301572" cy="4247317"/>
          </a:xfrm>
          <a:prstGeom prst="rect">
            <a:avLst/>
          </a:prstGeom>
          <a:noFill/>
        </p:spPr>
        <p:txBody>
          <a:bodyPr wrap="square">
            <a:spAutoFit/>
          </a:bodyPr>
          <a:lstStyle/>
          <a:p>
            <a:r>
              <a:rPr lang="en-GB" dirty="0"/>
              <a:t> The Department for Culture, Media and Sport has launched the next phase of the Better Health – Every Mind Matters campaign. </a:t>
            </a:r>
            <a:r>
              <a:rPr lang="en-GB" b="1" dirty="0"/>
              <a:t>Targeted at 16 – 24-year-olds, one of the most at risk audience groups, the campaign aims to reduce the stigma of loneliness, increase knowledge of where to find support and encourage taking action. </a:t>
            </a:r>
          </a:p>
          <a:p>
            <a:endParaRPr lang="en-GB" b="1" dirty="0"/>
          </a:p>
          <a:p>
            <a:r>
              <a:rPr lang="en-GB" b="1" dirty="0"/>
              <a:t>Loneliness. It's a part of life. Let's talk about it.</a:t>
            </a:r>
          </a:p>
          <a:p>
            <a:r>
              <a:rPr lang="en-GB"/>
              <a:t>We're </a:t>
            </a:r>
            <a:r>
              <a:rPr lang="en-GB" dirty="0"/>
              <a:t>all affected by loneliness at times in our lives. We can feel lonely in a busy city or rural location, on social media or spending time on our own or with others. Try not to feel embarrassed or ashamed if you do.</a:t>
            </a:r>
          </a:p>
          <a:p>
            <a:r>
              <a:rPr lang="en-GB" dirty="0"/>
              <a:t>Sometimes admitting we feel lonely can be hard. It’s important to remember that lots of people experience similar feelings of loneliness, and that they can pass. Understanding our own reasons for feeling lonely can help identify and manage these feelings.</a:t>
            </a:r>
          </a:p>
          <a:p>
            <a:endParaRPr lang="en-GB" dirty="0"/>
          </a:p>
          <a:p>
            <a:r>
              <a:rPr lang="en-GB" b="1" dirty="0"/>
              <a:t>Find out about possible signs of loneliness, reasons we feel lonely and ways to manage it. There are also links to more support if you or someone else needs it. </a:t>
            </a:r>
            <a:r>
              <a:rPr lang="en-GB" sz="1800" u="sng"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hlinkClick r:id="rId3"/>
              </a:rPr>
              <a:t>What is loneliness?</a:t>
            </a:r>
            <a:r>
              <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u="sng"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hlinkClick r:id="rId4"/>
              </a:rPr>
              <a:t>Signs or symptoms of loneliness</a:t>
            </a:r>
            <a:r>
              <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u="sng"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hlinkClick r:id="rId5"/>
              </a:rPr>
              <a:t>What causes loneliness?</a:t>
            </a:r>
            <a:r>
              <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u="sng"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hlinkClick r:id="rId6"/>
              </a:rPr>
              <a:t>Loneliness at university</a:t>
            </a:r>
            <a:r>
              <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u="sng"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hlinkClick r:id="rId7"/>
              </a:rPr>
              <a:t>Tips on dealing with loneliness</a:t>
            </a:r>
            <a:r>
              <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u="sng"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hlinkClick r:id="rId8"/>
              </a:rPr>
              <a:t>More help and support for loneliness</a:t>
            </a:r>
            <a:r>
              <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u="sng"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hlinkClick r:id="rId9"/>
              </a:rPr>
              <a:t>Loneliness</a:t>
            </a:r>
            <a:r>
              <a:rPr lang="en-GB" sz="1800" u="sng"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hlinkClick r:id="rId9"/>
              </a:rPr>
              <a:t> - Every Mind Matters - NHS (www.nhs.uk)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0765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8996"/>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71C5913C-2CD2-4E09-8A48-2582422FF51F}"/>
              </a:ext>
            </a:extLst>
          </p:cNvPr>
          <p:cNvSpPr txBox="1"/>
          <p:nvPr/>
        </p:nvSpPr>
        <p:spPr>
          <a:xfrm>
            <a:off x="633742" y="594718"/>
            <a:ext cx="5736235" cy="3126690"/>
          </a:xfrm>
          <a:prstGeom prst="rect">
            <a:avLst/>
          </a:prstGeom>
          <a:noFill/>
        </p:spPr>
        <p:txBody>
          <a:bodyPr wrap="square" rtlCol="0">
            <a:spAutoFit/>
          </a:bodyPr>
          <a:lstStyle/>
          <a:p>
            <a:pPr>
              <a:lnSpc>
                <a:spcPts val="6000"/>
              </a:lnSpc>
            </a:pPr>
            <a:r>
              <a:rPr lang="en-GB" sz="4400" b="1" dirty="0">
                <a:solidFill>
                  <a:schemeClr val="bg1"/>
                </a:solidFill>
              </a:rPr>
              <a:t>British Deaf Association </a:t>
            </a:r>
          </a:p>
          <a:p>
            <a:pPr>
              <a:lnSpc>
                <a:spcPts val="6000"/>
              </a:lnSpc>
            </a:pPr>
            <a:r>
              <a:rPr lang="en-GB" sz="4400" b="1" dirty="0">
                <a:solidFill>
                  <a:schemeClr val="bg1"/>
                </a:solidFill>
              </a:rPr>
              <a:t>Sign Language Week </a:t>
            </a:r>
          </a:p>
          <a:p>
            <a:pPr>
              <a:lnSpc>
                <a:spcPts val="6000"/>
              </a:lnSpc>
            </a:pPr>
            <a:r>
              <a:rPr lang="en-GB" sz="4400" b="1" dirty="0">
                <a:solidFill>
                  <a:schemeClr val="bg1"/>
                </a:solidFill>
              </a:rPr>
              <a:t>Promoting BSL &amp; ISL 18 – 24 March 2024</a:t>
            </a:r>
          </a:p>
        </p:txBody>
      </p:sp>
      <p:pic>
        <p:nvPicPr>
          <p:cNvPr id="1026" name="Picture 2">
            <a:extLst>
              <a:ext uri="{FF2B5EF4-FFF2-40B4-BE49-F238E27FC236}">
                <a16:creationId xmlns:a16="http://schemas.microsoft.com/office/drawing/2014/main" id="{A03F7477-4019-4A54-84C0-EB0CF1C1F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645" y="246749"/>
            <a:ext cx="4749612" cy="6055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61926E71-0019-4961-A033-DD573DA9A3AE}"/>
              </a:ext>
            </a:extLst>
          </p:cNvPr>
          <p:cNvSpPr txBox="1"/>
          <p:nvPr/>
        </p:nvSpPr>
        <p:spPr>
          <a:xfrm>
            <a:off x="633742" y="4119938"/>
            <a:ext cx="5462258" cy="646331"/>
          </a:xfrm>
          <a:prstGeom prst="rect">
            <a:avLst/>
          </a:prstGeom>
          <a:noFill/>
        </p:spPr>
        <p:txBody>
          <a:bodyPr wrap="square">
            <a:spAutoFit/>
          </a:bodyPr>
          <a:lstStyle/>
          <a:p>
            <a:r>
              <a:rPr lang="en-GB" sz="1800" u="none" strike="noStrike" dirty="0">
                <a:solidFill>
                  <a:schemeClr val="bg1"/>
                </a:solidFill>
                <a:effectLst/>
                <a:latin typeface="Helvetica" panose="020B06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Sign Language Week 2024 T... - Milton Keynes SEND IAS</a:t>
            </a:r>
            <a:r>
              <a:rPr lang="en-GB" sz="1800" u="none" strike="noStrike" dirty="0">
                <a:solidFill>
                  <a:schemeClr val="bg1"/>
                </a:solidFill>
                <a:effectLst/>
                <a:latin typeface="Helvetica" panose="020B0604020202020204" pitchFamily="34" charset="0"/>
                <a:ea typeface="Times New Roman" panose="02020603050405020304" pitchFamily="18" charset="0"/>
              </a:rPr>
              <a:t>  </a:t>
            </a:r>
            <a:endParaRPr lang="en-GB" dirty="0">
              <a:solidFill>
                <a:schemeClr val="bg1"/>
              </a:solidFill>
            </a:endParaRPr>
          </a:p>
        </p:txBody>
      </p:sp>
      <p:sp>
        <p:nvSpPr>
          <p:cNvPr id="14" name="TextBox 13">
            <a:extLst>
              <a:ext uri="{FF2B5EF4-FFF2-40B4-BE49-F238E27FC236}">
                <a16:creationId xmlns:a16="http://schemas.microsoft.com/office/drawing/2014/main" id="{D459127D-B0E3-4DF7-829C-910AEA4F4E90}"/>
              </a:ext>
            </a:extLst>
          </p:cNvPr>
          <p:cNvSpPr txBox="1"/>
          <p:nvPr/>
        </p:nvSpPr>
        <p:spPr>
          <a:xfrm>
            <a:off x="633742" y="5260637"/>
            <a:ext cx="6097712" cy="369332"/>
          </a:xfrm>
          <a:prstGeom prst="rect">
            <a:avLst/>
          </a:prstGeom>
          <a:noFill/>
        </p:spPr>
        <p:txBody>
          <a:bodyPr wrap="square">
            <a:spAutoFit/>
          </a:bodyPr>
          <a:lstStyle/>
          <a:p>
            <a:r>
              <a:rPr lang="en-GB" dirty="0">
                <a:solidFill>
                  <a:schemeClr val="bg1"/>
                </a:solidFill>
                <a:hlinkClick r:id="rId4">
                  <a:extLst>
                    <a:ext uri="{A12FA001-AC4F-418D-AE19-62706E023703}">
                      <ahyp:hlinkClr xmlns:ahyp="http://schemas.microsoft.com/office/drawing/2018/hyperlinkcolor" val="tx"/>
                    </a:ext>
                  </a:extLst>
                </a:hlinkClick>
              </a:rPr>
              <a:t>Further resources - Home SLW 2024 BU - Sign Language Week</a:t>
            </a:r>
            <a:endParaRPr lang="en-GB" dirty="0">
              <a:solidFill>
                <a:schemeClr val="bg1"/>
              </a:solidFill>
            </a:endParaRPr>
          </a:p>
        </p:txBody>
      </p:sp>
    </p:spTree>
    <p:extLst>
      <p:ext uri="{BB962C8B-B14F-4D97-AF65-F5344CB8AC3E}">
        <p14:creationId xmlns:p14="http://schemas.microsoft.com/office/powerpoint/2010/main" val="2408830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71C5913C-2CD2-4E09-8A48-2582422FF51F}"/>
              </a:ext>
            </a:extLst>
          </p:cNvPr>
          <p:cNvSpPr txBox="1"/>
          <p:nvPr/>
        </p:nvSpPr>
        <p:spPr>
          <a:xfrm>
            <a:off x="633743" y="594718"/>
            <a:ext cx="4359497" cy="3950312"/>
          </a:xfrm>
          <a:prstGeom prst="rect">
            <a:avLst/>
          </a:prstGeom>
          <a:noFill/>
        </p:spPr>
        <p:txBody>
          <a:bodyPr wrap="square" rtlCol="0">
            <a:spAutoFit/>
          </a:bodyPr>
          <a:lstStyle/>
          <a:p>
            <a:pPr>
              <a:lnSpc>
                <a:spcPts val="6000"/>
              </a:lnSpc>
            </a:pPr>
            <a:r>
              <a:rPr lang="en-GB" sz="6000" b="1" dirty="0"/>
              <a:t>Milton Keynes </a:t>
            </a:r>
          </a:p>
          <a:p>
            <a:pPr>
              <a:lnSpc>
                <a:spcPts val="6000"/>
              </a:lnSpc>
            </a:pPr>
            <a:endParaRPr lang="en-GB" sz="6000" b="1" dirty="0"/>
          </a:p>
          <a:p>
            <a:pPr>
              <a:lnSpc>
                <a:spcPts val="6000"/>
              </a:lnSpc>
            </a:pPr>
            <a:r>
              <a:rPr lang="en-GB" sz="6000" b="1" dirty="0"/>
              <a:t>Hope Hack</a:t>
            </a:r>
          </a:p>
          <a:p>
            <a:pPr>
              <a:lnSpc>
                <a:spcPts val="6000"/>
              </a:lnSpc>
            </a:pPr>
            <a:r>
              <a:rPr lang="en-GB" sz="6000" b="1" dirty="0"/>
              <a:t>Events </a:t>
            </a:r>
          </a:p>
        </p:txBody>
      </p:sp>
      <p:pic>
        <p:nvPicPr>
          <p:cNvPr id="2" name="Picture 1">
            <a:extLst>
              <a:ext uri="{FF2B5EF4-FFF2-40B4-BE49-F238E27FC236}">
                <a16:creationId xmlns:a16="http://schemas.microsoft.com/office/drawing/2014/main" id="{8DD3A081-3A52-46F9-AED6-E196B456ADD3}"/>
              </a:ext>
            </a:extLst>
          </p:cNvPr>
          <p:cNvPicPr>
            <a:picLocks noChangeAspect="1"/>
          </p:cNvPicPr>
          <p:nvPr/>
        </p:nvPicPr>
        <p:blipFill>
          <a:blip r:embed="rId2"/>
          <a:stretch>
            <a:fillRect/>
          </a:stretch>
        </p:blipFill>
        <p:spPr>
          <a:xfrm>
            <a:off x="5435031" y="667821"/>
            <a:ext cx="5506947" cy="5595462"/>
          </a:xfrm>
          <a:prstGeom prst="rect">
            <a:avLst/>
          </a:prstGeom>
        </p:spPr>
      </p:pic>
    </p:spTree>
    <p:extLst>
      <p:ext uri="{BB962C8B-B14F-4D97-AF65-F5344CB8AC3E}">
        <p14:creationId xmlns:p14="http://schemas.microsoft.com/office/powerpoint/2010/main" val="2532074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8996"/>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71C5913C-2CD2-4E09-8A48-2582422FF51F}"/>
              </a:ext>
            </a:extLst>
          </p:cNvPr>
          <p:cNvSpPr txBox="1"/>
          <p:nvPr/>
        </p:nvSpPr>
        <p:spPr>
          <a:xfrm>
            <a:off x="633743" y="594718"/>
            <a:ext cx="11179412" cy="2410853"/>
          </a:xfrm>
          <a:prstGeom prst="rect">
            <a:avLst/>
          </a:prstGeom>
          <a:noFill/>
        </p:spPr>
        <p:txBody>
          <a:bodyPr wrap="square" rtlCol="0">
            <a:spAutoFit/>
          </a:bodyPr>
          <a:lstStyle/>
          <a:p>
            <a:pPr>
              <a:lnSpc>
                <a:spcPts val="6000"/>
              </a:lnSpc>
            </a:pPr>
            <a:r>
              <a:rPr lang="en-GB" sz="6000" b="1" i="0" dirty="0">
                <a:solidFill>
                  <a:schemeClr val="bg1"/>
                </a:solidFill>
                <a:effectLst/>
                <a:latin typeface="Source Sans Pro" panose="020B0503030403020204" pitchFamily="34" charset="0"/>
              </a:rPr>
              <a:t>Milton Keynes</a:t>
            </a:r>
            <a:br>
              <a:rPr lang="en-GB" sz="6000" b="1" i="0" dirty="0">
                <a:solidFill>
                  <a:schemeClr val="bg1"/>
                </a:solidFill>
                <a:effectLst/>
                <a:latin typeface="Source Sans Pro" panose="020B0503030403020204" pitchFamily="34" charset="0"/>
              </a:rPr>
            </a:br>
            <a:r>
              <a:rPr lang="en-GB" sz="6000" b="1" i="0" dirty="0">
                <a:solidFill>
                  <a:schemeClr val="bg1"/>
                </a:solidFill>
                <a:effectLst/>
                <a:latin typeface="Source Sans Pro" panose="020B0503030403020204" pitchFamily="34" charset="0"/>
              </a:rPr>
              <a:t>City Council</a:t>
            </a:r>
            <a:br>
              <a:rPr lang="en-GB" sz="6000" b="1" i="0" dirty="0">
                <a:solidFill>
                  <a:schemeClr val="bg1"/>
                </a:solidFill>
                <a:effectLst/>
                <a:latin typeface="Source Sans Pro" panose="020B0503030403020204" pitchFamily="34" charset="0"/>
              </a:rPr>
            </a:br>
            <a:r>
              <a:rPr lang="en-GB" sz="6000" b="1" i="0" dirty="0">
                <a:solidFill>
                  <a:schemeClr val="bg1"/>
                </a:solidFill>
                <a:effectLst/>
                <a:latin typeface="Source Sans Pro" panose="020B0503030403020204" pitchFamily="34" charset="0"/>
              </a:rPr>
              <a:t>SEND Local Offer</a:t>
            </a:r>
            <a:endParaRPr lang="en-GB" sz="6000" b="1" dirty="0">
              <a:solidFill>
                <a:schemeClr val="bg1"/>
              </a:solidFill>
            </a:endParaRPr>
          </a:p>
        </p:txBody>
      </p:sp>
      <p:sp>
        <p:nvSpPr>
          <p:cNvPr id="7" name="TextBox 6">
            <a:extLst>
              <a:ext uri="{FF2B5EF4-FFF2-40B4-BE49-F238E27FC236}">
                <a16:creationId xmlns:a16="http://schemas.microsoft.com/office/drawing/2014/main" id="{739C9DCF-1440-4CDD-A049-167D35BDA445}"/>
              </a:ext>
            </a:extLst>
          </p:cNvPr>
          <p:cNvSpPr txBox="1"/>
          <p:nvPr/>
        </p:nvSpPr>
        <p:spPr>
          <a:xfrm>
            <a:off x="732325" y="3574086"/>
            <a:ext cx="5717155" cy="1143070"/>
          </a:xfrm>
          <a:prstGeom prst="rect">
            <a:avLst/>
          </a:prstGeom>
          <a:noFill/>
        </p:spPr>
        <p:txBody>
          <a:bodyPr wrap="square" rtlCol="0">
            <a:spAutoFit/>
          </a:bodyPr>
          <a:lstStyle/>
          <a:p>
            <a:pPr>
              <a:lnSpc>
                <a:spcPct val="150000"/>
              </a:lnSpc>
            </a:pPr>
            <a:r>
              <a:rPr lang="en-GB" sz="2400" dirty="0">
                <a:solidFill>
                  <a:schemeClr val="bg1"/>
                </a:solidFill>
                <a:hlinkClick r:id="rId2">
                  <a:extLst>
                    <a:ext uri="{A12FA001-AC4F-418D-AE19-62706E023703}">
                      <ahyp:hlinkClr xmlns:ahyp="http://schemas.microsoft.com/office/drawing/2018/hyperlinkcolor" val="tx"/>
                    </a:ext>
                  </a:extLst>
                </a:hlinkClick>
              </a:rPr>
              <a:t>Milton Keynes City Council (mksendlocaloffer.co.uk)</a:t>
            </a:r>
            <a:endParaRPr lang="en-GB" sz="2400" dirty="0">
              <a:solidFill>
                <a:schemeClr val="bg1"/>
              </a:solidFill>
              <a:latin typeface="+mj-lt"/>
            </a:endParaRPr>
          </a:p>
        </p:txBody>
      </p:sp>
      <p:sp>
        <p:nvSpPr>
          <p:cNvPr id="10" name="TextBox 9">
            <a:extLst>
              <a:ext uri="{FF2B5EF4-FFF2-40B4-BE49-F238E27FC236}">
                <a16:creationId xmlns:a16="http://schemas.microsoft.com/office/drawing/2014/main" id="{A290B248-EFE0-4B9F-9941-A89669D9680A}"/>
              </a:ext>
            </a:extLst>
          </p:cNvPr>
          <p:cNvSpPr txBox="1"/>
          <p:nvPr/>
        </p:nvSpPr>
        <p:spPr>
          <a:xfrm>
            <a:off x="5612702" y="3658272"/>
            <a:ext cx="6097712" cy="2862322"/>
          </a:xfrm>
          <a:prstGeom prst="rect">
            <a:avLst/>
          </a:prstGeom>
          <a:noFill/>
        </p:spPr>
        <p:txBody>
          <a:bodyPr wrap="square">
            <a:spAutoFit/>
          </a:bodyPr>
          <a:lstStyle/>
          <a:p>
            <a:pPr algn="l"/>
            <a:r>
              <a:rPr lang="en-GB" b="1" i="0" dirty="0">
                <a:solidFill>
                  <a:srgbClr val="FFFFFF"/>
                </a:solidFill>
                <a:effectLst/>
                <a:latin typeface="Source Sans Pro" panose="020B0503030403020204" pitchFamily="34" charset="0"/>
              </a:rPr>
              <a:t>Useful resources</a:t>
            </a:r>
          </a:p>
          <a:p>
            <a:r>
              <a:rPr lang="en-GB" b="0" i="0" dirty="0">
                <a:solidFill>
                  <a:srgbClr val="FFFFFF"/>
                </a:solidFill>
                <a:effectLst/>
                <a:latin typeface="Source Sans Pro" panose="020B0503030403020204" pitchFamily="34" charset="0"/>
              </a:rPr>
              <a:t>Ideas, strategies and resources to help children and young people with SEND.</a:t>
            </a:r>
            <a:r>
              <a:rPr lang="en-GB" dirty="0">
                <a:solidFill>
                  <a:srgbClr val="0563C1"/>
                </a:solidFill>
                <a:hlinkClick r:id="rId3">
                  <a:extLst>
                    <a:ext uri="{A12FA001-AC4F-418D-AE19-62706E023703}">
                      <ahyp:hlinkClr xmlns:ahyp="http://schemas.microsoft.com/office/drawing/2018/hyperlinkcolor" val="tx"/>
                    </a:ext>
                  </a:extLst>
                </a:hlinkClick>
              </a:rPr>
              <a:t> </a:t>
            </a:r>
            <a:r>
              <a:rPr lang="en-GB" dirty="0">
                <a:solidFill>
                  <a:schemeClr val="bg1"/>
                </a:solidFill>
                <a:hlinkClick r:id="rId3">
                  <a:extLst>
                    <a:ext uri="{A12FA001-AC4F-418D-AE19-62706E023703}">
                      <ahyp:hlinkClr xmlns:ahyp="http://schemas.microsoft.com/office/drawing/2018/hyperlinkcolor" val="tx"/>
                    </a:ext>
                  </a:extLst>
                </a:hlinkClick>
              </a:rPr>
              <a:t>Useful resources | Milton Keynes City Council (mksendlocaloffer.co.uk)</a:t>
            </a:r>
            <a:endParaRPr lang="en-GB" dirty="0">
              <a:solidFill>
                <a:schemeClr val="bg1"/>
              </a:solidFill>
            </a:endParaRPr>
          </a:p>
          <a:p>
            <a:endParaRPr lang="en-GB" dirty="0">
              <a:solidFill>
                <a:schemeClr val="bg1"/>
              </a:solidFill>
            </a:endParaRPr>
          </a:p>
          <a:p>
            <a:r>
              <a:rPr lang="en-GB" dirty="0">
                <a:solidFill>
                  <a:schemeClr val="bg1"/>
                </a:solidFill>
                <a:hlinkClick r:id="rId4">
                  <a:extLst>
                    <a:ext uri="{A12FA001-AC4F-418D-AE19-62706E023703}">
                      <ahyp:hlinkClr xmlns:ahyp="http://schemas.microsoft.com/office/drawing/2018/hyperlinkcolor" val="tx"/>
                    </a:ext>
                  </a:extLst>
                </a:hlinkClick>
              </a:rPr>
              <a:t>SEND directory information | Milton Keynes City Council (mksendlocaloffer.co.uk)</a:t>
            </a:r>
            <a:endParaRPr lang="en-GB" dirty="0">
              <a:solidFill>
                <a:schemeClr val="bg1"/>
              </a:solidFill>
            </a:endParaRPr>
          </a:p>
          <a:p>
            <a:endParaRPr lang="en-GB" dirty="0">
              <a:solidFill>
                <a:schemeClr val="bg1"/>
              </a:solidFill>
            </a:endParaRPr>
          </a:p>
          <a:p>
            <a:r>
              <a:rPr lang="en-GB" dirty="0">
                <a:solidFill>
                  <a:schemeClr val="bg1"/>
                </a:solidFill>
              </a:rPr>
              <a:t>https://www.mksendlocaloffer.co.uk/what-send-team-does/send-local-offer-privacy-notice</a:t>
            </a:r>
          </a:p>
        </p:txBody>
      </p:sp>
    </p:spTree>
    <p:extLst>
      <p:ext uri="{BB962C8B-B14F-4D97-AF65-F5344CB8AC3E}">
        <p14:creationId xmlns:p14="http://schemas.microsoft.com/office/powerpoint/2010/main" val="3090959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71C5913C-2CD2-4E09-8A48-2582422FF51F}"/>
              </a:ext>
            </a:extLst>
          </p:cNvPr>
          <p:cNvSpPr txBox="1"/>
          <p:nvPr/>
        </p:nvSpPr>
        <p:spPr>
          <a:xfrm>
            <a:off x="633743" y="594718"/>
            <a:ext cx="11179412" cy="872547"/>
          </a:xfrm>
          <a:prstGeom prst="rect">
            <a:avLst/>
          </a:prstGeom>
          <a:noFill/>
        </p:spPr>
        <p:txBody>
          <a:bodyPr wrap="square" rtlCol="0">
            <a:spAutoFit/>
          </a:bodyPr>
          <a:lstStyle/>
          <a:p>
            <a:pPr>
              <a:lnSpc>
                <a:spcPts val="6000"/>
              </a:lnSpc>
            </a:pPr>
            <a:r>
              <a:rPr lang="en-GB" sz="6000" b="1" dirty="0"/>
              <a:t>Ofsted launches ‘Big listen’</a:t>
            </a:r>
          </a:p>
        </p:txBody>
      </p:sp>
      <p:sp>
        <p:nvSpPr>
          <p:cNvPr id="6" name="TextBox 5">
            <a:extLst>
              <a:ext uri="{FF2B5EF4-FFF2-40B4-BE49-F238E27FC236}">
                <a16:creationId xmlns:a16="http://schemas.microsoft.com/office/drawing/2014/main" id="{C9C64D46-EFCE-4A03-9E87-82E0D3546B62}"/>
              </a:ext>
            </a:extLst>
          </p:cNvPr>
          <p:cNvSpPr txBox="1"/>
          <p:nvPr/>
        </p:nvSpPr>
        <p:spPr>
          <a:xfrm>
            <a:off x="633743" y="1677242"/>
            <a:ext cx="11017151" cy="3416320"/>
          </a:xfrm>
          <a:prstGeom prst="rect">
            <a:avLst/>
          </a:prstGeom>
          <a:noFill/>
        </p:spPr>
        <p:txBody>
          <a:bodyPr wrap="square">
            <a:spAutoFit/>
          </a:bodyPr>
          <a:lstStyle/>
          <a:p>
            <a:r>
              <a:rPr lang="en-GB" sz="2400" b="1" dirty="0">
                <a:effectLst/>
                <a:latin typeface="Calibri" panose="020F0502020204030204" pitchFamily="34" charset="0"/>
                <a:ea typeface="Calibri" panose="020F0502020204030204" pitchFamily="34" charset="0"/>
                <a:cs typeface="Times New Roman" panose="02020603050405020304" pitchFamily="18" charset="0"/>
              </a:rPr>
              <a:t>Ofsted launches ‘Big Listen’ consultation to hear from parents and professionals.</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TheOffice</a:t>
            </a:r>
            <a:r>
              <a:rPr lang="en-GB" sz="2400" dirty="0">
                <a:effectLst/>
                <a:latin typeface="Calibri" panose="020F0502020204030204" pitchFamily="34" charset="0"/>
                <a:ea typeface="Calibri" panose="020F0502020204030204" pitchFamily="34" charset="0"/>
                <a:cs typeface="Times New Roman" panose="02020603050405020304" pitchFamily="18" charset="0"/>
              </a:rPr>
              <a:t> for Standards in Education, Children’s Services and Skills (Ofsted) has today (8 March) launched </a:t>
            </a:r>
            <a:r>
              <a:rPr lang="en-GB"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a ‘Big Listen’ consultation, to hear from the full range of professionals and providers Ofsted works with, as well as the parents, carers, children and learners it works for</a:t>
            </a:r>
            <a:r>
              <a:rPr lang="en-GB" sz="2400" dirty="0">
                <a:effectLst/>
                <a:latin typeface="Calibri" panose="020F0502020204030204" pitchFamily="34" charset="0"/>
                <a:ea typeface="Calibri" panose="020F0502020204030204" pitchFamily="34" charset="0"/>
                <a:cs typeface="Times New Roman" panose="02020603050405020304" pitchFamily="18" charset="0"/>
              </a:rPr>
              <a:t>. The </a:t>
            </a:r>
            <a:r>
              <a:rPr lang="en-GB"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consultation</a:t>
            </a:r>
            <a:r>
              <a:rPr lang="en-GB" sz="2400" dirty="0">
                <a:effectLst/>
                <a:latin typeface="Calibri" panose="020F0502020204030204" pitchFamily="34" charset="0"/>
                <a:ea typeface="Calibri" panose="020F0502020204030204" pitchFamily="34" charset="0"/>
                <a:cs typeface="Times New Roman" panose="02020603050405020304" pitchFamily="18" charset="0"/>
              </a:rPr>
              <a:t> asks a series of questions to help shape the conversation and provide a sense of direction for the changes Ofsted could make. Ofsted will launch a strand of the consultation specifically aimed at children, including those in the care system, later this month.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The consultation opens today and will run</a:t>
            </a:r>
            <a:r>
              <a:rPr lang="en-GB" sz="2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for 12 weeks &amp; closes 31 May. </a:t>
            </a:r>
            <a:endParaRPr lang="en-GB" sz="2400" b="1" dirty="0"/>
          </a:p>
        </p:txBody>
      </p:sp>
    </p:spTree>
    <p:extLst>
      <p:ext uri="{BB962C8B-B14F-4D97-AF65-F5344CB8AC3E}">
        <p14:creationId xmlns:p14="http://schemas.microsoft.com/office/powerpoint/2010/main" val="1847049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8996"/>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71C5913C-2CD2-4E09-8A48-2582422FF51F}"/>
              </a:ext>
            </a:extLst>
          </p:cNvPr>
          <p:cNvSpPr txBox="1"/>
          <p:nvPr/>
        </p:nvSpPr>
        <p:spPr>
          <a:xfrm>
            <a:off x="633743" y="594718"/>
            <a:ext cx="11179412" cy="872547"/>
          </a:xfrm>
          <a:prstGeom prst="rect">
            <a:avLst/>
          </a:prstGeom>
          <a:noFill/>
        </p:spPr>
        <p:txBody>
          <a:bodyPr wrap="square" rtlCol="0">
            <a:spAutoFit/>
          </a:bodyPr>
          <a:lstStyle/>
          <a:p>
            <a:pPr>
              <a:lnSpc>
                <a:spcPts val="6000"/>
              </a:lnSpc>
            </a:pPr>
            <a:r>
              <a:rPr lang="en-GB" sz="6000" b="1" dirty="0">
                <a:solidFill>
                  <a:schemeClr val="bg1"/>
                </a:solidFill>
              </a:rPr>
              <a:t>Start for life </a:t>
            </a:r>
          </a:p>
        </p:txBody>
      </p:sp>
      <p:pic>
        <p:nvPicPr>
          <p:cNvPr id="6" name="Picture 5">
            <a:extLst>
              <a:ext uri="{FF2B5EF4-FFF2-40B4-BE49-F238E27FC236}">
                <a16:creationId xmlns:a16="http://schemas.microsoft.com/office/drawing/2014/main" id="{0606D857-84C3-4DCA-8918-3C7F7B1227A1}"/>
              </a:ext>
            </a:extLst>
          </p:cNvPr>
          <p:cNvPicPr>
            <a:picLocks noChangeAspect="1"/>
          </p:cNvPicPr>
          <p:nvPr/>
        </p:nvPicPr>
        <p:blipFill rotWithShape="1">
          <a:blip r:embed="rId2"/>
          <a:srcRect l="7201" t="10439" r="10703" b="38546"/>
          <a:stretch/>
        </p:blipFill>
        <p:spPr bwMode="auto">
          <a:xfrm>
            <a:off x="7100786" y="2432014"/>
            <a:ext cx="4445241" cy="3506450"/>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739C9DCF-1440-4CDD-A049-167D35BDA445}"/>
              </a:ext>
            </a:extLst>
          </p:cNvPr>
          <p:cNvSpPr txBox="1"/>
          <p:nvPr/>
        </p:nvSpPr>
        <p:spPr>
          <a:xfrm>
            <a:off x="506294" y="2289816"/>
            <a:ext cx="5717155" cy="3359061"/>
          </a:xfrm>
          <a:prstGeom prst="rect">
            <a:avLst/>
          </a:prstGeom>
          <a:noFill/>
        </p:spPr>
        <p:txBody>
          <a:bodyPr wrap="square" rtlCol="0">
            <a:spAutoFit/>
          </a:bodyPr>
          <a:lstStyle/>
          <a:p>
            <a:pPr>
              <a:lnSpc>
                <a:spcPct val="150000"/>
              </a:lnSpc>
            </a:pPr>
            <a:r>
              <a:rPr lang="en-GB" sz="2400" b="1" dirty="0">
                <a:effectLst/>
                <a:latin typeface="Calibri" panose="020F0502020204030204" pitchFamily="34" charset="0"/>
                <a:ea typeface="Calibri" panose="020F0502020204030204" pitchFamily="34" charset="0"/>
              </a:rPr>
              <a:t> </a:t>
            </a:r>
            <a:r>
              <a:rPr lang="en-GB" sz="2400" b="1" u="sng" dirty="0">
                <a:solidFill>
                  <a:schemeClr val="bg1"/>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Start for Life home - NHS (www.nhs.uk)</a:t>
            </a:r>
            <a:r>
              <a:rPr lang="en-GB" sz="2400" b="1" dirty="0">
                <a:solidFill>
                  <a:schemeClr val="bg1"/>
                </a:solidFill>
                <a:effectLst/>
                <a:latin typeface="Poppins" panose="00000500000000000000" pitchFamily="2" charset="0"/>
                <a:ea typeface="Times New Roman" panose="02020603050405020304" pitchFamily="18" charset="0"/>
              </a:rPr>
              <a:t> </a:t>
            </a:r>
            <a:r>
              <a:rPr lang="en-GB" sz="2400" b="1" dirty="0">
                <a:solidFill>
                  <a:schemeClr val="bg1"/>
                </a:solidFill>
                <a:effectLst/>
                <a:latin typeface="Calibri" panose="020F0502020204030204" pitchFamily="34" charset="0"/>
                <a:ea typeface="Calibri" panose="020F0502020204030204" pitchFamily="34" charset="0"/>
              </a:rPr>
              <a:t>Pregnancy, baby and parenting. Better Health – Start for Life. The place for trusted NHS advice and guidance to help you have a healthy and happy baby during pregnancy, birth and parenthood.</a:t>
            </a:r>
            <a:endParaRPr lang="en-GB" sz="2400" dirty="0">
              <a:solidFill>
                <a:schemeClr val="bg1"/>
              </a:solidFill>
              <a:latin typeface="+mj-lt"/>
            </a:endParaRPr>
          </a:p>
        </p:txBody>
      </p:sp>
    </p:spTree>
    <p:extLst>
      <p:ext uri="{BB962C8B-B14F-4D97-AF65-F5344CB8AC3E}">
        <p14:creationId xmlns:p14="http://schemas.microsoft.com/office/powerpoint/2010/main" val="3572697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B8D63D699CDAB469CFC9D2FE746CF53" ma:contentTypeVersion="16" ma:contentTypeDescription="Create a new document." ma:contentTypeScope="" ma:versionID="c239975e7a1ad9ebb6cf10670ba587ec">
  <xsd:schema xmlns:xsd="http://www.w3.org/2001/XMLSchema" xmlns:xs="http://www.w3.org/2001/XMLSchema" xmlns:p="http://schemas.microsoft.com/office/2006/metadata/properties" xmlns:ns2="b8652632-f1b5-4c71-ba22-4efebc9d6754" xmlns:ns3="eb7d08dc-c761-4aaf-a91f-bbb55a531384" targetNamespace="http://schemas.microsoft.com/office/2006/metadata/properties" ma:root="true" ma:fieldsID="18f06094a98c57f2eb9413f950d73b11" ns2:_="" ns3:_="">
    <xsd:import namespace="b8652632-f1b5-4c71-ba22-4efebc9d6754"/>
    <xsd:import namespace="eb7d08dc-c761-4aaf-a91f-bbb55a53138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Date" minOccurs="0"/>
                <xsd:element ref="ns2:MediaLengthInSeconds" minOccurs="0"/>
                <xsd:element ref="ns2:numbe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652632-f1b5-4c71-ba22-4efebc9d67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e73f336-9c49-41ab-9427-d263034a010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Date" ma:index="17" nillable="true" ma:displayName="Date" ma:format="DateOnly" ma:internalName="Date">
      <xsd:simpleType>
        <xsd:restriction base="dms:DateTime"/>
      </xsd:simpleType>
    </xsd:element>
    <xsd:element name="MediaLengthInSeconds" ma:index="18" nillable="true" ma:displayName="MediaLengthInSeconds" ma:hidden="true" ma:internalName="MediaLengthInSeconds" ma:readOnly="true">
      <xsd:simpleType>
        <xsd:restriction base="dms:Unknown"/>
      </xsd:simpleType>
    </xsd:element>
    <xsd:element name="number" ma:index="19" nillable="true" ma:displayName="number" ma:format="Dropdown" ma:internalName="number" ma:percentage="FALSE">
      <xsd:simpleType>
        <xsd:restriction base="dms:Number"/>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7d08dc-c761-4aaf-a91f-bbb55a53138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b50f922-9d6b-4289-bef6-19c21e4edf46}" ma:internalName="TaxCatchAll" ma:showField="CatchAllData" ma:web="eb7d08dc-c761-4aaf-a91f-bbb55a53138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8652632-f1b5-4c71-ba22-4efebc9d6754">
      <Terms xmlns="http://schemas.microsoft.com/office/infopath/2007/PartnerControls"/>
    </lcf76f155ced4ddcb4097134ff3c332f>
    <TaxCatchAll xmlns="eb7d08dc-c761-4aaf-a91f-bbb55a531384" xsi:nil="true"/>
    <Date xmlns="b8652632-f1b5-4c71-ba22-4efebc9d6754" xsi:nil="true"/>
    <number xmlns="b8652632-f1b5-4c71-ba22-4efebc9d6754" xsi:nil="true"/>
  </documentManagement>
</p:properties>
</file>

<file path=customXml/itemProps1.xml><?xml version="1.0" encoding="utf-8"?>
<ds:datastoreItem xmlns:ds="http://schemas.openxmlformats.org/officeDocument/2006/customXml" ds:itemID="{895C01D7-CE55-4507-8556-867473950C07}">
  <ds:schemaRefs>
    <ds:schemaRef ds:uri="http://schemas.microsoft.com/sharepoint/v3/contenttype/forms"/>
  </ds:schemaRefs>
</ds:datastoreItem>
</file>

<file path=customXml/itemProps2.xml><?xml version="1.0" encoding="utf-8"?>
<ds:datastoreItem xmlns:ds="http://schemas.openxmlformats.org/officeDocument/2006/customXml" ds:itemID="{CC225936-36F9-4732-A5DA-A8B8E57162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652632-f1b5-4c71-ba22-4efebc9d6754"/>
    <ds:schemaRef ds:uri="eb7d08dc-c761-4aaf-a91f-bbb55a5313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81AEBE-3986-4F2E-92DC-269C27F845D6}">
  <ds:schemaRefs>
    <ds:schemaRef ds:uri="http://www.w3.org/XML/1998/namespace"/>
    <ds:schemaRef ds:uri="http://schemas.microsoft.com/office/2006/documentManagement/types"/>
    <ds:schemaRef ds:uri="http://purl.org/dc/elements/1.1/"/>
    <ds:schemaRef ds:uri="http://purl.org/dc/terms/"/>
    <ds:schemaRef ds:uri="http://schemas.microsoft.com/office/infopath/2007/PartnerControls"/>
    <ds:schemaRef ds:uri="eb7d08dc-c761-4aaf-a91f-bbb55a531384"/>
    <ds:schemaRef ds:uri="http://purl.org/dc/dcmitype/"/>
    <ds:schemaRef ds:uri="http://schemas.openxmlformats.org/package/2006/metadata/core-properties"/>
    <ds:schemaRef ds:uri="b8652632-f1b5-4c71-ba22-4efebc9d675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241</TotalTime>
  <Words>863</Words>
  <Application>Microsoft Office PowerPoint</Application>
  <PresentationFormat>Widescreen</PresentationFormat>
  <Paragraphs>60</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Helvetica</vt:lpstr>
      <vt:lpstr>Poppins</vt:lpstr>
      <vt:lpstr>Source Sans Pro</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Messina</dc:creator>
  <cp:lastModifiedBy>Emma Wood</cp:lastModifiedBy>
  <cp:revision>8</cp:revision>
  <dcterms:created xsi:type="dcterms:W3CDTF">2022-08-26T08:45:08Z</dcterms:created>
  <dcterms:modified xsi:type="dcterms:W3CDTF">2024-04-04T09:52:31Z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0x0101002B8D63D699CDAB469CFC9D2FE746CF53</vt:lpwstr>
  </property>
  <property fmtid="{D5CDD505-2E9C-101B-9397-08002B2CF9AE}" pid="3" name="MediaServiceImageTags">
    <vt:lpwstr/>
  </property>
</Properties>
</file>