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34" r:id="rId4"/>
  </p:sldMasterIdLst>
  <p:notesMasterIdLst>
    <p:notesMasterId r:id="rId24"/>
  </p:notesMasterIdLst>
  <p:sldIdLst>
    <p:sldId id="256" r:id="rId5"/>
    <p:sldId id="257" r:id="rId6"/>
    <p:sldId id="258" r:id="rId7"/>
    <p:sldId id="259" r:id="rId8"/>
    <p:sldId id="278" r:id="rId9"/>
    <p:sldId id="277" r:id="rId10"/>
    <p:sldId id="270" r:id="rId11"/>
    <p:sldId id="269" r:id="rId12"/>
    <p:sldId id="262" r:id="rId13"/>
    <p:sldId id="263" r:id="rId14"/>
    <p:sldId id="282" r:id="rId15"/>
    <p:sldId id="275" r:id="rId16"/>
    <p:sldId id="273" r:id="rId17"/>
    <p:sldId id="284" r:id="rId18"/>
    <p:sldId id="267" r:id="rId19"/>
    <p:sldId id="268" r:id="rId20"/>
    <p:sldId id="272" r:id="rId21"/>
    <p:sldId id="281" r:id="rId22"/>
    <p:sldId id="28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BFB3"/>
    <a:srgbClr val="52E8FC"/>
    <a:srgbClr val="03C6ED"/>
    <a:srgbClr val="99CCFF"/>
    <a:srgbClr val="FF9900"/>
    <a:srgbClr val="F7F7F7"/>
    <a:srgbClr val="E8E9EA"/>
    <a:srgbClr val="F8F8F8"/>
    <a:srgbClr val="E8F1FB"/>
    <a:srgbClr val="D9DCD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3A25BC-0A69-4A4D-95B7-14203A960686}" v="45" dt="2022-05-11T15:30:53.5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249" autoAdjust="0"/>
  </p:normalViewPr>
  <p:slideViewPr>
    <p:cSldViewPr snapToGrid="0">
      <p:cViewPr varScale="1">
        <p:scale>
          <a:sx n="62" d="100"/>
          <a:sy n="62" d="100"/>
        </p:scale>
        <p:origin x="808" y="5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55" d="100"/>
          <a:sy n="55" d="100"/>
        </p:scale>
        <p:origin x="2880"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AB58B7-A5CD-4667-9CBE-734CC54778C4}" type="doc">
      <dgm:prSet loTypeId="urn:microsoft.com/office/officeart/2005/8/layout/radial1" loCatId="cycle" qsTypeId="urn:microsoft.com/office/officeart/2005/8/quickstyle/simple5" qsCatId="simple" csTypeId="urn:microsoft.com/office/officeart/2005/8/colors/colorful4" csCatId="colorful" phldr="1"/>
      <dgm:spPr/>
      <dgm:t>
        <a:bodyPr/>
        <a:lstStyle/>
        <a:p>
          <a:endParaRPr lang="en-GB"/>
        </a:p>
      </dgm:t>
    </dgm:pt>
    <dgm:pt modelId="{6E5032E0-9684-4CDD-8B28-359BFAB6D7EA}">
      <dgm:prSet phldrT="[Text]"/>
      <dgm:spPr/>
      <dgm:t>
        <a:bodyPr/>
        <a:lstStyle/>
        <a:p>
          <a:r>
            <a:rPr lang="en-GB" dirty="0"/>
            <a:t>Young Person at Risk</a:t>
          </a:r>
        </a:p>
      </dgm:t>
    </dgm:pt>
    <dgm:pt modelId="{A3EA421D-6A49-49CC-A18A-832776A31C36}" type="parTrans" cxnId="{F5DA6499-5184-4D1A-86EF-0360C1BE80AA}">
      <dgm:prSet/>
      <dgm:spPr/>
      <dgm:t>
        <a:bodyPr/>
        <a:lstStyle/>
        <a:p>
          <a:endParaRPr lang="en-GB"/>
        </a:p>
      </dgm:t>
    </dgm:pt>
    <dgm:pt modelId="{5511EA5F-9940-4522-8153-260E59ACC184}" type="sibTrans" cxnId="{F5DA6499-5184-4D1A-86EF-0360C1BE80AA}">
      <dgm:prSet/>
      <dgm:spPr/>
      <dgm:t>
        <a:bodyPr/>
        <a:lstStyle/>
        <a:p>
          <a:endParaRPr lang="en-GB"/>
        </a:p>
      </dgm:t>
    </dgm:pt>
    <dgm:pt modelId="{7C2B1526-8782-4079-82CE-1E50F1F07655}">
      <dgm:prSet phldrT="[Text]" custT="1"/>
      <dgm:spPr>
        <a:solidFill>
          <a:srgbClr val="FFC000"/>
        </a:solidFill>
      </dgm:spPr>
      <dgm:t>
        <a:bodyPr/>
        <a:lstStyle/>
        <a:p>
          <a:pPr marL="0" lvl="0" indent="0" algn="ctr" defTabSz="800100">
            <a:lnSpc>
              <a:spcPct val="90000"/>
            </a:lnSpc>
            <a:spcBef>
              <a:spcPct val="0"/>
            </a:spcBef>
            <a:spcAft>
              <a:spcPct val="35000"/>
            </a:spcAft>
            <a:buNone/>
          </a:pPr>
          <a:r>
            <a:rPr lang="en-GB" sz="1800" b="1" kern="1200" dirty="0">
              <a:solidFill>
                <a:srgbClr val="002060"/>
              </a:solidFill>
              <a:latin typeface="Corbel" panose="020B0503020204020204"/>
              <a:ea typeface="+mn-ea"/>
              <a:cs typeface="+mn-cs"/>
            </a:rPr>
            <a:t>Attendance Officer</a:t>
          </a:r>
        </a:p>
      </dgm:t>
    </dgm:pt>
    <dgm:pt modelId="{1DD637E6-40FE-42ED-B90B-37C078803B07}" type="parTrans" cxnId="{11216A74-613C-40EF-9314-1BA581EC1391}">
      <dgm:prSet/>
      <dgm:spPr/>
      <dgm:t>
        <a:bodyPr/>
        <a:lstStyle/>
        <a:p>
          <a:endParaRPr lang="en-GB"/>
        </a:p>
      </dgm:t>
    </dgm:pt>
    <dgm:pt modelId="{18D94164-44EC-4127-AF8F-E1110B8E749C}" type="sibTrans" cxnId="{11216A74-613C-40EF-9314-1BA581EC1391}">
      <dgm:prSet/>
      <dgm:spPr/>
      <dgm:t>
        <a:bodyPr/>
        <a:lstStyle/>
        <a:p>
          <a:endParaRPr lang="en-GB"/>
        </a:p>
      </dgm:t>
    </dgm:pt>
    <dgm:pt modelId="{552B774E-41F3-406B-8B00-7718306C1393}">
      <dgm:prSet phldrT="[Text]" custT="1"/>
      <dgm:spPr/>
      <dgm:t>
        <a:bodyPr/>
        <a:lstStyle/>
        <a:p>
          <a:pPr marL="0" lvl="0" indent="0" algn="ctr" defTabSz="800100">
            <a:lnSpc>
              <a:spcPct val="90000"/>
            </a:lnSpc>
            <a:spcBef>
              <a:spcPct val="0"/>
            </a:spcBef>
            <a:spcAft>
              <a:spcPct val="35000"/>
            </a:spcAft>
            <a:buNone/>
          </a:pPr>
          <a:r>
            <a:rPr lang="en-GB" sz="1600" b="1" kern="1200" dirty="0">
              <a:solidFill>
                <a:srgbClr val="002060"/>
              </a:solidFill>
              <a:latin typeface="Corbel" panose="020B0503020204020204"/>
              <a:ea typeface="+mn-ea"/>
              <a:cs typeface="+mn-cs"/>
            </a:rPr>
            <a:t>Designated Safeguarding Lead</a:t>
          </a:r>
        </a:p>
      </dgm:t>
    </dgm:pt>
    <dgm:pt modelId="{A22E4B46-6759-4B01-8A73-C1A8F7F7421A}" type="parTrans" cxnId="{2DB64EAC-EA1E-4043-9F67-AC71D9469340}">
      <dgm:prSet/>
      <dgm:spPr/>
      <dgm:t>
        <a:bodyPr/>
        <a:lstStyle/>
        <a:p>
          <a:endParaRPr lang="en-GB"/>
        </a:p>
      </dgm:t>
    </dgm:pt>
    <dgm:pt modelId="{DCC83F95-DB31-41B6-AE39-FC5FEA83B85D}" type="sibTrans" cxnId="{2DB64EAC-EA1E-4043-9F67-AC71D9469340}">
      <dgm:prSet/>
      <dgm:spPr/>
      <dgm:t>
        <a:bodyPr/>
        <a:lstStyle/>
        <a:p>
          <a:endParaRPr lang="en-GB"/>
        </a:p>
      </dgm:t>
    </dgm:pt>
    <dgm:pt modelId="{9771B577-46CD-4899-9787-2658E5C2BBFC}">
      <dgm:prSet phldrT="[Text]" custT="1"/>
      <dgm:spPr>
        <a:solidFill>
          <a:srgbClr val="00FFFF"/>
        </a:solidFill>
      </dgm:spPr>
      <dgm:t>
        <a:bodyPr/>
        <a:lstStyle/>
        <a:p>
          <a:pPr marL="0" lvl="0" indent="0" algn="ctr" defTabSz="800100">
            <a:lnSpc>
              <a:spcPct val="90000"/>
            </a:lnSpc>
            <a:spcBef>
              <a:spcPct val="0"/>
            </a:spcBef>
            <a:spcAft>
              <a:spcPct val="35000"/>
            </a:spcAft>
            <a:buNone/>
          </a:pPr>
          <a:r>
            <a:rPr lang="en-GB" sz="1800" b="1" kern="1200" dirty="0">
              <a:solidFill>
                <a:srgbClr val="002060"/>
              </a:solidFill>
              <a:latin typeface="Corbel" panose="020B0503020204020204"/>
              <a:ea typeface="+mn-ea"/>
              <a:cs typeface="+mn-cs"/>
            </a:rPr>
            <a:t>SENCO</a:t>
          </a:r>
        </a:p>
      </dgm:t>
    </dgm:pt>
    <dgm:pt modelId="{E05431D2-2C9E-4B2B-ABA5-E41772CCFCFF}" type="parTrans" cxnId="{25539CDF-7ED2-44F5-84CA-9F18396A287C}">
      <dgm:prSet/>
      <dgm:spPr/>
      <dgm:t>
        <a:bodyPr/>
        <a:lstStyle/>
        <a:p>
          <a:endParaRPr lang="en-GB"/>
        </a:p>
      </dgm:t>
    </dgm:pt>
    <dgm:pt modelId="{4079F510-2997-4D64-BF85-EA1E8AD006D0}" type="sibTrans" cxnId="{25539CDF-7ED2-44F5-84CA-9F18396A287C}">
      <dgm:prSet/>
      <dgm:spPr/>
      <dgm:t>
        <a:bodyPr/>
        <a:lstStyle/>
        <a:p>
          <a:endParaRPr lang="en-GB"/>
        </a:p>
      </dgm:t>
    </dgm:pt>
    <dgm:pt modelId="{72C8826D-8E12-4FF1-B177-2703C8B7772C}">
      <dgm:prSet phldrT="[Text]" custT="1"/>
      <dgm:spPr/>
      <dgm:t>
        <a:bodyPr/>
        <a:lstStyle/>
        <a:p>
          <a:pPr marL="0" lvl="0" indent="0" algn="ctr" defTabSz="800100">
            <a:lnSpc>
              <a:spcPct val="90000"/>
            </a:lnSpc>
            <a:spcBef>
              <a:spcPct val="0"/>
            </a:spcBef>
            <a:spcAft>
              <a:spcPct val="35000"/>
            </a:spcAft>
            <a:buNone/>
          </a:pPr>
          <a:r>
            <a:rPr lang="en-GB" sz="1800" b="1" kern="1200" dirty="0">
              <a:solidFill>
                <a:srgbClr val="002060"/>
              </a:solidFill>
              <a:latin typeface="Corbel" panose="020B0503020204020204"/>
              <a:ea typeface="+mn-ea"/>
              <a:cs typeface="+mn-cs"/>
            </a:rPr>
            <a:t>Young Carers Lead</a:t>
          </a:r>
        </a:p>
      </dgm:t>
    </dgm:pt>
    <dgm:pt modelId="{FCB903F8-3B18-4C1C-9BCF-3D5EC44F33CB}" type="parTrans" cxnId="{CECB597D-7DD3-4D50-A38B-A05EBAFC2A46}">
      <dgm:prSet/>
      <dgm:spPr/>
      <dgm:t>
        <a:bodyPr/>
        <a:lstStyle/>
        <a:p>
          <a:endParaRPr lang="en-GB"/>
        </a:p>
      </dgm:t>
    </dgm:pt>
    <dgm:pt modelId="{45EFEC9C-6CFA-42BF-B987-11BEE2A27D31}" type="sibTrans" cxnId="{CECB597D-7DD3-4D50-A38B-A05EBAFC2A46}">
      <dgm:prSet/>
      <dgm:spPr/>
      <dgm:t>
        <a:bodyPr/>
        <a:lstStyle/>
        <a:p>
          <a:endParaRPr lang="en-GB"/>
        </a:p>
      </dgm:t>
    </dgm:pt>
    <dgm:pt modelId="{08DC83D4-74E3-4FD4-B007-A2B66B9C187B}">
      <dgm:prSet custT="1"/>
      <dgm:spPr>
        <a:solidFill>
          <a:schemeClr val="accent4">
            <a:lumMod val="40000"/>
            <a:lumOff val="60000"/>
          </a:schemeClr>
        </a:solidFill>
      </dgm:spPr>
      <dgm:t>
        <a:bodyPr/>
        <a:lstStyle/>
        <a:p>
          <a:r>
            <a:rPr lang="en-GB" sz="1800" b="1" kern="1200" dirty="0">
              <a:solidFill>
                <a:srgbClr val="002060"/>
              </a:solidFill>
              <a:latin typeface="Corbel" panose="020B0503020204020204"/>
              <a:ea typeface="+mn-ea"/>
              <a:cs typeface="+mn-cs"/>
            </a:rPr>
            <a:t>Designated</a:t>
          </a:r>
          <a:r>
            <a:rPr lang="en-GB" sz="1600" b="1" kern="1200" dirty="0">
              <a:solidFill>
                <a:schemeClr val="accent1">
                  <a:lumMod val="75000"/>
                </a:schemeClr>
              </a:solidFill>
            </a:rPr>
            <a:t> </a:t>
          </a:r>
          <a:r>
            <a:rPr lang="en-GB" sz="1800" b="1" kern="1200" dirty="0">
              <a:solidFill>
                <a:srgbClr val="002060"/>
              </a:solidFill>
              <a:latin typeface="Corbel" panose="020B0503020204020204"/>
              <a:ea typeface="+mn-ea"/>
              <a:cs typeface="+mn-cs"/>
            </a:rPr>
            <a:t>Teacher</a:t>
          </a:r>
        </a:p>
      </dgm:t>
    </dgm:pt>
    <dgm:pt modelId="{62CE53AC-14C6-4D5F-86FA-97DBFEF12605}" type="parTrans" cxnId="{3575305F-0458-4D27-BC93-31036BE15F76}">
      <dgm:prSet/>
      <dgm:spPr/>
      <dgm:t>
        <a:bodyPr/>
        <a:lstStyle/>
        <a:p>
          <a:endParaRPr lang="en-GB"/>
        </a:p>
      </dgm:t>
    </dgm:pt>
    <dgm:pt modelId="{75FA3EA5-7197-46A9-B402-DFFF3A0A9AA8}" type="sibTrans" cxnId="{3575305F-0458-4D27-BC93-31036BE15F76}">
      <dgm:prSet/>
      <dgm:spPr/>
      <dgm:t>
        <a:bodyPr/>
        <a:lstStyle/>
        <a:p>
          <a:endParaRPr lang="en-GB"/>
        </a:p>
      </dgm:t>
    </dgm:pt>
    <dgm:pt modelId="{0D069434-4AC7-4098-B032-C41DE83DC849}">
      <dgm:prSet custT="1"/>
      <dgm:spPr>
        <a:solidFill>
          <a:srgbClr val="99CCFF"/>
        </a:solidFill>
      </dgm:spPr>
      <dgm:t>
        <a:bodyPr/>
        <a:lstStyle/>
        <a:p>
          <a:pPr marL="0" lvl="0" indent="0" algn="ctr" defTabSz="800100">
            <a:lnSpc>
              <a:spcPct val="90000"/>
            </a:lnSpc>
            <a:spcBef>
              <a:spcPct val="0"/>
            </a:spcBef>
            <a:spcAft>
              <a:spcPct val="35000"/>
            </a:spcAft>
            <a:buNone/>
          </a:pPr>
          <a:r>
            <a:rPr lang="en-GB" sz="1800" b="1" kern="1200" dirty="0">
              <a:solidFill>
                <a:srgbClr val="002060"/>
              </a:solidFill>
              <a:latin typeface="Corbel" panose="020B0503020204020204"/>
              <a:ea typeface="+mn-ea"/>
              <a:cs typeface="+mn-cs"/>
            </a:rPr>
            <a:t>Careers Adviser</a:t>
          </a:r>
        </a:p>
      </dgm:t>
    </dgm:pt>
    <dgm:pt modelId="{161B5766-BDAE-4302-B5E1-FED91790F9D8}" type="parTrans" cxnId="{24720F95-C3AE-4ABD-A771-EFE1403DF818}">
      <dgm:prSet/>
      <dgm:spPr/>
      <dgm:t>
        <a:bodyPr/>
        <a:lstStyle/>
        <a:p>
          <a:endParaRPr lang="en-GB"/>
        </a:p>
      </dgm:t>
    </dgm:pt>
    <dgm:pt modelId="{10BC8C66-836E-4A95-8B6D-88CFB1350CE6}" type="sibTrans" cxnId="{24720F95-C3AE-4ABD-A771-EFE1403DF818}">
      <dgm:prSet/>
      <dgm:spPr/>
      <dgm:t>
        <a:bodyPr/>
        <a:lstStyle/>
        <a:p>
          <a:endParaRPr lang="en-GB"/>
        </a:p>
      </dgm:t>
    </dgm:pt>
    <dgm:pt modelId="{0BC7AF37-446B-4CBD-9643-41A8E29D05E2}">
      <dgm:prSet custT="1"/>
      <dgm:spPr>
        <a:solidFill>
          <a:srgbClr val="FFFF00"/>
        </a:solidFill>
      </dgm:spPr>
      <dgm:t>
        <a:bodyPr/>
        <a:lstStyle/>
        <a:p>
          <a:r>
            <a:rPr lang="en-GB" sz="1800" b="1" dirty="0">
              <a:solidFill>
                <a:srgbClr val="002060"/>
              </a:solidFill>
            </a:rPr>
            <a:t>Head of Year </a:t>
          </a:r>
          <a:r>
            <a:rPr lang="en-GB" sz="1800" b="1" dirty="0">
              <a:solidFill>
                <a:srgbClr val="002060"/>
              </a:solidFill>
              <a:latin typeface="Corbel" panose="020B0503020204020204"/>
            </a:rPr>
            <a:t>11</a:t>
          </a:r>
          <a:endParaRPr lang="en-GB" sz="1800" b="1" dirty="0">
            <a:solidFill>
              <a:srgbClr val="002060"/>
            </a:solidFill>
          </a:endParaRPr>
        </a:p>
      </dgm:t>
    </dgm:pt>
    <dgm:pt modelId="{08F36F16-4B8A-48DD-B6C2-0B22124FE0A5}" type="parTrans" cxnId="{2EA194BD-01C6-442C-AA52-64FE9CD5ADB1}">
      <dgm:prSet/>
      <dgm:spPr/>
      <dgm:t>
        <a:bodyPr/>
        <a:lstStyle/>
        <a:p>
          <a:endParaRPr lang="en-GB"/>
        </a:p>
      </dgm:t>
    </dgm:pt>
    <dgm:pt modelId="{BA299BDE-0F24-49A4-A58A-5D448E578B32}" type="sibTrans" cxnId="{2EA194BD-01C6-442C-AA52-64FE9CD5ADB1}">
      <dgm:prSet/>
      <dgm:spPr/>
      <dgm:t>
        <a:bodyPr/>
        <a:lstStyle/>
        <a:p>
          <a:endParaRPr lang="en-GB"/>
        </a:p>
      </dgm:t>
    </dgm:pt>
    <dgm:pt modelId="{DF8800D1-BC59-4D9F-9A40-2F16E2624FF6}">
      <dgm:prSet/>
      <dgm:spPr>
        <a:solidFill>
          <a:srgbClr val="FFFF00"/>
        </a:solidFill>
      </dgm:spPr>
      <dgm:t>
        <a:bodyPr/>
        <a:lstStyle/>
        <a:p>
          <a:endParaRPr lang="en-GB"/>
        </a:p>
      </dgm:t>
    </dgm:pt>
    <dgm:pt modelId="{101BAAB5-18F1-4372-9878-E74696F21123}" type="parTrans" cxnId="{E52EE20C-206B-4C4D-8F66-61E33DA4AEC8}">
      <dgm:prSet/>
      <dgm:spPr/>
      <dgm:t>
        <a:bodyPr/>
        <a:lstStyle/>
        <a:p>
          <a:endParaRPr lang="en-GB"/>
        </a:p>
      </dgm:t>
    </dgm:pt>
    <dgm:pt modelId="{5A44549D-18FD-4A4C-8D59-48A70D0A28B8}" type="sibTrans" cxnId="{E52EE20C-206B-4C4D-8F66-61E33DA4AEC8}">
      <dgm:prSet/>
      <dgm:spPr/>
      <dgm:t>
        <a:bodyPr/>
        <a:lstStyle/>
        <a:p>
          <a:endParaRPr lang="en-GB"/>
        </a:p>
      </dgm:t>
    </dgm:pt>
    <dgm:pt modelId="{2FBE64B1-947E-4366-B773-EC362E1D831B}">
      <dgm:prSet/>
      <dgm:spPr>
        <a:solidFill>
          <a:srgbClr val="FFFF00"/>
        </a:solidFill>
      </dgm:spPr>
      <dgm:t>
        <a:bodyPr/>
        <a:lstStyle/>
        <a:p>
          <a:endParaRPr lang="en-GB"/>
        </a:p>
      </dgm:t>
    </dgm:pt>
    <dgm:pt modelId="{26A674EB-DE12-434A-A9E1-E26228E44EF1}" type="parTrans" cxnId="{F67E0F16-49BF-49CF-9EAA-2FDAC1CE7D92}">
      <dgm:prSet/>
      <dgm:spPr/>
      <dgm:t>
        <a:bodyPr/>
        <a:lstStyle/>
        <a:p>
          <a:endParaRPr lang="en-GB"/>
        </a:p>
      </dgm:t>
    </dgm:pt>
    <dgm:pt modelId="{74DB9B05-5668-45A0-B041-F5EF4D2BAC6A}" type="sibTrans" cxnId="{F67E0F16-49BF-49CF-9EAA-2FDAC1CE7D92}">
      <dgm:prSet/>
      <dgm:spPr/>
      <dgm:t>
        <a:bodyPr/>
        <a:lstStyle/>
        <a:p>
          <a:endParaRPr lang="en-GB"/>
        </a:p>
      </dgm:t>
    </dgm:pt>
    <dgm:pt modelId="{EAFC3FD3-0C5B-4D64-983F-828E38BF424C}" type="pres">
      <dgm:prSet presAssocID="{77AB58B7-A5CD-4667-9CBE-734CC54778C4}" presName="cycle" presStyleCnt="0">
        <dgm:presLayoutVars>
          <dgm:chMax val="1"/>
          <dgm:dir/>
          <dgm:animLvl val="ctr"/>
          <dgm:resizeHandles val="exact"/>
        </dgm:presLayoutVars>
      </dgm:prSet>
      <dgm:spPr/>
    </dgm:pt>
    <dgm:pt modelId="{3E97C6AC-AFA3-46E3-9FFF-22C5C55D4C7C}" type="pres">
      <dgm:prSet presAssocID="{6E5032E0-9684-4CDD-8B28-359BFAB6D7EA}" presName="centerShape" presStyleLbl="node0" presStyleIdx="0" presStyleCnt="1"/>
      <dgm:spPr/>
    </dgm:pt>
    <dgm:pt modelId="{56A5493D-15D3-4A35-A41C-871E49F5856A}" type="pres">
      <dgm:prSet presAssocID="{1DD637E6-40FE-42ED-B90B-37C078803B07}" presName="Name9" presStyleLbl="parChTrans1D2" presStyleIdx="0" presStyleCnt="7"/>
      <dgm:spPr/>
    </dgm:pt>
    <dgm:pt modelId="{2DF12412-D12E-4B84-8A5C-E218E47A9F2E}" type="pres">
      <dgm:prSet presAssocID="{1DD637E6-40FE-42ED-B90B-37C078803B07}" presName="connTx" presStyleLbl="parChTrans1D2" presStyleIdx="0" presStyleCnt="7"/>
      <dgm:spPr/>
    </dgm:pt>
    <dgm:pt modelId="{99FD35D2-BEFD-4F36-A757-C4A8324EB716}" type="pres">
      <dgm:prSet presAssocID="{7C2B1526-8782-4079-82CE-1E50F1F07655}" presName="node" presStyleLbl="node1" presStyleIdx="0" presStyleCnt="7" custScaleX="101978">
        <dgm:presLayoutVars>
          <dgm:bulletEnabled val="1"/>
        </dgm:presLayoutVars>
      </dgm:prSet>
      <dgm:spPr/>
    </dgm:pt>
    <dgm:pt modelId="{F73CFA9C-F626-4ADB-8799-5470ED6C2567}" type="pres">
      <dgm:prSet presAssocID="{A22E4B46-6759-4B01-8A73-C1A8F7F7421A}" presName="Name9" presStyleLbl="parChTrans1D2" presStyleIdx="1" presStyleCnt="7"/>
      <dgm:spPr/>
    </dgm:pt>
    <dgm:pt modelId="{6BDBE413-D9CB-4482-AC9A-AFC26F0D8EED}" type="pres">
      <dgm:prSet presAssocID="{A22E4B46-6759-4B01-8A73-C1A8F7F7421A}" presName="connTx" presStyleLbl="parChTrans1D2" presStyleIdx="1" presStyleCnt="7"/>
      <dgm:spPr/>
    </dgm:pt>
    <dgm:pt modelId="{9AD303D1-27E6-4ED3-864D-CF787CA89FE5}" type="pres">
      <dgm:prSet presAssocID="{552B774E-41F3-406B-8B00-7718306C1393}" presName="node" presStyleLbl="node1" presStyleIdx="1" presStyleCnt="7">
        <dgm:presLayoutVars>
          <dgm:bulletEnabled val="1"/>
        </dgm:presLayoutVars>
      </dgm:prSet>
      <dgm:spPr/>
    </dgm:pt>
    <dgm:pt modelId="{7C60D7F0-5221-4939-9A1B-17D946C0A476}" type="pres">
      <dgm:prSet presAssocID="{E05431D2-2C9E-4B2B-ABA5-E41772CCFCFF}" presName="Name9" presStyleLbl="parChTrans1D2" presStyleIdx="2" presStyleCnt="7"/>
      <dgm:spPr/>
    </dgm:pt>
    <dgm:pt modelId="{5915584E-93FD-4331-9724-08BAACB7919E}" type="pres">
      <dgm:prSet presAssocID="{E05431D2-2C9E-4B2B-ABA5-E41772CCFCFF}" presName="connTx" presStyleLbl="parChTrans1D2" presStyleIdx="2" presStyleCnt="7"/>
      <dgm:spPr/>
    </dgm:pt>
    <dgm:pt modelId="{7620A1E5-1392-48AF-AEE4-9D580C5123C4}" type="pres">
      <dgm:prSet presAssocID="{9771B577-46CD-4899-9787-2658E5C2BBFC}" presName="node" presStyleLbl="node1" presStyleIdx="2" presStyleCnt="7">
        <dgm:presLayoutVars>
          <dgm:bulletEnabled val="1"/>
        </dgm:presLayoutVars>
      </dgm:prSet>
      <dgm:spPr/>
    </dgm:pt>
    <dgm:pt modelId="{0BE775F5-92FF-4843-BBDF-AFDDAAB07BE6}" type="pres">
      <dgm:prSet presAssocID="{FCB903F8-3B18-4C1C-9BCF-3D5EC44F33CB}" presName="Name9" presStyleLbl="parChTrans1D2" presStyleIdx="3" presStyleCnt="7"/>
      <dgm:spPr/>
    </dgm:pt>
    <dgm:pt modelId="{8A099A69-B538-4340-BD64-B32627F42C3F}" type="pres">
      <dgm:prSet presAssocID="{FCB903F8-3B18-4C1C-9BCF-3D5EC44F33CB}" presName="connTx" presStyleLbl="parChTrans1D2" presStyleIdx="3" presStyleCnt="7"/>
      <dgm:spPr/>
    </dgm:pt>
    <dgm:pt modelId="{BCB36526-3B66-4DEF-833F-27CFCF2B04F3}" type="pres">
      <dgm:prSet presAssocID="{72C8826D-8E12-4FF1-B177-2703C8B7772C}" presName="node" presStyleLbl="node1" presStyleIdx="3" presStyleCnt="7">
        <dgm:presLayoutVars>
          <dgm:bulletEnabled val="1"/>
        </dgm:presLayoutVars>
      </dgm:prSet>
      <dgm:spPr/>
    </dgm:pt>
    <dgm:pt modelId="{D76C80C2-131E-402A-8FA9-FEFDE4F84149}" type="pres">
      <dgm:prSet presAssocID="{62CE53AC-14C6-4D5F-86FA-97DBFEF12605}" presName="Name9" presStyleLbl="parChTrans1D2" presStyleIdx="4" presStyleCnt="7"/>
      <dgm:spPr/>
    </dgm:pt>
    <dgm:pt modelId="{17FCB601-4DCC-4547-8B45-56CEC362B65F}" type="pres">
      <dgm:prSet presAssocID="{62CE53AC-14C6-4D5F-86FA-97DBFEF12605}" presName="connTx" presStyleLbl="parChTrans1D2" presStyleIdx="4" presStyleCnt="7"/>
      <dgm:spPr/>
    </dgm:pt>
    <dgm:pt modelId="{90B0948A-5B21-4DFD-8416-6F5371D0C8A9}" type="pres">
      <dgm:prSet presAssocID="{08DC83D4-74E3-4FD4-B007-A2B66B9C187B}" presName="node" presStyleLbl="node1" presStyleIdx="4" presStyleCnt="7" custRadScaleRad="100392" custRadScaleInc="2274">
        <dgm:presLayoutVars>
          <dgm:bulletEnabled val="1"/>
        </dgm:presLayoutVars>
      </dgm:prSet>
      <dgm:spPr/>
    </dgm:pt>
    <dgm:pt modelId="{39D30536-373B-4E99-8EF5-8E558FF120B3}" type="pres">
      <dgm:prSet presAssocID="{161B5766-BDAE-4302-B5E1-FED91790F9D8}" presName="Name9" presStyleLbl="parChTrans1D2" presStyleIdx="5" presStyleCnt="7"/>
      <dgm:spPr/>
    </dgm:pt>
    <dgm:pt modelId="{229329DA-4AF2-41CA-8532-27537C371B54}" type="pres">
      <dgm:prSet presAssocID="{161B5766-BDAE-4302-B5E1-FED91790F9D8}" presName="connTx" presStyleLbl="parChTrans1D2" presStyleIdx="5" presStyleCnt="7"/>
      <dgm:spPr/>
    </dgm:pt>
    <dgm:pt modelId="{34684A94-0C1B-4AD5-83A7-3A9E3EC46362}" type="pres">
      <dgm:prSet presAssocID="{0D069434-4AC7-4098-B032-C41DE83DC849}" presName="node" presStyleLbl="node1" presStyleIdx="5" presStyleCnt="7">
        <dgm:presLayoutVars>
          <dgm:bulletEnabled val="1"/>
        </dgm:presLayoutVars>
      </dgm:prSet>
      <dgm:spPr/>
    </dgm:pt>
    <dgm:pt modelId="{E9EC48FA-EE48-4AD7-9237-B6B637C88675}" type="pres">
      <dgm:prSet presAssocID="{08F36F16-4B8A-48DD-B6C2-0B22124FE0A5}" presName="Name9" presStyleLbl="parChTrans1D2" presStyleIdx="6" presStyleCnt="7"/>
      <dgm:spPr/>
    </dgm:pt>
    <dgm:pt modelId="{B57D801F-5029-4A7B-8546-D032D7D4BA90}" type="pres">
      <dgm:prSet presAssocID="{08F36F16-4B8A-48DD-B6C2-0B22124FE0A5}" presName="connTx" presStyleLbl="parChTrans1D2" presStyleIdx="6" presStyleCnt="7"/>
      <dgm:spPr/>
    </dgm:pt>
    <dgm:pt modelId="{6868A57A-A056-471F-9B08-050EAADCFD77}" type="pres">
      <dgm:prSet presAssocID="{0BC7AF37-446B-4CBD-9643-41A8E29D05E2}" presName="node" presStyleLbl="node1" presStyleIdx="6" presStyleCnt="7">
        <dgm:presLayoutVars>
          <dgm:bulletEnabled val="1"/>
        </dgm:presLayoutVars>
      </dgm:prSet>
      <dgm:spPr/>
    </dgm:pt>
  </dgm:ptLst>
  <dgm:cxnLst>
    <dgm:cxn modelId="{E52EE20C-206B-4C4D-8F66-61E33DA4AEC8}" srcId="{77AB58B7-A5CD-4667-9CBE-734CC54778C4}" destId="{DF8800D1-BC59-4D9F-9A40-2F16E2624FF6}" srcOrd="1" destOrd="0" parTransId="{101BAAB5-18F1-4372-9878-E74696F21123}" sibTransId="{5A44549D-18FD-4A4C-8D59-48A70D0A28B8}"/>
    <dgm:cxn modelId="{D9243410-F331-46EF-9644-013ACBE51830}" type="presOf" srcId="{1DD637E6-40FE-42ED-B90B-37C078803B07}" destId="{56A5493D-15D3-4A35-A41C-871E49F5856A}" srcOrd="0" destOrd="0" presId="urn:microsoft.com/office/officeart/2005/8/layout/radial1"/>
    <dgm:cxn modelId="{F67E0F16-49BF-49CF-9EAA-2FDAC1CE7D92}" srcId="{77AB58B7-A5CD-4667-9CBE-734CC54778C4}" destId="{2FBE64B1-947E-4366-B773-EC362E1D831B}" srcOrd="2" destOrd="0" parTransId="{26A674EB-DE12-434A-A9E1-E26228E44EF1}" sibTransId="{74DB9B05-5668-45A0-B041-F5EF4D2BAC6A}"/>
    <dgm:cxn modelId="{C24B6A1E-08D4-4D33-A56B-6D478E131DA5}" type="presOf" srcId="{A22E4B46-6759-4B01-8A73-C1A8F7F7421A}" destId="{F73CFA9C-F626-4ADB-8799-5470ED6C2567}" srcOrd="0" destOrd="0" presId="urn:microsoft.com/office/officeart/2005/8/layout/radial1"/>
    <dgm:cxn modelId="{153BDD37-DC70-4A2F-873F-0CDFE35C29C4}" type="presOf" srcId="{08F36F16-4B8A-48DD-B6C2-0B22124FE0A5}" destId="{B57D801F-5029-4A7B-8546-D032D7D4BA90}" srcOrd="1" destOrd="0" presId="urn:microsoft.com/office/officeart/2005/8/layout/radial1"/>
    <dgm:cxn modelId="{2AD04D3D-CDE6-4DE8-B2EC-BD7225FE0E62}" type="presOf" srcId="{161B5766-BDAE-4302-B5E1-FED91790F9D8}" destId="{229329DA-4AF2-41CA-8532-27537C371B54}" srcOrd="1" destOrd="0" presId="urn:microsoft.com/office/officeart/2005/8/layout/radial1"/>
    <dgm:cxn modelId="{8E45CE40-A1C9-4199-A1E0-A03A528A6619}" type="presOf" srcId="{FCB903F8-3B18-4C1C-9BCF-3D5EC44F33CB}" destId="{8A099A69-B538-4340-BD64-B32627F42C3F}" srcOrd="1" destOrd="0" presId="urn:microsoft.com/office/officeart/2005/8/layout/radial1"/>
    <dgm:cxn modelId="{A8442A5C-8C4F-488D-AC3A-29413A93CDE5}" type="presOf" srcId="{62CE53AC-14C6-4D5F-86FA-97DBFEF12605}" destId="{17FCB601-4DCC-4547-8B45-56CEC362B65F}" srcOrd="1" destOrd="0" presId="urn:microsoft.com/office/officeart/2005/8/layout/radial1"/>
    <dgm:cxn modelId="{C771915C-CE74-400A-BE83-8A2B5B7A0DBA}" type="presOf" srcId="{08F36F16-4B8A-48DD-B6C2-0B22124FE0A5}" destId="{E9EC48FA-EE48-4AD7-9237-B6B637C88675}" srcOrd="0" destOrd="0" presId="urn:microsoft.com/office/officeart/2005/8/layout/radial1"/>
    <dgm:cxn modelId="{3575305F-0458-4D27-BC93-31036BE15F76}" srcId="{6E5032E0-9684-4CDD-8B28-359BFAB6D7EA}" destId="{08DC83D4-74E3-4FD4-B007-A2B66B9C187B}" srcOrd="4" destOrd="0" parTransId="{62CE53AC-14C6-4D5F-86FA-97DBFEF12605}" sibTransId="{75FA3EA5-7197-46A9-B402-DFFF3A0A9AA8}"/>
    <dgm:cxn modelId="{F0E7E962-4EBD-4BFB-87EC-75229FE6F0A4}" type="presOf" srcId="{A22E4B46-6759-4B01-8A73-C1A8F7F7421A}" destId="{6BDBE413-D9CB-4482-AC9A-AFC26F0D8EED}" srcOrd="1" destOrd="0" presId="urn:microsoft.com/office/officeart/2005/8/layout/radial1"/>
    <dgm:cxn modelId="{42A3EB44-9902-45E1-94D1-DBA893300F08}" type="presOf" srcId="{72C8826D-8E12-4FF1-B177-2703C8B7772C}" destId="{BCB36526-3B66-4DEF-833F-27CFCF2B04F3}" srcOrd="0" destOrd="0" presId="urn:microsoft.com/office/officeart/2005/8/layout/radial1"/>
    <dgm:cxn modelId="{11216A74-613C-40EF-9314-1BA581EC1391}" srcId="{6E5032E0-9684-4CDD-8B28-359BFAB6D7EA}" destId="{7C2B1526-8782-4079-82CE-1E50F1F07655}" srcOrd="0" destOrd="0" parTransId="{1DD637E6-40FE-42ED-B90B-37C078803B07}" sibTransId="{18D94164-44EC-4127-AF8F-E1110B8E749C}"/>
    <dgm:cxn modelId="{CECB597D-7DD3-4D50-A38B-A05EBAFC2A46}" srcId="{6E5032E0-9684-4CDD-8B28-359BFAB6D7EA}" destId="{72C8826D-8E12-4FF1-B177-2703C8B7772C}" srcOrd="3" destOrd="0" parTransId="{FCB903F8-3B18-4C1C-9BCF-3D5EC44F33CB}" sibTransId="{45EFEC9C-6CFA-42BF-B987-11BEE2A27D31}"/>
    <dgm:cxn modelId="{24720F95-C3AE-4ABD-A771-EFE1403DF818}" srcId="{6E5032E0-9684-4CDD-8B28-359BFAB6D7EA}" destId="{0D069434-4AC7-4098-B032-C41DE83DC849}" srcOrd="5" destOrd="0" parTransId="{161B5766-BDAE-4302-B5E1-FED91790F9D8}" sibTransId="{10BC8C66-836E-4A95-8B6D-88CFB1350CE6}"/>
    <dgm:cxn modelId="{351DCC96-B917-44DA-AAAD-8194E1525701}" type="presOf" srcId="{1DD637E6-40FE-42ED-B90B-37C078803B07}" destId="{2DF12412-D12E-4B84-8A5C-E218E47A9F2E}" srcOrd="1" destOrd="0" presId="urn:microsoft.com/office/officeart/2005/8/layout/radial1"/>
    <dgm:cxn modelId="{F5DA6499-5184-4D1A-86EF-0360C1BE80AA}" srcId="{77AB58B7-A5CD-4667-9CBE-734CC54778C4}" destId="{6E5032E0-9684-4CDD-8B28-359BFAB6D7EA}" srcOrd="0" destOrd="0" parTransId="{A3EA421D-6A49-49CC-A18A-832776A31C36}" sibTransId="{5511EA5F-9940-4522-8153-260E59ACC184}"/>
    <dgm:cxn modelId="{E4AA5E9A-E9B5-48D2-968E-35D85D3EFE34}" type="presOf" srcId="{7C2B1526-8782-4079-82CE-1E50F1F07655}" destId="{99FD35D2-BEFD-4F36-A757-C4A8324EB716}" srcOrd="0" destOrd="0" presId="urn:microsoft.com/office/officeart/2005/8/layout/radial1"/>
    <dgm:cxn modelId="{767CBCA0-DA21-4F29-AC81-D4BEA2F5FFD0}" type="presOf" srcId="{08DC83D4-74E3-4FD4-B007-A2B66B9C187B}" destId="{90B0948A-5B21-4DFD-8416-6F5371D0C8A9}" srcOrd="0" destOrd="0" presId="urn:microsoft.com/office/officeart/2005/8/layout/radial1"/>
    <dgm:cxn modelId="{B370BEA0-C8AE-41E9-AA82-852D4C6C986C}" type="presOf" srcId="{E05431D2-2C9E-4B2B-ABA5-E41772CCFCFF}" destId="{5915584E-93FD-4331-9724-08BAACB7919E}" srcOrd="1" destOrd="0" presId="urn:microsoft.com/office/officeart/2005/8/layout/radial1"/>
    <dgm:cxn modelId="{2086EAA1-A884-4EE2-851A-71061367537A}" type="presOf" srcId="{0BC7AF37-446B-4CBD-9643-41A8E29D05E2}" destId="{6868A57A-A056-471F-9B08-050EAADCFD77}" srcOrd="0" destOrd="0" presId="urn:microsoft.com/office/officeart/2005/8/layout/radial1"/>
    <dgm:cxn modelId="{94655FA5-3B9D-478C-9EC2-05612BF97184}" type="presOf" srcId="{9771B577-46CD-4899-9787-2658E5C2BBFC}" destId="{7620A1E5-1392-48AF-AEE4-9D580C5123C4}" srcOrd="0" destOrd="0" presId="urn:microsoft.com/office/officeart/2005/8/layout/radial1"/>
    <dgm:cxn modelId="{2DB64EAC-EA1E-4043-9F67-AC71D9469340}" srcId="{6E5032E0-9684-4CDD-8B28-359BFAB6D7EA}" destId="{552B774E-41F3-406B-8B00-7718306C1393}" srcOrd="1" destOrd="0" parTransId="{A22E4B46-6759-4B01-8A73-C1A8F7F7421A}" sibTransId="{DCC83F95-DB31-41B6-AE39-FC5FEA83B85D}"/>
    <dgm:cxn modelId="{6C2D53BA-820C-437A-AEE9-A42B0FBCA653}" type="presOf" srcId="{E05431D2-2C9E-4B2B-ABA5-E41772CCFCFF}" destId="{7C60D7F0-5221-4939-9A1B-17D946C0A476}" srcOrd="0" destOrd="0" presId="urn:microsoft.com/office/officeart/2005/8/layout/radial1"/>
    <dgm:cxn modelId="{819F77BC-6CCE-4BA6-AA78-BD950D381CB4}" type="presOf" srcId="{6E5032E0-9684-4CDD-8B28-359BFAB6D7EA}" destId="{3E97C6AC-AFA3-46E3-9FFF-22C5C55D4C7C}" srcOrd="0" destOrd="0" presId="urn:microsoft.com/office/officeart/2005/8/layout/radial1"/>
    <dgm:cxn modelId="{2EA194BD-01C6-442C-AA52-64FE9CD5ADB1}" srcId="{6E5032E0-9684-4CDD-8B28-359BFAB6D7EA}" destId="{0BC7AF37-446B-4CBD-9643-41A8E29D05E2}" srcOrd="6" destOrd="0" parTransId="{08F36F16-4B8A-48DD-B6C2-0B22124FE0A5}" sibTransId="{BA299BDE-0F24-49A4-A58A-5D448E578B32}"/>
    <dgm:cxn modelId="{A945B6C1-82EE-4EF8-BCFC-270C21B0CCD2}" type="presOf" srcId="{552B774E-41F3-406B-8B00-7718306C1393}" destId="{9AD303D1-27E6-4ED3-864D-CF787CA89FE5}" srcOrd="0" destOrd="0" presId="urn:microsoft.com/office/officeart/2005/8/layout/radial1"/>
    <dgm:cxn modelId="{445C70C4-E8B7-4F63-AEC1-4D8D910E52A0}" type="presOf" srcId="{0D069434-4AC7-4098-B032-C41DE83DC849}" destId="{34684A94-0C1B-4AD5-83A7-3A9E3EC46362}" srcOrd="0" destOrd="0" presId="urn:microsoft.com/office/officeart/2005/8/layout/radial1"/>
    <dgm:cxn modelId="{25539CDF-7ED2-44F5-84CA-9F18396A287C}" srcId="{6E5032E0-9684-4CDD-8B28-359BFAB6D7EA}" destId="{9771B577-46CD-4899-9787-2658E5C2BBFC}" srcOrd="2" destOrd="0" parTransId="{E05431D2-2C9E-4B2B-ABA5-E41772CCFCFF}" sibTransId="{4079F510-2997-4D64-BF85-EA1E8AD006D0}"/>
    <dgm:cxn modelId="{A999A6E2-0611-41C3-BDC1-2A9EC8465BE1}" type="presOf" srcId="{62CE53AC-14C6-4D5F-86FA-97DBFEF12605}" destId="{D76C80C2-131E-402A-8FA9-FEFDE4F84149}" srcOrd="0" destOrd="0" presId="urn:microsoft.com/office/officeart/2005/8/layout/radial1"/>
    <dgm:cxn modelId="{1BE438E3-1355-421A-812E-E13A8879FC31}" type="presOf" srcId="{77AB58B7-A5CD-4667-9CBE-734CC54778C4}" destId="{EAFC3FD3-0C5B-4D64-983F-828E38BF424C}" srcOrd="0" destOrd="0" presId="urn:microsoft.com/office/officeart/2005/8/layout/radial1"/>
    <dgm:cxn modelId="{89EF72EF-750F-413A-B402-B1C45E0BC9BB}" type="presOf" srcId="{FCB903F8-3B18-4C1C-9BCF-3D5EC44F33CB}" destId="{0BE775F5-92FF-4843-BBDF-AFDDAAB07BE6}" srcOrd="0" destOrd="0" presId="urn:microsoft.com/office/officeart/2005/8/layout/radial1"/>
    <dgm:cxn modelId="{10BD92F6-488C-4424-9BED-E67464F1C5A4}" type="presOf" srcId="{161B5766-BDAE-4302-B5E1-FED91790F9D8}" destId="{39D30536-373B-4E99-8EF5-8E558FF120B3}" srcOrd="0" destOrd="0" presId="urn:microsoft.com/office/officeart/2005/8/layout/radial1"/>
    <dgm:cxn modelId="{05172BE2-FE94-49AA-94EA-3FD6D3707265}" type="presParOf" srcId="{EAFC3FD3-0C5B-4D64-983F-828E38BF424C}" destId="{3E97C6AC-AFA3-46E3-9FFF-22C5C55D4C7C}" srcOrd="0" destOrd="0" presId="urn:microsoft.com/office/officeart/2005/8/layout/radial1"/>
    <dgm:cxn modelId="{2381BD72-343E-4DAD-AF29-47811BED07E8}" type="presParOf" srcId="{EAFC3FD3-0C5B-4D64-983F-828E38BF424C}" destId="{56A5493D-15D3-4A35-A41C-871E49F5856A}" srcOrd="1" destOrd="0" presId="urn:microsoft.com/office/officeart/2005/8/layout/radial1"/>
    <dgm:cxn modelId="{B286ABFE-92BE-4770-B8EB-95C3CAB7B2E4}" type="presParOf" srcId="{56A5493D-15D3-4A35-A41C-871E49F5856A}" destId="{2DF12412-D12E-4B84-8A5C-E218E47A9F2E}" srcOrd="0" destOrd="0" presId="urn:microsoft.com/office/officeart/2005/8/layout/radial1"/>
    <dgm:cxn modelId="{7D8D7720-7998-4C2F-AA0C-25AE6113A89B}" type="presParOf" srcId="{EAFC3FD3-0C5B-4D64-983F-828E38BF424C}" destId="{99FD35D2-BEFD-4F36-A757-C4A8324EB716}" srcOrd="2" destOrd="0" presId="urn:microsoft.com/office/officeart/2005/8/layout/radial1"/>
    <dgm:cxn modelId="{E3A61E40-B996-48AD-AD3B-0AAD5A1B45E9}" type="presParOf" srcId="{EAFC3FD3-0C5B-4D64-983F-828E38BF424C}" destId="{F73CFA9C-F626-4ADB-8799-5470ED6C2567}" srcOrd="3" destOrd="0" presId="urn:microsoft.com/office/officeart/2005/8/layout/radial1"/>
    <dgm:cxn modelId="{F73900A7-D2BF-40DB-9379-310E9BB00766}" type="presParOf" srcId="{F73CFA9C-F626-4ADB-8799-5470ED6C2567}" destId="{6BDBE413-D9CB-4482-AC9A-AFC26F0D8EED}" srcOrd="0" destOrd="0" presId="urn:microsoft.com/office/officeart/2005/8/layout/radial1"/>
    <dgm:cxn modelId="{EC5A10A9-1C52-4CDC-AF42-E7621F19DBD9}" type="presParOf" srcId="{EAFC3FD3-0C5B-4D64-983F-828E38BF424C}" destId="{9AD303D1-27E6-4ED3-864D-CF787CA89FE5}" srcOrd="4" destOrd="0" presId="urn:microsoft.com/office/officeart/2005/8/layout/radial1"/>
    <dgm:cxn modelId="{DAE5533D-4B84-48BF-9575-43AB8A245566}" type="presParOf" srcId="{EAFC3FD3-0C5B-4D64-983F-828E38BF424C}" destId="{7C60D7F0-5221-4939-9A1B-17D946C0A476}" srcOrd="5" destOrd="0" presId="urn:microsoft.com/office/officeart/2005/8/layout/radial1"/>
    <dgm:cxn modelId="{28582CFF-F3C5-45F8-9347-EE50E5A35697}" type="presParOf" srcId="{7C60D7F0-5221-4939-9A1B-17D946C0A476}" destId="{5915584E-93FD-4331-9724-08BAACB7919E}" srcOrd="0" destOrd="0" presId="urn:microsoft.com/office/officeart/2005/8/layout/radial1"/>
    <dgm:cxn modelId="{E94E68A1-7E34-4EE3-AB0D-C09E1E23D277}" type="presParOf" srcId="{EAFC3FD3-0C5B-4D64-983F-828E38BF424C}" destId="{7620A1E5-1392-48AF-AEE4-9D580C5123C4}" srcOrd="6" destOrd="0" presId="urn:microsoft.com/office/officeart/2005/8/layout/radial1"/>
    <dgm:cxn modelId="{ABC4B4BA-E7BC-4B75-A0E9-56A7150362AB}" type="presParOf" srcId="{EAFC3FD3-0C5B-4D64-983F-828E38BF424C}" destId="{0BE775F5-92FF-4843-BBDF-AFDDAAB07BE6}" srcOrd="7" destOrd="0" presId="urn:microsoft.com/office/officeart/2005/8/layout/radial1"/>
    <dgm:cxn modelId="{9DED2D8C-0474-48D7-96CD-AF42461FF709}" type="presParOf" srcId="{0BE775F5-92FF-4843-BBDF-AFDDAAB07BE6}" destId="{8A099A69-B538-4340-BD64-B32627F42C3F}" srcOrd="0" destOrd="0" presId="urn:microsoft.com/office/officeart/2005/8/layout/radial1"/>
    <dgm:cxn modelId="{9069916B-34BC-4600-9440-458E982269C2}" type="presParOf" srcId="{EAFC3FD3-0C5B-4D64-983F-828E38BF424C}" destId="{BCB36526-3B66-4DEF-833F-27CFCF2B04F3}" srcOrd="8" destOrd="0" presId="urn:microsoft.com/office/officeart/2005/8/layout/radial1"/>
    <dgm:cxn modelId="{F2B1EA32-F45A-4142-A30C-02E0017AAE2A}" type="presParOf" srcId="{EAFC3FD3-0C5B-4D64-983F-828E38BF424C}" destId="{D76C80C2-131E-402A-8FA9-FEFDE4F84149}" srcOrd="9" destOrd="0" presId="urn:microsoft.com/office/officeart/2005/8/layout/radial1"/>
    <dgm:cxn modelId="{6E3CC42F-60C7-4EC2-B4BB-0EE51B8A53D6}" type="presParOf" srcId="{D76C80C2-131E-402A-8FA9-FEFDE4F84149}" destId="{17FCB601-4DCC-4547-8B45-56CEC362B65F}" srcOrd="0" destOrd="0" presId="urn:microsoft.com/office/officeart/2005/8/layout/radial1"/>
    <dgm:cxn modelId="{741ABC1E-E14B-4CD2-834D-DAAEA1ED24EE}" type="presParOf" srcId="{EAFC3FD3-0C5B-4D64-983F-828E38BF424C}" destId="{90B0948A-5B21-4DFD-8416-6F5371D0C8A9}" srcOrd="10" destOrd="0" presId="urn:microsoft.com/office/officeart/2005/8/layout/radial1"/>
    <dgm:cxn modelId="{26F1FD9D-9E0F-4137-AD0C-8F17F8BDE2A6}" type="presParOf" srcId="{EAFC3FD3-0C5B-4D64-983F-828E38BF424C}" destId="{39D30536-373B-4E99-8EF5-8E558FF120B3}" srcOrd="11" destOrd="0" presId="urn:microsoft.com/office/officeart/2005/8/layout/radial1"/>
    <dgm:cxn modelId="{12D201C6-71EC-4323-992B-40D86B0B28D4}" type="presParOf" srcId="{39D30536-373B-4E99-8EF5-8E558FF120B3}" destId="{229329DA-4AF2-41CA-8532-27537C371B54}" srcOrd="0" destOrd="0" presId="urn:microsoft.com/office/officeart/2005/8/layout/radial1"/>
    <dgm:cxn modelId="{3FAEFA72-C716-401B-8A3C-8F98D4351BFD}" type="presParOf" srcId="{EAFC3FD3-0C5B-4D64-983F-828E38BF424C}" destId="{34684A94-0C1B-4AD5-83A7-3A9E3EC46362}" srcOrd="12" destOrd="0" presId="urn:microsoft.com/office/officeart/2005/8/layout/radial1"/>
    <dgm:cxn modelId="{44B2C022-E68E-4CA7-91C9-931458929B86}" type="presParOf" srcId="{EAFC3FD3-0C5B-4D64-983F-828E38BF424C}" destId="{E9EC48FA-EE48-4AD7-9237-B6B637C88675}" srcOrd="13" destOrd="0" presId="urn:microsoft.com/office/officeart/2005/8/layout/radial1"/>
    <dgm:cxn modelId="{23235263-F33A-4479-9836-0571EF39A85C}" type="presParOf" srcId="{E9EC48FA-EE48-4AD7-9237-B6B637C88675}" destId="{B57D801F-5029-4A7B-8546-D032D7D4BA90}" srcOrd="0" destOrd="0" presId="urn:microsoft.com/office/officeart/2005/8/layout/radial1"/>
    <dgm:cxn modelId="{F27E3408-79A7-467E-AB45-5183DCB90CB7}" type="presParOf" srcId="{EAFC3FD3-0C5B-4D64-983F-828E38BF424C}" destId="{6868A57A-A056-471F-9B08-050EAADCFD77}" srcOrd="14" destOrd="0" presId="urn:microsoft.com/office/officeart/2005/8/layout/radial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97C6AC-AFA3-46E3-9FFF-22C5C55D4C7C}">
      <dsp:nvSpPr>
        <dsp:cNvPr id="0" name=""/>
        <dsp:cNvSpPr/>
      </dsp:nvSpPr>
      <dsp:spPr>
        <a:xfrm>
          <a:off x="3902365" y="2604171"/>
          <a:ext cx="1718620" cy="1718620"/>
        </a:xfrm>
        <a:prstGeom prst="ellipse">
          <a:avLst/>
        </a:prstGeom>
        <a:gradFill rotWithShape="0">
          <a:gsLst>
            <a:gs pos="0">
              <a:schemeClr val="accent3">
                <a:hueOff val="0"/>
                <a:satOff val="0"/>
                <a:lumOff val="0"/>
                <a:alphaOff val="0"/>
                <a:tint val="96000"/>
                <a:lumMod val="102000"/>
              </a:schemeClr>
            </a:gs>
            <a:gs pos="100000">
              <a:schemeClr val="accent3">
                <a:hueOff val="0"/>
                <a:satOff val="0"/>
                <a:lumOff val="0"/>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GB" sz="2800" kern="1200" dirty="0"/>
            <a:t>Young Person at Risk</a:t>
          </a:r>
        </a:p>
      </dsp:txBody>
      <dsp:txXfrm>
        <a:off x="4154051" y="2855857"/>
        <a:ext cx="1215248" cy="1215248"/>
      </dsp:txXfrm>
    </dsp:sp>
    <dsp:sp modelId="{56A5493D-15D3-4A35-A41C-871E49F5856A}">
      <dsp:nvSpPr>
        <dsp:cNvPr id="0" name=""/>
        <dsp:cNvSpPr/>
      </dsp:nvSpPr>
      <dsp:spPr>
        <a:xfrm rot="16200000">
          <a:off x="4331529" y="2157782"/>
          <a:ext cx="860293" cy="32483"/>
        </a:xfrm>
        <a:custGeom>
          <a:avLst/>
          <a:gdLst/>
          <a:ahLst/>
          <a:cxnLst/>
          <a:rect l="0" t="0" r="0" b="0"/>
          <a:pathLst>
            <a:path>
              <a:moveTo>
                <a:pt x="0" y="16241"/>
              </a:moveTo>
              <a:lnTo>
                <a:pt x="860293" y="16241"/>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4740168" y="2152517"/>
        <a:ext cx="43014" cy="43014"/>
      </dsp:txXfrm>
    </dsp:sp>
    <dsp:sp modelId="{99FD35D2-BEFD-4F36-A757-C4A8324EB716}">
      <dsp:nvSpPr>
        <dsp:cNvPr id="0" name=""/>
        <dsp:cNvSpPr/>
      </dsp:nvSpPr>
      <dsp:spPr>
        <a:xfrm>
          <a:off x="3885368" y="25258"/>
          <a:ext cx="1752614" cy="1718620"/>
        </a:xfrm>
        <a:prstGeom prst="ellipse">
          <a:avLst/>
        </a:prstGeom>
        <a:solidFill>
          <a:srgbClr val="FFC000"/>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2060"/>
              </a:solidFill>
              <a:latin typeface="Corbel" panose="020B0503020204020204"/>
              <a:ea typeface="+mn-ea"/>
              <a:cs typeface="+mn-cs"/>
            </a:rPr>
            <a:t>Attendance Officer</a:t>
          </a:r>
        </a:p>
      </dsp:txBody>
      <dsp:txXfrm>
        <a:off x="4142032" y="276944"/>
        <a:ext cx="1239286" cy="1215248"/>
      </dsp:txXfrm>
    </dsp:sp>
    <dsp:sp modelId="{F73CFA9C-F626-4ADB-8799-5470ED6C2567}">
      <dsp:nvSpPr>
        <dsp:cNvPr id="0" name=""/>
        <dsp:cNvSpPr/>
      </dsp:nvSpPr>
      <dsp:spPr>
        <a:xfrm rot="19285714">
          <a:off x="5339667" y="2643276"/>
          <a:ext cx="860293" cy="32483"/>
        </a:xfrm>
        <a:custGeom>
          <a:avLst/>
          <a:gdLst/>
          <a:ahLst/>
          <a:cxnLst/>
          <a:rect l="0" t="0" r="0" b="0"/>
          <a:pathLst>
            <a:path>
              <a:moveTo>
                <a:pt x="0" y="16241"/>
              </a:moveTo>
              <a:lnTo>
                <a:pt x="860293" y="16241"/>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748306" y="2638010"/>
        <a:ext cx="43014" cy="43014"/>
      </dsp:txXfrm>
    </dsp:sp>
    <dsp:sp modelId="{9AD303D1-27E6-4ED3-864D-CF787CA89FE5}">
      <dsp:nvSpPr>
        <dsp:cNvPr id="0" name=""/>
        <dsp:cNvSpPr/>
      </dsp:nvSpPr>
      <dsp:spPr>
        <a:xfrm>
          <a:off x="5918641" y="996245"/>
          <a:ext cx="1718620" cy="1718620"/>
        </a:xfrm>
        <a:prstGeom prst="ellipse">
          <a:avLst/>
        </a:prstGeom>
        <a:gradFill rotWithShape="0">
          <a:gsLst>
            <a:gs pos="0">
              <a:schemeClr val="accent4">
                <a:hueOff val="3273413"/>
                <a:satOff val="-307"/>
                <a:lumOff val="392"/>
                <a:alphaOff val="0"/>
                <a:tint val="96000"/>
                <a:lumMod val="102000"/>
              </a:schemeClr>
            </a:gs>
            <a:gs pos="100000">
              <a:schemeClr val="accent4">
                <a:hueOff val="3273413"/>
                <a:satOff val="-307"/>
                <a:lumOff val="392"/>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800100">
            <a:lnSpc>
              <a:spcPct val="90000"/>
            </a:lnSpc>
            <a:spcBef>
              <a:spcPct val="0"/>
            </a:spcBef>
            <a:spcAft>
              <a:spcPct val="35000"/>
            </a:spcAft>
            <a:buNone/>
          </a:pPr>
          <a:r>
            <a:rPr lang="en-GB" sz="1600" b="1" kern="1200" dirty="0">
              <a:solidFill>
                <a:srgbClr val="002060"/>
              </a:solidFill>
              <a:latin typeface="Corbel" panose="020B0503020204020204"/>
              <a:ea typeface="+mn-ea"/>
              <a:cs typeface="+mn-cs"/>
            </a:rPr>
            <a:t>Designated Safeguarding Lead</a:t>
          </a:r>
        </a:p>
      </dsp:txBody>
      <dsp:txXfrm>
        <a:off x="6170327" y="1247931"/>
        <a:ext cx="1215248" cy="1215248"/>
      </dsp:txXfrm>
    </dsp:sp>
    <dsp:sp modelId="{7C60D7F0-5221-4939-9A1B-17D946C0A476}">
      <dsp:nvSpPr>
        <dsp:cNvPr id="0" name=""/>
        <dsp:cNvSpPr/>
      </dsp:nvSpPr>
      <dsp:spPr>
        <a:xfrm rot="771429">
          <a:off x="5588656" y="3734170"/>
          <a:ext cx="860293" cy="32483"/>
        </a:xfrm>
        <a:custGeom>
          <a:avLst/>
          <a:gdLst/>
          <a:ahLst/>
          <a:cxnLst/>
          <a:rect l="0" t="0" r="0" b="0"/>
          <a:pathLst>
            <a:path>
              <a:moveTo>
                <a:pt x="0" y="16241"/>
              </a:moveTo>
              <a:lnTo>
                <a:pt x="860293" y="16241"/>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997295" y="3728905"/>
        <a:ext cx="43014" cy="43014"/>
      </dsp:txXfrm>
    </dsp:sp>
    <dsp:sp modelId="{7620A1E5-1392-48AF-AEE4-9D580C5123C4}">
      <dsp:nvSpPr>
        <dsp:cNvPr id="0" name=""/>
        <dsp:cNvSpPr/>
      </dsp:nvSpPr>
      <dsp:spPr>
        <a:xfrm>
          <a:off x="6416620" y="3178033"/>
          <a:ext cx="1718620" cy="1718620"/>
        </a:xfrm>
        <a:prstGeom prst="ellipse">
          <a:avLst/>
        </a:prstGeom>
        <a:solidFill>
          <a:srgbClr val="00FFFF"/>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2060"/>
              </a:solidFill>
              <a:latin typeface="Corbel" panose="020B0503020204020204"/>
              <a:ea typeface="+mn-ea"/>
              <a:cs typeface="+mn-cs"/>
            </a:rPr>
            <a:t>SENCO</a:t>
          </a:r>
        </a:p>
      </dsp:txBody>
      <dsp:txXfrm>
        <a:off x="6668306" y="3429719"/>
        <a:ext cx="1215248" cy="1215248"/>
      </dsp:txXfrm>
    </dsp:sp>
    <dsp:sp modelId="{0BE775F5-92FF-4843-BBDF-AFDDAAB07BE6}">
      <dsp:nvSpPr>
        <dsp:cNvPr id="0" name=""/>
        <dsp:cNvSpPr/>
      </dsp:nvSpPr>
      <dsp:spPr>
        <a:xfrm rot="3857143">
          <a:off x="4891003" y="4608999"/>
          <a:ext cx="860293" cy="32483"/>
        </a:xfrm>
        <a:custGeom>
          <a:avLst/>
          <a:gdLst/>
          <a:ahLst/>
          <a:cxnLst/>
          <a:rect l="0" t="0" r="0" b="0"/>
          <a:pathLst>
            <a:path>
              <a:moveTo>
                <a:pt x="0" y="16241"/>
              </a:moveTo>
              <a:lnTo>
                <a:pt x="860293" y="16241"/>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a:off x="5299642" y="4603734"/>
        <a:ext cx="43014" cy="43014"/>
      </dsp:txXfrm>
    </dsp:sp>
    <dsp:sp modelId="{BCB36526-3B66-4DEF-833F-27CFCF2B04F3}">
      <dsp:nvSpPr>
        <dsp:cNvPr id="0" name=""/>
        <dsp:cNvSpPr/>
      </dsp:nvSpPr>
      <dsp:spPr>
        <a:xfrm>
          <a:off x="5021314" y="4927691"/>
          <a:ext cx="1718620" cy="1718620"/>
        </a:xfrm>
        <a:prstGeom prst="ellipse">
          <a:avLst/>
        </a:prstGeom>
        <a:gradFill rotWithShape="0">
          <a:gsLst>
            <a:gs pos="0">
              <a:schemeClr val="accent4">
                <a:hueOff val="9820237"/>
                <a:satOff val="-922"/>
                <a:lumOff val="1176"/>
                <a:alphaOff val="0"/>
                <a:tint val="96000"/>
                <a:lumMod val="102000"/>
              </a:schemeClr>
            </a:gs>
            <a:gs pos="100000">
              <a:schemeClr val="accent4">
                <a:hueOff val="9820237"/>
                <a:satOff val="-922"/>
                <a:lumOff val="1176"/>
                <a:alphaOff val="0"/>
                <a:shade val="88000"/>
                <a:lumMod val="94000"/>
              </a:schemeClr>
            </a:gs>
          </a:gsLst>
          <a:path path="circle">
            <a:fillToRect l="50000" t="100000" r="100000" b="50000"/>
          </a:path>
        </a:gra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2060"/>
              </a:solidFill>
              <a:latin typeface="Corbel" panose="020B0503020204020204"/>
              <a:ea typeface="+mn-ea"/>
              <a:cs typeface="+mn-cs"/>
            </a:rPr>
            <a:t>Young Carers Lead</a:t>
          </a:r>
        </a:p>
      </dsp:txBody>
      <dsp:txXfrm>
        <a:off x="5273000" y="5179377"/>
        <a:ext cx="1215248" cy="1215248"/>
      </dsp:txXfrm>
    </dsp:sp>
    <dsp:sp modelId="{D76C80C2-131E-402A-8FA9-FEFDE4F84149}">
      <dsp:nvSpPr>
        <dsp:cNvPr id="0" name=""/>
        <dsp:cNvSpPr/>
      </dsp:nvSpPr>
      <dsp:spPr>
        <a:xfrm rot="6977942">
          <a:off x="3752933" y="4607761"/>
          <a:ext cx="870402" cy="32483"/>
        </a:xfrm>
        <a:custGeom>
          <a:avLst/>
          <a:gdLst/>
          <a:ahLst/>
          <a:cxnLst/>
          <a:rect l="0" t="0" r="0" b="0"/>
          <a:pathLst>
            <a:path>
              <a:moveTo>
                <a:pt x="0" y="16241"/>
              </a:moveTo>
              <a:lnTo>
                <a:pt x="870402" y="16241"/>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4166374" y="4602242"/>
        <a:ext cx="43520" cy="43520"/>
      </dsp:txXfrm>
    </dsp:sp>
    <dsp:sp modelId="{90B0948A-5B21-4DFD-8416-6F5371D0C8A9}">
      <dsp:nvSpPr>
        <dsp:cNvPr id="0" name=""/>
        <dsp:cNvSpPr/>
      </dsp:nvSpPr>
      <dsp:spPr>
        <a:xfrm>
          <a:off x="2755283" y="4925214"/>
          <a:ext cx="1718620" cy="1718620"/>
        </a:xfrm>
        <a:prstGeom prst="ellipse">
          <a:avLst/>
        </a:prstGeom>
        <a:solidFill>
          <a:schemeClr val="accent4">
            <a:lumMod val="40000"/>
            <a:lumOff val="60000"/>
          </a:schemeClr>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2060"/>
              </a:solidFill>
              <a:latin typeface="Corbel" panose="020B0503020204020204"/>
              <a:ea typeface="+mn-ea"/>
              <a:cs typeface="+mn-cs"/>
            </a:rPr>
            <a:t>Designated</a:t>
          </a:r>
          <a:r>
            <a:rPr lang="en-GB" sz="1600" b="1" kern="1200" dirty="0">
              <a:solidFill>
                <a:schemeClr val="accent1">
                  <a:lumMod val="75000"/>
                </a:schemeClr>
              </a:solidFill>
            </a:rPr>
            <a:t> </a:t>
          </a:r>
          <a:r>
            <a:rPr lang="en-GB" sz="1800" b="1" kern="1200" dirty="0">
              <a:solidFill>
                <a:srgbClr val="002060"/>
              </a:solidFill>
              <a:latin typeface="Corbel" panose="020B0503020204020204"/>
              <a:ea typeface="+mn-ea"/>
              <a:cs typeface="+mn-cs"/>
            </a:rPr>
            <a:t>Teacher</a:t>
          </a:r>
        </a:p>
      </dsp:txBody>
      <dsp:txXfrm>
        <a:off x="3006969" y="5176900"/>
        <a:ext cx="1215248" cy="1215248"/>
      </dsp:txXfrm>
    </dsp:sp>
    <dsp:sp modelId="{39D30536-373B-4E99-8EF5-8E558FF120B3}">
      <dsp:nvSpPr>
        <dsp:cNvPr id="0" name=""/>
        <dsp:cNvSpPr/>
      </dsp:nvSpPr>
      <dsp:spPr>
        <a:xfrm rot="10028571">
          <a:off x="3074402" y="3734170"/>
          <a:ext cx="860293" cy="32483"/>
        </a:xfrm>
        <a:custGeom>
          <a:avLst/>
          <a:gdLst/>
          <a:ahLst/>
          <a:cxnLst/>
          <a:rect l="0" t="0" r="0" b="0"/>
          <a:pathLst>
            <a:path>
              <a:moveTo>
                <a:pt x="0" y="16241"/>
              </a:moveTo>
              <a:lnTo>
                <a:pt x="860293" y="16241"/>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483041" y="3728905"/>
        <a:ext cx="43014" cy="43014"/>
      </dsp:txXfrm>
    </dsp:sp>
    <dsp:sp modelId="{34684A94-0C1B-4AD5-83A7-3A9E3EC46362}">
      <dsp:nvSpPr>
        <dsp:cNvPr id="0" name=""/>
        <dsp:cNvSpPr/>
      </dsp:nvSpPr>
      <dsp:spPr>
        <a:xfrm>
          <a:off x="1388111" y="3178033"/>
          <a:ext cx="1718620" cy="1718620"/>
        </a:xfrm>
        <a:prstGeom prst="ellipse">
          <a:avLst/>
        </a:prstGeom>
        <a:solidFill>
          <a:srgbClr val="99CCFF"/>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2060"/>
              </a:solidFill>
              <a:latin typeface="Corbel" panose="020B0503020204020204"/>
              <a:ea typeface="+mn-ea"/>
              <a:cs typeface="+mn-cs"/>
            </a:rPr>
            <a:t>Careers Adviser</a:t>
          </a:r>
        </a:p>
      </dsp:txBody>
      <dsp:txXfrm>
        <a:off x="1639797" y="3429719"/>
        <a:ext cx="1215248" cy="1215248"/>
      </dsp:txXfrm>
    </dsp:sp>
    <dsp:sp modelId="{E9EC48FA-EE48-4AD7-9237-B6B637C88675}">
      <dsp:nvSpPr>
        <dsp:cNvPr id="0" name=""/>
        <dsp:cNvSpPr/>
      </dsp:nvSpPr>
      <dsp:spPr>
        <a:xfrm rot="13114286">
          <a:off x="3323391" y="2643276"/>
          <a:ext cx="860293" cy="32483"/>
        </a:xfrm>
        <a:custGeom>
          <a:avLst/>
          <a:gdLst/>
          <a:ahLst/>
          <a:cxnLst/>
          <a:rect l="0" t="0" r="0" b="0"/>
          <a:pathLst>
            <a:path>
              <a:moveTo>
                <a:pt x="0" y="16241"/>
              </a:moveTo>
              <a:lnTo>
                <a:pt x="860293" y="16241"/>
              </a:lnTo>
            </a:path>
          </a:pathLst>
        </a:custGeom>
        <a:noFill/>
        <a:ln w="15875" cap="rnd"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GB" sz="500" kern="1200"/>
        </a:p>
      </dsp:txBody>
      <dsp:txXfrm rot="10800000">
        <a:off x="3732030" y="2638010"/>
        <a:ext cx="43014" cy="43014"/>
      </dsp:txXfrm>
    </dsp:sp>
    <dsp:sp modelId="{6868A57A-A056-471F-9B08-050EAADCFD77}">
      <dsp:nvSpPr>
        <dsp:cNvPr id="0" name=""/>
        <dsp:cNvSpPr/>
      </dsp:nvSpPr>
      <dsp:spPr>
        <a:xfrm>
          <a:off x="1886090" y="996245"/>
          <a:ext cx="1718620" cy="1718620"/>
        </a:xfrm>
        <a:prstGeom prst="ellipse">
          <a:avLst/>
        </a:prstGeom>
        <a:solidFill>
          <a:srgbClr val="FFFF00"/>
        </a:solidFill>
        <a:ln>
          <a:noFill/>
        </a:ln>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dsp:spPr>
      <dsp:style>
        <a:lnRef idx="0">
          <a:scrgbClr r="0" g="0" b="0"/>
        </a:lnRef>
        <a:fillRef idx="3">
          <a:scrgbClr r="0" g="0" b="0"/>
        </a:fillRef>
        <a:effectRef idx="3">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dirty="0">
              <a:solidFill>
                <a:srgbClr val="002060"/>
              </a:solidFill>
            </a:rPr>
            <a:t>Head of Year </a:t>
          </a:r>
          <a:r>
            <a:rPr lang="en-GB" sz="1800" b="1" kern="1200" dirty="0">
              <a:solidFill>
                <a:srgbClr val="002060"/>
              </a:solidFill>
              <a:latin typeface="Corbel" panose="020B0503020204020204"/>
            </a:rPr>
            <a:t>11</a:t>
          </a:r>
          <a:endParaRPr lang="en-GB" sz="1800" b="1" kern="1200" dirty="0">
            <a:solidFill>
              <a:srgbClr val="002060"/>
            </a:solidFill>
          </a:endParaRPr>
        </a:p>
      </dsp:txBody>
      <dsp:txXfrm>
        <a:off x="2137776" y="1247931"/>
        <a:ext cx="1215248" cy="1215248"/>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3ACF68-F731-458B-B473-147EA14AA3CD}" type="datetimeFigureOut">
              <a:rPr lang="en-US"/>
              <a:t>5/11/2022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8B086E7-C77C-44D5-9897-DA04C252C87E}" type="slidenum">
              <a:rPr lang="en-US"/>
              <a:t>‹#›</a:t>
            </a:fld>
            <a:endParaRPr lang="en-US"/>
          </a:p>
        </p:txBody>
      </p:sp>
    </p:spTree>
    <p:extLst>
      <p:ext uri="{BB962C8B-B14F-4D97-AF65-F5344CB8AC3E}">
        <p14:creationId xmlns:p14="http://schemas.microsoft.com/office/powerpoint/2010/main" val="4027161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NEET – </a:t>
            </a:r>
            <a:r>
              <a:rPr lang="en-US" b="1">
                <a:cs typeface="Calibri"/>
              </a:rPr>
              <a:t>N</a:t>
            </a:r>
            <a:r>
              <a:rPr lang="en-US">
                <a:cs typeface="Calibri"/>
              </a:rPr>
              <a:t>ot in </a:t>
            </a:r>
            <a:r>
              <a:rPr lang="en-US" b="1">
                <a:cs typeface="Calibri"/>
              </a:rPr>
              <a:t>E</a:t>
            </a:r>
            <a:r>
              <a:rPr lang="en-US">
                <a:cs typeface="Calibri"/>
              </a:rPr>
              <a:t>ducation, </a:t>
            </a:r>
            <a:r>
              <a:rPr lang="en-US" b="1">
                <a:cs typeface="Calibri"/>
              </a:rPr>
              <a:t>E</a:t>
            </a:r>
            <a:r>
              <a:rPr lang="en-US">
                <a:cs typeface="Calibri"/>
              </a:rPr>
              <a:t>mployment or </a:t>
            </a:r>
            <a:r>
              <a:rPr lang="en-US" b="1">
                <a:cs typeface="Calibri"/>
              </a:rPr>
              <a:t>T</a:t>
            </a:r>
            <a:r>
              <a:rPr lang="en-US">
                <a:cs typeface="Calibri"/>
              </a:rPr>
              <a:t>raining</a:t>
            </a:r>
          </a:p>
        </p:txBody>
      </p:sp>
      <p:sp>
        <p:nvSpPr>
          <p:cNvPr id="4" name="Slide Number Placeholder 3"/>
          <p:cNvSpPr>
            <a:spLocks noGrp="1"/>
          </p:cNvSpPr>
          <p:nvPr>
            <p:ph type="sldNum" sz="quarter" idx="5"/>
          </p:nvPr>
        </p:nvSpPr>
        <p:spPr/>
        <p:txBody>
          <a:bodyPr/>
          <a:lstStyle/>
          <a:p>
            <a:fld id="{48B086E7-C77C-44D5-9897-DA04C252C87E}" type="slidenum">
              <a:rPr lang="en-US"/>
              <a:t>1</a:t>
            </a:fld>
            <a:endParaRPr lang="en-US"/>
          </a:p>
        </p:txBody>
      </p:sp>
    </p:spTree>
    <p:extLst>
      <p:ext uri="{BB962C8B-B14F-4D97-AF65-F5344CB8AC3E}">
        <p14:creationId xmlns:p14="http://schemas.microsoft.com/office/powerpoint/2010/main" val="3784827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GB" dirty="0">
                <a:cs typeface="Calibri"/>
              </a:rPr>
              <a:t>Many of the High Risk Year 11 students are known to other members of staff in the school who have built a positive and trusting relationship. By adopting a whole school approach to transition, it means that those most at risk of becoming NEET will receive support from those they know best. </a:t>
            </a:r>
            <a:endParaRPr lang="en-US" dirty="0"/>
          </a:p>
          <a:p>
            <a:pPr marL="171450" indent="-171450">
              <a:buFont typeface="Arial"/>
              <a:buChar char="•"/>
            </a:pPr>
            <a:r>
              <a:rPr lang="en-GB" dirty="0">
                <a:cs typeface="Calibri"/>
              </a:rPr>
              <a:t>The SENCO and Designated Teacher can include any support needs that individual students have in their EHCP or EPEP plans.</a:t>
            </a:r>
          </a:p>
          <a:p>
            <a:pPr marL="171450" indent="-171450">
              <a:buFont typeface="Arial"/>
              <a:buChar char="•"/>
            </a:pPr>
            <a:r>
              <a:rPr lang="en-GB" dirty="0">
                <a:cs typeface="Calibri"/>
              </a:rPr>
              <a:t>The Careers Advisor can focus on securing appropriate destinations for both medium and high risk students. </a:t>
            </a:r>
          </a:p>
          <a:p>
            <a:pPr marL="171450" indent="-171450">
              <a:buFont typeface="Arial"/>
              <a:buChar char="•"/>
            </a:pPr>
            <a:r>
              <a:rPr lang="en-GB" dirty="0">
                <a:cs typeface="Calibri"/>
              </a:rPr>
              <a:t>The Year 11 pastoral team have a key role in preparing at risk students and ensuring they are ready for their next move.</a:t>
            </a:r>
          </a:p>
          <a:p>
            <a:pPr marL="171450" indent="-171450">
              <a:buFont typeface="Arial"/>
              <a:buChar char="•"/>
            </a:pPr>
            <a:r>
              <a:rPr lang="en-GB" dirty="0">
                <a:cs typeface="Calibri"/>
              </a:rPr>
              <a:t>It's important that parents and carers understand the role they have in supporting their son / daughter to transition. </a:t>
            </a:r>
          </a:p>
          <a:p>
            <a:pPr marL="171450" indent="-171450">
              <a:buFont typeface="Arial"/>
              <a:buChar char="•"/>
            </a:pPr>
            <a:endParaRPr lang="en-GB" dirty="0">
              <a:cs typeface="Calibri"/>
            </a:endParaRPr>
          </a:p>
        </p:txBody>
      </p:sp>
      <p:sp>
        <p:nvSpPr>
          <p:cNvPr id="4" name="Slide Number Placeholder 3"/>
          <p:cNvSpPr>
            <a:spLocks noGrp="1"/>
          </p:cNvSpPr>
          <p:nvPr>
            <p:ph type="sldNum" sz="quarter" idx="5"/>
          </p:nvPr>
        </p:nvSpPr>
        <p:spPr/>
        <p:txBody>
          <a:bodyPr/>
          <a:lstStyle/>
          <a:p>
            <a:fld id="{48B086E7-C77C-44D5-9897-DA04C252C87E}" type="slidenum">
              <a:rPr lang="en-US" smtClean="0"/>
              <a:t>11</a:t>
            </a:fld>
            <a:endParaRPr lang="en-US"/>
          </a:p>
        </p:txBody>
      </p:sp>
    </p:spTree>
    <p:extLst>
      <p:ext uri="{BB962C8B-B14F-4D97-AF65-F5344CB8AC3E}">
        <p14:creationId xmlns:p14="http://schemas.microsoft.com/office/powerpoint/2010/main" val="42461923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Identify those at risk – all high schools have used the Risk of NEET Indicator (RONI) to identify those students at risk of becoming NEET. </a:t>
            </a:r>
            <a:endParaRPr lang="en-US" dirty="0"/>
          </a:p>
          <a:p>
            <a:pPr marL="171450" indent="-171450">
              <a:buFont typeface="Arial"/>
              <a:buChar char="•"/>
            </a:pPr>
            <a:r>
              <a:rPr lang="en-US" dirty="0">
                <a:cs typeface="Calibri"/>
              </a:rPr>
              <a:t>Named member of staff – adopting a whole school approach is one way to share the responsibility of preparing  at risk students for transition (See slide 11)</a:t>
            </a:r>
          </a:p>
          <a:p>
            <a:pPr marL="171450" indent="-171450">
              <a:buFont typeface="Arial"/>
              <a:buChar char="•"/>
            </a:pPr>
            <a:r>
              <a:rPr lang="en-US" dirty="0">
                <a:cs typeface="Calibri"/>
              </a:rPr>
              <a:t>Transition Plans – there maybe high-risk students that would benefit from a Transition Plan to identify and respond to support needs. For EHCP and Our Young people these can be included in EHCP Plans and PEP's. </a:t>
            </a:r>
          </a:p>
          <a:p>
            <a:pPr marL="171450" indent="-171450">
              <a:buFont typeface="Arial"/>
              <a:buChar char="•"/>
            </a:pPr>
            <a:r>
              <a:rPr lang="en-US" dirty="0">
                <a:cs typeface="Calibri"/>
              </a:rPr>
              <a:t>Practical support – Several post 16 settings require students to have an active email account and photo id. They can also apply for a free bus pass. (More information in guide)</a:t>
            </a:r>
          </a:p>
          <a:p>
            <a:pPr marL="171450" indent="-171450">
              <a:buFont typeface="Arial"/>
              <a:buChar char="•"/>
            </a:pPr>
            <a:r>
              <a:rPr lang="en-US" dirty="0">
                <a:cs typeface="Calibri"/>
              </a:rPr>
              <a:t>Check destinations – The Careers Team will support students with the application and offers process to ensure they have an appropriate destination of their choice.</a:t>
            </a:r>
          </a:p>
          <a:p>
            <a:pPr marL="171450" indent="-171450">
              <a:buFont typeface="Arial"/>
              <a:buChar char="•"/>
            </a:pPr>
            <a:r>
              <a:rPr lang="en-US" dirty="0">
                <a:cs typeface="Calibri"/>
              </a:rPr>
              <a:t>Links with post 16 – Where possible links should be made with the college, sixth form or training provider to arrange a visit or to meet with support staff.</a:t>
            </a:r>
          </a:p>
          <a:p>
            <a:pPr marL="171450" indent="-171450">
              <a:buFont typeface="Arial"/>
              <a:buChar char="•"/>
            </a:pPr>
            <a:r>
              <a:rPr lang="en-US" dirty="0">
                <a:cs typeface="Calibri"/>
              </a:rPr>
              <a:t>Parents and </a:t>
            </a:r>
            <a:r>
              <a:rPr lang="en-US" dirty="0" err="1">
                <a:cs typeface="Calibri"/>
              </a:rPr>
              <a:t>carers</a:t>
            </a:r>
            <a:r>
              <a:rPr lang="en-US" dirty="0">
                <a:cs typeface="Calibri"/>
              </a:rPr>
              <a:t> – Send a regular communication to parents / </a:t>
            </a:r>
            <a:r>
              <a:rPr lang="en-US" dirty="0" err="1">
                <a:cs typeface="Calibri"/>
              </a:rPr>
              <a:t>carers</a:t>
            </a:r>
            <a:r>
              <a:rPr lang="en-US" dirty="0">
                <a:cs typeface="Calibri"/>
              </a:rPr>
              <a:t> explaining the transition process and outlining the role they can play in supporting transition. </a:t>
            </a:r>
          </a:p>
          <a:p>
            <a:endParaRPr lang="en-US" dirty="0">
              <a:cs typeface="Calibri"/>
            </a:endParaRPr>
          </a:p>
        </p:txBody>
      </p:sp>
      <p:sp>
        <p:nvSpPr>
          <p:cNvPr id="4" name="Slide Number Placeholder 3"/>
          <p:cNvSpPr>
            <a:spLocks noGrp="1"/>
          </p:cNvSpPr>
          <p:nvPr>
            <p:ph type="sldNum" sz="quarter" idx="5"/>
          </p:nvPr>
        </p:nvSpPr>
        <p:spPr/>
        <p:txBody>
          <a:bodyPr/>
          <a:lstStyle/>
          <a:p>
            <a:fld id="{48B086E7-C77C-44D5-9897-DA04C252C87E}" type="slidenum">
              <a:rPr lang="en-US"/>
              <a:t>12</a:t>
            </a:fld>
            <a:endParaRPr lang="en-US"/>
          </a:p>
        </p:txBody>
      </p:sp>
    </p:spTree>
    <p:extLst>
      <p:ext uri="{BB962C8B-B14F-4D97-AF65-F5344CB8AC3E}">
        <p14:creationId xmlns:p14="http://schemas.microsoft.com/office/powerpoint/2010/main" val="34121782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More information in guide</a:t>
            </a:r>
          </a:p>
        </p:txBody>
      </p:sp>
      <p:sp>
        <p:nvSpPr>
          <p:cNvPr id="4" name="Slide Number Placeholder 3"/>
          <p:cNvSpPr>
            <a:spLocks noGrp="1"/>
          </p:cNvSpPr>
          <p:nvPr>
            <p:ph type="sldNum" sz="quarter" idx="5"/>
          </p:nvPr>
        </p:nvSpPr>
        <p:spPr/>
        <p:txBody>
          <a:bodyPr/>
          <a:lstStyle/>
          <a:p>
            <a:fld id="{48B086E7-C77C-44D5-9897-DA04C252C87E}" type="slidenum">
              <a:rPr lang="en-US"/>
              <a:t>13</a:t>
            </a:fld>
            <a:endParaRPr lang="en-US"/>
          </a:p>
        </p:txBody>
      </p:sp>
    </p:spTree>
    <p:extLst>
      <p:ext uri="{BB962C8B-B14F-4D97-AF65-F5344CB8AC3E}">
        <p14:creationId xmlns:p14="http://schemas.microsoft.com/office/powerpoint/2010/main" val="22315519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There are a number of partner agencies there to support those at risk of becoming NEET. </a:t>
            </a:r>
          </a:p>
          <a:p>
            <a:pPr marL="171450" indent="-171450">
              <a:buFont typeface="Arial"/>
              <a:buChar char="•"/>
            </a:pPr>
            <a:r>
              <a:rPr lang="en-US" dirty="0">
                <a:cs typeface="Calibri"/>
              </a:rPr>
              <a:t>Many high risk students have complex needs and which may involve a number of partner agencies. Working together to either support transition or reduce barriers to participation is key. Using existing structures, relationships and where appropriate a lead professional to co-ordinate the support package, will improve the chances of individual students making a smooth transition.</a:t>
            </a:r>
          </a:p>
          <a:p>
            <a:pPr marL="171450" indent="-171450">
              <a:buFont typeface="Arial"/>
              <a:buChar char="•"/>
            </a:pPr>
            <a:r>
              <a:rPr lang="en-US" dirty="0">
                <a:cs typeface="Calibri"/>
              </a:rPr>
              <a:t>More detailed information and links are included in the Transition Guide.</a:t>
            </a:r>
          </a:p>
        </p:txBody>
      </p:sp>
      <p:sp>
        <p:nvSpPr>
          <p:cNvPr id="4" name="Slide Number Placeholder 3"/>
          <p:cNvSpPr>
            <a:spLocks noGrp="1"/>
          </p:cNvSpPr>
          <p:nvPr>
            <p:ph type="sldNum" sz="quarter" idx="5"/>
          </p:nvPr>
        </p:nvSpPr>
        <p:spPr/>
        <p:txBody>
          <a:bodyPr/>
          <a:lstStyle/>
          <a:p>
            <a:fld id="{48B086E7-C77C-44D5-9897-DA04C252C87E}" type="slidenum">
              <a:rPr lang="en-US"/>
              <a:t>14</a:t>
            </a:fld>
            <a:endParaRPr lang="en-US"/>
          </a:p>
        </p:txBody>
      </p:sp>
    </p:spTree>
    <p:extLst>
      <p:ext uri="{BB962C8B-B14F-4D97-AF65-F5344CB8AC3E}">
        <p14:creationId xmlns:p14="http://schemas.microsoft.com/office/powerpoint/2010/main" val="999815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a:buChar char="•"/>
            </a:pPr>
            <a:r>
              <a:rPr lang="en-US" dirty="0">
                <a:cs typeface="Calibri"/>
              </a:rPr>
              <a:t>Career Connect are commissioned by the Manchester City Council to deliver a NEET Prevention Service. </a:t>
            </a:r>
          </a:p>
          <a:p>
            <a:pPr marL="285750" indent="-285750">
              <a:buFont typeface="Arial"/>
              <a:buChar char="•"/>
            </a:pPr>
            <a:r>
              <a:rPr lang="en-US" dirty="0">
                <a:cs typeface="Calibri"/>
              </a:rPr>
              <a:t>A member of staff from Career Connect will be in touch with high schools who have high numbers of high risk students to identify those students who will need more intense support over the summer and autumn term. Where possible a staff member from Career Connect should meet students before they leave to start to build their relationship. </a:t>
            </a:r>
          </a:p>
          <a:p>
            <a:pPr marL="285750" indent="-285750">
              <a:buFont typeface="Arial"/>
              <a:buChar char="•"/>
            </a:pPr>
            <a:r>
              <a:rPr lang="en-US" dirty="0">
                <a:cs typeface="Calibri"/>
              </a:rPr>
              <a:t>Career Connect staff are also co-located with the Manchester Secondary PRU, Endeavour Schools, Youth Justice Team. </a:t>
            </a:r>
          </a:p>
          <a:p>
            <a:pPr marL="285750" indent="-285750">
              <a:buFont typeface="Arial"/>
              <a:buChar char="•"/>
            </a:pPr>
            <a:r>
              <a:rPr lang="en-US" dirty="0">
                <a:cs typeface="Calibri"/>
              </a:rPr>
              <a:t>Any school can make a referral to Career Connect.</a:t>
            </a:r>
          </a:p>
        </p:txBody>
      </p:sp>
      <p:sp>
        <p:nvSpPr>
          <p:cNvPr id="4" name="Slide Number Placeholder 3"/>
          <p:cNvSpPr>
            <a:spLocks noGrp="1"/>
          </p:cNvSpPr>
          <p:nvPr>
            <p:ph type="sldNum" sz="quarter" idx="5"/>
          </p:nvPr>
        </p:nvSpPr>
        <p:spPr/>
        <p:txBody>
          <a:bodyPr/>
          <a:lstStyle/>
          <a:p>
            <a:fld id="{48B086E7-C77C-44D5-9897-DA04C252C87E}" type="slidenum">
              <a:rPr lang="en-US"/>
              <a:t>15</a:t>
            </a:fld>
            <a:endParaRPr lang="en-US"/>
          </a:p>
        </p:txBody>
      </p:sp>
    </p:spTree>
    <p:extLst>
      <p:ext uri="{BB962C8B-B14F-4D97-AF65-F5344CB8AC3E}">
        <p14:creationId xmlns:p14="http://schemas.microsoft.com/office/powerpoint/2010/main" val="28873642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There are also a number of partner agencies that are commissioned by GMCA to work in Manchester. </a:t>
            </a:r>
          </a:p>
          <a:p>
            <a:pPr marL="171450" indent="-171450">
              <a:buFont typeface="Arial"/>
              <a:buChar char="•"/>
            </a:pPr>
            <a:r>
              <a:rPr lang="en-US" dirty="0">
                <a:cs typeface="Calibri"/>
              </a:rPr>
              <a:t>The Growth Company and Princes Trust have specific </a:t>
            </a:r>
            <a:r>
              <a:rPr lang="en-US" dirty="0" err="1">
                <a:cs typeface="Calibri"/>
              </a:rPr>
              <a:t>programmes</a:t>
            </a:r>
            <a:r>
              <a:rPr lang="en-US" dirty="0">
                <a:cs typeface="Calibri"/>
              </a:rPr>
              <a:t> to work with young people at risk of becoming NEET. </a:t>
            </a:r>
          </a:p>
          <a:p>
            <a:pPr marL="171450" indent="-171450">
              <a:buFont typeface="Arial"/>
              <a:buChar char="•"/>
            </a:pPr>
            <a:r>
              <a:rPr lang="en-US" dirty="0">
                <a:cs typeface="Calibri"/>
              </a:rPr>
              <a:t>More information about additional support available can be found in the Transition Guide.</a:t>
            </a:r>
          </a:p>
        </p:txBody>
      </p:sp>
      <p:sp>
        <p:nvSpPr>
          <p:cNvPr id="4" name="Slide Number Placeholder 3"/>
          <p:cNvSpPr>
            <a:spLocks noGrp="1"/>
          </p:cNvSpPr>
          <p:nvPr>
            <p:ph type="sldNum" sz="quarter" idx="5"/>
          </p:nvPr>
        </p:nvSpPr>
        <p:spPr/>
        <p:txBody>
          <a:bodyPr/>
          <a:lstStyle/>
          <a:p>
            <a:fld id="{48B086E7-C77C-44D5-9897-DA04C252C87E}" type="slidenum">
              <a:rPr lang="en-US"/>
              <a:t>16</a:t>
            </a:fld>
            <a:endParaRPr lang="en-US"/>
          </a:p>
        </p:txBody>
      </p:sp>
    </p:spTree>
    <p:extLst>
      <p:ext uri="{BB962C8B-B14F-4D97-AF65-F5344CB8AC3E}">
        <p14:creationId xmlns:p14="http://schemas.microsoft.com/office/powerpoint/2010/main" val="1517241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8B086E7-C77C-44D5-9897-DA04C252C87E}" type="slidenum">
              <a:rPr lang="en-US"/>
              <a:t>17</a:t>
            </a:fld>
            <a:endParaRPr lang="en-US"/>
          </a:p>
        </p:txBody>
      </p:sp>
    </p:spTree>
    <p:extLst>
      <p:ext uri="{BB962C8B-B14F-4D97-AF65-F5344CB8AC3E}">
        <p14:creationId xmlns:p14="http://schemas.microsoft.com/office/powerpoint/2010/main" val="1189095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8B086E7-C77C-44D5-9897-DA04C252C87E}" type="slidenum">
              <a:rPr lang="en-US"/>
              <a:t>18</a:t>
            </a:fld>
            <a:endParaRPr lang="en-US"/>
          </a:p>
        </p:txBody>
      </p:sp>
    </p:spTree>
    <p:extLst>
      <p:ext uri="{BB962C8B-B14F-4D97-AF65-F5344CB8AC3E}">
        <p14:creationId xmlns:p14="http://schemas.microsoft.com/office/powerpoint/2010/main" val="3806446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48B086E7-C77C-44D5-9897-DA04C252C87E}" type="slidenum">
              <a:rPr lang="en-US"/>
              <a:t>19</a:t>
            </a:fld>
            <a:endParaRPr lang="en-US"/>
          </a:p>
        </p:txBody>
      </p:sp>
    </p:spTree>
    <p:extLst>
      <p:ext uri="{BB962C8B-B14F-4D97-AF65-F5344CB8AC3E}">
        <p14:creationId xmlns:p14="http://schemas.microsoft.com/office/powerpoint/2010/main" val="42277865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The transition between high school and post 16 is a significant event and a right of passage for young people. </a:t>
            </a:r>
          </a:p>
          <a:p>
            <a:pPr marL="171450" indent="-171450">
              <a:buFont typeface="Arial"/>
              <a:buChar char="•"/>
            </a:pPr>
            <a:r>
              <a:rPr lang="en-US" dirty="0">
                <a:cs typeface="Calibri"/>
              </a:rPr>
              <a:t>Transitioning for some young people can be challenging and can impact on their attendance, progression and outcomes at the next stage of their education or training. </a:t>
            </a:r>
          </a:p>
          <a:p>
            <a:pPr marL="171450" indent="-171450">
              <a:buFont typeface="Arial"/>
              <a:buChar char="•"/>
            </a:pPr>
            <a:r>
              <a:rPr lang="en-US" dirty="0">
                <a:cs typeface="Calibri"/>
              </a:rPr>
              <a:t>Having a focus on transition can provide students with the information and support to make a smooth transition.</a:t>
            </a:r>
          </a:p>
          <a:p>
            <a:pPr marL="171450" indent="-171450">
              <a:buFont typeface="Arial"/>
              <a:buChar char="•"/>
            </a:pPr>
            <a:r>
              <a:rPr lang="en-US" dirty="0">
                <a:cs typeface="Calibri"/>
              </a:rPr>
              <a:t>Covid has meant that this year’s school leavers have been disadvantaged in not having the same level of preparation as previous cohorts, we need to do what we can to redress this imbalance, by getting them ready for their next step.</a:t>
            </a:r>
          </a:p>
        </p:txBody>
      </p:sp>
      <p:sp>
        <p:nvSpPr>
          <p:cNvPr id="4" name="Slide Number Placeholder 3"/>
          <p:cNvSpPr>
            <a:spLocks noGrp="1"/>
          </p:cNvSpPr>
          <p:nvPr>
            <p:ph type="sldNum" sz="quarter" idx="5"/>
          </p:nvPr>
        </p:nvSpPr>
        <p:spPr/>
        <p:txBody>
          <a:bodyPr/>
          <a:lstStyle/>
          <a:p>
            <a:fld id="{48B086E7-C77C-44D5-9897-DA04C252C87E}" type="slidenum">
              <a:rPr lang="en-US"/>
              <a:t>2</a:t>
            </a:fld>
            <a:endParaRPr lang="en-US"/>
          </a:p>
        </p:txBody>
      </p:sp>
    </p:spTree>
    <p:extLst>
      <p:ext uri="{BB962C8B-B14F-4D97-AF65-F5344CB8AC3E}">
        <p14:creationId xmlns:p14="http://schemas.microsoft.com/office/powerpoint/2010/main" val="790755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impact that the global pandemic has had on young people, is well known</a:t>
            </a:r>
          </a:p>
          <a:p>
            <a:pPr marL="171450" indent="-171450">
              <a:buFont typeface="Arial"/>
              <a:buChar char="•"/>
            </a:pPr>
            <a:r>
              <a:rPr lang="en-US" b="1" dirty="0">
                <a:cs typeface="Calibri"/>
              </a:rPr>
              <a:t>Missed education</a:t>
            </a:r>
            <a:r>
              <a:rPr lang="en-US" dirty="0">
                <a:cs typeface="Calibri"/>
              </a:rPr>
              <a:t> – the class of 2021 has had two academic years of disrupted education and for many no exposure to a post 16 setting.</a:t>
            </a:r>
          </a:p>
          <a:p>
            <a:pPr marL="171450" indent="-171450">
              <a:buFont typeface="Arial"/>
              <a:buChar char="•"/>
            </a:pPr>
            <a:r>
              <a:rPr lang="en-US" b="1" dirty="0">
                <a:cs typeface="Calibri"/>
              </a:rPr>
              <a:t>Inequality and poverty</a:t>
            </a:r>
            <a:r>
              <a:rPr lang="en-US" dirty="0">
                <a:cs typeface="Calibri"/>
              </a:rPr>
              <a:t> - The numbers of children and young people living in poverty has risen since the pandemic, over 40% of children are growing up in poverty across Manchester. There is a strong link between food poverty and digital poverty. Inequality is a key issue that impacts on life chances of young people.</a:t>
            </a:r>
          </a:p>
          <a:p>
            <a:pPr marL="171450" indent="-171450">
              <a:buFont typeface="Arial"/>
              <a:buChar char="•"/>
            </a:pPr>
            <a:r>
              <a:rPr lang="en-US" b="1" dirty="0">
                <a:cs typeface="Calibri"/>
              </a:rPr>
              <a:t>Mental Health and well being</a:t>
            </a:r>
            <a:r>
              <a:rPr lang="en-US" dirty="0">
                <a:cs typeface="Calibri"/>
              </a:rPr>
              <a:t> - There has also been an increase in demand from young people for mental health and well being services to help them cope with feelings of stress anxiety and depression.</a:t>
            </a:r>
          </a:p>
          <a:p>
            <a:pPr marL="171450" indent="-171450">
              <a:buFont typeface="Arial"/>
              <a:buChar char="•"/>
            </a:pPr>
            <a:r>
              <a:rPr lang="en-US" b="1" dirty="0">
                <a:cs typeface="Calibri"/>
              </a:rPr>
              <a:t>Media</a:t>
            </a:r>
            <a:r>
              <a:rPr lang="en-US" dirty="0">
                <a:cs typeface="Calibri"/>
              </a:rPr>
              <a:t> – Young people have become even more reliant on social media to maintain contact with their friends. Many young people fall victim to exploitation, bullying, and misinformation from the misuse of social media that can lead to threatening their safety.</a:t>
            </a:r>
          </a:p>
          <a:p>
            <a:pPr marL="171450" indent="-171450">
              <a:buFont typeface="Arial"/>
              <a:buChar char="•"/>
            </a:pPr>
            <a:r>
              <a:rPr lang="en-US" b="1" dirty="0">
                <a:cs typeface="Calibri"/>
              </a:rPr>
              <a:t>Strained Relationships – </a:t>
            </a:r>
            <a:r>
              <a:rPr lang="en-US" dirty="0">
                <a:cs typeface="Calibri"/>
              </a:rPr>
              <a:t>Since the start of the pandemic there has been an increase in the numbers of reported incidents of domestic violence across the City often in families where there are children and young people residing. There has also been an increase in the numbers of young people involved in serious violent crime, </a:t>
            </a:r>
            <a:r>
              <a:rPr lang="en-GB" noProof="0" dirty="0">
                <a:cs typeface="Calibri"/>
              </a:rPr>
              <a:t>organised</a:t>
            </a:r>
            <a:r>
              <a:rPr lang="en-US" dirty="0">
                <a:cs typeface="Calibri"/>
              </a:rPr>
              <a:t> crime and gang activity. </a:t>
            </a:r>
            <a:endParaRPr lang="en-US" b="1" dirty="0">
              <a:cs typeface="Calibri"/>
            </a:endParaRPr>
          </a:p>
          <a:p>
            <a:r>
              <a:rPr lang="en-US" dirty="0">
                <a:cs typeface="Calibri"/>
              </a:rPr>
              <a:t>All of these factors can increase the risk of young people leaving statutory education and becoming NEET or Unknown (where abouts and NEET status unknown.)</a:t>
            </a:r>
          </a:p>
          <a:p>
            <a:pPr marL="171450" indent="-171450">
              <a:buFont typeface="Arial"/>
              <a:buChar char="•"/>
            </a:pPr>
            <a:endParaRPr lang="en-US" dirty="0">
              <a:cs typeface="Calibri"/>
            </a:endParaRPr>
          </a:p>
        </p:txBody>
      </p:sp>
      <p:sp>
        <p:nvSpPr>
          <p:cNvPr id="4" name="Slide Number Placeholder 3"/>
          <p:cNvSpPr>
            <a:spLocks noGrp="1"/>
          </p:cNvSpPr>
          <p:nvPr>
            <p:ph type="sldNum" sz="quarter" idx="5"/>
          </p:nvPr>
        </p:nvSpPr>
        <p:spPr/>
        <p:txBody>
          <a:bodyPr/>
          <a:lstStyle/>
          <a:p>
            <a:fld id="{48B086E7-C77C-44D5-9897-DA04C252C87E}" type="slidenum">
              <a:rPr lang="en-US"/>
              <a:t>3</a:t>
            </a:fld>
            <a:endParaRPr lang="en-US"/>
          </a:p>
        </p:txBody>
      </p:sp>
    </p:spTree>
    <p:extLst>
      <p:ext uri="{BB962C8B-B14F-4D97-AF65-F5344CB8AC3E}">
        <p14:creationId xmlns:p14="http://schemas.microsoft.com/office/powerpoint/2010/main" val="3803702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a:cs typeface="Calibri"/>
              </a:rPr>
              <a:t>There has been a lot of reporting about the impact that Covid-19 has had on young people and their futures. </a:t>
            </a:r>
            <a:endParaRPr lang="en-US" dirty="0"/>
          </a:p>
          <a:p>
            <a:pPr marL="171450" indent="-171450">
              <a:buFont typeface="Arial"/>
              <a:buChar char="•"/>
            </a:pPr>
            <a:r>
              <a:rPr lang="en-US" dirty="0">
                <a:cs typeface="Calibri"/>
              </a:rPr>
              <a:t>As well as feeling the negative impact of the last year young people have shown how resilient they are and </a:t>
            </a:r>
            <a:r>
              <a:rPr lang="en-GB" noProof="0" dirty="0">
                <a:cs typeface="Calibri"/>
              </a:rPr>
              <a:t>recognise</a:t>
            </a:r>
            <a:r>
              <a:rPr lang="en-US" dirty="0">
                <a:cs typeface="Calibri"/>
              </a:rPr>
              <a:t> how the support from family members and friends has helped them to cope and believe they still do have a future. </a:t>
            </a:r>
          </a:p>
          <a:p>
            <a:endParaRPr lang="en-US" dirty="0">
              <a:cs typeface="Calibri"/>
            </a:endParaRPr>
          </a:p>
        </p:txBody>
      </p:sp>
      <p:sp>
        <p:nvSpPr>
          <p:cNvPr id="4" name="Slide Number Placeholder 3"/>
          <p:cNvSpPr>
            <a:spLocks noGrp="1"/>
          </p:cNvSpPr>
          <p:nvPr>
            <p:ph type="sldNum" sz="quarter" idx="5"/>
          </p:nvPr>
        </p:nvSpPr>
        <p:spPr/>
        <p:txBody>
          <a:bodyPr/>
          <a:lstStyle/>
          <a:p>
            <a:fld id="{48B086E7-C77C-44D5-9897-DA04C252C87E}" type="slidenum">
              <a:rPr lang="en-US"/>
              <a:t>4</a:t>
            </a:fld>
            <a:endParaRPr lang="en-US"/>
          </a:p>
        </p:txBody>
      </p:sp>
    </p:spTree>
    <p:extLst>
      <p:ext uri="{BB962C8B-B14F-4D97-AF65-F5344CB8AC3E}">
        <p14:creationId xmlns:p14="http://schemas.microsoft.com/office/powerpoint/2010/main" val="2971512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8B086E7-C77C-44D5-9897-DA04C252C87E}" type="slidenum">
              <a:rPr lang="en-US" smtClean="0"/>
              <a:t>5</a:t>
            </a:fld>
            <a:endParaRPr lang="en-US"/>
          </a:p>
        </p:txBody>
      </p:sp>
    </p:spTree>
    <p:extLst>
      <p:ext uri="{BB962C8B-B14F-4D97-AF65-F5344CB8AC3E}">
        <p14:creationId xmlns:p14="http://schemas.microsoft.com/office/powerpoint/2010/main" val="10334204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cs typeface="Calibri"/>
              </a:rPr>
              <a:t>More information about each of the 10 points is found in the Transition Guide 2021</a:t>
            </a:r>
            <a:endParaRPr lang="en-GB" dirty="0"/>
          </a:p>
        </p:txBody>
      </p:sp>
      <p:sp>
        <p:nvSpPr>
          <p:cNvPr id="4" name="Slide Number Placeholder 3"/>
          <p:cNvSpPr>
            <a:spLocks noGrp="1"/>
          </p:cNvSpPr>
          <p:nvPr>
            <p:ph type="sldNum" sz="quarter" idx="5"/>
          </p:nvPr>
        </p:nvSpPr>
        <p:spPr/>
        <p:txBody>
          <a:bodyPr/>
          <a:lstStyle/>
          <a:p>
            <a:fld id="{48B086E7-C77C-44D5-9897-DA04C252C87E}" type="slidenum">
              <a:rPr lang="en-US" smtClean="0"/>
              <a:t>6</a:t>
            </a:fld>
            <a:endParaRPr lang="en-US"/>
          </a:p>
        </p:txBody>
      </p:sp>
    </p:spTree>
    <p:extLst>
      <p:ext uri="{BB962C8B-B14F-4D97-AF65-F5344CB8AC3E}">
        <p14:creationId xmlns:p14="http://schemas.microsoft.com/office/powerpoint/2010/main" val="18481285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This slide provides a time line of key activities that high schools and post 16 settings will be carrying out with their students to prepare them for transition.</a:t>
            </a:r>
          </a:p>
          <a:p>
            <a:r>
              <a:rPr lang="en-US" dirty="0">
                <a:cs typeface="Calibri"/>
              </a:rPr>
              <a:t>The yellow band in the middle is what students need to be encouraged to do for themselves over the summer months. </a:t>
            </a:r>
          </a:p>
        </p:txBody>
      </p:sp>
      <p:sp>
        <p:nvSpPr>
          <p:cNvPr id="4" name="Slide Number Placeholder 3"/>
          <p:cNvSpPr>
            <a:spLocks noGrp="1"/>
          </p:cNvSpPr>
          <p:nvPr>
            <p:ph type="sldNum" sz="quarter" idx="5"/>
          </p:nvPr>
        </p:nvSpPr>
        <p:spPr/>
        <p:txBody>
          <a:bodyPr/>
          <a:lstStyle/>
          <a:p>
            <a:fld id="{48B086E7-C77C-44D5-9897-DA04C252C87E}" type="slidenum">
              <a:rPr lang="en-US"/>
              <a:t>7</a:t>
            </a:fld>
            <a:endParaRPr lang="en-US"/>
          </a:p>
        </p:txBody>
      </p:sp>
    </p:spTree>
    <p:extLst>
      <p:ext uri="{BB962C8B-B14F-4D97-AF65-F5344CB8AC3E}">
        <p14:creationId xmlns:p14="http://schemas.microsoft.com/office/powerpoint/2010/main" val="41047149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The purpose of the Manchester Skills for Life project is to equip young people with skills they will need to be successful now and in the future. The ask of schools, colleges, youth &amp; leisure providers and employers is to create opportunities where young people can practice these skills.  </a:t>
            </a:r>
          </a:p>
          <a:p>
            <a:r>
              <a:rPr lang="en-US" dirty="0">
                <a:cs typeface="Calibri"/>
              </a:rPr>
              <a:t>You may be able to create opportunities at school in the summer term and or encourage your school leavers to participate in activities over the summer </a:t>
            </a:r>
            <a:r>
              <a:rPr lang="en-US" dirty="0" err="1">
                <a:cs typeface="Calibri"/>
              </a:rPr>
              <a:t>e.g</a:t>
            </a:r>
            <a:r>
              <a:rPr lang="en-US" dirty="0">
                <a:cs typeface="Calibri"/>
              </a:rPr>
              <a:t> NCS, Manchester Active, Post 16 Summer Camps, work experience etc. </a:t>
            </a:r>
          </a:p>
          <a:p>
            <a:r>
              <a:rPr lang="en-US" dirty="0">
                <a:cs typeface="Calibri"/>
              </a:rPr>
              <a:t>More information and ideas in the Transition Guide</a:t>
            </a:r>
          </a:p>
        </p:txBody>
      </p:sp>
      <p:sp>
        <p:nvSpPr>
          <p:cNvPr id="4" name="Slide Number Placeholder 3"/>
          <p:cNvSpPr>
            <a:spLocks noGrp="1"/>
          </p:cNvSpPr>
          <p:nvPr>
            <p:ph type="sldNum" sz="quarter" idx="5"/>
          </p:nvPr>
        </p:nvSpPr>
        <p:spPr/>
        <p:txBody>
          <a:bodyPr/>
          <a:lstStyle/>
          <a:p>
            <a:fld id="{48B086E7-C77C-44D5-9897-DA04C252C87E}" type="slidenum">
              <a:rPr lang="en-US"/>
              <a:t>9</a:t>
            </a:fld>
            <a:endParaRPr lang="en-US"/>
          </a:p>
        </p:txBody>
      </p:sp>
    </p:spTree>
    <p:extLst>
      <p:ext uri="{BB962C8B-B14F-4D97-AF65-F5344CB8AC3E}">
        <p14:creationId xmlns:p14="http://schemas.microsoft.com/office/powerpoint/2010/main" val="20779431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Approximately 20% of this years school leavers will benefit from some extra help to prepare for transition to their post 16 destination and approximately 10% of these will need additional support over the summer and into the autumn term. </a:t>
            </a:r>
          </a:p>
        </p:txBody>
      </p:sp>
      <p:sp>
        <p:nvSpPr>
          <p:cNvPr id="4" name="Slide Number Placeholder 3"/>
          <p:cNvSpPr>
            <a:spLocks noGrp="1"/>
          </p:cNvSpPr>
          <p:nvPr>
            <p:ph type="sldNum" sz="quarter" idx="5"/>
          </p:nvPr>
        </p:nvSpPr>
        <p:spPr/>
        <p:txBody>
          <a:bodyPr/>
          <a:lstStyle/>
          <a:p>
            <a:fld id="{48B086E7-C77C-44D5-9897-DA04C252C87E}" type="slidenum">
              <a:rPr lang="en-US"/>
              <a:t>10</a:t>
            </a:fld>
            <a:endParaRPr lang="en-US"/>
          </a:p>
        </p:txBody>
      </p:sp>
    </p:spTree>
    <p:extLst>
      <p:ext uri="{BB962C8B-B14F-4D97-AF65-F5344CB8AC3E}">
        <p14:creationId xmlns:p14="http://schemas.microsoft.com/office/powerpoint/2010/main" val="2499643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9" name="Group 18"/>
          <p:cNvGrpSpPr/>
          <p:nvPr/>
        </p:nvGrpSpPr>
        <p:grpSpPr>
          <a:xfrm>
            <a:off x="546100" y="-4763"/>
            <a:ext cx="5014912" cy="6862763"/>
            <a:chOff x="2928938" y="-4763"/>
            <a:chExt cx="5014912" cy="6862763"/>
          </a:xfrm>
        </p:grpSpPr>
        <p:sp>
          <p:nvSpPr>
            <p:cNvPr id="22" name="Freeform 6"/>
            <p:cNvSpPr/>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23" name="Freeform 7"/>
            <p:cNvSpPr/>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chemeClr val="tx1">
                <a:lumMod val="65000"/>
                <a:lumOff val="35000"/>
              </a:schemeClr>
            </a:solidFill>
            <a:ln>
              <a:noFill/>
            </a:ln>
          </p:spPr>
        </p:sp>
        <p:sp>
          <p:nvSpPr>
            <p:cNvPr id="24" name="Freeform 9"/>
            <p:cNvSpPr/>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chemeClr val="tx1">
                <a:lumMod val="85000"/>
                <a:lumOff val="15000"/>
              </a:schemeClr>
            </a:solidFill>
            <a:ln>
              <a:noFill/>
            </a:ln>
          </p:spPr>
        </p:sp>
        <p:sp>
          <p:nvSpPr>
            <p:cNvPr id="25" name="Freeform 10"/>
            <p:cNvSpPr/>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26" name="Freeform 11"/>
            <p:cNvSpPr/>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27" name="Freeform 12"/>
            <p:cNvSpPr/>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chemeClr val="tx1">
                <a:lumMod val="75000"/>
                <a:lumOff val="25000"/>
              </a:schemeClr>
            </a:solidFill>
            <a:ln>
              <a:noFill/>
            </a:ln>
          </p:spPr>
        </p:sp>
      </p:grpSp>
      <p:sp>
        <p:nvSpPr>
          <p:cNvPr id="2" name="Title 1"/>
          <p:cNvSpPr>
            <a:spLocks noGrp="1"/>
          </p:cNvSpPr>
          <p:nvPr>
            <p:ph type="ctrTitle"/>
          </p:nvPr>
        </p:nvSpPr>
        <p:spPr>
          <a:xfrm>
            <a:off x="2928401" y="1380068"/>
            <a:ext cx="8574622" cy="2616199"/>
          </a:xfrm>
        </p:spPr>
        <p:txBody>
          <a:bodyPr anchor="b">
            <a:normAutofit/>
          </a:bodyPr>
          <a:lstStyle>
            <a:lvl1pPr algn="r">
              <a:defRPr sz="6000">
                <a:effectLst/>
              </a:defRPr>
            </a:lvl1pPr>
          </a:lstStyle>
          <a:p>
            <a:r>
              <a:rPr lang="en-US"/>
              <a:t>Click to edit Master title style</a:t>
            </a:r>
          </a:p>
        </p:txBody>
      </p:sp>
      <p:sp>
        <p:nvSpPr>
          <p:cNvPr id="3" name="Subtitle 2"/>
          <p:cNvSpPr>
            <a:spLocks noGrp="1"/>
          </p:cNvSpPr>
          <p:nvPr>
            <p:ph type="subTitle" idx="1"/>
          </p:nvPr>
        </p:nvSpPr>
        <p:spPr>
          <a:xfrm>
            <a:off x="4515377" y="3996267"/>
            <a:ext cx="6987645" cy="1388534"/>
          </a:xfrm>
        </p:spPr>
        <p:txBody>
          <a:bodyPr anchor="t">
            <a:normAutofit/>
          </a:bodyPr>
          <a:lstStyle>
            <a:lvl1pPr marL="0" indent="0" algn="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61BEF0D-F0BB-DE4B-95CE-6DB70DBA9567}" type="datetimeFigureOut">
              <a:rPr lang="en-US" dirty="0"/>
              <a:pPr/>
              <a:t>5/11/2022</a:t>
            </a:fld>
            <a:endParaRPr lang="en-US"/>
          </a:p>
        </p:txBody>
      </p:sp>
      <p:sp>
        <p:nvSpPr>
          <p:cNvPr id="5" name="Footer Placeholder 4"/>
          <p:cNvSpPr>
            <a:spLocks noGrp="1"/>
          </p:cNvSpPr>
          <p:nvPr>
            <p:ph type="ftr" sz="quarter" idx="11"/>
          </p:nvPr>
        </p:nvSpPr>
        <p:spPr>
          <a:xfrm>
            <a:off x="5332412" y="5883275"/>
            <a:ext cx="4324044" cy="365125"/>
          </a:xfrm>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62621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1" y="4732865"/>
            <a:ext cx="10018711" cy="566738"/>
          </a:xfrm>
        </p:spPr>
        <p:txBody>
          <a:bodyPr anchor="b">
            <a:normAutofit/>
          </a:bodyPr>
          <a:lstStyle>
            <a:lvl1pPr algn="ctr">
              <a:defRPr sz="2400" b="0"/>
            </a:lvl1pPr>
          </a:lstStyle>
          <a:p>
            <a:r>
              <a:rPr lang="en-US"/>
              <a:t>Click to edit Master title style</a:t>
            </a:r>
          </a:p>
        </p:txBody>
      </p:sp>
      <p:sp>
        <p:nvSpPr>
          <p:cNvPr id="3" name="Picture Placeholder 2"/>
          <p:cNvSpPr>
            <a:spLocks noGrp="1" noChangeAspect="1"/>
          </p:cNvSpPr>
          <p:nvPr>
            <p:ph type="pic" idx="1"/>
          </p:nvPr>
        </p:nvSpPr>
        <p:spPr>
          <a:xfrm>
            <a:off x="23860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484311" y="5299603"/>
            <a:ext cx="10018711"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04379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685800"/>
            <a:ext cx="10018711" cy="3048000"/>
          </a:xfrm>
        </p:spPr>
        <p:txBody>
          <a:bodyPr anchor="ctr">
            <a:normAutofit/>
          </a:bodyPr>
          <a:lstStyle>
            <a:lvl1pPr algn="ctr">
              <a:defRPr sz="3200" b="0" cap="none"/>
            </a:lvl1pPr>
          </a:lstStyle>
          <a:p>
            <a:r>
              <a:rPr lang="en-US"/>
              <a:t>Click to edit Master title style</a:t>
            </a:r>
          </a:p>
        </p:txBody>
      </p:sp>
      <p:sp>
        <p:nvSpPr>
          <p:cNvPr id="3" name="Text Placeholder 2"/>
          <p:cNvSpPr>
            <a:spLocks noGrp="1"/>
          </p:cNvSpPr>
          <p:nvPr>
            <p:ph type="body" idx="1"/>
          </p:nvPr>
        </p:nvSpPr>
        <p:spPr>
          <a:xfrm>
            <a:off x="1484312" y="4343400"/>
            <a:ext cx="10018713"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40748098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2436811" y="3428999"/>
            <a:ext cx="8532815" cy="381000"/>
          </a:xfrm>
        </p:spPr>
        <p:txBody>
          <a:bodyPr anchor="ctr">
            <a:normAutofit/>
          </a:bodyPr>
          <a:lstStyle>
            <a:lvl1pPr marL="0" indent="0">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484311" y="4343400"/>
            <a:ext cx="10018711" cy="1447800"/>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36121206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484313" y="3308581"/>
            <a:ext cx="10018709" cy="1468800"/>
          </a:xfrm>
        </p:spPr>
        <p:txBody>
          <a:bodyPr anchor="b">
            <a:normAutofit/>
          </a:bodyPr>
          <a:lstStyle>
            <a:lvl1pPr algn="r">
              <a:defRPr sz="3200" b="0" cap="none"/>
            </a:lvl1pPr>
          </a:lstStyle>
          <a:p>
            <a:r>
              <a:rPr lang="en-US"/>
              <a:t>Click to edit Master title style</a:t>
            </a:r>
          </a:p>
        </p:txBody>
      </p:sp>
      <p:sp>
        <p:nvSpPr>
          <p:cNvPr id="3" name="Text Placeholder 2"/>
          <p:cNvSpPr>
            <a:spLocks noGrp="1"/>
          </p:cNvSpPr>
          <p:nvPr>
            <p:ph type="body" idx="1"/>
          </p:nvPr>
        </p:nvSpPr>
        <p:spPr>
          <a:xfrm>
            <a:off x="1484312" y="4777381"/>
            <a:ext cx="10018710"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7262663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1598612" y="86302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5" name="TextBox 14"/>
          <p:cNvSpPr txBox="1"/>
          <p:nvPr/>
        </p:nvSpPr>
        <p:spPr>
          <a:xfrm>
            <a:off x="10893425" y="2819399"/>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
        <p:nvSpPr>
          <p:cNvPr id="2" name="Title 1"/>
          <p:cNvSpPr>
            <a:spLocks noGrp="1"/>
          </p:cNvSpPr>
          <p:nvPr>
            <p:ph type="title"/>
          </p:nvPr>
        </p:nvSpPr>
        <p:spPr>
          <a:xfrm>
            <a:off x="2208212" y="685800"/>
            <a:ext cx="8990012" cy="2743199"/>
          </a:xfrm>
        </p:spPr>
        <p:txBody>
          <a:bodyPr anchor="ctr">
            <a:normAutofit/>
          </a:bodyPr>
          <a:lstStyle>
            <a:lvl1pPr algn="ctr">
              <a:defRPr sz="3200" b="0" cap="none">
                <a:solidFill>
                  <a:schemeClr val="tx1"/>
                </a:solidFill>
              </a:defRPr>
            </a:lvl1pPr>
          </a:lstStyle>
          <a:p>
            <a:r>
              <a:rPr lang="en-US"/>
              <a:t>Click to edit Master title style</a:t>
            </a:r>
          </a:p>
        </p:txBody>
      </p:sp>
      <p:sp>
        <p:nvSpPr>
          <p:cNvPr id="10" name="Text Placeholder 9"/>
          <p:cNvSpPr>
            <a:spLocks noGrp="1"/>
          </p:cNvSpPr>
          <p:nvPr>
            <p:ph type="body" sz="quarter" idx="13"/>
          </p:nvPr>
        </p:nvSpPr>
        <p:spPr>
          <a:xfrm>
            <a:off x="1484313" y="3886200"/>
            <a:ext cx="10018710" cy="889000"/>
          </a:xfrm>
        </p:spPr>
        <p:txBody>
          <a:bodyPr vert="horz" lIns="91440" tIns="45720" rIns="91440" bIns="45720" rtlCol="0" anchor="b">
            <a:normAutofit/>
          </a:bodyPr>
          <a:lstStyle>
            <a:lvl1pPr algn="r">
              <a:buNone/>
              <a:defRPr lang="en-US" sz="24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2" y="4775200"/>
            <a:ext cx="10018710" cy="1016000"/>
          </a:xfrm>
        </p:spPr>
        <p:txBody>
          <a:bodyPr anchor="t">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740298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484313" y="685800"/>
            <a:ext cx="10018712" cy="2727325"/>
          </a:xfrm>
        </p:spPr>
        <p:txBody>
          <a:bodyPr vert="horz" lIns="91440" tIns="45720" rIns="91440" bIns="45720" rtlCol="0" anchor="ctr">
            <a:normAutofit/>
          </a:bodyPr>
          <a:lstStyle>
            <a:lvl1pPr>
              <a:defRPr lang="en-US" b="0" dirty="0"/>
            </a:lvl1pPr>
          </a:lstStyle>
          <a:p>
            <a:pPr marL="0" lvl="0"/>
            <a:r>
              <a:rPr lang="en-US"/>
              <a:t>Click to edit Master title style</a:t>
            </a:r>
          </a:p>
        </p:txBody>
      </p:sp>
      <p:sp>
        <p:nvSpPr>
          <p:cNvPr id="10" name="Text Placeholder 9"/>
          <p:cNvSpPr>
            <a:spLocks noGrp="1"/>
          </p:cNvSpPr>
          <p:nvPr>
            <p:ph type="body" sz="quarter" idx="13"/>
          </p:nvPr>
        </p:nvSpPr>
        <p:spPr>
          <a:xfrm>
            <a:off x="1484312" y="3505200"/>
            <a:ext cx="10018713" cy="838200"/>
          </a:xfrm>
        </p:spPr>
        <p:txBody>
          <a:bodyPr vert="horz" lIns="91440" tIns="45720" rIns="91440" bIns="45720" rtlCol="0" anchor="b">
            <a:normAutofit/>
          </a:bodyPr>
          <a:lstStyle>
            <a:lvl1pPr>
              <a:buNone/>
              <a:defRPr lang="en-US" sz="2800" b="0" cap="none" dirty="0">
                <a:ln w="3175" cmpd="sng">
                  <a:noFill/>
                </a:ln>
                <a:solidFill>
                  <a:schemeClr val="tx1"/>
                </a:solidFill>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484311" y="4343400"/>
            <a:ext cx="10018713" cy="14478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8538005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126956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732655" y="685800"/>
            <a:ext cx="1770369" cy="5105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484312" y="685800"/>
            <a:ext cx="8019742" cy="51054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191205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951856" y="5867131"/>
            <a:ext cx="551167" cy="365125"/>
          </a:xfrm>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063975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72279" y="2666999"/>
            <a:ext cx="8930747" cy="2110382"/>
          </a:xfrm>
        </p:spPr>
        <p:txBody>
          <a:bodyPr anchor="b"/>
          <a:lstStyle>
            <a:lvl1pPr algn="r">
              <a:defRPr sz="4000" b="0" cap="none"/>
            </a:lvl1pPr>
          </a:lstStyle>
          <a:p>
            <a:r>
              <a:rPr lang="en-US"/>
              <a:t>Click to edit Master title style</a:t>
            </a:r>
          </a:p>
        </p:txBody>
      </p:sp>
      <p:sp>
        <p:nvSpPr>
          <p:cNvPr id="3" name="Text Placeholder 2"/>
          <p:cNvSpPr>
            <a:spLocks noGrp="1"/>
          </p:cNvSpPr>
          <p:nvPr>
            <p:ph type="body" idx="1"/>
          </p:nvPr>
        </p:nvSpPr>
        <p:spPr>
          <a:xfrm>
            <a:off x="2572278" y="4777381"/>
            <a:ext cx="8930748" cy="860400"/>
          </a:xfrm>
        </p:spPr>
        <p:txBody>
          <a:bodyPr anchor="t">
            <a:normAutofit/>
          </a:bodyPr>
          <a:lstStyle>
            <a:lvl1pPr marL="0" indent="0" algn="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5/11/2022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677829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84311" y="685800"/>
            <a:ext cx="10018713" cy="1752599"/>
          </a:xfrm>
        </p:spPr>
        <p:txBody>
          <a:bodyPr/>
          <a:lstStyle/>
          <a:p>
            <a:r>
              <a:rPr lang="en-US"/>
              <a:t>Click to edit Master title style</a:t>
            </a:r>
          </a:p>
        </p:txBody>
      </p:sp>
      <p:sp>
        <p:nvSpPr>
          <p:cNvPr id="3" name="Content Placeholder 2"/>
          <p:cNvSpPr>
            <a:spLocks noGrp="1"/>
          </p:cNvSpPr>
          <p:nvPr>
            <p:ph sz="half" idx="1"/>
          </p:nvPr>
        </p:nvSpPr>
        <p:spPr>
          <a:xfrm>
            <a:off x="1484312" y="2666999"/>
            <a:ext cx="4895055"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607967" y="2667000"/>
            <a:ext cx="4895056"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dirty="0"/>
              <a:pPr/>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719897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772179" y="2658533"/>
            <a:ext cx="4607188"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84311"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880487" y="2667000"/>
            <a:ext cx="4622537" cy="576262"/>
          </a:xfrm>
        </p:spPr>
        <p:txBody>
          <a:bodyPr anchor="b">
            <a:noAutofit/>
          </a:bodyPr>
          <a:lstStyle>
            <a:lvl1pPr marL="0" indent="0">
              <a:buNone/>
              <a:defRPr sz="2800" b="0">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7967" y="3335337"/>
            <a:ext cx="4895056" cy="2455862"/>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5/11/2022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715712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5/11/2022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2294821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5/11/2022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3925913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4312" y="1600200"/>
            <a:ext cx="3549121" cy="1371600"/>
          </a:xfrm>
        </p:spPr>
        <p:txBody>
          <a:bodyPr anchor="b">
            <a:normAutofit/>
          </a:bodyPr>
          <a:lstStyle>
            <a:lvl1pPr algn="ctr">
              <a:defRPr sz="2400" b="0"/>
            </a:lvl1pPr>
          </a:lstStyle>
          <a:p>
            <a:r>
              <a:rPr lang="en-US"/>
              <a:t>Click to edit Master title style</a:t>
            </a:r>
          </a:p>
        </p:txBody>
      </p:sp>
      <p:sp>
        <p:nvSpPr>
          <p:cNvPr id="3" name="Content Placeholder 2"/>
          <p:cNvSpPr>
            <a:spLocks noGrp="1"/>
          </p:cNvSpPr>
          <p:nvPr>
            <p:ph idx="1"/>
          </p:nvPr>
        </p:nvSpPr>
        <p:spPr>
          <a:xfrm>
            <a:off x="5262033" y="685799"/>
            <a:ext cx="6240990" cy="5105401"/>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484312" y="2971800"/>
            <a:ext cx="3549121" cy="18288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025253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82724" y="1752599"/>
            <a:ext cx="5426158" cy="1371600"/>
          </a:xfrm>
        </p:spPr>
        <p:txBody>
          <a:bodyPr anchor="b">
            <a:normAutofit/>
          </a:bodyPr>
          <a:lstStyle>
            <a:lvl1pPr algn="ctr">
              <a:defRPr sz="2800" b="0"/>
            </a:lvl1pPr>
          </a:lstStyle>
          <a:p>
            <a:r>
              <a:rPr lang="en-US"/>
              <a:t>Click to edit Master title style</a:t>
            </a:r>
          </a:p>
        </p:txBody>
      </p:sp>
      <p:sp>
        <p:nvSpPr>
          <p:cNvPr id="14" name="Picture Placeholder 2"/>
          <p:cNvSpPr>
            <a:spLocks noGrp="1" noChangeAspect="1"/>
          </p:cNvSpPr>
          <p:nvPr>
            <p:ph type="pic" idx="1"/>
          </p:nvPr>
        </p:nvSpPr>
        <p:spPr>
          <a:xfrm>
            <a:off x="7594682" y="914400"/>
            <a:ext cx="3280974" cy="4572000"/>
          </a:xfrm>
          <a:prstGeom prst="roundRect">
            <a:avLst>
              <a:gd name="adj" fmla="val 42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a:p>
        </p:txBody>
      </p:sp>
      <p:sp>
        <p:nvSpPr>
          <p:cNvPr id="4" name="Text Placeholder 3"/>
          <p:cNvSpPr>
            <a:spLocks noGrp="1"/>
          </p:cNvSpPr>
          <p:nvPr>
            <p:ph type="body" sz="half" idx="2"/>
          </p:nvPr>
        </p:nvSpPr>
        <p:spPr>
          <a:xfrm>
            <a:off x="1482724" y="3124199"/>
            <a:ext cx="5426158" cy="1828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5/11/2022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extLst>
      <p:ext uri="{BB962C8B-B14F-4D97-AF65-F5344CB8AC3E}">
        <p14:creationId xmlns:p14="http://schemas.microsoft.com/office/powerpoint/2010/main" val="1635850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7" name="Group 6"/>
          <p:cNvGrpSpPr/>
          <p:nvPr/>
        </p:nvGrpSpPr>
        <p:grpSpPr>
          <a:xfrm>
            <a:off x="150812" y="0"/>
            <a:ext cx="2436813" cy="6858001"/>
            <a:chOff x="1320800" y="0"/>
            <a:chExt cx="2436813" cy="6858001"/>
          </a:xfrm>
        </p:grpSpPr>
        <p:sp>
          <p:nvSpPr>
            <p:cNvPr id="8" name="Freeform 6"/>
            <p:cNvSpPr/>
            <p:nvPr/>
          </p:nvSpPr>
          <p:spPr bwMode="auto">
            <a:xfrm>
              <a:off x="1627188" y="0"/>
              <a:ext cx="1122363" cy="5329238"/>
            </a:xfrm>
            <a:custGeom>
              <a:avLst/>
              <a:gdLst/>
              <a:ahLst/>
              <a:cxnLst/>
              <a:rect l="0" t="0" r="r" b="b"/>
              <a:pathLst>
                <a:path w="707" h="3357">
                  <a:moveTo>
                    <a:pt x="0" y="3330"/>
                  </a:moveTo>
                  <a:lnTo>
                    <a:pt x="156" y="3357"/>
                  </a:lnTo>
                  <a:lnTo>
                    <a:pt x="707" y="0"/>
                  </a:lnTo>
                  <a:lnTo>
                    <a:pt x="547" y="0"/>
                  </a:lnTo>
                  <a:lnTo>
                    <a:pt x="0" y="3330"/>
                  </a:lnTo>
                  <a:close/>
                </a:path>
              </a:pathLst>
            </a:custGeom>
            <a:solidFill>
              <a:schemeClr val="accent1"/>
            </a:solidFill>
            <a:ln>
              <a:noFill/>
            </a:ln>
          </p:spPr>
        </p:sp>
        <p:sp>
          <p:nvSpPr>
            <p:cNvPr id="9" name="Freeform 7"/>
            <p:cNvSpPr/>
            <p:nvPr/>
          </p:nvSpPr>
          <p:spPr bwMode="auto">
            <a:xfrm>
              <a:off x="1320800" y="0"/>
              <a:ext cx="1117600" cy="5276850"/>
            </a:xfrm>
            <a:custGeom>
              <a:avLst/>
              <a:gdLst/>
              <a:ahLst/>
              <a:cxnLst/>
              <a:rect l="0" t="0" r="r" b="b"/>
              <a:pathLst>
                <a:path w="704" h="3324">
                  <a:moveTo>
                    <a:pt x="704" y="0"/>
                  </a:moveTo>
                  <a:lnTo>
                    <a:pt x="545" y="0"/>
                  </a:lnTo>
                  <a:lnTo>
                    <a:pt x="0" y="3300"/>
                  </a:lnTo>
                  <a:lnTo>
                    <a:pt x="157" y="3324"/>
                  </a:lnTo>
                  <a:lnTo>
                    <a:pt x="704" y="0"/>
                  </a:lnTo>
                  <a:close/>
                </a:path>
              </a:pathLst>
            </a:custGeom>
            <a:solidFill>
              <a:schemeClr val="tx1">
                <a:lumMod val="65000"/>
                <a:lumOff val="35000"/>
              </a:schemeClr>
            </a:solidFill>
            <a:ln>
              <a:noFill/>
            </a:ln>
          </p:spPr>
        </p:sp>
        <p:sp>
          <p:nvSpPr>
            <p:cNvPr id="10" name="Freeform 8"/>
            <p:cNvSpPr/>
            <p:nvPr/>
          </p:nvSpPr>
          <p:spPr bwMode="auto">
            <a:xfrm>
              <a:off x="1320800" y="5238750"/>
              <a:ext cx="1228725" cy="1619250"/>
            </a:xfrm>
            <a:custGeom>
              <a:avLst/>
              <a:gdLst/>
              <a:ahLst/>
              <a:cxnLst/>
              <a:rect l="0" t="0" r="r" b="b"/>
              <a:pathLst>
                <a:path w="774" h="1020">
                  <a:moveTo>
                    <a:pt x="0" y="0"/>
                  </a:moveTo>
                  <a:lnTo>
                    <a:pt x="740" y="1020"/>
                  </a:lnTo>
                  <a:lnTo>
                    <a:pt x="774" y="1020"/>
                  </a:lnTo>
                  <a:lnTo>
                    <a:pt x="0" y="0"/>
                  </a:lnTo>
                  <a:close/>
                </a:path>
              </a:pathLst>
            </a:custGeom>
            <a:solidFill>
              <a:schemeClr val="tx1">
                <a:lumMod val="85000"/>
                <a:lumOff val="15000"/>
              </a:schemeClr>
            </a:solidFill>
            <a:ln>
              <a:noFill/>
            </a:ln>
          </p:spPr>
        </p:sp>
        <p:sp>
          <p:nvSpPr>
            <p:cNvPr id="11" name="Freeform 9"/>
            <p:cNvSpPr/>
            <p:nvPr/>
          </p:nvSpPr>
          <p:spPr bwMode="auto">
            <a:xfrm>
              <a:off x="1627188" y="5291138"/>
              <a:ext cx="1495425" cy="1566863"/>
            </a:xfrm>
            <a:custGeom>
              <a:avLst/>
              <a:gdLst/>
              <a:ahLst/>
              <a:cxnLst/>
              <a:rect l="0" t="0" r="r" b="b"/>
              <a:pathLst>
                <a:path w="942" h="987">
                  <a:moveTo>
                    <a:pt x="0" y="0"/>
                  </a:moveTo>
                  <a:lnTo>
                    <a:pt x="909" y="987"/>
                  </a:lnTo>
                  <a:lnTo>
                    <a:pt x="942" y="987"/>
                  </a:lnTo>
                  <a:lnTo>
                    <a:pt x="0" y="0"/>
                  </a:lnTo>
                  <a:close/>
                </a:path>
              </a:pathLst>
            </a:custGeom>
            <a:solidFill>
              <a:schemeClr val="accent1">
                <a:lumMod val="50000"/>
              </a:schemeClr>
            </a:solidFill>
            <a:ln>
              <a:noFill/>
            </a:ln>
          </p:spPr>
        </p:sp>
        <p:sp>
          <p:nvSpPr>
            <p:cNvPr id="12" name="Freeform 10"/>
            <p:cNvSpPr/>
            <p:nvPr/>
          </p:nvSpPr>
          <p:spPr bwMode="auto">
            <a:xfrm>
              <a:off x="1627188" y="5286375"/>
              <a:ext cx="2130425" cy="1571625"/>
            </a:xfrm>
            <a:custGeom>
              <a:avLst/>
              <a:gdLst/>
              <a:ahLst/>
              <a:cxnLst/>
              <a:rect l="0" t="0" r="r" b="b"/>
              <a:pathLst>
                <a:path w="1342" h="990">
                  <a:moveTo>
                    <a:pt x="0" y="3"/>
                  </a:moveTo>
                  <a:lnTo>
                    <a:pt x="942" y="990"/>
                  </a:lnTo>
                  <a:lnTo>
                    <a:pt x="1342" y="990"/>
                  </a:lnTo>
                  <a:lnTo>
                    <a:pt x="156" y="27"/>
                  </a:lnTo>
                  <a:lnTo>
                    <a:pt x="0" y="0"/>
                  </a:lnTo>
                  <a:lnTo>
                    <a:pt x="0" y="3"/>
                  </a:lnTo>
                  <a:close/>
                </a:path>
              </a:pathLst>
            </a:custGeom>
            <a:solidFill>
              <a:schemeClr val="accent1">
                <a:lumMod val="75000"/>
              </a:schemeClr>
            </a:solidFill>
            <a:ln>
              <a:noFill/>
            </a:ln>
          </p:spPr>
        </p:sp>
        <p:sp>
          <p:nvSpPr>
            <p:cNvPr id="13" name="Freeform 11"/>
            <p:cNvSpPr/>
            <p:nvPr/>
          </p:nvSpPr>
          <p:spPr bwMode="auto">
            <a:xfrm>
              <a:off x="1320800" y="5238750"/>
              <a:ext cx="1695450" cy="1619250"/>
            </a:xfrm>
            <a:custGeom>
              <a:avLst/>
              <a:gdLst/>
              <a:ahLst/>
              <a:cxnLst/>
              <a:rect l="0" t="0" r="r" b="b"/>
              <a:pathLst>
                <a:path w="1068" h="1020">
                  <a:moveTo>
                    <a:pt x="1068" y="1020"/>
                  </a:moveTo>
                  <a:lnTo>
                    <a:pt x="184" y="60"/>
                  </a:lnTo>
                  <a:lnTo>
                    <a:pt x="154" y="27"/>
                  </a:lnTo>
                  <a:lnTo>
                    <a:pt x="157" y="27"/>
                  </a:lnTo>
                  <a:lnTo>
                    <a:pt x="157" y="24"/>
                  </a:lnTo>
                  <a:lnTo>
                    <a:pt x="154" y="24"/>
                  </a:lnTo>
                  <a:lnTo>
                    <a:pt x="0" y="0"/>
                  </a:lnTo>
                  <a:lnTo>
                    <a:pt x="0" y="0"/>
                  </a:lnTo>
                  <a:lnTo>
                    <a:pt x="774" y="1020"/>
                  </a:lnTo>
                  <a:lnTo>
                    <a:pt x="1068" y="1020"/>
                  </a:lnTo>
                  <a:close/>
                </a:path>
              </a:pathLst>
            </a:custGeom>
            <a:solidFill>
              <a:schemeClr val="tx1">
                <a:lumMod val="75000"/>
                <a:lumOff val="25000"/>
              </a:schemeClr>
            </a:solidFill>
            <a:ln>
              <a:noFill/>
            </a:ln>
          </p:spPr>
        </p:sp>
      </p:grpSp>
      <p:sp>
        <p:nvSpPr>
          <p:cNvPr id="2" name="Title Placeholder 1"/>
          <p:cNvSpPr>
            <a:spLocks noGrp="1"/>
          </p:cNvSpPr>
          <p:nvPr>
            <p:ph type="title"/>
          </p:nvPr>
        </p:nvSpPr>
        <p:spPr>
          <a:xfrm>
            <a:off x="1484311" y="685800"/>
            <a:ext cx="10018713" cy="1752599"/>
          </a:xfrm>
          <a:prstGeom prst="rect">
            <a:avLst/>
          </a:prstGeom>
          <a:effectLst/>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484310" y="2666999"/>
            <a:ext cx="10018713"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9732656" y="5883275"/>
            <a:ext cx="1143000"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5/11/2022</a:t>
            </a:fld>
            <a:endParaRPr lang="en-US"/>
          </a:p>
        </p:txBody>
      </p:sp>
      <p:sp>
        <p:nvSpPr>
          <p:cNvPr id="5" name="Footer Placeholder 4"/>
          <p:cNvSpPr>
            <a:spLocks noGrp="1"/>
          </p:cNvSpPr>
          <p:nvPr>
            <p:ph type="ftr" sz="quarter" idx="3"/>
          </p:nvPr>
        </p:nvSpPr>
        <p:spPr>
          <a:xfrm>
            <a:off x="2572279" y="5883275"/>
            <a:ext cx="7084177" cy="365125"/>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951856" y="5883275"/>
            <a:ext cx="551167" cy="365125"/>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a:p>
        </p:txBody>
      </p:sp>
    </p:spTree>
    <p:extLst>
      <p:ext uri="{BB962C8B-B14F-4D97-AF65-F5344CB8AC3E}">
        <p14:creationId xmlns:p14="http://schemas.microsoft.com/office/powerpoint/2010/main" val="304300176"/>
      </p:ext>
    </p:extLst>
  </p:cSld>
  <p:clrMap bg1="lt1" tx1="dk1" bg2="lt2" tx2="dk2" accent1="accent1" accent2="accent2" accent3="accent3" accent4="accent4" accent5="accent5" accent6="accent6" hlink="hlink" folHlink="folHlink"/>
  <p:sldLayoutIdLst>
    <p:sldLayoutId id="2147483835" r:id="rId1"/>
    <p:sldLayoutId id="2147483836" r:id="rId2"/>
    <p:sldLayoutId id="2147483837" r:id="rId3"/>
    <p:sldLayoutId id="2147483838" r:id="rId4"/>
    <p:sldLayoutId id="2147483839" r:id="rId5"/>
    <p:sldLayoutId id="2147483840" r:id="rId6"/>
    <p:sldLayoutId id="2147483841" r:id="rId7"/>
    <p:sldLayoutId id="2147483842" r:id="rId8"/>
    <p:sldLayoutId id="2147483843" r:id="rId9"/>
    <p:sldLayoutId id="2147483844" r:id="rId10"/>
    <p:sldLayoutId id="2147483845" r:id="rId11"/>
    <p:sldLayoutId id="2147483846" r:id="rId12"/>
    <p:sldLayoutId id="2147483847" r:id="rId13"/>
    <p:sldLayoutId id="2147483848" r:id="rId14"/>
    <p:sldLayoutId id="2147483849" r:id="rId15"/>
    <p:sldLayoutId id="2147483850" r:id="rId16"/>
    <p:sldLayoutId id="2147483851" r:id="rId17"/>
  </p:sldLayoutIdLst>
  <p:txStyles>
    <p:title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mailto:eet@careerconnect.org.uk"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mailto:manchesteresf@careerconnect.org.uk"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3.png"/><Relationship Id="rId9" Type="http://schemas.openxmlformats.org/officeDocument/2006/relationships/image" Target="../media/image8.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jpeg"/><Relationship Id="rId7"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E5A92FE9-DB05-4D0D-AF5A-BE8664B9FF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9">
            <a:extLst>
              <a:ext uri="{FF2B5EF4-FFF2-40B4-BE49-F238E27FC236}">
                <a16:creationId xmlns:a16="http://schemas.microsoft.com/office/drawing/2014/main" id="{53D9B26A-5143-49A7-BA98-D871D5BD71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6526211" y="1"/>
            <a:ext cx="5014912" cy="6857999"/>
            <a:chOff x="2928938" y="-4763"/>
            <a:chExt cx="5014912" cy="6862763"/>
          </a:xfrm>
        </p:grpSpPr>
        <p:sp>
          <p:nvSpPr>
            <p:cNvPr id="11" name="Freeform 6">
              <a:extLst>
                <a:ext uri="{FF2B5EF4-FFF2-40B4-BE49-F238E27FC236}">
                  <a16:creationId xmlns:a16="http://schemas.microsoft.com/office/drawing/2014/main" id="{68B85E55-A2A1-4682-B891-F201358A92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4763"/>
              <a:ext cx="1063625" cy="2782888"/>
            </a:xfrm>
            <a:custGeom>
              <a:avLst/>
              <a:gdLst/>
              <a:ahLst/>
              <a:cxnLst/>
              <a:rect l="0" t="0" r="r" b="b"/>
              <a:pathLst>
                <a:path w="670" h="1753">
                  <a:moveTo>
                    <a:pt x="0" y="1696"/>
                  </a:moveTo>
                  <a:lnTo>
                    <a:pt x="225" y="1753"/>
                  </a:lnTo>
                  <a:lnTo>
                    <a:pt x="670" y="0"/>
                  </a:lnTo>
                  <a:lnTo>
                    <a:pt x="430" y="0"/>
                  </a:lnTo>
                  <a:lnTo>
                    <a:pt x="0" y="1696"/>
                  </a:lnTo>
                  <a:close/>
                </a:path>
              </a:pathLst>
            </a:custGeom>
            <a:solidFill>
              <a:schemeClr val="accent1"/>
            </a:solidFill>
            <a:ln>
              <a:noFill/>
            </a:ln>
          </p:spPr>
        </p:sp>
        <p:sp>
          <p:nvSpPr>
            <p:cNvPr id="7" name="Freeform 7">
              <a:extLst>
                <a:ext uri="{FF2B5EF4-FFF2-40B4-BE49-F238E27FC236}">
                  <a16:creationId xmlns:a16="http://schemas.microsoft.com/office/drawing/2014/main" id="{45EF6EDB-9B5D-49E9-96FA-1AE08BF95E5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4763"/>
              <a:ext cx="1035050" cy="2673350"/>
            </a:xfrm>
            <a:custGeom>
              <a:avLst/>
              <a:gdLst/>
              <a:ahLst/>
              <a:cxnLst/>
              <a:rect l="0" t="0" r="r" b="b"/>
              <a:pathLst>
                <a:path w="652" h="1684">
                  <a:moveTo>
                    <a:pt x="225" y="1684"/>
                  </a:moveTo>
                  <a:lnTo>
                    <a:pt x="652" y="0"/>
                  </a:lnTo>
                  <a:lnTo>
                    <a:pt x="411" y="0"/>
                  </a:lnTo>
                  <a:lnTo>
                    <a:pt x="0" y="1627"/>
                  </a:lnTo>
                  <a:lnTo>
                    <a:pt x="219" y="1681"/>
                  </a:lnTo>
                  <a:lnTo>
                    <a:pt x="225" y="1684"/>
                  </a:lnTo>
                  <a:close/>
                </a:path>
              </a:pathLst>
            </a:custGeom>
            <a:solidFill>
              <a:srgbClr val="595959"/>
            </a:solidFill>
            <a:ln>
              <a:noFill/>
            </a:ln>
          </p:spPr>
        </p:sp>
        <p:sp>
          <p:nvSpPr>
            <p:cNvPr id="13" name="Freeform 12">
              <a:extLst>
                <a:ext uri="{FF2B5EF4-FFF2-40B4-BE49-F238E27FC236}">
                  <a16:creationId xmlns:a16="http://schemas.microsoft.com/office/drawing/2014/main" id="{38338226-D6E2-4EEE-B271-DB4BD096DB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82862"/>
              <a:ext cx="2693987" cy="4275138"/>
            </a:xfrm>
            <a:custGeom>
              <a:avLst/>
              <a:gdLst/>
              <a:ahLst/>
              <a:cxnLst/>
              <a:rect l="0" t="0" r="r" b="b"/>
              <a:pathLst>
                <a:path w="1697" h="2693">
                  <a:moveTo>
                    <a:pt x="0" y="0"/>
                  </a:moveTo>
                  <a:lnTo>
                    <a:pt x="1622" y="2693"/>
                  </a:lnTo>
                  <a:lnTo>
                    <a:pt x="1697" y="2693"/>
                  </a:lnTo>
                  <a:lnTo>
                    <a:pt x="0" y="0"/>
                  </a:lnTo>
                  <a:close/>
                </a:path>
              </a:pathLst>
            </a:custGeom>
            <a:solidFill>
              <a:srgbClr val="262626"/>
            </a:solidFill>
            <a:ln>
              <a:noFill/>
            </a:ln>
          </p:spPr>
        </p:sp>
        <p:sp>
          <p:nvSpPr>
            <p:cNvPr id="14" name="Freeform 13">
              <a:extLst>
                <a:ext uri="{FF2B5EF4-FFF2-40B4-BE49-F238E27FC236}">
                  <a16:creationId xmlns:a16="http://schemas.microsoft.com/office/drawing/2014/main" id="{4878FB48-17B3-4A11-8025-DE0945CD4E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71850" y="2692400"/>
              <a:ext cx="3332162" cy="4165600"/>
            </a:xfrm>
            <a:custGeom>
              <a:avLst/>
              <a:gdLst/>
              <a:ahLst/>
              <a:cxnLst/>
              <a:rect l="0" t="0" r="r" b="b"/>
              <a:pathLst>
                <a:path w="2099" h="2624">
                  <a:moveTo>
                    <a:pt x="2099" y="2624"/>
                  </a:moveTo>
                  <a:lnTo>
                    <a:pt x="0" y="0"/>
                  </a:lnTo>
                  <a:lnTo>
                    <a:pt x="2021" y="2624"/>
                  </a:lnTo>
                  <a:lnTo>
                    <a:pt x="2099" y="2624"/>
                  </a:lnTo>
                  <a:close/>
                </a:path>
              </a:pathLst>
            </a:custGeom>
            <a:solidFill>
              <a:schemeClr val="accent1">
                <a:lumMod val="50000"/>
              </a:schemeClr>
            </a:solidFill>
            <a:ln>
              <a:noFill/>
            </a:ln>
          </p:spPr>
        </p:sp>
        <p:sp>
          <p:nvSpPr>
            <p:cNvPr id="15" name="Freeform 14">
              <a:extLst>
                <a:ext uri="{FF2B5EF4-FFF2-40B4-BE49-F238E27FC236}">
                  <a16:creationId xmlns:a16="http://schemas.microsoft.com/office/drawing/2014/main" id="{4150A21C-DD6D-4D3C-9E95-7A3CA263BEB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67088" y="2687637"/>
              <a:ext cx="4576762" cy="4170363"/>
            </a:xfrm>
            <a:custGeom>
              <a:avLst/>
              <a:gdLst/>
              <a:ahLst/>
              <a:cxnLst/>
              <a:rect l="0" t="0" r="r" b="b"/>
              <a:pathLst>
                <a:path w="2883" h="2627">
                  <a:moveTo>
                    <a:pt x="0" y="0"/>
                  </a:moveTo>
                  <a:lnTo>
                    <a:pt x="3" y="3"/>
                  </a:lnTo>
                  <a:lnTo>
                    <a:pt x="2102" y="2627"/>
                  </a:lnTo>
                  <a:lnTo>
                    <a:pt x="2883" y="2627"/>
                  </a:lnTo>
                  <a:lnTo>
                    <a:pt x="225" y="57"/>
                  </a:lnTo>
                  <a:lnTo>
                    <a:pt x="0" y="0"/>
                  </a:lnTo>
                  <a:close/>
                </a:path>
              </a:pathLst>
            </a:custGeom>
            <a:solidFill>
              <a:schemeClr val="accent1">
                <a:lumMod val="75000"/>
              </a:schemeClr>
            </a:solidFill>
            <a:ln>
              <a:noFill/>
            </a:ln>
          </p:spPr>
        </p:sp>
        <p:sp>
          <p:nvSpPr>
            <p:cNvPr id="16" name="Freeform 15">
              <a:extLst>
                <a:ext uri="{FF2B5EF4-FFF2-40B4-BE49-F238E27FC236}">
                  <a16:creationId xmlns:a16="http://schemas.microsoft.com/office/drawing/2014/main" id="{7505BF04-104D-4180-A284-42FCD6B04D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928938" y="2578100"/>
              <a:ext cx="3584575" cy="4279900"/>
            </a:xfrm>
            <a:custGeom>
              <a:avLst/>
              <a:gdLst/>
              <a:ahLst/>
              <a:cxnLst/>
              <a:rect l="0" t="0" r="r" b="b"/>
              <a:pathLst>
                <a:path w="2258" h="2696">
                  <a:moveTo>
                    <a:pt x="2258" y="2696"/>
                  </a:moveTo>
                  <a:lnTo>
                    <a:pt x="264" y="111"/>
                  </a:lnTo>
                  <a:lnTo>
                    <a:pt x="228" y="60"/>
                  </a:lnTo>
                  <a:lnTo>
                    <a:pt x="225" y="57"/>
                  </a:lnTo>
                  <a:lnTo>
                    <a:pt x="0" y="0"/>
                  </a:lnTo>
                  <a:lnTo>
                    <a:pt x="0" y="3"/>
                  </a:lnTo>
                  <a:lnTo>
                    <a:pt x="1697" y="2696"/>
                  </a:lnTo>
                  <a:lnTo>
                    <a:pt x="2258" y="2696"/>
                  </a:lnTo>
                  <a:close/>
                </a:path>
              </a:pathLst>
            </a:custGeom>
            <a:solidFill>
              <a:srgbClr val="404040"/>
            </a:solidFill>
            <a:ln>
              <a:noFill/>
            </a:ln>
          </p:spPr>
        </p:sp>
      </p:grpSp>
      <p:sp>
        <p:nvSpPr>
          <p:cNvPr id="2" name="Title 1"/>
          <p:cNvSpPr>
            <a:spLocks noGrp="1"/>
          </p:cNvSpPr>
          <p:nvPr>
            <p:ph type="ctrTitle"/>
          </p:nvPr>
        </p:nvSpPr>
        <p:spPr>
          <a:xfrm>
            <a:off x="985513" y="1103973"/>
            <a:ext cx="8174971" cy="2325027"/>
          </a:xfrm>
        </p:spPr>
        <p:txBody>
          <a:bodyPr>
            <a:normAutofit/>
          </a:bodyPr>
          <a:lstStyle/>
          <a:p>
            <a:pPr algn="l"/>
            <a:r>
              <a:rPr lang="en-US" sz="6200" dirty="0">
                <a:latin typeface="Bahnschrift SemiBold" panose="020B0502040204020203" pitchFamily="34" charset="0"/>
                <a:cs typeface="Quire Sans" panose="020B0502040204020203" pitchFamily="34" charset="0"/>
              </a:rPr>
              <a:t>Year 11 Transition and NEET Prevention 2022</a:t>
            </a:r>
          </a:p>
        </p:txBody>
      </p:sp>
      <p:sp>
        <p:nvSpPr>
          <p:cNvPr id="3" name="Subtitle 2"/>
          <p:cNvSpPr>
            <a:spLocks noGrp="1"/>
          </p:cNvSpPr>
          <p:nvPr>
            <p:ph type="subTitle" idx="1"/>
          </p:nvPr>
        </p:nvSpPr>
        <p:spPr>
          <a:xfrm>
            <a:off x="1482922" y="3947570"/>
            <a:ext cx="7545383" cy="2325027"/>
          </a:xfrm>
        </p:spPr>
        <p:txBody>
          <a:bodyPr vert="horz" lIns="91440" tIns="45720" rIns="91440" bIns="45720" rtlCol="0">
            <a:normAutofit fontScale="32500" lnSpcReduction="20000"/>
          </a:bodyPr>
          <a:lstStyle/>
          <a:p>
            <a:pPr algn="l">
              <a:lnSpc>
                <a:spcPct val="90000"/>
              </a:lnSpc>
            </a:pPr>
            <a:endParaRPr lang="en-US" sz="1300" dirty="0"/>
          </a:p>
          <a:p>
            <a:pPr algn="l">
              <a:lnSpc>
                <a:spcPct val="90000"/>
              </a:lnSpc>
            </a:pPr>
            <a:r>
              <a:rPr lang="en-US" sz="12300" dirty="0">
                <a:ln w="3175" cmpd="sng">
                  <a:noFill/>
                </a:ln>
                <a:latin typeface="Bahnschrift SemiBold" panose="020B0502040204020203" pitchFamily="34" charset="0"/>
                <a:ea typeface="+mj-ea"/>
                <a:cs typeface="Quire Sans" panose="020B0502040204020203" pitchFamily="34" charset="0"/>
              </a:rPr>
              <a:t>We've got your back</a:t>
            </a:r>
          </a:p>
          <a:p>
            <a:pPr algn="l">
              <a:lnSpc>
                <a:spcPct val="90000"/>
              </a:lnSpc>
            </a:pPr>
            <a:endParaRPr lang="en-US" sz="12300" dirty="0">
              <a:ln w="3175" cmpd="sng">
                <a:noFill/>
              </a:ln>
              <a:latin typeface="Bahnschrift SemiBold" panose="020B0502040204020203" pitchFamily="34" charset="0"/>
              <a:ea typeface="+mj-ea"/>
              <a:cs typeface="Quire Sans" panose="020B0502040204020203" pitchFamily="34" charset="0"/>
            </a:endParaRPr>
          </a:p>
          <a:p>
            <a:pPr algn="l">
              <a:lnSpc>
                <a:spcPct val="90000"/>
              </a:lnSpc>
            </a:pPr>
            <a:r>
              <a:rPr lang="en-US" sz="12300" dirty="0">
                <a:ln w="3175" cmpd="sng">
                  <a:noFill/>
                </a:ln>
                <a:latin typeface="Bahnschrift SemiBold"/>
                <a:ea typeface="+mj-ea"/>
                <a:cs typeface="Quire Sans"/>
              </a:rPr>
              <a:t> 2022</a:t>
            </a: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36549A-B43B-4714-8905-F39321460E0D}"/>
              </a:ext>
            </a:extLst>
          </p:cNvPr>
          <p:cNvSpPr>
            <a:spLocks noGrp="1"/>
          </p:cNvSpPr>
          <p:nvPr>
            <p:ph type="title"/>
          </p:nvPr>
        </p:nvSpPr>
        <p:spPr/>
        <p:txBody>
          <a:bodyPr/>
          <a:lstStyle/>
          <a:p>
            <a:r>
              <a:rPr lang="en-US" dirty="0">
                <a:latin typeface="Bahnschrift SemiBold" panose="020B0502040204020203" pitchFamily="34" charset="0"/>
                <a:cs typeface="Calibri Light"/>
              </a:rPr>
              <a:t>Targeted Offer – Risk of NEET (RONI)</a:t>
            </a:r>
            <a:endParaRPr lang="en-US" dirty="0">
              <a:latin typeface="Bahnschrift SemiBold" panose="020B0502040204020203" pitchFamily="34" charset="0"/>
            </a:endParaRPr>
          </a:p>
        </p:txBody>
      </p:sp>
      <p:sp>
        <p:nvSpPr>
          <p:cNvPr id="3" name="Content Placeholder 2">
            <a:extLst>
              <a:ext uri="{FF2B5EF4-FFF2-40B4-BE49-F238E27FC236}">
                <a16:creationId xmlns:a16="http://schemas.microsoft.com/office/drawing/2014/main" id="{EB1BB591-08CA-41E1-8714-10305853B6F8}"/>
              </a:ext>
            </a:extLst>
          </p:cNvPr>
          <p:cNvSpPr>
            <a:spLocks noGrp="1"/>
          </p:cNvSpPr>
          <p:nvPr>
            <p:ph idx="1"/>
          </p:nvPr>
        </p:nvSpPr>
        <p:spPr>
          <a:xfrm>
            <a:off x="2173287" y="2438399"/>
            <a:ext cx="10018713" cy="1367990"/>
          </a:xfrm>
        </p:spPr>
        <p:txBody>
          <a:bodyPr vert="horz" lIns="91440" tIns="45720" rIns="91440" bIns="45720" rtlCol="0" anchor="t">
            <a:normAutofit fontScale="25000" lnSpcReduction="20000"/>
          </a:bodyPr>
          <a:lstStyle/>
          <a:p>
            <a:pPr marL="457200" indent="-457200"/>
            <a:r>
              <a:rPr lang="en-US" sz="11600" dirty="0">
                <a:latin typeface="Source Sans Pro"/>
                <a:ea typeface="Source Sans Pro"/>
                <a:cs typeface="Calibri"/>
              </a:rPr>
              <a:t>2022 </a:t>
            </a:r>
            <a:r>
              <a:rPr lang="en-US" sz="11600" dirty="0">
                <a:cs typeface="Calibri"/>
              </a:rPr>
              <a:t>-Total  Year </a:t>
            </a:r>
            <a:r>
              <a:rPr lang="en-US" sz="11600" dirty="0">
                <a:latin typeface="Source Sans Pro"/>
                <a:ea typeface="Source Sans Pro"/>
                <a:cs typeface="Calibri"/>
              </a:rPr>
              <a:t>11</a:t>
            </a:r>
            <a:r>
              <a:rPr lang="en-US" sz="11600" dirty="0">
                <a:cs typeface="Calibri"/>
              </a:rPr>
              <a:t> cohort size = </a:t>
            </a:r>
            <a:r>
              <a:rPr lang="en-US" sz="11600" dirty="0">
                <a:latin typeface="Corbel"/>
                <a:ea typeface="Source Sans Pro"/>
                <a:cs typeface="Calibri"/>
              </a:rPr>
              <a:t>6,460 stu</a:t>
            </a:r>
            <a:r>
              <a:rPr lang="en-US" sz="11600" dirty="0">
                <a:cs typeface="Calibri"/>
              </a:rPr>
              <a:t>dents</a:t>
            </a:r>
          </a:p>
          <a:p>
            <a:pPr marL="0" indent="0">
              <a:buNone/>
            </a:pPr>
            <a:endParaRPr lang="en-US" sz="9800" dirty="0">
              <a:latin typeface="Source Sans Pro" panose="020B0503030403020204" pitchFamily="34" charset="0"/>
              <a:cs typeface="Calibri"/>
            </a:endParaRPr>
          </a:p>
          <a:p>
            <a:pPr marL="0" indent="0">
              <a:buNone/>
            </a:pPr>
            <a:endParaRPr lang="en-US" sz="9800" dirty="0">
              <a:latin typeface="Source Sans Pro" panose="020B0503030403020204" pitchFamily="34" charset="0"/>
              <a:cs typeface="Calibri"/>
            </a:endParaRPr>
          </a:p>
          <a:p>
            <a:pPr marL="0" indent="0">
              <a:buNone/>
            </a:pPr>
            <a:r>
              <a:rPr lang="en-US" sz="9800" dirty="0">
                <a:latin typeface="Source Sans Pro" panose="020B0503030403020204" pitchFamily="34" charset="0"/>
                <a:cs typeface="Calibri"/>
              </a:rPr>
              <a:t>         </a:t>
            </a:r>
          </a:p>
          <a:p>
            <a:pPr marL="457200" indent="-457200"/>
            <a:endParaRPr lang="en-US" dirty="0">
              <a:cs typeface="Calibri"/>
            </a:endParaRPr>
          </a:p>
          <a:p>
            <a:pPr marL="457200" indent="-457200"/>
            <a:endParaRPr lang="en-US" dirty="0">
              <a:cs typeface="Calibri"/>
            </a:endParaRPr>
          </a:p>
          <a:p>
            <a:pPr marL="457200" indent="-457200"/>
            <a:endParaRPr lang="en-US" dirty="0">
              <a:cs typeface="Calibri"/>
            </a:endParaRPr>
          </a:p>
          <a:p>
            <a:endParaRPr lang="en-US" dirty="0">
              <a:cs typeface="Calibri"/>
            </a:endParaRPr>
          </a:p>
        </p:txBody>
      </p:sp>
      <p:sp>
        <p:nvSpPr>
          <p:cNvPr id="4" name="Content Placeholder 2">
            <a:extLst>
              <a:ext uri="{FF2B5EF4-FFF2-40B4-BE49-F238E27FC236}">
                <a16:creationId xmlns:a16="http://schemas.microsoft.com/office/drawing/2014/main" id="{3787A84F-F65D-4B12-BF4B-D4846978754F}"/>
              </a:ext>
            </a:extLst>
          </p:cNvPr>
          <p:cNvSpPr txBox="1">
            <a:spLocks/>
          </p:cNvSpPr>
          <p:nvPr/>
        </p:nvSpPr>
        <p:spPr>
          <a:xfrm>
            <a:off x="2173286" y="3051612"/>
            <a:ext cx="10018713" cy="1367990"/>
          </a:xfrm>
          <a:prstGeom prst="rect">
            <a:avLst/>
          </a:prstGeom>
        </p:spPr>
        <p:txBody>
          <a:bodyPr vert="horz" lIns="91440" tIns="45720" rIns="91440" bIns="45720" rtlCol="0" anchor="t">
            <a:normAutofit fontScale="250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endParaRPr lang="en-US" sz="6000" dirty="0">
              <a:cs typeface="Calibri"/>
            </a:endParaRPr>
          </a:p>
          <a:p>
            <a:pPr marL="457200" indent="-457200"/>
            <a:r>
              <a:rPr lang="en-US" sz="11600" b="1" dirty="0">
                <a:cs typeface="Calibri"/>
              </a:rPr>
              <a:t>Medium Risk </a:t>
            </a:r>
            <a:r>
              <a:rPr lang="en-US" sz="11600" dirty="0">
                <a:cs typeface="Calibri"/>
              </a:rPr>
              <a:t>– numbers of students with one risk factor </a:t>
            </a:r>
          </a:p>
          <a:p>
            <a:pPr marL="0" indent="0">
              <a:buNone/>
            </a:pPr>
            <a:r>
              <a:rPr lang="en-US" sz="11600" dirty="0">
                <a:cs typeface="Calibri"/>
              </a:rPr>
              <a:t>       </a:t>
            </a:r>
            <a:r>
              <a:rPr lang="en-US" sz="11600" dirty="0">
                <a:latin typeface="Source Sans Pro"/>
                <a:ea typeface="Source Sans Pro"/>
                <a:cs typeface="Calibri"/>
              </a:rPr>
              <a:t> 684 </a:t>
            </a:r>
            <a:r>
              <a:rPr lang="en-US" sz="11600" dirty="0">
                <a:cs typeface="Calibri"/>
              </a:rPr>
              <a:t>students (</a:t>
            </a:r>
            <a:r>
              <a:rPr lang="en-US" sz="11600" dirty="0">
                <a:latin typeface="Source Sans Pro"/>
                <a:ea typeface="Source Sans Pro"/>
                <a:cs typeface="Calibri"/>
              </a:rPr>
              <a:t>10.6%</a:t>
            </a:r>
            <a:r>
              <a:rPr lang="en-US" sz="11600" dirty="0">
                <a:cs typeface="Calibri"/>
              </a:rPr>
              <a:t> of cohort)</a:t>
            </a:r>
          </a:p>
          <a:p>
            <a:pPr marL="0" indent="0">
              <a:buFont typeface="Arial"/>
              <a:buNone/>
            </a:pPr>
            <a:endParaRPr lang="en-US" sz="6000" dirty="0">
              <a:cs typeface="Calibri"/>
            </a:endParaRPr>
          </a:p>
          <a:p>
            <a:pPr marL="0" indent="0">
              <a:buFont typeface="Arial"/>
              <a:buNone/>
            </a:pPr>
            <a:r>
              <a:rPr lang="en-US" sz="3600" dirty="0">
                <a:cs typeface="Calibri"/>
              </a:rPr>
              <a:t>         </a:t>
            </a:r>
          </a:p>
          <a:p>
            <a:pPr marL="457200" indent="-457200"/>
            <a:endParaRPr lang="en-US" dirty="0">
              <a:cs typeface="Calibri"/>
            </a:endParaRPr>
          </a:p>
          <a:p>
            <a:pPr marL="457200" indent="-457200"/>
            <a:endParaRPr lang="en-US" dirty="0">
              <a:cs typeface="Calibri"/>
            </a:endParaRPr>
          </a:p>
          <a:p>
            <a:pPr marL="457200" indent="-457200"/>
            <a:endParaRPr lang="en-US" dirty="0">
              <a:cs typeface="Calibri"/>
            </a:endParaRPr>
          </a:p>
          <a:p>
            <a:endParaRPr lang="en-US" dirty="0">
              <a:cs typeface="Calibri"/>
            </a:endParaRPr>
          </a:p>
        </p:txBody>
      </p:sp>
      <p:sp>
        <p:nvSpPr>
          <p:cNvPr id="5" name="Content Placeholder 2">
            <a:extLst>
              <a:ext uri="{FF2B5EF4-FFF2-40B4-BE49-F238E27FC236}">
                <a16:creationId xmlns:a16="http://schemas.microsoft.com/office/drawing/2014/main" id="{261126D8-0874-42E7-8677-68B2F9F14731}"/>
              </a:ext>
            </a:extLst>
          </p:cNvPr>
          <p:cNvSpPr txBox="1">
            <a:spLocks/>
          </p:cNvSpPr>
          <p:nvPr/>
        </p:nvSpPr>
        <p:spPr>
          <a:xfrm>
            <a:off x="2173287" y="4601585"/>
            <a:ext cx="10018713" cy="1914806"/>
          </a:xfrm>
          <a:prstGeom prst="rect">
            <a:avLst/>
          </a:prstGeom>
        </p:spPr>
        <p:txBody>
          <a:bodyPr vert="horz" lIns="91440" tIns="45720" rIns="91440" bIns="45720" rtlCol="0" anchor="t">
            <a:normAutofit fontScale="47500" lnSpcReduction="20000"/>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457200" indent="-457200"/>
            <a:r>
              <a:rPr lang="en-US" sz="6000" b="1" dirty="0">
                <a:cs typeface="Calibri"/>
              </a:rPr>
              <a:t>High Risk</a:t>
            </a:r>
            <a:r>
              <a:rPr lang="en-US" sz="6000" dirty="0">
                <a:cs typeface="Calibri"/>
              </a:rPr>
              <a:t> – Numbers of students with multiple risk factors</a:t>
            </a:r>
          </a:p>
          <a:p>
            <a:pPr marL="0" indent="0">
              <a:buNone/>
            </a:pPr>
            <a:r>
              <a:rPr lang="en-US" sz="6000" dirty="0">
                <a:cs typeface="Calibri"/>
              </a:rPr>
              <a:t>        </a:t>
            </a:r>
            <a:r>
              <a:rPr lang="en-US" sz="6000" dirty="0">
                <a:latin typeface="Corbel"/>
                <a:ea typeface="Source Sans Pro"/>
                <a:cs typeface="Calibri"/>
              </a:rPr>
              <a:t>601</a:t>
            </a:r>
            <a:r>
              <a:rPr lang="en-US" sz="6000" dirty="0">
                <a:latin typeface="Source Sans Pro"/>
                <a:ea typeface="Source Sans Pro"/>
                <a:cs typeface="Calibri"/>
              </a:rPr>
              <a:t> </a:t>
            </a:r>
            <a:r>
              <a:rPr lang="en-US" sz="6000" dirty="0">
                <a:cs typeface="Calibri"/>
              </a:rPr>
              <a:t>students (</a:t>
            </a:r>
            <a:r>
              <a:rPr lang="en-US" sz="6000" dirty="0">
                <a:latin typeface="Source Sans Pro"/>
                <a:ea typeface="Source Sans Pro"/>
                <a:cs typeface="Calibri"/>
              </a:rPr>
              <a:t>9.3%</a:t>
            </a:r>
            <a:r>
              <a:rPr lang="en-US" sz="6000" dirty="0">
                <a:cs typeface="Calibri"/>
              </a:rPr>
              <a:t> of cohort)</a:t>
            </a:r>
          </a:p>
          <a:p>
            <a:pPr marL="0" indent="0">
              <a:buFont typeface="Arial"/>
              <a:buNone/>
            </a:pPr>
            <a:r>
              <a:rPr lang="en-US" sz="3600" dirty="0">
                <a:cs typeface="Calibri"/>
              </a:rPr>
              <a:t>         </a:t>
            </a:r>
          </a:p>
          <a:p>
            <a:pPr marL="457200" indent="-457200"/>
            <a:endParaRPr lang="en-US" dirty="0">
              <a:cs typeface="Calibri"/>
            </a:endParaRPr>
          </a:p>
          <a:p>
            <a:pPr marL="457200" indent="-457200"/>
            <a:endParaRPr lang="en-US" dirty="0">
              <a:cs typeface="Calibri"/>
            </a:endParaRPr>
          </a:p>
          <a:p>
            <a:pPr marL="457200" indent="-457200"/>
            <a:endParaRPr lang="en-US" dirty="0">
              <a:cs typeface="Calibri"/>
            </a:endParaRPr>
          </a:p>
          <a:p>
            <a:endParaRPr lang="en-US" dirty="0">
              <a:cs typeface="Calibri"/>
            </a:endParaRPr>
          </a:p>
        </p:txBody>
      </p:sp>
    </p:spTree>
    <p:extLst>
      <p:ext uri="{BB962C8B-B14F-4D97-AF65-F5344CB8AC3E}">
        <p14:creationId xmlns:p14="http://schemas.microsoft.com/office/powerpoint/2010/main" val="163615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CCF0E-73E0-413F-9863-3F0B321306F8}"/>
              </a:ext>
            </a:extLst>
          </p:cNvPr>
          <p:cNvSpPr>
            <a:spLocks noGrp="1"/>
          </p:cNvSpPr>
          <p:nvPr>
            <p:ph type="title"/>
          </p:nvPr>
        </p:nvSpPr>
        <p:spPr>
          <a:xfrm>
            <a:off x="1169778" y="2047828"/>
            <a:ext cx="4184969" cy="1058594"/>
          </a:xfrm>
        </p:spPr>
        <p:txBody>
          <a:bodyPr/>
          <a:lstStyle/>
          <a:p>
            <a:r>
              <a:rPr lang="en-US" dirty="0">
                <a:latin typeface="Bahnschrift SemiBold" panose="020B0502040204020203" pitchFamily="34" charset="0"/>
                <a:cs typeface="Calibri Light"/>
              </a:rPr>
              <a:t>What we can do</a:t>
            </a:r>
          </a:p>
        </p:txBody>
      </p:sp>
      <p:sp>
        <p:nvSpPr>
          <p:cNvPr id="13" name="Oval 12">
            <a:extLst>
              <a:ext uri="{FF2B5EF4-FFF2-40B4-BE49-F238E27FC236}">
                <a16:creationId xmlns:a16="http://schemas.microsoft.com/office/drawing/2014/main" id="{A18A4BFD-3888-438B-8EBD-C925595DD716}"/>
              </a:ext>
            </a:extLst>
          </p:cNvPr>
          <p:cNvSpPr/>
          <p:nvPr/>
        </p:nvSpPr>
        <p:spPr>
          <a:xfrm>
            <a:off x="7099529" y="2370406"/>
            <a:ext cx="2639493" cy="2449918"/>
          </a:xfrm>
          <a:prstGeom prst="ellipse">
            <a:avLst/>
          </a:prstGeom>
          <a:solidFill>
            <a:srgbClr val="FFFF00"/>
          </a:solidFill>
        </p:spPr>
        <p:style>
          <a:lnRef idx="0">
            <a:schemeClr val="lt1">
              <a:hueOff val="0"/>
              <a:satOff val="0"/>
              <a:lumOff val="0"/>
              <a:alphaOff val="0"/>
            </a:schemeClr>
          </a:lnRef>
          <a:fillRef idx="3">
            <a:scrgbClr r="0" g="0" b="0"/>
          </a:fillRef>
          <a:effectRef idx="3">
            <a:schemeClr val="accent4">
              <a:hueOff val="19640475"/>
              <a:satOff val="-1845"/>
              <a:lumOff val="2352"/>
              <a:alphaOff val="0"/>
            </a:schemeClr>
          </a:effectRef>
          <a:fontRef idx="minor">
            <a:schemeClr val="lt1"/>
          </a:fontRef>
        </p:style>
      </p:sp>
      <p:sp>
        <p:nvSpPr>
          <p:cNvPr id="3" name="Content Placeholder 2">
            <a:extLst>
              <a:ext uri="{FF2B5EF4-FFF2-40B4-BE49-F238E27FC236}">
                <a16:creationId xmlns:a16="http://schemas.microsoft.com/office/drawing/2014/main" id="{05C49E73-F2A7-4F56-B5F8-ACB5A237DBC1}"/>
              </a:ext>
            </a:extLst>
          </p:cNvPr>
          <p:cNvSpPr>
            <a:spLocks noGrp="1"/>
          </p:cNvSpPr>
          <p:nvPr>
            <p:ph idx="1"/>
          </p:nvPr>
        </p:nvSpPr>
        <p:spPr>
          <a:xfrm>
            <a:off x="1398292" y="3017318"/>
            <a:ext cx="3446585" cy="1278857"/>
          </a:xfrm>
          <a:noFill/>
          <a:ln>
            <a:noFill/>
          </a:ln>
        </p:spPr>
        <p:txBody>
          <a:bodyPr vert="horz" lIns="91440" tIns="45720" rIns="91440" bIns="45720" rtlCol="0" anchor="t">
            <a:normAutofit fontScale="70000" lnSpcReduction="20000"/>
          </a:bodyPr>
          <a:lstStyle/>
          <a:p>
            <a:pPr marL="0" indent="0">
              <a:buNone/>
            </a:pPr>
            <a:r>
              <a:rPr lang="en-US" sz="4200" dirty="0">
                <a:cs typeface="Calibri"/>
              </a:rPr>
              <a:t>Whole school approach to transition</a:t>
            </a:r>
          </a:p>
          <a:p>
            <a:endParaRPr lang="en-US" dirty="0">
              <a:cs typeface="Calibri"/>
            </a:endParaRPr>
          </a:p>
        </p:txBody>
      </p:sp>
      <p:sp>
        <p:nvSpPr>
          <p:cNvPr id="21" name="Flowchart: Connector 20">
            <a:extLst>
              <a:ext uri="{FF2B5EF4-FFF2-40B4-BE49-F238E27FC236}">
                <a16:creationId xmlns:a16="http://schemas.microsoft.com/office/drawing/2014/main" id="{529D229F-CCCD-453E-B10C-3024A99A5242}"/>
              </a:ext>
            </a:extLst>
          </p:cNvPr>
          <p:cNvSpPr/>
          <p:nvPr/>
        </p:nvSpPr>
        <p:spPr>
          <a:xfrm>
            <a:off x="7099529" y="2370406"/>
            <a:ext cx="2639493" cy="2449917"/>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Diagram 5">
            <a:extLst>
              <a:ext uri="{FF2B5EF4-FFF2-40B4-BE49-F238E27FC236}">
                <a16:creationId xmlns:a16="http://schemas.microsoft.com/office/drawing/2014/main" id="{FA918E49-1B35-4273-BD92-923C34F4EE8F}"/>
              </a:ext>
            </a:extLst>
          </p:cNvPr>
          <p:cNvGraphicFramePr/>
          <p:nvPr>
            <p:extLst>
              <p:ext uri="{D42A27DB-BD31-4B8C-83A1-F6EECF244321}">
                <p14:modId xmlns:p14="http://schemas.microsoft.com/office/powerpoint/2010/main" val="1298999062"/>
              </p:ext>
            </p:extLst>
          </p:nvPr>
        </p:nvGraphicFramePr>
        <p:xfrm>
          <a:off x="3657600" y="93215"/>
          <a:ext cx="9523352" cy="66715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lowchart: Connector 3">
            <a:extLst>
              <a:ext uri="{FF2B5EF4-FFF2-40B4-BE49-F238E27FC236}">
                <a16:creationId xmlns:a16="http://schemas.microsoft.com/office/drawing/2014/main" id="{A64C8D66-762F-443C-95E6-F35396A2F0D9}"/>
              </a:ext>
            </a:extLst>
          </p:cNvPr>
          <p:cNvSpPr/>
          <p:nvPr/>
        </p:nvSpPr>
        <p:spPr>
          <a:xfrm>
            <a:off x="7110868" y="2370405"/>
            <a:ext cx="2628154" cy="2449918"/>
          </a:xfrm>
          <a:prstGeom prst="flowChartConnector">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Flowchart: Connector 10">
            <a:extLst>
              <a:ext uri="{FF2B5EF4-FFF2-40B4-BE49-F238E27FC236}">
                <a16:creationId xmlns:a16="http://schemas.microsoft.com/office/drawing/2014/main" id="{B55A5D21-7096-4716-B78A-759AAD799818}"/>
              </a:ext>
            </a:extLst>
          </p:cNvPr>
          <p:cNvSpPr/>
          <p:nvPr/>
        </p:nvSpPr>
        <p:spPr>
          <a:xfrm>
            <a:off x="7530015" y="2682485"/>
            <a:ext cx="1778519" cy="1825758"/>
          </a:xfrm>
          <a:prstGeom prst="flowChartConnector">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b="1" dirty="0"/>
              <a:t>Young Person at Risk</a:t>
            </a:r>
          </a:p>
        </p:txBody>
      </p:sp>
      <p:sp>
        <p:nvSpPr>
          <p:cNvPr id="10" name="Rectangle 9">
            <a:extLst>
              <a:ext uri="{FF2B5EF4-FFF2-40B4-BE49-F238E27FC236}">
                <a16:creationId xmlns:a16="http://schemas.microsoft.com/office/drawing/2014/main" id="{14AC23DC-7C6C-44EA-9408-16B6349FA674}"/>
              </a:ext>
            </a:extLst>
          </p:cNvPr>
          <p:cNvSpPr/>
          <p:nvPr/>
        </p:nvSpPr>
        <p:spPr>
          <a:xfrm>
            <a:off x="7783594" y="2577125"/>
            <a:ext cx="1271360" cy="98323"/>
          </a:xfrm>
          <a:prstGeom prst="rect">
            <a:avLst/>
          </a:prstGeom>
          <a:solidFill>
            <a:srgbClr val="FFFF00"/>
          </a:solidFill>
        </p:spPr>
        <p:txBody>
          <a:bodyPr wrap="none" lIns="91440" tIns="45720" rIns="91440" bIns="45720">
            <a:prstTxWarp prst="textArchUp">
              <a:avLst/>
            </a:prstTxWarp>
            <a:spAutoFit/>
          </a:bodyPr>
          <a:lstStyle/>
          <a:p>
            <a:pPr algn="ctr"/>
            <a:r>
              <a:rPr lang="en-US" sz="2000" dirty="0">
                <a:ln w="0"/>
                <a:effectLst>
                  <a:outerShdw blurRad="38100" dist="19050" dir="2700000" algn="tl" rotWithShape="0">
                    <a:schemeClr val="dk1">
                      <a:alpha val="40000"/>
                    </a:schemeClr>
                  </a:outerShdw>
                </a:effectLst>
              </a:rPr>
              <a:t>Parent</a:t>
            </a:r>
          </a:p>
        </p:txBody>
      </p:sp>
      <p:sp>
        <p:nvSpPr>
          <p:cNvPr id="20" name="Rectangle 19">
            <a:extLst>
              <a:ext uri="{FF2B5EF4-FFF2-40B4-BE49-F238E27FC236}">
                <a16:creationId xmlns:a16="http://schemas.microsoft.com/office/drawing/2014/main" id="{0B3C347E-7071-4C14-A015-9546D66BC3BA}"/>
              </a:ext>
            </a:extLst>
          </p:cNvPr>
          <p:cNvSpPr/>
          <p:nvPr/>
        </p:nvSpPr>
        <p:spPr>
          <a:xfrm>
            <a:off x="7577088" y="3740953"/>
            <a:ext cx="1742785" cy="923330"/>
          </a:xfrm>
          <a:prstGeom prst="rect">
            <a:avLst/>
          </a:prstGeom>
          <a:noFill/>
        </p:spPr>
        <p:txBody>
          <a:bodyPr wrap="none" lIns="91440" tIns="45720" rIns="91440" bIns="45720">
            <a:prstTxWarp prst="textArchDown">
              <a:avLst/>
            </a:prstTxWarp>
            <a:spAutoFit/>
          </a:bodyPr>
          <a:lstStyle/>
          <a:p>
            <a:pPr algn="ctr"/>
            <a:r>
              <a:rPr lang="en-US" sz="2000" b="0" cap="none" spc="0" dirty="0" err="1">
                <a:ln w="0"/>
                <a:solidFill>
                  <a:schemeClr val="tx1"/>
                </a:solidFill>
                <a:effectLst>
                  <a:outerShdw blurRad="38100" dist="19050" dir="2700000" algn="tl" rotWithShape="0">
                    <a:schemeClr val="dk1">
                      <a:alpha val="40000"/>
                    </a:schemeClr>
                  </a:outerShdw>
                </a:effectLst>
              </a:rPr>
              <a:t>Carer</a:t>
            </a:r>
            <a:endParaRPr lang="en-U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34182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466D321-17D5-4FA7-9CB3-9A8A9016BBA3}"/>
              </a:ext>
            </a:extLst>
          </p:cNvPr>
          <p:cNvSpPr txBox="1"/>
          <p:nvPr/>
        </p:nvSpPr>
        <p:spPr>
          <a:xfrm>
            <a:off x="2803574" y="3143770"/>
            <a:ext cx="8285871" cy="738664"/>
          </a:xfrm>
          <a:prstGeom prst="rect">
            <a:avLst/>
          </a:prstGeom>
          <a:noFill/>
        </p:spPr>
        <p:txBody>
          <a:bodyPr wrap="square" rtlCol="0">
            <a:spAutoFit/>
          </a:bodyPr>
          <a:lstStyle/>
          <a:p>
            <a:pPr marL="342900" indent="-342900">
              <a:buClr>
                <a:srgbClr val="0070C0"/>
              </a:buClr>
              <a:buSzPct val="145000"/>
              <a:buFont typeface="Arial" panose="020B0604020202020204" pitchFamily="34" charset="0"/>
              <a:buChar char="•"/>
            </a:pPr>
            <a:r>
              <a:rPr lang="en-US" sz="2400" dirty="0">
                <a:cs typeface="Calibri"/>
              </a:rPr>
              <a:t>Transition plans (EHCP, E-Pep's)</a:t>
            </a:r>
          </a:p>
          <a:p>
            <a:endParaRPr lang="en-GB" dirty="0"/>
          </a:p>
        </p:txBody>
      </p:sp>
      <p:sp>
        <p:nvSpPr>
          <p:cNvPr id="6" name="TextBox 5">
            <a:extLst>
              <a:ext uri="{FF2B5EF4-FFF2-40B4-BE49-F238E27FC236}">
                <a16:creationId xmlns:a16="http://schemas.microsoft.com/office/drawing/2014/main" id="{35AD8522-65E8-4F60-9B9A-332AEBB95B4B}"/>
              </a:ext>
            </a:extLst>
          </p:cNvPr>
          <p:cNvSpPr txBox="1"/>
          <p:nvPr/>
        </p:nvSpPr>
        <p:spPr>
          <a:xfrm>
            <a:off x="2804747" y="4299175"/>
            <a:ext cx="8370277" cy="738664"/>
          </a:xfrm>
          <a:prstGeom prst="rect">
            <a:avLst/>
          </a:prstGeom>
          <a:noFill/>
        </p:spPr>
        <p:txBody>
          <a:bodyPr wrap="square" rtlCol="0">
            <a:spAutoFit/>
          </a:bodyPr>
          <a:lstStyle/>
          <a:p>
            <a:pPr marL="342900" indent="-342900">
              <a:buClr>
                <a:srgbClr val="0070C0"/>
              </a:buClr>
              <a:buSzPct val="145000"/>
              <a:buFont typeface="Arial" panose="020B0604020202020204" pitchFamily="34" charset="0"/>
              <a:buChar char="•"/>
            </a:pPr>
            <a:r>
              <a:rPr lang="en-US" sz="2400" dirty="0">
                <a:cs typeface="Calibri"/>
              </a:rPr>
              <a:t>Check student has an appropriate Post 16 offer.</a:t>
            </a:r>
          </a:p>
          <a:p>
            <a:pPr marL="285750" indent="-285750">
              <a:buClr>
                <a:srgbClr val="0070C0"/>
              </a:buClr>
              <a:buSzPct val="145000"/>
              <a:buFont typeface="Arial" panose="020B0604020202020204" pitchFamily="34" charset="0"/>
              <a:buChar char="•"/>
            </a:pPr>
            <a:endParaRPr lang="en-GB" dirty="0"/>
          </a:p>
        </p:txBody>
      </p:sp>
      <p:sp>
        <p:nvSpPr>
          <p:cNvPr id="7" name="TextBox 6">
            <a:extLst>
              <a:ext uri="{FF2B5EF4-FFF2-40B4-BE49-F238E27FC236}">
                <a16:creationId xmlns:a16="http://schemas.microsoft.com/office/drawing/2014/main" id="{F52A2011-6950-4703-BEEC-DF31BD42B76F}"/>
              </a:ext>
            </a:extLst>
          </p:cNvPr>
          <p:cNvSpPr txBox="1"/>
          <p:nvPr/>
        </p:nvSpPr>
        <p:spPr>
          <a:xfrm>
            <a:off x="2804747" y="4956397"/>
            <a:ext cx="8243668" cy="461665"/>
          </a:xfrm>
          <a:prstGeom prst="rect">
            <a:avLst/>
          </a:prstGeom>
          <a:noFill/>
        </p:spPr>
        <p:txBody>
          <a:bodyPr wrap="square" rtlCol="0">
            <a:spAutoFit/>
          </a:bodyPr>
          <a:lstStyle/>
          <a:p>
            <a:pPr marL="342900" indent="-342900">
              <a:buClr>
                <a:srgbClr val="0070C0"/>
              </a:buClr>
              <a:buSzPct val="145000"/>
              <a:buFont typeface="Arial" panose="020B0604020202020204" pitchFamily="34" charset="0"/>
              <a:buChar char="•"/>
            </a:pPr>
            <a:r>
              <a:rPr lang="en-US" sz="2400" dirty="0">
                <a:cs typeface="Calibri"/>
              </a:rPr>
              <a:t>Links with post 16 – campus visits, staff/student interviews</a:t>
            </a:r>
          </a:p>
        </p:txBody>
      </p:sp>
      <p:sp>
        <p:nvSpPr>
          <p:cNvPr id="8" name="TextBox 7">
            <a:extLst>
              <a:ext uri="{FF2B5EF4-FFF2-40B4-BE49-F238E27FC236}">
                <a16:creationId xmlns:a16="http://schemas.microsoft.com/office/drawing/2014/main" id="{2F82C681-36B5-4D15-9B6D-BDFFCBB6F4A1}"/>
              </a:ext>
            </a:extLst>
          </p:cNvPr>
          <p:cNvSpPr txBox="1"/>
          <p:nvPr/>
        </p:nvSpPr>
        <p:spPr>
          <a:xfrm>
            <a:off x="2803574" y="3714230"/>
            <a:ext cx="8243668" cy="738664"/>
          </a:xfrm>
          <a:prstGeom prst="rect">
            <a:avLst/>
          </a:prstGeom>
          <a:noFill/>
        </p:spPr>
        <p:txBody>
          <a:bodyPr wrap="square" rtlCol="0">
            <a:spAutoFit/>
          </a:bodyPr>
          <a:lstStyle/>
          <a:p>
            <a:pPr marL="342900" indent="-342900">
              <a:buClr>
                <a:srgbClr val="0070C0"/>
              </a:buClr>
              <a:buSzPct val="145000"/>
              <a:buFont typeface="Arial" panose="020B0604020202020204" pitchFamily="34" charset="0"/>
              <a:buChar char="•"/>
            </a:pPr>
            <a:r>
              <a:rPr lang="en-US" sz="2400" dirty="0">
                <a:cs typeface="Calibri"/>
              </a:rPr>
              <a:t>Practical support – email account, bus pass, photo id.</a:t>
            </a:r>
          </a:p>
          <a:p>
            <a:endParaRPr lang="en-GB" dirty="0"/>
          </a:p>
        </p:txBody>
      </p:sp>
      <p:sp>
        <p:nvSpPr>
          <p:cNvPr id="9" name="Rectangle 8">
            <a:extLst>
              <a:ext uri="{FF2B5EF4-FFF2-40B4-BE49-F238E27FC236}">
                <a16:creationId xmlns:a16="http://schemas.microsoft.com/office/drawing/2014/main" id="{FE1B0D54-8B36-4DF0-9F9B-62EA646BCABE}"/>
              </a:ext>
            </a:extLst>
          </p:cNvPr>
          <p:cNvSpPr/>
          <p:nvPr/>
        </p:nvSpPr>
        <p:spPr>
          <a:xfrm>
            <a:off x="2803574" y="4784991"/>
            <a:ext cx="6096000" cy="738664"/>
          </a:xfrm>
          <a:prstGeom prst="rect">
            <a:avLst/>
          </a:prstGeom>
        </p:spPr>
        <p:txBody>
          <a:bodyPr lIns="91440" tIns="45720" rIns="91440" bIns="45720" anchor="t">
            <a:spAutoFit/>
          </a:bodyPr>
          <a:lstStyle/>
          <a:p>
            <a:pPr>
              <a:buClr>
                <a:srgbClr val="0070C0"/>
              </a:buClr>
              <a:buSzPct val="145000"/>
            </a:pPr>
            <a:endParaRPr lang="en-US" sz="2400" dirty="0">
              <a:cs typeface="Calibri"/>
            </a:endParaRPr>
          </a:p>
          <a:p>
            <a:endParaRPr lang="en-US" dirty="0">
              <a:cs typeface="Calibri"/>
            </a:endParaRPr>
          </a:p>
        </p:txBody>
      </p:sp>
      <p:sp>
        <p:nvSpPr>
          <p:cNvPr id="10" name="Rectangle 9">
            <a:extLst>
              <a:ext uri="{FF2B5EF4-FFF2-40B4-BE49-F238E27FC236}">
                <a16:creationId xmlns:a16="http://schemas.microsoft.com/office/drawing/2014/main" id="{5318D876-7616-46F5-B1A2-B0A921EAEAB7}"/>
              </a:ext>
            </a:extLst>
          </p:cNvPr>
          <p:cNvSpPr/>
          <p:nvPr/>
        </p:nvSpPr>
        <p:spPr>
          <a:xfrm>
            <a:off x="2825848" y="5664332"/>
            <a:ext cx="2877711" cy="461665"/>
          </a:xfrm>
          <a:prstGeom prst="rect">
            <a:avLst/>
          </a:prstGeom>
        </p:spPr>
        <p:txBody>
          <a:bodyPr wrap="none">
            <a:spAutoFit/>
          </a:bodyPr>
          <a:lstStyle/>
          <a:p>
            <a:pPr marL="342900" indent="-342900">
              <a:buClr>
                <a:srgbClr val="0070C0"/>
              </a:buClr>
              <a:buSzPct val="145000"/>
              <a:buFont typeface="Arial" panose="020B0604020202020204" pitchFamily="34" charset="0"/>
              <a:buChar char="•"/>
            </a:pPr>
            <a:r>
              <a:rPr lang="en-US" sz="2400" dirty="0">
                <a:cs typeface="Calibri"/>
              </a:rPr>
              <a:t>Parents and </a:t>
            </a:r>
            <a:r>
              <a:rPr lang="en-US" sz="2400" dirty="0" err="1">
                <a:cs typeface="Calibri"/>
              </a:rPr>
              <a:t>carers</a:t>
            </a:r>
            <a:endParaRPr lang="en-GB" sz="2400" dirty="0">
              <a:cs typeface="Calibri"/>
            </a:endParaRPr>
          </a:p>
        </p:txBody>
      </p:sp>
      <p:sp>
        <p:nvSpPr>
          <p:cNvPr id="11" name="Title 1">
            <a:extLst>
              <a:ext uri="{FF2B5EF4-FFF2-40B4-BE49-F238E27FC236}">
                <a16:creationId xmlns:a16="http://schemas.microsoft.com/office/drawing/2014/main" id="{2120CAB2-398E-4455-A772-71C39D7A1F0A}"/>
              </a:ext>
            </a:extLst>
          </p:cNvPr>
          <p:cNvSpPr txBox="1">
            <a:spLocks/>
          </p:cNvSpPr>
          <p:nvPr/>
        </p:nvSpPr>
        <p:spPr>
          <a:xfrm>
            <a:off x="1456175" y="395889"/>
            <a:ext cx="10018713" cy="1075110"/>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latin typeface="Bahnschrift SemiBold" panose="020B0502040204020203" pitchFamily="34" charset="0"/>
                <a:cs typeface="Calibri Light"/>
              </a:rPr>
              <a:t>Targeted</a:t>
            </a:r>
            <a:r>
              <a:rPr lang="en-US" dirty="0">
                <a:cs typeface="Calibri Light"/>
              </a:rPr>
              <a:t> </a:t>
            </a:r>
            <a:r>
              <a:rPr lang="en-US" dirty="0">
                <a:latin typeface="Bahnschrift SemiBold" panose="020B0502040204020203" pitchFamily="34" charset="0"/>
                <a:cs typeface="Calibri Light"/>
              </a:rPr>
              <a:t>offer</a:t>
            </a:r>
          </a:p>
        </p:txBody>
      </p:sp>
      <p:sp>
        <p:nvSpPr>
          <p:cNvPr id="2" name="Rectangle 1">
            <a:extLst>
              <a:ext uri="{FF2B5EF4-FFF2-40B4-BE49-F238E27FC236}">
                <a16:creationId xmlns:a16="http://schemas.microsoft.com/office/drawing/2014/main" id="{19A4AD76-C13E-4606-8008-C303A3678775}"/>
              </a:ext>
            </a:extLst>
          </p:cNvPr>
          <p:cNvSpPr/>
          <p:nvPr/>
        </p:nvSpPr>
        <p:spPr>
          <a:xfrm>
            <a:off x="2803574" y="1934981"/>
            <a:ext cx="7263527" cy="830997"/>
          </a:xfrm>
          <a:prstGeom prst="rect">
            <a:avLst/>
          </a:prstGeom>
        </p:spPr>
        <p:txBody>
          <a:bodyPr wrap="none">
            <a:spAutoFit/>
          </a:bodyPr>
          <a:lstStyle/>
          <a:p>
            <a:pPr marL="285750" indent="-285750">
              <a:buClr>
                <a:srgbClr val="1287C3"/>
              </a:buClr>
              <a:buSzPct val="145000"/>
              <a:buFont typeface="Arial" panose="020B0604020202020204" pitchFamily="34" charset="0"/>
              <a:buChar char="•"/>
            </a:pPr>
            <a:r>
              <a:rPr lang="en-US" sz="2400" dirty="0">
                <a:cs typeface="Calibri"/>
              </a:rPr>
              <a:t>Named member of staff to provide additional support</a:t>
            </a:r>
          </a:p>
          <a:p>
            <a:pPr marL="285750" indent="-285750">
              <a:buClr>
                <a:srgbClr val="1287C3"/>
              </a:buClr>
              <a:buSzPct val="145000"/>
              <a:buFont typeface="Arial" panose="020B0604020202020204" pitchFamily="34" charset="0"/>
              <a:buChar char="•"/>
            </a:pPr>
            <a:endParaRPr lang="en-US" sz="2400" dirty="0">
              <a:cs typeface="Calibri"/>
            </a:endParaRPr>
          </a:p>
        </p:txBody>
      </p:sp>
      <p:sp>
        <p:nvSpPr>
          <p:cNvPr id="13" name="Rectangle 12">
            <a:extLst>
              <a:ext uri="{FF2B5EF4-FFF2-40B4-BE49-F238E27FC236}">
                <a16:creationId xmlns:a16="http://schemas.microsoft.com/office/drawing/2014/main" id="{94FF5D8B-904F-41DF-9050-DE01B75EBF3E}"/>
              </a:ext>
            </a:extLst>
          </p:cNvPr>
          <p:cNvSpPr/>
          <p:nvPr/>
        </p:nvSpPr>
        <p:spPr>
          <a:xfrm>
            <a:off x="2803574" y="2204697"/>
            <a:ext cx="3192990" cy="830997"/>
          </a:xfrm>
          <a:prstGeom prst="rect">
            <a:avLst/>
          </a:prstGeom>
        </p:spPr>
        <p:txBody>
          <a:bodyPr wrap="none">
            <a:spAutoFit/>
          </a:bodyPr>
          <a:lstStyle/>
          <a:p>
            <a:pPr marL="285750" indent="-285750">
              <a:buClr>
                <a:srgbClr val="1287C3"/>
              </a:buClr>
              <a:buSzPct val="145000"/>
              <a:buFont typeface="Arial" panose="020B0604020202020204" pitchFamily="34" charset="0"/>
              <a:buChar char="•"/>
            </a:pPr>
            <a:endParaRPr lang="en-US" sz="2400" dirty="0">
              <a:cs typeface="Calibri"/>
            </a:endParaRPr>
          </a:p>
          <a:p>
            <a:pPr marL="285750" indent="-285750">
              <a:buClr>
                <a:srgbClr val="1287C3"/>
              </a:buClr>
              <a:buSzPct val="145000"/>
              <a:buFont typeface="Arial" panose="020B0604020202020204" pitchFamily="34" charset="0"/>
              <a:buChar char="•"/>
            </a:pPr>
            <a:r>
              <a:rPr lang="en-US" sz="2400" dirty="0">
                <a:cs typeface="Calibri"/>
              </a:rPr>
              <a:t>Identify ‘those at risk’</a:t>
            </a:r>
          </a:p>
        </p:txBody>
      </p:sp>
    </p:spTree>
    <p:extLst>
      <p:ext uri="{BB962C8B-B14F-4D97-AF65-F5344CB8AC3E}">
        <p14:creationId xmlns:p14="http://schemas.microsoft.com/office/powerpoint/2010/main" val="4279489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additive="base">
                                        <p:cTn id="13" dur="500" fill="hold"/>
                                        <p:tgtEl>
                                          <p:spTgt spid="13"/>
                                        </p:tgtEl>
                                        <p:attrNameLst>
                                          <p:attrName>ppt_x</p:attrName>
                                        </p:attrNameLst>
                                      </p:cBhvr>
                                      <p:tavLst>
                                        <p:tav tm="0">
                                          <p:val>
                                            <p:strVal val="#ppt_x"/>
                                          </p:val>
                                        </p:tav>
                                        <p:tav tm="100000">
                                          <p:val>
                                            <p:strVal val="#ppt_x"/>
                                          </p:val>
                                        </p:tav>
                                      </p:tavLst>
                                    </p:anim>
                                    <p:anim calcmode="lin" valueType="num">
                                      <p:cBhvr additive="base">
                                        <p:cTn id="14"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additive="base">
                                        <p:cTn id="31" dur="500" fill="hold"/>
                                        <p:tgtEl>
                                          <p:spTgt spid="6"/>
                                        </p:tgtEl>
                                        <p:attrNameLst>
                                          <p:attrName>ppt_x</p:attrName>
                                        </p:attrNameLst>
                                      </p:cBhvr>
                                      <p:tavLst>
                                        <p:tav tm="0">
                                          <p:val>
                                            <p:strVal val="#ppt_x"/>
                                          </p:val>
                                        </p:tav>
                                        <p:tav tm="100000">
                                          <p:val>
                                            <p:strVal val="#ppt_x"/>
                                          </p:val>
                                        </p:tav>
                                      </p:tavLst>
                                    </p:anim>
                                    <p:anim calcmode="lin" valueType="num">
                                      <p:cBhvr additive="base">
                                        <p:cTn id="3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500" fill="hold"/>
                                        <p:tgtEl>
                                          <p:spTgt spid="10"/>
                                        </p:tgtEl>
                                        <p:attrNameLst>
                                          <p:attrName>ppt_x</p:attrName>
                                        </p:attrNameLst>
                                      </p:cBhvr>
                                      <p:tavLst>
                                        <p:tav tm="0">
                                          <p:val>
                                            <p:strVal val="#ppt_x"/>
                                          </p:val>
                                        </p:tav>
                                        <p:tav tm="100000">
                                          <p:val>
                                            <p:strVal val="#ppt_x"/>
                                          </p:val>
                                        </p:tav>
                                      </p:tavLst>
                                    </p:anim>
                                    <p:anim calcmode="lin" valueType="num">
                                      <p:cBhvr additive="base">
                                        <p:cTn id="4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10" grpId="0"/>
      <p:bldP spid="2"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36333-E6B6-4595-888B-8388EC2548C9}"/>
              </a:ext>
            </a:extLst>
          </p:cNvPr>
          <p:cNvSpPr>
            <a:spLocks noGrp="1"/>
          </p:cNvSpPr>
          <p:nvPr>
            <p:ph type="title"/>
          </p:nvPr>
        </p:nvSpPr>
        <p:spPr>
          <a:xfrm>
            <a:off x="1484311" y="426859"/>
            <a:ext cx="10018713" cy="887213"/>
          </a:xfrm>
        </p:spPr>
        <p:txBody>
          <a:bodyPr/>
          <a:lstStyle/>
          <a:p>
            <a:r>
              <a:rPr lang="en-US" dirty="0">
                <a:cs typeface="Calibri Light"/>
              </a:rPr>
              <a:t> </a:t>
            </a:r>
            <a:r>
              <a:rPr lang="en-US" dirty="0">
                <a:latin typeface="Bahnschrift SemiBold" panose="020B0502040204020203" pitchFamily="34" charset="0"/>
                <a:cs typeface="Calibri Light"/>
              </a:rPr>
              <a:t>Information sharing</a:t>
            </a:r>
          </a:p>
        </p:txBody>
      </p:sp>
      <p:sp>
        <p:nvSpPr>
          <p:cNvPr id="3" name="Content Placeholder 2">
            <a:extLst>
              <a:ext uri="{FF2B5EF4-FFF2-40B4-BE49-F238E27FC236}">
                <a16:creationId xmlns:a16="http://schemas.microsoft.com/office/drawing/2014/main" id="{6D8A6F99-3617-4A74-AB65-402B264DA114}"/>
              </a:ext>
            </a:extLst>
          </p:cNvPr>
          <p:cNvSpPr>
            <a:spLocks noGrp="1"/>
          </p:cNvSpPr>
          <p:nvPr>
            <p:ph idx="1"/>
          </p:nvPr>
        </p:nvSpPr>
        <p:spPr>
          <a:xfrm>
            <a:off x="2619850" y="6003710"/>
            <a:ext cx="10515600" cy="830997"/>
          </a:xfrm>
        </p:spPr>
        <p:txBody>
          <a:bodyPr vert="horz" lIns="91440" tIns="45720" rIns="91440" bIns="45720" rtlCol="0" anchor="t">
            <a:normAutofit/>
          </a:bodyPr>
          <a:lstStyle/>
          <a:p>
            <a:pPr marL="0" indent="0">
              <a:buSzPct val="150000"/>
              <a:buNone/>
            </a:pPr>
            <a:r>
              <a:rPr lang="en-US" dirty="0">
                <a:cs typeface="Calibri" panose="020F0502020204030204"/>
              </a:rPr>
              <a:t>Transition referral form in Transition Guide</a:t>
            </a:r>
            <a:endParaRPr lang="en-US"/>
          </a:p>
          <a:p>
            <a:pPr marL="457200" indent="-457200"/>
            <a:endParaRPr lang="en-US" dirty="0">
              <a:cs typeface="Calibri" panose="020F0502020204030204"/>
            </a:endParaRPr>
          </a:p>
        </p:txBody>
      </p:sp>
      <p:sp>
        <p:nvSpPr>
          <p:cNvPr id="4" name="Rectangle 3">
            <a:extLst>
              <a:ext uri="{FF2B5EF4-FFF2-40B4-BE49-F238E27FC236}">
                <a16:creationId xmlns:a16="http://schemas.microsoft.com/office/drawing/2014/main" id="{35A4AE23-1113-4DF3-A6E3-AB7DCCC7347F}"/>
              </a:ext>
            </a:extLst>
          </p:cNvPr>
          <p:cNvSpPr/>
          <p:nvPr/>
        </p:nvSpPr>
        <p:spPr>
          <a:xfrm>
            <a:off x="1484311" y="1704572"/>
            <a:ext cx="10374754" cy="830997"/>
          </a:xfrm>
          <a:prstGeom prst="rect">
            <a:avLst/>
          </a:prstGeom>
        </p:spPr>
        <p:txBody>
          <a:bodyPr wrap="square">
            <a:spAutoFit/>
          </a:bodyPr>
          <a:lstStyle/>
          <a:p>
            <a:r>
              <a:rPr lang="en-US" sz="2400" dirty="0">
                <a:cs typeface="Calibri" panose="020F0502020204030204"/>
              </a:rPr>
              <a:t>The sharing of information between high schools and post 16 providers regarding vulnerable students enables colleges, sixth forms and training providers to:</a:t>
            </a:r>
          </a:p>
        </p:txBody>
      </p:sp>
      <p:sp>
        <p:nvSpPr>
          <p:cNvPr id="5" name="Rectangle 4">
            <a:extLst>
              <a:ext uri="{FF2B5EF4-FFF2-40B4-BE49-F238E27FC236}">
                <a16:creationId xmlns:a16="http://schemas.microsoft.com/office/drawing/2014/main" id="{66F5FFE6-F9C0-417A-B4B7-B71941B56619}"/>
              </a:ext>
            </a:extLst>
          </p:cNvPr>
          <p:cNvSpPr/>
          <p:nvPr/>
        </p:nvSpPr>
        <p:spPr>
          <a:xfrm>
            <a:off x="2619850" y="2757749"/>
            <a:ext cx="7747634" cy="461665"/>
          </a:xfrm>
          <a:prstGeom prst="rect">
            <a:avLst/>
          </a:prstGeom>
        </p:spPr>
        <p:txBody>
          <a:bodyPr wrap="none">
            <a:spAutoFit/>
          </a:bodyPr>
          <a:lstStyle/>
          <a:p>
            <a:pPr marL="457200" indent="-457200">
              <a:buClr>
                <a:srgbClr val="0070C0"/>
              </a:buClr>
              <a:buSzPct val="150000"/>
              <a:buFont typeface="Arial" panose="020B0604020202020204" pitchFamily="34" charset="0"/>
              <a:buChar char="•"/>
            </a:pPr>
            <a:r>
              <a:rPr lang="en-US" sz="2400" dirty="0">
                <a:cs typeface="Calibri" panose="020F0502020204030204"/>
              </a:rPr>
              <a:t>Protect students where there are safeguarding concerns</a:t>
            </a:r>
          </a:p>
        </p:txBody>
      </p:sp>
      <p:sp>
        <p:nvSpPr>
          <p:cNvPr id="6" name="Rectangle 5">
            <a:extLst>
              <a:ext uri="{FF2B5EF4-FFF2-40B4-BE49-F238E27FC236}">
                <a16:creationId xmlns:a16="http://schemas.microsoft.com/office/drawing/2014/main" id="{2CDDA3A7-D746-4CFB-A119-393778320867}"/>
              </a:ext>
            </a:extLst>
          </p:cNvPr>
          <p:cNvSpPr/>
          <p:nvPr/>
        </p:nvSpPr>
        <p:spPr>
          <a:xfrm>
            <a:off x="2619850" y="3345227"/>
            <a:ext cx="5075813" cy="461665"/>
          </a:xfrm>
          <a:prstGeom prst="rect">
            <a:avLst/>
          </a:prstGeom>
        </p:spPr>
        <p:txBody>
          <a:bodyPr wrap="none">
            <a:spAutoFit/>
          </a:bodyPr>
          <a:lstStyle/>
          <a:p>
            <a:pPr marL="457200" indent="-457200">
              <a:buClr>
                <a:srgbClr val="0070C0"/>
              </a:buClr>
              <a:buSzPct val="150000"/>
              <a:buFont typeface="Arial" panose="020B0604020202020204" pitchFamily="34" charset="0"/>
              <a:buChar char="•"/>
            </a:pPr>
            <a:r>
              <a:rPr lang="en-US" sz="2400" dirty="0">
                <a:cs typeface="Calibri" panose="020F0502020204030204"/>
              </a:rPr>
              <a:t>Prepare bespoke support packages</a:t>
            </a:r>
          </a:p>
        </p:txBody>
      </p:sp>
      <p:sp>
        <p:nvSpPr>
          <p:cNvPr id="7" name="Rectangle 6">
            <a:extLst>
              <a:ext uri="{FF2B5EF4-FFF2-40B4-BE49-F238E27FC236}">
                <a16:creationId xmlns:a16="http://schemas.microsoft.com/office/drawing/2014/main" id="{8D125513-1382-43B5-AFC9-62021E6CC3F5}"/>
              </a:ext>
            </a:extLst>
          </p:cNvPr>
          <p:cNvSpPr/>
          <p:nvPr/>
        </p:nvSpPr>
        <p:spPr>
          <a:xfrm>
            <a:off x="2619850" y="3854092"/>
            <a:ext cx="3813865" cy="461665"/>
          </a:xfrm>
          <a:prstGeom prst="rect">
            <a:avLst/>
          </a:prstGeom>
        </p:spPr>
        <p:txBody>
          <a:bodyPr wrap="none">
            <a:spAutoFit/>
          </a:bodyPr>
          <a:lstStyle/>
          <a:p>
            <a:pPr marL="457200" indent="-457200">
              <a:buClr>
                <a:srgbClr val="0070C0"/>
              </a:buClr>
              <a:buSzPct val="150000"/>
              <a:buFont typeface="Arial" panose="020B0604020202020204" pitchFamily="34" charset="0"/>
              <a:buChar char="•"/>
            </a:pPr>
            <a:r>
              <a:rPr lang="en-US" sz="2400" dirty="0">
                <a:cs typeface="Calibri" panose="020F0502020204030204"/>
              </a:rPr>
              <a:t>Identify gaps in provision</a:t>
            </a:r>
          </a:p>
        </p:txBody>
      </p:sp>
      <p:sp>
        <p:nvSpPr>
          <p:cNvPr id="9" name="Rectangle 8">
            <a:extLst>
              <a:ext uri="{FF2B5EF4-FFF2-40B4-BE49-F238E27FC236}">
                <a16:creationId xmlns:a16="http://schemas.microsoft.com/office/drawing/2014/main" id="{A66DC026-8BEB-499E-8662-804F3001689A}"/>
              </a:ext>
            </a:extLst>
          </p:cNvPr>
          <p:cNvSpPr/>
          <p:nvPr/>
        </p:nvSpPr>
        <p:spPr>
          <a:xfrm>
            <a:off x="2619850" y="4483261"/>
            <a:ext cx="2963889" cy="461665"/>
          </a:xfrm>
          <a:prstGeom prst="rect">
            <a:avLst/>
          </a:prstGeom>
        </p:spPr>
        <p:txBody>
          <a:bodyPr wrap="square">
            <a:spAutoFit/>
          </a:bodyPr>
          <a:lstStyle/>
          <a:p>
            <a:pPr marL="457200" indent="-457200">
              <a:buClr>
                <a:srgbClr val="0070C0"/>
              </a:buClr>
              <a:buSzPct val="150000"/>
              <a:buFont typeface="Arial" panose="020B0604020202020204" pitchFamily="34" charset="0"/>
              <a:buChar char="•"/>
            </a:pPr>
            <a:r>
              <a:rPr lang="en-US" sz="2400" dirty="0">
                <a:cs typeface="Calibri" panose="020F0502020204030204"/>
              </a:rPr>
              <a:t>Build relationships</a:t>
            </a:r>
          </a:p>
        </p:txBody>
      </p:sp>
      <p:sp>
        <p:nvSpPr>
          <p:cNvPr id="10" name="Rectangle 9">
            <a:extLst>
              <a:ext uri="{FF2B5EF4-FFF2-40B4-BE49-F238E27FC236}">
                <a16:creationId xmlns:a16="http://schemas.microsoft.com/office/drawing/2014/main" id="{631B2465-40C3-4566-8114-299EDEC7FB9C}"/>
              </a:ext>
            </a:extLst>
          </p:cNvPr>
          <p:cNvSpPr/>
          <p:nvPr/>
        </p:nvSpPr>
        <p:spPr>
          <a:xfrm>
            <a:off x="2619850" y="5109195"/>
            <a:ext cx="8633190" cy="830997"/>
          </a:xfrm>
          <a:prstGeom prst="rect">
            <a:avLst/>
          </a:prstGeom>
        </p:spPr>
        <p:txBody>
          <a:bodyPr wrap="square" lIns="91440" tIns="45720" rIns="91440" bIns="45720" anchor="t">
            <a:spAutoFit/>
          </a:bodyPr>
          <a:lstStyle/>
          <a:p>
            <a:pPr>
              <a:buClr>
                <a:srgbClr val="0070C0"/>
              </a:buClr>
              <a:buSzPct val="150000"/>
            </a:pPr>
            <a:r>
              <a:rPr lang="en-US" sz="2400" dirty="0">
                <a:cs typeface="Calibri" panose="020F0502020204030204"/>
              </a:rPr>
              <a:t>Processes need to be GDPR compliant, and students should give consent if possible. </a:t>
            </a:r>
            <a:endParaRPr lang="en-US"/>
          </a:p>
        </p:txBody>
      </p:sp>
    </p:spTree>
    <p:extLst>
      <p:ext uri="{BB962C8B-B14F-4D97-AF65-F5344CB8AC3E}">
        <p14:creationId xmlns:p14="http://schemas.microsoft.com/office/powerpoint/2010/main" val="1463100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Arrow: Up 41">
            <a:extLst>
              <a:ext uri="{FF2B5EF4-FFF2-40B4-BE49-F238E27FC236}">
                <a16:creationId xmlns:a16="http://schemas.microsoft.com/office/drawing/2014/main" id="{13E62033-669A-48B6-9E8A-4CABF473DBFA}"/>
              </a:ext>
            </a:extLst>
          </p:cNvPr>
          <p:cNvSpPr/>
          <p:nvPr/>
        </p:nvSpPr>
        <p:spPr>
          <a:xfrm rot="7999251">
            <a:off x="6971186" y="3774750"/>
            <a:ext cx="692762" cy="1448128"/>
          </a:xfrm>
          <a:prstGeom prst="upArrow">
            <a:avLst/>
          </a:prstGeom>
          <a:solidFill>
            <a:srgbClr val="5DB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22225">
                <a:solidFill>
                  <a:srgbClr val="5DBFB3"/>
                </a:solidFill>
                <a:prstDash val="solid"/>
              </a:ln>
              <a:solidFill>
                <a:schemeClr val="accent2">
                  <a:lumMod val="40000"/>
                  <a:lumOff val="60000"/>
                </a:schemeClr>
              </a:solidFill>
            </a:endParaRPr>
          </a:p>
        </p:txBody>
      </p:sp>
      <p:sp>
        <p:nvSpPr>
          <p:cNvPr id="41" name="Arrow: Up 40">
            <a:extLst>
              <a:ext uri="{FF2B5EF4-FFF2-40B4-BE49-F238E27FC236}">
                <a16:creationId xmlns:a16="http://schemas.microsoft.com/office/drawing/2014/main" id="{612E0CFB-B36F-46D9-B200-EAF43C97B33E}"/>
              </a:ext>
            </a:extLst>
          </p:cNvPr>
          <p:cNvSpPr/>
          <p:nvPr/>
        </p:nvSpPr>
        <p:spPr>
          <a:xfrm rot="14342774">
            <a:off x="5110005" y="3799050"/>
            <a:ext cx="692762" cy="1448128"/>
          </a:xfrm>
          <a:prstGeom prst="upArrow">
            <a:avLst/>
          </a:prstGeom>
          <a:solidFill>
            <a:srgbClr val="5DB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22225">
                <a:solidFill>
                  <a:srgbClr val="5DBFB3"/>
                </a:solidFill>
                <a:prstDash val="solid"/>
              </a:ln>
              <a:solidFill>
                <a:schemeClr val="accent2">
                  <a:lumMod val="40000"/>
                  <a:lumOff val="60000"/>
                </a:schemeClr>
              </a:solidFill>
            </a:endParaRPr>
          </a:p>
        </p:txBody>
      </p:sp>
      <p:sp>
        <p:nvSpPr>
          <p:cNvPr id="40" name="Arrow: Up 39">
            <a:extLst>
              <a:ext uri="{FF2B5EF4-FFF2-40B4-BE49-F238E27FC236}">
                <a16:creationId xmlns:a16="http://schemas.microsoft.com/office/drawing/2014/main" id="{2E8A94FA-0BA9-47AE-BE2A-804233A5E1AA}"/>
              </a:ext>
            </a:extLst>
          </p:cNvPr>
          <p:cNvSpPr/>
          <p:nvPr/>
        </p:nvSpPr>
        <p:spPr>
          <a:xfrm rot="3669741">
            <a:off x="7339237" y="2023091"/>
            <a:ext cx="692762" cy="978052"/>
          </a:xfrm>
          <a:prstGeom prst="upArrow">
            <a:avLst/>
          </a:prstGeom>
          <a:solidFill>
            <a:srgbClr val="5DB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22225">
                <a:solidFill>
                  <a:srgbClr val="5DBFB3"/>
                </a:solidFill>
                <a:prstDash val="solid"/>
              </a:ln>
              <a:solidFill>
                <a:schemeClr val="accent2">
                  <a:lumMod val="40000"/>
                  <a:lumOff val="60000"/>
                </a:schemeClr>
              </a:solidFill>
            </a:endParaRPr>
          </a:p>
        </p:txBody>
      </p:sp>
      <p:sp>
        <p:nvSpPr>
          <p:cNvPr id="38" name="Arrow: Up 37">
            <a:extLst>
              <a:ext uri="{FF2B5EF4-FFF2-40B4-BE49-F238E27FC236}">
                <a16:creationId xmlns:a16="http://schemas.microsoft.com/office/drawing/2014/main" id="{CAD16542-A985-43C2-B701-E35BE4AB3A0D}"/>
              </a:ext>
            </a:extLst>
          </p:cNvPr>
          <p:cNvSpPr/>
          <p:nvPr/>
        </p:nvSpPr>
        <p:spPr>
          <a:xfrm rot="17806586">
            <a:off x="4777373" y="2056737"/>
            <a:ext cx="692762" cy="978052"/>
          </a:xfrm>
          <a:prstGeom prst="upArrow">
            <a:avLst/>
          </a:prstGeom>
          <a:solidFill>
            <a:srgbClr val="5DB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ln w="22225">
                <a:solidFill>
                  <a:srgbClr val="5DBFB3"/>
                </a:solidFill>
                <a:prstDash val="solid"/>
              </a:ln>
              <a:solidFill>
                <a:schemeClr val="accent2">
                  <a:lumMod val="40000"/>
                  <a:lumOff val="60000"/>
                </a:schemeClr>
              </a:solidFill>
            </a:endParaRPr>
          </a:p>
        </p:txBody>
      </p:sp>
      <p:sp>
        <p:nvSpPr>
          <p:cNvPr id="2" name="Title 1">
            <a:extLst>
              <a:ext uri="{FF2B5EF4-FFF2-40B4-BE49-F238E27FC236}">
                <a16:creationId xmlns:a16="http://schemas.microsoft.com/office/drawing/2014/main" id="{D3405CDD-1206-4B7D-9412-9143133CF94B}"/>
              </a:ext>
            </a:extLst>
          </p:cNvPr>
          <p:cNvSpPr>
            <a:spLocks noGrp="1"/>
          </p:cNvSpPr>
          <p:nvPr>
            <p:ph type="title"/>
          </p:nvPr>
        </p:nvSpPr>
        <p:spPr>
          <a:xfrm>
            <a:off x="3815625" y="215786"/>
            <a:ext cx="4694862" cy="778797"/>
          </a:xfrm>
        </p:spPr>
        <p:txBody>
          <a:bodyPr/>
          <a:lstStyle/>
          <a:p>
            <a:r>
              <a:rPr lang="en-US" dirty="0">
                <a:cs typeface="Calibri Light"/>
              </a:rPr>
              <a:t>Partnership working</a:t>
            </a:r>
            <a:endParaRPr lang="en-US" dirty="0"/>
          </a:p>
        </p:txBody>
      </p:sp>
      <p:grpSp>
        <p:nvGrpSpPr>
          <p:cNvPr id="14" name="Group 13">
            <a:extLst>
              <a:ext uri="{FF2B5EF4-FFF2-40B4-BE49-F238E27FC236}">
                <a16:creationId xmlns:a16="http://schemas.microsoft.com/office/drawing/2014/main" id="{AF1E4646-7D3D-40AD-8B0F-E3D8E94EB505}"/>
              </a:ext>
            </a:extLst>
          </p:cNvPr>
          <p:cNvGrpSpPr/>
          <p:nvPr/>
        </p:nvGrpSpPr>
        <p:grpSpPr>
          <a:xfrm>
            <a:off x="4949481" y="2160579"/>
            <a:ext cx="2863333" cy="2536841"/>
            <a:chOff x="8634513" y="2495601"/>
            <a:chExt cx="2863333" cy="2536841"/>
          </a:xfrm>
        </p:grpSpPr>
        <p:grpSp>
          <p:nvGrpSpPr>
            <p:cNvPr id="13" name="Group 12">
              <a:extLst>
                <a:ext uri="{FF2B5EF4-FFF2-40B4-BE49-F238E27FC236}">
                  <a16:creationId xmlns:a16="http://schemas.microsoft.com/office/drawing/2014/main" id="{82F7CCA9-AF24-47A8-A7D7-84922870D9E7}"/>
                </a:ext>
              </a:extLst>
            </p:cNvPr>
            <p:cNvGrpSpPr/>
            <p:nvPr/>
          </p:nvGrpSpPr>
          <p:grpSpPr>
            <a:xfrm>
              <a:off x="8634513" y="2495601"/>
              <a:ext cx="2863333" cy="2536841"/>
              <a:chOff x="8634513" y="2495601"/>
              <a:chExt cx="2863333" cy="2536841"/>
            </a:xfrm>
          </p:grpSpPr>
          <p:sp>
            <p:nvSpPr>
              <p:cNvPr id="6" name="Oval 5">
                <a:extLst>
                  <a:ext uri="{FF2B5EF4-FFF2-40B4-BE49-F238E27FC236}">
                    <a16:creationId xmlns:a16="http://schemas.microsoft.com/office/drawing/2014/main" id="{62BDA863-7049-41B3-A00D-64A29C9E375D}"/>
                  </a:ext>
                </a:extLst>
              </p:cNvPr>
              <p:cNvSpPr/>
              <p:nvPr/>
            </p:nvSpPr>
            <p:spPr>
              <a:xfrm>
                <a:off x="8634513" y="2495601"/>
                <a:ext cx="2863333" cy="2536841"/>
              </a:xfrm>
              <a:prstGeom prst="ellipse">
                <a:avLst/>
              </a:prstGeom>
              <a:solidFill>
                <a:srgbClr val="52E8F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 11">
                <a:extLst>
                  <a:ext uri="{FF2B5EF4-FFF2-40B4-BE49-F238E27FC236}">
                    <a16:creationId xmlns:a16="http://schemas.microsoft.com/office/drawing/2014/main" id="{0AD0A382-0358-4033-A93E-30FF8F3F0E88}"/>
                  </a:ext>
                </a:extLst>
              </p:cNvPr>
              <p:cNvGrpSpPr/>
              <p:nvPr/>
            </p:nvGrpSpPr>
            <p:grpSpPr>
              <a:xfrm>
                <a:off x="9194308" y="2993161"/>
                <a:ext cx="1743739" cy="1541720"/>
                <a:chOff x="5364013" y="2972836"/>
                <a:chExt cx="1743739" cy="1541720"/>
              </a:xfrm>
            </p:grpSpPr>
            <p:sp>
              <p:nvSpPr>
                <p:cNvPr id="3" name="Oval 2">
                  <a:extLst>
                    <a:ext uri="{FF2B5EF4-FFF2-40B4-BE49-F238E27FC236}">
                      <a16:creationId xmlns:a16="http://schemas.microsoft.com/office/drawing/2014/main" id="{76FB70EC-B8D7-4800-BC5F-4D6BE1A0483A}"/>
                    </a:ext>
                  </a:extLst>
                </p:cNvPr>
                <p:cNvSpPr/>
                <p:nvPr/>
              </p:nvSpPr>
              <p:spPr>
                <a:xfrm>
                  <a:off x="5364013" y="2972836"/>
                  <a:ext cx="1743739" cy="1541720"/>
                </a:xfrm>
                <a:prstGeom prst="ellipse">
                  <a:avLst/>
                </a:prstGeom>
                <a:solidFill>
                  <a:srgbClr val="5DBFB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a:extLst>
                    <a:ext uri="{FF2B5EF4-FFF2-40B4-BE49-F238E27FC236}">
                      <a16:creationId xmlns:a16="http://schemas.microsoft.com/office/drawing/2014/main" id="{9460E379-097D-4B4C-B1BB-5D462F806C15}"/>
                    </a:ext>
                  </a:extLst>
                </p:cNvPr>
                <p:cNvSpPr txBox="1"/>
                <p:nvPr/>
              </p:nvSpPr>
              <p:spPr>
                <a:xfrm>
                  <a:off x="5444771" y="3265336"/>
                  <a:ext cx="1582221" cy="923330"/>
                </a:xfrm>
                <a:prstGeom prst="rect">
                  <a:avLst/>
                </a:prstGeom>
                <a:noFill/>
              </p:spPr>
              <p:txBody>
                <a:bodyPr wrap="square" rtlCol="0">
                  <a:spAutoFit/>
                </a:bodyPr>
                <a:lstStyle/>
                <a:p>
                  <a:pPr algn="ctr"/>
                  <a:r>
                    <a:rPr lang="en-GB" b="1" dirty="0"/>
                    <a:t>Young Person</a:t>
                  </a:r>
                  <a:br>
                    <a:rPr lang="en-GB" b="1" dirty="0"/>
                  </a:br>
                  <a:r>
                    <a:rPr lang="en-GB" b="1" dirty="0"/>
                    <a:t> at </a:t>
                  </a:r>
                  <a:br>
                    <a:rPr lang="en-GB" b="1" dirty="0"/>
                  </a:br>
                  <a:r>
                    <a:rPr lang="en-GB" b="1" dirty="0"/>
                    <a:t>Risk</a:t>
                  </a:r>
                </a:p>
              </p:txBody>
            </p:sp>
          </p:grpSp>
        </p:grpSp>
        <p:sp>
          <p:nvSpPr>
            <p:cNvPr id="8" name="Rectangle 7">
              <a:extLst>
                <a:ext uri="{FF2B5EF4-FFF2-40B4-BE49-F238E27FC236}">
                  <a16:creationId xmlns:a16="http://schemas.microsoft.com/office/drawing/2014/main" id="{53709038-A46F-4AA0-8243-F35F4929A283}"/>
                </a:ext>
              </a:extLst>
            </p:cNvPr>
            <p:cNvSpPr/>
            <p:nvPr/>
          </p:nvSpPr>
          <p:spPr>
            <a:xfrm>
              <a:off x="9339619" y="2776985"/>
              <a:ext cx="1453119" cy="597638"/>
            </a:xfrm>
            <a:prstGeom prst="rect">
              <a:avLst/>
            </a:prstGeom>
            <a:noFill/>
          </p:spPr>
          <p:txBody>
            <a:bodyPr wrap="none" lIns="91440" tIns="45720" rIns="91440" bIns="45720">
              <a:prstTxWarp prst="textArchUp">
                <a:avLst>
                  <a:gd name="adj" fmla="val 10922363"/>
                </a:avLst>
              </a:prstTxWarp>
              <a:spAutoFit/>
            </a:bodyPr>
            <a:lstStyle/>
            <a:p>
              <a:pPr algn="ctr"/>
              <a:r>
                <a:rPr lang="en-GB" sz="2400" b="1" cap="none" spc="0" dirty="0">
                  <a:ln w="0"/>
                  <a:solidFill>
                    <a:schemeClr val="tx1"/>
                  </a:solidFill>
                </a:rPr>
                <a:t>Parents</a:t>
              </a:r>
            </a:p>
          </p:txBody>
        </p:sp>
        <p:sp>
          <p:nvSpPr>
            <p:cNvPr id="10" name="Rectangle 9">
              <a:extLst>
                <a:ext uri="{FF2B5EF4-FFF2-40B4-BE49-F238E27FC236}">
                  <a16:creationId xmlns:a16="http://schemas.microsoft.com/office/drawing/2014/main" id="{D2C55881-9A62-4679-B3FD-572F9BCA1ED8}"/>
                </a:ext>
              </a:extLst>
            </p:cNvPr>
            <p:cNvSpPr/>
            <p:nvPr/>
          </p:nvSpPr>
          <p:spPr>
            <a:xfrm>
              <a:off x="9258860" y="4188666"/>
              <a:ext cx="1598431" cy="618390"/>
            </a:xfrm>
            <a:prstGeom prst="rect">
              <a:avLst/>
            </a:prstGeom>
            <a:noFill/>
          </p:spPr>
          <p:txBody>
            <a:bodyPr wrap="none" lIns="91440" tIns="45720" rIns="91440" bIns="45720">
              <a:prstTxWarp prst="textArchDown">
                <a:avLst/>
              </a:prstTxWarp>
              <a:spAutoFit/>
            </a:bodyPr>
            <a:lstStyle/>
            <a:p>
              <a:pPr algn="ctr"/>
              <a:r>
                <a:rPr lang="en-GB" sz="2400" b="1" cap="none" spc="0" dirty="0">
                  <a:ln w="0"/>
                  <a:solidFill>
                    <a:schemeClr val="tx1"/>
                  </a:solidFill>
                </a:rPr>
                <a:t>Carers</a:t>
              </a:r>
            </a:p>
          </p:txBody>
        </p:sp>
      </p:grpSp>
      <p:grpSp>
        <p:nvGrpSpPr>
          <p:cNvPr id="27" name="Group 26">
            <a:extLst>
              <a:ext uri="{FF2B5EF4-FFF2-40B4-BE49-F238E27FC236}">
                <a16:creationId xmlns:a16="http://schemas.microsoft.com/office/drawing/2014/main" id="{718E6CDD-33B7-4CB8-A5BC-5F1B4A1B6487}"/>
              </a:ext>
            </a:extLst>
          </p:cNvPr>
          <p:cNvGrpSpPr/>
          <p:nvPr/>
        </p:nvGrpSpPr>
        <p:grpSpPr>
          <a:xfrm>
            <a:off x="8743377" y="1248877"/>
            <a:ext cx="3189995" cy="3172011"/>
            <a:chOff x="8238744" y="1755648"/>
            <a:chExt cx="3189995" cy="3172011"/>
          </a:xfrm>
        </p:grpSpPr>
        <p:sp>
          <p:nvSpPr>
            <p:cNvPr id="15" name="Rectangle: Rounded Corners 14">
              <a:extLst>
                <a:ext uri="{FF2B5EF4-FFF2-40B4-BE49-F238E27FC236}">
                  <a16:creationId xmlns:a16="http://schemas.microsoft.com/office/drawing/2014/main" id="{11F8542F-5833-4433-8CB1-850414D1DDF0}"/>
                </a:ext>
              </a:extLst>
            </p:cNvPr>
            <p:cNvSpPr/>
            <p:nvPr/>
          </p:nvSpPr>
          <p:spPr>
            <a:xfrm>
              <a:off x="8238744" y="1755648"/>
              <a:ext cx="3026664" cy="3072384"/>
            </a:xfrm>
            <a:prstGeom prst="round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extBox 17">
              <a:extLst>
                <a:ext uri="{FF2B5EF4-FFF2-40B4-BE49-F238E27FC236}">
                  <a16:creationId xmlns:a16="http://schemas.microsoft.com/office/drawing/2014/main" id="{9F57AF29-59AD-443C-A87E-9F385B528F72}"/>
                </a:ext>
              </a:extLst>
            </p:cNvPr>
            <p:cNvSpPr txBox="1"/>
            <p:nvPr/>
          </p:nvSpPr>
          <p:spPr>
            <a:xfrm>
              <a:off x="8658107" y="2342336"/>
              <a:ext cx="2770632" cy="2585323"/>
            </a:xfrm>
            <a:prstGeom prst="rect">
              <a:avLst/>
            </a:prstGeom>
            <a:noFill/>
          </p:spPr>
          <p:txBody>
            <a:bodyPr wrap="square" rtlCol="0">
              <a:spAutoFit/>
            </a:bodyPr>
            <a:lstStyle/>
            <a:p>
              <a:pPr marL="285750" indent="-285750">
                <a:buFont typeface="Arial" panose="020B0604020202020204" pitchFamily="34" charset="0"/>
                <a:buChar char="•"/>
              </a:pPr>
              <a:r>
                <a:rPr lang="en-GB" dirty="0"/>
                <a:t>Early Help</a:t>
              </a:r>
            </a:p>
            <a:p>
              <a:pPr marL="285750" indent="-285750">
                <a:buFont typeface="Arial" panose="020B0604020202020204" pitchFamily="34" charset="0"/>
                <a:buChar char="•"/>
              </a:pPr>
              <a:r>
                <a:rPr lang="en-GB" dirty="0"/>
                <a:t>Social Care</a:t>
              </a:r>
            </a:p>
            <a:p>
              <a:pPr marL="285750" indent="-285750">
                <a:buFont typeface="Arial" panose="020B0604020202020204" pitchFamily="34" charset="0"/>
                <a:buChar char="•"/>
              </a:pPr>
              <a:r>
                <a:rPr lang="en-GB" dirty="0"/>
                <a:t>Attendance</a:t>
              </a:r>
            </a:p>
            <a:p>
              <a:pPr marL="285750" indent="-285750">
                <a:buFont typeface="Arial" panose="020B0604020202020204" pitchFamily="34" charset="0"/>
                <a:buChar char="•"/>
              </a:pPr>
              <a:r>
                <a:rPr lang="en-GB" dirty="0"/>
                <a:t>Virtual School</a:t>
              </a:r>
            </a:p>
            <a:p>
              <a:pPr marL="285750" indent="-285750">
                <a:buFont typeface="Arial" panose="020B0604020202020204" pitchFamily="34" charset="0"/>
                <a:buChar char="•"/>
              </a:pPr>
              <a:r>
                <a:rPr lang="en-GB" dirty="0"/>
                <a:t>Young Carers Lead</a:t>
              </a:r>
            </a:p>
            <a:p>
              <a:pPr marL="285750" indent="-285750">
                <a:buFont typeface="Arial" panose="020B0604020202020204" pitchFamily="34" charset="0"/>
                <a:buChar char="•"/>
              </a:pPr>
              <a:r>
                <a:rPr lang="en-GB" dirty="0"/>
                <a:t>EHCP Team</a:t>
              </a:r>
            </a:p>
            <a:p>
              <a:pPr marL="285750" indent="-285750">
                <a:buFont typeface="Arial" panose="020B0604020202020204" pitchFamily="34" charset="0"/>
                <a:buChar char="•"/>
              </a:pPr>
              <a:r>
                <a:rPr lang="en-GB" dirty="0"/>
                <a:t>Transitions Team</a:t>
              </a:r>
            </a:p>
            <a:p>
              <a:pPr marL="285750" indent="-285750">
                <a:buFont typeface="Arial" panose="020B0604020202020204" pitchFamily="34" charset="0"/>
                <a:buChar char="•"/>
              </a:pPr>
              <a:r>
                <a:rPr lang="en-GB" dirty="0"/>
                <a:t>Work and Skills</a:t>
              </a:r>
            </a:p>
            <a:p>
              <a:pPr marL="285750" indent="-285750">
                <a:buFont typeface="Arial" panose="020B0604020202020204" pitchFamily="34" charset="0"/>
                <a:buChar char="•"/>
              </a:pPr>
              <a:endParaRPr lang="en-GB" dirty="0"/>
            </a:p>
          </p:txBody>
        </p:sp>
        <p:sp>
          <p:nvSpPr>
            <p:cNvPr id="20" name="TextBox 19">
              <a:extLst>
                <a:ext uri="{FF2B5EF4-FFF2-40B4-BE49-F238E27FC236}">
                  <a16:creationId xmlns:a16="http://schemas.microsoft.com/office/drawing/2014/main" id="{28FECD03-D19B-410C-89E2-DC99F961615F}"/>
                </a:ext>
              </a:extLst>
            </p:cNvPr>
            <p:cNvSpPr txBox="1"/>
            <p:nvPr/>
          </p:nvSpPr>
          <p:spPr>
            <a:xfrm>
              <a:off x="8402075" y="1795632"/>
              <a:ext cx="2863333" cy="369332"/>
            </a:xfrm>
            <a:prstGeom prst="rect">
              <a:avLst/>
            </a:prstGeom>
            <a:noFill/>
          </p:spPr>
          <p:txBody>
            <a:bodyPr wrap="square">
              <a:spAutoFit/>
            </a:bodyPr>
            <a:lstStyle/>
            <a:p>
              <a:r>
                <a:rPr lang="en-GB" b="1" dirty="0">
                  <a:solidFill>
                    <a:srgbClr val="000000"/>
                  </a:solidFill>
                  <a:latin typeface="Calibri" panose="020F0502020204030204" pitchFamily="34" charset="0"/>
                </a:rPr>
                <a:t>Manchester City Council</a:t>
              </a:r>
              <a:endParaRPr lang="en-GB" b="1" i="0" dirty="0">
                <a:solidFill>
                  <a:srgbClr val="000000"/>
                </a:solidFill>
                <a:effectLst/>
                <a:latin typeface="Calibri" panose="020F0502020204030204" pitchFamily="34" charset="0"/>
              </a:endParaRPr>
            </a:p>
          </p:txBody>
        </p:sp>
      </p:grpSp>
      <p:sp>
        <p:nvSpPr>
          <p:cNvPr id="23" name="Rectangle: Rounded Corners 22">
            <a:extLst>
              <a:ext uri="{FF2B5EF4-FFF2-40B4-BE49-F238E27FC236}">
                <a16:creationId xmlns:a16="http://schemas.microsoft.com/office/drawing/2014/main" id="{2753A1AD-7B62-4F8C-84E6-153C717BCE3A}"/>
              </a:ext>
            </a:extLst>
          </p:cNvPr>
          <p:cNvSpPr/>
          <p:nvPr/>
        </p:nvSpPr>
        <p:spPr>
          <a:xfrm>
            <a:off x="8510486" y="4591196"/>
            <a:ext cx="3259555" cy="2033068"/>
          </a:xfrm>
          <a:prstGeom prst="round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TextBox 24">
            <a:extLst>
              <a:ext uri="{FF2B5EF4-FFF2-40B4-BE49-F238E27FC236}">
                <a16:creationId xmlns:a16="http://schemas.microsoft.com/office/drawing/2014/main" id="{8FD9E9CF-C482-4F56-A7B3-4BD07F7F5842}"/>
              </a:ext>
            </a:extLst>
          </p:cNvPr>
          <p:cNvSpPr txBox="1"/>
          <p:nvPr/>
        </p:nvSpPr>
        <p:spPr>
          <a:xfrm>
            <a:off x="8631934" y="5247582"/>
            <a:ext cx="3165046" cy="1200329"/>
          </a:xfrm>
          <a:prstGeom prst="rect">
            <a:avLst/>
          </a:prstGeom>
          <a:noFill/>
        </p:spPr>
        <p:txBody>
          <a:bodyPr wrap="square" rtlCol="0">
            <a:spAutoFit/>
          </a:bodyPr>
          <a:lstStyle/>
          <a:p>
            <a:pPr marL="285750" indent="-285750">
              <a:buFont typeface="Arial" panose="020B0604020202020204" pitchFamily="34" charset="0"/>
              <a:buChar char="•"/>
            </a:pPr>
            <a:r>
              <a:rPr lang="en-GB" dirty="0"/>
              <a:t>NCS</a:t>
            </a:r>
          </a:p>
          <a:p>
            <a:pPr marL="285750" indent="-285750">
              <a:buFont typeface="Arial" panose="020B0604020202020204" pitchFamily="34" charset="0"/>
              <a:buChar char="•"/>
            </a:pPr>
            <a:r>
              <a:rPr lang="en-GB" dirty="0"/>
              <a:t>The Growth Company</a:t>
            </a:r>
          </a:p>
          <a:p>
            <a:pPr marL="285750" indent="-285750">
              <a:buFont typeface="Arial" panose="020B0604020202020204" pitchFamily="34" charset="0"/>
              <a:buChar char="•"/>
            </a:pPr>
            <a:r>
              <a:rPr lang="en-GB" dirty="0" err="1"/>
              <a:t>MCRActive</a:t>
            </a:r>
            <a:endParaRPr lang="en-GB" dirty="0"/>
          </a:p>
          <a:p>
            <a:pPr marL="285750" indent="-285750">
              <a:buFont typeface="Arial" panose="020B0604020202020204" pitchFamily="34" charset="0"/>
              <a:buChar char="•"/>
            </a:pPr>
            <a:r>
              <a:rPr lang="en-GB" dirty="0"/>
              <a:t>VCSE Summer programmes</a:t>
            </a:r>
          </a:p>
        </p:txBody>
      </p:sp>
      <p:sp>
        <p:nvSpPr>
          <p:cNvPr id="26" name="TextBox 25">
            <a:extLst>
              <a:ext uri="{FF2B5EF4-FFF2-40B4-BE49-F238E27FC236}">
                <a16:creationId xmlns:a16="http://schemas.microsoft.com/office/drawing/2014/main" id="{B86C05A6-C3D7-46E5-8EAA-5C3E8064D17C}"/>
              </a:ext>
            </a:extLst>
          </p:cNvPr>
          <p:cNvSpPr txBox="1"/>
          <p:nvPr/>
        </p:nvSpPr>
        <p:spPr>
          <a:xfrm>
            <a:off x="8843249" y="4638148"/>
            <a:ext cx="3409613" cy="646331"/>
          </a:xfrm>
          <a:prstGeom prst="rect">
            <a:avLst/>
          </a:prstGeom>
          <a:noFill/>
        </p:spPr>
        <p:txBody>
          <a:bodyPr wrap="square">
            <a:spAutoFit/>
          </a:bodyPr>
          <a:lstStyle/>
          <a:p>
            <a:r>
              <a:rPr lang="en-GB" b="1" i="0" dirty="0">
                <a:solidFill>
                  <a:srgbClr val="000000"/>
                </a:solidFill>
                <a:effectLst/>
                <a:latin typeface="Calibri" panose="020F0502020204030204" pitchFamily="34" charset="0"/>
              </a:rPr>
              <a:t>Youth Support and </a:t>
            </a:r>
            <a:br>
              <a:rPr lang="en-GB" b="1" i="0" dirty="0">
                <a:solidFill>
                  <a:srgbClr val="000000"/>
                </a:solidFill>
                <a:effectLst/>
                <a:latin typeface="Calibri" panose="020F0502020204030204" pitchFamily="34" charset="0"/>
              </a:rPr>
            </a:br>
            <a:r>
              <a:rPr lang="en-GB" b="1" i="0" dirty="0">
                <a:solidFill>
                  <a:srgbClr val="000000"/>
                </a:solidFill>
                <a:effectLst/>
                <a:latin typeface="Calibri" panose="020F0502020204030204" pitchFamily="34" charset="0"/>
              </a:rPr>
              <a:t>Skills Development</a:t>
            </a:r>
          </a:p>
        </p:txBody>
      </p:sp>
      <p:grpSp>
        <p:nvGrpSpPr>
          <p:cNvPr id="32" name="Group 31">
            <a:extLst>
              <a:ext uri="{FF2B5EF4-FFF2-40B4-BE49-F238E27FC236}">
                <a16:creationId xmlns:a16="http://schemas.microsoft.com/office/drawing/2014/main" id="{172A78D8-D28D-418D-91A4-8831B601ADC2}"/>
              </a:ext>
            </a:extLst>
          </p:cNvPr>
          <p:cNvGrpSpPr/>
          <p:nvPr/>
        </p:nvGrpSpPr>
        <p:grpSpPr>
          <a:xfrm>
            <a:off x="1444185" y="3873969"/>
            <a:ext cx="3065817" cy="2143941"/>
            <a:chOff x="1655063" y="4175707"/>
            <a:chExt cx="3065817" cy="2143941"/>
          </a:xfrm>
        </p:grpSpPr>
        <p:sp>
          <p:nvSpPr>
            <p:cNvPr id="28" name="Rectangle: Rounded Corners 27">
              <a:extLst>
                <a:ext uri="{FF2B5EF4-FFF2-40B4-BE49-F238E27FC236}">
                  <a16:creationId xmlns:a16="http://schemas.microsoft.com/office/drawing/2014/main" id="{3933A67D-C903-4119-A961-CCDB5F2D02E7}"/>
                </a:ext>
              </a:extLst>
            </p:cNvPr>
            <p:cNvSpPr/>
            <p:nvPr/>
          </p:nvSpPr>
          <p:spPr>
            <a:xfrm>
              <a:off x="1655063" y="4175707"/>
              <a:ext cx="3065817" cy="2033069"/>
            </a:xfrm>
            <a:prstGeom prst="round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extBox 29">
              <a:extLst>
                <a:ext uri="{FF2B5EF4-FFF2-40B4-BE49-F238E27FC236}">
                  <a16:creationId xmlns:a16="http://schemas.microsoft.com/office/drawing/2014/main" id="{A4CFCFD2-6EB3-4DE9-A162-9751FE85752B}"/>
                </a:ext>
              </a:extLst>
            </p:cNvPr>
            <p:cNvSpPr txBox="1"/>
            <p:nvPr/>
          </p:nvSpPr>
          <p:spPr>
            <a:xfrm>
              <a:off x="1802342" y="4239590"/>
              <a:ext cx="2638593" cy="369332"/>
            </a:xfrm>
            <a:prstGeom prst="rect">
              <a:avLst/>
            </a:prstGeom>
            <a:noFill/>
          </p:spPr>
          <p:txBody>
            <a:bodyPr wrap="square">
              <a:spAutoFit/>
            </a:bodyPr>
            <a:lstStyle/>
            <a:p>
              <a:r>
                <a:rPr lang="en-GB" b="1" dirty="0">
                  <a:solidFill>
                    <a:srgbClr val="000000"/>
                  </a:solidFill>
                  <a:latin typeface="Calibri" panose="020F0502020204030204" pitchFamily="34" charset="0"/>
                </a:rPr>
                <a:t>NEET </a:t>
              </a:r>
              <a:r>
                <a:rPr lang="en-GB" b="1" i="0" dirty="0">
                  <a:solidFill>
                    <a:srgbClr val="000000"/>
                  </a:solidFill>
                  <a:effectLst/>
                  <a:latin typeface="Calibri" panose="020F0502020204030204" pitchFamily="34" charset="0"/>
                </a:rPr>
                <a:t>Support Services</a:t>
              </a:r>
            </a:p>
          </p:txBody>
        </p:sp>
        <p:sp>
          <p:nvSpPr>
            <p:cNvPr id="31" name="TextBox 30">
              <a:extLst>
                <a:ext uri="{FF2B5EF4-FFF2-40B4-BE49-F238E27FC236}">
                  <a16:creationId xmlns:a16="http://schemas.microsoft.com/office/drawing/2014/main" id="{984CE2FE-3CC3-428B-9F8F-AD556B1EE757}"/>
                </a:ext>
              </a:extLst>
            </p:cNvPr>
            <p:cNvSpPr txBox="1"/>
            <p:nvPr/>
          </p:nvSpPr>
          <p:spPr>
            <a:xfrm>
              <a:off x="1802342" y="4596099"/>
              <a:ext cx="2797090" cy="1723549"/>
            </a:xfrm>
            <a:prstGeom prst="rect">
              <a:avLst/>
            </a:prstGeom>
            <a:noFill/>
          </p:spPr>
          <p:txBody>
            <a:bodyPr wrap="square" rtlCol="0">
              <a:spAutoFit/>
            </a:bodyPr>
            <a:lstStyle/>
            <a:p>
              <a:pPr marL="285750" indent="-285750">
                <a:buFont typeface="Arial" panose="020B0604020202020204" pitchFamily="34" charset="0"/>
                <a:buChar char="•"/>
              </a:pPr>
              <a:r>
                <a:rPr lang="en-GB" dirty="0"/>
                <a:t>Career Connect</a:t>
              </a:r>
            </a:p>
            <a:p>
              <a:pPr marL="285750" indent="-285750">
                <a:buFont typeface="Arial" panose="020B0604020202020204" pitchFamily="34" charset="0"/>
                <a:buChar char="•"/>
              </a:pPr>
              <a:r>
                <a:rPr lang="en-GB" dirty="0"/>
                <a:t>The Growth Company </a:t>
              </a:r>
              <a:r>
                <a:rPr lang="en-GB" sz="1600" dirty="0"/>
                <a:t>(ESF NEET)</a:t>
              </a:r>
            </a:p>
            <a:p>
              <a:pPr marL="285750" indent="-285750">
                <a:buFont typeface="Arial" panose="020B0604020202020204" pitchFamily="34" charset="0"/>
                <a:buChar char="•"/>
              </a:pPr>
              <a:r>
                <a:rPr lang="en-GB" dirty="0"/>
                <a:t>Prince’s Trust</a:t>
              </a:r>
            </a:p>
            <a:p>
              <a:pPr marL="285750" indent="-285750">
                <a:buFont typeface="Arial" panose="020B0604020202020204" pitchFamily="34" charset="0"/>
                <a:buChar char="•"/>
              </a:pPr>
              <a:r>
                <a:rPr lang="en-GB" b="0" i="0" dirty="0">
                  <a:solidFill>
                    <a:srgbClr val="000000"/>
                  </a:solidFill>
                  <a:effectLst/>
                  <a:latin typeface="Calibri" panose="020F0502020204030204" pitchFamily="34" charset="0"/>
                </a:rPr>
                <a:t>Manchester SENDIASS</a:t>
              </a:r>
            </a:p>
            <a:p>
              <a:pPr marL="285750" indent="-285750">
                <a:buFont typeface="Arial" panose="020B0604020202020204" pitchFamily="34" charset="0"/>
                <a:buChar char="•"/>
              </a:pPr>
              <a:endParaRPr lang="en-GB" dirty="0"/>
            </a:p>
          </p:txBody>
        </p:sp>
      </p:grpSp>
      <p:grpSp>
        <p:nvGrpSpPr>
          <p:cNvPr id="37" name="Group 36">
            <a:extLst>
              <a:ext uri="{FF2B5EF4-FFF2-40B4-BE49-F238E27FC236}">
                <a16:creationId xmlns:a16="http://schemas.microsoft.com/office/drawing/2014/main" id="{3005AED5-59AB-4D9C-9A15-2E3AB8E8DF9B}"/>
              </a:ext>
            </a:extLst>
          </p:cNvPr>
          <p:cNvGrpSpPr/>
          <p:nvPr/>
        </p:nvGrpSpPr>
        <p:grpSpPr>
          <a:xfrm>
            <a:off x="1444186" y="1248877"/>
            <a:ext cx="3096654" cy="1832032"/>
            <a:chOff x="1645354" y="826107"/>
            <a:chExt cx="3096654" cy="1832032"/>
          </a:xfrm>
        </p:grpSpPr>
        <p:sp>
          <p:nvSpPr>
            <p:cNvPr id="29" name="Rectangle: Rounded Corners 28">
              <a:extLst>
                <a:ext uri="{FF2B5EF4-FFF2-40B4-BE49-F238E27FC236}">
                  <a16:creationId xmlns:a16="http://schemas.microsoft.com/office/drawing/2014/main" id="{F14AB200-4061-4F96-A6D3-DCFB9EB440BF}"/>
                </a:ext>
              </a:extLst>
            </p:cNvPr>
            <p:cNvSpPr/>
            <p:nvPr/>
          </p:nvSpPr>
          <p:spPr>
            <a:xfrm>
              <a:off x="1645354" y="826107"/>
              <a:ext cx="3096654" cy="1832032"/>
            </a:xfrm>
            <a:prstGeom prst="roundRect">
              <a:avLst/>
            </a:prstGeom>
            <a:solidFill>
              <a:schemeClr val="accent1">
                <a:lumMod val="20000"/>
                <a:lumOff val="80000"/>
              </a:schemeClr>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TextBox 32">
              <a:extLst>
                <a:ext uri="{FF2B5EF4-FFF2-40B4-BE49-F238E27FC236}">
                  <a16:creationId xmlns:a16="http://schemas.microsoft.com/office/drawing/2014/main" id="{DC642599-7E9D-460D-807A-DFC40247F3D3}"/>
                </a:ext>
              </a:extLst>
            </p:cNvPr>
            <p:cNvSpPr txBox="1"/>
            <p:nvPr/>
          </p:nvSpPr>
          <p:spPr>
            <a:xfrm>
              <a:off x="1788253" y="1010990"/>
              <a:ext cx="2728883" cy="369332"/>
            </a:xfrm>
            <a:prstGeom prst="rect">
              <a:avLst/>
            </a:prstGeom>
            <a:noFill/>
          </p:spPr>
          <p:txBody>
            <a:bodyPr wrap="square">
              <a:spAutoFit/>
            </a:bodyPr>
            <a:lstStyle/>
            <a:p>
              <a:r>
                <a:rPr lang="en-GB" b="1" i="0" dirty="0">
                  <a:solidFill>
                    <a:srgbClr val="000000"/>
                  </a:solidFill>
                  <a:effectLst/>
                  <a:latin typeface="Calibri" panose="020F0502020204030204" pitchFamily="34" charset="0"/>
                </a:rPr>
                <a:t>Post 16 Sector</a:t>
              </a:r>
            </a:p>
          </p:txBody>
        </p:sp>
        <p:sp>
          <p:nvSpPr>
            <p:cNvPr id="34" name="TextBox 33">
              <a:extLst>
                <a:ext uri="{FF2B5EF4-FFF2-40B4-BE49-F238E27FC236}">
                  <a16:creationId xmlns:a16="http://schemas.microsoft.com/office/drawing/2014/main" id="{DC04D3B4-DB76-4020-9389-DC87B7F00F08}"/>
                </a:ext>
              </a:extLst>
            </p:cNvPr>
            <p:cNvSpPr txBox="1"/>
            <p:nvPr/>
          </p:nvSpPr>
          <p:spPr>
            <a:xfrm>
              <a:off x="2054793" y="1339049"/>
              <a:ext cx="2270341" cy="923330"/>
            </a:xfrm>
            <a:prstGeom prst="rect">
              <a:avLst/>
            </a:prstGeom>
            <a:noFill/>
          </p:spPr>
          <p:txBody>
            <a:bodyPr wrap="square" rtlCol="0">
              <a:spAutoFit/>
            </a:bodyPr>
            <a:lstStyle/>
            <a:p>
              <a:pPr marL="285750" indent="-285750">
                <a:buFont typeface="Arial" panose="020B0604020202020204" pitchFamily="34" charset="0"/>
                <a:buChar char="•"/>
              </a:pPr>
              <a:r>
                <a:rPr lang="en-GB" dirty="0"/>
                <a:t>Colleges</a:t>
              </a:r>
            </a:p>
            <a:p>
              <a:pPr marL="285750" indent="-285750">
                <a:buFont typeface="Arial" panose="020B0604020202020204" pitchFamily="34" charset="0"/>
                <a:buChar char="•"/>
              </a:pPr>
              <a:r>
                <a:rPr lang="en-GB" dirty="0"/>
                <a:t>Sixth Forms</a:t>
              </a:r>
            </a:p>
            <a:p>
              <a:pPr marL="285750" indent="-285750">
                <a:buFont typeface="Arial" panose="020B0604020202020204" pitchFamily="34" charset="0"/>
                <a:buChar char="•"/>
              </a:pPr>
              <a:r>
                <a:rPr lang="en-GB" dirty="0"/>
                <a:t>Training Providers</a:t>
              </a:r>
            </a:p>
          </p:txBody>
        </p:sp>
      </p:grpSp>
    </p:spTree>
    <p:extLst>
      <p:ext uri="{BB962C8B-B14F-4D97-AF65-F5344CB8AC3E}">
        <p14:creationId xmlns:p14="http://schemas.microsoft.com/office/powerpoint/2010/main" val="8518852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2DBC7C-1256-4217-B16C-135C1E240727}"/>
              </a:ext>
            </a:extLst>
          </p:cNvPr>
          <p:cNvSpPr>
            <a:spLocks noGrp="1"/>
          </p:cNvSpPr>
          <p:nvPr>
            <p:ph type="title"/>
          </p:nvPr>
        </p:nvSpPr>
        <p:spPr>
          <a:xfrm>
            <a:off x="1630302" y="221288"/>
            <a:ext cx="10018713" cy="1384420"/>
          </a:xfrm>
        </p:spPr>
        <p:txBody>
          <a:bodyPr>
            <a:normAutofit/>
          </a:bodyPr>
          <a:lstStyle/>
          <a:p>
            <a:r>
              <a:rPr lang="en-US" dirty="0">
                <a:latin typeface="Bahnschrift SemiBold" panose="020B0502040204020203" pitchFamily="34" charset="0"/>
                <a:cs typeface="Calibri Light"/>
              </a:rPr>
              <a:t>Career</a:t>
            </a:r>
            <a:r>
              <a:rPr lang="en-US" sz="4000" dirty="0">
                <a:cs typeface="Calibri Light"/>
              </a:rPr>
              <a:t> </a:t>
            </a:r>
            <a:r>
              <a:rPr lang="en-US" dirty="0">
                <a:latin typeface="Bahnschrift SemiBold" panose="020B0502040204020203" pitchFamily="34" charset="0"/>
                <a:cs typeface="Calibri Light"/>
              </a:rPr>
              <a:t>Connect – NEET Prevention Service</a:t>
            </a:r>
          </a:p>
        </p:txBody>
      </p:sp>
      <p:sp>
        <p:nvSpPr>
          <p:cNvPr id="3" name="Content Placeholder 2">
            <a:extLst>
              <a:ext uri="{FF2B5EF4-FFF2-40B4-BE49-F238E27FC236}">
                <a16:creationId xmlns:a16="http://schemas.microsoft.com/office/drawing/2014/main" id="{3D2B174C-8CBC-4E77-821C-3D9CCE3DEF7B}"/>
              </a:ext>
            </a:extLst>
          </p:cNvPr>
          <p:cNvSpPr>
            <a:spLocks noGrp="1"/>
          </p:cNvSpPr>
          <p:nvPr>
            <p:ph idx="1"/>
          </p:nvPr>
        </p:nvSpPr>
        <p:spPr>
          <a:xfrm>
            <a:off x="3058623" y="5355868"/>
            <a:ext cx="8962141" cy="897914"/>
          </a:xfrm>
        </p:spPr>
        <p:txBody>
          <a:bodyPr vert="horz" lIns="91440" tIns="45720" rIns="91440" bIns="45720" rtlCol="0" anchor="t">
            <a:normAutofit fontScale="25000" lnSpcReduction="20000"/>
          </a:bodyPr>
          <a:lstStyle/>
          <a:p>
            <a:pPr marL="0" indent="0">
              <a:lnSpc>
                <a:spcPct val="170000"/>
              </a:lnSpc>
              <a:buNone/>
            </a:pPr>
            <a:r>
              <a:rPr lang="en-GB" sz="9600" dirty="0">
                <a:hlinkClick r:id="rId3"/>
              </a:rPr>
              <a:t>eet@careerconnect.org.uk</a:t>
            </a:r>
            <a:r>
              <a:rPr lang="en-GB" sz="9600" dirty="0"/>
              <a:t>  or </a:t>
            </a:r>
            <a:r>
              <a:rPr lang="en-GB" sz="9600" dirty="0">
                <a:hlinkClick r:id="rId4"/>
              </a:rPr>
              <a:t>manchesteresf@careerconnect.org.uk</a:t>
            </a:r>
            <a:br>
              <a:rPr lang="en-GB" sz="9600" dirty="0"/>
            </a:br>
            <a:r>
              <a:rPr lang="en-US" sz="9600" dirty="0">
                <a:cs typeface="Calibri" panose="020F0502020204030204"/>
              </a:rPr>
              <a:t>Tel: </a:t>
            </a:r>
            <a:r>
              <a:rPr lang="en-GB" sz="9600" dirty="0"/>
              <a:t>0161 232 7863 </a:t>
            </a:r>
            <a:endParaRPr lang="en-US" sz="9600" dirty="0">
              <a:cs typeface="Calibri" panose="020F0502020204030204"/>
            </a:endParaRPr>
          </a:p>
          <a:p>
            <a:endParaRPr lang="en-US" dirty="0">
              <a:cs typeface="Calibri" panose="020F0502020204030204"/>
            </a:endParaRPr>
          </a:p>
          <a:p>
            <a:pPr marL="0" indent="0">
              <a:buNone/>
            </a:pPr>
            <a:endParaRPr lang="en-US" dirty="0">
              <a:cs typeface="Calibri" panose="020F0502020204030204"/>
            </a:endParaRPr>
          </a:p>
          <a:p>
            <a:pPr marL="0" indent="0">
              <a:buNone/>
            </a:pPr>
            <a:endParaRPr lang="en-US" dirty="0">
              <a:cs typeface="Calibri" panose="020F0502020204030204"/>
            </a:endParaRPr>
          </a:p>
        </p:txBody>
      </p:sp>
      <p:sp>
        <p:nvSpPr>
          <p:cNvPr id="4" name="Rectangle 3">
            <a:extLst>
              <a:ext uri="{FF2B5EF4-FFF2-40B4-BE49-F238E27FC236}">
                <a16:creationId xmlns:a16="http://schemas.microsoft.com/office/drawing/2014/main" id="{32E0B3AB-D4A8-4BAD-8643-3951DF4CE150}"/>
              </a:ext>
            </a:extLst>
          </p:cNvPr>
          <p:cNvSpPr/>
          <p:nvPr/>
        </p:nvSpPr>
        <p:spPr>
          <a:xfrm>
            <a:off x="1985756" y="1374875"/>
            <a:ext cx="7749366" cy="461665"/>
          </a:xfrm>
          <a:prstGeom prst="rect">
            <a:avLst/>
          </a:prstGeom>
        </p:spPr>
        <p:txBody>
          <a:bodyPr wrap="none">
            <a:spAutoFit/>
          </a:bodyPr>
          <a:lstStyle/>
          <a:p>
            <a:r>
              <a:rPr lang="en-US" sz="2400" dirty="0">
                <a:cs typeface="Calibri" panose="020F0502020204030204"/>
              </a:rPr>
              <a:t>Prevention role – to support transition of 'high risk' students</a:t>
            </a:r>
          </a:p>
        </p:txBody>
      </p:sp>
      <p:sp>
        <p:nvSpPr>
          <p:cNvPr id="5" name="Rectangle 4">
            <a:extLst>
              <a:ext uri="{FF2B5EF4-FFF2-40B4-BE49-F238E27FC236}">
                <a16:creationId xmlns:a16="http://schemas.microsoft.com/office/drawing/2014/main" id="{B64FF283-5703-4192-891B-241FD45E1811}"/>
              </a:ext>
            </a:extLst>
          </p:cNvPr>
          <p:cNvSpPr/>
          <p:nvPr/>
        </p:nvSpPr>
        <p:spPr>
          <a:xfrm>
            <a:off x="2856251" y="2017942"/>
            <a:ext cx="6008376" cy="461665"/>
          </a:xfrm>
          <a:prstGeom prst="rect">
            <a:avLst/>
          </a:prstGeom>
        </p:spPr>
        <p:txBody>
          <a:bodyPr wrap="none">
            <a:spAutoFit/>
          </a:bodyPr>
          <a:lstStyle/>
          <a:p>
            <a:pPr marL="285750" indent="-285750">
              <a:buClr>
                <a:srgbClr val="0070C0"/>
              </a:buClr>
              <a:buSzPct val="150000"/>
              <a:buFont typeface="Arial" panose="020B0604020202020204" pitchFamily="34" charset="0"/>
              <a:buChar char="•"/>
            </a:pPr>
            <a:r>
              <a:rPr lang="en-US" sz="2400" dirty="0">
                <a:cs typeface="Calibri" panose="020F0502020204030204"/>
              </a:rPr>
              <a:t> Maintain contact across the summer break.</a:t>
            </a:r>
          </a:p>
        </p:txBody>
      </p:sp>
      <p:sp>
        <p:nvSpPr>
          <p:cNvPr id="6" name="Rectangle 5">
            <a:extLst>
              <a:ext uri="{FF2B5EF4-FFF2-40B4-BE49-F238E27FC236}">
                <a16:creationId xmlns:a16="http://schemas.microsoft.com/office/drawing/2014/main" id="{6325C0E5-74F5-48F1-A08C-535C3401CE7D}"/>
              </a:ext>
            </a:extLst>
          </p:cNvPr>
          <p:cNvSpPr/>
          <p:nvPr/>
        </p:nvSpPr>
        <p:spPr>
          <a:xfrm>
            <a:off x="2856251" y="2601184"/>
            <a:ext cx="6319359" cy="461665"/>
          </a:xfrm>
          <a:prstGeom prst="rect">
            <a:avLst/>
          </a:prstGeom>
        </p:spPr>
        <p:txBody>
          <a:bodyPr wrap="none">
            <a:spAutoFit/>
          </a:bodyPr>
          <a:lstStyle/>
          <a:p>
            <a:pPr marL="285750" indent="-285750">
              <a:buClr>
                <a:srgbClr val="0070C0"/>
              </a:buClr>
              <a:buSzPct val="150000"/>
              <a:buFont typeface="Arial" panose="020B0604020202020204" pitchFamily="34" charset="0"/>
              <a:buChar char="•"/>
            </a:pPr>
            <a:r>
              <a:rPr lang="en-US" sz="2400" dirty="0">
                <a:cs typeface="Calibri" panose="020F0502020204030204"/>
              </a:rPr>
              <a:t> Provide advice and guidance and secure offers</a:t>
            </a:r>
          </a:p>
        </p:txBody>
      </p:sp>
      <p:sp>
        <p:nvSpPr>
          <p:cNvPr id="7" name="Rectangle 6">
            <a:extLst>
              <a:ext uri="{FF2B5EF4-FFF2-40B4-BE49-F238E27FC236}">
                <a16:creationId xmlns:a16="http://schemas.microsoft.com/office/drawing/2014/main" id="{F68EB939-2698-4604-A3DF-0107892C7B0A}"/>
              </a:ext>
            </a:extLst>
          </p:cNvPr>
          <p:cNvSpPr/>
          <p:nvPr/>
        </p:nvSpPr>
        <p:spPr>
          <a:xfrm>
            <a:off x="2856251" y="3148404"/>
            <a:ext cx="7570086" cy="461665"/>
          </a:xfrm>
          <a:prstGeom prst="rect">
            <a:avLst/>
          </a:prstGeom>
        </p:spPr>
        <p:txBody>
          <a:bodyPr wrap="none">
            <a:spAutoFit/>
          </a:bodyPr>
          <a:lstStyle/>
          <a:p>
            <a:pPr marL="342900" indent="-342900">
              <a:buClr>
                <a:srgbClr val="0070C0"/>
              </a:buClr>
              <a:buSzPct val="150000"/>
              <a:buFont typeface="Arial" panose="020B0604020202020204" pitchFamily="34" charset="0"/>
              <a:buChar char="•"/>
            </a:pPr>
            <a:r>
              <a:rPr lang="en-US" sz="2400" dirty="0">
                <a:cs typeface="Calibri" panose="020F0502020204030204"/>
              </a:rPr>
              <a:t>Broker other support to reduce barriers to participation.</a:t>
            </a:r>
          </a:p>
        </p:txBody>
      </p:sp>
      <p:sp>
        <p:nvSpPr>
          <p:cNvPr id="8" name="Rectangle 7">
            <a:extLst>
              <a:ext uri="{FF2B5EF4-FFF2-40B4-BE49-F238E27FC236}">
                <a16:creationId xmlns:a16="http://schemas.microsoft.com/office/drawing/2014/main" id="{D2E07C90-F322-4DDE-AC1D-46992A472F4B}"/>
              </a:ext>
            </a:extLst>
          </p:cNvPr>
          <p:cNvSpPr/>
          <p:nvPr/>
        </p:nvSpPr>
        <p:spPr>
          <a:xfrm>
            <a:off x="2856251" y="4252136"/>
            <a:ext cx="5510254" cy="461665"/>
          </a:xfrm>
          <a:prstGeom prst="rect">
            <a:avLst/>
          </a:prstGeom>
        </p:spPr>
        <p:txBody>
          <a:bodyPr wrap="square">
            <a:spAutoFit/>
          </a:bodyPr>
          <a:lstStyle/>
          <a:p>
            <a:pPr marL="342900" indent="-342900">
              <a:buClr>
                <a:srgbClr val="0070C0"/>
              </a:buClr>
              <a:buSzPct val="150000"/>
              <a:buFont typeface="Arial" panose="020B0604020202020204" pitchFamily="34" charset="0"/>
              <a:buChar char="•"/>
            </a:pPr>
            <a:r>
              <a:rPr lang="en-US" sz="2400" dirty="0">
                <a:cs typeface="Calibri" panose="020F0502020204030204"/>
              </a:rPr>
              <a:t>Share information with post 16</a:t>
            </a:r>
          </a:p>
        </p:txBody>
      </p:sp>
      <p:sp>
        <p:nvSpPr>
          <p:cNvPr id="9" name="Rectangle 8">
            <a:extLst>
              <a:ext uri="{FF2B5EF4-FFF2-40B4-BE49-F238E27FC236}">
                <a16:creationId xmlns:a16="http://schemas.microsoft.com/office/drawing/2014/main" id="{4AE419ED-CD6B-4438-A1CE-D6D5E8C0DC20}"/>
              </a:ext>
            </a:extLst>
          </p:cNvPr>
          <p:cNvSpPr/>
          <p:nvPr/>
        </p:nvSpPr>
        <p:spPr>
          <a:xfrm>
            <a:off x="2856251" y="3712729"/>
            <a:ext cx="5246949" cy="461665"/>
          </a:xfrm>
          <a:prstGeom prst="rect">
            <a:avLst/>
          </a:prstGeom>
        </p:spPr>
        <p:txBody>
          <a:bodyPr wrap="none">
            <a:spAutoFit/>
          </a:bodyPr>
          <a:lstStyle/>
          <a:p>
            <a:pPr marL="342900" indent="-342900">
              <a:buClr>
                <a:srgbClr val="0070C0"/>
              </a:buClr>
              <a:buSzPct val="150000"/>
              <a:buFont typeface="Arial" panose="020B0604020202020204" pitchFamily="34" charset="0"/>
              <a:buChar char="•"/>
            </a:pPr>
            <a:r>
              <a:rPr lang="en-US" sz="2400" dirty="0">
                <a:cs typeface="Calibri" panose="020F0502020204030204"/>
              </a:rPr>
              <a:t>Support for enrollment and induction</a:t>
            </a:r>
          </a:p>
        </p:txBody>
      </p:sp>
      <p:sp>
        <p:nvSpPr>
          <p:cNvPr id="10" name="Rectangle 9">
            <a:extLst>
              <a:ext uri="{FF2B5EF4-FFF2-40B4-BE49-F238E27FC236}">
                <a16:creationId xmlns:a16="http://schemas.microsoft.com/office/drawing/2014/main" id="{4227BC76-A6DC-44B8-B23B-D30FB0A50C9E}"/>
              </a:ext>
            </a:extLst>
          </p:cNvPr>
          <p:cNvSpPr/>
          <p:nvPr/>
        </p:nvSpPr>
        <p:spPr>
          <a:xfrm>
            <a:off x="2856251" y="4861660"/>
            <a:ext cx="3783408" cy="461665"/>
          </a:xfrm>
          <a:prstGeom prst="rect">
            <a:avLst/>
          </a:prstGeom>
        </p:spPr>
        <p:txBody>
          <a:bodyPr wrap="none">
            <a:spAutoFit/>
          </a:bodyPr>
          <a:lstStyle/>
          <a:p>
            <a:pPr marL="342900" indent="-342900">
              <a:buClr>
                <a:srgbClr val="0070C0"/>
              </a:buClr>
              <a:buSzPct val="150000"/>
              <a:buFont typeface="Arial" panose="020B0604020202020204" pitchFamily="34" charset="0"/>
              <a:buChar char="•"/>
            </a:pPr>
            <a:r>
              <a:rPr lang="en-US" sz="2400" dirty="0">
                <a:cs typeface="Calibri" panose="020F0502020204030204"/>
              </a:rPr>
              <a:t>Support</a:t>
            </a:r>
            <a:r>
              <a:rPr lang="en-US" dirty="0">
                <a:cs typeface="Calibri" panose="020F0502020204030204"/>
              </a:rPr>
              <a:t> </a:t>
            </a:r>
            <a:r>
              <a:rPr lang="en-US" sz="2400" dirty="0">
                <a:cs typeface="Calibri" panose="020F0502020204030204"/>
              </a:rPr>
              <a:t>for</a:t>
            </a:r>
            <a:r>
              <a:rPr lang="en-US" dirty="0">
                <a:cs typeface="Calibri" panose="020F0502020204030204"/>
              </a:rPr>
              <a:t> </a:t>
            </a:r>
            <a:r>
              <a:rPr lang="en-US" sz="2400" dirty="0">
                <a:cs typeface="Calibri" panose="020F0502020204030204"/>
              </a:rPr>
              <a:t>parent</a:t>
            </a:r>
            <a:r>
              <a:rPr lang="en-US" dirty="0">
                <a:cs typeface="Calibri" panose="020F0502020204030204"/>
              </a:rPr>
              <a:t> / </a:t>
            </a:r>
            <a:r>
              <a:rPr lang="en-US" sz="2400" dirty="0" err="1">
                <a:cs typeface="Calibri" panose="020F0502020204030204"/>
              </a:rPr>
              <a:t>carers</a:t>
            </a:r>
            <a:endParaRPr lang="en-US" sz="2400" dirty="0">
              <a:cs typeface="Calibri" panose="020F0502020204030204"/>
            </a:endParaRPr>
          </a:p>
        </p:txBody>
      </p:sp>
    </p:spTree>
    <p:extLst>
      <p:ext uri="{BB962C8B-B14F-4D97-AF65-F5344CB8AC3E}">
        <p14:creationId xmlns:p14="http://schemas.microsoft.com/office/powerpoint/2010/main" val="1822468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fltVal val="0"/>
                                          </p:val>
                                        </p:tav>
                                        <p:tav tm="100000">
                                          <p:val>
                                            <p:strVal val="#ppt_w"/>
                                          </p:val>
                                        </p:tav>
                                      </p:tavLst>
                                    </p:anim>
                                    <p:anim calcmode="lin" valueType="num">
                                      <p:cBhvr>
                                        <p:cTn id="16" dur="1000" fill="hold"/>
                                        <p:tgtEl>
                                          <p:spTgt spid="6"/>
                                        </p:tgtEl>
                                        <p:attrNameLst>
                                          <p:attrName>ppt_h</p:attrName>
                                        </p:attrNameLst>
                                      </p:cBhvr>
                                      <p:tavLst>
                                        <p:tav tm="0">
                                          <p:val>
                                            <p:fltVal val="0"/>
                                          </p:val>
                                        </p:tav>
                                        <p:tav tm="100000">
                                          <p:val>
                                            <p:strVal val="#ppt_h"/>
                                          </p:val>
                                        </p:tav>
                                      </p:tavLst>
                                    </p:anim>
                                    <p:anim calcmode="lin" valueType="num">
                                      <p:cBhvr>
                                        <p:cTn id="17" dur="1000" fill="hold"/>
                                        <p:tgtEl>
                                          <p:spTgt spid="6"/>
                                        </p:tgtEl>
                                        <p:attrNameLst>
                                          <p:attrName>style.rotation</p:attrName>
                                        </p:attrNameLst>
                                      </p:cBhvr>
                                      <p:tavLst>
                                        <p:tav tm="0">
                                          <p:val>
                                            <p:fltVal val="90"/>
                                          </p:val>
                                        </p:tav>
                                        <p:tav tm="100000">
                                          <p:val>
                                            <p:fltVal val="0"/>
                                          </p:val>
                                        </p:tav>
                                      </p:tavLst>
                                    </p:anim>
                                    <p:animEffect transition="in" filter="fade">
                                      <p:cBhvr>
                                        <p:cTn id="18" dur="10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1000" fill="hold"/>
                                        <p:tgtEl>
                                          <p:spTgt spid="7"/>
                                        </p:tgtEl>
                                        <p:attrNameLst>
                                          <p:attrName>ppt_w</p:attrName>
                                        </p:attrNameLst>
                                      </p:cBhvr>
                                      <p:tavLst>
                                        <p:tav tm="0">
                                          <p:val>
                                            <p:fltVal val="0"/>
                                          </p:val>
                                        </p:tav>
                                        <p:tav tm="100000">
                                          <p:val>
                                            <p:strVal val="#ppt_w"/>
                                          </p:val>
                                        </p:tav>
                                      </p:tavLst>
                                    </p:anim>
                                    <p:anim calcmode="lin" valueType="num">
                                      <p:cBhvr>
                                        <p:cTn id="24" dur="1000" fill="hold"/>
                                        <p:tgtEl>
                                          <p:spTgt spid="7"/>
                                        </p:tgtEl>
                                        <p:attrNameLst>
                                          <p:attrName>ppt_h</p:attrName>
                                        </p:attrNameLst>
                                      </p:cBhvr>
                                      <p:tavLst>
                                        <p:tav tm="0">
                                          <p:val>
                                            <p:fltVal val="0"/>
                                          </p:val>
                                        </p:tav>
                                        <p:tav tm="100000">
                                          <p:val>
                                            <p:strVal val="#ppt_h"/>
                                          </p:val>
                                        </p:tav>
                                      </p:tavLst>
                                    </p:anim>
                                    <p:anim calcmode="lin" valueType="num">
                                      <p:cBhvr>
                                        <p:cTn id="25" dur="1000" fill="hold"/>
                                        <p:tgtEl>
                                          <p:spTgt spid="7"/>
                                        </p:tgtEl>
                                        <p:attrNameLst>
                                          <p:attrName>style.rotation</p:attrName>
                                        </p:attrNameLst>
                                      </p:cBhvr>
                                      <p:tavLst>
                                        <p:tav tm="0">
                                          <p:val>
                                            <p:fltVal val="90"/>
                                          </p:val>
                                        </p:tav>
                                        <p:tav tm="100000">
                                          <p:val>
                                            <p:fltVal val="0"/>
                                          </p:val>
                                        </p:tav>
                                      </p:tavLst>
                                    </p:anim>
                                    <p:animEffect transition="in" filter="fade">
                                      <p:cBhvr>
                                        <p:cTn id="26" dur="10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p:cTn id="31" dur="1000" fill="hold"/>
                                        <p:tgtEl>
                                          <p:spTgt spid="9"/>
                                        </p:tgtEl>
                                        <p:attrNameLst>
                                          <p:attrName>ppt_w</p:attrName>
                                        </p:attrNameLst>
                                      </p:cBhvr>
                                      <p:tavLst>
                                        <p:tav tm="0">
                                          <p:val>
                                            <p:fltVal val="0"/>
                                          </p:val>
                                        </p:tav>
                                        <p:tav tm="100000">
                                          <p:val>
                                            <p:strVal val="#ppt_w"/>
                                          </p:val>
                                        </p:tav>
                                      </p:tavLst>
                                    </p:anim>
                                    <p:anim calcmode="lin" valueType="num">
                                      <p:cBhvr>
                                        <p:cTn id="32" dur="1000" fill="hold"/>
                                        <p:tgtEl>
                                          <p:spTgt spid="9"/>
                                        </p:tgtEl>
                                        <p:attrNameLst>
                                          <p:attrName>ppt_h</p:attrName>
                                        </p:attrNameLst>
                                      </p:cBhvr>
                                      <p:tavLst>
                                        <p:tav tm="0">
                                          <p:val>
                                            <p:fltVal val="0"/>
                                          </p:val>
                                        </p:tav>
                                        <p:tav tm="100000">
                                          <p:val>
                                            <p:strVal val="#ppt_h"/>
                                          </p:val>
                                        </p:tav>
                                      </p:tavLst>
                                    </p:anim>
                                    <p:anim calcmode="lin" valueType="num">
                                      <p:cBhvr>
                                        <p:cTn id="33" dur="1000" fill="hold"/>
                                        <p:tgtEl>
                                          <p:spTgt spid="9"/>
                                        </p:tgtEl>
                                        <p:attrNameLst>
                                          <p:attrName>style.rotation</p:attrName>
                                        </p:attrNameLst>
                                      </p:cBhvr>
                                      <p:tavLst>
                                        <p:tav tm="0">
                                          <p:val>
                                            <p:fltVal val="90"/>
                                          </p:val>
                                        </p:tav>
                                        <p:tav tm="100000">
                                          <p:val>
                                            <p:fltVal val="0"/>
                                          </p:val>
                                        </p:tav>
                                      </p:tavLst>
                                    </p:anim>
                                    <p:animEffect transition="in" filter="fade">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style.rotation</p:attrName>
                                        </p:attrNameLst>
                                      </p:cBhvr>
                                      <p:tavLst>
                                        <p:tav tm="0">
                                          <p:val>
                                            <p:fltVal val="90"/>
                                          </p:val>
                                        </p:tav>
                                        <p:tav tm="100000">
                                          <p:val>
                                            <p:fltVal val="0"/>
                                          </p:val>
                                        </p:tav>
                                      </p:tavLst>
                                    </p:anim>
                                    <p:animEffect transition="in" filter="fade">
                                      <p:cBhvr>
                                        <p:cTn id="42" dur="100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 calcmode="lin" valueType="num">
                                      <p:cBhvr>
                                        <p:cTn id="47" dur="1000" fill="hold"/>
                                        <p:tgtEl>
                                          <p:spTgt spid="10"/>
                                        </p:tgtEl>
                                        <p:attrNameLst>
                                          <p:attrName>ppt_w</p:attrName>
                                        </p:attrNameLst>
                                      </p:cBhvr>
                                      <p:tavLst>
                                        <p:tav tm="0">
                                          <p:val>
                                            <p:fltVal val="0"/>
                                          </p:val>
                                        </p:tav>
                                        <p:tav tm="100000">
                                          <p:val>
                                            <p:strVal val="#ppt_w"/>
                                          </p:val>
                                        </p:tav>
                                      </p:tavLst>
                                    </p:anim>
                                    <p:anim calcmode="lin" valueType="num">
                                      <p:cBhvr>
                                        <p:cTn id="48" dur="1000" fill="hold"/>
                                        <p:tgtEl>
                                          <p:spTgt spid="10"/>
                                        </p:tgtEl>
                                        <p:attrNameLst>
                                          <p:attrName>ppt_h</p:attrName>
                                        </p:attrNameLst>
                                      </p:cBhvr>
                                      <p:tavLst>
                                        <p:tav tm="0">
                                          <p:val>
                                            <p:fltVal val="0"/>
                                          </p:val>
                                        </p:tav>
                                        <p:tav tm="100000">
                                          <p:val>
                                            <p:strVal val="#ppt_h"/>
                                          </p:val>
                                        </p:tav>
                                      </p:tavLst>
                                    </p:anim>
                                    <p:anim calcmode="lin" valueType="num">
                                      <p:cBhvr>
                                        <p:cTn id="49" dur="1000" fill="hold"/>
                                        <p:tgtEl>
                                          <p:spTgt spid="10"/>
                                        </p:tgtEl>
                                        <p:attrNameLst>
                                          <p:attrName>style.rotation</p:attrName>
                                        </p:attrNameLst>
                                      </p:cBhvr>
                                      <p:tavLst>
                                        <p:tav tm="0">
                                          <p:val>
                                            <p:fltVal val="90"/>
                                          </p:val>
                                        </p:tav>
                                        <p:tav tm="100000">
                                          <p:val>
                                            <p:fltVal val="0"/>
                                          </p:val>
                                        </p:tav>
                                      </p:tavLst>
                                    </p:anim>
                                    <p:animEffect transition="in" filter="fade">
                                      <p:cBhvr>
                                        <p:cTn id="50" dur="1000"/>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3">
                                            <p:txEl>
                                              <p:pRg st="0" end="0"/>
                                            </p:txEl>
                                          </p:spTgt>
                                        </p:tgtEl>
                                        <p:attrNameLst>
                                          <p:attrName>style.visibility</p:attrName>
                                        </p:attrNameLst>
                                      </p:cBhvr>
                                      <p:to>
                                        <p:strVal val="visible"/>
                                      </p:to>
                                    </p:set>
                                    <p:anim calcmode="lin" valueType="num">
                                      <p:cBhvr>
                                        <p:cTn id="55"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56"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57"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58"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P spid="6" grpId="0"/>
      <p:bldP spid="7" grpId="0"/>
      <p:bldP spid="8" grpId="0"/>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283626-03DE-4B89-AF2B-95E422767145}"/>
              </a:ext>
            </a:extLst>
          </p:cNvPr>
          <p:cNvSpPr>
            <a:spLocks noGrp="1"/>
          </p:cNvSpPr>
          <p:nvPr>
            <p:ph type="title"/>
          </p:nvPr>
        </p:nvSpPr>
        <p:spPr>
          <a:xfrm>
            <a:off x="146351" y="317060"/>
            <a:ext cx="10515600" cy="1107849"/>
          </a:xfrm>
        </p:spPr>
        <p:txBody>
          <a:bodyPr/>
          <a:lstStyle/>
          <a:p>
            <a:r>
              <a:rPr lang="en-US" dirty="0">
                <a:latin typeface="Bahnschrift SemiBold" panose="020B0502040204020203" pitchFamily="34" charset="0"/>
                <a:cs typeface="Calibri Light"/>
              </a:rPr>
              <a:t>Other support available</a:t>
            </a:r>
          </a:p>
        </p:txBody>
      </p:sp>
      <p:sp>
        <p:nvSpPr>
          <p:cNvPr id="3" name="Content Placeholder 2">
            <a:extLst>
              <a:ext uri="{FF2B5EF4-FFF2-40B4-BE49-F238E27FC236}">
                <a16:creationId xmlns:a16="http://schemas.microsoft.com/office/drawing/2014/main" id="{939EC55F-8ACA-4938-973C-8B661C832DBD}"/>
              </a:ext>
            </a:extLst>
          </p:cNvPr>
          <p:cNvSpPr>
            <a:spLocks noGrp="1"/>
          </p:cNvSpPr>
          <p:nvPr>
            <p:ph idx="1"/>
          </p:nvPr>
        </p:nvSpPr>
        <p:spPr>
          <a:xfrm>
            <a:off x="3079307" y="2390644"/>
            <a:ext cx="10018713" cy="528712"/>
          </a:xfrm>
        </p:spPr>
        <p:txBody>
          <a:bodyPr vert="horz" lIns="91440" tIns="45720" rIns="91440" bIns="45720" rtlCol="0" anchor="t">
            <a:normAutofit/>
          </a:bodyPr>
          <a:lstStyle/>
          <a:p>
            <a:r>
              <a:rPr lang="en-US" dirty="0">
                <a:cs typeface="Calibri"/>
              </a:rPr>
              <a:t>Princes Trust</a:t>
            </a:r>
          </a:p>
        </p:txBody>
      </p:sp>
      <p:sp>
        <p:nvSpPr>
          <p:cNvPr id="6" name="Content Placeholder 2">
            <a:extLst>
              <a:ext uri="{FF2B5EF4-FFF2-40B4-BE49-F238E27FC236}">
                <a16:creationId xmlns:a16="http://schemas.microsoft.com/office/drawing/2014/main" id="{724C0E0C-6711-49FE-965C-E2ABA6A76B45}"/>
              </a:ext>
            </a:extLst>
          </p:cNvPr>
          <p:cNvSpPr txBox="1">
            <a:spLocks/>
          </p:cNvSpPr>
          <p:nvPr/>
        </p:nvSpPr>
        <p:spPr>
          <a:xfrm>
            <a:off x="3060550" y="1570584"/>
            <a:ext cx="10018713" cy="52871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dirty="0">
                <a:cs typeface="Calibri"/>
              </a:rPr>
              <a:t>Growth Company ESF NEET Programme.</a:t>
            </a:r>
          </a:p>
        </p:txBody>
      </p:sp>
      <p:sp>
        <p:nvSpPr>
          <p:cNvPr id="8" name="Content Placeholder 2">
            <a:extLst>
              <a:ext uri="{FF2B5EF4-FFF2-40B4-BE49-F238E27FC236}">
                <a16:creationId xmlns:a16="http://schemas.microsoft.com/office/drawing/2014/main" id="{889C7081-58FA-4661-A176-ED0DB2333CFE}"/>
              </a:ext>
            </a:extLst>
          </p:cNvPr>
          <p:cNvSpPr txBox="1">
            <a:spLocks/>
          </p:cNvSpPr>
          <p:nvPr/>
        </p:nvSpPr>
        <p:spPr>
          <a:xfrm>
            <a:off x="3060549" y="4051841"/>
            <a:ext cx="10018713" cy="52871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dirty="0">
                <a:cs typeface="Calibri"/>
              </a:rPr>
              <a:t>Voluntary Sector Youth Provision</a:t>
            </a:r>
          </a:p>
        </p:txBody>
      </p:sp>
      <p:sp>
        <p:nvSpPr>
          <p:cNvPr id="9" name="Content Placeholder 2">
            <a:extLst>
              <a:ext uri="{FF2B5EF4-FFF2-40B4-BE49-F238E27FC236}">
                <a16:creationId xmlns:a16="http://schemas.microsoft.com/office/drawing/2014/main" id="{9E7DF409-BF27-4091-9EAE-35E407AFC1E0}"/>
              </a:ext>
            </a:extLst>
          </p:cNvPr>
          <p:cNvSpPr txBox="1">
            <a:spLocks/>
          </p:cNvSpPr>
          <p:nvPr/>
        </p:nvSpPr>
        <p:spPr>
          <a:xfrm>
            <a:off x="3060550" y="3210705"/>
            <a:ext cx="10018713" cy="63181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dirty="0">
                <a:cs typeface="Calibri"/>
              </a:rPr>
              <a:t>National Citizenship Service</a:t>
            </a:r>
          </a:p>
        </p:txBody>
      </p:sp>
      <p:sp>
        <p:nvSpPr>
          <p:cNvPr id="7" name="Content Placeholder 2">
            <a:extLst>
              <a:ext uri="{FF2B5EF4-FFF2-40B4-BE49-F238E27FC236}">
                <a16:creationId xmlns:a16="http://schemas.microsoft.com/office/drawing/2014/main" id="{AF5C19DC-88C1-4299-8C0C-30BB59CBE1C0}"/>
              </a:ext>
            </a:extLst>
          </p:cNvPr>
          <p:cNvSpPr txBox="1">
            <a:spLocks/>
          </p:cNvSpPr>
          <p:nvPr/>
        </p:nvSpPr>
        <p:spPr>
          <a:xfrm>
            <a:off x="3060548" y="4953926"/>
            <a:ext cx="10018713" cy="52871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dirty="0">
                <a:cs typeface="Calibri"/>
              </a:rPr>
              <a:t>Rising Stars Fund</a:t>
            </a:r>
          </a:p>
        </p:txBody>
      </p:sp>
      <p:sp>
        <p:nvSpPr>
          <p:cNvPr id="11" name="Content Placeholder 2">
            <a:extLst>
              <a:ext uri="{FF2B5EF4-FFF2-40B4-BE49-F238E27FC236}">
                <a16:creationId xmlns:a16="http://schemas.microsoft.com/office/drawing/2014/main" id="{8B8BF7B8-C7B6-45CE-B5C9-83E4CC01E87E}"/>
              </a:ext>
            </a:extLst>
          </p:cNvPr>
          <p:cNvSpPr txBox="1">
            <a:spLocks/>
          </p:cNvSpPr>
          <p:nvPr/>
        </p:nvSpPr>
        <p:spPr>
          <a:xfrm>
            <a:off x="3079307" y="5856011"/>
            <a:ext cx="10018713" cy="528712"/>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dirty="0">
                <a:cs typeface="Calibri"/>
              </a:rPr>
              <a:t>Our Pass</a:t>
            </a:r>
          </a:p>
        </p:txBody>
      </p:sp>
    </p:spTree>
    <p:extLst>
      <p:ext uri="{BB962C8B-B14F-4D97-AF65-F5344CB8AC3E}">
        <p14:creationId xmlns:p14="http://schemas.microsoft.com/office/powerpoint/2010/main" val="3113453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8" grpId="0"/>
      <p:bldP spid="9" grpId="0"/>
      <p:bldP spid="7" grpId="0"/>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A0FA1-BB4C-43F4-8E7C-67C87F2759EF}"/>
              </a:ext>
            </a:extLst>
          </p:cNvPr>
          <p:cNvSpPr>
            <a:spLocks noGrp="1"/>
          </p:cNvSpPr>
          <p:nvPr>
            <p:ph type="title"/>
          </p:nvPr>
        </p:nvSpPr>
        <p:spPr>
          <a:xfrm>
            <a:off x="725658" y="461939"/>
            <a:ext cx="10515600" cy="915035"/>
          </a:xfrm>
        </p:spPr>
        <p:txBody>
          <a:bodyPr/>
          <a:lstStyle/>
          <a:p>
            <a:r>
              <a:rPr lang="en-US" b="1" dirty="0">
                <a:latin typeface="Source Sans Pro" panose="020B0503030403020204" pitchFamily="34" charset="0"/>
                <a:ea typeface="Source Sans Pro" panose="020B0503030403020204" pitchFamily="34" charset="0"/>
                <a:cs typeface="Calibri Light"/>
              </a:rPr>
              <a:t>Transition Guide </a:t>
            </a:r>
            <a:r>
              <a:rPr lang="en-US" sz="3600" b="1" dirty="0">
                <a:latin typeface="Source Sans Pro" panose="020B0503030403020204" pitchFamily="34" charset="0"/>
                <a:ea typeface="Source Sans Pro" panose="020B0503030403020204" pitchFamily="34" charset="0"/>
                <a:cs typeface="Calibri Light"/>
              </a:rPr>
              <a:t>2022</a:t>
            </a:r>
          </a:p>
        </p:txBody>
      </p:sp>
      <p:sp>
        <p:nvSpPr>
          <p:cNvPr id="3" name="Content Placeholder 2">
            <a:extLst>
              <a:ext uri="{FF2B5EF4-FFF2-40B4-BE49-F238E27FC236}">
                <a16:creationId xmlns:a16="http://schemas.microsoft.com/office/drawing/2014/main" id="{7EC5FA6E-F7FF-49AA-BA7C-1B2F646410EF}"/>
              </a:ext>
            </a:extLst>
          </p:cNvPr>
          <p:cNvSpPr>
            <a:spLocks noGrp="1"/>
          </p:cNvSpPr>
          <p:nvPr>
            <p:ph idx="1"/>
          </p:nvPr>
        </p:nvSpPr>
        <p:spPr>
          <a:xfrm>
            <a:off x="3534358" y="3522483"/>
            <a:ext cx="7393894" cy="539079"/>
          </a:xfrm>
        </p:spPr>
        <p:txBody>
          <a:bodyPr vert="horz" lIns="91440" tIns="45720" rIns="91440" bIns="45720" rtlCol="0" anchor="t">
            <a:normAutofit/>
          </a:bodyPr>
          <a:lstStyle/>
          <a:p>
            <a:r>
              <a:rPr lang="en-US" dirty="0">
                <a:cs typeface="Calibri"/>
              </a:rPr>
              <a:t>Partnership model – post 16 and wider partners</a:t>
            </a:r>
          </a:p>
          <a:p>
            <a:pPr marL="0" indent="0">
              <a:buNone/>
            </a:pPr>
            <a:endParaRPr lang="en-US" dirty="0">
              <a:cs typeface="Calibri"/>
            </a:endParaRPr>
          </a:p>
        </p:txBody>
      </p:sp>
      <p:sp>
        <p:nvSpPr>
          <p:cNvPr id="4" name="Content Placeholder 2">
            <a:extLst>
              <a:ext uri="{FF2B5EF4-FFF2-40B4-BE49-F238E27FC236}">
                <a16:creationId xmlns:a16="http://schemas.microsoft.com/office/drawing/2014/main" id="{377D57DB-BE44-44A9-8731-6840C350790D}"/>
              </a:ext>
            </a:extLst>
          </p:cNvPr>
          <p:cNvSpPr txBox="1">
            <a:spLocks/>
          </p:cNvSpPr>
          <p:nvPr/>
        </p:nvSpPr>
        <p:spPr>
          <a:xfrm>
            <a:off x="3534358" y="1376974"/>
            <a:ext cx="7393894" cy="539078"/>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dirty="0">
                <a:cs typeface="Calibri"/>
              </a:rPr>
              <a:t>Detailed description of universal and targeted offer</a:t>
            </a:r>
          </a:p>
          <a:p>
            <a:pPr marL="0" indent="0">
              <a:buNone/>
            </a:pPr>
            <a:endParaRPr lang="en-US" dirty="0">
              <a:cs typeface="Calibri"/>
            </a:endParaRPr>
          </a:p>
        </p:txBody>
      </p:sp>
      <p:sp>
        <p:nvSpPr>
          <p:cNvPr id="5" name="Content Placeholder 2">
            <a:extLst>
              <a:ext uri="{FF2B5EF4-FFF2-40B4-BE49-F238E27FC236}">
                <a16:creationId xmlns:a16="http://schemas.microsoft.com/office/drawing/2014/main" id="{50BDF92A-B6F4-498B-A9DC-BE8FB02594DE}"/>
              </a:ext>
            </a:extLst>
          </p:cNvPr>
          <p:cNvSpPr txBox="1">
            <a:spLocks/>
          </p:cNvSpPr>
          <p:nvPr/>
        </p:nvSpPr>
        <p:spPr>
          <a:xfrm>
            <a:off x="3534358" y="2087209"/>
            <a:ext cx="7393894" cy="54827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dirty="0">
                <a:cs typeface="Calibri"/>
              </a:rPr>
              <a:t>Whole school approach – roles and responsibilities</a:t>
            </a:r>
          </a:p>
          <a:p>
            <a:pPr marL="0" indent="0">
              <a:buNone/>
            </a:pPr>
            <a:endParaRPr lang="en-US" dirty="0">
              <a:cs typeface="Calibri"/>
            </a:endParaRPr>
          </a:p>
        </p:txBody>
      </p:sp>
      <p:sp>
        <p:nvSpPr>
          <p:cNvPr id="6" name="Content Placeholder 2">
            <a:extLst>
              <a:ext uri="{FF2B5EF4-FFF2-40B4-BE49-F238E27FC236}">
                <a16:creationId xmlns:a16="http://schemas.microsoft.com/office/drawing/2014/main" id="{4FA2D40C-4C7A-4828-8361-4932F5E2011D}"/>
              </a:ext>
            </a:extLst>
          </p:cNvPr>
          <p:cNvSpPr txBox="1">
            <a:spLocks/>
          </p:cNvSpPr>
          <p:nvPr/>
        </p:nvSpPr>
        <p:spPr>
          <a:xfrm>
            <a:off x="3534358" y="2830450"/>
            <a:ext cx="7393894" cy="539079"/>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dirty="0">
                <a:cs typeface="Calibri"/>
              </a:rPr>
              <a:t>Timetable – Spring to Autumn</a:t>
            </a:r>
          </a:p>
          <a:p>
            <a:pPr marL="0" indent="0">
              <a:buNone/>
            </a:pPr>
            <a:endParaRPr lang="en-US" dirty="0">
              <a:cs typeface="Calibri"/>
            </a:endParaRPr>
          </a:p>
        </p:txBody>
      </p:sp>
      <p:sp>
        <p:nvSpPr>
          <p:cNvPr id="7" name="Content Placeholder 2">
            <a:extLst>
              <a:ext uri="{FF2B5EF4-FFF2-40B4-BE49-F238E27FC236}">
                <a16:creationId xmlns:a16="http://schemas.microsoft.com/office/drawing/2014/main" id="{DB7D1196-0BFB-4425-A2FE-B1826C261221}"/>
              </a:ext>
            </a:extLst>
          </p:cNvPr>
          <p:cNvSpPr txBox="1">
            <a:spLocks/>
          </p:cNvSpPr>
          <p:nvPr/>
        </p:nvSpPr>
        <p:spPr>
          <a:xfrm>
            <a:off x="3534358" y="4214516"/>
            <a:ext cx="7393894" cy="4641623"/>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r>
              <a:rPr lang="en-US" dirty="0">
                <a:cs typeface="Calibri"/>
              </a:rPr>
              <a:t>Tools to support transition </a:t>
            </a:r>
          </a:p>
          <a:p>
            <a:pPr lvl="1">
              <a:buClr>
                <a:schemeClr val="bg2">
                  <a:lumMod val="50000"/>
                </a:schemeClr>
              </a:buClr>
            </a:pPr>
            <a:r>
              <a:rPr lang="en-US" dirty="0">
                <a:cs typeface="Calibri"/>
              </a:rPr>
              <a:t>Referral  Forms</a:t>
            </a:r>
          </a:p>
          <a:p>
            <a:pPr lvl="1">
              <a:buClr>
                <a:schemeClr val="bg2">
                  <a:lumMod val="50000"/>
                </a:schemeClr>
              </a:buClr>
            </a:pPr>
            <a:r>
              <a:rPr lang="en-US" dirty="0">
                <a:cs typeface="Calibri"/>
              </a:rPr>
              <a:t>Consent form</a:t>
            </a:r>
          </a:p>
          <a:p>
            <a:pPr lvl="1">
              <a:buClr>
                <a:schemeClr val="bg2">
                  <a:lumMod val="50000"/>
                </a:schemeClr>
              </a:buClr>
            </a:pPr>
            <a:r>
              <a:rPr lang="en-US" dirty="0">
                <a:cs typeface="Calibri"/>
              </a:rPr>
              <a:t>Transition plan template</a:t>
            </a:r>
          </a:p>
          <a:p>
            <a:pPr lvl="1">
              <a:buClr>
                <a:schemeClr val="bg2">
                  <a:lumMod val="50000"/>
                </a:schemeClr>
              </a:buClr>
            </a:pPr>
            <a:r>
              <a:rPr lang="en-US" dirty="0">
                <a:cs typeface="Calibri"/>
              </a:rPr>
              <a:t>Links to partner agencies</a:t>
            </a:r>
          </a:p>
          <a:p>
            <a:endParaRPr lang="en-US" dirty="0">
              <a:cs typeface="Calibri"/>
            </a:endParaRPr>
          </a:p>
        </p:txBody>
      </p:sp>
    </p:spTree>
    <p:extLst>
      <p:ext uri="{BB962C8B-B14F-4D97-AF65-F5344CB8AC3E}">
        <p14:creationId xmlns:p14="http://schemas.microsoft.com/office/powerpoint/2010/main" val="29257973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A0FA1-BB4C-43F4-8E7C-67C87F2759EF}"/>
              </a:ext>
            </a:extLst>
          </p:cNvPr>
          <p:cNvSpPr>
            <a:spLocks noGrp="1"/>
          </p:cNvSpPr>
          <p:nvPr>
            <p:ph type="title"/>
          </p:nvPr>
        </p:nvSpPr>
        <p:spPr>
          <a:xfrm>
            <a:off x="1414975" y="424733"/>
            <a:ext cx="10515600" cy="915035"/>
          </a:xfrm>
        </p:spPr>
        <p:txBody>
          <a:bodyPr/>
          <a:lstStyle/>
          <a:p>
            <a:r>
              <a:rPr lang="en-US" b="1" dirty="0">
                <a:latin typeface="Source Sans Pro" panose="020B0503030403020204" pitchFamily="34" charset="0"/>
                <a:ea typeface="Source Sans Pro" panose="020B0503030403020204" pitchFamily="34" charset="0"/>
                <a:cs typeface="Calibri Light"/>
              </a:rPr>
              <a:t>Transition Guide </a:t>
            </a:r>
            <a:r>
              <a:rPr lang="en-US" sz="3600" b="1" dirty="0">
                <a:latin typeface="Source Sans Pro" panose="020B0503030403020204" pitchFamily="34" charset="0"/>
                <a:ea typeface="Source Sans Pro" panose="020B0503030403020204" pitchFamily="34" charset="0"/>
                <a:cs typeface="Calibri Light"/>
              </a:rPr>
              <a:t>2022</a:t>
            </a:r>
          </a:p>
        </p:txBody>
      </p:sp>
      <p:sp>
        <p:nvSpPr>
          <p:cNvPr id="4" name="Callout: Down Arrow 3">
            <a:extLst>
              <a:ext uri="{FF2B5EF4-FFF2-40B4-BE49-F238E27FC236}">
                <a16:creationId xmlns:a16="http://schemas.microsoft.com/office/drawing/2014/main" id="{87E7AD48-7AEF-47D7-A99A-447167136707}"/>
              </a:ext>
            </a:extLst>
          </p:cNvPr>
          <p:cNvSpPr/>
          <p:nvPr/>
        </p:nvSpPr>
        <p:spPr>
          <a:xfrm>
            <a:off x="2799471" y="2254168"/>
            <a:ext cx="8426548" cy="2641389"/>
          </a:xfrm>
          <a:prstGeom prst="downArrowCallout">
            <a:avLst/>
          </a:prstGeom>
          <a:solidFill>
            <a:srgbClr val="99CCFF"/>
          </a:solidFill>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sz="2000" b="1" dirty="0">
                <a:solidFill>
                  <a:srgbClr val="000000"/>
                </a:solidFill>
                <a:latin typeface="Arial" panose="020B0604020202020204" pitchFamily="34" charset="0"/>
                <a:ea typeface="Arial" panose="020B0604020202020204" pitchFamily="34" charset="0"/>
                <a:cs typeface="Times New Roman" panose="02020603050405020304" pitchFamily="18" charset="0"/>
              </a:rPr>
              <a:t>Together we can let the 2022 High School Leavers know that:</a:t>
            </a:r>
            <a:endParaRPr lang="en-GB" sz="20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164945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A0FA1-BB4C-43F4-8E7C-67C87F2759EF}"/>
              </a:ext>
            </a:extLst>
          </p:cNvPr>
          <p:cNvSpPr>
            <a:spLocks noGrp="1"/>
          </p:cNvSpPr>
          <p:nvPr>
            <p:ph type="title"/>
          </p:nvPr>
        </p:nvSpPr>
        <p:spPr>
          <a:xfrm>
            <a:off x="1414975" y="5706408"/>
            <a:ext cx="10515600" cy="915035"/>
          </a:xfrm>
        </p:spPr>
        <p:txBody>
          <a:bodyPr/>
          <a:lstStyle/>
          <a:p>
            <a:r>
              <a:rPr lang="en-US" b="1" dirty="0">
                <a:latin typeface="Source Sans Pro" panose="020B0503030403020204" pitchFamily="34" charset="0"/>
                <a:ea typeface="Source Sans Pro" panose="020B0503030403020204" pitchFamily="34" charset="0"/>
                <a:cs typeface="Calibri Light"/>
              </a:rPr>
              <a:t>Transition Guide </a:t>
            </a:r>
            <a:r>
              <a:rPr lang="en-US" sz="3600" b="1" dirty="0">
                <a:latin typeface="Source Sans Pro" panose="020B0503030403020204" pitchFamily="34" charset="0"/>
                <a:ea typeface="Source Sans Pro" panose="020B0503030403020204" pitchFamily="34" charset="0"/>
                <a:cs typeface="Calibri Light"/>
              </a:rPr>
              <a:t>2022</a:t>
            </a:r>
          </a:p>
        </p:txBody>
      </p:sp>
      <p:sp>
        <p:nvSpPr>
          <p:cNvPr id="6" name="Scroll: Horizontal 5">
            <a:extLst>
              <a:ext uri="{FF2B5EF4-FFF2-40B4-BE49-F238E27FC236}">
                <a16:creationId xmlns:a16="http://schemas.microsoft.com/office/drawing/2014/main" id="{F4C8F8FE-ED98-4185-B512-C50779D440C7}"/>
              </a:ext>
            </a:extLst>
          </p:cNvPr>
          <p:cNvSpPr/>
          <p:nvPr/>
        </p:nvSpPr>
        <p:spPr>
          <a:xfrm>
            <a:off x="2115015" y="236557"/>
            <a:ext cx="9115520" cy="2193637"/>
          </a:xfrm>
          <a:prstGeom prst="horizontalScroll">
            <a:avLst/>
          </a:prstGeom>
          <a:solidFill>
            <a:srgbClr val="FFC000"/>
          </a:solidFill>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6F8796EA-5197-4CA0-8EB2-B44FC99F8904}"/>
              </a:ext>
            </a:extLst>
          </p:cNvPr>
          <p:cNvSpPr txBox="1"/>
          <p:nvPr/>
        </p:nvSpPr>
        <p:spPr>
          <a:xfrm>
            <a:off x="2607260" y="619889"/>
            <a:ext cx="7934178" cy="1223540"/>
          </a:xfrm>
          <a:prstGeom prst="rect">
            <a:avLst/>
          </a:prstGeom>
          <a:solidFill>
            <a:srgbClr val="FFC000"/>
          </a:solidFill>
        </p:spPr>
        <p:txBody>
          <a:bodyPr wrap="square" rtlCol="0">
            <a:spAutoFit/>
          </a:bodyPr>
          <a:lstStyle/>
          <a:p>
            <a:pPr algn="ctr">
              <a:lnSpc>
                <a:spcPct val="200000"/>
              </a:lnSpc>
              <a:spcAft>
                <a:spcPts val="800"/>
              </a:spcAft>
            </a:pPr>
            <a:r>
              <a:rPr lang="en-GB" b="1" dirty="0">
                <a:solidFill>
                  <a:srgbClr val="000000"/>
                </a:solidFill>
                <a:latin typeface="Arial" panose="020B0604020202020204" pitchFamily="34" charset="0"/>
                <a:ea typeface="Arial" panose="020B0604020202020204" pitchFamily="34" charset="0"/>
                <a:cs typeface="Times New Roman" panose="02020603050405020304" pitchFamily="18" charset="0"/>
              </a:rPr>
              <a:t>WE CARE ABOUT THEM AND THEIR FUTURES </a:t>
            </a:r>
            <a:r>
              <a:rPr lang="en-GB" b="1" dirty="0">
                <a:solidFill>
                  <a:srgbClr val="000000"/>
                </a:solidFill>
                <a:latin typeface="Arial" panose="020B0604020202020204" pitchFamily="34" charset="0"/>
                <a:ea typeface="Calibri" panose="020F0502020204030204" pitchFamily="34" charset="0"/>
                <a:cs typeface="Times New Roman" panose="02020603050405020304" pitchFamily="18" charset="0"/>
              </a:rPr>
              <a:t>AND</a:t>
            </a:r>
          </a:p>
          <a:p>
            <a:pPr algn="ctr">
              <a:lnSpc>
                <a:spcPct val="200000"/>
              </a:lnSpc>
              <a:spcAft>
                <a:spcPts val="800"/>
              </a:spcAft>
            </a:pPr>
            <a:r>
              <a:rPr lang="en-GB" b="1" dirty="0">
                <a:solidFill>
                  <a:srgbClr val="000000"/>
                </a:solidFill>
                <a:latin typeface="Arial" panose="020B0604020202020204" pitchFamily="34" charset="0"/>
                <a:ea typeface="Arial" panose="020B0604020202020204" pitchFamily="34" charset="0"/>
                <a:cs typeface="Times New Roman" panose="02020603050405020304" pitchFamily="18" charset="0"/>
              </a:rPr>
              <a:t>WE ARE WORKING HARD TO SUPPORT THEM IN THEIR NEXT STEPS</a:t>
            </a:r>
            <a:endParaRPr lang="en-GB" dirty="0"/>
          </a:p>
        </p:txBody>
      </p:sp>
      <p:pic>
        <p:nvPicPr>
          <p:cNvPr id="1026" name="Picture 2">
            <a:extLst>
              <a:ext uri="{FF2B5EF4-FFF2-40B4-BE49-F238E27FC236}">
                <a16:creationId xmlns:a16="http://schemas.microsoft.com/office/drawing/2014/main" id="{5C7B48FD-9CC6-4B73-8366-7423EC248D8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3073" y="2695703"/>
            <a:ext cx="6302551" cy="2797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4532117"/>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56984-D7BA-4F87-A188-6FF01CA2C802}"/>
              </a:ext>
            </a:extLst>
          </p:cNvPr>
          <p:cNvSpPr>
            <a:spLocks noGrp="1"/>
          </p:cNvSpPr>
          <p:nvPr>
            <p:ph type="title"/>
          </p:nvPr>
        </p:nvSpPr>
        <p:spPr>
          <a:xfrm>
            <a:off x="1484311" y="685800"/>
            <a:ext cx="10018713" cy="819443"/>
          </a:xfrm>
        </p:spPr>
        <p:txBody>
          <a:bodyPr/>
          <a:lstStyle/>
          <a:p>
            <a:r>
              <a:rPr lang="en-US" dirty="0">
                <a:latin typeface="Bahnschrift SemiBold" panose="020B0502040204020203" pitchFamily="34" charset="0"/>
                <a:cs typeface="Calibri Light"/>
              </a:rPr>
              <a:t>Why a focus on transition</a:t>
            </a:r>
          </a:p>
        </p:txBody>
      </p:sp>
      <p:sp>
        <p:nvSpPr>
          <p:cNvPr id="3" name="Content Placeholder 2">
            <a:extLst>
              <a:ext uri="{FF2B5EF4-FFF2-40B4-BE49-F238E27FC236}">
                <a16:creationId xmlns:a16="http://schemas.microsoft.com/office/drawing/2014/main" id="{B1B72DBF-4299-4A41-929B-B1C05CF08C23}"/>
              </a:ext>
            </a:extLst>
          </p:cNvPr>
          <p:cNvSpPr>
            <a:spLocks noGrp="1"/>
          </p:cNvSpPr>
          <p:nvPr>
            <p:ph idx="1"/>
          </p:nvPr>
        </p:nvSpPr>
        <p:spPr>
          <a:xfrm>
            <a:off x="2173288" y="2991142"/>
            <a:ext cx="10018713" cy="3656163"/>
          </a:xfrm>
        </p:spPr>
        <p:txBody>
          <a:bodyPr vert="horz" lIns="91440" tIns="45720" rIns="91440" bIns="45720" rtlCol="0" anchor="t">
            <a:normAutofit/>
          </a:bodyPr>
          <a:lstStyle/>
          <a:p>
            <a:pPr marL="0" indent="0">
              <a:spcAft>
                <a:spcPts val="1200"/>
              </a:spcAft>
              <a:buClr>
                <a:srgbClr val="1287C3"/>
              </a:buClr>
              <a:buNone/>
            </a:pPr>
            <a:endParaRPr lang="en-US" dirty="0">
              <a:cs typeface="Calibri"/>
            </a:endParaRPr>
          </a:p>
          <a:p>
            <a:pPr>
              <a:spcAft>
                <a:spcPts val="1200"/>
              </a:spcAft>
              <a:buClr>
                <a:srgbClr val="1287C3"/>
              </a:buClr>
            </a:pPr>
            <a:r>
              <a:rPr lang="en-US" dirty="0">
                <a:cs typeface="Calibri"/>
              </a:rPr>
              <a:t>To reduce the negative impact of covid on this year's school leavers</a:t>
            </a:r>
            <a:endParaRPr lang="en-US" dirty="0"/>
          </a:p>
          <a:p>
            <a:pPr>
              <a:spcAft>
                <a:spcPts val="1200"/>
              </a:spcAft>
            </a:pPr>
            <a:r>
              <a:rPr lang="en-US" dirty="0">
                <a:cs typeface="Calibri"/>
              </a:rPr>
              <a:t>To reduce the risk of a spike in Neet and unknown</a:t>
            </a:r>
          </a:p>
        </p:txBody>
      </p:sp>
      <p:sp>
        <p:nvSpPr>
          <p:cNvPr id="4" name="Content Placeholder 2">
            <a:extLst>
              <a:ext uri="{FF2B5EF4-FFF2-40B4-BE49-F238E27FC236}">
                <a16:creationId xmlns:a16="http://schemas.microsoft.com/office/drawing/2014/main" id="{133D9418-D73F-429C-9BAE-DF7D88739A30}"/>
              </a:ext>
            </a:extLst>
          </p:cNvPr>
          <p:cNvSpPr txBox="1">
            <a:spLocks/>
          </p:cNvSpPr>
          <p:nvPr/>
        </p:nvSpPr>
        <p:spPr>
          <a:xfrm>
            <a:off x="2173287" y="1866899"/>
            <a:ext cx="10018713" cy="312420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spcAft>
                <a:spcPts val="1200"/>
              </a:spcAft>
            </a:pPr>
            <a:r>
              <a:rPr lang="en-US" dirty="0">
                <a:cs typeface="Calibri"/>
              </a:rPr>
              <a:t>To ensure all young people have the information and support to make a smooth transition to their Post 16 destination.</a:t>
            </a:r>
          </a:p>
        </p:txBody>
      </p:sp>
      <p:sp>
        <p:nvSpPr>
          <p:cNvPr id="5" name="Content Placeholder 2">
            <a:extLst>
              <a:ext uri="{FF2B5EF4-FFF2-40B4-BE49-F238E27FC236}">
                <a16:creationId xmlns:a16="http://schemas.microsoft.com/office/drawing/2014/main" id="{F0755F64-EE41-4C4F-A16D-47D2EAC0146D}"/>
              </a:ext>
            </a:extLst>
          </p:cNvPr>
          <p:cNvSpPr txBox="1">
            <a:spLocks/>
          </p:cNvSpPr>
          <p:nvPr/>
        </p:nvSpPr>
        <p:spPr>
          <a:xfrm>
            <a:off x="2173288" y="2905482"/>
            <a:ext cx="10018713" cy="3124201"/>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a:spcAft>
                <a:spcPts val="1200"/>
              </a:spcAft>
              <a:buClr>
                <a:srgbClr val="1287C3"/>
              </a:buClr>
            </a:pPr>
            <a:r>
              <a:rPr lang="en-US" dirty="0">
                <a:cs typeface="Calibri"/>
              </a:rPr>
              <a:t>To enable Year 11 students to become independent learners.</a:t>
            </a:r>
          </a:p>
          <a:p>
            <a:pPr marL="0" indent="0">
              <a:spcAft>
                <a:spcPts val="1200"/>
              </a:spcAft>
              <a:buNone/>
            </a:pPr>
            <a:endParaRPr lang="en-US" dirty="0">
              <a:cs typeface="Calibri"/>
            </a:endParaRPr>
          </a:p>
        </p:txBody>
      </p:sp>
    </p:spTree>
    <p:extLst>
      <p:ext uri="{BB962C8B-B14F-4D97-AF65-F5344CB8AC3E}">
        <p14:creationId xmlns:p14="http://schemas.microsoft.com/office/powerpoint/2010/main" val="4102217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 calcmode="lin" valueType="num">
                                      <p:cBhvr additive="base">
                                        <p:cTn id="1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1B23FD-522C-43B6-8D46-FC9DB8E1CE50}"/>
              </a:ext>
            </a:extLst>
          </p:cNvPr>
          <p:cNvSpPr>
            <a:spLocks noGrp="1"/>
          </p:cNvSpPr>
          <p:nvPr>
            <p:ph type="title"/>
          </p:nvPr>
        </p:nvSpPr>
        <p:spPr>
          <a:xfrm>
            <a:off x="1484311" y="685800"/>
            <a:ext cx="10018713" cy="707887"/>
          </a:xfrm>
        </p:spPr>
        <p:txBody>
          <a:bodyPr/>
          <a:lstStyle/>
          <a:p>
            <a:r>
              <a:rPr lang="en-US" dirty="0">
                <a:latin typeface="Bahnschrift SemiBold" panose="020B0502040204020203" pitchFamily="34" charset="0"/>
                <a:cs typeface="Calibri Light"/>
              </a:rPr>
              <a:t>Impact of </a:t>
            </a:r>
            <a:r>
              <a:rPr lang="en-US" dirty="0" err="1">
                <a:latin typeface="Bahnschrift SemiBold" panose="020B0502040204020203" pitchFamily="34" charset="0"/>
                <a:cs typeface="Calibri Light"/>
              </a:rPr>
              <a:t>Covid</a:t>
            </a:r>
            <a:r>
              <a:rPr lang="en-US" dirty="0">
                <a:latin typeface="Bahnschrift SemiBold" panose="020B0502040204020203" pitchFamily="34" charset="0"/>
                <a:cs typeface="Calibri Light"/>
              </a:rPr>
              <a:t> on Current Year 11's</a:t>
            </a:r>
          </a:p>
        </p:txBody>
      </p:sp>
      <p:sp>
        <p:nvSpPr>
          <p:cNvPr id="3" name="Content Placeholder 2">
            <a:extLst>
              <a:ext uri="{FF2B5EF4-FFF2-40B4-BE49-F238E27FC236}">
                <a16:creationId xmlns:a16="http://schemas.microsoft.com/office/drawing/2014/main" id="{32801225-1469-4F48-8399-71CE3EB2C94A}"/>
              </a:ext>
            </a:extLst>
          </p:cNvPr>
          <p:cNvSpPr>
            <a:spLocks noGrp="1"/>
          </p:cNvSpPr>
          <p:nvPr>
            <p:ph idx="1"/>
          </p:nvPr>
        </p:nvSpPr>
        <p:spPr>
          <a:xfrm>
            <a:off x="1405524" y="3743269"/>
            <a:ext cx="2413265" cy="690443"/>
          </a:xfrm>
        </p:spPr>
        <p:txBody>
          <a:bodyPr vert="horz" lIns="91440" tIns="45720" rIns="91440" bIns="45720" rtlCol="0" anchor="t">
            <a:normAutofit/>
          </a:bodyPr>
          <a:lstStyle/>
          <a:p>
            <a:pPr marL="0" indent="0">
              <a:buNone/>
            </a:pPr>
            <a:r>
              <a:rPr lang="en-US" sz="2000" dirty="0">
                <a:cs typeface="Calibri" panose="020F0502020204030204"/>
              </a:rPr>
              <a:t>Missed education       </a:t>
            </a:r>
            <a:endParaRPr lang="en-US" dirty="0">
              <a:cs typeface="Calibri" panose="020F0502020204030204"/>
            </a:endParaRPr>
          </a:p>
          <a:p>
            <a:pPr marL="0" indent="0">
              <a:buNone/>
            </a:pPr>
            <a:endParaRPr lang="en-US" dirty="0">
              <a:cs typeface="Calibri" panose="020F0502020204030204"/>
            </a:endParaRPr>
          </a:p>
        </p:txBody>
      </p:sp>
      <p:sp>
        <p:nvSpPr>
          <p:cNvPr id="4" name="Arrow: Down 3">
            <a:extLst>
              <a:ext uri="{FF2B5EF4-FFF2-40B4-BE49-F238E27FC236}">
                <a16:creationId xmlns:a16="http://schemas.microsoft.com/office/drawing/2014/main" id="{E3261EBF-36BA-4EA6-A58E-C3E652E69798}"/>
              </a:ext>
            </a:extLst>
          </p:cNvPr>
          <p:cNvSpPr/>
          <p:nvPr/>
        </p:nvSpPr>
        <p:spPr>
          <a:xfrm>
            <a:off x="1886444" y="2447244"/>
            <a:ext cx="483809" cy="97971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5" name="Arrow: Down 4">
            <a:extLst>
              <a:ext uri="{FF2B5EF4-FFF2-40B4-BE49-F238E27FC236}">
                <a16:creationId xmlns:a16="http://schemas.microsoft.com/office/drawing/2014/main" id="{CA14ABB4-7379-443E-8879-FE4607DEB300}"/>
              </a:ext>
            </a:extLst>
          </p:cNvPr>
          <p:cNvSpPr/>
          <p:nvPr/>
        </p:nvSpPr>
        <p:spPr>
          <a:xfrm>
            <a:off x="4063203" y="2449286"/>
            <a:ext cx="483809" cy="97971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6" name="Arrow: Down 5">
            <a:extLst>
              <a:ext uri="{FF2B5EF4-FFF2-40B4-BE49-F238E27FC236}">
                <a16:creationId xmlns:a16="http://schemas.microsoft.com/office/drawing/2014/main" id="{94B2F93F-0F84-455F-8030-995778457318}"/>
              </a:ext>
            </a:extLst>
          </p:cNvPr>
          <p:cNvSpPr/>
          <p:nvPr/>
        </p:nvSpPr>
        <p:spPr>
          <a:xfrm>
            <a:off x="6239962" y="2441121"/>
            <a:ext cx="483809" cy="97971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7" name="Arrow: Down 6">
            <a:extLst>
              <a:ext uri="{FF2B5EF4-FFF2-40B4-BE49-F238E27FC236}">
                <a16:creationId xmlns:a16="http://schemas.microsoft.com/office/drawing/2014/main" id="{CA604707-6518-4750-A22C-791E23689213}"/>
              </a:ext>
            </a:extLst>
          </p:cNvPr>
          <p:cNvSpPr/>
          <p:nvPr/>
        </p:nvSpPr>
        <p:spPr>
          <a:xfrm>
            <a:off x="8416721" y="2443162"/>
            <a:ext cx="483809" cy="97971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08606F2F-AD9C-41F0-88BD-2C7BB04F2DBC}"/>
              </a:ext>
            </a:extLst>
          </p:cNvPr>
          <p:cNvSpPr/>
          <p:nvPr/>
        </p:nvSpPr>
        <p:spPr>
          <a:xfrm>
            <a:off x="10593481" y="2445203"/>
            <a:ext cx="483809" cy="979714"/>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B08FB858-4C88-453F-B704-5FA29C22B963}"/>
              </a:ext>
            </a:extLst>
          </p:cNvPr>
          <p:cNvSpPr txBox="1"/>
          <p:nvPr/>
        </p:nvSpPr>
        <p:spPr>
          <a:xfrm>
            <a:off x="10024566" y="3709561"/>
            <a:ext cx="1621640" cy="984885"/>
          </a:xfrm>
          <a:prstGeom prst="rect">
            <a:avLst/>
          </a:prstGeom>
          <a:noFill/>
        </p:spPr>
        <p:txBody>
          <a:bodyPr wrap="square" rtlCol="0">
            <a:spAutoFit/>
          </a:bodyPr>
          <a:lstStyle/>
          <a:p>
            <a:r>
              <a:rPr lang="en-US" sz="2000" dirty="0">
                <a:cs typeface="Calibri" panose="020F0502020204030204"/>
              </a:rPr>
              <a:t>Strained</a:t>
            </a:r>
            <a:br>
              <a:rPr lang="en-US" sz="2000" dirty="0">
                <a:cs typeface="Calibri" panose="020F0502020204030204"/>
              </a:rPr>
            </a:br>
            <a:r>
              <a:rPr lang="en-US" sz="2000" dirty="0">
                <a:cs typeface="Calibri" panose="020F0502020204030204"/>
              </a:rPr>
              <a:t>relationships</a:t>
            </a:r>
          </a:p>
          <a:p>
            <a:endParaRPr lang="en-GB" dirty="0"/>
          </a:p>
        </p:txBody>
      </p:sp>
      <p:sp>
        <p:nvSpPr>
          <p:cNvPr id="10" name="Rectangle 9">
            <a:extLst>
              <a:ext uri="{FF2B5EF4-FFF2-40B4-BE49-F238E27FC236}">
                <a16:creationId xmlns:a16="http://schemas.microsoft.com/office/drawing/2014/main" id="{C0296ECF-3DEA-46B4-A5E0-9D5D6ED974EC}"/>
              </a:ext>
            </a:extLst>
          </p:cNvPr>
          <p:cNvSpPr/>
          <p:nvPr/>
        </p:nvSpPr>
        <p:spPr>
          <a:xfrm>
            <a:off x="3546716" y="4971978"/>
            <a:ext cx="5018618" cy="646331"/>
          </a:xfrm>
          <a:prstGeom prst="rect">
            <a:avLst/>
          </a:prstGeom>
        </p:spPr>
        <p:txBody>
          <a:bodyPr wrap="none">
            <a:spAutoFit/>
          </a:bodyPr>
          <a:lstStyle/>
          <a:p>
            <a:pPr algn="ctr"/>
            <a:r>
              <a:rPr lang="en-US" sz="3600" dirty="0">
                <a:cs typeface="Calibri" panose="020F0502020204030204"/>
              </a:rPr>
              <a:t>Rise in NEET or Unknown</a:t>
            </a:r>
          </a:p>
        </p:txBody>
      </p:sp>
      <p:sp>
        <p:nvSpPr>
          <p:cNvPr id="11" name="Content Placeholder 2">
            <a:extLst>
              <a:ext uri="{FF2B5EF4-FFF2-40B4-BE49-F238E27FC236}">
                <a16:creationId xmlns:a16="http://schemas.microsoft.com/office/drawing/2014/main" id="{BA19193E-C319-41DC-9937-0635B244DC18}"/>
              </a:ext>
            </a:extLst>
          </p:cNvPr>
          <p:cNvSpPr txBox="1">
            <a:spLocks/>
          </p:cNvSpPr>
          <p:nvPr/>
        </p:nvSpPr>
        <p:spPr>
          <a:xfrm>
            <a:off x="3642760" y="3757772"/>
            <a:ext cx="2413265" cy="690443"/>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lumMod val="75000"/>
                </a:schemeClr>
              </a:buClr>
              <a:buSzPct val="145000"/>
              <a:buFont typeface="Arial"/>
              <a:buChar char="•"/>
              <a:defRPr sz="2400" kern="1200" cap="none">
                <a:solidFill>
                  <a:schemeClr val="tx1"/>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lumMod val="75000"/>
                </a:schemeClr>
              </a:buClr>
              <a:buSzPct val="145000"/>
              <a:buFont typeface="Arial"/>
              <a:buChar char="•"/>
              <a:defRPr sz="2000" kern="1200" cap="none">
                <a:solidFill>
                  <a:schemeClr val="tx1"/>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lumMod val="75000"/>
                </a:schemeClr>
              </a:buClr>
              <a:buSzPct val="145000"/>
              <a:buFont typeface="Arial"/>
              <a:buChar char="•"/>
              <a:defRPr sz="1800" kern="1200" cap="none">
                <a:solidFill>
                  <a:schemeClr val="tx1"/>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lumMod val="75000"/>
                </a:schemeClr>
              </a:buClr>
              <a:buSzPct val="145000"/>
              <a:buFont typeface="Arial"/>
              <a:buChar char="•"/>
              <a:defRPr sz="1600" kern="1200" cap="none">
                <a:solidFill>
                  <a:schemeClr val="tx1"/>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lumMod val="75000"/>
                </a:schemeClr>
              </a:buClr>
              <a:buSzPct val="145000"/>
              <a:buFont typeface="Arial"/>
              <a:buChar char="•"/>
              <a:defRPr sz="1400" kern="1200" cap="none">
                <a:solidFill>
                  <a:schemeClr val="tx1"/>
                </a:solidFill>
                <a:effectLst/>
                <a:latin typeface="+mn-lt"/>
                <a:ea typeface="+mn-ea"/>
                <a:cs typeface="+mn-cs"/>
              </a:defRPr>
            </a:lvl9pPr>
          </a:lstStyle>
          <a:p>
            <a:pPr marL="0" indent="0">
              <a:buNone/>
            </a:pPr>
            <a:r>
              <a:rPr lang="en-US" sz="2000" dirty="0">
                <a:cs typeface="Calibri" panose="020F0502020204030204"/>
              </a:rPr>
              <a:t>Inequality &amp; Poverty  </a:t>
            </a:r>
            <a:endParaRPr lang="en-US" dirty="0">
              <a:cs typeface="Calibri" panose="020F0502020204030204"/>
            </a:endParaRPr>
          </a:p>
          <a:p>
            <a:pPr marL="0" indent="0">
              <a:buFont typeface="Arial"/>
              <a:buNone/>
            </a:pPr>
            <a:endParaRPr lang="en-US" dirty="0">
              <a:cs typeface="Calibri" panose="020F0502020204030204"/>
            </a:endParaRPr>
          </a:p>
        </p:txBody>
      </p:sp>
      <p:sp>
        <p:nvSpPr>
          <p:cNvPr id="12" name="Rectangle 11">
            <a:extLst>
              <a:ext uri="{FF2B5EF4-FFF2-40B4-BE49-F238E27FC236}">
                <a16:creationId xmlns:a16="http://schemas.microsoft.com/office/drawing/2014/main" id="{A7698F1B-E952-4AB1-96B9-31EB3A8FFF2D}"/>
              </a:ext>
            </a:extLst>
          </p:cNvPr>
          <p:cNvSpPr/>
          <p:nvPr/>
        </p:nvSpPr>
        <p:spPr>
          <a:xfrm>
            <a:off x="5990163" y="3711716"/>
            <a:ext cx="1709122" cy="707886"/>
          </a:xfrm>
          <a:prstGeom prst="rect">
            <a:avLst/>
          </a:prstGeom>
        </p:spPr>
        <p:txBody>
          <a:bodyPr wrap="none">
            <a:spAutoFit/>
          </a:bodyPr>
          <a:lstStyle/>
          <a:p>
            <a:r>
              <a:rPr lang="en-US" sz="2000" dirty="0">
                <a:cs typeface="Calibri" panose="020F0502020204030204"/>
              </a:rPr>
              <a:t> Mental health</a:t>
            </a:r>
            <a:br>
              <a:rPr lang="en-US" sz="2000" dirty="0">
                <a:cs typeface="Calibri" panose="020F0502020204030204"/>
              </a:rPr>
            </a:br>
            <a:r>
              <a:rPr lang="en-US" sz="2000" dirty="0">
                <a:cs typeface="Calibri" panose="020F0502020204030204"/>
              </a:rPr>
              <a:t> &amp; wellbeing </a:t>
            </a:r>
            <a:endParaRPr lang="en-GB" sz="2000" dirty="0">
              <a:cs typeface="Calibri" panose="020F0502020204030204"/>
            </a:endParaRPr>
          </a:p>
        </p:txBody>
      </p:sp>
      <p:sp>
        <p:nvSpPr>
          <p:cNvPr id="13" name="Rectangle 12">
            <a:extLst>
              <a:ext uri="{FF2B5EF4-FFF2-40B4-BE49-F238E27FC236}">
                <a16:creationId xmlns:a16="http://schemas.microsoft.com/office/drawing/2014/main" id="{C1F57CEF-FB20-48B2-B81F-30C0906F5D86}"/>
              </a:ext>
            </a:extLst>
          </p:cNvPr>
          <p:cNvSpPr/>
          <p:nvPr/>
        </p:nvSpPr>
        <p:spPr>
          <a:xfrm>
            <a:off x="8143500" y="3743269"/>
            <a:ext cx="2121863" cy="400110"/>
          </a:xfrm>
          <a:prstGeom prst="rect">
            <a:avLst/>
          </a:prstGeom>
        </p:spPr>
        <p:txBody>
          <a:bodyPr wrap="none" lIns="91440" tIns="45720" rIns="91440" bIns="45720" anchor="t">
            <a:spAutoFit/>
          </a:bodyPr>
          <a:lstStyle/>
          <a:p>
            <a:r>
              <a:rPr lang="en-US">
                <a:cs typeface="Calibri" panose="020F0502020204030204"/>
              </a:rPr>
              <a:t> Social </a:t>
            </a:r>
            <a:r>
              <a:rPr lang="en-US" sz="2000" dirty="0">
                <a:cs typeface="Calibri" panose="020F0502020204030204"/>
              </a:rPr>
              <a:t>Media   </a:t>
            </a:r>
            <a:r>
              <a:rPr lang="en-US" dirty="0">
                <a:cs typeface="Calibri" panose="020F0502020204030204"/>
              </a:rPr>
              <a:t>          </a:t>
            </a:r>
            <a:endParaRPr lang="en-GB" dirty="0"/>
          </a:p>
        </p:txBody>
      </p:sp>
    </p:spTree>
    <p:extLst>
      <p:ext uri="{BB962C8B-B14F-4D97-AF65-F5344CB8AC3E}">
        <p14:creationId xmlns:p14="http://schemas.microsoft.com/office/powerpoint/2010/main" val="200003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7"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7" presetClass="entr" presetSubtype="0" fill="hold" nodeType="clickEffect">
                                  <p:stCondLst>
                                    <p:cond delay="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fade">
                                      <p:cBhvr>
                                        <p:cTn id="21" dur="1000"/>
                                        <p:tgtEl>
                                          <p:spTgt spid="12">
                                            <p:txEl>
                                              <p:pRg st="0" end="0"/>
                                            </p:txEl>
                                          </p:spTgt>
                                        </p:tgtEl>
                                      </p:cBhvr>
                                    </p:animEffect>
                                    <p:anim calcmode="lin" valueType="num">
                                      <p:cBhvr>
                                        <p:cTn id="22"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7" presetClass="entr" presetSubtype="0"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1000"/>
                                        <p:tgtEl>
                                          <p:spTgt spid="13"/>
                                        </p:tgtEl>
                                      </p:cBhvr>
                                    </p:animEffect>
                                    <p:anim calcmode="lin" valueType="num">
                                      <p:cBhvr>
                                        <p:cTn id="29" dur="1000" fill="hold"/>
                                        <p:tgtEl>
                                          <p:spTgt spid="13"/>
                                        </p:tgtEl>
                                        <p:attrNameLst>
                                          <p:attrName>ppt_x</p:attrName>
                                        </p:attrNameLst>
                                      </p:cBhvr>
                                      <p:tavLst>
                                        <p:tav tm="0">
                                          <p:val>
                                            <p:strVal val="#ppt_x"/>
                                          </p:val>
                                        </p:tav>
                                        <p:tav tm="100000">
                                          <p:val>
                                            <p:strVal val="#ppt_x"/>
                                          </p:val>
                                        </p:tav>
                                      </p:tavLst>
                                    </p:anim>
                                    <p:anim calcmode="lin" valueType="num">
                                      <p:cBhvr>
                                        <p:cTn id="30"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9" grpId="0"/>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8185FE-5780-4D67-A670-81A0FBD0B618}"/>
              </a:ext>
            </a:extLst>
          </p:cNvPr>
          <p:cNvSpPr>
            <a:spLocks noGrp="1"/>
          </p:cNvSpPr>
          <p:nvPr>
            <p:ph type="title"/>
          </p:nvPr>
        </p:nvSpPr>
        <p:spPr>
          <a:xfrm>
            <a:off x="1484311" y="685801"/>
            <a:ext cx="10018713" cy="791308"/>
          </a:xfrm>
        </p:spPr>
        <p:txBody>
          <a:bodyPr/>
          <a:lstStyle/>
          <a:p>
            <a:r>
              <a:rPr lang="en-US" dirty="0">
                <a:latin typeface="Bahnschrift SemiBold" panose="020B0502040204020203" pitchFamily="34" charset="0"/>
                <a:cs typeface="Calibri Light"/>
              </a:rPr>
              <a:t>What are young people are telling us</a:t>
            </a:r>
          </a:p>
        </p:txBody>
      </p:sp>
      <p:sp>
        <p:nvSpPr>
          <p:cNvPr id="3" name="Content Placeholder 2">
            <a:extLst>
              <a:ext uri="{FF2B5EF4-FFF2-40B4-BE49-F238E27FC236}">
                <a16:creationId xmlns:a16="http://schemas.microsoft.com/office/drawing/2014/main" id="{929C4878-CD87-43B6-9384-B2497563485B}"/>
              </a:ext>
            </a:extLst>
          </p:cNvPr>
          <p:cNvSpPr>
            <a:spLocks noGrp="1"/>
          </p:cNvSpPr>
          <p:nvPr>
            <p:ph idx="1"/>
          </p:nvPr>
        </p:nvSpPr>
        <p:spPr>
          <a:xfrm>
            <a:off x="3268732" y="2025938"/>
            <a:ext cx="7181389" cy="3777343"/>
          </a:xfrm>
        </p:spPr>
        <p:txBody>
          <a:bodyPr vert="horz" lIns="91440" tIns="45720" rIns="91440" bIns="45720" rtlCol="0" anchor="t">
            <a:normAutofit/>
          </a:bodyPr>
          <a:lstStyle/>
          <a:p>
            <a:r>
              <a:rPr lang="en-US" dirty="0">
                <a:cs typeface="Calibri"/>
              </a:rPr>
              <a:t>I feel worried, anxious, stressed</a:t>
            </a:r>
          </a:p>
          <a:p>
            <a:r>
              <a:rPr lang="en-US" dirty="0">
                <a:cs typeface="Calibri"/>
              </a:rPr>
              <a:t>I miss my friends</a:t>
            </a:r>
          </a:p>
          <a:p>
            <a:r>
              <a:rPr lang="en-US" dirty="0">
                <a:cs typeface="Calibri"/>
              </a:rPr>
              <a:t>I'm bored</a:t>
            </a:r>
          </a:p>
          <a:p>
            <a:r>
              <a:rPr lang="en-US" dirty="0">
                <a:cs typeface="Calibri"/>
              </a:rPr>
              <a:t>Everyone is saying </a:t>
            </a:r>
            <a:r>
              <a:rPr lang="en-US" dirty="0" err="1">
                <a:cs typeface="Calibri"/>
              </a:rPr>
              <a:t>Covid</a:t>
            </a:r>
            <a:r>
              <a:rPr lang="en-US" dirty="0">
                <a:cs typeface="Calibri"/>
              </a:rPr>
              <a:t> will ruin my life chances</a:t>
            </a:r>
          </a:p>
          <a:p>
            <a:pPr>
              <a:buClr>
                <a:srgbClr val="1287C3"/>
              </a:buClr>
            </a:pPr>
            <a:r>
              <a:rPr lang="en-US" dirty="0">
                <a:cs typeface="Calibri"/>
              </a:rPr>
              <a:t>I've enjoyed being with my family</a:t>
            </a:r>
          </a:p>
          <a:p>
            <a:pPr>
              <a:buClr>
                <a:srgbClr val="1287C3"/>
              </a:buClr>
            </a:pPr>
            <a:r>
              <a:rPr lang="en-US" dirty="0">
                <a:cs typeface="Calibri"/>
              </a:rPr>
              <a:t>My friends have been there for me and me for them.</a:t>
            </a:r>
          </a:p>
          <a:p>
            <a:pPr>
              <a:buClr>
                <a:srgbClr val="1287C3"/>
              </a:buClr>
            </a:pPr>
            <a:endParaRPr lang="en-US" dirty="0">
              <a:cs typeface="Calibri"/>
            </a:endParaRPr>
          </a:p>
          <a:p>
            <a:pPr>
              <a:buClr>
                <a:srgbClr val="1287C3"/>
              </a:buClr>
            </a:pPr>
            <a:endParaRPr lang="en-US" dirty="0">
              <a:cs typeface="Calibri"/>
            </a:endParaRPr>
          </a:p>
          <a:p>
            <a:endParaRPr lang="en-US" dirty="0">
              <a:cs typeface="Calibri"/>
            </a:endParaRPr>
          </a:p>
          <a:p>
            <a:endParaRPr lang="en-US" dirty="0">
              <a:cs typeface="Calibri"/>
            </a:endParaRPr>
          </a:p>
        </p:txBody>
      </p:sp>
      <p:sp>
        <p:nvSpPr>
          <p:cNvPr id="4" name="Speech Bubble: Rectangle with Corners Rounded 3">
            <a:extLst>
              <a:ext uri="{FF2B5EF4-FFF2-40B4-BE49-F238E27FC236}">
                <a16:creationId xmlns:a16="http://schemas.microsoft.com/office/drawing/2014/main" id="{9509F4FB-2A48-4FBC-B980-D49B04E8B911}"/>
              </a:ext>
            </a:extLst>
          </p:cNvPr>
          <p:cNvSpPr/>
          <p:nvPr/>
        </p:nvSpPr>
        <p:spPr>
          <a:xfrm>
            <a:off x="1484311" y="1932434"/>
            <a:ext cx="1572380" cy="943427"/>
          </a:xfrm>
          <a:prstGeom prst="wedgeRoundRectCallou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cs typeface="Calibri"/>
              </a:rPr>
              <a:t>Life is on hold</a:t>
            </a:r>
            <a:endParaRPr lang="en-US" b="1" dirty="0"/>
          </a:p>
        </p:txBody>
      </p:sp>
      <p:sp>
        <p:nvSpPr>
          <p:cNvPr id="5" name="Speech Bubble: Oval 4">
            <a:extLst>
              <a:ext uri="{FF2B5EF4-FFF2-40B4-BE49-F238E27FC236}">
                <a16:creationId xmlns:a16="http://schemas.microsoft.com/office/drawing/2014/main" id="{C9931691-9E13-4767-9A27-E0EEA8BD30BB}"/>
              </a:ext>
            </a:extLst>
          </p:cNvPr>
          <p:cNvSpPr/>
          <p:nvPr/>
        </p:nvSpPr>
        <p:spPr>
          <a:xfrm>
            <a:off x="1559901" y="4533282"/>
            <a:ext cx="1669141" cy="1257904"/>
          </a:xfrm>
          <a:prstGeom prst="wedgeEllipseCallout">
            <a:avLst/>
          </a:prstGeom>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cs typeface="Calibri"/>
              </a:rPr>
              <a:t>No jobs</a:t>
            </a:r>
            <a:endParaRPr lang="en-US" b="1" dirty="0"/>
          </a:p>
        </p:txBody>
      </p:sp>
      <p:sp>
        <p:nvSpPr>
          <p:cNvPr id="6" name="Speech Bubble: Rectangle 5">
            <a:extLst>
              <a:ext uri="{FF2B5EF4-FFF2-40B4-BE49-F238E27FC236}">
                <a16:creationId xmlns:a16="http://schemas.microsoft.com/office/drawing/2014/main" id="{85BF4F5C-9821-4F0B-B1AD-91CDF134A965}"/>
              </a:ext>
            </a:extLst>
          </p:cNvPr>
          <p:cNvSpPr/>
          <p:nvPr/>
        </p:nvSpPr>
        <p:spPr>
          <a:xfrm>
            <a:off x="9531499" y="5294058"/>
            <a:ext cx="2177142" cy="1282095"/>
          </a:xfrm>
          <a:prstGeom prst="wedgeRectCallout">
            <a:avLst/>
          </a:prstGeom>
          <a:scene3d>
            <a:camera prst="orthographicFront"/>
            <a:lightRig rig="threePt" dir="t"/>
          </a:scene3d>
          <a:sp3d>
            <a:bevelT w="101600" prst="rible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cs typeface="Calibri"/>
              </a:rPr>
              <a:t>No motivation and low aspirations</a:t>
            </a:r>
            <a:endParaRPr lang="en-US" b="1" dirty="0"/>
          </a:p>
        </p:txBody>
      </p:sp>
      <p:sp>
        <p:nvSpPr>
          <p:cNvPr id="7" name="Speech Bubble: Oval 6">
            <a:extLst>
              <a:ext uri="{FF2B5EF4-FFF2-40B4-BE49-F238E27FC236}">
                <a16:creationId xmlns:a16="http://schemas.microsoft.com/office/drawing/2014/main" id="{B47AC687-BFE4-421F-9A72-97D021BF329D}"/>
              </a:ext>
            </a:extLst>
          </p:cNvPr>
          <p:cNvSpPr/>
          <p:nvPr/>
        </p:nvSpPr>
        <p:spPr>
          <a:xfrm>
            <a:off x="8866573" y="1878829"/>
            <a:ext cx="2177141" cy="1425862"/>
          </a:xfrm>
          <a:prstGeom prst="wedgeEllipseCallou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My friends have been there for me</a:t>
            </a:r>
          </a:p>
        </p:txBody>
      </p:sp>
    </p:spTree>
    <p:extLst>
      <p:ext uri="{BB962C8B-B14F-4D97-AF65-F5344CB8AC3E}">
        <p14:creationId xmlns:p14="http://schemas.microsoft.com/office/powerpoint/2010/main" val="1328955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4BC89-DB90-486F-8AE1-D4F84B085CC5}"/>
              </a:ext>
            </a:extLst>
          </p:cNvPr>
          <p:cNvSpPr>
            <a:spLocks noGrp="1"/>
          </p:cNvSpPr>
          <p:nvPr>
            <p:ph type="title"/>
          </p:nvPr>
        </p:nvSpPr>
        <p:spPr>
          <a:xfrm>
            <a:off x="1948415" y="308704"/>
            <a:ext cx="10018713" cy="805375"/>
          </a:xfrm>
        </p:spPr>
        <p:txBody>
          <a:bodyPr/>
          <a:lstStyle/>
          <a:p>
            <a:r>
              <a:rPr lang="en-US" dirty="0">
                <a:latin typeface="Bahnschrift SemiBold" panose="020B0502040204020203" pitchFamily="34" charset="0"/>
                <a:cs typeface="Calibri Light"/>
              </a:rPr>
              <a:t>What can we do?</a:t>
            </a:r>
          </a:p>
        </p:txBody>
      </p:sp>
      <p:pic>
        <p:nvPicPr>
          <p:cNvPr id="5" name="Picture 5" descr="A picture containing person, building, outdoor&#10;&#10;Description automatically generated">
            <a:extLst>
              <a:ext uri="{FF2B5EF4-FFF2-40B4-BE49-F238E27FC236}">
                <a16:creationId xmlns:a16="http://schemas.microsoft.com/office/drawing/2014/main" id="{3FAA9AE9-D978-4559-A645-3BE577586BCA}"/>
              </a:ext>
            </a:extLst>
          </p:cNvPr>
          <p:cNvPicPr>
            <a:picLocks noGrp="1" noChangeAspect="1"/>
          </p:cNvPicPr>
          <p:nvPr>
            <p:ph idx="1"/>
          </p:nvPr>
        </p:nvPicPr>
        <p:blipFill>
          <a:blip r:embed="rId3"/>
          <a:stretch>
            <a:fillRect/>
          </a:stretch>
        </p:blipFill>
        <p:spPr>
          <a:xfrm>
            <a:off x="3301215" y="1167553"/>
            <a:ext cx="4451906" cy="2692732"/>
          </a:xfrm>
        </p:spPr>
      </p:pic>
      <p:sp>
        <p:nvSpPr>
          <p:cNvPr id="30" name="TextBox 29">
            <a:extLst>
              <a:ext uri="{FF2B5EF4-FFF2-40B4-BE49-F238E27FC236}">
                <a16:creationId xmlns:a16="http://schemas.microsoft.com/office/drawing/2014/main" id="{2F4AD538-5B7F-453F-9BF8-9AC97D88FE83}"/>
              </a:ext>
            </a:extLst>
          </p:cNvPr>
          <p:cNvSpPr txBox="1"/>
          <p:nvPr/>
        </p:nvSpPr>
        <p:spPr>
          <a:xfrm>
            <a:off x="7812891" y="4195111"/>
            <a:ext cx="4284605" cy="369332"/>
          </a:xfrm>
          <a:prstGeom prst="rect">
            <a:avLst/>
          </a:prstGeom>
          <a:noFill/>
        </p:spPr>
        <p:txBody>
          <a:bodyPr wrap="square" lIns="91440" tIns="45720" rIns="91440" bIns="45720" rtlCol="0" anchor="t">
            <a:spAutoFit/>
          </a:bodyPr>
          <a:lstStyle/>
          <a:p>
            <a:endParaRPr lang="en-GB" dirty="0"/>
          </a:p>
        </p:txBody>
      </p:sp>
      <p:pic>
        <p:nvPicPr>
          <p:cNvPr id="4" name="Picture 4">
            <a:extLst>
              <a:ext uri="{FF2B5EF4-FFF2-40B4-BE49-F238E27FC236}">
                <a16:creationId xmlns:a16="http://schemas.microsoft.com/office/drawing/2014/main" id="{33CF9972-4E64-4378-99A1-939C6C7CCB8F}"/>
              </a:ext>
            </a:extLst>
          </p:cNvPr>
          <p:cNvPicPr>
            <a:picLocks noChangeAspect="1"/>
          </p:cNvPicPr>
          <p:nvPr/>
        </p:nvPicPr>
        <p:blipFill>
          <a:blip r:embed="rId4"/>
          <a:stretch>
            <a:fillRect/>
          </a:stretch>
        </p:blipFill>
        <p:spPr>
          <a:xfrm>
            <a:off x="6985593" y="1114079"/>
            <a:ext cx="4340016" cy="2746206"/>
          </a:xfrm>
          <a:prstGeom prst="rect">
            <a:avLst/>
          </a:prstGeom>
        </p:spPr>
      </p:pic>
      <p:pic>
        <p:nvPicPr>
          <p:cNvPr id="6" name="Picture 5">
            <a:extLst>
              <a:ext uri="{FF2B5EF4-FFF2-40B4-BE49-F238E27FC236}">
                <a16:creationId xmlns:a16="http://schemas.microsoft.com/office/drawing/2014/main" id="{D103ACE5-186F-4B15-9399-1CAD51383641}"/>
              </a:ext>
            </a:extLst>
          </p:cNvPr>
          <p:cNvPicPr>
            <a:picLocks noChangeAspect="1"/>
          </p:cNvPicPr>
          <p:nvPr/>
        </p:nvPicPr>
        <p:blipFill rotWithShape="1">
          <a:blip r:embed="rId5"/>
          <a:srcRect b="5598"/>
          <a:stretch/>
        </p:blipFill>
        <p:spPr>
          <a:xfrm>
            <a:off x="4953061" y="3818469"/>
            <a:ext cx="4283295" cy="2290715"/>
          </a:xfrm>
          <a:prstGeom prst="rect">
            <a:avLst/>
          </a:prstGeom>
        </p:spPr>
      </p:pic>
      <p:pic>
        <p:nvPicPr>
          <p:cNvPr id="9" name="Picture 8">
            <a:extLst>
              <a:ext uri="{FF2B5EF4-FFF2-40B4-BE49-F238E27FC236}">
                <a16:creationId xmlns:a16="http://schemas.microsoft.com/office/drawing/2014/main" id="{059E636F-CE4E-44E3-B25A-359F1EB481CC}"/>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8427" t="15795" r="36672" b="15693"/>
          <a:stretch/>
        </p:blipFill>
        <p:spPr>
          <a:xfrm>
            <a:off x="9187482" y="3833044"/>
            <a:ext cx="2138128" cy="2305288"/>
          </a:xfrm>
          <a:prstGeom prst="rect">
            <a:avLst/>
          </a:prstGeom>
        </p:spPr>
      </p:pic>
      <p:pic>
        <p:nvPicPr>
          <p:cNvPr id="7" name="Picture 6">
            <a:extLst>
              <a:ext uri="{FF2B5EF4-FFF2-40B4-BE49-F238E27FC236}">
                <a16:creationId xmlns:a16="http://schemas.microsoft.com/office/drawing/2014/main" id="{D43E694E-06D8-43ED-8251-D6C5B4B4ED8D}"/>
              </a:ext>
            </a:extLst>
          </p:cNvPr>
          <p:cNvPicPr>
            <a:picLocks noChangeAspect="1"/>
          </p:cNvPicPr>
          <p:nvPr/>
        </p:nvPicPr>
        <p:blipFill rotWithShape="1">
          <a:blip r:embed="rId7"/>
          <a:srcRect l="33448" t="9162"/>
          <a:stretch/>
        </p:blipFill>
        <p:spPr>
          <a:xfrm>
            <a:off x="3301215" y="3806810"/>
            <a:ext cx="2463212" cy="2331522"/>
          </a:xfrm>
          <a:prstGeom prst="rect">
            <a:avLst/>
          </a:prstGeom>
        </p:spPr>
      </p:pic>
      <p:pic>
        <p:nvPicPr>
          <p:cNvPr id="3" name="Picture 2">
            <a:extLst>
              <a:ext uri="{FF2B5EF4-FFF2-40B4-BE49-F238E27FC236}">
                <a16:creationId xmlns:a16="http://schemas.microsoft.com/office/drawing/2014/main" id="{CEC485AE-E8BE-4A8E-ADF4-48E0EF6E42A7}"/>
              </a:ext>
            </a:extLst>
          </p:cNvPr>
          <p:cNvPicPr>
            <a:picLocks noChangeAspect="1"/>
          </p:cNvPicPr>
          <p:nvPr/>
        </p:nvPicPr>
        <p:blipFill>
          <a:blip r:embed="rId8"/>
          <a:stretch>
            <a:fillRect/>
          </a:stretch>
        </p:blipFill>
        <p:spPr>
          <a:xfrm>
            <a:off x="4892820" y="3806810"/>
            <a:ext cx="2201888" cy="2331523"/>
          </a:xfrm>
          <a:prstGeom prst="rect">
            <a:avLst/>
          </a:prstGeom>
        </p:spPr>
      </p:pic>
      <p:pic>
        <p:nvPicPr>
          <p:cNvPr id="8" name="Picture 7">
            <a:extLst>
              <a:ext uri="{FF2B5EF4-FFF2-40B4-BE49-F238E27FC236}">
                <a16:creationId xmlns:a16="http://schemas.microsoft.com/office/drawing/2014/main" id="{D74EA9AB-AA24-4DF7-A60B-4AD20290B402}"/>
              </a:ext>
            </a:extLst>
          </p:cNvPr>
          <p:cNvPicPr>
            <a:picLocks noChangeAspect="1"/>
          </p:cNvPicPr>
          <p:nvPr/>
        </p:nvPicPr>
        <p:blipFill>
          <a:blip r:embed="rId9"/>
          <a:stretch>
            <a:fillRect/>
          </a:stretch>
        </p:blipFill>
        <p:spPr>
          <a:xfrm>
            <a:off x="6957771" y="3806810"/>
            <a:ext cx="2420556" cy="2346097"/>
          </a:xfrm>
          <a:prstGeom prst="rect">
            <a:avLst/>
          </a:prstGeom>
        </p:spPr>
      </p:pic>
    </p:spTree>
    <p:extLst>
      <p:ext uri="{BB962C8B-B14F-4D97-AF65-F5344CB8AC3E}">
        <p14:creationId xmlns:p14="http://schemas.microsoft.com/office/powerpoint/2010/main" val="35277971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FFE7C80-BA1A-4B26-B06A-7E2D9F5C92EB}"/>
              </a:ext>
            </a:extLst>
          </p:cNvPr>
          <p:cNvSpPr>
            <a:spLocks noGrp="1"/>
          </p:cNvSpPr>
          <p:nvPr>
            <p:ph type="title"/>
          </p:nvPr>
        </p:nvSpPr>
        <p:spPr>
          <a:xfrm>
            <a:off x="1205157" y="2689011"/>
            <a:ext cx="2812385" cy="1479978"/>
          </a:xfrm>
        </p:spPr>
        <p:txBody>
          <a:bodyPr>
            <a:normAutofit fontScale="90000"/>
          </a:bodyPr>
          <a:lstStyle/>
          <a:p>
            <a:r>
              <a:rPr lang="en-US" dirty="0">
                <a:latin typeface="Bahnschrift SemiBold" panose="020B0502040204020203" pitchFamily="34" charset="0"/>
                <a:cs typeface="Calibri Light"/>
              </a:rPr>
              <a:t>10 </a:t>
            </a:r>
            <a:br>
              <a:rPr lang="en-US" dirty="0">
                <a:latin typeface="Bahnschrift SemiBold" panose="020B0502040204020203" pitchFamily="34" charset="0"/>
                <a:cs typeface="Calibri Light"/>
              </a:rPr>
            </a:br>
            <a:r>
              <a:rPr lang="en-US" dirty="0">
                <a:latin typeface="Bahnschrift SemiBold" panose="020B0502040204020203" pitchFamily="34" charset="0"/>
                <a:cs typeface="Calibri Light"/>
              </a:rPr>
              <a:t>Must Do's for Transition</a:t>
            </a:r>
          </a:p>
        </p:txBody>
      </p:sp>
      <p:graphicFrame>
        <p:nvGraphicFramePr>
          <p:cNvPr id="11" name="Table 10">
            <a:extLst>
              <a:ext uri="{FF2B5EF4-FFF2-40B4-BE49-F238E27FC236}">
                <a16:creationId xmlns:a16="http://schemas.microsoft.com/office/drawing/2014/main" id="{94E8EEE7-30DE-4821-833B-40810E6436EB}"/>
              </a:ext>
            </a:extLst>
          </p:cNvPr>
          <p:cNvGraphicFramePr>
            <a:graphicFrameLocks noGrp="1"/>
          </p:cNvGraphicFramePr>
          <p:nvPr>
            <p:extLst>
              <p:ext uri="{D42A27DB-BD31-4B8C-83A1-F6EECF244321}">
                <p14:modId xmlns:p14="http://schemas.microsoft.com/office/powerpoint/2010/main" val="2708620545"/>
              </p:ext>
            </p:extLst>
          </p:nvPr>
        </p:nvGraphicFramePr>
        <p:xfrm>
          <a:off x="4258173" y="645694"/>
          <a:ext cx="7459579" cy="5566612"/>
        </p:xfrm>
        <a:graphic>
          <a:graphicData uri="http://schemas.openxmlformats.org/drawingml/2006/table">
            <a:tbl>
              <a:tblPr bandRow="1">
                <a:tableStyleId>{B301B821-A1FF-4177-AEE7-76D212191A09}</a:tableStyleId>
              </a:tblPr>
              <a:tblGrid>
                <a:gridCol w="1811519">
                  <a:extLst>
                    <a:ext uri="{9D8B030D-6E8A-4147-A177-3AD203B41FA5}">
                      <a16:colId xmlns:a16="http://schemas.microsoft.com/office/drawing/2014/main" val="3249631317"/>
                    </a:ext>
                  </a:extLst>
                </a:gridCol>
                <a:gridCol w="5648060">
                  <a:extLst>
                    <a:ext uri="{9D8B030D-6E8A-4147-A177-3AD203B41FA5}">
                      <a16:colId xmlns:a16="http://schemas.microsoft.com/office/drawing/2014/main" val="1637770436"/>
                    </a:ext>
                  </a:extLst>
                </a:gridCol>
              </a:tblGrid>
              <a:tr h="429686">
                <a:tc>
                  <a:txBody>
                    <a:bodyPr/>
                    <a:lstStyle/>
                    <a:p>
                      <a:pPr>
                        <a:lnSpc>
                          <a:spcPct val="107000"/>
                        </a:lnSpc>
                        <a:spcAft>
                          <a:spcPts val="800"/>
                        </a:spcAft>
                      </a:pPr>
                      <a:r>
                        <a:rPr lang="en-US" sz="1600" b="1" dirty="0">
                          <a:effectLst/>
                        </a:rPr>
                        <a:t>   SECURE</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1047" marB="31047" anchor="ctr">
                    <a:cell3D prstMaterial="dkEdge">
                      <a:bevel prst="coolSlant"/>
                      <a:lightRig rig="flood" dir="t"/>
                    </a:cell3D>
                  </a:tcPr>
                </a:tc>
                <a:tc>
                  <a:txBody>
                    <a:bodyPr/>
                    <a:lstStyle/>
                    <a:p>
                      <a:pPr>
                        <a:lnSpc>
                          <a:spcPct val="107000"/>
                        </a:lnSpc>
                        <a:spcAft>
                          <a:spcPts val="800"/>
                        </a:spcAft>
                      </a:pPr>
                      <a:r>
                        <a:rPr lang="en-US" sz="1800" dirty="0">
                          <a:effectLst/>
                        </a:rPr>
                        <a:t>Secure post 16 EET destinations </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1047" marB="31047">
                    <a:cell3D prstMaterial="dkEdge">
                      <a:bevel prst="coolSlant"/>
                      <a:lightRig rig="flood" dir="t"/>
                    </a:cell3D>
                  </a:tcPr>
                </a:tc>
                <a:extLst>
                  <a:ext uri="{0D108BD9-81ED-4DB2-BD59-A6C34878D82A}">
                    <a16:rowId xmlns:a16="http://schemas.microsoft.com/office/drawing/2014/main" val="1305709857"/>
                  </a:ext>
                </a:extLst>
              </a:tr>
              <a:tr h="429686">
                <a:tc>
                  <a:txBody>
                    <a:bodyPr/>
                    <a:lstStyle/>
                    <a:p>
                      <a:pPr>
                        <a:lnSpc>
                          <a:spcPct val="107000"/>
                        </a:lnSpc>
                        <a:spcAft>
                          <a:spcPts val="800"/>
                        </a:spcAft>
                      </a:pPr>
                      <a:r>
                        <a:rPr lang="en-US" sz="1600" b="1" dirty="0">
                          <a:effectLst/>
                        </a:rPr>
                        <a:t>   PREPARE</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1047" marB="31047" anchor="ctr">
                    <a:cell3D prstMaterial="dkEdge">
                      <a:bevel prst="coolSlant"/>
                      <a:lightRig rig="flood" dir="t"/>
                    </a:cell3D>
                  </a:tcPr>
                </a:tc>
                <a:tc>
                  <a:txBody>
                    <a:bodyPr/>
                    <a:lstStyle/>
                    <a:p>
                      <a:pPr>
                        <a:lnSpc>
                          <a:spcPct val="107000"/>
                        </a:lnSpc>
                        <a:spcAft>
                          <a:spcPts val="800"/>
                        </a:spcAft>
                      </a:pPr>
                      <a:r>
                        <a:rPr lang="en-US" sz="1800" dirty="0">
                          <a:effectLst/>
                        </a:rPr>
                        <a:t>Provide curriculum time to prepare for transition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1047" marB="31047">
                    <a:cell3D prstMaterial="dkEdge">
                      <a:bevel prst="coolSlant"/>
                      <a:lightRig rig="flood" dir="t"/>
                    </a:cell3D>
                  </a:tcPr>
                </a:tc>
                <a:extLst>
                  <a:ext uri="{0D108BD9-81ED-4DB2-BD59-A6C34878D82A}">
                    <a16:rowId xmlns:a16="http://schemas.microsoft.com/office/drawing/2014/main" val="2975391732"/>
                  </a:ext>
                </a:extLst>
              </a:tr>
              <a:tr h="764868">
                <a:tc>
                  <a:txBody>
                    <a:bodyPr/>
                    <a:lstStyle/>
                    <a:p>
                      <a:pPr>
                        <a:lnSpc>
                          <a:spcPct val="107000"/>
                        </a:lnSpc>
                        <a:spcAft>
                          <a:spcPts val="800"/>
                        </a:spcAft>
                      </a:pPr>
                      <a:r>
                        <a:rPr lang="en-US" sz="1600" b="1" dirty="0">
                          <a:effectLst/>
                        </a:rPr>
                        <a:t>   EQUIP</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1047" marB="31047" anchor="ctr">
                    <a:cell3D prstMaterial="dkEdge">
                      <a:bevel prst="coolSlant"/>
                      <a:lightRig rig="flood" dir="t"/>
                    </a:cell3D>
                  </a:tcPr>
                </a:tc>
                <a:tc>
                  <a:txBody>
                    <a:bodyPr/>
                    <a:lstStyle/>
                    <a:p>
                      <a:pPr>
                        <a:lnSpc>
                          <a:spcPct val="107000"/>
                        </a:lnSpc>
                        <a:spcAft>
                          <a:spcPts val="800"/>
                        </a:spcAft>
                      </a:pPr>
                      <a:r>
                        <a:rPr lang="en-US" sz="1800" dirty="0">
                          <a:effectLst/>
                        </a:rPr>
                        <a:t>Make sure students have the tools they need – bus passes, bank account, photo id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1047" marB="31047">
                    <a:cell3D prstMaterial="dkEdge">
                      <a:bevel prst="coolSlant"/>
                      <a:lightRig rig="flood" dir="t"/>
                    </a:cell3D>
                  </a:tcPr>
                </a:tc>
                <a:extLst>
                  <a:ext uri="{0D108BD9-81ED-4DB2-BD59-A6C34878D82A}">
                    <a16:rowId xmlns:a16="http://schemas.microsoft.com/office/drawing/2014/main" val="204936526"/>
                  </a:ext>
                </a:extLst>
              </a:tr>
              <a:tr h="764868">
                <a:tc>
                  <a:txBody>
                    <a:bodyPr/>
                    <a:lstStyle/>
                    <a:p>
                      <a:pPr>
                        <a:lnSpc>
                          <a:spcPct val="107000"/>
                        </a:lnSpc>
                        <a:spcAft>
                          <a:spcPts val="800"/>
                        </a:spcAft>
                      </a:pPr>
                      <a:r>
                        <a:rPr lang="en-US" sz="1600" b="1" dirty="0">
                          <a:effectLst/>
                        </a:rPr>
                        <a:t>   SHARE</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1047" marB="31047" anchor="ctr">
                    <a:cell3D prstMaterial="dkEdge">
                      <a:bevel prst="coolSlant"/>
                      <a:lightRig rig="flood" dir="t"/>
                    </a:cell3D>
                  </a:tcPr>
                </a:tc>
                <a:tc>
                  <a:txBody>
                    <a:bodyPr/>
                    <a:lstStyle/>
                    <a:p>
                      <a:pPr>
                        <a:lnSpc>
                          <a:spcPct val="107000"/>
                        </a:lnSpc>
                        <a:spcAft>
                          <a:spcPts val="800"/>
                        </a:spcAft>
                      </a:pPr>
                      <a:r>
                        <a:rPr lang="en-US" sz="1800" dirty="0">
                          <a:effectLst/>
                        </a:rPr>
                        <a:t>Share information about individual students to help post 16 meet their needs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1047" marB="31047">
                    <a:cell3D prstMaterial="dkEdge">
                      <a:bevel prst="coolSlant"/>
                      <a:lightRig rig="flood" dir="t"/>
                    </a:cell3D>
                  </a:tcPr>
                </a:tc>
                <a:extLst>
                  <a:ext uri="{0D108BD9-81ED-4DB2-BD59-A6C34878D82A}">
                    <a16:rowId xmlns:a16="http://schemas.microsoft.com/office/drawing/2014/main" val="2508811424"/>
                  </a:ext>
                </a:extLst>
              </a:tr>
              <a:tr h="764868">
                <a:tc>
                  <a:txBody>
                    <a:bodyPr/>
                    <a:lstStyle/>
                    <a:p>
                      <a:pPr>
                        <a:lnSpc>
                          <a:spcPct val="107000"/>
                        </a:lnSpc>
                        <a:spcAft>
                          <a:spcPts val="800"/>
                        </a:spcAft>
                      </a:pPr>
                      <a:r>
                        <a:rPr lang="en-US" sz="1600" b="1" dirty="0">
                          <a:effectLst/>
                        </a:rPr>
                        <a:t>   COMMUNICATE</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1047" marB="31047" anchor="ctr">
                    <a:cell3D prstMaterial="dkEdge">
                      <a:bevel prst="coolSlant"/>
                      <a:lightRig rig="flood" dir="t"/>
                    </a:cell3D>
                  </a:tcPr>
                </a:tc>
                <a:tc>
                  <a:txBody>
                    <a:bodyPr/>
                    <a:lstStyle/>
                    <a:p>
                      <a:pPr>
                        <a:lnSpc>
                          <a:spcPct val="107000"/>
                        </a:lnSpc>
                        <a:spcAft>
                          <a:spcPts val="800"/>
                        </a:spcAft>
                      </a:pPr>
                      <a:r>
                        <a:rPr lang="en-US" sz="1800" dirty="0">
                          <a:effectLst/>
                        </a:rPr>
                        <a:t>Make sure all key stakeholders have the right information</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1047" marB="31047">
                    <a:cell3D prstMaterial="dkEdge">
                      <a:bevel prst="coolSlant"/>
                      <a:lightRig rig="flood" dir="t"/>
                    </a:cell3D>
                  </a:tcPr>
                </a:tc>
                <a:extLst>
                  <a:ext uri="{0D108BD9-81ED-4DB2-BD59-A6C34878D82A}">
                    <a16:rowId xmlns:a16="http://schemas.microsoft.com/office/drawing/2014/main" val="2553642470"/>
                  </a:ext>
                </a:extLst>
              </a:tr>
              <a:tr h="411942">
                <a:tc>
                  <a:txBody>
                    <a:bodyPr/>
                    <a:lstStyle/>
                    <a:p>
                      <a:pPr>
                        <a:lnSpc>
                          <a:spcPct val="107000"/>
                        </a:lnSpc>
                        <a:spcAft>
                          <a:spcPts val="800"/>
                        </a:spcAft>
                      </a:pPr>
                      <a:r>
                        <a:rPr lang="en-US" sz="1600" b="1" dirty="0">
                          <a:effectLst/>
                        </a:rPr>
                        <a:t>   LINK</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1047" marB="31047" anchor="ctr">
                    <a:cell3D prstMaterial="dkEdge">
                      <a:bevel prst="coolSlant"/>
                      <a:lightRig rig="flood" dir="t"/>
                    </a:cell3D>
                  </a:tcPr>
                </a:tc>
                <a:tc>
                  <a:txBody>
                    <a:bodyPr/>
                    <a:lstStyle/>
                    <a:p>
                      <a:pPr>
                        <a:lnSpc>
                          <a:spcPct val="107000"/>
                        </a:lnSpc>
                        <a:spcAft>
                          <a:spcPts val="800"/>
                        </a:spcAft>
                      </a:pPr>
                      <a:r>
                        <a:rPr lang="en-US" sz="1800" dirty="0">
                          <a:effectLst/>
                        </a:rPr>
                        <a:t>Work in partnership with post 16 providers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1047" marB="31047">
                    <a:cell3D prstMaterial="dkEdge">
                      <a:bevel prst="coolSlant"/>
                      <a:lightRig rig="flood" dir="t"/>
                    </a:cell3D>
                  </a:tcPr>
                </a:tc>
                <a:extLst>
                  <a:ext uri="{0D108BD9-81ED-4DB2-BD59-A6C34878D82A}">
                    <a16:rowId xmlns:a16="http://schemas.microsoft.com/office/drawing/2014/main" val="734220323"/>
                  </a:ext>
                </a:extLst>
              </a:tr>
              <a:tr h="764868">
                <a:tc>
                  <a:txBody>
                    <a:bodyPr/>
                    <a:lstStyle/>
                    <a:p>
                      <a:pPr>
                        <a:lnSpc>
                          <a:spcPct val="107000"/>
                        </a:lnSpc>
                        <a:spcAft>
                          <a:spcPts val="800"/>
                        </a:spcAft>
                      </a:pPr>
                      <a:r>
                        <a:rPr lang="en-US" sz="1600" b="1" dirty="0">
                          <a:effectLst/>
                        </a:rPr>
                        <a:t>   BUILD</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1047" marB="31047" anchor="ctr">
                    <a:cell3D prstMaterial="dkEdge">
                      <a:bevel prst="coolSlant"/>
                      <a:lightRig rig="flood" dir="t"/>
                    </a:cell3D>
                  </a:tcPr>
                </a:tc>
                <a:tc>
                  <a:txBody>
                    <a:bodyPr/>
                    <a:lstStyle/>
                    <a:p>
                      <a:pPr>
                        <a:lnSpc>
                          <a:spcPct val="107000"/>
                        </a:lnSpc>
                        <a:spcAft>
                          <a:spcPts val="800"/>
                        </a:spcAft>
                      </a:pPr>
                      <a:r>
                        <a:rPr lang="en-US" sz="1800" dirty="0">
                          <a:effectLst/>
                        </a:rPr>
                        <a:t>Develop the employability and life skills students need</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1047" marB="31047">
                    <a:cell3D prstMaterial="dkEdge">
                      <a:bevel prst="coolSlant"/>
                      <a:lightRig rig="flood" dir="t"/>
                    </a:cell3D>
                  </a:tcPr>
                </a:tc>
                <a:extLst>
                  <a:ext uri="{0D108BD9-81ED-4DB2-BD59-A6C34878D82A}">
                    <a16:rowId xmlns:a16="http://schemas.microsoft.com/office/drawing/2014/main" val="1695518603"/>
                  </a:ext>
                </a:extLst>
              </a:tr>
              <a:tr h="411942">
                <a:tc>
                  <a:txBody>
                    <a:bodyPr/>
                    <a:lstStyle/>
                    <a:p>
                      <a:pPr>
                        <a:lnSpc>
                          <a:spcPct val="107000"/>
                        </a:lnSpc>
                        <a:spcAft>
                          <a:spcPts val="800"/>
                        </a:spcAft>
                      </a:pPr>
                      <a:r>
                        <a:rPr lang="en-US" sz="1600" b="1" dirty="0">
                          <a:effectLst/>
                        </a:rPr>
                        <a:t>   SUPPORT</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1047" marB="31047" anchor="ctr">
                    <a:cell3D prstMaterial="dkEdge">
                      <a:bevel prst="coolSlant"/>
                      <a:lightRig rig="flood" dir="t"/>
                    </a:cell3D>
                  </a:tcPr>
                </a:tc>
                <a:tc>
                  <a:txBody>
                    <a:bodyPr/>
                    <a:lstStyle/>
                    <a:p>
                      <a:pPr>
                        <a:lnSpc>
                          <a:spcPct val="107000"/>
                        </a:lnSpc>
                        <a:spcAft>
                          <a:spcPts val="800"/>
                        </a:spcAft>
                      </a:pPr>
                      <a:r>
                        <a:rPr lang="en-US" sz="1800" dirty="0">
                          <a:effectLst/>
                        </a:rPr>
                        <a:t>Provide information about support services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1047" marB="31047">
                    <a:cell3D prstMaterial="dkEdge">
                      <a:bevel prst="coolSlant"/>
                      <a:lightRig rig="flood" dir="t"/>
                    </a:cell3D>
                  </a:tcPr>
                </a:tc>
                <a:extLst>
                  <a:ext uri="{0D108BD9-81ED-4DB2-BD59-A6C34878D82A}">
                    <a16:rowId xmlns:a16="http://schemas.microsoft.com/office/drawing/2014/main" val="1317131641"/>
                  </a:ext>
                </a:extLst>
              </a:tr>
              <a:tr h="411942">
                <a:tc>
                  <a:txBody>
                    <a:bodyPr/>
                    <a:lstStyle/>
                    <a:p>
                      <a:pPr>
                        <a:lnSpc>
                          <a:spcPct val="107000"/>
                        </a:lnSpc>
                        <a:spcAft>
                          <a:spcPts val="800"/>
                        </a:spcAft>
                      </a:pPr>
                      <a:r>
                        <a:rPr lang="en-US" sz="1600" b="1" dirty="0">
                          <a:effectLst/>
                        </a:rPr>
                        <a:t>   CELEBRATE</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1047" marB="31047" anchor="ctr">
                    <a:cell3D prstMaterial="dkEdge">
                      <a:bevel prst="coolSlant"/>
                      <a:lightRig rig="flood" dir="t"/>
                    </a:cell3D>
                  </a:tcPr>
                </a:tc>
                <a:tc>
                  <a:txBody>
                    <a:bodyPr/>
                    <a:lstStyle/>
                    <a:p>
                      <a:pPr>
                        <a:lnSpc>
                          <a:spcPct val="107000"/>
                        </a:lnSpc>
                        <a:spcAft>
                          <a:spcPts val="800"/>
                        </a:spcAft>
                      </a:pPr>
                      <a:r>
                        <a:rPr lang="en-US" sz="1800" dirty="0">
                          <a:effectLst/>
                        </a:rPr>
                        <a:t>Celebrate the success of their school career</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1047" marB="31047">
                    <a:cell3D prstMaterial="dkEdge">
                      <a:bevel prst="coolSlant"/>
                      <a:lightRig rig="flood" dir="t"/>
                    </a:cell3D>
                  </a:tcPr>
                </a:tc>
                <a:extLst>
                  <a:ext uri="{0D108BD9-81ED-4DB2-BD59-A6C34878D82A}">
                    <a16:rowId xmlns:a16="http://schemas.microsoft.com/office/drawing/2014/main" val="1977172799"/>
                  </a:ext>
                </a:extLst>
              </a:tr>
              <a:tr h="411942">
                <a:tc>
                  <a:txBody>
                    <a:bodyPr/>
                    <a:lstStyle/>
                    <a:p>
                      <a:pPr>
                        <a:lnSpc>
                          <a:spcPct val="107000"/>
                        </a:lnSpc>
                        <a:spcAft>
                          <a:spcPts val="800"/>
                        </a:spcAft>
                      </a:pPr>
                      <a:r>
                        <a:rPr lang="en-US" sz="1600" b="1" dirty="0">
                          <a:effectLst/>
                        </a:rPr>
                        <a:t>   TRACK</a:t>
                      </a:r>
                      <a:endParaRPr lang="en-GB"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1047" marB="31047" anchor="ctr">
                    <a:cell3D prstMaterial="dkEdge">
                      <a:bevel prst="coolSlant"/>
                      <a:lightRig rig="flood" dir="t"/>
                    </a:cell3D>
                  </a:tcPr>
                </a:tc>
                <a:tc>
                  <a:txBody>
                    <a:bodyPr/>
                    <a:lstStyle/>
                    <a:p>
                      <a:pPr>
                        <a:lnSpc>
                          <a:spcPct val="107000"/>
                        </a:lnSpc>
                        <a:spcAft>
                          <a:spcPts val="800"/>
                        </a:spcAft>
                      </a:pPr>
                      <a:r>
                        <a:rPr lang="en-US" sz="1800" dirty="0">
                          <a:effectLst/>
                        </a:rPr>
                        <a:t>Track them into their destinations</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txBody>
                  <a:tcPr marL="61518" marR="61518" marT="31047" marB="31047">
                    <a:cell3D prstMaterial="dkEdge">
                      <a:bevel prst="coolSlant"/>
                      <a:lightRig rig="flood" dir="t"/>
                    </a:cell3D>
                  </a:tcPr>
                </a:tc>
                <a:extLst>
                  <a:ext uri="{0D108BD9-81ED-4DB2-BD59-A6C34878D82A}">
                    <a16:rowId xmlns:a16="http://schemas.microsoft.com/office/drawing/2014/main" val="2595786512"/>
                  </a:ext>
                </a:extLst>
              </a:tr>
            </a:tbl>
          </a:graphicData>
        </a:graphic>
      </p:graphicFrame>
    </p:spTree>
    <p:extLst>
      <p:ext uri="{BB962C8B-B14F-4D97-AF65-F5344CB8AC3E}">
        <p14:creationId xmlns:p14="http://schemas.microsoft.com/office/powerpoint/2010/main" val="3053067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DCDC"/>
        </a:solidFill>
        <a:effectLst/>
      </p:bgPr>
    </p:bg>
    <p:spTree>
      <p:nvGrpSpPr>
        <p:cNvPr id="1" name=""/>
        <p:cNvGrpSpPr/>
        <p:nvPr/>
      </p:nvGrpSpPr>
      <p:grpSpPr>
        <a:xfrm>
          <a:off x="0" y="0"/>
          <a:ext cx="0" cy="0"/>
          <a:chOff x="0" y="0"/>
          <a:chExt cx="0" cy="0"/>
        </a:xfrm>
      </p:grpSpPr>
      <p:graphicFrame>
        <p:nvGraphicFramePr>
          <p:cNvPr id="11" name="Table 4">
            <a:extLst>
              <a:ext uri="{FF2B5EF4-FFF2-40B4-BE49-F238E27FC236}">
                <a16:creationId xmlns:a16="http://schemas.microsoft.com/office/drawing/2014/main" id="{D8B846E3-392B-4D32-BC12-9CCCEAF6B301}"/>
              </a:ext>
            </a:extLst>
          </p:cNvPr>
          <p:cNvGraphicFramePr>
            <a:graphicFrameLocks noGrp="1"/>
          </p:cNvGraphicFramePr>
          <p:nvPr>
            <p:extLst>
              <p:ext uri="{D42A27DB-BD31-4B8C-83A1-F6EECF244321}">
                <p14:modId xmlns:p14="http://schemas.microsoft.com/office/powerpoint/2010/main" val="3726686457"/>
              </p:ext>
            </p:extLst>
          </p:nvPr>
        </p:nvGraphicFramePr>
        <p:xfrm>
          <a:off x="0" y="2"/>
          <a:ext cx="11924714" cy="7114332"/>
        </p:xfrm>
        <a:graphic>
          <a:graphicData uri="http://schemas.openxmlformats.org/drawingml/2006/table">
            <a:tbl>
              <a:tblPr>
                <a:solidFill>
                  <a:schemeClr val="bg1"/>
                </a:solidFill>
                <a:effectLst/>
                <a:tableStyleId>{2D5ABB26-0587-4C30-8999-92F81FD0307C}</a:tableStyleId>
              </a:tblPr>
              <a:tblGrid>
                <a:gridCol w="252697">
                  <a:extLst>
                    <a:ext uri="{9D8B030D-6E8A-4147-A177-3AD203B41FA5}">
                      <a16:colId xmlns:a16="http://schemas.microsoft.com/office/drawing/2014/main" val="299768100"/>
                    </a:ext>
                  </a:extLst>
                </a:gridCol>
                <a:gridCol w="1680197">
                  <a:extLst>
                    <a:ext uri="{9D8B030D-6E8A-4147-A177-3AD203B41FA5}">
                      <a16:colId xmlns:a16="http://schemas.microsoft.com/office/drawing/2014/main" val="3129697897"/>
                    </a:ext>
                  </a:extLst>
                </a:gridCol>
                <a:gridCol w="1682164">
                  <a:extLst>
                    <a:ext uri="{9D8B030D-6E8A-4147-A177-3AD203B41FA5}">
                      <a16:colId xmlns:a16="http://schemas.microsoft.com/office/drawing/2014/main" val="399018125"/>
                    </a:ext>
                  </a:extLst>
                </a:gridCol>
                <a:gridCol w="1684128">
                  <a:extLst>
                    <a:ext uri="{9D8B030D-6E8A-4147-A177-3AD203B41FA5}">
                      <a16:colId xmlns:a16="http://schemas.microsoft.com/office/drawing/2014/main" val="3034499199"/>
                    </a:ext>
                  </a:extLst>
                </a:gridCol>
                <a:gridCol w="1686098">
                  <a:extLst>
                    <a:ext uri="{9D8B030D-6E8A-4147-A177-3AD203B41FA5}">
                      <a16:colId xmlns:a16="http://schemas.microsoft.com/office/drawing/2014/main" val="2544635862"/>
                    </a:ext>
                  </a:extLst>
                </a:gridCol>
                <a:gridCol w="1688062">
                  <a:extLst>
                    <a:ext uri="{9D8B030D-6E8A-4147-A177-3AD203B41FA5}">
                      <a16:colId xmlns:a16="http://schemas.microsoft.com/office/drawing/2014/main" val="133387815"/>
                    </a:ext>
                  </a:extLst>
                </a:gridCol>
                <a:gridCol w="1690029">
                  <a:extLst>
                    <a:ext uri="{9D8B030D-6E8A-4147-A177-3AD203B41FA5}">
                      <a16:colId xmlns:a16="http://schemas.microsoft.com/office/drawing/2014/main" val="4152616232"/>
                    </a:ext>
                  </a:extLst>
                </a:gridCol>
                <a:gridCol w="1561339">
                  <a:extLst>
                    <a:ext uri="{9D8B030D-6E8A-4147-A177-3AD203B41FA5}">
                      <a16:colId xmlns:a16="http://schemas.microsoft.com/office/drawing/2014/main" val="2930122355"/>
                    </a:ext>
                  </a:extLst>
                </a:gridCol>
              </a:tblGrid>
              <a:tr h="890678">
                <a:tc gridSpan="8">
                  <a:txBody>
                    <a:bodyPr/>
                    <a:lstStyle/>
                    <a:p>
                      <a:br>
                        <a:rPr lang="en-GB" dirty="0"/>
                      </a:br>
                      <a:br>
                        <a:rPr lang="en-GB" dirty="0"/>
                      </a:br>
                      <a:endParaRPr lang="en-GB" dirty="0"/>
                    </a:p>
                  </a:txBody>
                  <a:tcPr>
                    <a:solidFill>
                      <a:srgbClr val="D9DCDC"/>
                    </a:solidFill>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extLst>
                  <a:ext uri="{0D108BD9-81ED-4DB2-BD59-A6C34878D82A}">
                    <a16:rowId xmlns:a16="http://schemas.microsoft.com/office/drawing/2014/main" val="1388369207"/>
                  </a:ext>
                </a:extLst>
              </a:tr>
              <a:tr h="1309824">
                <a:tc>
                  <a:txBody>
                    <a:bodyPr/>
                    <a:lstStyle/>
                    <a:p>
                      <a:endParaRPr lang="en-GB" dirty="0"/>
                    </a:p>
                  </a:txBody>
                  <a:tcPr>
                    <a:lnB>
                      <a:noFill/>
                    </a:lnB>
                    <a:solidFill>
                      <a:srgbClr val="D9D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Corbel" panose="020B0503020204020204" pitchFamily="34" charset="0"/>
                        </a:rPr>
                        <a:t> Secure offers &amp;</a:t>
                      </a:r>
                      <a:br>
                        <a:rPr lang="en-US" sz="1700" dirty="0">
                          <a:latin typeface="Corbel" panose="020B0503020204020204" pitchFamily="34" charset="0"/>
                        </a:rPr>
                      </a:br>
                      <a:r>
                        <a:rPr lang="en-US" sz="1700" dirty="0">
                          <a:latin typeface="Corbel" panose="020B0503020204020204" pitchFamily="34" charset="0"/>
                        </a:rPr>
                        <a:t>  Destinations</a:t>
                      </a:r>
                    </a:p>
                    <a:p>
                      <a:pPr>
                        <a:spcBef>
                          <a:spcPts val="0"/>
                        </a:spcBef>
                        <a:spcAft>
                          <a:spcPts val="0"/>
                        </a:spcAft>
                      </a:pPr>
                      <a:endParaRPr lang="en-GB" sz="1700" dirty="0">
                        <a:latin typeface="Corbel" panose="020B0503020204020204" pitchFamily="34" charset="0"/>
                      </a:endParaRPr>
                    </a:p>
                  </a:txBody>
                  <a:tcPr>
                    <a:lnR w="12700" cap="flat" cmpd="sng" algn="ctr">
                      <a:solidFill>
                        <a:schemeClr val="tx1"/>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rgbClr val="D9DCDC"/>
                    </a:solidFill>
                  </a:tcPr>
                </a:tc>
                <a:tc>
                  <a:txBody>
                    <a:bodyPr/>
                    <a:lstStyle/>
                    <a:p>
                      <a:pPr marL="87313" marR="0" lvl="0" indent="-87313" algn="l" defTabSz="914400" rtl="0" eaLnBrk="1" fontAlgn="auto" latinLnBrk="0" hangingPunct="1">
                        <a:lnSpc>
                          <a:spcPct val="100000"/>
                        </a:lnSpc>
                        <a:spcBef>
                          <a:spcPts val="0"/>
                        </a:spcBef>
                        <a:spcAft>
                          <a:spcPts val="0"/>
                        </a:spcAft>
                        <a:buClrTx/>
                        <a:buSzTx/>
                        <a:buFontTx/>
                        <a:buNone/>
                        <a:tabLst/>
                        <a:defRPr/>
                      </a:pPr>
                      <a:r>
                        <a:rPr lang="en-US" sz="1700" dirty="0">
                          <a:latin typeface="Corbel" panose="020B0503020204020204" pitchFamily="34" charset="0"/>
                        </a:rPr>
                        <a:t> Support and         Advice</a:t>
                      </a:r>
                    </a:p>
                    <a:p>
                      <a:pPr>
                        <a:spcBef>
                          <a:spcPts val="0"/>
                        </a:spcBef>
                        <a:spcAft>
                          <a:spcPts val="0"/>
                        </a:spcAft>
                      </a:pPr>
                      <a:endParaRPr lang="en-GB" sz="1700" dirty="0">
                        <a:latin typeface="Corbel" panose="020B05030202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cell3D prstMaterial="dkEdge">
                      <a:bevel/>
                      <a:lightRig rig="flood" dir="t"/>
                    </a:cell3D>
                    <a:solidFill>
                      <a:srgbClr val="D9DCDC"/>
                    </a:solidFill>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lang="en-US" sz="1700" dirty="0">
                          <a:latin typeface="Corbel" panose="020B0503020204020204" pitchFamily="34" charset="0"/>
                        </a:rPr>
                        <a:t> Transition </a:t>
                      </a:r>
                      <a:br>
                        <a:rPr lang="en-US" sz="1700" dirty="0">
                          <a:latin typeface="Corbel" panose="020B0503020204020204" pitchFamily="34" charset="0"/>
                        </a:rPr>
                      </a:br>
                      <a:r>
                        <a:rPr lang="en-US" sz="1700" dirty="0">
                          <a:latin typeface="Corbel" panose="020B0503020204020204" pitchFamily="34" charset="0"/>
                        </a:rPr>
                        <a:t> readiness</a:t>
                      </a:r>
                      <a:br>
                        <a:rPr lang="en-US" sz="1700" dirty="0">
                          <a:latin typeface="Corbel" panose="020B0503020204020204" pitchFamily="34" charset="0"/>
                        </a:rPr>
                      </a:br>
                      <a:r>
                        <a:rPr lang="en-US" sz="1700" dirty="0">
                          <a:latin typeface="Corbel" panose="020B0503020204020204" pitchFamily="34" charset="0"/>
                        </a:rPr>
                        <a:t> programme &amp;</a:t>
                      </a:r>
                      <a:br>
                        <a:rPr lang="en-US" sz="1700" dirty="0">
                          <a:latin typeface="Corbel" panose="020B0503020204020204" pitchFamily="34" charset="0"/>
                        </a:rPr>
                      </a:br>
                      <a:r>
                        <a:rPr lang="en-US" sz="1700" dirty="0">
                          <a:latin typeface="Corbel" panose="020B0503020204020204" pitchFamily="34" charset="0"/>
                        </a:rPr>
                        <a:t>   Activities</a:t>
                      </a:r>
                      <a:endParaRPr lang="en-GB" sz="1700" dirty="0">
                        <a:latin typeface="Corbel" panose="020B05030202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rgbClr val="D9D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Corbel" panose="020B0503020204020204" pitchFamily="34" charset="0"/>
                        </a:rPr>
                        <a:t> Links with </a:t>
                      </a:r>
                      <a:br>
                        <a:rPr lang="en-US" sz="1700" dirty="0">
                          <a:latin typeface="Corbel" panose="020B0503020204020204" pitchFamily="34" charset="0"/>
                        </a:rPr>
                      </a:br>
                      <a:r>
                        <a:rPr lang="en-US" sz="1700" dirty="0">
                          <a:latin typeface="Corbel" panose="020B0503020204020204" pitchFamily="34" charset="0"/>
                        </a:rPr>
                        <a:t> Post 16</a:t>
                      </a:r>
                    </a:p>
                    <a:p>
                      <a:pPr>
                        <a:spcBef>
                          <a:spcPts val="0"/>
                        </a:spcBef>
                        <a:spcAft>
                          <a:spcPts val="0"/>
                        </a:spcAft>
                      </a:pPr>
                      <a:endParaRPr lang="en-GB" sz="1700" dirty="0">
                        <a:latin typeface="Corbel" panose="020B05030202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rgbClr val="D9D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Corbel" panose="020B0503020204020204" pitchFamily="34" charset="0"/>
                        </a:rPr>
                        <a:t>Promote summer activities</a:t>
                      </a:r>
                    </a:p>
                    <a:p>
                      <a:pPr>
                        <a:spcBef>
                          <a:spcPts val="0"/>
                        </a:spcBef>
                        <a:spcAft>
                          <a:spcPts val="0"/>
                        </a:spcAft>
                      </a:pPr>
                      <a:endParaRPr lang="en-GB" sz="1700" dirty="0">
                        <a:latin typeface="Corbel" panose="020B05030202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rgbClr val="D9D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Corbel" panose="020B0503020204020204" pitchFamily="34" charset="0"/>
                        </a:rPr>
                        <a:t>Communicate</a:t>
                      </a:r>
                      <a:br>
                        <a:rPr lang="en-US" sz="1700" dirty="0">
                          <a:latin typeface="Corbel" panose="020B0503020204020204" pitchFamily="34" charset="0"/>
                        </a:rPr>
                      </a:br>
                      <a:r>
                        <a:rPr lang="en-US" sz="1700" dirty="0">
                          <a:latin typeface="Corbel" panose="020B0503020204020204" pitchFamily="34" charset="0"/>
                        </a:rPr>
                        <a:t>with parents</a:t>
                      </a:r>
                      <a:endParaRPr lang="en-GB" sz="1700" dirty="0">
                        <a:latin typeface="Corbel" panose="020B0503020204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solidFill>
                      <a:srgbClr val="D9D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dirty="0">
                          <a:latin typeface="Corbel" panose="020B0503020204020204" pitchFamily="34" charset="0"/>
                        </a:rPr>
                        <a:t>Celebrate success</a:t>
                      </a:r>
                    </a:p>
                    <a:p>
                      <a:pPr>
                        <a:spcBef>
                          <a:spcPts val="0"/>
                        </a:spcBef>
                        <a:spcAft>
                          <a:spcPts val="0"/>
                        </a:spcAft>
                      </a:pPr>
                      <a:endParaRPr lang="en-GB" sz="1700" dirty="0">
                        <a:latin typeface="Corbel" panose="020B0503020204020204" pitchFamily="34" charset="0"/>
                      </a:endParaRPr>
                    </a:p>
                  </a:txBody>
                  <a:tcPr>
                    <a:lnL w="12700" cap="flat" cmpd="sng" algn="ctr">
                      <a:solidFill>
                        <a:schemeClr val="tx1"/>
                      </a:solidFill>
                      <a:prstDash val="solid"/>
                      <a:round/>
                      <a:headEnd type="none" w="med" len="med"/>
                      <a:tailEnd type="none" w="med" len="med"/>
                    </a:lnL>
                    <a:lnR w="12700" cap="flat" cmpd="sng" algn="ctr">
                      <a:solidFill>
                        <a:srgbClr val="92D050"/>
                      </a:solidFill>
                      <a:prstDash val="solid"/>
                      <a:round/>
                      <a:headEnd type="none" w="med" len="med"/>
                      <a:tailEnd type="none" w="med" len="med"/>
                    </a:lnR>
                    <a:lnB w="12700" cap="flat" cmpd="sng" algn="ctr">
                      <a:noFill/>
                      <a:prstDash val="solid"/>
                      <a:round/>
                      <a:headEnd type="none" w="med" len="med"/>
                      <a:tailEnd type="none" w="med" len="med"/>
                    </a:lnB>
                    <a:cell3D prstMaterial="dkEdge">
                      <a:bevel/>
                      <a:lightRig rig="flood" dir="t"/>
                    </a:cell3D>
                    <a:solidFill>
                      <a:srgbClr val="D9DCDC"/>
                    </a:solidFill>
                  </a:tcPr>
                </a:tc>
                <a:extLst>
                  <a:ext uri="{0D108BD9-81ED-4DB2-BD59-A6C34878D82A}">
                    <a16:rowId xmlns:a16="http://schemas.microsoft.com/office/drawing/2014/main" val="1307021159"/>
                  </a:ext>
                </a:extLst>
              </a:tr>
              <a:tr h="929940">
                <a:tc gridSpan="8">
                  <a:txBody>
                    <a:bodyPr/>
                    <a:lstStyle/>
                    <a:p>
                      <a:endParaRPr lang="en-GB" dirty="0"/>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CDC"/>
                    </a:solidFill>
                  </a:tcPr>
                </a:tc>
                <a:tc hMerge="1">
                  <a:txBody>
                    <a:bodyPr/>
                    <a:lstStyle/>
                    <a:p>
                      <a:endParaRPr lang="en-GB" dirty="0"/>
                    </a:p>
                  </a:txBody>
                  <a:tcPr/>
                </a:tc>
                <a:tc hMerge="1">
                  <a:txBody>
                    <a:bodyPr/>
                    <a:lstStyle/>
                    <a:p>
                      <a:endParaRPr lang="en-GB" dirty="0"/>
                    </a:p>
                  </a:txBody>
                  <a:tcPr>
                    <a:lnL>
                      <a:noFill/>
                    </a:lnL>
                    <a:lnT>
                      <a:noFill/>
                    </a:lnT>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tc>
                <a:tc hMerge="1">
                  <a:txBody>
                    <a:bodyPr/>
                    <a:lstStyle/>
                    <a:p>
                      <a:endParaRPr lang="en-GB" dirty="0"/>
                    </a:p>
                  </a:txBody>
                  <a:tcPr>
                    <a:lnL>
                      <a:noFill/>
                    </a:lnL>
                    <a:lnT>
                      <a:noFill/>
                    </a:lnT>
                  </a:tcPr>
                </a:tc>
                <a:extLst>
                  <a:ext uri="{0D108BD9-81ED-4DB2-BD59-A6C34878D82A}">
                    <a16:rowId xmlns:a16="http://schemas.microsoft.com/office/drawing/2014/main" val="3504016233"/>
                  </a:ext>
                </a:extLst>
              </a:tr>
              <a:tr h="1960798">
                <a:tc>
                  <a:txBody>
                    <a:bodyPr/>
                    <a:lstStyle/>
                    <a:p>
                      <a:endParaRPr lang="en-GB" b="0" dirty="0"/>
                    </a:p>
                  </a:txBody>
                  <a:tcPr>
                    <a:lnR>
                      <a:noFill/>
                    </a:lnR>
                    <a:lnT w="12700" cap="flat" cmpd="sng" algn="ctr">
                      <a:noFill/>
                      <a:prstDash val="solid"/>
                      <a:round/>
                      <a:headEnd type="none" w="med" len="med"/>
                      <a:tailEnd type="none" w="med" len="med"/>
                    </a:lnT>
                    <a:solidFill>
                      <a:srgbClr val="D9D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solidFill>
                            <a:schemeClr val="tx1"/>
                          </a:solidFill>
                          <a:latin typeface="Corbel" panose="020B0503020204020204" pitchFamily="34" charset="0"/>
                        </a:rPr>
                        <a:t>Participate in activities to develop </a:t>
                      </a:r>
                      <a:br>
                        <a:rPr lang="en-US" sz="1700" b="0" dirty="0">
                          <a:solidFill>
                            <a:schemeClr val="tx1"/>
                          </a:solidFill>
                          <a:latin typeface="Corbel" panose="020B0503020204020204" pitchFamily="34" charset="0"/>
                        </a:rPr>
                      </a:br>
                      <a:r>
                        <a:rPr lang="en-US" sz="1700" b="0" dirty="0">
                          <a:solidFill>
                            <a:schemeClr val="tx1"/>
                          </a:solidFill>
                          <a:latin typeface="Corbel" panose="020B0503020204020204" pitchFamily="34" charset="0"/>
                        </a:rPr>
                        <a:t>skills.</a:t>
                      </a:r>
                      <a:endParaRPr lang="en-GB" sz="1700" b="0" dirty="0">
                        <a:solidFill>
                          <a:schemeClr val="tx1"/>
                        </a:solidFill>
                        <a:latin typeface="Corbel" panose="020B0503020204020204" pitchFamily="34" charset="0"/>
                      </a:endParaRPr>
                    </a:p>
                    <a:p>
                      <a:endParaRPr lang="en-GB" sz="1700" b="0" dirty="0">
                        <a:solidFill>
                          <a:schemeClr val="tx1"/>
                        </a:solidFill>
                        <a:latin typeface="Corbel" panose="020B05030202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D9DCDC"/>
                    </a:solidFill>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sz="1700" b="0">
                          <a:solidFill>
                            <a:schemeClr val="tx1"/>
                          </a:solidFill>
                          <a:latin typeface="Corbel"/>
                        </a:rPr>
                        <a:t>Check emails, letters, texts  from your college, 6th form or training provider.</a:t>
                      </a:r>
                      <a:endParaRPr lang="en-GB" sz="1700" b="0" dirty="0">
                        <a:solidFill>
                          <a:schemeClr val="tx1"/>
                        </a:solidFill>
                        <a:latin typeface="Corbe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D9D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solidFill>
                            <a:schemeClr val="tx1"/>
                          </a:solidFill>
                          <a:latin typeface="Corbel" panose="020B0503020204020204" pitchFamily="34" charset="0"/>
                        </a:rPr>
                        <a:t>Engage in prep work set by course tutors including summer camps.</a:t>
                      </a:r>
                    </a:p>
                    <a:p>
                      <a:endParaRPr lang="en-GB" sz="1700" b="0" dirty="0">
                        <a:solidFill>
                          <a:schemeClr val="tx1"/>
                        </a:solidFill>
                        <a:latin typeface="Corbel" panose="020B05030202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D9D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i="0" u="none" strike="noStrike" noProof="0" dirty="0">
                          <a:solidFill>
                            <a:schemeClr val="tx1"/>
                          </a:solidFill>
                          <a:latin typeface="Corbel" panose="020B0503020204020204" pitchFamily="34" charset="0"/>
                        </a:rPr>
                        <a:t>Get ready – email account, bus pass, photo ID.</a:t>
                      </a:r>
                    </a:p>
                    <a:p>
                      <a:endParaRPr lang="en-GB" sz="1700" b="0" dirty="0">
                        <a:solidFill>
                          <a:schemeClr val="tx1"/>
                        </a:solidFill>
                        <a:latin typeface="Corbel" panose="020B05030202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D9D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i="0" u="none" strike="noStrike" noProof="0" dirty="0">
                          <a:solidFill>
                            <a:schemeClr val="tx1"/>
                          </a:solidFill>
                          <a:latin typeface="Corbel" panose="020B0503020204020204" pitchFamily="34" charset="0"/>
                        </a:rPr>
                        <a:t>Visit your destination (live or virtual)</a:t>
                      </a:r>
                    </a:p>
                    <a:p>
                      <a:endParaRPr lang="en-GB" sz="1700" b="0" dirty="0">
                        <a:solidFill>
                          <a:schemeClr val="tx1"/>
                        </a:solidFill>
                        <a:latin typeface="Corbel" panose="020B05030202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D9DCDC"/>
                    </a:solidFill>
                  </a:tcPr>
                </a:tc>
                <a:tc>
                  <a:txBody>
                    <a:bodyPr/>
                    <a:lstStyle/>
                    <a:p>
                      <a:pPr lvl="0">
                        <a:buNone/>
                      </a:pPr>
                      <a:r>
                        <a:rPr lang="en-US" sz="1700" b="1" i="0" u="none" strike="noStrike" noProof="0" dirty="0">
                          <a:solidFill>
                            <a:schemeClr val="tx1"/>
                          </a:solidFill>
                          <a:latin typeface="Corbel"/>
                        </a:rPr>
                        <a:t>RESULTS DAY</a:t>
                      </a:r>
                      <a:br>
                        <a:rPr lang="en-US" sz="1700" b="1" i="0" u="none" strike="noStrike" noProof="0" dirty="0">
                          <a:solidFill>
                            <a:srgbClr val="000000"/>
                          </a:solidFill>
                          <a:latin typeface="Corbel"/>
                        </a:rPr>
                      </a:br>
                      <a:r>
                        <a:rPr lang="en-US" sz="1600" b="1" i="0" u="none" strike="noStrike" noProof="0" dirty="0">
                          <a:solidFill>
                            <a:schemeClr val="tx1"/>
                          </a:solidFill>
                          <a:latin typeface="Corbel"/>
                        </a:rPr>
                        <a:t>25 AUGUST</a:t>
                      </a:r>
                      <a:r>
                        <a:rPr lang="en-US" sz="1600" b="0" i="0" u="none" strike="noStrike" noProof="0" dirty="0">
                          <a:solidFill>
                            <a:schemeClr val="tx1"/>
                          </a:solidFill>
                          <a:latin typeface="Corbel"/>
                        </a:rPr>
                        <a:t> </a:t>
                      </a:r>
                      <a:r>
                        <a:rPr lang="en-US" sz="1600" b="1" i="0" u="none" strike="noStrike" kern="1200" noProof="0" dirty="0">
                          <a:solidFill>
                            <a:schemeClr val="tx1"/>
                          </a:solidFill>
                          <a:latin typeface="Corbel"/>
                          <a:ea typeface="+mn-ea"/>
                          <a:cs typeface="+mn-cs"/>
                        </a:rPr>
                        <a:t>2022</a:t>
                      </a:r>
                      <a:br>
                        <a:rPr lang="en-US" sz="1600" b="0" i="0" u="none" strike="noStrike" noProof="0" dirty="0">
                          <a:solidFill>
                            <a:srgbClr val="000000"/>
                          </a:solidFill>
                          <a:latin typeface="Corbel"/>
                        </a:rPr>
                      </a:br>
                      <a:endParaRPr lang="en-US" sz="1600" b="0" i="0" u="none" strike="noStrike" noProof="0" dirty="0">
                        <a:solidFill>
                          <a:srgbClr val="000000"/>
                        </a:solidFill>
                        <a:latin typeface="Corbel"/>
                      </a:endParaRPr>
                    </a:p>
                    <a:p>
                      <a:pPr lvl="0">
                        <a:buNone/>
                      </a:pPr>
                      <a:r>
                        <a:rPr lang="en-US" sz="1700" b="0" i="0" u="none" strike="noStrike" noProof="0" dirty="0">
                          <a:solidFill>
                            <a:schemeClr val="tx1"/>
                          </a:solidFill>
                          <a:latin typeface="Corbel" panose="020B0503020204020204" pitchFamily="34" charset="0"/>
                        </a:rPr>
                        <a:t>Review grades and seek advice</a:t>
                      </a:r>
                    </a:p>
                    <a:p>
                      <a:endParaRPr lang="en-GB" sz="1700" b="0" dirty="0">
                        <a:solidFill>
                          <a:schemeClr val="tx1"/>
                        </a:solidFill>
                        <a:latin typeface="Corbel" panose="020B05030202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D9D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i="0" u="none" strike="noStrike" noProof="0" dirty="0">
                          <a:solidFill>
                            <a:schemeClr val="tx1"/>
                          </a:solidFill>
                          <a:latin typeface="Corbel" panose="020B0503020204020204" pitchFamily="34" charset="0"/>
                        </a:rPr>
                        <a:t>Check enrolment </a:t>
                      </a:r>
                      <a:br>
                        <a:rPr lang="en-US" sz="1700" b="0" i="0" u="none" strike="noStrike" noProof="0" dirty="0">
                          <a:solidFill>
                            <a:schemeClr val="tx1"/>
                          </a:solidFill>
                          <a:latin typeface="Corbel" panose="020B0503020204020204" pitchFamily="34" charset="0"/>
                        </a:rPr>
                      </a:br>
                      <a:r>
                        <a:rPr lang="en-US" sz="1700" b="0" i="0" u="none" strike="noStrike" noProof="0" dirty="0">
                          <a:solidFill>
                            <a:schemeClr val="tx1"/>
                          </a:solidFill>
                          <a:latin typeface="Corbel" panose="020B0503020204020204" pitchFamily="34" charset="0"/>
                        </a:rPr>
                        <a:t>information</a:t>
                      </a:r>
                      <a:endParaRPr lang="en-US" sz="1700" b="0" dirty="0">
                        <a:solidFill>
                          <a:schemeClr val="tx1"/>
                        </a:solidFill>
                        <a:latin typeface="Corbel" panose="020B0503020204020204" pitchFamily="34" charset="0"/>
                      </a:endParaRPr>
                    </a:p>
                    <a:p>
                      <a:endParaRPr lang="en-GB" sz="1700" b="0" dirty="0">
                        <a:solidFill>
                          <a:schemeClr val="tx1"/>
                        </a:solidFill>
                        <a:latin typeface="Corbel" panose="020B0503020204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D9DCDC"/>
                    </a:solidFill>
                  </a:tcPr>
                </a:tc>
                <a:extLst>
                  <a:ext uri="{0D108BD9-81ED-4DB2-BD59-A6C34878D82A}">
                    <a16:rowId xmlns:a16="http://schemas.microsoft.com/office/drawing/2014/main" val="4282771442"/>
                  </a:ext>
                </a:extLst>
              </a:tr>
              <a:tr h="743952">
                <a:tc gridSpan="8">
                  <a:txBody>
                    <a:bodyPr/>
                    <a:lstStyle/>
                    <a:p>
                      <a:br>
                        <a:rPr lang="en-GB" sz="1400" dirty="0"/>
                      </a:br>
                      <a:br>
                        <a:rPr lang="en-GB" sz="1400" dirty="0"/>
                      </a:br>
                      <a:endParaRPr lang="en-GB" sz="1400" dirty="0"/>
                    </a:p>
                  </a:txBody>
                  <a:tcPr>
                    <a:solidFill>
                      <a:srgbClr val="D9DCDC"/>
                    </a:solidFill>
                  </a:tcPr>
                </a:tc>
                <a:tc hMerge="1">
                  <a:txBody>
                    <a:bodyPr/>
                    <a:lstStyle/>
                    <a:p>
                      <a:endParaRPr lang="en-GB" dirty="0"/>
                    </a:p>
                  </a:txBody>
                  <a:tcP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a:lightRig rig="flood" dir="t"/>
                    </a:cell3D>
                    <a:noFill/>
                  </a:tcPr>
                </a:tc>
                <a:tc hMerge="1">
                  <a:txBody>
                    <a:bodyPr/>
                    <a:lstStyle/>
                    <a:p>
                      <a:endParaRPr lang="en-GB" dirty="0"/>
                    </a:p>
                  </a:txBody>
                  <a:tcPr>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a:lightRig rig="flood" dir="t"/>
                    </a:cell3D>
                    <a:noFill/>
                  </a:tcPr>
                </a:tc>
                <a:tc hMerge="1">
                  <a:txBody>
                    <a:bodyPr/>
                    <a:lstStyle/>
                    <a:p>
                      <a:endParaRPr lang="en-GB" dirty="0"/>
                    </a:p>
                  </a:txBody>
                  <a:tcP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a:lightRig rig="flood" dir="t"/>
                    </a:cell3D>
                    <a:noFill/>
                  </a:tcPr>
                </a:tc>
                <a:tc hMerge="1">
                  <a:txBody>
                    <a:bodyPr/>
                    <a:lstStyle/>
                    <a:p>
                      <a:endParaRPr lang="en-GB" dirty="0"/>
                    </a:p>
                  </a:txBody>
                  <a:tcP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a:lightRig rig="flood" dir="t"/>
                    </a:cell3D>
                    <a:noFill/>
                  </a:tcPr>
                </a:tc>
                <a:tc hMerge="1">
                  <a:txBody>
                    <a:bodyPr/>
                    <a:lstStyle/>
                    <a:p>
                      <a:endParaRPr lang="en-GB" dirty="0"/>
                    </a:p>
                  </a:txBody>
                  <a:tcP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a:lightRig rig="flood" dir="t"/>
                    </a:cell3D>
                    <a:noFill/>
                  </a:tcPr>
                </a:tc>
                <a:tc hMerge="1">
                  <a:txBody>
                    <a:bodyPr/>
                    <a:lstStyle/>
                    <a:p>
                      <a:endParaRPr lang="en-GB" dirty="0"/>
                    </a:p>
                  </a:txBody>
                  <a:tcP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a:lightRig rig="flood" dir="t"/>
                    </a:cell3D>
                    <a:noFill/>
                  </a:tcPr>
                </a:tc>
                <a:tc hMerge="1">
                  <a:txBody>
                    <a:bodyPr/>
                    <a:lstStyle/>
                    <a:p>
                      <a:endParaRPr lang="en-GB" dirty="0"/>
                    </a:p>
                  </a:txBody>
                  <a:tcPr>
                    <a:lnR w="12700" cap="flat" cmpd="sng" algn="ctr">
                      <a:solidFill>
                        <a:srgbClr val="92D05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a:lightRig rig="flood" dir="t"/>
                    </a:cell3D>
                    <a:noFill/>
                  </a:tcPr>
                </a:tc>
                <a:extLst>
                  <a:ext uri="{0D108BD9-81ED-4DB2-BD59-A6C34878D82A}">
                    <a16:rowId xmlns:a16="http://schemas.microsoft.com/office/drawing/2014/main" val="1963259195"/>
                  </a:ext>
                </a:extLst>
              </a:tr>
              <a:tr h="883442">
                <a:tc>
                  <a:txBody>
                    <a:bodyPr/>
                    <a:lstStyle/>
                    <a:p>
                      <a:endParaRPr lang="en-GB"/>
                    </a:p>
                  </a:txBody>
                  <a:tcPr>
                    <a:solidFill>
                      <a:srgbClr val="D9D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t>Enrolment</a:t>
                      </a:r>
                    </a:p>
                    <a:p>
                      <a:endParaRPr lang="en-GB" sz="1700" b="0" dirty="0"/>
                    </a:p>
                  </a:txBody>
                  <a:tcPr>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a:lightRig rig="flood" dir="t"/>
                    </a:cell3D>
                    <a:solidFill>
                      <a:srgbClr val="D9D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t>Induction</a:t>
                      </a:r>
                    </a:p>
                    <a:p>
                      <a:endParaRPr lang="en-GB" sz="1700" b="0" dirty="0"/>
                    </a:p>
                  </a:txBody>
                  <a:tcP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a:lightRig rig="flood" dir="t"/>
                    </a:cell3D>
                    <a:solidFill>
                      <a:srgbClr val="D9D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t>Monitoring and reviewing progress</a:t>
                      </a:r>
                      <a:endParaRPr lang="en-GB" sz="1700" b="0" dirty="0"/>
                    </a:p>
                  </a:txBody>
                  <a:tcP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a:lightRig rig="flood" dir="t"/>
                    </a:cell3D>
                    <a:solidFill>
                      <a:srgbClr val="D9D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t>Support and advice</a:t>
                      </a:r>
                    </a:p>
                    <a:p>
                      <a:endParaRPr lang="en-GB" sz="1700" b="0" dirty="0"/>
                    </a:p>
                  </a:txBody>
                  <a:tcP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a:lightRig rig="flood" dir="t"/>
                    </a:cell3D>
                    <a:solidFill>
                      <a:srgbClr val="D9D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t>Tracking destinations</a:t>
                      </a:r>
                    </a:p>
                    <a:p>
                      <a:endParaRPr lang="en-GB" sz="1700" b="0" dirty="0"/>
                    </a:p>
                  </a:txBody>
                  <a:tcP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a:lightRig rig="flood" dir="t"/>
                    </a:cell3D>
                    <a:solidFill>
                      <a:srgbClr val="D9D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t>Check contact details</a:t>
                      </a:r>
                    </a:p>
                    <a:p>
                      <a:endParaRPr lang="en-GB" sz="1700" b="0" dirty="0"/>
                    </a:p>
                  </a:txBody>
                  <a:tcP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a:lightRig rig="flood" dir="t"/>
                    </a:cell3D>
                    <a:solidFill>
                      <a:srgbClr val="D9DCDC"/>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dirty="0"/>
                        <a:t>IAG Year 11's</a:t>
                      </a:r>
                    </a:p>
                    <a:p>
                      <a:endParaRPr lang="en-GB" sz="1700" b="0" dirty="0"/>
                    </a:p>
                  </a:txBody>
                  <a:tcPr>
                    <a:lnL w="12700" cap="flat" cmpd="sng" algn="ctr">
                      <a:solidFill>
                        <a:srgbClr val="92D050"/>
                      </a:solidFill>
                      <a:prstDash val="solid"/>
                      <a:round/>
                      <a:headEnd type="none" w="med" len="med"/>
                      <a:tailEnd type="none" w="med" len="med"/>
                    </a:lnL>
                    <a:lnR w="12700" cap="flat" cmpd="sng" algn="ctr">
                      <a:solidFill>
                        <a:srgbClr val="92D050"/>
                      </a:solidFill>
                      <a:prstDash val="solid"/>
                      <a:round/>
                      <a:headEnd type="none" w="med" len="med"/>
                      <a:tailEnd type="none" w="med" len="med"/>
                    </a:lnR>
                    <a:lnT w="12700" cap="flat" cmpd="sng" algn="ctr">
                      <a:solidFill>
                        <a:srgbClr val="92D050"/>
                      </a:solidFill>
                      <a:prstDash val="solid"/>
                      <a:round/>
                      <a:headEnd type="none" w="med" len="med"/>
                      <a:tailEnd type="none" w="med" len="med"/>
                    </a:lnT>
                    <a:lnB w="12700" cap="flat" cmpd="sng" algn="ctr">
                      <a:solidFill>
                        <a:srgbClr val="92D050"/>
                      </a:solidFill>
                      <a:prstDash val="solid"/>
                      <a:round/>
                      <a:headEnd type="none" w="med" len="med"/>
                      <a:tailEnd type="none" w="med" len="med"/>
                    </a:lnB>
                    <a:cell3D prstMaterial="dkEdge">
                      <a:bevel/>
                      <a:lightRig rig="flood" dir="t"/>
                    </a:cell3D>
                    <a:solidFill>
                      <a:srgbClr val="D9DCDC"/>
                    </a:solidFill>
                  </a:tcPr>
                </a:tc>
                <a:extLst>
                  <a:ext uri="{0D108BD9-81ED-4DB2-BD59-A6C34878D82A}">
                    <a16:rowId xmlns:a16="http://schemas.microsoft.com/office/drawing/2014/main" val="3906430820"/>
                  </a:ext>
                </a:extLst>
              </a:tr>
              <a:tr h="371976">
                <a:tc>
                  <a:txBody>
                    <a:bodyPr/>
                    <a:lstStyle/>
                    <a:p>
                      <a:endParaRPr lang="en-GB" dirty="0"/>
                    </a:p>
                  </a:txBody>
                  <a:tcPr>
                    <a:solidFill>
                      <a:srgbClr val="D9DCDC"/>
                    </a:solidFill>
                  </a:tcPr>
                </a:tc>
                <a:tc>
                  <a:txBody>
                    <a:bodyPr/>
                    <a:lstStyle/>
                    <a:p>
                      <a:endParaRPr lang="en-GB" dirty="0"/>
                    </a:p>
                  </a:txBody>
                  <a:tcPr>
                    <a:lnT w="12700" cap="flat" cmpd="sng" algn="ctr">
                      <a:solidFill>
                        <a:srgbClr val="92D050"/>
                      </a:solidFill>
                      <a:prstDash val="solid"/>
                      <a:round/>
                      <a:headEnd type="none" w="med" len="med"/>
                      <a:tailEnd type="none" w="med" len="med"/>
                    </a:lnT>
                    <a:solidFill>
                      <a:srgbClr val="D9DCDC"/>
                    </a:solidFill>
                  </a:tcPr>
                </a:tc>
                <a:tc>
                  <a:txBody>
                    <a:bodyPr/>
                    <a:lstStyle/>
                    <a:p>
                      <a:endParaRPr lang="en-GB" dirty="0"/>
                    </a:p>
                  </a:txBody>
                  <a:tcPr>
                    <a:lnT w="12700" cap="flat" cmpd="sng" algn="ctr">
                      <a:solidFill>
                        <a:srgbClr val="92D050"/>
                      </a:solidFill>
                      <a:prstDash val="solid"/>
                      <a:round/>
                      <a:headEnd type="none" w="med" len="med"/>
                      <a:tailEnd type="none" w="med" len="med"/>
                    </a:lnT>
                    <a:solidFill>
                      <a:srgbClr val="D9DCDC"/>
                    </a:solidFill>
                  </a:tcPr>
                </a:tc>
                <a:tc>
                  <a:txBody>
                    <a:bodyPr/>
                    <a:lstStyle/>
                    <a:p>
                      <a:endParaRPr lang="en-GB" dirty="0"/>
                    </a:p>
                  </a:txBody>
                  <a:tcPr>
                    <a:lnT w="12700" cap="flat" cmpd="sng" algn="ctr">
                      <a:solidFill>
                        <a:srgbClr val="92D050"/>
                      </a:solidFill>
                      <a:prstDash val="solid"/>
                      <a:round/>
                      <a:headEnd type="none" w="med" len="med"/>
                      <a:tailEnd type="none" w="med" len="med"/>
                    </a:lnT>
                    <a:solidFill>
                      <a:srgbClr val="D9DCDC"/>
                    </a:solidFill>
                  </a:tcPr>
                </a:tc>
                <a:tc>
                  <a:txBody>
                    <a:bodyPr/>
                    <a:lstStyle/>
                    <a:p>
                      <a:endParaRPr lang="en-GB"/>
                    </a:p>
                  </a:txBody>
                  <a:tcPr>
                    <a:lnT w="12700" cap="flat" cmpd="sng" algn="ctr">
                      <a:solidFill>
                        <a:srgbClr val="92D050"/>
                      </a:solidFill>
                      <a:prstDash val="solid"/>
                      <a:round/>
                      <a:headEnd type="none" w="med" len="med"/>
                      <a:tailEnd type="none" w="med" len="med"/>
                    </a:lnT>
                    <a:solidFill>
                      <a:srgbClr val="D9DCDC"/>
                    </a:solidFill>
                  </a:tcPr>
                </a:tc>
                <a:tc>
                  <a:txBody>
                    <a:bodyPr/>
                    <a:lstStyle/>
                    <a:p>
                      <a:endParaRPr lang="en-GB" dirty="0"/>
                    </a:p>
                  </a:txBody>
                  <a:tcPr>
                    <a:lnT w="12700" cap="flat" cmpd="sng" algn="ctr">
                      <a:solidFill>
                        <a:srgbClr val="92D050"/>
                      </a:solidFill>
                      <a:prstDash val="solid"/>
                      <a:round/>
                      <a:headEnd type="none" w="med" len="med"/>
                      <a:tailEnd type="none" w="med" len="med"/>
                    </a:lnT>
                    <a:solidFill>
                      <a:srgbClr val="D9DCDC"/>
                    </a:solidFill>
                  </a:tcPr>
                </a:tc>
                <a:tc>
                  <a:txBody>
                    <a:bodyPr/>
                    <a:lstStyle/>
                    <a:p>
                      <a:endParaRPr lang="en-GB" dirty="0"/>
                    </a:p>
                  </a:txBody>
                  <a:tcPr>
                    <a:lnT w="12700" cap="flat" cmpd="sng" algn="ctr">
                      <a:solidFill>
                        <a:srgbClr val="92D050"/>
                      </a:solidFill>
                      <a:prstDash val="solid"/>
                      <a:round/>
                      <a:headEnd type="none" w="med" len="med"/>
                      <a:tailEnd type="none" w="med" len="med"/>
                    </a:lnT>
                    <a:solidFill>
                      <a:srgbClr val="D9DCDC"/>
                    </a:solidFill>
                  </a:tcPr>
                </a:tc>
                <a:tc>
                  <a:txBody>
                    <a:bodyPr/>
                    <a:lstStyle/>
                    <a:p>
                      <a:endParaRPr lang="en-GB" dirty="0"/>
                    </a:p>
                  </a:txBody>
                  <a:tcPr>
                    <a:lnT w="12700" cap="flat" cmpd="sng" algn="ctr">
                      <a:solidFill>
                        <a:srgbClr val="92D050"/>
                      </a:solidFill>
                      <a:prstDash val="solid"/>
                      <a:round/>
                      <a:headEnd type="none" w="med" len="med"/>
                      <a:tailEnd type="none" w="med" len="med"/>
                    </a:lnT>
                    <a:solidFill>
                      <a:srgbClr val="D9DCDC"/>
                    </a:solidFill>
                  </a:tcPr>
                </a:tc>
                <a:extLst>
                  <a:ext uri="{0D108BD9-81ED-4DB2-BD59-A6C34878D82A}">
                    <a16:rowId xmlns:a16="http://schemas.microsoft.com/office/drawing/2014/main" val="4228022449"/>
                  </a:ext>
                </a:extLst>
              </a:tr>
            </a:tbl>
          </a:graphicData>
        </a:graphic>
      </p:graphicFrame>
      <p:sp>
        <p:nvSpPr>
          <p:cNvPr id="12" name="Arrow: Right 11">
            <a:extLst>
              <a:ext uri="{FF2B5EF4-FFF2-40B4-BE49-F238E27FC236}">
                <a16:creationId xmlns:a16="http://schemas.microsoft.com/office/drawing/2014/main" id="{C1A6D178-49E0-4F82-BFF3-A0C1464D1AC3}"/>
              </a:ext>
            </a:extLst>
          </p:cNvPr>
          <p:cNvSpPr/>
          <p:nvPr/>
        </p:nvSpPr>
        <p:spPr>
          <a:xfrm>
            <a:off x="286043" y="2271282"/>
            <a:ext cx="11737143" cy="872972"/>
          </a:xfrm>
          <a:prstGeom prst="rightArrow">
            <a:avLst>
              <a:gd name="adj1" fmla="val 50000"/>
              <a:gd name="adj2" fmla="val 56949"/>
            </a:avLst>
          </a:prstGeom>
          <a:solidFill>
            <a:srgbClr val="FFFF00"/>
          </a:soli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b="1" dirty="0">
                <a:solidFill>
                  <a:schemeClr val="tx1"/>
                </a:solidFill>
                <a:latin typeface="Corbel" panose="020B0503020204020204" pitchFamily="34" charset="0"/>
              </a:rPr>
              <a:t>                                STUDENTS - </a:t>
            </a:r>
            <a:r>
              <a:rPr lang="en-US" sz="2000" b="1" dirty="0">
                <a:solidFill>
                  <a:schemeClr val="tx1"/>
                </a:solidFill>
                <a:latin typeface="Corbel" panose="020B0503020204020204" pitchFamily="34" charset="0"/>
              </a:rPr>
              <a:t>Summer break  (June to August)</a:t>
            </a:r>
          </a:p>
        </p:txBody>
      </p:sp>
      <p:sp>
        <p:nvSpPr>
          <p:cNvPr id="13" name="Arrow: Right 12">
            <a:extLst>
              <a:ext uri="{FF2B5EF4-FFF2-40B4-BE49-F238E27FC236}">
                <a16:creationId xmlns:a16="http://schemas.microsoft.com/office/drawing/2014/main" id="{8B1AD814-4A76-4440-8060-024535CF018C}"/>
              </a:ext>
            </a:extLst>
          </p:cNvPr>
          <p:cNvSpPr/>
          <p:nvPr/>
        </p:nvSpPr>
        <p:spPr>
          <a:xfrm>
            <a:off x="267287" y="110573"/>
            <a:ext cx="11737142" cy="731505"/>
          </a:xfrm>
          <a:prstGeom prst="rightArrow">
            <a:avLst>
              <a:gd name="adj1" fmla="val 50000"/>
              <a:gd name="adj2" fmla="val 56949"/>
            </a:avLst>
          </a:prstGeom>
          <a:solidFill>
            <a:srgbClr val="00FFFF"/>
          </a:solidFill>
          <a:ln>
            <a:noFill/>
          </a:ln>
          <a:effectLst>
            <a:outerShdw blurRad="127000" dist="762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2000" b="1" dirty="0">
                <a:solidFill>
                  <a:schemeClr val="tx1"/>
                </a:solidFill>
                <a:latin typeface="Corbel"/>
              </a:rPr>
              <a:t>                              SCHOOLS &amp; Post 16 – Summer Term (April to May)</a:t>
            </a:r>
          </a:p>
        </p:txBody>
      </p:sp>
      <p:sp>
        <p:nvSpPr>
          <p:cNvPr id="14" name="Arrow: Right 13">
            <a:extLst>
              <a:ext uri="{FF2B5EF4-FFF2-40B4-BE49-F238E27FC236}">
                <a16:creationId xmlns:a16="http://schemas.microsoft.com/office/drawing/2014/main" id="{AC2CE41D-9D00-4229-BDB1-0BD5200DCDAA}"/>
              </a:ext>
            </a:extLst>
          </p:cNvPr>
          <p:cNvSpPr/>
          <p:nvPr/>
        </p:nvSpPr>
        <p:spPr>
          <a:xfrm>
            <a:off x="257288" y="5116150"/>
            <a:ext cx="11727765" cy="731505"/>
          </a:xfrm>
          <a:prstGeom prst="rightArrow">
            <a:avLst>
              <a:gd name="adj1" fmla="val 50000"/>
              <a:gd name="adj2" fmla="val 56949"/>
            </a:avLst>
          </a:prstGeom>
          <a:solidFill>
            <a:srgbClr val="00FFFF"/>
          </a:solidFill>
          <a:ln>
            <a:noFill/>
          </a:ln>
          <a:effectLst>
            <a:outerShdw blurRad="149987" dist="1270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                            </a:t>
            </a:r>
            <a:r>
              <a:rPr lang="en-US" sz="2000" b="1" dirty="0">
                <a:solidFill>
                  <a:schemeClr val="tx1"/>
                </a:solidFill>
                <a:latin typeface="Corbel" panose="020B0503020204020204" pitchFamily="34" charset="0"/>
              </a:rPr>
              <a:t>SCHOOLS &amp; POST 16 – Sept to Oct (Autumn Term)</a:t>
            </a:r>
          </a:p>
        </p:txBody>
      </p:sp>
    </p:spTree>
    <p:extLst>
      <p:ext uri="{BB962C8B-B14F-4D97-AF65-F5344CB8AC3E}">
        <p14:creationId xmlns:p14="http://schemas.microsoft.com/office/powerpoint/2010/main" val="116848366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A16481-1CC3-40CC-BCB5-DDCF2DD5F171}"/>
              </a:ext>
            </a:extLst>
          </p:cNvPr>
          <p:cNvSpPr>
            <a:spLocks noGrp="1"/>
          </p:cNvSpPr>
          <p:nvPr>
            <p:ph type="title"/>
          </p:nvPr>
        </p:nvSpPr>
        <p:spPr>
          <a:xfrm>
            <a:off x="2313967" y="507475"/>
            <a:ext cx="9189057" cy="1752599"/>
          </a:xfrm>
        </p:spPr>
        <p:txBody>
          <a:bodyPr>
            <a:normAutofit fontScale="90000"/>
          </a:bodyPr>
          <a:lstStyle/>
          <a:p>
            <a:pPr algn="l"/>
            <a:r>
              <a:rPr lang="en-US" dirty="0">
                <a:latin typeface="Bahnschrift SemiBold" panose="020B0502040204020203" pitchFamily="34" charset="0"/>
                <a:cs typeface="Calibri Light"/>
              </a:rPr>
              <a:t>Transition Ready Activities</a:t>
            </a:r>
            <a:br>
              <a:rPr lang="en-US" dirty="0">
                <a:cs typeface="Calibri Light"/>
              </a:rPr>
            </a:br>
            <a:r>
              <a:rPr lang="en-US" sz="2400" dirty="0">
                <a:latin typeface="+mn-lt"/>
                <a:cs typeface="Calibri Light"/>
              </a:rPr>
              <a:t>Before Year</a:t>
            </a:r>
            <a:r>
              <a:rPr lang="en-US" sz="2000" dirty="0">
                <a:latin typeface="Arial" panose="020B0604020202020204" pitchFamily="34" charset="0"/>
                <a:cs typeface="Arial" panose="020B0604020202020204" pitchFamily="34" charset="0"/>
              </a:rPr>
              <a:t> 11's </a:t>
            </a:r>
            <a:r>
              <a:rPr lang="en-US" sz="2400" dirty="0">
                <a:latin typeface="+mn-lt"/>
                <a:cs typeface="Calibri Light"/>
              </a:rPr>
              <a:t>leave, schools may wish to deliver some focused activities to get students ready for their next steps. You will find resources in the Transition Guide to support the delivery of sessions.</a:t>
            </a:r>
          </a:p>
        </p:txBody>
      </p:sp>
      <p:graphicFrame>
        <p:nvGraphicFramePr>
          <p:cNvPr id="4" name="Table 4">
            <a:extLst>
              <a:ext uri="{FF2B5EF4-FFF2-40B4-BE49-F238E27FC236}">
                <a16:creationId xmlns:a16="http://schemas.microsoft.com/office/drawing/2014/main" id="{C1D4D5BB-D2A1-4022-B6AB-2BFD355AC1BA}"/>
              </a:ext>
            </a:extLst>
          </p:cNvPr>
          <p:cNvGraphicFramePr>
            <a:graphicFrameLocks noGrp="1"/>
          </p:cNvGraphicFramePr>
          <p:nvPr>
            <p:ph idx="1"/>
            <p:extLst>
              <p:ext uri="{D42A27DB-BD31-4B8C-83A1-F6EECF244321}">
                <p14:modId xmlns:p14="http://schemas.microsoft.com/office/powerpoint/2010/main" val="3420293003"/>
              </p:ext>
            </p:extLst>
          </p:nvPr>
        </p:nvGraphicFramePr>
        <p:xfrm>
          <a:off x="2313967" y="2443869"/>
          <a:ext cx="9189057" cy="3597166"/>
        </p:xfrm>
        <a:graphic>
          <a:graphicData uri="http://schemas.openxmlformats.org/drawingml/2006/table">
            <a:tbl>
              <a:tblPr firstRow="1" bandRow="1">
                <a:effectLst>
                  <a:innerShdw blurRad="114300">
                    <a:prstClr val="black"/>
                  </a:innerShdw>
                </a:effectLst>
                <a:tableStyleId>{00A15C55-8517-42AA-B614-E9B94910E393}</a:tableStyleId>
              </a:tblPr>
              <a:tblGrid>
                <a:gridCol w="3063019">
                  <a:extLst>
                    <a:ext uri="{9D8B030D-6E8A-4147-A177-3AD203B41FA5}">
                      <a16:colId xmlns:a16="http://schemas.microsoft.com/office/drawing/2014/main" val="261541640"/>
                    </a:ext>
                  </a:extLst>
                </a:gridCol>
                <a:gridCol w="3063019">
                  <a:extLst>
                    <a:ext uri="{9D8B030D-6E8A-4147-A177-3AD203B41FA5}">
                      <a16:colId xmlns:a16="http://schemas.microsoft.com/office/drawing/2014/main" val="1569817686"/>
                    </a:ext>
                  </a:extLst>
                </a:gridCol>
                <a:gridCol w="3063019">
                  <a:extLst>
                    <a:ext uri="{9D8B030D-6E8A-4147-A177-3AD203B41FA5}">
                      <a16:colId xmlns:a16="http://schemas.microsoft.com/office/drawing/2014/main" val="754661061"/>
                    </a:ext>
                  </a:extLst>
                </a:gridCol>
              </a:tblGrid>
              <a:tr h="665090">
                <a:tc>
                  <a:txBody>
                    <a:bodyPr/>
                    <a:lstStyle/>
                    <a:p>
                      <a:pPr>
                        <a:lnSpc>
                          <a:spcPct val="150000"/>
                        </a:lnSpc>
                        <a:spcBef>
                          <a:spcPts val="0"/>
                        </a:spcBef>
                      </a:pPr>
                      <a:r>
                        <a:rPr lang="en-US" sz="2000" dirty="0">
                          <a:solidFill>
                            <a:schemeClr val="tx1"/>
                          </a:solidFill>
                        </a:rPr>
                        <a:t>  Transition Readiness</a:t>
                      </a:r>
                    </a:p>
                  </a:txBody>
                  <a:tcPr>
                    <a:solidFill>
                      <a:srgbClr val="00B0F0"/>
                    </a:solidFill>
                  </a:tcPr>
                </a:tc>
                <a:tc>
                  <a:txBody>
                    <a:bodyPr/>
                    <a:lstStyle/>
                    <a:p>
                      <a:pPr>
                        <a:lnSpc>
                          <a:spcPct val="100000"/>
                        </a:lnSpc>
                      </a:pPr>
                      <a:r>
                        <a:rPr lang="en-US" sz="2000" b="1" kern="1200" dirty="0">
                          <a:solidFill>
                            <a:schemeClr val="tx1"/>
                          </a:solidFill>
                          <a:latin typeface="+mn-lt"/>
                          <a:ea typeface="+mn-ea"/>
                          <a:cs typeface="+mn-cs"/>
                        </a:rPr>
                        <a:t>The World of Work</a:t>
                      </a:r>
                    </a:p>
                  </a:txBody>
                  <a:tcPr anchor="ctr">
                    <a:solidFill>
                      <a:srgbClr val="00B0F0"/>
                    </a:solidFill>
                  </a:tcPr>
                </a:tc>
                <a:tc>
                  <a:txBody>
                    <a:bodyPr/>
                    <a:lstStyle/>
                    <a:p>
                      <a:r>
                        <a:rPr lang="en-US" sz="2000" dirty="0">
                          <a:solidFill>
                            <a:schemeClr val="tx1"/>
                          </a:solidFill>
                        </a:rPr>
                        <a:t>Skills development</a:t>
                      </a:r>
                    </a:p>
                  </a:txBody>
                  <a:tcPr anchor="ctr">
                    <a:solidFill>
                      <a:srgbClr val="00B0F0"/>
                    </a:solidFill>
                  </a:tcPr>
                </a:tc>
                <a:extLst>
                  <a:ext uri="{0D108BD9-81ED-4DB2-BD59-A6C34878D82A}">
                    <a16:rowId xmlns:a16="http://schemas.microsoft.com/office/drawing/2014/main" val="3693605321"/>
                  </a:ext>
                </a:extLst>
              </a:tr>
              <a:tr h="963118">
                <a:tc>
                  <a:txBody>
                    <a:bodyPr/>
                    <a:lstStyle/>
                    <a:p>
                      <a:r>
                        <a:rPr lang="en-US" sz="2000" dirty="0"/>
                        <a:t>  Preparing for Transition</a:t>
                      </a:r>
                    </a:p>
                  </a:txBody>
                  <a:tcPr anchor="ctr">
                    <a:solidFill>
                      <a:srgbClr val="E8F1FB"/>
                    </a:solidFill>
                  </a:tcPr>
                </a:tc>
                <a:tc>
                  <a:txBody>
                    <a:bodyPr/>
                    <a:lstStyle/>
                    <a:p>
                      <a:r>
                        <a:rPr lang="en-US" sz="2000" dirty="0"/>
                        <a:t>  Employer encounters</a:t>
                      </a:r>
                    </a:p>
                  </a:txBody>
                  <a:tcPr anchor="ctr">
                    <a:solidFill>
                      <a:srgbClr val="E8F1FB"/>
                    </a:solidFill>
                  </a:tcPr>
                </a:tc>
                <a:tc>
                  <a:txBody>
                    <a:bodyPr/>
                    <a:lstStyle/>
                    <a:p>
                      <a:r>
                        <a:rPr lang="en-US" sz="2000" dirty="0"/>
                        <a:t>  Skills for Life</a:t>
                      </a:r>
                    </a:p>
                  </a:txBody>
                  <a:tcPr anchor="ctr">
                    <a:solidFill>
                      <a:srgbClr val="E8F1FB"/>
                    </a:solidFill>
                  </a:tcPr>
                </a:tc>
                <a:extLst>
                  <a:ext uri="{0D108BD9-81ED-4DB2-BD59-A6C34878D82A}">
                    <a16:rowId xmlns:a16="http://schemas.microsoft.com/office/drawing/2014/main" val="2522374093"/>
                  </a:ext>
                </a:extLst>
              </a:tr>
              <a:tr h="963118">
                <a:tc>
                  <a:txBody>
                    <a:bodyPr/>
                    <a:lstStyle/>
                    <a:p>
                      <a:r>
                        <a:rPr lang="en-US" sz="2000" dirty="0"/>
                        <a:t>  Practical support</a:t>
                      </a:r>
                    </a:p>
                  </a:txBody>
                  <a:tcPr anchor="ctr">
                    <a:solidFill>
                      <a:srgbClr val="E8E9EA"/>
                    </a:solidFill>
                  </a:tcPr>
                </a:tc>
                <a:tc>
                  <a:txBody>
                    <a:bodyPr/>
                    <a:lstStyle/>
                    <a:p>
                      <a:r>
                        <a:rPr lang="en-US" sz="2000" dirty="0"/>
                        <a:t>  Work Experience</a:t>
                      </a:r>
                    </a:p>
                  </a:txBody>
                  <a:tcPr anchor="ctr">
                    <a:solidFill>
                      <a:srgbClr val="E8E9EA"/>
                    </a:solidFill>
                  </a:tcPr>
                </a:tc>
                <a:tc>
                  <a:txBody>
                    <a:bodyPr/>
                    <a:lstStyle/>
                    <a:p>
                      <a:r>
                        <a:rPr lang="en-US" sz="2000" dirty="0"/>
                        <a:t> Promoting Summer</a:t>
                      </a:r>
                      <a:br>
                        <a:rPr lang="en-US" sz="2000" dirty="0"/>
                      </a:br>
                      <a:r>
                        <a:rPr lang="en-US" sz="2000" dirty="0"/>
                        <a:t> activities </a:t>
                      </a:r>
                      <a:r>
                        <a:rPr lang="en-US" sz="2000" dirty="0" err="1"/>
                        <a:t>e.g</a:t>
                      </a:r>
                      <a:r>
                        <a:rPr lang="en-US" sz="2000" dirty="0"/>
                        <a:t> NCS,   </a:t>
                      </a:r>
                      <a:br>
                        <a:rPr lang="en-US" sz="2000" dirty="0"/>
                      </a:br>
                      <a:r>
                        <a:rPr lang="en-US" sz="2000" dirty="0"/>
                        <a:t> Manchester Active</a:t>
                      </a:r>
                    </a:p>
                  </a:txBody>
                  <a:tcPr anchor="ctr">
                    <a:solidFill>
                      <a:srgbClr val="E8E9EA"/>
                    </a:solidFill>
                  </a:tcPr>
                </a:tc>
                <a:extLst>
                  <a:ext uri="{0D108BD9-81ED-4DB2-BD59-A6C34878D82A}">
                    <a16:rowId xmlns:a16="http://schemas.microsoft.com/office/drawing/2014/main" val="2003961732"/>
                  </a:ext>
                </a:extLst>
              </a:tr>
              <a:tr h="963118">
                <a:tc>
                  <a:txBody>
                    <a:bodyPr/>
                    <a:lstStyle/>
                    <a:p>
                      <a:r>
                        <a:rPr lang="en-US" sz="2000" dirty="0"/>
                        <a:t>  Getting to know post 16</a:t>
                      </a:r>
                    </a:p>
                  </a:txBody>
                  <a:tcPr anchor="ctr">
                    <a:solidFill>
                      <a:srgbClr val="E8F1FB"/>
                    </a:solidFill>
                  </a:tcPr>
                </a:tc>
                <a:tc>
                  <a:txBody>
                    <a:bodyPr/>
                    <a:lstStyle/>
                    <a:p>
                      <a:r>
                        <a:rPr lang="en-US" sz="2000" dirty="0"/>
                        <a:t>  Mentoring</a:t>
                      </a:r>
                    </a:p>
                  </a:txBody>
                  <a:tcPr anchor="ctr">
                    <a:solidFill>
                      <a:srgbClr val="E8F1FB"/>
                    </a:solidFill>
                  </a:tcPr>
                </a:tc>
                <a:tc>
                  <a:txBody>
                    <a:bodyPr/>
                    <a:lstStyle/>
                    <a:p>
                      <a:r>
                        <a:rPr lang="en-US" sz="2000" dirty="0"/>
                        <a:t>Volunteering</a:t>
                      </a:r>
                    </a:p>
                  </a:txBody>
                  <a:tcPr anchor="ctr">
                    <a:solidFill>
                      <a:srgbClr val="E8F1FB"/>
                    </a:solidFill>
                  </a:tcPr>
                </a:tc>
                <a:extLst>
                  <a:ext uri="{0D108BD9-81ED-4DB2-BD59-A6C34878D82A}">
                    <a16:rowId xmlns:a16="http://schemas.microsoft.com/office/drawing/2014/main" val="4111712469"/>
                  </a:ext>
                </a:extLst>
              </a:tr>
            </a:tbl>
          </a:graphicData>
        </a:graphic>
      </p:graphicFrame>
    </p:spTree>
    <p:extLst>
      <p:ext uri="{BB962C8B-B14F-4D97-AF65-F5344CB8AC3E}">
        <p14:creationId xmlns:p14="http://schemas.microsoft.com/office/powerpoint/2010/main" val="15118522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duotone>
              <a:schemeClr val="bg2">
                <a:shade val="76000"/>
                <a:satMod val="180000"/>
              </a:schemeClr>
              <a:schemeClr val="bg2">
                <a:tint val="80000"/>
                <a:satMod val="120000"/>
                <a:lumMod val="180000"/>
              </a:schemeClr>
            </a:duotone>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C7E70A-0D6C-46E1-92BF-645FDD6F8F65}"/>
              </a:ext>
            </a:extLst>
          </p:cNvPr>
          <p:cNvSpPr>
            <a:spLocks noGrp="1"/>
          </p:cNvSpPr>
          <p:nvPr>
            <p:ph type="title"/>
          </p:nvPr>
        </p:nvSpPr>
        <p:spPr>
          <a:xfrm>
            <a:off x="1484311" y="685800"/>
            <a:ext cx="10018713" cy="828207"/>
          </a:xfrm>
        </p:spPr>
        <p:txBody>
          <a:bodyPr/>
          <a:lstStyle/>
          <a:p>
            <a:r>
              <a:rPr lang="en-US" dirty="0">
                <a:latin typeface="Bahnschrift SemiBold" panose="020B0502040204020203" pitchFamily="34" charset="0"/>
                <a:cs typeface="Calibri Light"/>
              </a:rPr>
              <a:t>Skills for Life – Skills for transition</a:t>
            </a:r>
          </a:p>
        </p:txBody>
      </p:sp>
      <p:pic>
        <p:nvPicPr>
          <p:cNvPr id="4" name="Picture 3" descr="A picture containing icon&#10;&#10;Description automatically generated">
            <a:extLst>
              <a:ext uri="{FF2B5EF4-FFF2-40B4-BE49-F238E27FC236}">
                <a16:creationId xmlns:a16="http://schemas.microsoft.com/office/drawing/2014/main" id="{127702A7-88A1-4952-A6EC-76794523D28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9366846">
            <a:off x="5166090" y="946483"/>
            <a:ext cx="2649220" cy="3745832"/>
          </a:xfrm>
          <a:prstGeom prst="rect">
            <a:avLst/>
          </a:prstGeom>
        </p:spPr>
      </p:pic>
      <p:pic>
        <p:nvPicPr>
          <p:cNvPr id="6" name="Picture 5" descr="Logo&#10;&#10;Description automatically generated">
            <a:extLst>
              <a:ext uri="{FF2B5EF4-FFF2-40B4-BE49-F238E27FC236}">
                <a16:creationId xmlns:a16="http://schemas.microsoft.com/office/drawing/2014/main" id="{9A3E2484-F699-47C5-9E82-655D538C89F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742193">
            <a:off x="7205111" y="3274624"/>
            <a:ext cx="2649220" cy="3745833"/>
          </a:xfrm>
          <a:prstGeom prst="rect">
            <a:avLst/>
          </a:prstGeom>
        </p:spPr>
      </p:pic>
      <p:pic>
        <p:nvPicPr>
          <p:cNvPr id="8" name="Picture 7" descr="A picture containing logo&#10;&#10;Description automatically generated">
            <a:extLst>
              <a:ext uri="{FF2B5EF4-FFF2-40B4-BE49-F238E27FC236}">
                <a16:creationId xmlns:a16="http://schemas.microsoft.com/office/drawing/2014/main" id="{3B02B4C2-83C5-4158-AF2D-F2B5A61F26F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rot="20741346">
            <a:off x="3045657" y="3390900"/>
            <a:ext cx="2649221" cy="3745834"/>
          </a:xfrm>
          <a:prstGeom prst="rect">
            <a:avLst/>
          </a:prstGeom>
        </p:spPr>
      </p:pic>
      <p:pic>
        <p:nvPicPr>
          <p:cNvPr id="10" name="Picture 9">
            <a:extLst>
              <a:ext uri="{FF2B5EF4-FFF2-40B4-BE49-F238E27FC236}">
                <a16:creationId xmlns:a16="http://schemas.microsoft.com/office/drawing/2014/main" id="{142594E7-EAD0-4970-80FB-5B74D139FFF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3856496">
            <a:off x="8962633" y="1043755"/>
            <a:ext cx="2649219" cy="3745831"/>
          </a:xfrm>
          <a:prstGeom prst="rect">
            <a:avLst/>
          </a:prstGeom>
        </p:spPr>
      </p:pic>
      <p:pic>
        <p:nvPicPr>
          <p:cNvPr id="12" name="Picture 11" descr="A picture containing graphical user interface&#10;&#10;Description automatically generated">
            <a:extLst>
              <a:ext uri="{FF2B5EF4-FFF2-40B4-BE49-F238E27FC236}">
                <a16:creationId xmlns:a16="http://schemas.microsoft.com/office/drawing/2014/main" id="{9217F87C-E493-4E03-9A35-9E5A438F226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602680" y="946484"/>
            <a:ext cx="2649219" cy="3745831"/>
          </a:xfrm>
          <a:prstGeom prst="rect">
            <a:avLst/>
          </a:prstGeom>
        </p:spPr>
      </p:pic>
    </p:spTree>
    <p:extLst>
      <p:ext uri="{BB962C8B-B14F-4D97-AF65-F5344CB8AC3E}">
        <p14:creationId xmlns:p14="http://schemas.microsoft.com/office/powerpoint/2010/main" val="27237660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Parallax">
  <a:themeElements>
    <a:clrScheme name="Parallax">
      <a:dk1>
        <a:sysClr val="windowText" lastClr="000000"/>
      </a:dk1>
      <a:lt1>
        <a:sysClr val="window" lastClr="FFFFFF"/>
      </a:lt1>
      <a:dk2>
        <a:srgbClr val="212121"/>
      </a:dk2>
      <a:lt2>
        <a:srgbClr val="CDD0D1"/>
      </a:lt2>
      <a:accent1>
        <a:srgbClr val="30ACEC"/>
      </a:accent1>
      <a:accent2>
        <a:srgbClr val="80C34F"/>
      </a:accent2>
      <a:accent3>
        <a:srgbClr val="E29D3E"/>
      </a:accent3>
      <a:accent4>
        <a:srgbClr val="D64A3B"/>
      </a:accent4>
      <a:accent5>
        <a:srgbClr val="D64787"/>
      </a:accent5>
      <a:accent6>
        <a:srgbClr val="A666E1"/>
      </a:accent6>
      <a:hlink>
        <a:srgbClr val="3085ED"/>
      </a:hlink>
      <a:folHlink>
        <a:srgbClr val="82B6F4"/>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6208CC2B667DB4C83910338EE982164" ma:contentTypeVersion="6" ma:contentTypeDescription="Create a new document." ma:contentTypeScope="" ma:versionID="6b9213a41e48196e8d2d35e8e4900fcc">
  <xsd:schema xmlns:xsd="http://www.w3.org/2001/XMLSchema" xmlns:xs="http://www.w3.org/2001/XMLSchema" xmlns:p="http://schemas.microsoft.com/office/2006/metadata/properties" xmlns:ns2="3d2d0765-7dfd-4c2f-b908-f156edaaf5e9" xmlns:ns3="005a2df1-c4ec-429a-a96d-f980db254e9f" targetNamespace="http://schemas.microsoft.com/office/2006/metadata/properties" ma:root="true" ma:fieldsID="9c4f1f2d8f191f68f15de3d5f1466a55" ns2:_="" ns3:_="">
    <xsd:import namespace="3d2d0765-7dfd-4c2f-b908-f156edaaf5e9"/>
    <xsd:import namespace="005a2df1-c4ec-429a-a96d-f980db254e9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2d0765-7dfd-4c2f-b908-f156edaaf5e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05a2df1-c4ec-429a-a96d-f980db254e9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EAC8931-8300-49C7-86DD-E2411C331F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2d0765-7dfd-4c2f-b908-f156edaaf5e9"/>
    <ds:schemaRef ds:uri="005a2df1-c4ec-429a-a96d-f980db254e9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F7D3F9-5B72-406F-8BBD-4576B5478C09}">
  <ds:schemaRefs>
    <ds:schemaRef ds:uri="http://schemas.openxmlformats.org/package/2006/metadata/core-properties"/>
    <ds:schemaRef ds:uri="http://purl.org/dc/dcmitype/"/>
    <ds:schemaRef ds:uri="http://purl.org/dc/elements/1.1/"/>
    <ds:schemaRef ds:uri="http://schemas.microsoft.com/office/2006/documentManagement/types"/>
    <ds:schemaRef ds:uri="3d2d0765-7dfd-4c2f-b908-f156edaaf5e9"/>
    <ds:schemaRef ds:uri="http://schemas.microsoft.com/office/infopath/2007/PartnerControls"/>
    <ds:schemaRef ds:uri="http://purl.org/dc/terms/"/>
    <ds:schemaRef ds:uri="005a2df1-c4ec-429a-a96d-f980db254e9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4BE57F8A-67FC-4531-81D8-50FDF09057B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12127</TotalTime>
  <Words>2371</Words>
  <Application>Microsoft Office PowerPoint</Application>
  <PresentationFormat>Widescreen</PresentationFormat>
  <Paragraphs>264</Paragraphs>
  <Slides>19</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Bahnschrift SemiBold</vt:lpstr>
      <vt:lpstr>Calibri</vt:lpstr>
      <vt:lpstr>Corbel</vt:lpstr>
      <vt:lpstr>Source Sans Pro</vt:lpstr>
      <vt:lpstr>Parallax</vt:lpstr>
      <vt:lpstr>Year 11 Transition and NEET Prevention 2022</vt:lpstr>
      <vt:lpstr>Why a focus on transition</vt:lpstr>
      <vt:lpstr>Impact of Covid on Current Year 11's</vt:lpstr>
      <vt:lpstr>What are young people are telling us</vt:lpstr>
      <vt:lpstr>What can we do?</vt:lpstr>
      <vt:lpstr>10  Must Do's for Transition</vt:lpstr>
      <vt:lpstr>PowerPoint Presentation</vt:lpstr>
      <vt:lpstr>Transition Ready Activities Before Year 11's leave, schools may wish to deliver some focused activities to get students ready for their next steps. You will find resources in the Transition Guide to support the delivery of sessions.</vt:lpstr>
      <vt:lpstr>Skills for Life – Skills for transition</vt:lpstr>
      <vt:lpstr>Targeted Offer – Risk of NEET (RONI)</vt:lpstr>
      <vt:lpstr>What we can do</vt:lpstr>
      <vt:lpstr>PowerPoint Presentation</vt:lpstr>
      <vt:lpstr> Information sharing</vt:lpstr>
      <vt:lpstr>Partnership working</vt:lpstr>
      <vt:lpstr>Career Connect – NEET Prevention Service</vt:lpstr>
      <vt:lpstr>Other support available</vt:lpstr>
      <vt:lpstr>Transition Guide 2022</vt:lpstr>
      <vt:lpstr>Transition Guide 2022</vt:lpstr>
      <vt:lpstr>Transition Guide 2022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Maura O'Brien</dc:creator>
  <cp:lastModifiedBy>Maura O'Brien</cp:lastModifiedBy>
  <cp:revision>156</cp:revision>
  <dcterms:created xsi:type="dcterms:W3CDTF">2021-03-16T19:56:35Z</dcterms:created>
  <dcterms:modified xsi:type="dcterms:W3CDTF">2022-05-11T19:09:20Z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0x01010026208CC2B667DB4C83910338EE982164</vt:lpwstr>
  </property>
</Properties>
</file>