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4D9"/>
    <a:srgbClr val="F7A72A"/>
    <a:srgbClr val="2FA26D"/>
    <a:srgbClr val="273582"/>
    <a:srgbClr val="0F9EA0"/>
    <a:srgbClr val="006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19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28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9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8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3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5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42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0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39FB-9ED4-4889-B1C5-806CF992DACA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8A99C-0F83-4B5D-8FF1-C5EF1FA3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9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4napx7z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4D9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A50905-9A4E-D477-0F96-E3369F7F2F48}"/>
              </a:ext>
            </a:extLst>
          </p:cNvPr>
          <p:cNvSpPr/>
          <p:nvPr/>
        </p:nvSpPr>
        <p:spPr>
          <a:xfrm>
            <a:off x="2088" y="2968"/>
            <a:ext cx="6858000" cy="888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665A10CF-13BA-F06E-E5AA-3222C6FF2868}"/>
              </a:ext>
            </a:extLst>
          </p:cNvPr>
          <p:cNvSpPr/>
          <p:nvPr/>
        </p:nvSpPr>
        <p:spPr>
          <a:xfrm>
            <a:off x="106471" y="5733030"/>
            <a:ext cx="6645058" cy="2586145"/>
          </a:xfrm>
          <a:prstGeom prst="wedgeRoundRectCallout">
            <a:avLst>
              <a:gd name="adj1" fmla="val -38365"/>
              <a:gd name="adj2" fmla="val 65363"/>
              <a:gd name="adj3" fmla="val 16667"/>
            </a:avLst>
          </a:prstGeom>
          <a:solidFill>
            <a:schemeClr val="bg1"/>
          </a:solidFill>
          <a:ln w="38100">
            <a:solidFill>
              <a:srgbClr val="F7A7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6D0CBA-FD08-4D07-CF84-67991BC740E0}"/>
              </a:ext>
            </a:extLst>
          </p:cNvPr>
          <p:cNvSpPr/>
          <p:nvPr/>
        </p:nvSpPr>
        <p:spPr>
          <a:xfrm>
            <a:off x="0" y="8732885"/>
            <a:ext cx="6858000" cy="1173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22F2E9F-872C-A29F-3286-2A53816BE6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0" y="9226086"/>
            <a:ext cx="1834515" cy="558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28273E-65B8-11AF-6196-9EE545622AF5}"/>
              </a:ext>
            </a:extLst>
          </p:cNvPr>
          <p:cNvSpPr txBox="1"/>
          <p:nvPr/>
        </p:nvSpPr>
        <p:spPr>
          <a:xfrm>
            <a:off x="312497" y="128680"/>
            <a:ext cx="6221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6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hubs research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13940D8-5ABC-6E47-2E42-4FA51090ADC2}"/>
              </a:ext>
            </a:extLst>
          </p:cNvPr>
          <p:cNvSpPr/>
          <p:nvPr/>
        </p:nvSpPr>
        <p:spPr>
          <a:xfrm>
            <a:off x="106470" y="5855393"/>
            <a:ext cx="6645058" cy="25861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>
                <a:solidFill>
                  <a:srgbClr val="006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 short survey to </a:t>
            </a:r>
          </a:p>
          <a:p>
            <a:r>
              <a:rPr lang="en-GB" sz="2200" b="1" dirty="0">
                <a:solidFill>
                  <a:srgbClr val="006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your views:</a:t>
            </a:r>
          </a:p>
          <a:p>
            <a:endParaRPr lang="en-GB" sz="1000" b="1" dirty="0">
              <a:solidFill>
                <a:srgbClr val="006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the QR code,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Visit: 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https://tinyurl.com/4napx7z9</a:t>
            </a: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survey will be open from 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12/09/2024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36994B-D070-4FB3-6E07-747231C28E83}"/>
              </a:ext>
            </a:extLst>
          </p:cNvPr>
          <p:cNvSpPr/>
          <p:nvPr/>
        </p:nvSpPr>
        <p:spPr>
          <a:xfrm>
            <a:off x="4206722" y="5991167"/>
            <a:ext cx="2091848" cy="19338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85D348-7D6E-7BAA-2216-2F512B2BB2EA}"/>
              </a:ext>
            </a:extLst>
          </p:cNvPr>
          <p:cNvSpPr/>
          <p:nvPr/>
        </p:nvSpPr>
        <p:spPr>
          <a:xfrm>
            <a:off x="106471" y="1505199"/>
            <a:ext cx="6645058" cy="216459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16"/>
              </a:spcBef>
            </a:pPr>
            <a:r>
              <a:rPr lang="en-GB" sz="2000" b="1" dirty="0">
                <a:solidFill>
                  <a:srgbClr val="006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yes to the above, we want to hear from you!</a:t>
            </a:r>
          </a:p>
          <a:p>
            <a:pPr algn="ctr">
              <a:spcBef>
                <a:spcPts val="1016"/>
              </a:spcBef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team of researchers have been asked by the Department for Education (DfE) to carry out research on family hubs. Family hubs have a number of free family help and support services.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07A86A-D9CE-8E49-C102-79C71BE8BD50}"/>
              </a:ext>
            </a:extLst>
          </p:cNvPr>
          <p:cNvSpPr/>
          <p:nvPr/>
        </p:nvSpPr>
        <p:spPr>
          <a:xfrm>
            <a:off x="56366" y="970901"/>
            <a:ext cx="6751529" cy="682347"/>
          </a:xfrm>
          <a:prstGeom prst="rect">
            <a:avLst/>
          </a:prstGeom>
          <a:solidFill>
            <a:schemeClr val="bg1"/>
          </a:solidFill>
          <a:ln w="38100">
            <a:solidFill>
              <a:srgbClr val="273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are you in touch with family hubs?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62E304-B7E4-564E-5C55-196762B1D1D1}"/>
              </a:ext>
            </a:extLst>
          </p:cNvPr>
          <p:cNvSpPr/>
          <p:nvPr/>
        </p:nvSpPr>
        <p:spPr>
          <a:xfrm>
            <a:off x="139362" y="4043928"/>
            <a:ext cx="6645058" cy="162187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16"/>
              </a:spcBef>
            </a:pP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16"/>
              </a:spcBef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feedback will help a national research project. We want to know family views and experiences of help and support, so we know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helps and what could be better for families, just like yours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023945-BCC5-F15C-603B-07AF128C0453}"/>
              </a:ext>
            </a:extLst>
          </p:cNvPr>
          <p:cNvSpPr/>
          <p:nvPr/>
        </p:nvSpPr>
        <p:spPr>
          <a:xfrm rot="21439980">
            <a:off x="89257" y="3633078"/>
            <a:ext cx="6751529" cy="620919"/>
          </a:xfrm>
          <a:prstGeom prst="rect">
            <a:avLst/>
          </a:prstGeom>
          <a:solidFill>
            <a:schemeClr val="bg1"/>
          </a:solidFill>
          <a:ln w="38100">
            <a:solidFill>
              <a:srgbClr val="2FA2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views matter!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C0DD44-1A3C-876E-9167-7589F0305A3E}"/>
              </a:ext>
            </a:extLst>
          </p:cNvPr>
          <p:cNvSpPr txBox="1"/>
          <p:nvPr/>
        </p:nvSpPr>
        <p:spPr>
          <a:xfrm>
            <a:off x="2097637" y="8780370"/>
            <a:ext cx="266272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Have a question about the survey or research?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You can contact us by emailing the evaluation project manager at lilly.monk@ecorys.com</a:t>
            </a:r>
            <a:endParaRPr lang="en-GB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Department for Education to include skills and universities">
            <a:extLst>
              <a:ext uri="{FF2B5EF4-FFF2-40B4-BE49-F238E27FC236}">
                <a16:creationId xmlns:a16="http://schemas.microsoft.com/office/drawing/2014/main" id="{7CFE2649-8740-13F3-24CC-6A1177C0B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799" y="9066737"/>
            <a:ext cx="1598930" cy="836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86FD18-ECF7-9EAA-D54F-27FB59EB61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7060" y="6322076"/>
            <a:ext cx="1271993" cy="127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4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163</TotalTime>
  <Words>163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Lilly Monk</dc:creator>
  <cp:lastModifiedBy>Eleanor Robinson</cp:lastModifiedBy>
  <cp:revision>15</cp:revision>
  <dcterms:created xsi:type="dcterms:W3CDTF">2024-01-05T15:44:21Z</dcterms:created>
  <dcterms:modified xsi:type="dcterms:W3CDTF">2024-09-25T14:02:06Z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4ce78b5-e67d-4988-b984-f3ad3a177f33_Enabled">
    <vt:lpwstr>true</vt:lpwstr>
  </property>
  <property fmtid="{D5CDD505-2E9C-101B-9397-08002B2CF9AE}" pid="3" name="MSIP_Label_a4ce78b5-e67d-4988-b984-f3ad3a177f33_SetDate">
    <vt:lpwstr>2024-09-25T14:01:52Z</vt:lpwstr>
  </property>
  <property fmtid="{D5CDD505-2E9C-101B-9397-08002B2CF9AE}" pid="4" name="MSIP_Label_a4ce78b5-e67d-4988-b984-f3ad3a177f33_Method">
    <vt:lpwstr>Standard</vt:lpwstr>
  </property>
  <property fmtid="{D5CDD505-2E9C-101B-9397-08002B2CF9AE}" pid="5" name="MSIP_Label_a4ce78b5-e67d-4988-b984-f3ad3a177f33_Name">
    <vt:lpwstr>OFFICIAL</vt:lpwstr>
  </property>
  <property fmtid="{D5CDD505-2E9C-101B-9397-08002B2CF9AE}" pid="6" name="MSIP_Label_a4ce78b5-e67d-4988-b984-f3ad3a177f33_SiteId">
    <vt:lpwstr>b0ee2432-273c-49ed-8722-1c7f3f9f7bb6</vt:lpwstr>
  </property>
  <property fmtid="{D5CDD505-2E9C-101B-9397-08002B2CF9AE}" pid="7" name="MSIP_Label_a4ce78b5-e67d-4988-b984-f3ad3a177f33_ActionId">
    <vt:lpwstr>d18c4b53-75c6-47e2-a2aa-437a0355cde4</vt:lpwstr>
  </property>
  <property fmtid="{D5CDD505-2E9C-101B-9397-08002B2CF9AE}" pid="8" name="MSIP_Label_a4ce78b5-e67d-4988-b984-f3ad3a177f33_ContentBits">
    <vt:lpwstr>0</vt:lpwstr>
  </property>
</Properties>
</file>