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977" r:id="rId5"/>
    <p:sldId id="270" r:id="rId6"/>
    <p:sldId id="268" r:id="rId7"/>
    <p:sldId id="271" r:id="rId8"/>
    <p:sldId id="272" r:id="rId9"/>
    <p:sldId id="261" r:id="rId10"/>
    <p:sldId id="262" r:id="rId11"/>
    <p:sldId id="265" r:id="rId12"/>
    <p:sldId id="978" r:id="rId13"/>
    <p:sldId id="275" r:id="rId14"/>
    <p:sldId id="276" r:id="rId15"/>
    <p:sldId id="975" r:id="rId16"/>
    <p:sldId id="974" r:id="rId17"/>
    <p:sldId id="97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38C21EC-BB46-433C-C097-F0C644CFB996}" name="WHITTINGHAM, Emma" initials="WE" userId="S::Emma.WHITTINGHAM@EDUCATION.GOV.UK::890f3e12-f5bb-4293-9cd9-9634b82e04d2"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0D8F6"/>
    <a:srgbClr val="B0106B"/>
    <a:srgbClr val="EF932D"/>
    <a:srgbClr val="FFC91D"/>
    <a:srgbClr val="9954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2CE64C-7250-473E-BBFB-5964969EE49C}" v="54" dt="2022-06-24T14:43:36.7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101" d="100"/>
          <a:sy n="101" d="100"/>
        </p:scale>
        <p:origin x="82" y="22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HITTINGHAM, Emma" userId="890f3e12-f5bb-4293-9cd9-9634b82e04d2" providerId="ADAL" clId="{442CE64C-7250-473E-BBFB-5964969EE49C}"/>
    <pc:docChg chg="undo custSel addSld delSld modSld">
      <pc:chgData name="WHITTINGHAM, Emma" userId="890f3e12-f5bb-4293-9cd9-9634b82e04d2" providerId="ADAL" clId="{442CE64C-7250-473E-BBFB-5964969EE49C}" dt="2022-06-27T11:29:30.435" v="4848" actId="255"/>
      <pc:docMkLst>
        <pc:docMk/>
      </pc:docMkLst>
      <pc:sldChg chg="modSp mod">
        <pc:chgData name="WHITTINGHAM, Emma" userId="890f3e12-f5bb-4293-9cd9-9634b82e04d2" providerId="ADAL" clId="{442CE64C-7250-473E-BBFB-5964969EE49C}" dt="2022-06-21T16:09:07.738" v="2900" actId="1076"/>
        <pc:sldMkLst>
          <pc:docMk/>
          <pc:sldMk cId="4207478548" sldId="257"/>
        </pc:sldMkLst>
        <pc:spChg chg="mod">
          <ac:chgData name="WHITTINGHAM, Emma" userId="890f3e12-f5bb-4293-9cd9-9634b82e04d2" providerId="ADAL" clId="{442CE64C-7250-473E-BBFB-5964969EE49C}" dt="2022-06-21T16:09:07.738" v="2900" actId="1076"/>
          <ac:spMkLst>
            <pc:docMk/>
            <pc:sldMk cId="4207478548" sldId="257"/>
            <ac:spMk id="3" creationId="{DD60F5F8-0E22-CFF7-2061-9B9552A533C3}"/>
          </ac:spMkLst>
        </pc:spChg>
      </pc:sldChg>
      <pc:sldChg chg="modSp mod">
        <pc:chgData name="WHITTINGHAM, Emma" userId="890f3e12-f5bb-4293-9cd9-9634b82e04d2" providerId="ADAL" clId="{442CE64C-7250-473E-BBFB-5964969EE49C}" dt="2022-06-23T14:04:50.387" v="3747" actId="255"/>
        <pc:sldMkLst>
          <pc:docMk/>
          <pc:sldMk cId="2093770394" sldId="258"/>
        </pc:sldMkLst>
        <pc:spChg chg="mod">
          <ac:chgData name="WHITTINGHAM, Emma" userId="890f3e12-f5bb-4293-9cd9-9634b82e04d2" providerId="ADAL" clId="{442CE64C-7250-473E-BBFB-5964969EE49C}" dt="2022-06-23T14:04:50.387" v="3747" actId="255"/>
          <ac:spMkLst>
            <pc:docMk/>
            <pc:sldMk cId="2093770394" sldId="258"/>
            <ac:spMk id="3" creationId="{C2FF57CA-3F22-541C-8D78-0F21DAAB8838}"/>
          </ac:spMkLst>
        </pc:spChg>
      </pc:sldChg>
      <pc:sldChg chg="addSp delSp modSp mod">
        <pc:chgData name="WHITTINGHAM, Emma" userId="890f3e12-f5bb-4293-9cd9-9634b82e04d2" providerId="ADAL" clId="{442CE64C-7250-473E-BBFB-5964969EE49C}" dt="2022-06-27T11:29:30.435" v="4848" actId="255"/>
        <pc:sldMkLst>
          <pc:docMk/>
          <pc:sldMk cId="1056969208" sldId="261"/>
        </pc:sldMkLst>
        <pc:spChg chg="mod">
          <ac:chgData name="WHITTINGHAM, Emma" userId="890f3e12-f5bb-4293-9cd9-9634b82e04d2" providerId="ADAL" clId="{442CE64C-7250-473E-BBFB-5964969EE49C}" dt="2022-06-27T11:29:30.435" v="4848" actId="255"/>
          <ac:spMkLst>
            <pc:docMk/>
            <pc:sldMk cId="1056969208" sldId="261"/>
            <ac:spMk id="3" creationId="{6B248524-A2E7-26ED-D5DD-B0A5EF98FC9D}"/>
          </ac:spMkLst>
        </pc:spChg>
        <pc:spChg chg="del">
          <ac:chgData name="WHITTINGHAM, Emma" userId="890f3e12-f5bb-4293-9cd9-9634b82e04d2" providerId="ADAL" clId="{442CE64C-7250-473E-BBFB-5964969EE49C}" dt="2022-06-23T14:01:45.689" v="3656" actId="21"/>
          <ac:spMkLst>
            <pc:docMk/>
            <pc:sldMk cId="1056969208" sldId="261"/>
            <ac:spMk id="6" creationId="{A9103158-674C-F9BB-0DA9-6C4DECE3B6FF}"/>
          </ac:spMkLst>
        </pc:spChg>
        <pc:spChg chg="del">
          <ac:chgData name="WHITTINGHAM, Emma" userId="890f3e12-f5bb-4293-9cd9-9634b82e04d2" providerId="ADAL" clId="{442CE64C-7250-473E-BBFB-5964969EE49C}" dt="2022-06-23T14:02:11.070" v="3658" actId="478"/>
          <ac:spMkLst>
            <pc:docMk/>
            <pc:sldMk cId="1056969208" sldId="261"/>
            <ac:spMk id="7" creationId="{713B3A73-367B-CDE4-3895-AAE8341EBB3C}"/>
          </ac:spMkLst>
        </pc:spChg>
        <pc:spChg chg="del">
          <ac:chgData name="WHITTINGHAM, Emma" userId="890f3e12-f5bb-4293-9cd9-9634b82e04d2" providerId="ADAL" clId="{442CE64C-7250-473E-BBFB-5964969EE49C}" dt="2022-06-23T13:57:59.714" v="3637" actId="478"/>
          <ac:spMkLst>
            <pc:docMk/>
            <pc:sldMk cId="1056969208" sldId="261"/>
            <ac:spMk id="8" creationId="{4A9EF694-6EDB-58B6-B1FF-8428ED180712}"/>
          </ac:spMkLst>
        </pc:spChg>
        <pc:spChg chg="mod">
          <ac:chgData name="WHITTINGHAM, Emma" userId="890f3e12-f5bb-4293-9cd9-9634b82e04d2" providerId="ADAL" clId="{442CE64C-7250-473E-BBFB-5964969EE49C}" dt="2022-06-16T11:37:25.284" v="159" actId="20577"/>
          <ac:spMkLst>
            <pc:docMk/>
            <pc:sldMk cId="1056969208" sldId="261"/>
            <ac:spMk id="9" creationId="{C07BE244-3956-1560-4852-8AD737DCD26B}"/>
          </ac:spMkLst>
        </pc:spChg>
        <pc:spChg chg="mod">
          <ac:chgData name="WHITTINGHAM, Emma" userId="890f3e12-f5bb-4293-9cd9-9634b82e04d2" providerId="ADAL" clId="{442CE64C-7250-473E-BBFB-5964969EE49C}" dt="2022-06-23T14:02:56.811" v="3667" actId="1076"/>
          <ac:spMkLst>
            <pc:docMk/>
            <pc:sldMk cId="1056969208" sldId="261"/>
            <ac:spMk id="10" creationId="{BAC9F0B7-4487-55F1-83F0-56E2FE4A4F4C}"/>
          </ac:spMkLst>
        </pc:spChg>
        <pc:spChg chg="mod">
          <ac:chgData name="WHITTINGHAM, Emma" userId="890f3e12-f5bb-4293-9cd9-9634b82e04d2" providerId="ADAL" clId="{442CE64C-7250-473E-BBFB-5964969EE49C}" dt="2022-06-22T12:57:02.499" v="3634" actId="20577"/>
          <ac:spMkLst>
            <pc:docMk/>
            <pc:sldMk cId="1056969208" sldId="261"/>
            <ac:spMk id="11" creationId="{2DC55B52-A5E6-C260-7DDA-B3B89858A712}"/>
          </ac:spMkLst>
        </pc:spChg>
        <pc:spChg chg="mod">
          <ac:chgData name="WHITTINGHAM, Emma" userId="890f3e12-f5bb-4293-9cd9-9634b82e04d2" providerId="ADAL" clId="{442CE64C-7250-473E-BBFB-5964969EE49C}" dt="2022-06-23T14:00:14.066" v="3649" actId="14100"/>
          <ac:spMkLst>
            <pc:docMk/>
            <pc:sldMk cId="1056969208" sldId="261"/>
            <ac:spMk id="12" creationId="{6A779D8F-7643-12CF-A4C8-108E07F19C0F}"/>
          </ac:spMkLst>
        </pc:spChg>
        <pc:spChg chg="del">
          <ac:chgData name="WHITTINGHAM, Emma" userId="890f3e12-f5bb-4293-9cd9-9634b82e04d2" providerId="ADAL" clId="{442CE64C-7250-473E-BBFB-5964969EE49C}" dt="2022-06-23T14:00:00.915" v="3646" actId="21"/>
          <ac:spMkLst>
            <pc:docMk/>
            <pc:sldMk cId="1056969208" sldId="261"/>
            <ac:spMk id="13" creationId="{220F37FC-2F5A-3BAF-419A-8C66605E1290}"/>
          </ac:spMkLst>
        </pc:spChg>
        <pc:spChg chg="mod">
          <ac:chgData name="WHITTINGHAM, Emma" userId="890f3e12-f5bb-4293-9cd9-9634b82e04d2" providerId="ADAL" clId="{442CE64C-7250-473E-BBFB-5964969EE49C}" dt="2022-06-23T15:31:27.315" v="3792" actId="1076"/>
          <ac:spMkLst>
            <pc:docMk/>
            <pc:sldMk cId="1056969208" sldId="261"/>
            <ac:spMk id="14" creationId="{3BF3AEBF-3D62-A3FA-7D62-12585AD606FD}"/>
          </ac:spMkLst>
        </pc:spChg>
        <pc:picChg chg="add mod">
          <ac:chgData name="WHITTINGHAM, Emma" userId="890f3e12-f5bb-4293-9cd9-9634b82e04d2" providerId="ADAL" clId="{442CE64C-7250-473E-BBFB-5964969EE49C}" dt="2022-06-23T13:59:49.580" v="3643" actId="1076"/>
          <ac:picMkLst>
            <pc:docMk/>
            <pc:sldMk cId="1056969208" sldId="261"/>
            <ac:picMk id="5" creationId="{E81C19BE-892E-B16C-BE75-B5A51C6C1CC0}"/>
          </ac:picMkLst>
        </pc:picChg>
        <pc:picChg chg="del">
          <ac:chgData name="WHITTINGHAM, Emma" userId="890f3e12-f5bb-4293-9cd9-9634b82e04d2" providerId="ADAL" clId="{442CE64C-7250-473E-BBFB-5964969EE49C}" dt="2022-06-16T12:39:06.469" v="1298" actId="478"/>
          <ac:picMkLst>
            <pc:docMk/>
            <pc:sldMk cId="1056969208" sldId="261"/>
            <ac:picMk id="15" creationId="{43A9D12C-58A3-8A29-6DFE-4E92F766D5AE}"/>
          </ac:picMkLst>
        </pc:picChg>
        <pc:picChg chg="add mod">
          <ac:chgData name="WHITTINGHAM, Emma" userId="890f3e12-f5bb-4293-9cd9-9634b82e04d2" providerId="ADAL" clId="{442CE64C-7250-473E-BBFB-5964969EE49C}" dt="2022-06-23T14:03:13.770" v="3670" actId="1076"/>
          <ac:picMkLst>
            <pc:docMk/>
            <pc:sldMk cId="1056969208" sldId="261"/>
            <ac:picMk id="15" creationId="{CEB567A3-1372-7B74-CA05-BC40CCED4B0E}"/>
          </ac:picMkLst>
        </pc:picChg>
        <pc:picChg chg="add del mod">
          <ac:chgData name="WHITTINGHAM, Emma" userId="890f3e12-f5bb-4293-9cd9-9634b82e04d2" providerId="ADAL" clId="{442CE64C-7250-473E-BBFB-5964969EE49C}" dt="2022-06-20T16:30:49.070" v="2348" actId="478"/>
          <ac:picMkLst>
            <pc:docMk/>
            <pc:sldMk cId="1056969208" sldId="261"/>
            <ac:picMk id="16" creationId="{5C139F1B-E085-6781-42B8-FA4A2A994EEF}"/>
          </ac:picMkLst>
        </pc:picChg>
        <pc:picChg chg="add mod">
          <ac:chgData name="WHITTINGHAM, Emma" userId="890f3e12-f5bb-4293-9cd9-9634b82e04d2" providerId="ADAL" clId="{442CE64C-7250-473E-BBFB-5964969EE49C}" dt="2022-06-23T14:03:18.685" v="3671" actId="1076"/>
          <ac:picMkLst>
            <pc:docMk/>
            <pc:sldMk cId="1056969208" sldId="261"/>
            <ac:picMk id="16" creationId="{7C977E04-1593-C3A0-29AA-EF63C9FA0720}"/>
          </ac:picMkLst>
        </pc:picChg>
        <pc:picChg chg="add mod">
          <ac:chgData name="WHITTINGHAM, Emma" userId="890f3e12-f5bb-4293-9cd9-9634b82e04d2" providerId="ADAL" clId="{442CE64C-7250-473E-BBFB-5964969EE49C}" dt="2022-06-23T14:00:27.842" v="3652" actId="1076"/>
          <ac:picMkLst>
            <pc:docMk/>
            <pc:sldMk cId="1056969208" sldId="261"/>
            <ac:picMk id="17" creationId="{BAF7BA22-5088-85E5-C9F0-29A57451EC13}"/>
          </ac:picMkLst>
        </pc:picChg>
        <pc:picChg chg="add mod">
          <ac:chgData name="WHITTINGHAM, Emma" userId="890f3e12-f5bb-4293-9cd9-9634b82e04d2" providerId="ADAL" clId="{442CE64C-7250-473E-BBFB-5964969EE49C}" dt="2022-06-23T14:02:33.604" v="3663" actId="1076"/>
          <ac:picMkLst>
            <pc:docMk/>
            <pc:sldMk cId="1056969208" sldId="261"/>
            <ac:picMk id="18" creationId="{7595E026-6615-2F34-6672-E22DA66FD6E7}"/>
          </ac:picMkLst>
        </pc:picChg>
      </pc:sldChg>
      <pc:sldChg chg="addSp delSp modSp mod">
        <pc:chgData name="WHITTINGHAM, Emma" userId="890f3e12-f5bb-4293-9cd9-9634b82e04d2" providerId="ADAL" clId="{442CE64C-7250-473E-BBFB-5964969EE49C}" dt="2022-06-20T16:31:06.126" v="2355"/>
        <pc:sldMkLst>
          <pc:docMk/>
          <pc:sldMk cId="2471995509" sldId="262"/>
        </pc:sldMkLst>
        <pc:spChg chg="mod">
          <ac:chgData name="WHITTINGHAM, Emma" userId="890f3e12-f5bb-4293-9cd9-9634b82e04d2" providerId="ADAL" clId="{442CE64C-7250-473E-BBFB-5964969EE49C}" dt="2022-06-16T12:40:21.818" v="1322" actId="20577"/>
          <ac:spMkLst>
            <pc:docMk/>
            <pc:sldMk cId="2471995509" sldId="262"/>
            <ac:spMk id="3" creationId="{B5C48D2C-8BBB-9B0B-5171-37049A1CB186}"/>
          </ac:spMkLst>
        </pc:spChg>
        <pc:picChg chg="del">
          <ac:chgData name="WHITTINGHAM, Emma" userId="890f3e12-f5bb-4293-9cd9-9634b82e04d2" providerId="ADAL" clId="{442CE64C-7250-473E-BBFB-5964969EE49C}" dt="2022-06-16T12:39:45.344" v="1308" actId="478"/>
          <ac:picMkLst>
            <pc:docMk/>
            <pc:sldMk cId="2471995509" sldId="262"/>
            <ac:picMk id="7" creationId="{66583279-EBC5-885E-69B2-E29DDC199FD7}"/>
          </ac:picMkLst>
        </pc:picChg>
        <pc:picChg chg="add del mod">
          <ac:chgData name="WHITTINGHAM, Emma" userId="890f3e12-f5bb-4293-9cd9-9634b82e04d2" providerId="ADAL" clId="{442CE64C-7250-473E-BBFB-5964969EE49C}" dt="2022-06-20T16:31:05.538" v="2354" actId="478"/>
          <ac:picMkLst>
            <pc:docMk/>
            <pc:sldMk cId="2471995509" sldId="262"/>
            <ac:picMk id="8" creationId="{7BDE6BFE-3C97-C6C5-B9D1-AF8089489709}"/>
          </ac:picMkLst>
        </pc:picChg>
        <pc:picChg chg="add mod">
          <ac:chgData name="WHITTINGHAM, Emma" userId="890f3e12-f5bb-4293-9cd9-9634b82e04d2" providerId="ADAL" clId="{442CE64C-7250-473E-BBFB-5964969EE49C}" dt="2022-06-20T16:31:06.126" v="2355"/>
          <ac:picMkLst>
            <pc:docMk/>
            <pc:sldMk cId="2471995509" sldId="262"/>
            <ac:picMk id="9" creationId="{D454B494-3ED0-4E50-A2C7-2793C46D67EB}"/>
          </ac:picMkLst>
        </pc:picChg>
      </pc:sldChg>
      <pc:sldChg chg="addSp delSp modSp mod setBg">
        <pc:chgData name="WHITTINGHAM, Emma" userId="890f3e12-f5bb-4293-9cd9-9634b82e04d2" providerId="ADAL" clId="{442CE64C-7250-473E-BBFB-5964969EE49C}" dt="2022-06-24T14:40:35.507" v="4847" actId="20577"/>
        <pc:sldMkLst>
          <pc:docMk/>
          <pc:sldMk cId="3680183951" sldId="265"/>
        </pc:sldMkLst>
        <pc:spChg chg="mod">
          <ac:chgData name="WHITTINGHAM, Emma" userId="890f3e12-f5bb-4293-9cd9-9634b82e04d2" providerId="ADAL" clId="{442CE64C-7250-473E-BBFB-5964969EE49C}" dt="2022-06-23T15:40:00.521" v="4006" actId="1076"/>
          <ac:spMkLst>
            <pc:docMk/>
            <pc:sldMk cId="3680183951" sldId="265"/>
            <ac:spMk id="2" creationId="{C1D8F1D3-84C2-EEAC-23B6-8FE4BB6C4EB1}"/>
          </ac:spMkLst>
        </pc:spChg>
        <pc:spChg chg="mod">
          <ac:chgData name="WHITTINGHAM, Emma" userId="890f3e12-f5bb-4293-9cd9-9634b82e04d2" providerId="ADAL" clId="{442CE64C-7250-473E-BBFB-5964969EE49C}" dt="2022-06-23T16:00:28.022" v="4686" actId="20577"/>
          <ac:spMkLst>
            <pc:docMk/>
            <pc:sldMk cId="3680183951" sldId="265"/>
            <ac:spMk id="3" creationId="{79965DE1-B5C0-8320-D685-C896B00FB779}"/>
          </ac:spMkLst>
        </pc:spChg>
        <pc:spChg chg="add mod">
          <ac:chgData name="WHITTINGHAM, Emma" userId="890f3e12-f5bb-4293-9cd9-9634b82e04d2" providerId="ADAL" clId="{442CE64C-7250-473E-BBFB-5964969EE49C}" dt="2022-06-24T14:40:35.507" v="4847" actId="20577"/>
          <ac:spMkLst>
            <pc:docMk/>
            <pc:sldMk cId="3680183951" sldId="265"/>
            <ac:spMk id="4" creationId="{6563F23A-8211-069D-24F8-B570B8C1C375}"/>
          </ac:spMkLst>
        </pc:spChg>
        <pc:spChg chg="add mod">
          <ac:chgData name="WHITTINGHAM, Emma" userId="890f3e12-f5bb-4293-9cd9-9634b82e04d2" providerId="ADAL" clId="{442CE64C-7250-473E-BBFB-5964969EE49C}" dt="2022-06-24T08:26:23.687" v="4750" actId="20577"/>
          <ac:spMkLst>
            <pc:docMk/>
            <pc:sldMk cId="3680183951" sldId="265"/>
            <ac:spMk id="5" creationId="{FFDBA2FC-5335-E29E-3198-285DB782C6DA}"/>
          </ac:spMkLst>
        </pc:spChg>
        <pc:spChg chg="add del">
          <ac:chgData name="WHITTINGHAM, Emma" userId="890f3e12-f5bb-4293-9cd9-9634b82e04d2" providerId="ADAL" clId="{442CE64C-7250-473E-BBFB-5964969EE49C}" dt="2022-06-23T15:36:36.655" v="3797" actId="26606"/>
          <ac:spMkLst>
            <pc:docMk/>
            <pc:sldMk cId="3680183951" sldId="265"/>
            <ac:spMk id="12" creationId="{7FF47CB7-972F-479F-A36D-9E72D26EC8DA}"/>
          </ac:spMkLst>
        </pc:spChg>
        <pc:spChg chg="add del">
          <ac:chgData name="WHITTINGHAM, Emma" userId="890f3e12-f5bb-4293-9cd9-9634b82e04d2" providerId="ADAL" clId="{442CE64C-7250-473E-BBFB-5964969EE49C}" dt="2022-06-23T15:36:36.655" v="3797" actId="26606"/>
          <ac:spMkLst>
            <pc:docMk/>
            <pc:sldMk cId="3680183951" sldId="265"/>
            <ac:spMk id="14" creationId="{0D153B68-5844-490D-8E67-F616D6D721CA}"/>
          </ac:spMkLst>
        </pc:spChg>
        <pc:spChg chg="add del">
          <ac:chgData name="WHITTINGHAM, Emma" userId="890f3e12-f5bb-4293-9cd9-9634b82e04d2" providerId="ADAL" clId="{442CE64C-7250-473E-BBFB-5964969EE49C}" dt="2022-06-23T15:36:36.655" v="3797" actId="26606"/>
          <ac:spMkLst>
            <pc:docMk/>
            <pc:sldMk cId="3680183951" sldId="265"/>
            <ac:spMk id="16" creationId="{9A0D773F-7A7D-4DBB-9DEA-86BB8B8F4BC8}"/>
          </ac:spMkLst>
        </pc:spChg>
        <pc:picChg chg="del">
          <ac:chgData name="WHITTINGHAM, Emma" userId="890f3e12-f5bb-4293-9cd9-9634b82e04d2" providerId="ADAL" clId="{442CE64C-7250-473E-BBFB-5964969EE49C}" dt="2022-06-16T12:39:11.566" v="1300" actId="478"/>
          <ac:picMkLst>
            <pc:docMk/>
            <pc:sldMk cId="3680183951" sldId="265"/>
            <ac:picMk id="5" creationId="{E63729AB-5FDF-FB14-1889-6D6E13981EB0}"/>
          </ac:picMkLst>
        </pc:picChg>
        <pc:picChg chg="add del mod">
          <ac:chgData name="WHITTINGHAM, Emma" userId="890f3e12-f5bb-4293-9cd9-9634b82e04d2" providerId="ADAL" clId="{442CE64C-7250-473E-BBFB-5964969EE49C}" dt="2022-06-20T16:30:53.505" v="2350" actId="478"/>
          <ac:picMkLst>
            <pc:docMk/>
            <pc:sldMk cId="3680183951" sldId="265"/>
            <ac:picMk id="6" creationId="{E62480F9-4D7B-CB01-CEA0-584A8FC1B973}"/>
          </ac:picMkLst>
        </pc:picChg>
        <pc:picChg chg="add del mod">
          <ac:chgData name="WHITTINGHAM, Emma" userId="890f3e12-f5bb-4293-9cd9-9634b82e04d2" providerId="ADAL" clId="{442CE64C-7250-473E-BBFB-5964969EE49C}" dt="2022-06-24T08:25:40.298" v="4725" actId="478"/>
          <ac:picMkLst>
            <pc:docMk/>
            <pc:sldMk cId="3680183951" sldId="265"/>
            <ac:picMk id="7" creationId="{9259EEA5-9565-A4CC-E66A-E08BE51E30C3}"/>
          </ac:picMkLst>
        </pc:picChg>
        <pc:picChg chg="add mod">
          <ac:chgData name="WHITTINGHAM, Emma" userId="890f3e12-f5bb-4293-9cd9-9634b82e04d2" providerId="ADAL" clId="{442CE64C-7250-473E-BBFB-5964969EE49C}" dt="2022-06-24T08:26:47.019" v="4751" actId="1076"/>
          <ac:picMkLst>
            <pc:docMk/>
            <pc:sldMk cId="3680183951" sldId="265"/>
            <ac:picMk id="8" creationId="{94865087-73F1-B38A-BB11-AC8552F7CE21}"/>
          </ac:picMkLst>
        </pc:picChg>
      </pc:sldChg>
      <pc:sldChg chg="addSp delSp modSp mod">
        <pc:chgData name="WHITTINGHAM, Emma" userId="890f3e12-f5bb-4293-9cd9-9634b82e04d2" providerId="ADAL" clId="{442CE64C-7250-473E-BBFB-5964969EE49C}" dt="2022-06-21T16:06:22.908" v="2857" actId="1076"/>
        <pc:sldMkLst>
          <pc:docMk/>
          <pc:sldMk cId="304599013" sldId="268"/>
        </pc:sldMkLst>
        <pc:spChg chg="mod">
          <ac:chgData name="WHITTINGHAM, Emma" userId="890f3e12-f5bb-4293-9cd9-9634b82e04d2" providerId="ADAL" clId="{442CE64C-7250-473E-BBFB-5964969EE49C}" dt="2022-06-21T16:05:27.151" v="2843" actId="14100"/>
          <ac:spMkLst>
            <pc:docMk/>
            <pc:sldMk cId="304599013" sldId="268"/>
            <ac:spMk id="3" creationId="{973C71D4-6A19-E590-C94A-6B6764146220}"/>
          </ac:spMkLst>
        </pc:spChg>
        <pc:spChg chg="mod">
          <ac:chgData name="WHITTINGHAM, Emma" userId="890f3e12-f5bb-4293-9cd9-9634b82e04d2" providerId="ADAL" clId="{442CE64C-7250-473E-BBFB-5964969EE49C}" dt="2022-06-21T16:05:34.673" v="2845" actId="1076"/>
          <ac:spMkLst>
            <pc:docMk/>
            <pc:sldMk cId="304599013" sldId="268"/>
            <ac:spMk id="5" creationId="{747D80D7-B6B0-7E0E-9B6F-FAAE8CD1E516}"/>
          </ac:spMkLst>
        </pc:spChg>
        <pc:spChg chg="mod">
          <ac:chgData name="WHITTINGHAM, Emma" userId="890f3e12-f5bb-4293-9cd9-9634b82e04d2" providerId="ADAL" clId="{442CE64C-7250-473E-BBFB-5964969EE49C}" dt="2022-06-21T16:05:37.971" v="2846" actId="1076"/>
          <ac:spMkLst>
            <pc:docMk/>
            <pc:sldMk cId="304599013" sldId="268"/>
            <ac:spMk id="9" creationId="{26530011-8508-F3E1-FC90-E4BE4C5B9C95}"/>
          </ac:spMkLst>
        </pc:spChg>
        <pc:spChg chg="mod">
          <ac:chgData name="WHITTINGHAM, Emma" userId="890f3e12-f5bb-4293-9cd9-9634b82e04d2" providerId="ADAL" clId="{442CE64C-7250-473E-BBFB-5964969EE49C}" dt="2022-06-21T16:05:41.885" v="2847" actId="1076"/>
          <ac:spMkLst>
            <pc:docMk/>
            <pc:sldMk cId="304599013" sldId="268"/>
            <ac:spMk id="10" creationId="{26EC6360-282A-CF41-0F67-34AA5C44381A}"/>
          </ac:spMkLst>
        </pc:spChg>
        <pc:spChg chg="mod">
          <ac:chgData name="WHITTINGHAM, Emma" userId="890f3e12-f5bb-4293-9cd9-9634b82e04d2" providerId="ADAL" clId="{442CE64C-7250-473E-BBFB-5964969EE49C}" dt="2022-06-21T16:05:32.309" v="2844" actId="1076"/>
          <ac:spMkLst>
            <pc:docMk/>
            <pc:sldMk cId="304599013" sldId="268"/>
            <ac:spMk id="11" creationId="{AC33E054-D472-E5DC-749C-55AF80E0B7C3}"/>
          </ac:spMkLst>
        </pc:spChg>
        <pc:spChg chg="mod">
          <ac:chgData name="WHITTINGHAM, Emma" userId="890f3e12-f5bb-4293-9cd9-9634b82e04d2" providerId="ADAL" clId="{442CE64C-7250-473E-BBFB-5964969EE49C}" dt="2022-06-21T16:06:22.908" v="2857" actId="1076"/>
          <ac:spMkLst>
            <pc:docMk/>
            <pc:sldMk cId="304599013" sldId="268"/>
            <ac:spMk id="13" creationId="{9B8E6F76-A8F4-E881-1256-34E8AB86FAFE}"/>
          </ac:spMkLst>
        </pc:spChg>
        <pc:picChg chg="del">
          <ac:chgData name="WHITTINGHAM, Emma" userId="890f3e12-f5bb-4293-9cd9-9634b82e04d2" providerId="ADAL" clId="{442CE64C-7250-473E-BBFB-5964969EE49C}" dt="2022-06-16T12:38:53.447" v="1294" actId="478"/>
          <ac:picMkLst>
            <pc:docMk/>
            <pc:sldMk cId="304599013" sldId="268"/>
            <ac:picMk id="12" creationId="{36C2732B-8505-6BBE-A335-5EF7674FEE34}"/>
          </ac:picMkLst>
        </pc:picChg>
        <pc:picChg chg="add mod">
          <ac:chgData name="WHITTINGHAM, Emma" userId="890f3e12-f5bb-4293-9cd9-9634b82e04d2" providerId="ADAL" clId="{442CE64C-7250-473E-BBFB-5964969EE49C}" dt="2022-06-16T12:38:54.326" v="1295"/>
          <ac:picMkLst>
            <pc:docMk/>
            <pc:sldMk cId="304599013" sldId="268"/>
            <ac:picMk id="14" creationId="{54138314-2CBE-AF63-7D61-EA97DF5A11C8}"/>
          </ac:picMkLst>
        </pc:picChg>
      </pc:sldChg>
      <pc:sldChg chg="addSp delSp modSp mod">
        <pc:chgData name="WHITTINGHAM, Emma" userId="890f3e12-f5bb-4293-9cd9-9634b82e04d2" providerId="ADAL" clId="{442CE64C-7250-473E-BBFB-5964969EE49C}" dt="2022-06-21T16:36:15.219" v="3366" actId="20577"/>
        <pc:sldMkLst>
          <pc:docMk/>
          <pc:sldMk cId="2539012730" sldId="270"/>
        </pc:sldMkLst>
        <pc:spChg chg="mod">
          <ac:chgData name="WHITTINGHAM, Emma" userId="890f3e12-f5bb-4293-9cd9-9634b82e04d2" providerId="ADAL" clId="{442CE64C-7250-473E-BBFB-5964969EE49C}" dt="2022-06-16T12:16:26.072" v="322" actId="20577"/>
          <ac:spMkLst>
            <pc:docMk/>
            <pc:sldMk cId="2539012730" sldId="270"/>
            <ac:spMk id="2" creationId="{AFDF3611-DD13-550B-654C-4EA931882C97}"/>
          </ac:spMkLst>
        </pc:spChg>
        <pc:spChg chg="mod">
          <ac:chgData name="WHITTINGHAM, Emma" userId="890f3e12-f5bb-4293-9cd9-9634b82e04d2" providerId="ADAL" clId="{442CE64C-7250-473E-BBFB-5964969EE49C}" dt="2022-06-21T16:36:15.219" v="3366" actId="20577"/>
          <ac:spMkLst>
            <pc:docMk/>
            <pc:sldMk cId="2539012730" sldId="270"/>
            <ac:spMk id="3" creationId="{4B2307EF-04DE-EBAB-A18E-DE97BB45A233}"/>
          </ac:spMkLst>
        </pc:spChg>
        <pc:picChg chg="add mod ord">
          <ac:chgData name="WHITTINGHAM, Emma" userId="890f3e12-f5bb-4293-9cd9-9634b82e04d2" providerId="ADAL" clId="{442CE64C-7250-473E-BBFB-5964969EE49C}" dt="2022-06-21T16:23:40.273" v="3075" actId="1076"/>
          <ac:picMkLst>
            <pc:docMk/>
            <pc:sldMk cId="2539012730" sldId="270"/>
            <ac:picMk id="5" creationId="{CDA73B27-718C-9D40-A37F-D103440F5039}"/>
          </ac:picMkLst>
        </pc:picChg>
        <pc:picChg chg="del">
          <ac:chgData name="WHITTINGHAM, Emma" userId="890f3e12-f5bb-4293-9cd9-9634b82e04d2" providerId="ADAL" clId="{442CE64C-7250-473E-BBFB-5964969EE49C}" dt="2022-06-16T12:39:23.987" v="1302" actId="478"/>
          <ac:picMkLst>
            <pc:docMk/>
            <pc:sldMk cId="2539012730" sldId="270"/>
            <ac:picMk id="6" creationId="{C726E821-5FAA-3DFD-E5AD-3A172A6CACA6}"/>
          </ac:picMkLst>
        </pc:picChg>
      </pc:sldChg>
      <pc:sldChg chg="addSp delSp modSp mod">
        <pc:chgData name="WHITTINGHAM, Emma" userId="890f3e12-f5bb-4293-9cd9-9634b82e04d2" providerId="ADAL" clId="{442CE64C-7250-473E-BBFB-5964969EE49C}" dt="2022-06-21T16:09:57.790" v="2902" actId="20577"/>
        <pc:sldMkLst>
          <pc:docMk/>
          <pc:sldMk cId="232852507" sldId="271"/>
        </pc:sldMkLst>
        <pc:spChg chg="mod">
          <ac:chgData name="WHITTINGHAM, Emma" userId="890f3e12-f5bb-4293-9cd9-9634b82e04d2" providerId="ADAL" clId="{442CE64C-7250-473E-BBFB-5964969EE49C}" dt="2022-06-21T09:02:40.839" v="2363" actId="20577"/>
          <ac:spMkLst>
            <pc:docMk/>
            <pc:sldMk cId="232852507" sldId="271"/>
            <ac:spMk id="2" creationId="{5F18F184-F775-9119-5F29-94CBAA4C4121}"/>
          </ac:spMkLst>
        </pc:spChg>
        <pc:spChg chg="mod">
          <ac:chgData name="WHITTINGHAM, Emma" userId="890f3e12-f5bb-4293-9cd9-9634b82e04d2" providerId="ADAL" clId="{442CE64C-7250-473E-BBFB-5964969EE49C}" dt="2022-06-20T10:58:02.359" v="2226" actId="20577"/>
          <ac:spMkLst>
            <pc:docMk/>
            <pc:sldMk cId="232852507" sldId="271"/>
            <ac:spMk id="3" creationId="{BB624468-0F1A-2468-4425-3ECE40E6F333}"/>
          </ac:spMkLst>
        </pc:spChg>
        <pc:spChg chg="mod">
          <ac:chgData name="WHITTINGHAM, Emma" userId="890f3e12-f5bb-4293-9cd9-9634b82e04d2" providerId="ADAL" clId="{442CE64C-7250-473E-BBFB-5964969EE49C}" dt="2022-06-21T16:09:57.790" v="2902" actId="20577"/>
          <ac:spMkLst>
            <pc:docMk/>
            <pc:sldMk cId="232852507" sldId="271"/>
            <ac:spMk id="4" creationId="{A5C419CD-C7AA-D4D7-D101-089B83B5012B}"/>
          </ac:spMkLst>
        </pc:spChg>
        <pc:spChg chg="mod">
          <ac:chgData name="WHITTINGHAM, Emma" userId="890f3e12-f5bb-4293-9cd9-9634b82e04d2" providerId="ADAL" clId="{442CE64C-7250-473E-BBFB-5964969EE49C}" dt="2022-06-20T10:58:38.426" v="2229" actId="20577"/>
          <ac:spMkLst>
            <pc:docMk/>
            <pc:sldMk cId="232852507" sldId="271"/>
            <ac:spMk id="5" creationId="{DCF6576C-DEC0-E505-768E-30A7B95BCB82}"/>
          </ac:spMkLst>
        </pc:spChg>
        <pc:picChg chg="del">
          <ac:chgData name="WHITTINGHAM, Emma" userId="890f3e12-f5bb-4293-9cd9-9634b82e04d2" providerId="ADAL" clId="{442CE64C-7250-473E-BBFB-5964969EE49C}" dt="2022-06-16T12:39:32.594" v="1304" actId="478"/>
          <ac:picMkLst>
            <pc:docMk/>
            <pc:sldMk cId="232852507" sldId="271"/>
            <ac:picMk id="6" creationId="{00B01648-7F7A-2CC1-8E33-35C52C7942D9}"/>
          </ac:picMkLst>
        </pc:picChg>
        <pc:picChg chg="add del mod">
          <ac:chgData name="WHITTINGHAM, Emma" userId="890f3e12-f5bb-4293-9cd9-9634b82e04d2" providerId="ADAL" clId="{442CE64C-7250-473E-BBFB-5964969EE49C}" dt="2022-06-20T16:28:47.907" v="2344" actId="478"/>
          <ac:picMkLst>
            <pc:docMk/>
            <pc:sldMk cId="232852507" sldId="271"/>
            <ac:picMk id="7" creationId="{061F1C1D-12DB-34C9-B997-356E92B21819}"/>
          </ac:picMkLst>
        </pc:picChg>
        <pc:picChg chg="add del mod">
          <ac:chgData name="WHITTINGHAM, Emma" userId="890f3e12-f5bb-4293-9cd9-9634b82e04d2" providerId="ADAL" clId="{442CE64C-7250-473E-BBFB-5964969EE49C}" dt="2022-06-20T16:30:44.615" v="2346" actId="478"/>
          <ac:picMkLst>
            <pc:docMk/>
            <pc:sldMk cId="232852507" sldId="271"/>
            <ac:picMk id="8" creationId="{7FA0F4AB-9278-D6B9-B4EC-BD40ADB730B0}"/>
          </ac:picMkLst>
        </pc:picChg>
        <pc:picChg chg="add mod">
          <ac:chgData name="WHITTINGHAM, Emma" userId="890f3e12-f5bb-4293-9cd9-9634b82e04d2" providerId="ADAL" clId="{442CE64C-7250-473E-BBFB-5964969EE49C}" dt="2022-06-20T16:30:45.035" v="2347"/>
          <ac:picMkLst>
            <pc:docMk/>
            <pc:sldMk cId="232852507" sldId="271"/>
            <ac:picMk id="9" creationId="{8C47C6A6-A80E-F5F4-25AC-39F08C7550FA}"/>
          </ac:picMkLst>
        </pc:picChg>
      </pc:sldChg>
      <pc:sldChg chg="addSp delSp modSp mod">
        <pc:chgData name="WHITTINGHAM, Emma" userId="890f3e12-f5bb-4293-9cd9-9634b82e04d2" providerId="ADAL" clId="{442CE64C-7250-473E-BBFB-5964969EE49C}" dt="2022-06-21T16:10:03.665" v="2904" actId="20577"/>
        <pc:sldMkLst>
          <pc:docMk/>
          <pc:sldMk cId="1066879137" sldId="272"/>
        </pc:sldMkLst>
        <pc:spChg chg="mod">
          <ac:chgData name="WHITTINGHAM, Emma" userId="890f3e12-f5bb-4293-9cd9-9634b82e04d2" providerId="ADAL" clId="{442CE64C-7250-473E-BBFB-5964969EE49C}" dt="2022-06-21T16:10:03.665" v="2904" actId="20577"/>
          <ac:spMkLst>
            <pc:docMk/>
            <pc:sldMk cId="1066879137" sldId="272"/>
            <ac:spMk id="5" creationId="{1E86349A-4129-FA3D-ADD5-7FF28E470697}"/>
          </ac:spMkLst>
        </pc:spChg>
        <pc:picChg chg="del">
          <ac:chgData name="WHITTINGHAM, Emma" userId="890f3e12-f5bb-4293-9cd9-9634b82e04d2" providerId="ADAL" clId="{442CE64C-7250-473E-BBFB-5964969EE49C}" dt="2022-06-16T12:39:38.332" v="1306" actId="478"/>
          <ac:picMkLst>
            <pc:docMk/>
            <pc:sldMk cId="1066879137" sldId="272"/>
            <ac:picMk id="4" creationId="{ED1076BE-B045-AEAA-2ADE-4DAD4FDB3E77}"/>
          </ac:picMkLst>
        </pc:picChg>
        <pc:picChg chg="add del mod">
          <ac:chgData name="WHITTINGHAM, Emma" userId="890f3e12-f5bb-4293-9cd9-9634b82e04d2" providerId="ADAL" clId="{442CE64C-7250-473E-BBFB-5964969EE49C}" dt="2022-06-20T16:31:02.346" v="2352" actId="478"/>
          <ac:picMkLst>
            <pc:docMk/>
            <pc:sldMk cId="1066879137" sldId="272"/>
            <ac:picMk id="6" creationId="{7F2D5313-A178-208B-0887-345CA0C9A607}"/>
          </ac:picMkLst>
        </pc:picChg>
        <pc:picChg chg="add mod">
          <ac:chgData name="WHITTINGHAM, Emma" userId="890f3e12-f5bb-4293-9cd9-9634b82e04d2" providerId="ADAL" clId="{442CE64C-7250-473E-BBFB-5964969EE49C}" dt="2022-06-20T16:31:02.745" v="2353"/>
          <ac:picMkLst>
            <pc:docMk/>
            <pc:sldMk cId="1066879137" sldId="272"/>
            <ac:picMk id="7" creationId="{16AF4DCF-B680-3355-9392-40CA27346922}"/>
          </ac:picMkLst>
        </pc:picChg>
      </pc:sldChg>
      <pc:sldChg chg="modSp mod">
        <pc:chgData name="WHITTINGHAM, Emma" userId="890f3e12-f5bb-4293-9cd9-9634b82e04d2" providerId="ADAL" clId="{442CE64C-7250-473E-BBFB-5964969EE49C}" dt="2022-06-23T14:06:21.338" v="3758" actId="20577"/>
        <pc:sldMkLst>
          <pc:docMk/>
          <pc:sldMk cId="4011699414" sldId="275"/>
        </pc:sldMkLst>
        <pc:spChg chg="mod">
          <ac:chgData name="WHITTINGHAM, Emma" userId="890f3e12-f5bb-4293-9cd9-9634b82e04d2" providerId="ADAL" clId="{442CE64C-7250-473E-BBFB-5964969EE49C}" dt="2022-06-23T14:06:21.338" v="3758" actId="20577"/>
          <ac:spMkLst>
            <pc:docMk/>
            <pc:sldMk cId="4011699414" sldId="275"/>
            <ac:spMk id="2" creationId="{5E66F39B-0911-8048-43EE-8E583E96D11F}"/>
          </ac:spMkLst>
        </pc:spChg>
        <pc:spChg chg="mod">
          <ac:chgData name="WHITTINGHAM, Emma" userId="890f3e12-f5bb-4293-9cd9-9634b82e04d2" providerId="ADAL" clId="{442CE64C-7250-473E-BBFB-5964969EE49C}" dt="2022-06-16T11:41:17.452" v="305" actId="20577"/>
          <ac:spMkLst>
            <pc:docMk/>
            <pc:sldMk cId="4011699414" sldId="275"/>
            <ac:spMk id="11" creationId="{2C9DAB22-76C0-4D95-D23A-BB00EA2772ED}"/>
          </ac:spMkLst>
        </pc:spChg>
        <pc:spChg chg="mod">
          <ac:chgData name="WHITTINGHAM, Emma" userId="890f3e12-f5bb-4293-9cd9-9634b82e04d2" providerId="ADAL" clId="{442CE64C-7250-473E-BBFB-5964969EE49C}" dt="2022-06-21T16:01:35.916" v="2787" actId="13926"/>
          <ac:spMkLst>
            <pc:docMk/>
            <pc:sldMk cId="4011699414" sldId="275"/>
            <ac:spMk id="15" creationId="{FEF41348-27F7-33F9-5884-22A89D8546B5}"/>
          </ac:spMkLst>
        </pc:spChg>
      </pc:sldChg>
      <pc:sldChg chg="modSp mod">
        <pc:chgData name="WHITTINGHAM, Emma" userId="890f3e12-f5bb-4293-9cd9-9634b82e04d2" providerId="ADAL" clId="{442CE64C-7250-473E-BBFB-5964969EE49C}" dt="2022-06-23T14:06:27.706" v="3765" actId="20577"/>
        <pc:sldMkLst>
          <pc:docMk/>
          <pc:sldMk cId="3003391918" sldId="276"/>
        </pc:sldMkLst>
        <pc:spChg chg="mod">
          <ac:chgData name="WHITTINGHAM, Emma" userId="890f3e12-f5bb-4293-9cd9-9634b82e04d2" providerId="ADAL" clId="{442CE64C-7250-473E-BBFB-5964969EE49C}" dt="2022-06-23T14:06:27.706" v="3765" actId="20577"/>
          <ac:spMkLst>
            <pc:docMk/>
            <pc:sldMk cId="3003391918" sldId="276"/>
            <ac:spMk id="4" creationId="{E21BA68B-043C-3539-674F-9045AD2B6ABD}"/>
          </ac:spMkLst>
        </pc:spChg>
      </pc:sldChg>
      <pc:sldChg chg="addSp delSp modSp del mod">
        <pc:chgData name="WHITTINGHAM, Emma" userId="890f3e12-f5bb-4293-9cd9-9634b82e04d2" providerId="ADAL" clId="{442CE64C-7250-473E-BBFB-5964969EE49C}" dt="2022-06-20T11:00:22.595" v="2230" actId="2696"/>
        <pc:sldMkLst>
          <pc:docMk/>
          <pc:sldMk cId="3134096330" sldId="277"/>
        </pc:sldMkLst>
        <pc:picChg chg="add mod">
          <ac:chgData name="WHITTINGHAM, Emma" userId="890f3e12-f5bb-4293-9cd9-9634b82e04d2" providerId="ADAL" clId="{442CE64C-7250-473E-BBFB-5964969EE49C}" dt="2022-06-16T12:39:01.957" v="1297"/>
          <ac:picMkLst>
            <pc:docMk/>
            <pc:sldMk cId="3134096330" sldId="277"/>
            <ac:picMk id="7" creationId="{B03D7B4A-2ABF-D831-5FC8-16741B9E7424}"/>
          </ac:picMkLst>
        </pc:picChg>
        <pc:picChg chg="del">
          <ac:chgData name="WHITTINGHAM, Emma" userId="890f3e12-f5bb-4293-9cd9-9634b82e04d2" providerId="ADAL" clId="{442CE64C-7250-473E-BBFB-5964969EE49C}" dt="2022-06-16T12:39:01.226" v="1296" actId="478"/>
          <ac:picMkLst>
            <pc:docMk/>
            <pc:sldMk cId="3134096330" sldId="277"/>
            <ac:picMk id="11" creationId="{12EE4A34-9223-364C-2314-26156EE0C8CC}"/>
          </ac:picMkLst>
        </pc:picChg>
      </pc:sldChg>
      <pc:sldChg chg="addSp delSp modSp mod">
        <pc:chgData name="WHITTINGHAM, Emma" userId="890f3e12-f5bb-4293-9cd9-9634b82e04d2" providerId="ADAL" clId="{442CE64C-7250-473E-BBFB-5964969EE49C}" dt="2022-06-23T14:06:35.287" v="3779" actId="20577"/>
        <pc:sldMkLst>
          <pc:docMk/>
          <pc:sldMk cId="3636823192" sldId="974"/>
        </pc:sldMkLst>
        <pc:spChg chg="mod">
          <ac:chgData name="WHITTINGHAM, Emma" userId="890f3e12-f5bb-4293-9cd9-9634b82e04d2" providerId="ADAL" clId="{442CE64C-7250-473E-BBFB-5964969EE49C}" dt="2022-06-21T16:20:47.948" v="2924" actId="20577"/>
          <ac:spMkLst>
            <pc:docMk/>
            <pc:sldMk cId="3636823192" sldId="974"/>
            <ac:spMk id="2" creationId="{76A78CA0-64D6-16DE-2D06-EE3B98DF5CF9}"/>
          </ac:spMkLst>
        </pc:spChg>
        <pc:spChg chg="del mod">
          <ac:chgData name="WHITTINGHAM, Emma" userId="890f3e12-f5bb-4293-9cd9-9634b82e04d2" providerId="ADAL" clId="{442CE64C-7250-473E-BBFB-5964969EE49C}" dt="2022-06-21T16:20:28.012" v="2918"/>
          <ac:spMkLst>
            <pc:docMk/>
            <pc:sldMk cId="3636823192" sldId="974"/>
            <ac:spMk id="3" creationId="{6A5BC9FB-B0A4-9BEB-B04F-3C961571DC35}"/>
          </ac:spMkLst>
        </pc:spChg>
        <pc:spChg chg="mod">
          <ac:chgData name="WHITTINGHAM, Emma" userId="890f3e12-f5bb-4293-9cd9-9634b82e04d2" providerId="ADAL" clId="{442CE64C-7250-473E-BBFB-5964969EE49C}" dt="2022-06-23T14:06:35.287" v="3779" actId="20577"/>
          <ac:spMkLst>
            <pc:docMk/>
            <pc:sldMk cId="3636823192" sldId="974"/>
            <ac:spMk id="4" creationId="{E21BA68B-043C-3539-674F-9045AD2B6ABD}"/>
          </ac:spMkLst>
        </pc:spChg>
        <pc:spChg chg="add del mod">
          <ac:chgData name="WHITTINGHAM, Emma" userId="890f3e12-f5bb-4293-9cd9-9634b82e04d2" providerId="ADAL" clId="{442CE64C-7250-473E-BBFB-5964969EE49C}" dt="2022-06-21T16:19:48.767" v="2910"/>
          <ac:spMkLst>
            <pc:docMk/>
            <pc:sldMk cId="3636823192" sldId="974"/>
            <ac:spMk id="8" creationId="{116A7B33-68F6-BE9D-D21C-93C35713BEB5}"/>
          </ac:spMkLst>
        </pc:spChg>
        <pc:spChg chg="mod">
          <ac:chgData name="WHITTINGHAM, Emma" userId="890f3e12-f5bb-4293-9cd9-9634b82e04d2" providerId="ADAL" clId="{442CE64C-7250-473E-BBFB-5964969EE49C}" dt="2022-06-21T16:20:59.115" v="2925" actId="14100"/>
          <ac:spMkLst>
            <pc:docMk/>
            <pc:sldMk cId="3636823192" sldId="974"/>
            <ac:spMk id="14" creationId="{BB2D330E-86DD-A39C-1734-8A8425BC0081}"/>
          </ac:spMkLst>
        </pc:spChg>
        <pc:spChg chg="del mod">
          <ac:chgData name="WHITTINGHAM, Emma" userId="890f3e12-f5bb-4293-9cd9-9634b82e04d2" providerId="ADAL" clId="{442CE64C-7250-473E-BBFB-5964969EE49C}" dt="2022-06-21T16:19:37.910" v="2906" actId="21"/>
          <ac:spMkLst>
            <pc:docMk/>
            <pc:sldMk cId="3636823192" sldId="974"/>
            <ac:spMk id="16" creationId="{0842339E-E6B7-936C-4C13-0B3817482092}"/>
          </ac:spMkLst>
        </pc:spChg>
      </pc:sldChg>
      <pc:sldChg chg="modSp mod">
        <pc:chgData name="WHITTINGHAM, Emma" userId="890f3e12-f5bb-4293-9cd9-9634b82e04d2" providerId="ADAL" clId="{442CE64C-7250-473E-BBFB-5964969EE49C}" dt="2022-06-23T14:06:31.190" v="3772" actId="20577"/>
        <pc:sldMkLst>
          <pc:docMk/>
          <pc:sldMk cId="549362619" sldId="975"/>
        </pc:sldMkLst>
        <pc:spChg chg="mod">
          <ac:chgData name="WHITTINGHAM, Emma" userId="890f3e12-f5bb-4293-9cd9-9634b82e04d2" providerId="ADAL" clId="{442CE64C-7250-473E-BBFB-5964969EE49C}" dt="2022-06-17T14:34:22.065" v="1399" actId="404"/>
          <ac:spMkLst>
            <pc:docMk/>
            <pc:sldMk cId="549362619" sldId="975"/>
            <ac:spMk id="2" creationId="{913F29E7-A476-B617-5048-299DE161FC8B}"/>
          </ac:spMkLst>
        </pc:spChg>
        <pc:spChg chg="mod">
          <ac:chgData name="WHITTINGHAM, Emma" userId="890f3e12-f5bb-4293-9cd9-9634b82e04d2" providerId="ADAL" clId="{442CE64C-7250-473E-BBFB-5964969EE49C}" dt="2022-06-23T14:06:31.190" v="3772" actId="20577"/>
          <ac:spMkLst>
            <pc:docMk/>
            <pc:sldMk cId="549362619" sldId="975"/>
            <ac:spMk id="4" creationId="{E21BA68B-043C-3539-674F-9045AD2B6ABD}"/>
          </ac:spMkLst>
        </pc:spChg>
      </pc:sldChg>
      <pc:sldChg chg="addSp modSp mod">
        <pc:chgData name="WHITTINGHAM, Emma" userId="890f3e12-f5bb-4293-9cd9-9634b82e04d2" providerId="ADAL" clId="{442CE64C-7250-473E-BBFB-5964969EE49C}" dt="2022-06-23T14:06:40.287" v="3786" actId="20577"/>
        <pc:sldMkLst>
          <pc:docMk/>
          <pc:sldMk cId="4082348098" sldId="976"/>
        </pc:sldMkLst>
        <pc:spChg chg="mod">
          <ac:chgData name="WHITTINGHAM, Emma" userId="890f3e12-f5bb-4293-9cd9-9634b82e04d2" providerId="ADAL" clId="{442CE64C-7250-473E-BBFB-5964969EE49C}" dt="2022-06-23T14:06:40.287" v="3786" actId="20577"/>
          <ac:spMkLst>
            <pc:docMk/>
            <pc:sldMk cId="4082348098" sldId="976"/>
            <ac:spMk id="4" creationId="{E21BA68B-043C-3539-674F-9045AD2B6ABD}"/>
          </ac:spMkLst>
        </pc:spChg>
        <pc:spChg chg="add mod">
          <ac:chgData name="WHITTINGHAM, Emma" userId="890f3e12-f5bb-4293-9cd9-9634b82e04d2" providerId="ADAL" clId="{442CE64C-7250-473E-BBFB-5964969EE49C}" dt="2022-06-17T15:17:05.914" v="1604" actId="1076"/>
          <ac:spMkLst>
            <pc:docMk/>
            <pc:sldMk cId="4082348098" sldId="976"/>
            <ac:spMk id="7" creationId="{44BF7389-1B0B-133B-A8E9-41E802F9A83E}"/>
          </ac:spMkLst>
        </pc:spChg>
        <pc:spChg chg="mod">
          <ac:chgData name="WHITTINGHAM, Emma" userId="890f3e12-f5bb-4293-9cd9-9634b82e04d2" providerId="ADAL" clId="{442CE64C-7250-473E-BBFB-5964969EE49C}" dt="2022-06-17T15:09:49.134" v="1400" actId="14100"/>
          <ac:spMkLst>
            <pc:docMk/>
            <pc:sldMk cId="4082348098" sldId="976"/>
            <ac:spMk id="14" creationId="{08BED7C9-2C37-7E91-92F4-F23D1D03B761}"/>
          </ac:spMkLst>
        </pc:spChg>
        <pc:spChg chg="mod">
          <ac:chgData name="WHITTINGHAM, Emma" userId="890f3e12-f5bb-4293-9cd9-9634b82e04d2" providerId="ADAL" clId="{442CE64C-7250-473E-BBFB-5964969EE49C}" dt="2022-06-17T15:10:14.650" v="1407" actId="14100"/>
          <ac:spMkLst>
            <pc:docMk/>
            <pc:sldMk cId="4082348098" sldId="976"/>
            <ac:spMk id="16" creationId="{4C1D6AD0-B48A-4667-5E50-1F76583E9106}"/>
          </ac:spMkLst>
        </pc:spChg>
        <pc:spChg chg="mod">
          <ac:chgData name="WHITTINGHAM, Emma" userId="890f3e12-f5bb-4293-9cd9-9634b82e04d2" providerId="ADAL" clId="{442CE64C-7250-473E-BBFB-5964969EE49C}" dt="2022-06-17T15:11:50.281" v="1468" actId="1076"/>
          <ac:spMkLst>
            <pc:docMk/>
            <pc:sldMk cId="4082348098" sldId="976"/>
            <ac:spMk id="17" creationId="{3001C86F-B6B6-63AF-2FE9-19D6A77A42E2}"/>
          </ac:spMkLst>
        </pc:spChg>
        <pc:spChg chg="mod">
          <ac:chgData name="WHITTINGHAM, Emma" userId="890f3e12-f5bb-4293-9cd9-9634b82e04d2" providerId="ADAL" clId="{442CE64C-7250-473E-BBFB-5964969EE49C}" dt="2022-06-17T15:11:41.609" v="1467" actId="1076"/>
          <ac:spMkLst>
            <pc:docMk/>
            <pc:sldMk cId="4082348098" sldId="976"/>
            <ac:spMk id="18" creationId="{2ECC2CE8-8169-C8A1-6CC0-21CDD5A48A8D}"/>
          </ac:spMkLst>
        </pc:spChg>
        <pc:spChg chg="add mod">
          <ac:chgData name="WHITTINGHAM, Emma" userId="890f3e12-f5bb-4293-9cd9-9634b82e04d2" providerId="ADAL" clId="{442CE64C-7250-473E-BBFB-5964969EE49C}" dt="2022-06-17T15:11:07.802" v="1460" actId="207"/>
          <ac:spMkLst>
            <pc:docMk/>
            <pc:sldMk cId="4082348098" sldId="976"/>
            <ac:spMk id="19" creationId="{D3B458B5-A376-841A-EC6F-2B51DA7DFF77}"/>
          </ac:spMkLst>
        </pc:spChg>
      </pc:sldChg>
      <pc:sldChg chg="addSp delSp modSp new mod">
        <pc:chgData name="WHITTINGHAM, Emma" userId="890f3e12-f5bb-4293-9cd9-9634b82e04d2" providerId="ADAL" clId="{442CE64C-7250-473E-BBFB-5964969EE49C}" dt="2022-06-17T10:34:44.307" v="1354" actId="1076"/>
        <pc:sldMkLst>
          <pc:docMk/>
          <pc:sldMk cId="3120227568" sldId="977"/>
        </pc:sldMkLst>
        <pc:spChg chg="del">
          <ac:chgData name="WHITTINGHAM, Emma" userId="890f3e12-f5bb-4293-9cd9-9634b82e04d2" providerId="ADAL" clId="{442CE64C-7250-473E-BBFB-5964969EE49C}" dt="2022-06-16T12:16:14.738" v="309" actId="478"/>
          <ac:spMkLst>
            <pc:docMk/>
            <pc:sldMk cId="3120227568" sldId="977"/>
            <ac:spMk id="2" creationId="{0661160C-8E58-21D7-949C-F33D01DC649B}"/>
          </ac:spMkLst>
        </pc:spChg>
        <pc:spChg chg="del">
          <ac:chgData name="WHITTINGHAM, Emma" userId="890f3e12-f5bb-4293-9cd9-9634b82e04d2" providerId="ADAL" clId="{442CE64C-7250-473E-BBFB-5964969EE49C}" dt="2022-06-16T12:16:13.508" v="308" actId="478"/>
          <ac:spMkLst>
            <pc:docMk/>
            <pc:sldMk cId="3120227568" sldId="977"/>
            <ac:spMk id="3" creationId="{8FDEDB2E-987C-3476-9C4A-A1152F89E6AD}"/>
          </ac:spMkLst>
        </pc:spChg>
        <pc:spChg chg="add mod">
          <ac:chgData name="WHITTINGHAM, Emma" userId="890f3e12-f5bb-4293-9cd9-9634b82e04d2" providerId="ADAL" clId="{442CE64C-7250-473E-BBFB-5964969EE49C}" dt="2022-06-16T12:36:06.228" v="1275" actId="1076"/>
          <ac:spMkLst>
            <pc:docMk/>
            <pc:sldMk cId="3120227568" sldId="977"/>
            <ac:spMk id="4" creationId="{22D56791-155C-5951-A4A3-9D3507CF82FC}"/>
          </ac:spMkLst>
        </pc:spChg>
        <pc:spChg chg="add mod">
          <ac:chgData name="WHITTINGHAM, Emma" userId="890f3e12-f5bb-4293-9cd9-9634b82e04d2" providerId="ADAL" clId="{442CE64C-7250-473E-BBFB-5964969EE49C}" dt="2022-06-17T10:34:44.307" v="1354" actId="1076"/>
          <ac:spMkLst>
            <pc:docMk/>
            <pc:sldMk cId="3120227568" sldId="977"/>
            <ac:spMk id="5" creationId="{C703D5C9-EE0D-3F48-BB71-6B31B71FA541}"/>
          </ac:spMkLst>
        </pc:spChg>
        <pc:picChg chg="add mod">
          <ac:chgData name="WHITTINGHAM, Emma" userId="890f3e12-f5bb-4293-9cd9-9634b82e04d2" providerId="ADAL" clId="{442CE64C-7250-473E-BBFB-5964969EE49C}" dt="2022-06-16T12:38:35.254" v="1293"/>
          <ac:picMkLst>
            <pc:docMk/>
            <pc:sldMk cId="3120227568" sldId="977"/>
            <ac:picMk id="6" creationId="{0F0F13B1-C408-5DEC-44AF-173F4939E1CA}"/>
          </ac:picMkLst>
        </pc:picChg>
      </pc:sldChg>
      <pc:sldChg chg="addSp delSp modSp new mod setBg">
        <pc:chgData name="WHITTINGHAM, Emma" userId="890f3e12-f5bb-4293-9cd9-9634b82e04d2" providerId="ADAL" clId="{442CE64C-7250-473E-BBFB-5964969EE49C}" dt="2022-06-23T08:36:28.607" v="3636" actId="20577"/>
        <pc:sldMkLst>
          <pc:docMk/>
          <pc:sldMk cId="1167045780" sldId="978"/>
        </pc:sldMkLst>
        <pc:spChg chg="mod">
          <ac:chgData name="WHITTINGHAM, Emma" userId="890f3e12-f5bb-4293-9cd9-9634b82e04d2" providerId="ADAL" clId="{442CE64C-7250-473E-BBFB-5964969EE49C}" dt="2022-06-22T12:37:38.238" v="3390" actId="113"/>
          <ac:spMkLst>
            <pc:docMk/>
            <pc:sldMk cId="1167045780" sldId="978"/>
            <ac:spMk id="2" creationId="{3A153F59-0A0B-A157-4449-D002116604FA}"/>
          </ac:spMkLst>
        </pc:spChg>
        <pc:spChg chg="mod">
          <ac:chgData name="WHITTINGHAM, Emma" userId="890f3e12-f5bb-4293-9cd9-9634b82e04d2" providerId="ADAL" clId="{442CE64C-7250-473E-BBFB-5964969EE49C}" dt="2022-06-23T08:36:28.607" v="3636" actId="20577"/>
          <ac:spMkLst>
            <pc:docMk/>
            <pc:sldMk cId="1167045780" sldId="978"/>
            <ac:spMk id="3" creationId="{35DFAFD5-21A7-B18E-BF22-647D7F516892}"/>
          </ac:spMkLst>
        </pc:spChg>
        <pc:spChg chg="add del">
          <ac:chgData name="WHITTINGHAM, Emma" userId="890f3e12-f5bb-4293-9cd9-9634b82e04d2" providerId="ADAL" clId="{442CE64C-7250-473E-BBFB-5964969EE49C}" dt="2022-06-22T12:37:31.065" v="3388" actId="26606"/>
          <ac:spMkLst>
            <pc:docMk/>
            <pc:sldMk cId="1167045780" sldId="978"/>
            <ac:spMk id="9" creationId="{45D37F4E-DDB4-456B-97E0-9937730A039F}"/>
          </ac:spMkLst>
        </pc:spChg>
        <pc:spChg chg="add del">
          <ac:chgData name="WHITTINGHAM, Emma" userId="890f3e12-f5bb-4293-9cd9-9634b82e04d2" providerId="ADAL" clId="{442CE64C-7250-473E-BBFB-5964969EE49C}" dt="2022-06-22T12:37:31.065" v="3388" actId="26606"/>
          <ac:spMkLst>
            <pc:docMk/>
            <pc:sldMk cId="1167045780" sldId="978"/>
            <ac:spMk id="11" creationId="{B2DD41CD-8F47-4F56-AD12-4E2FF7696987}"/>
          </ac:spMkLst>
        </pc:spChg>
        <pc:spChg chg="add del">
          <ac:chgData name="WHITTINGHAM, Emma" userId="890f3e12-f5bb-4293-9cd9-9634b82e04d2" providerId="ADAL" clId="{442CE64C-7250-473E-BBFB-5964969EE49C}" dt="2022-06-22T12:39:04.379" v="3571" actId="26606"/>
          <ac:spMkLst>
            <pc:docMk/>
            <pc:sldMk cId="1167045780" sldId="978"/>
            <ac:spMk id="13" creationId="{743AA782-23D1-4521-8CAD-47662984AA08}"/>
          </ac:spMkLst>
        </pc:spChg>
        <pc:spChg chg="add del">
          <ac:chgData name="WHITTINGHAM, Emma" userId="890f3e12-f5bb-4293-9cd9-9634b82e04d2" providerId="ADAL" clId="{442CE64C-7250-473E-BBFB-5964969EE49C}" dt="2022-06-22T12:39:04.379" v="3571" actId="26606"/>
          <ac:spMkLst>
            <pc:docMk/>
            <pc:sldMk cId="1167045780" sldId="978"/>
            <ac:spMk id="14" creationId="{71877DBC-BB60-40F0-AC93-2ACDBAAE60CE}"/>
          </ac:spMkLst>
        </pc:spChg>
        <pc:spChg chg="add">
          <ac:chgData name="WHITTINGHAM, Emma" userId="890f3e12-f5bb-4293-9cd9-9634b82e04d2" providerId="ADAL" clId="{442CE64C-7250-473E-BBFB-5964969EE49C}" dt="2022-06-22T12:39:04.379" v="3571" actId="26606"/>
          <ac:spMkLst>
            <pc:docMk/>
            <pc:sldMk cId="1167045780" sldId="978"/>
            <ac:spMk id="19" creationId="{743AA782-23D1-4521-8CAD-47662984AA08}"/>
          </ac:spMkLst>
        </pc:spChg>
        <pc:spChg chg="add">
          <ac:chgData name="WHITTINGHAM, Emma" userId="890f3e12-f5bb-4293-9cd9-9634b82e04d2" providerId="ADAL" clId="{442CE64C-7250-473E-BBFB-5964969EE49C}" dt="2022-06-22T12:39:04.379" v="3571" actId="26606"/>
          <ac:spMkLst>
            <pc:docMk/>
            <pc:sldMk cId="1167045780" sldId="978"/>
            <ac:spMk id="21" creationId="{71877DBC-BB60-40F0-AC93-2ACDBAAE60CE}"/>
          </ac:spMkLst>
        </pc:spChg>
        <pc:picChg chg="add mod">
          <ac:chgData name="WHITTINGHAM, Emma" userId="890f3e12-f5bb-4293-9cd9-9634b82e04d2" providerId="ADAL" clId="{442CE64C-7250-473E-BBFB-5964969EE49C}" dt="2022-06-22T12:37:31.080" v="3389" actId="26606"/>
          <ac:picMkLst>
            <pc:docMk/>
            <pc:sldMk cId="1167045780" sldId="978"/>
            <ac:picMk id="4" creationId="{018D5EB5-BB92-76E5-8B52-AD2DE8CC1AFD}"/>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4B150-020D-6C45-4918-CA048D80F8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A336A6B-8DE4-3598-4DBF-784EB9CB01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5BE63B9-A6AB-C897-AC0A-E70B65792324}"/>
              </a:ext>
            </a:extLst>
          </p:cNvPr>
          <p:cNvSpPr>
            <a:spLocks noGrp="1"/>
          </p:cNvSpPr>
          <p:nvPr>
            <p:ph type="dt" sz="half" idx="10"/>
          </p:nvPr>
        </p:nvSpPr>
        <p:spPr/>
        <p:txBody>
          <a:bodyPr/>
          <a:lstStyle/>
          <a:p>
            <a:fld id="{BDDD56A9-F7F6-42E6-9815-F7BC8634964C}" type="datetimeFigureOut">
              <a:rPr lang="en-GB" smtClean="0"/>
              <a:t>24/06/2022</a:t>
            </a:fld>
            <a:endParaRPr lang="en-GB"/>
          </a:p>
        </p:txBody>
      </p:sp>
      <p:sp>
        <p:nvSpPr>
          <p:cNvPr id="5" name="Footer Placeholder 4">
            <a:extLst>
              <a:ext uri="{FF2B5EF4-FFF2-40B4-BE49-F238E27FC236}">
                <a16:creationId xmlns:a16="http://schemas.microsoft.com/office/drawing/2014/main" id="{B58B8930-6BC1-1D52-B532-0D482A010F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26D6E-B5EB-ECC2-A62A-D4AC47EFAE21}"/>
              </a:ext>
            </a:extLst>
          </p:cNvPr>
          <p:cNvSpPr>
            <a:spLocks noGrp="1"/>
          </p:cNvSpPr>
          <p:nvPr>
            <p:ph type="sldNum" sz="quarter" idx="12"/>
          </p:nvPr>
        </p:nvSpPr>
        <p:spPr/>
        <p:txBody>
          <a:bodyPr/>
          <a:lstStyle/>
          <a:p>
            <a:fld id="{6F95DB3A-0745-4A06-9132-F5F3F74667A5}" type="slidenum">
              <a:rPr lang="en-GB" smtClean="0"/>
              <a:t>‹#›</a:t>
            </a:fld>
            <a:endParaRPr lang="en-GB"/>
          </a:p>
        </p:txBody>
      </p:sp>
    </p:spTree>
    <p:extLst>
      <p:ext uri="{BB962C8B-B14F-4D97-AF65-F5344CB8AC3E}">
        <p14:creationId xmlns:p14="http://schemas.microsoft.com/office/powerpoint/2010/main" val="1039429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4D3F5-5115-7B4B-A287-D3646CC3DCF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EE79A45-9844-3B00-6D27-B62D3E0F91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5DDB46-26E2-B558-0595-5979011BBCE6}"/>
              </a:ext>
            </a:extLst>
          </p:cNvPr>
          <p:cNvSpPr>
            <a:spLocks noGrp="1"/>
          </p:cNvSpPr>
          <p:nvPr>
            <p:ph type="dt" sz="half" idx="10"/>
          </p:nvPr>
        </p:nvSpPr>
        <p:spPr/>
        <p:txBody>
          <a:bodyPr/>
          <a:lstStyle/>
          <a:p>
            <a:fld id="{BDDD56A9-F7F6-42E6-9815-F7BC8634964C}" type="datetimeFigureOut">
              <a:rPr lang="en-GB" smtClean="0"/>
              <a:t>24/06/2022</a:t>
            </a:fld>
            <a:endParaRPr lang="en-GB"/>
          </a:p>
        </p:txBody>
      </p:sp>
      <p:sp>
        <p:nvSpPr>
          <p:cNvPr id="5" name="Footer Placeholder 4">
            <a:extLst>
              <a:ext uri="{FF2B5EF4-FFF2-40B4-BE49-F238E27FC236}">
                <a16:creationId xmlns:a16="http://schemas.microsoft.com/office/drawing/2014/main" id="{ABCF246C-D9E6-3568-811D-F7B7BD3BD53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0D42BE-1DA3-C377-13A3-D080EFD47FC9}"/>
              </a:ext>
            </a:extLst>
          </p:cNvPr>
          <p:cNvSpPr>
            <a:spLocks noGrp="1"/>
          </p:cNvSpPr>
          <p:nvPr>
            <p:ph type="sldNum" sz="quarter" idx="12"/>
          </p:nvPr>
        </p:nvSpPr>
        <p:spPr/>
        <p:txBody>
          <a:bodyPr/>
          <a:lstStyle/>
          <a:p>
            <a:fld id="{6F95DB3A-0745-4A06-9132-F5F3F74667A5}" type="slidenum">
              <a:rPr lang="en-GB" smtClean="0"/>
              <a:t>‹#›</a:t>
            </a:fld>
            <a:endParaRPr lang="en-GB"/>
          </a:p>
        </p:txBody>
      </p:sp>
    </p:spTree>
    <p:extLst>
      <p:ext uri="{BB962C8B-B14F-4D97-AF65-F5344CB8AC3E}">
        <p14:creationId xmlns:p14="http://schemas.microsoft.com/office/powerpoint/2010/main" val="1976134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EA586F-EE92-A41F-5266-EABFBA76D87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11182E4-BC8D-D292-1B10-B32E6C2119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17F1F2-852F-088E-1F6C-081A77F200E0}"/>
              </a:ext>
            </a:extLst>
          </p:cNvPr>
          <p:cNvSpPr>
            <a:spLocks noGrp="1"/>
          </p:cNvSpPr>
          <p:nvPr>
            <p:ph type="dt" sz="half" idx="10"/>
          </p:nvPr>
        </p:nvSpPr>
        <p:spPr/>
        <p:txBody>
          <a:bodyPr/>
          <a:lstStyle/>
          <a:p>
            <a:fld id="{BDDD56A9-F7F6-42E6-9815-F7BC8634964C}" type="datetimeFigureOut">
              <a:rPr lang="en-GB" smtClean="0"/>
              <a:t>24/06/2022</a:t>
            </a:fld>
            <a:endParaRPr lang="en-GB"/>
          </a:p>
        </p:txBody>
      </p:sp>
      <p:sp>
        <p:nvSpPr>
          <p:cNvPr id="5" name="Footer Placeholder 4">
            <a:extLst>
              <a:ext uri="{FF2B5EF4-FFF2-40B4-BE49-F238E27FC236}">
                <a16:creationId xmlns:a16="http://schemas.microsoft.com/office/drawing/2014/main" id="{7E55564D-408D-3203-C4E6-7DE3DF2FFA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E78283-12E4-65FC-D676-57741A525ACD}"/>
              </a:ext>
            </a:extLst>
          </p:cNvPr>
          <p:cNvSpPr>
            <a:spLocks noGrp="1"/>
          </p:cNvSpPr>
          <p:nvPr>
            <p:ph type="sldNum" sz="quarter" idx="12"/>
          </p:nvPr>
        </p:nvSpPr>
        <p:spPr/>
        <p:txBody>
          <a:bodyPr/>
          <a:lstStyle/>
          <a:p>
            <a:fld id="{6F95DB3A-0745-4A06-9132-F5F3F74667A5}" type="slidenum">
              <a:rPr lang="en-GB" smtClean="0"/>
              <a:t>‹#›</a:t>
            </a:fld>
            <a:endParaRPr lang="en-GB"/>
          </a:p>
        </p:txBody>
      </p:sp>
    </p:spTree>
    <p:extLst>
      <p:ext uri="{BB962C8B-B14F-4D97-AF65-F5344CB8AC3E}">
        <p14:creationId xmlns:p14="http://schemas.microsoft.com/office/powerpoint/2010/main" val="2283362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5C201-2979-160B-9320-BEBE7C98DF7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6BAE167-00E9-016C-85EA-7FA4450981F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6EBC11-3D42-608B-DC93-15A292D9A7D3}"/>
              </a:ext>
            </a:extLst>
          </p:cNvPr>
          <p:cNvSpPr>
            <a:spLocks noGrp="1"/>
          </p:cNvSpPr>
          <p:nvPr>
            <p:ph type="dt" sz="half" idx="10"/>
          </p:nvPr>
        </p:nvSpPr>
        <p:spPr/>
        <p:txBody>
          <a:bodyPr/>
          <a:lstStyle/>
          <a:p>
            <a:fld id="{BDDD56A9-F7F6-42E6-9815-F7BC8634964C}" type="datetimeFigureOut">
              <a:rPr lang="en-GB" smtClean="0"/>
              <a:t>24/06/2022</a:t>
            </a:fld>
            <a:endParaRPr lang="en-GB"/>
          </a:p>
        </p:txBody>
      </p:sp>
      <p:sp>
        <p:nvSpPr>
          <p:cNvPr id="5" name="Footer Placeholder 4">
            <a:extLst>
              <a:ext uri="{FF2B5EF4-FFF2-40B4-BE49-F238E27FC236}">
                <a16:creationId xmlns:a16="http://schemas.microsoft.com/office/drawing/2014/main" id="{BC1327A5-28A0-F3A8-AE17-8C85CE4052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F8DED38-9F27-C29B-5D3A-C8F9B82FDC01}"/>
              </a:ext>
            </a:extLst>
          </p:cNvPr>
          <p:cNvSpPr>
            <a:spLocks noGrp="1"/>
          </p:cNvSpPr>
          <p:nvPr>
            <p:ph type="sldNum" sz="quarter" idx="12"/>
          </p:nvPr>
        </p:nvSpPr>
        <p:spPr/>
        <p:txBody>
          <a:bodyPr/>
          <a:lstStyle/>
          <a:p>
            <a:fld id="{6F95DB3A-0745-4A06-9132-F5F3F74667A5}" type="slidenum">
              <a:rPr lang="en-GB" smtClean="0"/>
              <a:t>‹#›</a:t>
            </a:fld>
            <a:endParaRPr lang="en-GB"/>
          </a:p>
        </p:txBody>
      </p:sp>
    </p:spTree>
    <p:extLst>
      <p:ext uri="{BB962C8B-B14F-4D97-AF65-F5344CB8AC3E}">
        <p14:creationId xmlns:p14="http://schemas.microsoft.com/office/powerpoint/2010/main" val="1487474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1F2F3-846B-4768-079F-F59638A2EA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4736359-DC1F-0CC1-ED3C-AC2B648F3A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249EE4D-66CE-C820-2598-3C9A2222EC37}"/>
              </a:ext>
            </a:extLst>
          </p:cNvPr>
          <p:cNvSpPr>
            <a:spLocks noGrp="1"/>
          </p:cNvSpPr>
          <p:nvPr>
            <p:ph type="dt" sz="half" idx="10"/>
          </p:nvPr>
        </p:nvSpPr>
        <p:spPr/>
        <p:txBody>
          <a:bodyPr/>
          <a:lstStyle/>
          <a:p>
            <a:fld id="{BDDD56A9-F7F6-42E6-9815-F7BC8634964C}" type="datetimeFigureOut">
              <a:rPr lang="en-GB" smtClean="0"/>
              <a:t>24/06/2022</a:t>
            </a:fld>
            <a:endParaRPr lang="en-GB"/>
          </a:p>
        </p:txBody>
      </p:sp>
      <p:sp>
        <p:nvSpPr>
          <p:cNvPr id="5" name="Footer Placeholder 4">
            <a:extLst>
              <a:ext uri="{FF2B5EF4-FFF2-40B4-BE49-F238E27FC236}">
                <a16:creationId xmlns:a16="http://schemas.microsoft.com/office/drawing/2014/main" id="{F2B567AB-F468-BE35-3EEB-C4FD1FAF75B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ADFA500-EEA9-A144-6D34-27AB8C51D475}"/>
              </a:ext>
            </a:extLst>
          </p:cNvPr>
          <p:cNvSpPr>
            <a:spLocks noGrp="1"/>
          </p:cNvSpPr>
          <p:nvPr>
            <p:ph type="sldNum" sz="quarter" idx="12"/>
          </p:nvPr>
        </p:nvSpPr>
        <p:spPr/>
        <p:txBody>
          <a:bodyPr/>
          <a:lstStyle/>
          <a:p>
            <a:fld id="{6F95DB3A-0745-4A06-9132-F5F3F74667A5}" type="slidenum">
              <a:rPr lang="en-GB" smtClean="0"/>
              <a:t>‹#›</a:t>
            </a:fld>
            <a:endParaRPr lang="en-GB"/>
          </a:p>
        </p:txBody>
      </p:sp>
    </p:spTree>
    <p:extLst>
      <p:ext uri="{BB962C8B-B14F-4D97-AF65-F5344CB8AC3E}">
        <p14:creationId xmlns:p14="http://schemas.microsoft.com/office/powerpoint/2010/main" val="2550616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0FDBD-2A1B-CA7F-2760-CDF11550C1A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1B578F8-FC34-D5AC-34C7-A286EF5F9A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24A904E-B3DD-A81C-DB82-3784F0581F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D983DFB-59FD-3345-6D53-C64FC7699284}"/>
              </a:ext>
            </a:extLst>
          </p:cNvPr>
          <p:cNvSpPr>
            <a:spLocks noGrp="1"/>
          </p:cNvSpPr>
          <p:nvPr>
            <p:ph type="dt" sz="half" idx="10"/>
          </p:nvPr>
        </p:nvSpPr>
        <p:spPr/>
        <p:txBody>
          <a:bodyPr/>
          <a:lstStyle/>
          <a:p>
            <a:fld id="{BDDD56A9-F7F6-42E6-9815-F7BC8634964C}" type="datetimeFigureOut">
              <a:rPr lang="en-GB" smtClean="0"/>
              <a:t>24/06/2022</a:t>
            </a:fld>
            <a:endParaRPr lang="en-GB"/>
          </a:p>
        </p:txBody>
      </p:sp>
      <p:sp>
        <p:nvSpPr>
          <p:cNvPr id="6" name="Footer Placeholder 5">
            <a:extLst>
              <a:ext uri="{FF2B5EF4-FFF2-40B4-BE49-F238E27FC236}">
                <a16:creationId xmlns:a16="http://schemas.microsoft.com/office/drawing/2014/main" id="{C7B99FC7-043A-3FFA-1EB7-6A16F9A9D6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756C5C-A3AC-247D-C1C5-885A77590D92}"/>
              </a:ext>
            </a:extLst>
          </p:cNvPr>
          <p:cNvSpPr>
            <a:spLocks noGrp="1"/>
          </p:cNvSpPr>
          <p:nvPr>
            <p:ph type="sldNum" sz="quarter" idx="12"/>
          </p:nvPr>
        </p:nvSpPr>
        <p:spPr/>
        <p:txBody>
          <a:bodyPr/>
          <a:lstStyle/>
          <a:p>
            <a:fld id="{6F95DB3A-0745-4A06-9132-F5F3F74667A5}" type="slidenum">
              <a:rPr lang="en-GB" smtClean="0"/>
              <a:t>‹#›</a:t>
            </a:fld>
            <a:endParaRPr lang="en-GB"/>
          </a:p>
        </p:txBody>
      </p:sp>
    </p:spTree>
    <p:extLst>
      <p:ext uri="{BB962C8B-B14F-4D97-AF65-F5344CB8AC3E}">
        <p14:creationId xmlns:p14="http://schemas.microsoft.com/office/powerpoint/2010/main" val="2464363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D6115-DD8A-E720-654F-63F147E3BD7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EC05B59-F58C-4237-F5B8-3C4F5EBE0D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6646BD6-B328-24D8-2097-9C899070EAB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65462E9-9870-E64C-66EC-567ADAD5B8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401907-2763-F02D-91B0-27D0350115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55D79F8-8B97-2C83-2CCD-3598DA6A0945}"/>
              </a:ext>
            </a:extLst>
          </p:cNvPr>
          <p:cNvSpPr>
            <a:spLocks noGrp="1"/>
          </p:cNvSpPr>
          <p:nvPr>
            <p:ph type="dt" sz="half" idx="10"/>
          </p:nvPr>
        </p:nvSpPr>
        <p:spPr/>
        <p:txBody>
          <a:bodyPr/>
          <a:lstStyle/>
          <a:p>
            <a:fld id="{BDDD56A9-F7F6-42E6-9815-F7BC8634964C}" type="datetimeFigureOut">
              <a:rPr lang="en-GB" smtClean="0"/>
              <a:t>24/06/2022</a:t>
            </a:fld>
            <a:endParaRPr lang="en-GB"/>
          </a:p>
        </p:txBody>
      </p:sp>
      <p:sp>
        <p:nvSpPr>
          <p:cNvPr id="8" name="Footer Placeholder 7">
            <a:extLst>
              <a:ext uri="{FF2B5EF4-FFF2-40B4-BE49-F238E27FC236}">
                <a16:creationId xmlns:a16="http://schemas.microsoft.com/office/drawing/2014/main" id="{B49680B4-E231-5867-87BF-BA29AEF0AEF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FFDDC4A-A2C0-84F9-D0D6-AE0127994855}"/>
              </a:ext>
            </a:extLst>
          </p:cNvPr>
          <p:cNvSpPr>
            <a:spLocks noGrp="1"/>
          </p:cNvSpPr>
          <p:nvPr>
            <p:ph type="sldNum" sz="quarter" idx="12"/>
          </p:nvPr>
        </p:nvSpPr>
        <p:spPr/>
        <p:txBody>
          <a:bodyPr/>
          <a:lstStyle/>
          <a:p>
            <a:fld id="{6F95DB3A-0745-4A06-9132-F5F3F74667A5}" type="slidenum">
              <a:rPr lang="en-GB" smtClean="0"/>
              <a:t>‹#›</a:t>
            </a:fld>
            <a:endParaRPr lang="en-GB"/>
          </a:p>
        </p:txBody>
      </p:sp>
    </p:spTree>
    <p:extLst>
      <p:ext uri="{BB962C8B-B14F-4D97-AF65-F5344CB8AC3E}">
        <p14:creationId xmlns:p14="http://schemas.microsoft.com/office/powerpoint/2010/main" val="2876802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EA1B2-92E0-CEF4-47F5-5F83A2D8211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D60DC36-A1E1-FF9E-9DDB-CBE1DC0C29E1}"/>
              </a:ext>
            </a:extLst>
          </p:cNvPr>
          <p:cNvSpPr>
            <a:spLocks noGrp="1"/>
          </p:cNvSpPr>
          <p:nvPr>
            <p:ph type="dt" sz="half" idx="10"/>
          </p:nvPr>
        </p:nvSpPr>
        <p:spPr/>
        <p:txBody>
          <a:bodyPr/>
          <a:lstStyle/>
          <a:p>
            <a:fld id="{BDDD56A9-F7F6-42E6-9815-F7BC8634964C}" type="datetimeFigureOut">
              <a:rPr lang="en-GB" smtClean="0"/>
              <a:t>24/06/2022</a:t>
            </a:fld>
            <a:endParaRPr lang="en-GB"/>
          </a:p>
        </p:txBody>
      </p:sp>
      <p:sp>
        <p:nvSpPr>
          <p:cNvPr id="4" name="Footer Placeholder 3">
            <a:extLst>
              <a:ext uri="{FF2B5EF4-FFF2-40B4-BE49-F238E27FC236}">
                <a16:creationId xmlns:a16="http://schemas.microsoft.com/office/drawing/2014/main" id="{81860518-EB4F-8E9F-B342-6B034895D46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7F4F1F1-0C30-FA74-3275-E0FF7D056350}"/>
              </a:ext>
            </a:extLst>
          </p:cNvPr>
          <p:cNvSpPr>
            <a:spLocks noGrp="1"/>
          </p:cNvSpPr>
          <p:nvPr>
            <p:ph type="sldNum" sz="quarter" idx="12"/>
          </p:nvPr>
        </p:nvSpPr>
        <p:spPr/>
        <p:txBody>
          <a:bodyPr/>
          <a:lstStyle/>
          <a:p>
            <a:fld id="{6F95DB3A-0745-4A06-9132-F5F3F74667A5}" type="slidenum">
              <a:rPr lang="en-GB" smtClean="0"/>
              <a:t>‹#›</a:t>
            </a:fld>
            <a:endParaRPr lang="en-GB"/>
          </a:p>
        </p:txBody>
      </p:sp>
    </p:spTree>
    <p:extLst>
      <p:ext uri="{BB962C8B-B14F-4D97-AF65-F5344CB8AC3E}">
        <p14:creationId xmlns:p14="http://schemas.microsoft.com/office/powerpoint/2010/main" val="2328275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C5920F-C5A4-3DA1-DAD7-9EE14F35CC48}"/>
              </a:ext>
            </a:extLst>
          </p:cNvPr>
          <p:cNvSpPr>
            <a:spLocks noGrp="1"/>
          </p:cNvSpPr>
          <p:nvPr>
            <p:ph type="dt" sz="half" idx="10"/>
          </p:nvPr>
        </p:nvSpPr>
        <p:spPr/>
        <p:txBody>
          <a:bodyPr/>
          <a:lstStyle/>
          <a:p>
            <a:fld id="{BDDD56A9-F7F6-42E6-9815-F7BC8634964C}" type="datetimeFigureOut">
              <a:rPr lang="en-GB" smtClean="0"/>
              <a:t>24/06/2022</a:t>
            </a:fld>
            <a:endParaRPr lang="en-GB"/>
          </a:p>
        </p:txBody>
      </p:sp>
      <p:sp>
        <p:nvSpPr>
          <p:cNvPr id="3" name="Footer Placeholder 2">
            <a:extLst>
              <a:ext uri="{FF2B5EF4-FFF2-40B4-BE49-F238E27FC236}">
                <a16:creationId xmlns:a16="http://schemas.microsoft.com/office/drawing/2014/main" id="{CEA221F5-03EC-12C0-98B9-CE2A34CE9E5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FF17E61-5AD4-5991-D5F1-3F539D1D28C9}"/>
              </a:ext>
            </a:extLst>
          </p:cNvPr>
          <p:cNvSpPr>
            <a:spLocks noGrp="1"/>
          </p:cNvSpPr>
          <p:nvPr>
            <p:ph type="sldNum" sz="quarter" idx="12"/>
          </p:nvPr>
        </p:nvSpPr>
        <p:spPr/>
        <p:txBody>
          <a:bodyPr/>
          <a:lstStyle/>
          <a:p>
            <a:fld id="{6F95DB3A-0745-4A06-9132-F5F3F74667A5}" type="slidenum">
              <a:rPr lang="en-GB" smtClean="0"/>
              <a:t>‹#›</a:t>
            </a:fld>
            <a:endParaRPr lang="en-GB"/>
          </a:p>
        </p:txBody>
      </p:sp>
    </p:spTree>
    <p:extLst>
      <p:ext uri="{BB962C8B-B14F-4D97-AF65-F5344CB8AC3E}">
        <p14:creationId xmlns:p14="http://schemas.microsoft.com/office/powerpoint/2010/main" val="4228869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C5B61-E907-D217-107E-DF6C6F3295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3657602-F54A-A7AC-2782-FDA99E028D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4E6DD2-5F06-1391-B1A4-7A31CFB392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25B6F4-1025-B408-B68C-CF80E2A5DAFA}"/>
              </a:ext>
            </a:extLst>
          </p:cNvPr>
          <p:cNvSpPr>
            <a:spLocks noGrp="1"/>
          </p:cNvSpPr>
          <p:nvPr>
            <p:ph type="dt" sz="half" idx="10"/>
          </p:nvPr>
        </p:nvSpPr>
        <p:spPr/>
        <p:txBody>
          <a:bodyPr/>
          <a:lstStyle/>
          <a:p>
            <a:fld id="{BDDD56A9-F7F6-42E6-9815-F7BC8634964C}" type="datetimeFigureOut">
              <a:rPr lang="en-GB" smtClean="0"/>
              <a:t>24/06/2022</a:t>
            </a:fld>
            <a:endParaRPr lang="en-GB"/>
          </a:p>
        </p:txBody>
      </p:sp>
      <p:sp>
        <p:nvSpPr>
          <p:cNvPr id="6" name="Footer Placeholder 5">
            <a:extLst>
              <a:ext uri="{FF2B5EF4-FFF2-40B4-BE49-F238E27FC236}">
                <a16:creationId xmlns:a16="http://schemas.microsoft.com/office/drawing/2014/main" id="{7DB5C261-3104-1D5E-7754-4BD55D2B26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CA8480A-3D41-E76E-F4B5-BE5B1B629C22}"/>
              </a:ext>
            </a:extLst>
          </p:cNvPr>
          <p:cNvSpPr>
            <a:spLocks noGrp="1"/>
          </p:cNvSpPr>
          <p:nvPr>
            <p:ph type="sldNum" sz="quarter" idx="12"/>
          </p:nvPr>
        </p:nvSpPr>
        <p:spPr/>
        <p:txBody>
          <a:bodyPr/>
          <a:lstStyle/>
          <a:p>
            <a:fld id="{6F95DB3A-0745-4A06-9132-F5F3F74667A5}" type="slidenum">
              <a:rPr lang="en-GB" smtClean="0"/>
              <a:t>‹#›</a:t>
            </a:fld>
            <a:endParaRPr lang="en-GB"/>
          </a:p>
        </p:txBody>
      </p:sp>
    </p:spTree>
    <p:extLst>
      <p:ext uri="{BB962C8B-B14F-4D97-AF65-F5344CB8AC3E}">
        <p14:creationId xmlns:p14="http://schemas.microsoft.com/office/powerpoint/2010/main" val="1910324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F508C-24B0-4B90-060B-02680B8B70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BC3B9E3-4BE1-01C0-CE66-82F3F18011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D46FFC7-D8DA-0B84-0600-6132AAE744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28D9D8-7D65-BE9E-A699-EEBA411901C0}"/>
              </a:ext>
            </a:extLst>
          </p:cNvPr>
          <p:cNvSpPr>
            <a:spLocks noGrp="1"/>
          </p:cNvSpPr>
          <p:nvPr>
            <p:ph type="dt" sz="half" idx="10"/>
          </p:nvPr>
        </p:nvSpPr>
        <p:spPr/>
        <p:txBody>
          <a:bodyPr/>
          <a:lstStyle/>
          <a:p>
            <a:fld id="{BDDD56A9-F7F6-42E6-9815-F7BC8634964C}" type="datetimeFigureOut">
              <a:rPr lang="en-GB" smtClean="0"/>
              <a:t>24/06/2022</a:t>
            </a:fld>
            <a:endParaRPr lang="en-GB"/>
          </a:p>
        </p:txBody>
      </p:sp>
      <p:sp>
        <p:nvSpPr>
          <p:cNvPr id="6" name="Footer Placeholder 5">
            <a:extLst>
              <a:ext uri="{FF2B5EF4-FFF2-40B4-BE49-F238E27FC236}">
                <a16:creationId xmlns:a16="http://schemas.microsoft.com/office/drawing/2014/main" id="{E0B9A93E-6C4B-41C0-4304-24C98364045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A82A0C-CC30-642D-114D-10C12CA5CD36}"/>
              </a:ext>
            </a:extLst>
          </p:cNvPr>
          <p:cNvSpPr>
            <a:spLocks noGrp="1"/>
          </p:cNvSpPr>
          <p:nvPr>
            <p:ph type="sldNum" sz="quarter" idx="12"/>
          </p:nvPr>
        </p:nvSpPr>
        <p:spPr/>
        <p:txBody>
          <a:bodyPr/>
          <a:lstStyle/>
          <a:p>
            <a:fld id="{6F95DB3A-0745-4A06-9132-F5F3F74667A5}" type="slidenum">
              <a:rPr lang="en-GB" smtClean="0"/>
              <a:t>‹#›</a:t>
            </a:fld>
            <a:endParaRPr lang="en-GB"/>
          </a:p>
        </p:txBody>
      </p:sp>
    </p:spTree>
    <p:extLst>
      <p:ext uri="{BB962C8B-B14F-4D97-AF65-F5344CB8AC3E}">
        <p14:creationId xmlns:p14="http://schemas.microsoft.com/office/powerpoint/2010/main" val="4030294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24B47F-4B8C-9C40-947C-B727D73298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9100829-7E1C-064C-B7EB-95655976B7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E3B70F-0420-2D05-F54E-E597FDEE23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DD56A9-F7F6-42E6-9815-F7BC8634964C}" type="datetimeFigureOut">
              <a:rPr lang="en-GB" smtClean="0"/>
              <a:t>24/06/2022</a:t>
            </a:fld>
            <a:endParaRPr lang="en-GB"/>
          </a:p>
        </p:txBody>
      </p:sp>
      <p:sp>
        <p:nvSpPr>
          <p:cNvPr id="5" name="Footer Placeholder 4">
            <a:extLst>
              <a:ext uri="{FF2B5EF4-FFF2-40B4-BE49-F238E27FC236}">
                <a16:creationId xmlns:a16="http://schemas.microsoft.com/office/drawing/2014/main" id="{55E89D89-0EDD-F2AA-FDA6-EA04FDBD59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CF04E59-7388-B633-058D-EC0CB9C817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95DB3A-0745-4A06-9132-F5F3F74667A5}" type="slidenum">
              <a:rPr lang="en-GB" smtClean="0"/>
              <a:t>‹#›</a:t>
            </a:fld>
            <a:endParaRPr lang="en-GB"/>
          </a:p>
        </p:txBody>
      </p:sp>
    </p:spTree>
    <p:extLst>
      <p:ext uri="{BB962C8B-B14F-4D97-AF65-F5344CB8AC3E}">
        <p14:creationId xmlns:p14="http://schemas.microsoft.com/office/powerpoint/2010/main" val="1999435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childcarechoices.gov.uk/"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hildcarechoices.gov.uk/using-childcare-schemes-together/" TargetMode="External"/><Relationship Id="rId7" Type="http://schemas.openxmlformats.org/officeDocument/2006/relationships/image" Target="../media/image7.png"/><Relationship Id="rId2" Type="http://schemas.openxmlformats.org/officeDocument/2006/relationships/hyperlink" Target="https://www.childcarechoices.gov.uk/" TargetMode="External"/><Relationship Id="rId1" Type="http://schemas.openxmlformats.org/officeDocument/2006/relationships/slideLayout" Target="../slideLayouts/slideLayout2.xml"/><Relationship Id="rId6" Type="http://schemas.openxmlformats.org/officeDocument/2006/relationships/hyperlink" Target="https://www.dropbox.com/s/n7r1xfd2yoz1ufi/23453_DFE_297x210mm.pdf?dl=0" TargetMode="External"/><Relationship Id="rId5" Type="http://schemas.openxmlformats.org/officeDocument/2006/relationships/hyperlink" Target="https://www.childcarechoices.gov.uk/providers/communications-toolkit/" TargetMode="External"/><Relationship Id="rId4" Type="http://schemas.openxmlformats.org/officeDocument/2006/relationships/hyperlink" Target="https://www.childcarechoices.gov.uk/providers/"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gov.wales/find-your-local-family-information-service" TargetMode="External"/><Relationship Id="rId2" Type="http://schemas.openxmlformats.org/officeDocument/2006/relationships/hyperlink" Target="https://gov.wales/check-eligibility-childcare-offer"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mygov.scot/find-your-local-council" TargetMode="External"/><Relationship Id="rId2" Type="http://schemas.openxmlformats.org/officeDocument/2006/relationships/hyperlink" Target="https://www.mygov.scot/childcare-costs-help/funded-early-learning-and-childcar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nidirect.gov.uk/contacts/sure-start-partnerships" TargetMode="External"/><Relationship Id="rId2" Type="http://schemas.openxmlformats.org/officeDocument/2006/relationships/hyperlink" Target="https://www.nidirect.gov.uk/articles/sure-start-services#toc-2" TargetMode="External"/><Relationship Id="rId1" Type="http://schemas.openxmlformats.org/officeDocument/2006/relationships/slideLayout" Target="../slideLayouts/slideLayout2.xml"/><Relationship Id="rId5" Type="http://schemas.openxmlformats.org/officeDocument/2006/relationships/hyperlink" Target="https://www.nidirect.gov.uk/adf" TargetMode="External"/><Relationship Id="rId4" Type="http://schemas.openxmlformats.org/officeDocument/2006/relationships/hyperlink" Target="https://www.nidirect.gov.uk/articles/pre-school-education-place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childcarechoices.gov.u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www.careinspectorate.com/index.php/register-a-care-service/register-a-care-service-other-than-childminding" TargetMode="External"/><Relationship Id="rId3" Type="http://schemas.openxmlformats.org/officeDocument/2006/relationships/hyperlink" Target="https://www.gov.uk/guidance/apply-to-join-the-childcare-register-cr1" TargetMode="External"/><Relationship Id="rId7" Type="http://schemas.openxmlformats.org/officeDocument/2006/relationships/hyperlink" Target="https://www.nidirect.gov.uk/articles/early-years-teams"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hyperlink" Target="https://careinspectorate.wales/register-childcare-and-play-service" TargetMode="External"/><Relationship Id="rId5" Type="http://schemas.openxmlformats.org/officeDocument/2006/relationships/hyperlink" Target="https://www.gov.uk/government/publications/childminder-agencies-list-of-agencies" TargetMode="External"/><Relationship Id="rId4" Type="http://schemas.openxmlformats.org/officeDocument/2006/relationships/hyperlink" Target="https://www.gov.uk/become-childminder-nanny/register-childminder" TargetMode="External"/><Relationship Id="rId9" Type="http://schemas.openxmlformats.org/officeDocument/2006/relationships/hyperlink" Target="https://www.careinspectorate.com/index.php/register-a-care-service/register-a-childminding-service"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gov.uk/guidance/qualifying-for-the-voluntary-part-of-the-childcare-register" TargetMode="External"/><Relationship Id="rId2" Type="http://schemas.openxmlformats.org/officeDocument/2006/relationships/hyperlink" Target="https://www.gov.uk/guidance/apply-to-join-the-childcare-register-cr1"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hyperlink" Target="https://www.gov.uk/guidance/apply-to-join-the-childcare-register-cr1" TargetMode="External"/><Relationship Id="rId2" Type="http://schemas.openxmlformats.org/officeDocument/2006/relationships/hyperlink" Target="https://www.gov.uk/guidance/criminal-record-checks-for-childminders-and-childcare-workers"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s://www.gov.uk/government/publications/childminder-agencies-a-guide" TargetMode="External"/><Relationship Id="rId4" Type="http://schemas.openxmlformats.org/officeDocument/2006/relationships/hyperlink" Target="https://www.gov.uk/become-childminder-nanny/register-childminder"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gov.uk/guidance/sign-up-to-tax-free-childcare-if-youre-a-childcare-provider" TargetMode="External"/><Relationship Id="rId2" Type="http://schemas.openxmlformats.org/officeDocument/2006/relationships/hyperlink" Target="https://www.gov.uk/government/organisations/hm-revenue-customs/contact/childcare-service-helpline"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s://www.childcarechoices.gov.uk/providers/"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dropbox.com/sh/gco9qibqnodmzyp/AAB-l1KDUcUdz4nmKqYyq_Vsa?dl=0" TargetMode="External"/><Relationship Id="rId7" Type="http://schemas.openxmlformats.org/officeDocument/2006/relationships/image" Target="../media/image6.png"/><Relationship Id="rId2" Type="http://schemas.openxmlformats.org/officeDocument/2006/relationships/hyperlink" Target="https://www.childcarechoices.gov.uk/"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24AFEB8-3DE0-4861-9329-10CEE319D53A}"/>
              </a:ext>
            </a:extLst>
          </p:cNvPr>
          <p:cNvPicPr>
            <a:picLocks noChangeAspect="1"/>
          </p:cNvPicPr>
          <p:nvPr/>
        </p:nvPicPr>
        <p:blipFill>
          <a:blip r:embed="rId2"/>
          <a:stretch>
            <a:fillRect/>
          </a:stretch>
        </p:blipFill>
        <p:spPr>
          <a:xfrm>
            <a:off x="4227719" y="1437816"/>
            <a:ext cx="4030937" cy="1777837"/>
          </a:xfrm>
          <a:prstGeom prst="rect">
            <a:avLst/>
          </a:prstGeom>
        </p:spPr>
      </p:pic>
      <p:sp>
        <p:nvSpPr>
          <p:cNvPr id="3" name="Subtitle 2">
            <a:extLst>
              <a:ext uri="{FF2B5EF4-FFF2-40B4-BE49-F238E27FC236}">
                <a16:creationId xmlns:a16="http://schemas.microsoft.com/office/drawing/2014/main" id="{C5F64388-6F4A-E548-8933-FDDA4F4CF425}"/>
              </a:ext>
            </a:extLst>
          </p:cNvPr>
          <p:cNvSpPr>
            <a:spLocks noGrp="1"/>
          </p:cNvSpPr>
          <p:nvPr>
            <p:ph type="subTitle" idx="1"/>
          </p:nvPr>
        </p:nvSpPr>
        <p:spPr>
          <a:xfrm>
            <a:off x="1671187" y="3987049"/>
            <a:ext cx="9265518" cy="2221246"/>
          </a:xfrm>
        </p:spPr>
        <p:txBody>
          <a:bodyPr>
            <a:noAutofit/>
          </a:bodyPr>
          <a:lstStyle/>
          <a:p>
            <a:r>
              <a:rPr lang="en-GB" sz="3600" dirty="0">
                <a:latin typeface="+mj-lt"/>
                <a:cs typeface="Arial" panose="020B0604020202020204" pitchFamily="34" charset="0"/>
              </a:rPr>
              <a:t>Childcare Providers</a:t>
            </a:r>
          </a:p>
          <a:p>
            <a:r>
              <a:rPr lang="en-GB" sz="3600" dirty="0">
                <a:latin typeface="+mj-lt"/>
                <a:cs typeface="Arial" panose="020B0604020202020204" pitchFamily="34" charset="0"/>
              </a:rPr>
              <a:t> Information and communications toolkit </a:t>
            </a:r>
          </a:p>
          <a:p>
            <a:r>
              <a:rPr lang="en-GB" sz="3600" dirty="0">
                <a:latin typeface="+mj-lt"/>
                <a:cs typeface="Arial" panose="020B0604020202020204" pitchFamily="34" charset="0"/>
              </a:rPr>
              <a:t>2022</a:t>
            </a:r>
          </a:p>
        </p:txBody>
      </p:sp>
    </p:spTree>
    <p:extLst>
      <p:ext uri="{BB962C8B-B14F-4D97-AF65-F5344CB8AC3E}">
        <p14:creationId xmlns:p14="http://schemas.microsoft.com/office/powerpoint/2010/main" val="1278796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845BA-CB24-BA51-B282-178D3E84C226}"/>
              </a:ext>
            </a:extLst>
          </p:cNvPr>
          <p:cNvSpPr>
            <a:spLocks noGrp="1"/>
          </p:cNvSpPr>
          <p:nvPr>
            <p:ph type="title"/>
          </p:nvPr>
        </p:nvSpPr>
        <p:spPr>
          <a:xfrm>
            <a:off x="223214" y="147101"/>
            <a:ext cx="10515600" cy="1061214"/>
          </a:xfrm>
        </p:spPr>
        <p:txBody>
          <a:bodyPr>
            <a:normAutofit/>
          </a:bodyPr>
          <a:lstStyle/>
          <a:p>
            <a:r>
              <a:rPr lang="en-GB" sz="4000" b="1" dirty="0"/>
              <a:t>Editable text for digital channels </a:t>
            </a:r>
          </a:p>
        </p:txBody>
      </p:sp>
      <p:sp>
        <p:nvSpPr>
          <p:cNvPr id="3" name="Content Placeholder 2">
            <a:extLst>
              <a:ext uri="{FF2B5EF4-FFF2-40B4-BE49-F238E27FC236}">
                <a16:creationId xmlns:a16="http://schemas.microsoft.com/office/drawing/2014/main" id="{B5C48D2C-8BBB-9B0B-5171-37049A1CB186}"/>
              </a:ext>
            </a:extLst>
          </p:cNvPr>
          <p:cNvSpPr>
            <a:spLocks noGrp="1"/>
          </p:cNvSpPr>
          <p:nvPr>
            <p:ph idx="1"/>
          </p:nvPr>
        </p:nvSpPr>
        <p:spPr>
          <a:xfrm>
            <a:off x="155149" y="2305133"/>
            <a:ext cx="10515600" cy="4351338"/>
          </a:xfrm>
        </p:spPr>
        <p:txBody>
          <a:bodyPr>
            <a:normAutofit/>
          </a:bodyPr>
          <a:lstStyle/>
          <a:p>
            <a:pPr indent="0" hangingPunct="0">
              <a:spcAft>
                <a:spcPts val="1200"/>
              </a:spcAft>
              <a:buNone/>
              <a:tabLst>
                <a:tab pos="457200" algn="l"/>
                <a:tab pos="4572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‘Could you do with some help with your childcare costs? Over a million families are entitled to government-funded childcare support that could be worth thousands of pounds. </a:t>
            </a:r>
          </a:p>
          <a:p>
            <a:pPr indent="0" hangingPunct="0">
              <a:spcAft>
                <a:spcPts val="1200"/>
              </a:spcAft>
              <a:buNone/>
              <a:tabLst>
                <a:tab pos="457200" algn="l"/>
                <a:tab pos="4572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Whether you have toddlers or school kids, you could get support with your childcare payments. </a:t>
            </a:r>
          </a:p>
          <a:p>
            <a:pPr indent="0" hangingPunct="0">
              <a:spcAft>
                <a:spcPts val="1200"/>
              </a:spcAft>
              <a:buNone/>
              <a:tabLst>
                <a:tab pos="457200" algn="l"/>
                <a:tab pos="4572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Here at “enter name”, we are set up to accept parents </a:t>
            </a:r>
            <a:r>
              <a:rPr lang="en-GB" sz="2000" dirty="0">
                <a:latin typeface="Arial" panose="020B0604020202020204" pitchFamily="34" charset="0"/>
                <a:ea typeface="Times New Roman" panose="02020603050405020304" pitchFamily="18" charset="0"/>
                <a:cs typeface="Times New Roman" panose="02020603050405020304" pitchFamily="18" charset="0"/>
              </a:rPr>
              <a:t>using all the different types of government childcare support. </a:t>
            </a:r>
          </a:p>
          <a:p>
            <a:pPr indent="0" hangingPunct="0">
              <a:spcAft>
                <a:spcPts val="1200"/>
              </a:spcAft>
              <a:buNone/>
              <a:tabLst>
                <a:tab pos="457200" algn="l"/>
                <a:tab pos="4572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It’s easy to find out about all the offers online, just visit </a:t>
            </a:r>
            <a:r>
              <a:rPr lang="en-US" sz="2000" dirty="0">
                <a:effectLst/>
                <a:latin typeface="Arial" panose="020B0604020202020204" pitchFamily="34" charset="0"/>
                <a:ea typeface="Times New Roman" panose="02020603050405020304" pitchFamily="18" charset="0"/>
                <a:cs typeface="Times New Roman" panose="02020603050405020304" pitchFamily="18" charset="0"/>
                <a:hlinkClick r:id="rId2"/>
              </a:rPr>
              <a:t>ChildcareChoices.gov.uk </a:t>
            </a:r>
            <a:r>
              <a:rPr lang="en-US" sz="2000" dirty="0">
                <a:effectLst/>
                <a:latin typeface="Arial" panose="020B0604020202020204" pitchFamily="34" charset="0"/>
                <a:ea typeface="Times New Roman" panose="02020603050405020304" pitchFamily="18" charset="0"/>
                <a:cs typeface="Times New Roman" panose="02020603050405020304" pitchFamily="18" charset="0"/>
              </a:rPr>
              <a:t>for more information on what support you could receive. </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indent="0" hangingPunct="0">
              <a:spcAft>
                <a:spcPts val="1200"/>
              </a:spcAft>
              <a:buNone/>
              <a:tabLst>
                <a:tab pos="457200" algn="l"/>
                <a:tab pos="4572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Don’t miss out on the help you could be entitled to.’</a:t>
            </a:r>
          </a:p>
          <a:p>
            <a:endParaRPr lang="en-GB" dirty="0"/>
          </a:p>
        </p:txBody>
      </p:sp>
      <p:sp>
        <p:nvSpPr>
          <p:cNvPr id="6" name="TextBox 5">
            <a:extLst>
              <a:ext uri="{FF2B5EF4-FFF2-40B4-BE49-F238E27FC236}">
                <a16:creationId xmlns:a16="http://schemas.microsoft.com/office/drawing/2014/main" id="{548EB8EE-2C5F-993C-3CBF-919E15387D1C}"/>
              </a:ext>
            </a:extLst>
          </p:cNvPr>
          <p:cNvSpPr txBox="1"/>
          <p:nvPr/>
        </p:nvSpPr>
        <p:spPr>
          <a:xfrm>
            <a:off x="223214" y="1085032"/>
            <a:ext cx="11269407" cy="830997"/>
          </a:xfrm>
          <a:prstGeom prst="rect">
            <a:avLst/>
          </a:prstGeom>
          <a:noFill/>
        </p:spPr>
        <p:txBody>
          <a:bodyPr wrap="square" rtlCol="0">
            <a:spAutoFit/>
          </a:bodyPr>
          <a:lstStyle/>
          <a:p>
            <a:r>
              <a:rPr lang="en-GB" sz="1600" dirty="0">
                <a:latin typeface="+mj-lt"/>
              </a:rPr>
              <a:t>Alternative digital channels such as websites, email networks and newsletters are also great ways of reminding parents that they could be entitled to government childcare support. Please find some suggested text below that you could use across your channels to help your families reduce their costs:</a:t>
            </a:r>
          </a:p>
        </p:txBody>
      </p:sp>
      <p:pic>
        <p:nvPicPr>
          <p:cNvPr id="9" name="Picture 4">
            <a:extLst>
              <a:ext uri="{FF2B5EF4-FFF2-40B4-BE49-F238E27FC236}">
                <a16:creationId xmlns:a16="http://schemas.microsoft.com/office/drawing/2014/main" id="{D454B494-3ED0-4E50-A2C7-2793C46D67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43887" y="5143500"/>
            <a:ext cx="17145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1995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8F1D3-84C2-EEAC-23B6-8FE4BB6C4EB1}"/>
              </a:ext>
            </a:extLst>
          </p:cNvPr>
          <p:cNvSpPr>
            <a:spLocks noGrp="1"/>
          </p:cNvSpPr>
          <p:nvPr>
            <p:ph type="title"/>
          </p:nvPr>
        </p:nvSpPr>
        <p:spPr>
          <a:xfrm>
            <a:off x="308407" y="156782"/>
            <a:ext cx="10515600" cy="1018614"/>
          </a:xfrm>
        </p:spPr>
        <p:txBody>
          <a:bodyPr>
            <a:normAutofit/>
          </a:bodyPr>
          <a:lstStyle/>
          <a:p>
            <a:r>
              <a:rPr lang="en-GB" sz="4000" b="1" dirty="0"/>
              <a:t>Additional resources </a:t>
            </a:r>
          </a:p>
        </p:txBody>
      </p:sp>
      <p:sp>
        <p:nvSpPr>
          <p:cNvPr id="3" name="Content Placeholder 2">
            <a:extLst>
              <a:ext uri="{FF2B5EF4-FFF2-40B4-BE49-F238E27FC236}">
                <a16:creationId xmlns:a16="http://schemas.microsoft.com/office/drawing/2014/main" id="{79965DE1-B5C0-8320-D685-C896B00FB779}"/>
              </a:ext>
            </a:extLst>
          </p:cNvPr>
          <p:cNvSpPr>
            <a:spLocks noGrp="1"/>
          </p:cNvSpPr>
          <p:nvPr>
            <p:ph idx="1"/>
          </p:nvPr>
        </p:nvSpPr>
        <p:spPr>
          <a:xfrm>
            <a:off x="308406" y="1991850"/>
            <a:ext cx="6308820" cy="3124651"/>
          </a:xfrm>
        </p:spPr>
        <p:txBody>
          <a:bodyPr>
            <a:normAutofit fontScale="55000" lnSpcReduction="20000"/>
          </a:bodyPr>
          <a:lstStyle/>
          <a:p>
            <a:pPr marL="0" indent="0">
              <a:buNone/>
            </a:pPr>
            <a:endParaRPr lang="en-GB" sz="2400" dirty="0">
              <a:latin typeface="+mj-lt"/>
            </a:endParaRPr>
          </a:p>
          <a:p>
            <a:pPr marL="0" indent="0">
              <a:buNone/>
            </a:pPr>
            <a:r>
              <a:rPr lang="en-GB" sz="4400" b="1" dirty="0">
                <a:latin typeface="+mj-lt"/>
              </a:rPr>
              <a:t>Other helpful links:</a:t>
            </a:r>
          </a:p>
          <a:p>
            <a:r>
              <a:rPr lang="en-GB" sz="2900" dirty="0">
                <a:latin typeface="+mj-lt"/>
              </a:rPr>
              <a:t>Link to Childcare Choices:  </a:t>
            </a:r>
            <a:r>
              <a:rPr lang="en-GB" sz="2900" dirty="0">
                <a:latin typeface="+mj-lt"/>
                <a:hlinkClick r:id="rId2"/>
              </a:rPr>
              <a:t>Childcare Choices | 30 Hours Free Childcare, Tax-Free Childcare and More | Help with Costs | GOV.UK</a:t>
            </a:r>
            <a:r>
              <a:rPr lang="en-GB" sz="2900" dirty="0">
                <a:latin typeface="+mj-lt"/>
              </a:rPr>
              <a:t> </a:t>
            </a:r>
          </a:p>
          <a:p>
            <a:r>
              <a:rPr lang="en-GB" sz="2900" dirty="0">
                <a:latin typeface="+mj-lt"/>
              </a:rPr>
              <a:t>Link to information page on how parents can use more that one government support offer together: </a:t>
            </a:r>
            <a:r>
              <a:rPr lang="en-GB" sz="2900" dirty="0">
                <a:latin typeface="+mj-lt"/>
                <a:hlinkClick r:id="rId3"/>
              </a:rPr>
              <a:t>Using childcare schemes together | Childcare choices</a:t>
            </a:r>
            <a:endParaRPr lang="en-GB" sz="2900" dirty="0">
              <a:latin typeface="+mj-lt"/>
            </a:endParaRPr>
          </a:p>
          <a:p>
            <a:r>
              <a:rPr lang="en-GB" sz="2900" dirty="0">
                <a:latin typeface="+mj-lt"/>
              </a:rPr>
              <a:t>Link to Childcare Choices provider information page: </a:t>
            </a:r>
            <a:r>
              <a:rPr lang="en-GB" sz="2900" dirty="0">
                <a:latin typeface="+mj-lt"/>
                <a:hlinkClick r:id="rId4"/>
              </a:rPr>
              <a:t>Information for Childcare providers | Childcare choices</a:t>
            </a:r>
            <a:endParaRPr lang="en-GB" sz="2900" dirty="0">
              <a:latin typeface="+mj-lt"/>
            </a:endParaRPr>
          </a:p>
          <a:p>
            <a:r>
              <a:rPr lang="en-GB" sz="2900" dirty="0">
                <a:latin typeface="+mj-lt"/>
              </a:rPr>
              <a:t>Link to Childcare Choices marketing toolkit, containing more resources to promote and explain the childcare support offers to parents:   </a:t>
            </a:r>
            <a:r>
              <a:rPr lang="en-GB" sz="2900" dirty="0">
                <a:latin typeface="+mj-lt"/>
                <a:hlinkClick r:id="rId5"/>
              </a:rPr>
              <a:t>Communications toolkit | Childcare choices</a:t>
            </a:r>
            <a:endParaRPr lang="en-GB" sz="2900" dirty="0">
              <a:latin typeface="+mj-lt"/>
            </a:endParaRPr>
          </a:p>
          <a:p>
            <a:pPr marL="0" indent="0">
              <a:buNone/>
            </a:pPr>
            <a:endParaRPr lang="en-GB" sz="2400" dirty="0">
              <a:latin typeface="+mj-lt"/>
            </a:endParaRPr>
          </a:p>
        </p:txBody>
      </p:sp>
      <p:sp>
        <p:nvSpPr>
          <p:cNvPr id="4" name="TextBox 3">
            <a:extLst>
              <a:ext uri="{FF2B5EF4-FFF2-40B4-BE49-F238E27FC236}">
                <a16:creationId xmlns:a16="http://schemas.microsoft.com/office/drawing/2014/main" id="{6563F23A-8211-069D-24F8-B570B8C1C375}"/>
              </a:ext>
            </a:extLst>
          </p:cNvPr>
          <p:cNvSpPr txBox="1"/>
          <p:nvPr/>
        </p:nvSpPr>
        <p:spPr>
          <a:xfrm>
            <a:off x="308406" y="1229680"/>
            <a:ext cx="6308820" cy="707886"/>
          </a:xfrm>
          <a:prstGeom prst="rect">
            <a:avLst/>
          </a:prstGeom>
          <a:noFill/>
        </p:spPr>
        <p:txBody>
          <a:bodyPr wrap="square" rtlCol="0">
            <a:spAutoFit/>
          </a:bodyPr>
          <a:lstStyle/>
          <a:p>
            <a:r>
              <a:rPr lang="en-GB" sz="2000" dirty="0">
                <a:latin typeface="+mj-lt"/>
                <a:hlinkClick r:id="rId6"/>
              </a:rPr>
              <a:t>Click here to download a printable Childcare Choices A4 poster that you can display on-site. </a:t>
            </a:r>
            <a:endParaRPr lang="en-GB" sz="2000" dirty="0">
              <a:latin typeface="+mj-lt"/>
            </a:endParaRPr>
          </a:p>
        </p:txBody>
      </p:sp>
      <p:sp>
        <p:nvSpPr>
          <p:cNvPr id="5" name="Rectangle: Rounded Corners 4">
            <a:extLst>
              <a:ext uri="{FF2B5EF4-FFF2-40B4-BE49-F238E27FC236}">
                <a16:creationId xmlns:a16="http://schemas.microsoft.com/office/drawing/2014/main" id="{FFDBA2FC-5335-E29E-3198-285DB782C6DA}"/>
              </a:ext>
            </a:extLst>
          </p:cNvPr>
          <p:cNvSpPr/>
          <p:nvPr/>
        </p:nvSpPr>
        <p:spPr>
          <a:xfrm>
            <a:off x="308406" y="5248331"/>
            <a:ext cx="6076161" cy="1401359"/>
          </a:xfrm>
          <a:prstGeom prst="roundRect">
            <a:avLst/>
          </a:prstGeom>
          <a:solidFill>
            <a:srgbClr val="F0D8F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dirty="0">
                <a:solidFill>
                  <a:schemeClr val="tx1"/>
                </a:solidFill>
                <a:latin typeface="+mj-lt"/>
              </a:rPr>
              <a:t>Once childcare providers are registered with Ofsted, they will be supplied with an Ofsted logo to be displayed on your marketing materials.  </a:t>
            </a:r>
          </a:p>
        </p:txBody>
      </p:sp>
      <p:pic>
        <p:nvPicPr>
          <p:cNvPr id="8" name="Picture 7">
            <a:extLst>
              <a:ext uri="{FF2B5EF4-FFF2-40B4-BE49-F238E27FC236}">
                <a16:creationId xmlns:a16="http://schemas.microsoft.com/office/drawing/2014/main" id="{94865087-73F1-B38A-BB11-AC8552F7CE21}"/>
              </a:ext>
            </a:extLst>
          </p:cNvPr>
          <p:cNvPicPr>
            <a:picLocks noChangeAspect="1"/>
          </p:cNvPicPr>
          <p:nvPr/>
        </p:nvPicPr>
        <p:blipFill>
          <a:blip r:embed="rId7"/>
          <a:stretch>
            <a:fillRect/>
          </a:stretch>
        </p:blipFill>
        <p:spPr>
          <a:xfrm>
            <a:off x="7314551" y="409857"/>
            <a:ext cx="4308514" cy="6038286"/>
          </a:xfrm>
          <a:prstGeom prst="rect">
            <a:avLst/>
          </a:prstGeom>
        </p:spPr>
      </p:pic>
    </p:spTree>
    <p:extLst>
      <p:ext uri="{BB962C8B-B14F-4D97-AF65-F5344CB8AC3E}">
        <p14:creationId xmlns:p14="http://schemas.microsoft.com/office/powerpoint/2010/main" val="3680183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153F59-0A0B-A157-4449-D002116604FA}"/>
              </a:ext>
            </a:extLst>
          </p:cNvPr>
          <p:cNvSpPr>
            <a:spLocks noGrp="1"/>
          </p:cNvSpPr>
          <p:nvPr>
            <p:ph type="title"/>
          </p:nvPr>
        </p:nvSpPr>
        <p:spPr>
          <a:xfrm>
            <a:off x="630936" y="640080"/>
            <a:ext cx="4818888" cy="1481328"/>
          </a:xfrm>
        </p:spPr>
        <p:txBody>
          <a:bodyPr anchor="b">
            <a:normAutofit/>
          </a:bodyPr>
          <a:lstStyle/>
          <a:p>
            <a:r>
              <a:rPr lang="en-GB" sz="5400" b="1" dirty="0"/>
              <a:t>Thank you</a:t>
            </a:r>
          </a:p>
        </p:txBody>
      </p:sp>
      <p:sp>
        <p:nvSpPr>
          <p:cNvPr id="21"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5DFAFD5-21A7-B18E-BF22-647D7F516892}"/>
              </a:ext>
            </a:extLst>
          </p:cNvPr>
          <p:cNvSpPr>
            <a:spLocks noGrp="1"/>
          </p:cNvSpPr>
          <p:nvPr>
            <p:ph idx="1"/>
          </p:nvPr>
        </p:nvSpPr>
        <p:spPr>
          <a:xfrm>
            <a:off x="630936" y="2660904"/>
            <a:ext cx="5062372" cy="3547872"/>
          </a:xfrm>
        </p:spPr>
        <p:txBody>
          <a:bodyPr anchor="t">
            <a:normAutofit/>
          </a:bodyPr>
          <a:lstStyle/>
          <a:p>
            <a:pPr marL="0" indent="0">
              <a:buNone/>
            </a:pPr>
            <a:r>
              <a:rPr lang="en-GB" sz="2000" dirty="0"/>
              <a:t>We appreciate the time you have taken to read and utilise this toolkit.</a:t>
            </a:r>
          </a:p>
          <a:p>
            <a:pPr marL="0" indent="0">
              <a:buNone/>
            </a:pPr>
            <a:endParaRPr lang="en-GB" sz="2000" dirty="0"/>
          </a:p>
          <a:p>
            <a:pPr marL="0" indent="0">
              <a:buNone/>
            </a:pPr>
            <a:r>
              <a:rPr lang="en-GB" sz="2000" b="1" dirty="0"/>
              <a:t>Please note: We will be circulating a short follow-up survey at the beginning of August to receive feedback on how useful you found this resource. </a:t>
            </a:r>
          </a:p>
          <a:p>
            <a:pPr marL="0" indent="0">
              <a:buNone/>
            </a:pPr>
            <a:endParaRPr lang="en-GB" sz="2000" dirty="0"/>
          </a:p>
        </p:txBody>
      </p:sp>
      <p:pic>
        <p:nvPicPr>
          <p:cNvPr id="4" name="Picture 4">
            <a:extLst>
              <a:ext uri="{FF2B5EF4-FFF2-40B4-BE49-F238E27FC236}">
                <a16:creationId xmlns:a16="http://schemas.microsoft.com/office/drawing/2014/main" id="{018D5EB5-BB92-76E5-8B52-AD2DE8CC1AF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099048" y="699516"/>
            <a:ext cx="5458968" cy="5458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7045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6F39B-0911-8048-43EE-8E583E96D11F}"/>
              </a:ext>
            </a:extLst>
          </p:cNvPr>
          <p:cNvSpPr>
            <a:spLocks noGrp="1"/>
          </p:cNvSpPr>
          <p:nvPr>
            <p:ph type="title"/>
          </p:nvPr>
        </p:nvSpPr>
        <p:spPr>
          <a:xfrm>
            <a:off x="312317" y="-105231"/>
            <a:ext cx="11666864" cy="1325563"/>
          </a:xfrm>
        </p:spPr>
        <p:txBody>
          <a:bodyPr>
            <a:normAutofit/>
          </a:bodyPr>
          <a:lstStyle/>
          <a:p>
            <a:r>
              <a:rPr lang="en-GB" sz="3600" b="1" dirty="0"/>
              <a:t>Annex A: Guide to childcare support offers (UK wide offers)  </a:t>
            </a:r>
          </a:p>
        </p:txBody>
      </p:sp>
      <p:sp>
        <p:nvSpPr>
          <p:cNvPr id="6" name="Rectangle: Rounded Corners 5">
            <a:extLst>
              <a:ext uri="{FF2B5EF4-FFF2-40B4-BE49-F238E27FC236}">
                <a16:creationId xmlns:a16="http://schemas.microsoft.com/office/drawing/2014/main" id="{9470ABF8-D74D-3BBF-9436-EE1463FB4475}"/>
              </a:ext>
            </a:extLst>
          </p:cNvPr>
          <p:cNvSpPr/>
          <p:nvPr/>
        </p:nvSpPr>
        <p:spPr>
          <a:xfrm>
            <a:off x="171215" y="1342860"/>
            <a:ext cx="6743598" cy="556278"/>
          </a:xfrm>
          <a:prstGeom prst="roundRect">
            <a:avLst/>
          </a:prstGeom>
          <a:solidFill>
            <a:srgbClr val="9954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Tax –Free Childcare</a:t>
            </a:r>
          </a:p>
        </p:txBody>
      </p:sp>
      <p:sp>
        <p:nvSpPr>
          <p:cNvPr id="11" name="TextBox 10">
            <a:extLst>
              <a:ext uri="{FF2B5EF4-FFF2-40B4-BE49-F238E27FC236}">
                <a16:creationId xmlns:a16="http://schemas.microsoft.com/office/drawing/2014/main" id="{2C9DAB22-76C0-4D95-D23A-BB00EA2772ED}"/>
              </a:ext>
            </a:extLst>
          </p:cNvPr>
          <p:cNvSpPr txBox="1"/>
          <p:nvPr/>
        </p:nvSpPr>
        <p:spPr>
          <a:xfrm>
            <a:off x="109385" y="2051857"/>
            <a:ext cx="6805428" cy="4708981"/>
          </a:xfrm>
          <a:prstGeom prst="rect">
            <a:avLst/>
          </a:prstGeom>
          <a:noFill/>
        </p:spPr>
        <p:txBody>
          <a:bodyPr wrap="square">
            <a:spAutoFit/>
          </a:bodyPr>
          <a:lstStyle/>
          <a:p>
            <a:pPr marL="285750" indent="-285750" algn="l">
              <a:buFont typeface="Arial" panose="020B0604020202020204" pitchFamily="34" charset="0"/>
              <a:buChar char="•"/>
            </a:pPr>
            <a:r>
              <a:rPr lang="en-GB" sz="1500" b="0" i="0" dirty="0">
                <a:solidFill>
                  <a:srgbClr val="111111"/>
                </a:solidFill>
                <a:effectLst/>
                <a:latin typeface="+mj-lt"/>
              </a:rPr>
              <a:t>For </a:t>
            </a:r>
            <a:r>
              <a:rPr lang="en-GB" sz="1500" b="1" i="0" dirty="0">
                <a:solidFill>
                  <a:srgbClr val="111111"/>
                </a:solidFill>
                <a:effectLst/>
                <a:latin typeface="+mj-lt"/>
              </a:rPr>
              <a:t>working</a:t>
            </a:r>
            <a:r>
              <a:rPr lang="en-GB" sz="1500" b="0" i="0" dirty="0">
                <a:solidFill>
                  <a:srgbClr val="111111"/>
                </a:solidFill>
                <a:effectLst/>
                <a:latin typeface="+mj-lt"/>
              </a:rPr>
              <a:t> </a:t>
            </a:r>
            <a:r>
              <a:rPr lang="en-GB" sz="1500" b="1" i="0" dirty="0">
                <a:solidFill>
                  <a:srgbClr val="111111"/>
                </a:solidFill>
                <a:effectLst/>
                <a:latin typeface="+mj-lt"/>
              </a:rPr>
              <a:t>families</a:t>
            </a:r>
            <a:r>
              <a:rPr lang="en-GB" sz="1500" b="0" i="0" dirty="0">
                <a:solidFill>
                  <a:srgbClr val="111111"/>
                </a:solidFill>
                <a:effectLst/>
                <a:latin typeface="+mj-lt"/>
              </a:rPr>
              <a:t>, including the self-employed,</a:t>
            </a:r>
            <a:r>
              <a:rPr lang="en-GB" sz="1500" b="1" i="0" dirty="0">
                <a:solidFill>
                  <a:srgbClr val="111111"/>
                </a:solidFill>
                <a:effectLst/>
                <a:latin typeface="+mj-lt"/>
              </a:rPr>
              <a:t> in the UK</a:t>
            </a:r>
          </a:p>
          <a:p>
            <a:pPr marL="285750" indent="-285750" algn="l">
              <a:buFont typeface="Arial" panose="020B0604020202020204" pitchFamily="34" charset="0"/>
              <a:buChar char="•"/>
            </a:pPr>
            <a:endParaRPr lang="en-GB" sz="1500" b="0" i="0" dirty="0">
              <a:solidFill>
                <a:srgbClr val="111111"/>
              </a:solidFill>
              <a:effectLst/>
              <a:latin typeface="+mj-lt"/>
            </a:endParaRPr>
          </a:p>
          <a:p>
            <a:pPr marL="285750" indent="-285750" algn="l">
              <a:buFont typeface="Arial" panose="020B0604020202020204" pitchFamily="34" charset="0"/>
              <a:buChar char="•"/>
            </a:pPr>
            <a:r>
              <a:rPr lang="en-GB" sz="1500" b="0" i="0" dirty="0">
                <a:solidFill>
                  <a:srgbClr val="111111"/>
                </a:solidFill>
                <a:effectLst/>
                <a:latin typeface="+mj-lt"/>
              </a:rPr>
              <a:t>Each parents in the household can earn up to </a:t>
            </a:r>
            <a:r>
              <a:rPr lang="en-GB" sz="1500" b="1" i="0" dirty="0">
                <a:solidFill>
                  <a:srgbClr val="111111"/>
                </a:solidFill>
                <a:effectLst/>
                <a:latin typeface="+mj-lt"/>
              </a:rPr>
              <a:t>£100k, or</a:t>
            </a:r>
            <a:r>
              <a:rPr lang="en-GB" sz="1500" b="0" i="0" dirty="0">
                <a:solidFill>
                  <a:srgbClr val="111111"/>
                </a:solidFill>
                <a:effectLst/>
                <a:latin typeface="+mj-lt"/>
              </a:rPr>
              <a:t> </a:t>
            </a:r>
            <a:r>
              <a:rPr lang="en-GB" sz="1500" b="1" i="0" dirty="0">
                <a:solidFill>
                  <a:srgbClr val="111111"/>
                </a:solidFill>
                <a:effectLst/>
                <a:latin typeface="+mj-lt"/>
              </a:rPr>
              <a:t>at least £152 </a:t>
            </a:r>
            <a:r>
              <a:rPr lang="en-GB" sz="1500" b="0" i="0" dirty="0">
                <a:solidFill>
                  <a:srgbClr val="111111"/>
                </a:solidFill>
                <a:effectLst/>
                <a:latin typeface="+mj-lt"/>
              </a:rPr>
              <a:t>per week (equal to 16 hours at the National Minimum or Living Wage) each to be eligible. </a:t>
            </a:r>
          </a:p>
          <a:p>
            <a:pPr marL="285750" indent="-285750" algn="l">
              <a:buFont typeface="Arial" panose="020B0604020202020204" pitchFamily="34" charset="0"/>
              <a:buChar char="•"/>
            </a:pPr>
            <a:endParaRPr lang="en-GB" sz="1500" b="0" i="0" dirty="0">
              <a:solidFill>
                <a:srgbClr val="111111"/>
              </a:solidFill>
              <a:effectLst/>
              <a:latin typeface="+mj-lt"/>
            </a:endParaRPr>
          </a:p>
          <a:p>
            <a:pPr marL="285750" indent="-285750" algn="l">
              <a:buFont typeface="Arial" panose="020B0604020202020204" pitchFamily="34" charset="0"/>
              <a:buChar char="•"/>
            </a:pPr>
            <a:r>
              <a:rPr lang="en-GB" sz="1500" b="0" i="0" dirty="0">
                <a:solidFill>
                  <a:srgbClr val="111111"/>
                </a:solidFill>
                <a:effectLst/>
                <a:latin typeface="+mj-lt"/>
              </a:rPr>
              <a:t>Who </a:t>
            </a:r>
            <a:r>
              <a:rPr lang="en-GB" sz="1500" b="1" i="0" dirty="0">
                <a:solidFill>
                  <a:srgbClr val="111111"/>
                </a:solidFill>
                <a:effectLst/>
                <a:latin typeface="+mj-lt"/>
              </a:rPr>
              <a:t>aren't</a:t>
            </a:r>
            <a:r>
              <a:rPr lang="en-GB" sz="1500" b="0" i="0" dirty="0">
                <a:solidFill>
                  <a:srgbClr val="111111"/>
                </a:solidFill>
                <a:effectLst/>
                <a:latin typeface="+mj-lt"/>
              </a:rPr>
              <a:t> receiving Tax Credits, Universal Credit or childcare vouchers</a:t>
            </a:r>
          </a:p>
          <a:p>
            <a:pPr marL="285750" indent="-285750" algn="l">
              <a:buFont typeface="Arial" panose="020B0604020202020204" pitchFamily="34" charset="0"/>
              <a:buChar char="•"/>
            </a:pPr>
            <a:endParaRPr lang="en-GB" sz="1500" b="0" i="0" dirty="0">
              <a:solidFill>
                <a:srgbClr val="111111"/>
              </a:solidFill>
              <a:effectLst/>
              <a:latin typeface="+mj-lt"/>
            </a:endParaRPr>
          </a:p>
          <a:p>
            <a:pPr marL="285750" indent="-285750" algn="l">
              <a:buFont typeface="Arial" panose="020B0604020202020204" pitchFamily="34" charset="0"/>
              <a:buChar char="•"/>
            </a:pPr>
            <a:r>
              <a:rPr lang="en-GB" sz="1500" b="0" i="0" dirty="0">
                <a:solidFill>
                  <a:srgbClr val="111111"/>
                </a:solidFill>
                <a:effectLst/>
                <a:latin typeface="+mj-lt"/>
              </a:rPr>
              <a:t>With children aged 0-11 (or 0-16 if disabled)</a:t>
            </a:r>
          </a:p>
          <a:p>
            <a:pPr marL="285750" indent="-285750" algn="l">
              <a:buFont typeface="Arial" panose="020B0604020202020204" pitchFamily="34" charset="0"/>
              <a:buChar char="•"/>
            </a:pPr>
            <a:endParaRPr lang="en-GB" sz="1500" b="0" i="0" dirty="0">
              <a:solidFill>
                <a:srgbClr val="111111"/>
              </a:solidFill>
              <a:effectLst/>
              <a:latin typeface="+mj-lt"/>
            </a:endParaRPr>
          </a:p>
          <a:p>
            <a:pPr marL="285750" indent="-285750" algn="l">
              <a:buFont typeface="Arial" panose="020B0604020202020204" pitchFamily="34" charset="0"/>
              <a:buChar char="•"/>
            </a:pPr>
            <a:r>
              <a:rPr lang="en-GB" sz="1500" dirty="0">
                <a:solidFill>
                  <a:srgbClr val="111111"/>
                </a:solidFill>
                <a:latin typeface="+mj-lt"/>
              </a:rPr>
              <a:t>G</a:t>
            </a:r>
            <a:r>
              <a:rPr lang="en-GB" sz="1500" b="0" i="0" dirty="0">
                <a:solidFill>
                  <a:srgbClr val="111111"/>
                </a:solidFill>
                <a:effectLst/>
                <a:latin typeface="+mj-lt"/>
              </a:rPr>
              <a:t>overnment will pay 20% of the childcare costs, </a:t>
            </a:r>
            <a:r>
              <a:rPr lang="en-GB" sz="1500" b="1" i="0" dirty="0">
                <a:solidFill>
                  <a:srgbClr val="111111"/>
                </a:solidFill>
                <a:effectLst/>
                <a:latin typeface="+mj-lt"/>
              </a:rPr>
              <a:t>up to £2,000</a:t>
            </a:r>
            <a:r>
              <a:rPr lang="en-GB" sz="1500" b="0" i="0" dirty="0">
                <a:solidFill>
                  <a:srgbClr val="111111"/>
                </a:solidFill>
                <a:effectLst/>
                <a:latin typeface="+mj-lt"/>
              </a:rPr>
              <a:t> </a:t>
            </a:r>
            <a:r>
              <a:rPr lang="en-GB" sz="1500" b="1" i="0" dirty="0">
                <a:solidFill>
                  <a:srgbClr val="111111"/>
                </a:solidFill>
                <a:effectLst/>
                <a:latin typeface="+mj-lt"/>
              </a:rPr>
              <a:t>per child per year</a:t>
            </a:r>
          </a:p>
          <a:p>
            <a:pPr algn="l">
              <a:buFont typeface="Arial" panose="020B0604020202020204" pitchFamily="34" charset="0"/>
              <a:buChar char="•"/>
            </a:pPr>
            <a:endParaRPr lang="en-GB" sz="1500" b="1" dirty="0">
              <a:solidFill>
                <a:srgbClr val="111111"/>
              </a:solidFill>
              <a:latin typeface="+mj-lt"/>
            </a:endParaRPr>
          </a:p>
          <a:p>
            <a:pPr algn="l"/>
            <a:r>
              <a:rPr lang="en-GB" sz="1500" b="1" i="0" dirty="0">
                <a:solidFill>
                  <a:srgbClr val="111111"/>
                </a:solidFill>
                <a:effectLst/>
                <a:latin typeface="+mj-lt"/>
              </a:rPr>
              <a:t>Can be accessed through regulator registered providers and childminders who have activated their Tax-Free Childcare accounts. </a:t>
            </a:r>
          </a:p>
          <a:p>
            <a:pPr algn="l"/>
            <a:endParaRPr lang="en-GB" sz="1500" dirty="0">
              <a:solidFill>
                <a:srgbClr val="111111"/>
              </a:solidFill>
              <a:latin typeface="+mj-lt"/>
            </a:endParaRPr>
          </a:p>
          <a:p>
            <a:pPr algn="l"/>
            <a:r>
              <a:rPr lang="en-GB" sz="1500" i="0" dirty="0">
                <a:solidFill>
                  <a:srgbClr val="111111"/>
                </a:solidFill>
                <a:effectLst/>
                <a:latin typeface="+mj-lt"/>
              </a:rPr>
              <a:t>If parents live and pay tax in </a:t>
            </a:r>
            <a:r>
              <a:rPr lang="en-GB" sz="1500" b="1" i="0" dirty="0">
                <a:solidFill>
                  <a:srgbClr val="111111"/>
                </a:solidFill>
                <a:effectLst/>
                <a:latin typeface="+mj-lt"/>
              </a:rPr>
              <a:t>Northern Ireland </a:t>
            </a:r>
            <a:r>
              <a:rPr lang="en-GB" sz="1500" i="0" dirty="0">
                <a:solidFill>
                  <a:srgbClr val="111111"/>
                </a:solidFill>
                <a:effectLst/>
                <a:latin typeface="+mj-lt"/>
              </a:rPr>
              <a:t>but use a childcare provider in the Republic of Ireland, please advise them to call 0300 123 4097 to check their eligibility.</a:t>
            </a:r>
          </a:p>
          <a:p>
            <a:pPr algn="l"/>
            <a:br>
              <a:rPr lang="en-GB" sz="1500" b="1" i="0" dirty="0">
                <a:solidFill>
                  <a:srgbClr val="111111"/>
                </a:solidFill>
                <a:effectLst/>
                <a:latin typeface="+mj-lt"/>
              </a:rPr>
            </a:br>
            <a:r>
              <a:rPr lang="en-GB" sz="1500" i="0" dirty="0">
                <a:solidFill>
                  <a:srgbClr val="111111"/>
                </a:solidFill>
                <a:effectLst/>
                <a:latin typeface="+mj-lt"/>
              </a:rPr>
              <a:t>If they live in </a:t>
            </a:r>
            <a:r>
              <a:rPr lang="en-GB" sz="1500" b="1" i="0" dirty="0">
                <a:solidFill>
                  <a:srgbClr val="111111"/>
                </a:solidFill>
                <a:effectLst/>
                <a:latin typeface="+mj-lt"/>
              </a:rPr>
              <a:t>Northern Ireland </a:t>
            </a:r>
            <a:r>
              <a:rPr lang="en-GB" sz="1500" i="0" dirty="0">
                <a:solidFill>
                  <a:srgbClr val="111111"/>
                </a:solidFill>
                <a:effectLst/>
                <a:latin typeface="+mj-lt"/>
              </a:rPr>
              <a:t>but work in the </a:t>
            </a:r>
            <a:r>
              <a:rPr lang="en-GB" sz="1500" b="1" i="0" dirty="0">
                <a:solidFill>
                  <a:srgbClr val="111111"/>
                </a:solidFill>
                <a:effectLst/>
                <a:latin typeface="+mj-lt"/>
              </a:rPr>
              <a:t>Republic of Ireland</a:t>
            </a:r>
            <a:r>
              <a:rPr lang="en-GB" sz="1500" i="0" dirty="0">
                <a:solidFill>
                  <a:srgbClr val="111111"/>
                </a:solidFill>
                <a:effectLst/>
                <a:latin typeface="+mj-lt"/>
              </a:rPr>
              <a:t>, they’re eligible for Tax-Free Childcare if they or their partner pay UK tax and complete an annual Self-Assessment tax return</a:t>
            </a:r>
            <a:r>
              <a:rPr lang="en-GB" sz="1500" b="1" i="0" dirty="0">
                <a:solidFill>
                  <a:srgbClr val="111111"/>
                </a:solidFill>
                <a:effectLst/>
                <a:latin typeface="+mj-lt"/>
              </a:rPr>
              <a:t>.</a:t>
            </a:r>
          </a:p>
        </p:txBody>
      </p:sp>
      <p:sp>
        <p:nvSpPr>
          <p:cNvPr id="15" name="TextBox 14">
            <a:extLst>
              <a:ext uri="{FF2B5EF4-FFF2-40B4-BE49-F238E27FC236}">
                <a16:creationId xmlns:a16="http://schemas.microsoft.com/office/drawing/2014/main" id="{FEF41348-27F7-33F9-5884-22A89D8546B5}"/>
              </a:ext>
            </a:extLst>
          </p:cNvPr>
          <p:cNvSpPr txBox="1"/>
          <p:nvPr/>
        </p:nvSpPr>
        <p:spPr>
          <a:xfrm>
            <a:off x="7213010" y="2194886"/>
            <a:ext cx="4279211" cy="3046988"/>
          </a:xfrm>
          <a:prstGeom prst="rect">
            <a:avLst/>
          </a:prstGeom>
          <a:noFill/>
        </p:spPr>
        <p:txBody>
          <a:bodyPr wrap="square">
            <a:spAutoFit/>
          </a:bodyPr>
          <a:lstStyle/>
          <a:p>
            <a:pPr marL="285750" indent="-285750" algn="l">
              <a:buFont typeface="Arial" panose="020B0604020202020204" pitchFamily="34" charset="0"/>
              <a:buChar char="•"/>
            </a:pPr>
            <a:r>
              <a:rPr lang="en-GB" sz="1600" b="0" i="0" dirty="0">
                <a:solidFill>
                  <a:srgbClr val="111111"/>
                </a:solidFill>
                <a:effectLst/>
                <a:latin typeface="+mj-lt"/>
              </a:rPr>
              <a:t>For working families claiming Universal Credit,</a:t>
            </a:r>
            <a:r>
              <a:rPr lang="en-GB" sz="1600" b="1" i="0" dirty="0">
                <a:solidFill>
                  <a:srgbClr val="111111"/>
                </a:solidFill>
                <a:effectLst/>
                <a:latin typeface="+mj-lt"/>
              </a:rPr>
              <a:t> in England, Scotland, Northern Ireland and Wales</a:t>
            </a:r>
          </a:p>
          <a:p>
            <a:pPr marL="285750" indent="-285750" algn="l">
              <a:buFont typeface="Arial" panose="020B0604020202020204" pitchFamily="34" charset="0"/>
              <a:buChar char="•"/>
            </a:pPr>
            <a:endParaRPr lang="en-GB" sz="1600" b="0" i="0" dirty="0">
              <a:solidFill>
                <a:srgbClr val="111111"/>
              </a:solidFill>
              <a:effectLst/>
              <a:latin typeface="+mj-lt"/>
            </a:endParaRPr>
          </a:p>
          <a:p>
            <a:pPr marL="285750" indent="-285750" algn="l">
              <a:buFont typeface="Arial" panose="020B0604020202020204" pitchFamily="34" charset="0"/>
              <a:buChar char="•"/>
            </a:pPr>
            <a:r>
              <a:rPr lang="en-GB" sz="1600" b="0" i="0" dirty="0">
                <a:solidFill>
                  <a:srgbClr val="111111"/>
                </a:solidFill>
                <a:effectLst/>
                <a:latin typeface="+mj-lt"/>
              </a:rPr>
              <a:t>With </a:t>
            </a:r>
            <a:r>
              <a:rPr lang="en-GB" sz="1600" b="1" i="0" dirty="0">
                <a:solidFill>
                  <a:srgbClr val="111111"/>
                </a:solidFill>
                <a:effectLst/>
                <a:latin typeface="+mj-lt"/>
              </a:rPr>
              <a:t>children under 17*</a:t>
            </a:r>
          </a:p>
          <a:p>
            <a:pPr marL="285750" indent="-285750" algn="l">
              <a:buFont typeface="Arial" panose="020B0604020202020204" pitchFamily="34" charset="0"/>
              <a:buChar char="•"/>
            </a:pPr>
            <a:endParaRPr lang="en-GB" sz="1600" b="0" i="0" dirty="0">
              <a:solidFill>
                <a:srgbClr val="111111"/>
              </a:solidFill>
              <a:effectLst/>
              <a:latin typeface="+mj-lt"/>
            </a:endParaRPr>
          </a:p>
          <a:p>
            <a:pPr marL="285750" indent="-285750" algn="l">
              <a:buFont typeface="Arial" panose="020B0604020202020204" pitchFamily="34" charset="0"/>
              <a:buChar char="•"/>
            </a:pPr>
            <a:r>
              <a:rPr lang="en-GB" sz="1600" b="0" i="0" dirty="0">
                <a:solidFill>
                  <a:srgbClr val="111111"/>
                </a:solidFill>
                <a:effectLst/>
                <a:latin typeface="+mj-lt"/>
              </a:rPr>
              <a:t>Up to 85% of eligible childcare costs</a:t>
            </a:r>
          </a:p>
          <a:p>
            <a:pPr marL="285750" indent="-285750" algn="l">
              <a:buFont typeface="Arial" panose="020B0604020202020204" pitchFamily="34" charset="0"/>
              <a:buChar char="•"/>
            </a:pPr>
            <a:endParaRPr lang="en-GB" sz="1600" b="0" i="0" dirty="0">
              <a:solidFill>
                <a:srgbClr val="111111"/>
              </a:solidFill>
              <a:effectLst/>
              <a:latin typeface="+mj-lt"/>
            </a:endParaRPr>
          </a:p>
          <a:p>
            <a:pPr marL="285750" indent="-285750" algn="l">
              <a:buFont typeface="Arial" panose="020B0604020202020204" pitchFamily="34" charset="0"/>
              <a:buChar char="•"/>
            </a:pPr>
            <a:r>
              <a:rPr lang="en-GB" sz="1600" b="0" i="0" dirty="0">
                <a:solidFill>
                  <a:srgbClr val="111111"/>
                </a:solidFill>
                <a:effectLst/>
                <a:latin typeface="+mj-lt"/>
              </a:rPr>
              <a:t>Who </a:t>
            </a:r>
            <a:r>
              <a:rPr lang="en-GB" sz="1600" b="1" i="0" dirty="0">
                <a:solidFill>
                  <a:srgbClr val="111111"/>
                </a:solidFill>
                <a:effectLst/>
                <a:latin typeface="+mj-lt"/>
              </a:rPr>
              <a:t>aren't</a:t>
            </a:r>
            <a:r>
              <a:rPr lang="en-GB" sz="1600" b="0" i="0" dirty="0">
                <a:solidFill>
                  <a:srgbClr val="111111"/>
                </a:solidFill>
                <a:effectLst/>
                <a:latin typeface="+mj-lt"/>
              </a:rPr>
              <a:t> receiving Tax-Free Childcare</a:t>
            </a:r>
          </a:p>
          <a:p>
            <a:pPr algn="l">
              <a:buFont typeface="Arial" panose="020B0604020202020204" pitchFamily="34" charset="0"/>
              <a:buChar char="•"/>
            </a:pPr>
            <a:endParaRPr lang="en-GB" sz="1600" b="1" dirty="0">
              <a:solidFill>
                <a:srgbClr val="111111"/>
              </a:solidFill>
              <a:latin typeface="+mj-lt"/>
            </a:endParaRPr>
          </a:p>
          <a:p>
            <a:pPr algn="l"/>
            <a:r>
              <a:rPr lang="en-GB" sz="1600" b="1" i="0" dirty="0">
                <a:solidFill>
                  <a:srgbClr val="111111"/>
                </a:solidFill>
                <a:effectLst/>
                <a:latin typeface="+mj-lt"/>
              </a:rPr>
              <a:t>Parents can claim for childcare provided by those registered with a regulator</a:t>
            </a:r>
            <a:r>
              <a:rPr lang="en-GB" sz="1600" b="1" dirty="0">
                <a:solidFill>
                  <a:srgbClr val="111111"/>
                </a:solidFill>
                <a:latin typeface="+mj-lt"/>
              </a:rPr>
              <a:t>. </a:t>
            </a:r>
            <a:endParaRPr lang="en-GB" sz="1600" b="1" i="0" dirty="0">
              <a:solidFill>
                <a:srgbClr val="111111"/>
              </a:solidFill>
              <a:effectLst/>
              <a:latin typeface="+mj-lt"/>
            </a:endParaRPr>
          </a:p>
        </p:txBody>
      </p:sp>
      <p:sp>
        <p:nvSpPr>
          <p:cNvPr id="20" name="Rectangle: Rounded Corners 19">
            <a:extLst>
              <a:ext uri="{FF2B5EF4-FFF2-40B4-BE49-F238E27FC236}">
                <a16:creationId xmlns:a16="http://schemas.microsoft.com/office/drawing/2014/main" id="{32568A34-833A-73ED-8516-2B1CC31932D6}"/>
              </a:ext>
            </a:extLst>
          </p:cNvPr>
          <p:cNvSpPr/>
          <p:nvPr/>
        </p:nvSpPr>
        <p:spPr>
          <a:xfrm>
            <a:off x="7213011" y="1342860"/>
            <a:ext cx="4847330" cy="594153"/>
          </a:xfrm>
          <a:prstGeom prst="roundRect">
            <a:avLst/>
          </a:prstGeom>
          <a:solidFill>
            <a:srgbClr val="EF932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Universal Credit support</a:t>
            </a:r>
          </a:p>
        </p:txBody>
      </p:sp>
      <p:sp>
        <p:nvSpPr>
          <p:cNvPr id="21" name="TextBox 20">
            <a:extLst>
              <a:ext uri="{FF2B5EF4-FFF2-40B4-BE49-F238E27FC236}">
                <a16:creationId xmlns:a16="http://schemas.microsoft.com/office/drawing/2014/main" id="{96AFF037-33F3-ABB9-CDDD-E51BA3AE9234}"/>
              </a:ext>
            </a:extLst>
          </p:cNvPr>
          <p:cNvSpPr txBox="1"/>
          <p:nvPr/>
        </p:nvSpPr>
        <p:spPr>
          <a:xfrm>
            <a:off x="387944" y="892123"/>
            <a:ext cx="10783806" cy="338554"/>
          </a:xfrm>
          <a:prstGeom prst="rect">
            <a:avLst/>
          </a:prstGeom>
          <a:noFill/>
        </p:spPr>
        <p:txBody>
          <a:bodyPr wrap="square" rtlCol="0">
            <a:spAutoFit/>
          </a:bodyPr>
          <a:lstStyle/>
          <a:p>
            <a:r>
              <a:rPr lang="en-GB" sz="1600" dirty="0"/>
              <a:t>The eligibility criterial of the different forms of government childcare support packages that parents can access are as follows: </a:t>
            </a:r>
          </a:p>
        </p:txBody>
      </p:sp>
    </p:spTree>
    <p:extLst>
      <p:ext uri="{BB962C8B-B14F-4D97-AF65-F5344CB8AC3E}">
        <p14:creationId xmlns:p14="http://schemas.microsoft.com/office/powerpoint/2010/main" val="4011699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21BA68B-043C-3539-674F-9045AD2B6ABD}"/>
              </a:ext>
            </a:extLst>
          </p:cNvPr>
          <p:cNvSpPr>
            <a:spLocks noGrp="1"/>
          </p:cNvSpPr>
          <p:nvPr>
            <p:ph type="title"/>
          </p:nvPr>
        </p:nvSpPr>
        <p:spPr>
          <a:xfrm>
            <a:off x="149978" y="295989"/>
            <a:ext cx="11574901" cy="824164"/>
          </a:xfrm>
        </p:spPr>
        <p:txBody>
          <a:bodyPr>
            <a:normAutofit/>
          </a:bodyPr>
          <a:lstStyle/>
          <a:p>
            <a:r>
              <a:rPr lang="en-GB" sz="3600" b="1" dirty="0"/>
              <a:t>England only offers:</a:t>
            </a:r>
            <a:endParaRPr lang="en-GB" sz="4000" b="1" dirty="0"/>
          </a:p>
        </p:txBody>
      </p:sp>
      <p:sp>
        <p:nvSpPr>
          <p:cNvPr id="5" name="Rectangle: Rounded Corners 4">
            <a:extLst>
              <a:ext uri="{FF2B5EF4-FFF2-40B4-BE49-F238E27FC236}">
                <a16:creationId xmlns:a16="http://schemas.microsoft.com/office/drawing/2014/main" id="{06005939-A3EE-6C7D-2A61-ADF2F5F87B12}"/>
              </a:ext>
            </a:extLst>
          </p:cNvPr>
          <p:cNvSpPr/>
          <p:nvPr/>
        </p:nvSpPr>
        <p:spPr>
          <a:xfrm>
            <a:off x="356938" y="1400304"/>
            <a:ext cx="3212433" cy="824164"/>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15 hours free childcare- Age 2</a:t>
            </a:r>
          </a:p>
        </p:txBody>
      </p:sp>
      <p:sp>
        <p:nvSpPr>
          <p:cNvPr id="6" name="Rectangle: Rounded Corners 5">
            <a:extLst>
              <a:ext uri="{FF2B5EF4-FFF2-40B4-BE49-F238E27FC236}">
                <a16:creationId xmlns:a16="http://schemas.microsoft.com/office/drawing/2014/main" id="{B5503152-E9DA-BBBD-23D3-55676BEE3CE5}"/>
              </a:ext>
            </a:extLst>
          </p:cNvPr>
          <p:cNvSpPr/>
          <p:nvPr/>
        </p:nvSpPr>
        <p:spPr>
          <a:xfrm>
            <a:off x="8622629" y="1368307"/>
            <a:ext cx="3212433" cy="824164"/>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30 hours free childcare</a:t>
            </a:r>
          </a:p>
        </p:txBody>
      </p:sp>
      <p:sp>
        <p:nvSpPr>
          <p:cNvPr id="9" name="Rectangle: Rounded Corners 8">
            <a:extLst>
              <a:ext uri="{FF2B5EF4-FFF2-40B4-BE49-F238E27FC236}">
                <a16:creationId xmlns:a16="http://schemas.microsoft.com/office/drawing/2014/main" id="{8A39323C-4996-E3EE-41C6-48EC5CF01444}"/>
              </a:ext>
            </a:extLst>
          </p:cNvPr>
          <p:cNvSpPr/>
          <p:nvPr/>
        </p:nvSpPr>
        <p:spPr>
          <a:xfrm>
            <a:off x="4590047" y="1400304"/>
            <a:ext cx="3212433" cy="824164"/>
          </a:xfrm>
          <a:prstGeom prst="roundRect">
            <a:avLst/>
          </a:prstGeom>
          <a:solidFill>
            <a:srgbClr val="B0106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15 hours free childcare-        Ages 3 &amp; 4</a:t>
            </a:r>
          </a:p>
        </p:txBody>
      </p:sp>
      <p:sp>
        <p:nvSpPr>
          <p:cNvPr id="11" name="TextBox 10">
            <a:extLst>
              <a:ext uri="{FF2B5EF4-FFF2-40B4-BE49-F238E27FC236}">
                <a16:creationId xmlns:a16="http://schemas.microsoft.com/office/drawing/2014/main" id="{0976823E-1183-6C94-1625-06679748EB60}"/>
              </a:ext>
            </a:extLst>
          </p:cNvPr>
          <p:cNvSpPr txBox="1"/>
          <p:nvPr/>
        </p:nvSpPr>
        <p:spPr>
          <a:xfrm>
            <a:off x="191934" y="2335118"/>
            <a:ext cx="3708735" cy="3785652"/>
          </a:xfrm>
          <a:prstGeom prst="rect">
            <a:avLst/>
          </a:prstGeom>
          <a:noFill/>
        </p:spPr>
        <p:txBody>
          <a:bodyPr wrap="square">
            <a:spAutoFit/>
          </a:bodyPr>
          <a:lstStyle/>
          <a:p>
            <a:pPr marL="285750" indent="-285750" algn="l">
              <a:buFont typeface="Arial" panose="020B0604020202020204" pitchFamily="34" charset="0"/>
              <a:buChar char="•"/>
            </a:pPr>
            <a:r>
              <a:rPr lang="en-GB" sz="1600" b="0" i="0" dirty="0">
                <a:solidFill>
                  <a:srgbClr val="111111"/>
                </a:solidFill>
                <a:effectLst/>
                <a:latin typeface="+mj-lt"/>
              </a:rPr>
              <a:t>For families </a:t>
            </a:r>
            <a:r>
              <a:rPr lang="en-GB" sz="1600" b="1" i="0" dirty="0">
                <a:solidFill>
                  <a:srgbClr val="111111"/>
                </a:solidFill>
                <a:effectLst/>
                <a:latin typeface="+mj-lt"/>
              </a:rPr>
              <a:t>in England, </a:t>
            </a:r>
            <a:r>
              <a:rPr lang="en-GB" sz="1600" b="0" i="0" dirty="0">
                <a:solidFill>
                  <a:srgbClr val="111111"/>
                </a:solidFill>
                <a:effectLst/>
                <a:latin typeface="+mj-lt"/>
              </a:rPr>
              <a:t>receiving some forms of support</a:t>
            </a:r>
          </a:p>
          <a:p>
            <a:pPr marL="285750" indent="-285750" algn="l">
              <a:buFont typeface="Arial" panose="020B0604020202020204" pitchFamily="34" charset="0"/>
              <a:buChar char="•"/>
            </a:pPr>
            <a:endParaRPr lang="en-GB" sz="1600" b="0" i="0" dirty="0">
              <a:solidFill>
                <a:srgbClr val="111111"/>
              </a:solidFill>
              <a:effectLst/>
              <a:latin typeface="+mj-lt"/>
            </a:endParaRPr>
          </a:p>
          <a:p>
            <a:pPr marL="285750" indent="-285750" algn="l">
              <a:buFont typeface="Arial" panose="020B0604020202020204" pitchFamily="34" charset="0"/>
              <a:buChar char="•"/>
            </a:pPr>
            <a:r>
              <a:rPr lang="en-GB" sz="1600" b="0" i="0" dirty="0">
                <a:solidFill>
                  <a:srgbClr val="111111"/>
                </a:solidFill>
                <a:effectLst/>
                <a:latin typeface="+mj-lt"/>
              </a:rPr>
              <a:t>With </a:t>
            </a:r>
            <a:r>
              <a:rPr lang="en-GB" sz="1600" b="1" i="0" dirty="0">
                <a:solidFill>
                  <a:srgbClr val="111111"/>
                </a:solidFill>
                <a:effectLst/>
                <a:latin typeface="+mj-lt"/>
              </a:rPr>
              <a:t>2-year-old children</a:t>
            </a:r>
          </a:p>
          <a:p>
            <a:pPr marL="285750" indent="-285750" algn="l">
              <a:buFont typeface="Arial" panose="020B0604020202020204" pitchFamily="34" charset="0"/>
              <a:buChar char="•"/>
            </a:pPr>
            <a:endParaRPr lang="en-GB" sz="1600" b="0" i="0" dirty="0">
              <a:solidFill>
                <a:srgbClr val="111111"/>
              </a:solidFill>
              <a:effectLst/>
              <a:latin typeface="+mj-lt"/>
            </a:endParaRPr>
          </a:p>
          <a:p>
            <a:pPr marL="285750" indent="-285750" algn="l">
              <a:buFont typeface="Arial" panose="020B0604020202020204" pitchFamily="34" charset="0"/>
              <a:buChar char="•"/>
            </a:pPr>
            <a:r>
              <a:rPr lang="en-GB" sz="1600" b="1" i="0" dirty="0">
                <a:solidFill>
                  <a:srgbClr val="111111"/>
                </a:solidFill>
                <a:effectLst/>
                <a:latin typeface="+mj-lt"/>
              </a:rPr>
              <a:t>15 hours of free childcare</a:t>
            </a:r>
            <a:r>
              <a:rPr lang="en-GB" sz="1600" b="0" i="0" dirty="0">
                <a:solidFill>
                  <a:srgbClr val="111111"/>
                </a:solidFill>
                <a:effectLst/>
                <a:latin typeface="+mj-lt"/>
              </a:rPr>
              <a:t> or early education for </a:t>
            </a:r>
            <a:r>
              <a:rPr lang="en-GB" sz="1600" b="1" i="0" dirty="0">
                <a:solidFill>
                  <a:srgbClr val="111111"/>
                </a:solidFill>
                <a:effectLst/>
                <a:latin typeface="+mj-lt"/>
              </a:rPr>
              <a:t>38 weeks</a:t>
            </a:r>
          </a:p>
          <a:p>
            <a:pPr marL="285750" indent="-285750" algn="l">
              <a:buFont typeface="Arial" panose="020B0604020202020204" pitchFamily="34" charset="0"/>
              <a:buChar char="•"/>
            </a:pPr>
            <a:endParaRPr lang="en-GB" sz="1600" b="0" i="0" dirty="0">
              <a:solidFill>
                <a:srgbClr val="111111"/>
              </a:solidFill>
              <a:effectLst/>
              <a:latin typeface="+mj-lt"/>
            </a:endParaRPr>
          </a:p>
          <a:p>
            <a:pPr marL="285750" indent="-285750" algn="l">
              <a:buFont typeface="Arial" panose="020B0604020202020204" pitchFamily="34" charset="0"/>
              <a:buChar char="•"/>
            </a:pPr>
            <a:r>
              <a:rPr lang="en-GB" sz="1600" b="0" i="0" dirty="0">
                <a:solidFill>
                  <a:srgbClr val="111111"/>
                </a:solidFill>
                <a:effectLst/>
                <a:latin typeface="+mj-lt"/>
              </a:rPr>
              <a:t>A total of </a:t>
            </a:r>
            <a:r>
              <a:rPr lang="en-GB" sz="1600" b="1" i="0" dirty="0">
                <a:solidFill>
                  <a:srgbClr val="111111"/>
                </a:solidFill>
                <a:effectLst/>
                <a:latin typeface="+mj-lt"/>
              </a:rPr>
              <a:t>570 hours per year</a:t>
            </a:r>
            <a:r>
              <a:rPr lang="en-GB" sz="1600" b="0" i="0" dirty="0">
                <a:solidFill>
                  <a:srgbClr val="111111"/>
                </a:solidFill>
                <a:effectLst/>
                <a:latin typeface="+mj-lt"/>
              </a:rPr>
              <a:t>, that </a:t>
            </a:r>
            <a:r>
              <a:rPr lang="en-GB" sz="1600" dirty="0">
                <a:solidFill>
                  <a:srgbClr val="111111"/>
                </a:solidFill>
                <a:latin typeface="+mj-lt"/>
              </a:rPr>
              <a:t>they</a:t>
            </a:r>
            <a:r>
              <a:rPr lang="en-GB" sz="1600" b="0" i="0" dirty="0">
                <a:solidFill>
                  <a:srgbClr val="111111"/>
                </a:solidFill>
                <a:effectLst/>
                <a:latin typeface="+mj-lt"/>
              </a:rPr>
              <a:t> can use flexibly with one or more childcare provider</a:t>
            </a:r>
          </a:p>
          <a:p>
            <a:pPr algn="l">
              <a:buFont typeface="Arial" panose="020B0604020202020204" pitchFamily="34" charset="0"/>
              <a:buChar char="•"/>
            </a:pPr>
            <a:endParaRPr lang="en-GB" sz="1600" dirty="0">
              <a:solidFill>
                <a:srgbClr val="111111"/>
              </a:solidFill>
              <a:latin typeface="+mj-lt"/>
            </a:endParaRPr>
          </a:p>
          <a:p>
            <a:pPr marL="285750" indent="-285750" algn="l">
              <a:buFont typeface="Arial" panose="020B0604020202020204" pitchFamily="34" charset="0"/>
              <a:buChar char="•"/>
            </a:pPr>
            <a:r>
              <a:rPr lang="en-GB" sz="1600" b="1" i="0" dirty="0">
                <a:solidFill>
                  <a:srgbClr val="111111"/>
                </a:solidFill>
                <a:effectLst/>
                <a:latin typeface="+mj-lt"/>
              </a:rPr>
              <a:t>By already being Ofsted registered, all early years settings are set-up to offer 15 hours free childcare</a:t>
            </a:r>
          </a:p>
        </p:txBody>
      </p:sp>
      <p:sp>
        <p:nvSpPr>
          <p:cNvPr id="13" name="TextBox 12">
            <a:extLst>
              <a:ext uri="{FF2B5EF4-FFF2-40B4-BE49-F238E27FC236}">
                <a16:creationId xmlns:a16="http://schemas.microsoft.com/office/drawing/2014/main" id="{527047B0-31F1-7A39-CE25-548C973D8F22}"/>
              </a:ext>
            </a:extLst>
          </p:cNvPr>
          <p:cNvSpPr txBox="1"/>
          <p:nvPr/>
        </p:nvSpPr>
        <p:spPr>
          <a:xfrm>
            <a:off x="4229100" y="2472622"/>
            <a:ext cx="3934326" cy="3662541"/>
          </a:xfrm>
          <a:prstGeom prst="rect">
            <a:avLst/>
          </a:prstGeom>
          <a:noFill/>
        </p:spPr>
        <p:txBody>
          <a:bodyPr wrap="square">
            <a:spAutoFit/>
          </a:bodyPr>
          <a:lstStyle/>
          <a:p>
            <a:pPr marL="285750" indent="-285750" algn="l">
              <a:buFont typeface="Arial" panose="020B0604020202020204" pitchFamily="34" charset="0"/>
              <a:buChar char="•"/>
            </a:pPr>
            <a:r>
              <a:rPr lang="en-GB" sz="1600" b="1" i="0" dirty="0">
                <a:solidFill>
                  <a:srgbClr val="111111"/>
                </a:solidFill>
                <a:effectLst/>
                <a:latin typeface="+mj-lt"/>
              </a:rPr>
              <a:t>For all families</a:t>
            </a:r>
            <a:r>
              <a:rPr lang="en-GB" sz="1600" b="0" i="0" dirty="0">
                <a:solidFill>
                  <a:srgbClr val="111111"/>
                </a:solidFill>
                <a:effectLst/>
                <a:latin typeface="+mj-lt"/>
              </a:rPr>
              <a:t> </a:t>
            </a:r>
            <a:r>
              <a:rPr lang="en-GB" sz="1600" b="1" i="0" dirty="0">
                <a:solidFill>
                  <a:srgbClr val="111111"/>
                </a:solidFill>
                <a:effectLst/>
                <a:latin typeface="+mj-lt"/>
              </a:rPr>
              <a:t>in England</a:t>
            </a:r>
            <a:r>
              <a:rPr lang="en-GB" sz="1600" dirty="0">
                <a:solidFill>
                  <a:srgbClr val="111111"/>
                </a:solidFill>
                <a:latin typeface="+mj-lt"/>
              </a:rPr>
              <a:t> w</a:t>
            </a:r>
            <a:r>
              <a:rPr lang="en-GB" sz="1600" b="0" i="0" dirty="0">
                <a:solidFill>
                  <a:srgbClr val="111111"/>
                </a:solidFill>
                <a:effectLst/>
                <a:latin typeface="+mj-lt"/>
              </a:rPr>
              <a:t>ith </a:t>
            </a:r>
            <a:r>
              <a:rPr lang="en-GB" sz="1600" b="1" i="0" dirty="0">
                <a:solidFill>
                  <a:srgbClr val="111111"/>
                </a:solidFill>
                <a:effectLst/>
                <a:latin typeface="+mj-lt"/>
              </a:rPr>
              <a:t>3 and 4-year-old children</a:t>
            </a:r>
          </a:p>
          <a:p>
            <a:pPr algn="l"/>
            <a:endParaRPr lang="en-GB" sz="1600" b="0" i="0" dirty="0">
              <a:solidFill>
                <a:srgbClr val="111111"/>
              </a:solidFill>
              <a:effectLst/>
              <a:latin typeface="+mj-lt"/>
            </a:endParaRPr>
          </a:p>
          <a:p>
            <a:pPr marL="285750" indent="-285750" algn="l">
              <a:buFont typeface="Arial" panose="020B0604020202020204" pitchFamily="34" charset="0"/>
              <a:buChar char="•"/>
            </a:pPr>
            <a:r>
              <a:rPr lang="en-GB" sz="1600" b="1" i="0" dirty="0">
                <a:solidFill>
                  <a:srgbClr val="111111"/>
                </a:solidFill>
                <a:effectLst/>
                <a:latin typeface="+mj-lt"/>
              </a:rPr>
              <a:t>15 hours of free childcare</a:t>
            </a:r>
            <a:r>
              <a:rPr lang="en-GB" sz="1600" b="0" i="0" dirty="0">
                <a:solidFill>
                  <a:srgbClr val="111111"/>
                </a:solidFill>
                <a:effectLst/>
                <a:latin typeface="+mj-lt"/>
              </a:rPr>
              <a:t> or early education for </a:t>
            </a:r>
            <a:r>
              <a:rPr lang="en-GB" sz="1600" b="1" i="0" dirty="0">
                <a:solidFill>
                  <a:srgbClr val="111111"/>
                </a:solidFill>
                <a:effectLst/>
                <a:latin typeface="+mj-lt"/>
              </a:rPr>
              <a:t>38 weeks</a:t>
            </a:r>
          </a:p>
          <a:p>
            <a:pPr algn="l"/>
            <a:endParaRPr lang="en-GB" sz="1600" b="0" i="0" dirty="0">
              <a:solidFill>
                <a:srgbClr val="111111"/>
              </a:solidFill>
              <a:effectLst/>
              <a:latin typeface="+mj-lt"/>
            </a:endParaRPr>
          </a:p>
          <a:p>
            <a:pPr marL="285750" indent="-285750" algn="l">
              <a:buFont typeface="Arial" panose="020B0604020202020204" pitchFamily="34" charset="0"/>
              <a:buChar char="•"/>
            </a:pPr>
            <a:r>
              <a:rPr lang="en-GB" sz="1600" b="0" i="0" dirty="0">
                <a:solidFill>
                  <a:srgbClr val="111111"/>
                </a:solidFill>
                <a:effectLst/>
                <a:latin typeface="+mj-lt"/>
              </a:rPr>
              <a:t>A total of </a:t>
            </a:r>
            <a:r>
              <a:rPr lang="en-GB" sz="1600" b="1" i="0" dirty="0">
                <a:solidFill>
                  <a:srgbClr val="111111"/>
                </a:solidFill>
                <a:effectLst/>
                <a:latin typeface="+mj-lt"/>
              </a:rPr>
              <a:t>570 hours per year</a:t>
            </a:r>
            <a:r>
              <a:rPr lang="en-GB" sz="1600" b="0" i="0" dirty="0">
                <a:solidFill>
                  <a:srgbClr val="111111"/>
                </a:solidFill>
                <a:effectLst/>
                <a:latin typeface="+mj-lt"/>
              </a:rPr>
              <a:t>, that </a:t>
            </a:r>
            <a:r>
              <a:rPr lang="en-GB" sz="1600" dirty="0">
                <a:solidFill>
                  <a:srgbClr val="111111"/>
                </a:solidFill>
                <a:latin typeface="+mj-lt"/>
              </a:rPr>
              <a:t>they</a:t>
            </a:r>
            <a:r>
              <a:rPr lang="en-GB" sz="1600" b="0" i="0" dirty="0">
                <a:solidFill>
                  <a:srgbClr val="111111"/>
                </a:solidFill>
                <a:effectLst/>
                <a:latin typeface="+mj-lt"/>
              </a:rPr>
              <a:t> can use flexibly with one or more childcare provider</a:t>
            </a:r>
          </a:p>
          <a:p>
            <a:pPr algn="l"/>
            <a:endParaRPr lang="en-GB" sz="1600" b="1" dirty="0">
              <a:solidFill>
                <a:srgbClr val="111111"/>
              </a:solidFill>
              <a:latin typeface="Freight Micro Pro W03"/>
            </a:endParaRPr>
          </a:p>
          <a:p>
            <a:pPr marL="285750" indent="-285750" algn="l">
              <a:buFont typeface="Arial" panose="020B0604020202020204" pitchFamily="34" charset="0"/>
              <a:buChar char="•"/>
            </a:pPr>
            <a:r>
              <a:rPr lang="en-GB" sz="1600" b="1" i="0" dirty="0">
                <a:solidFill>
                  <a:srgbClr val="111111"/>
                </a:solidFill>
                <a:effectLst/>
                <a:latin typeface="+mj-lt"/>
              </a:rPr>
              <a:t>By already being Ofsted registered, all early years settings are set-up to offer 15 hours free childcare</a:t>
            </a:r>
          </a:p>
          <a:p>
            <a:pPr algn="l"/>
            <a:endParaRPr lang="en-GB" b="0" i="0" dirty="0">
              <a:solidFill>
                <a:srgbClr val="111111"/>
              </a:solidFill>
              <a:effectLst/>
              <a:latin typeface="Freight Micro Pro W03"/>
            </a:endParaRPr>
          </a:p>
        </p:txBody>
      </p:sp>
      <p:sp>
        <p:nvSpPr>
          <p:cNvPr id="15" name="TextBox 14">
            <a:extLst>
              <a:ext uri="{FF2B5EF4-FFF2-40B4-BE49-F238E27FC236}">
                <a16:creationId xmlns:a16="http://schemas.microsoft.com/office/drawing/2014/main" id="{6408F71A-1977-6208-3833-C8708CD1AFAD}"/>
              </a:ext>
            </a:extLst>
          </p:cNvPr>
          <p:cNvSpPr txBox="1"/>
          <p:nvPr/>
        </p:nvSpPr>
        <p:spPr>
          <a:xfrm>
            <a:off x="8163426" y="2511427"/>
            <a:ext cx="4078704" cy="3662541"/>
          </a:xfrm>
          <a:prstGeom prst="rect">
            <a:avLst/>
          </a:prstGeom>
          <a:noFill/>
        </p:spPr>
        <p:txBody>
          <a:bodyPr wrap="square">
            <a:spAutoFit/>
          </a:bodyPr>
          <a:lstStyle/>
          <a:p>
            <a:pPr marL="285750" indent="-285750" algn="l">
              <a:buFont typeface="Arial" panose="020B0604020202020204" pitchFamily="34" charset="0"/>
              <a:buChar char="•"/>
            </a:pPr>
            <a:r>
              <a:rPr lang="en-GB" sz="1600" b="0" i="0" dirty="0">
                <a:solidFill>
                  <a:srgbClr val="111111"/>
                </a:solidFill>
                <a:effectLst/>
                <a:latin typeface="+mj-lt"/>
              </a:rPr>
              <a:t>For </a:t>
            </a:r>
            <a:r>
              <a:rPr lang="en-GB" sz="1600" b="1" i="0" dirty="0">
                <a:solidFill>
                  <a:srgbClr val="111111"/>
                </a:solidFill>
                <a:effectLst/>
                <a:latin typeface="+mj-lt"/>
              </a:rPr>
              <a:t>working</a:t>
            </a:r>
            <a:r>
              <a:rPr lang="en-GB" sz="1600" b="0" i="0" dirty="0">
                <a:solidFill>
                  <a:srgbClr val="111111"/>
                </a:solidFill>
                <a:effectLst/>
                <a:latin typeface="+mj-lt"/>
              </a:rPr>
              <a:t> families </a:t>
            </a:r>
            <a:r>
              <a:rPr lang="en-GB" sz="1600" b="1" i="0" dirty="0">
                <a:solidFill>
                  <a:srgbClr val="111111"/>
                </a:solidFill>
                <a:effectLst/>
                <a:latin typeface="+mj-lt"/>
              </a:rPr>
              <a:t>in England</a:t>
            </a:r>
            <a:r>
              <a:rPr lang="en-GB" sz="1600" dirty="0">
                <a:solidFill>
                  <a:srgbClr val="111111"/>
                </a:solidFill>
                <a:latin typeface="+mj-lt"/>
              </a:rPr>
              <a:t> w</a:t>
            </a:r>
            <a:r>
              <a:rPr lang="en-GB" sz="1600" b="0" i="0" dirty="0">
                <a:solidFill>
                  <a:srgbClr val="111111"/>
                </a:solidFill>
                <a:effectLst/>
                <a:latin typeface="+mj-lt"/>
              </a:rPr>
              <a:t>ith </a:t>
            </a:r>
            <a:r>
              <a:rPr lang="en-GB" sz="1600" b="1" i="0" dirty="0">
                <a:solidFill>
                  <a:srgbClr val="111111"/>
                </a:solidFill>
                <a:effectLst/>
                <a:latin typeface="+mj-lt"/>
              </a:rPr>
              <a:t>3 and 4-year-old children</a:t>
            </a:r>
          </a:p>
          <a:p>
            <a:pPr marL="285750" indent="-285750" algn="l">
              <a:buFont typeface="Arial" panose="020B0604020202020204" pitchFamily="34" charset="0"/>
              <a:buChar char="•"/>
            </a:pPr>
            <a:endParaRPr lang="en-GB" sz="1600" b="0" i="0" dirty="0">
              <a:solidFill>
                <a:srgbClr val="111111"/>
              </a:solidFill>
              <a:effectLst/>
              <a:latin typeface="+mj-lt"/>
            </a:endParaRPr>
          </a:p>
          <a:p>
            <a:pPr marL="285750" indent="-285750" algn="l">
              <a:buFont typeface="Arial" panose="020B0604020202020204" pitchFamily="34" charset="0"/>
              <a:buChar char="•"/>
            </a:pPr>
            <a:r>
              <a:rPr lang="en-GB" sz="1600" b="1" dirty="0">
                <a:solidFill>
                  <a:srgbClr val="111111"/>
                </a:solidFill>
                <a:latin typeface="+mj-lt"/>
              </a:rPr>
              <a:t>3</a:t>
            </a:r>
            <a:r>
              <a:rPr lang="en-GB" sz="1600" b="1" i="0" dirty="0">
                <a:solidFill>
                  <a:srgbClr val="111111"/>
                </a:solidFill>
                <a:effectLst/>
                <a:latin typeface="+mj-lt"/>
              </a:rPr>
              <a:t>0 hours</a:t>
            </a:r>
            <a:r>
              <a:rPr lang="en-GB" sz="1600" b="0" i="0" dirty="0">
                <a:solidFill>
                  <a:srgbClr val="111111"/>
                </a:solidFill>
                <a:effectLst/>
                <a:latin typeface="+mj-lt"/>
              </a:rPr>
              <a:t> </a:t>
            </a:r>
            <a:r>
              <a:rPr lang="en-GB" sz="1600" b="1" i="0" dirty="0">
                <a:solidFill>
                  <a:srgbClr val="111111"/>
                </a:solidFill>
                <a:effectLst/>
                <a:latin typeface="+mj-lt"/>
              </a:rPr>
              <a:t>of free childcare</a:t>
            </a:r>
            <a:r>
              <a:rPr lang="en-GB" sz="1600" b="0" i="0" dirty="0">
                <a:solidFill>
                  <a:srgbClr val="111111"/>
                </a:solidFill>
                <a:effectLst/>
                <a:latin typeface="+mj-lt"/>
              </a:rPr>
              <a:t> or early education for </a:t>
            </a:r>
            <a:r>
              <a:rPr lang="en-GB" sz="1600" b="1" i="0" dirty="0">
                <a:solidFill>
                  <a:srgbClr val="111111"/>
                </a:solidFill>
                <a:effectLst/>
                <a:latin typeface="+mj-lt"/>
              </a:rPr>
              <a:t>38 weeks</a:t>
            </a:r>
          </a:p>
          <a:p>
            <a:pPr marL="285750" indent="-285750" algn="l">
              <a:buFont typeface="Arial" panose="020B0604020202020204" pitchFamily="34" charset="0"/>
              <a:buChar char="•"/>
            </a:pPr>
            <a:endParaRPr lang="en-GB" sz="1600" b="0" i="0" dirty="0">
              <a:solidFill>
                <a:srgbClr val="111111"/>
              </a:solidFill>
              <a:effectLst/>
              <a:latin typeface="+mj-lt"/>
            </a:endParaRPr>
          </a:p>
          <a:p>
            <a:pPr marL="285750" indent="-285750" algn="l">
              <a:buFont typeface="Arial" panose="020B0604020202020204" pitchFamily="34" charset="0"/>
              <a:buChar char="•"/>
            </a:pPr>
            <a:r>
              <a:rPr lang="en-GB" sz="1600" b="0" i="0" dirty="0">
                <a:solidFill>
                  <a:srgbClr val="111111"/>
                </a:solidFill>
                <a:effectLst/>
                <a:latin typeface="+mj-lt"/>
              </a:rPr>
              <a:t>A total of </a:t>
            </a:r>
            <a:r>
              <a:rPr lang="en-GB" sz="1600" b="1" i="0" dirty="0">
                <a:solidFill>
                  <a:srgbClr val="111111"/>
                </a:solidFill>
                <a:effectLst/>
                <a:latin typeface="+mj-lt"/>
              </a:rPr>
              <a:t>1,140 hours per year</a:t>
            </a:r>
            <a:r>
              <a:rPr lang="en-GB" sz="1600" b="0" i="0" dirty="0">
                <a:solidFill>
                  <a:srgbClr val="111111"/>
                </a:solidFill>
                <a:effectLst/>
                <a:latin typeface="+mj-lt"/>
              </a:rPr>
              <a:t>, that </a:t>
            </a:r>
            <a:r>
              <a:rPr lang="en-GB" sz="1600" dirty="0">
                <a:solidFill>
                  <a:srgbClr val="111111"/>
                </a:solidFill>
                <a:latin typeface="+mj-lt"/>
              </a:rPr>
              <a:t>they</a:t>
            </a:r>
            <a:r>
              <a:rPr lang="en-GB" sz="1600" b="0" i="0" dirty="0">
                <a:solidFill>
                  <a:srgbClr val="111111"/>
                </a:solidFill>
                <a:effectLst/>
                <a:latin typeface="+mj-lt"/>
              </a:rPr>
              <a:t> can use flexibly with one or more</a:t>
            </a:r>
            <a:br>
              <a:rPr lang="en-GB" sz="1600" b="0" i="0" dirty="0">
                <a:solidFill>
                  <a:srgbClr val="111111"/>
                </a:solidFill>
                <a:effectLst/>
                <a:latin typeface="+mj-lt"/>
              </a:rPr>
            </a:br>
            <a:r>
              <a:rPr lang="en-GB" sz="1600" b="0" i="0" dirty="0">
                <a:solidFill>
                  <a:srgbClr val="111111"/>
                </a:solidFill>
                <a:effectLst/>
                <a:latin typeface="+mj-lt"/>
              </a:rPr>
              <a:t>childcare provider</a:t>
            </a:r>
          </a:p>
          <a:p>
            <a:pPr marL="285750" indent="-285750" algn="l">
              <a:buFont typeface="Arial" panose="020B0604020202020204" pitchFamily="34" charset="0"/>
              <a:buChar char="•"/>
            </a:pPr>
            <a:endParaRPr lang="en-GB" sz="1600" b="1" dirty="0">
              <a:solidFill>
                <a:srgbClr val="111111"/>
              </a:solidFill>
              <a:latin typeface="Freight Micro Pro W03"/>
            </a:endParaRPr>
          </a:p>
          <a:p>
            <a:pPr marL="285750" indent="-285750" algn="l">
              <a:buFont typeface="Arial" panose="020B0604020202020204" pitchFamily="34" charset="0"/>
              <a:buChar char="•"/>
            </a:pPr>
            <a:r>
              <a:rPr lang="en-GB" sz="1600" b="1" i="0" dirty="0">
                <a:solidFill>
                  <a:srgbClr val="111111"/>
                </a:solidFill>
                <a:effectLst/>
                <a:latin typeface="+mj-lt"/>
              </a:rPr>
              <a:t>By already being Ofsted registered, all early years settings are set-up to offer 30 hours free childcare</a:t>
            </a:r>
          </a:p>
          <a:p>
            <a:pPr algn="l"/>
            <a:endParaRPr lang="en-GB" b="0" i="0" dirty="0">
              <a:solidFill>
                <a:srgbClr val="111111"/>
              </a:solidFill>
              <a:effectLst/>
              <a:latin typeface="+mj-lt"/>
            </a:endParaRPr>
          </a:p>
        </p:txBody>
      </p:sp>
    </p:spTree>
    <p:extLst>
      <p:ext uri="{BB962C8B-B14F-4D97-AF65-F5344CB8AC3E}">
        <p14:creationId xmlns:p14="http://schemas.microsoft.com/office/powerpoint/2010/main" val="30033919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AA680DB-D5C7-C910-219A-F50B9AF6FFC7}"/>
              </a:ext>
            </a:extLst>
          </p:cNvPr>
          <p:cNvSpPr/>
          <p:nvPr/>
        </p:nvSpPr>
        <p:spPr>
          <a:xfrm>
            <a:off x="9909513" y="91688"/>
            <a:ext cx="2176609" cy="13913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itle 1">
            <a:extLst>
              <a:ext uri="{FF2B5EF4-FFF2-40B4-BE49-F238E27FC236}">
                <a16:creationId xmlns:a16="http://schemas.microsoft.com/office/drawing/2014/main" id="{E21BA68B-043C-3539-674F-9045AD2B6ABD}"/>
              </a:ext>
            </a:extLst>
          </p:cNvPr>
          <p:cNvSpPr>
            <a:spLocks noGrp="1"/>
          </p:cNvSpPr>
          <p:nvPr>
            <p:ph type="title"/>
          </p:nvPr>
        </p:nvSpPr>
        <p:spPr>
          <a:xfrm>
            <a:off x="105878" y="69535"/>
            <a:ext cx="10515600" cy="780063"/>
          </a:xfrm>
        </p:spPr>
        <p:txBody>
          <a:bodyPr>
            <a:normAutofit/>
          </a:bodyPr>
          <a:lstStyle/>
          <a:p>
            <a:r>
              <a:rPr lang="en-GB" sz="3600" b="1" dirty="0"/>
              <a:t>Wales only offers:</a:t>
            </a:r>
            <a:endParaRPr lang="en-GB" sz="4000" b="1" dirty="0"/>
          </a:p>
        </p:txBody>
      </p:sp>
      <p:sp>
        <p:nvSpPr>
          <p:cNvPr id="2" name="TextBox 1">
            <a:extLst>
              <a:ext uri="{FF2B5EF4-FFF2-40B4-BE49-F238E27FC236}">
                <a16:creationId xmlns:a16="http://schemas.microsoft.com/office/drawing/2014/main" id="{913F29E7-A476-B617-5048-299DE161FC8B}"/>
              </a:ext>
            </a:extLst>
          </p:cNvPr>
          <p:cNvSpPr txBox="1"/>
          <p:nvPr/>
        </p:nvSpPr>
        <p:spPr>
          <a:xfrm>
            <a:off x="198268" y="1401940"/>
            <a:ext cx="6510530" cy="5078313"/>
          </a:xfrm>
          <a:prstGeom prst="rect">
            <a:avLst/>
          </a:prstGeom>
          <a:noFill/>
        </p:spPr>
        <p:txBody>
          <a:bodyPr wrap="square" rtlCol="0">
            <a:spAutoFit/>
          </a:bodyPr>
          <a:lstStyle/>
          <a:p>
            <a:pPr algn="l"/>
            <a:r>
              <a:rPr lang="en-GB" sz="1200" b="0" i="0" dirty="0">
                <a:solidFill>
                  <a:srgbClr val="1F1F1F"/>
                </a:solidFill>
                <a:effectLst/>
                <a:latin typeface="+mj-lt"/>
              </a:rPr>
              <a:t>The ch</a:t>
            </a:r>
            <a:r>
              <a:rPr lang="en-GB" sz="1200" b="0" i="0" dirty="0">
                <a:effectLst/>
                <a:latin typeface="+mj-lt"/>
              </a:rPr>
              <a:t>ildcare offer for </a:t>
            </a:r>
            <a:r>
              <a:rPr lang="en-GB" sz="1200" b="0" i="0" dirty="0" err="1">
                <a:effectLst/>
                <a:latin typeface="+mj-lt"/>
              </a:rPr>
              <a:t>Wales’</a:t>
            </a:r>
            <a:r>
              <a:rPr lang="en-GB" sz="1200" b="0" i="0" dirty="0">
                <a:effectLst/>
                <a:latin typeface="+mj-lt"/>
              </a:rPr>
              <a:t> provides working parents or in education and training with a mixture of childcare and early education for children aged 3 or 4. </a:t>
            </a:r>
            <a:r>
              <a:rPr lang="en-GB" sz="1200" dirty="0">
                <a:latin typeface="+mj-lt"/>
              </a:rPr>
              <a:t>Families</a:t>
            </a:r>
            <a:r>
              <a:rPr lang="en-GB" sz="1200" b="0" i="0" dirty="0">
                <a:effectLst/>
                <a:latin typeface="+mj-lt"/>
              </a:rPr>
              <a:t> could get up to 30 hours a week of early education and childcare. </a:t>
            </a:r>
          </a:p>
          <a:p>
            <a:pPr algn="l"/>
            <a:endParaRPr lang="en-GB" sz="1200" b="0" i="0" dirty="0">
              <a:effectLst/>
              <a:latin typeface="+mj-lt"/>
            </a:endParaRPr>
          </a:p>
          <a:p>
            <a:pPr algn="l"/>
            <a:r>
              <a:rPr lang="en-GB" sz="1200" b="0" i="0" dirty="0">
                <a:effectLst/>
                <a:latin typeface="+mj-lt"/>
              </a:rPr>
              <a:t>Childcare eligible to be paid for by the Childcare Offer for Wales includes:</a:t>
            </a:r>
          </a:p>
          <a:p>
            <a:pPr algn="l">
              <a:buFont typeface="Arial" panose="020B0604020202020204" pitchFamily="34" charset="0"/>
              <a:buChar char="•"/>
            </a:pPr>
            <a:r>
              <a:rPr lang="en-GB" sz="1200" b="0" i="0" dirty="0">
                <a:effectLst/>
                <a:latin typeface="+mj-lt"/>
              </a:rPr>
              <a:t>nurseries</a:t>
            </a:r>
          </a:p>
          <a:p>
            <a:pPr algn="l">
              <a:buFont typeface="Arial" panose="020B0604020202020204" pitchFamily="34" charset="0"/>
              <a:buChar char="•"/>
            </a:pPr>
            <a:r>
              <a:rPr lang="en-GB" sz="1200" b="0" i="0" dirty="0">
                <a:effectLst/>
                <a:latin typeface="+mj-lt"/>
              </a:rPr>
              <a:t>child minders</a:t>
            </a:r>
          </a:p>
          <a:p>
            <a:pPr algn="l">
              <a:buFont typeface="Arial" panose="020B0604020202020204" pitchFamily="34" charset="0"/>
              <a:buChar char="•"/>
            </a:pPr>
            <a:r>
              <a:rPr lang="en-GB" sz="1200" b="0" i="0" dirty="0">
                <a:effectLst/>
                <a:latin typeface="+mj-lt"/>
              </a:rPr>
              <a:t>playgroups</a:t>
            </a:r>
          </a:p>
          <a:p>
            <a:pPr algn="l">
              <a:buFont typeface="Arial" panose="020B0604020202020204" pitchFamily="34" charset="0"/>
              <a:buChar char="•"/>
            </a:pPr>
            <a:r>
              <a:rPr lang="en-GB" sz="1200" b="0" i="0" dirty="0">
                <a:effectLst/>
                <a:latin typeface="+mj-lt"/>
              </a:rPr>
              <a:t>crèche</a:t>
            </a:r>
          </a:p>
          <a:p>
            <a:pPr algn="l">
              <a:buFont typeface="Arial" panose="020B0604020202020204" pitchFamily="34" charset="0"/>
              <a:buChar char="•"/>
            </a:pPr>
            <a:r>
              <a:rPr lang="en-GB" sz="1200" b="0" i="0" dirty="0">
                <a:effectLst/>
                <a:latin typeface="+mj-lt"/>
              </a:rPr>
              <a:t>out of school child care</a:t>
            </a:r>
          </a:p>
          <a:p>
            <a:pPr algn="l">
              <a:buFont typeface="Arial" panose="020B0604020202020204" pitchFamily="34" charset="0"/>
              <a:buChar char="•"/>
            </a:pPr>
            <a:endParaRPr lang="en-GB" sz="1200" b="0" i="0" dirty="0">
              <a:effectLst/>
              <a:latin typeface="+mj-lt"/>
            </a:endParaRPr>
          </a:p>
          <a:p>
            <a:pPr algn="l"/>
            <a:r>
              <a:rPr lang="en-GB" sz="1200" b="0" i="0" dirty="0">
                <a:effectLst/>
                <a:latin typeface="+mj-lt"/>
              </a:rPr>
              <a:t>They can choose your own childcare provider that meets your child’s needs.</a:t>
            </a:r>
          </a:p>
          <a:p>
            <a:pPr algn="l"/>
            <a:endParaRPr lang="en-GB" sz="1200" b="1" i="0" dirty="0">
              <a:effectLst/>
              <a:latin typeface="+mj-lt"/>
            </a:endParaRPr>
          </a:p>
          <a:p>
            <a:pPr algn="l"/>
            <a:r>
              <a:rPr lang="en-GB" sz="1200" b="1" i="0" dirty="0">
                <a:effectLst/>
                <a:latin typeface="+mj-lt"/>
              </a:rPr>
              <a:t>Eligibility</a:t>
            </a:r>
          </a:p>
          <a:p>
            <a:pPr algn="l">
              <a:buFont typeface="Arial" panose="020B0604020202020204" pitchFamily="34" charset="0"/>
              <a:buChar char="•"/>
            </a:pPr>
            <a:r>
              <a:rPr lang="en-GB" sz="1200" b="0" i="0" dirty="0">
                <a:effectLst/>
                <a:latin typeface="+mj-lt"/>
              </a:rPr>
              <a:t>The child must be aged 3 or 4 years old</a:t>
            </a:r>
          </a:p>
          <a:p>
            <a:pPr algn="l">
              <a:buFont typeface="Arial" panose="020B0604020202020204" pitchFamily="34" charset="0"/>
              <a:buChar char="•"/>
            </a:pPr>
            <a:r>
              <a:rPr lang="en-GB" sz="1200" dirty="0">
                <a:latin typeface="+mj-lt"/>
              </a:rPr>
              <a:t>Each parent </a:t>
            </a:r>
            <a:r>
              <a:rPr lang="en-GB" sz="1200" b="0" i="0" dirty="0">
                <a:effectLst/>
                <a:latin typeface="+mj-lt"/>
              </a:rPr>
              <a:t>must earn at least the equivalent of 16 hours at the  National Minimum Wage or living Wage for 16 hours per week on average and less than £100,000 per year</a:t>
            </a:r>
          </a:p>
          <a:p>
            <a:pPr algn="l">
              <a:buFont typeface="Arial" panose="020B0604020202020204" pitchFamily="34" charset="0"/>
              <a:buChar char="•"/>
            </a:pPr>
            <a:r>
              <a:rPr lang="en-GB" sz="1200" dirty="0">
                <a:latin typeface="+mj-lt"/>
              </a:rPr>
              <a:t>P</a:t>
            </a:r>
            <a:r>
              <a:rPr lang="en-GB" sz="1200" b="0" i="0" dirty="0">
                <a:effectLst/>
                <a:latin typeface="+mj-lt"/>
              </a:rPr>
              <a:t>arents of lone parent families need to be working or in education or training</a:t>
            </a:r>
          </a:p>
          <a:p>
            <a:pPr algn="l">
              <a:buFont typeface="Arial" panose="020B0604020202020204" pitchFamily="34" charset="0"/>
              <a:buChar char="•"/>
            </a:pPr>
            <a:r>
              <a:rPr lang="en-GB" sz="1200" dirty="0">
                <a:latin typeface="+mj-lt"/>
              </a:rPr>
              <a:t>P</a:t>
            </a:r>
            <a:r>
              <a:rPr lang="en-GB" sz="1200" b="0" i="0" dirty="0">
                <a:effectLst/>
                <a:latin typeface="+mj-lt"/>
              </a:rPr>
              <a:t>arents of two parent families must both be working or in education and training</a:t>
            </a:r>
          </a:p>
          <a:p>
            <a:pPr algn="l">
              <a:buFont typeface="Arial" panose="020B0604020202020204" pitchFamily="34" charset="0"/>
              <a:buChar char="•"/>
            </a:pPr>
            <a:r>
              <a:rPr lang="en-GB" sz="1200" dirty="0">
                <a:latin typeface="+mj-lt"/>
              </a:rPr>
              <a:t>P</a:t>
            </a:r>
            <a:r>
              <a:rPr lang="en-GB" sz="1200" b="0" i="0" dirty="0">
                <a:effectLst/>
                <a:latin typeface="+mj-lt"/>
              </a:rPr>
              <a:t>arents who are self-employed or on a zero hours contract need prove their status and provide relevant documents</a:t>
            </a:r>
          </a:p>
          <a:p>
            <a:pPr algn="l">
              <a:buFont typeface="Arial" panose="020B0604020202020204" pitchFamily="34" charset="0"/>
              <a:buChar char="•"/>
            </a:pPr>
            <a:r>
              <a:rPr lang="en-GB" sz="1200" dirty="0">
                <a:latin typeface="+mj-lt"/>
              </a:rPr>
              <a:t>P</a:t>
            </a:r>
            <a:r>
              <a:rPr lang="en-GB" sz="1200" b="0" i="0" dirty="0">
                <a:effectLst/>
                <a:latin typeface="+mj-lt"/>
              </a:rPr>
              <a:t>arents who are employed or self- employed but are on statutory leave for example, maternity leave</a:t>
            </a:r>
          </a:p>
          <a:p>
            <a:pPr algn="l">
              <a:buFont typeface="Arial" panose="020B0604020202020204" pitchFamily="34" charset="0"/>
              <a:buChar char="•"/>
            </a:pPr>
            <a:r>
              <a:rPr lang="en-GB" sz="1200" dirty="0">
                <a:latin typeface="+mj-lt"/>
              </a:rPr>
              <a:t>F</a:t>
            </a:r>
            <a:r>
              <a:rPr lang="en-GB" sz="1200" b="0" i="0" dirty="0">
                <a:effectLst/>
                <a:latin typeface="+mj-lt"/>
              </a:rPr>
              <a:t>oster carers, kinship carers and parents on adoption leave may also be eligible</a:t>
            </a:r>
          </a:p>
          <a:p>
            <a:pPr>
              <a:buFont typeface="Arial" panose="020B0604020202020204" pitchFamily="34" charset="0"/>
              <a:buChar char="•"/>
            </a:pPr>
            <a:r>
              <a:rPr lang="en-GB" sz="1200" dirty="0">
                <a:latin typeface="+mj-lt"/>
              </a:rPr>
              <a:t>Parents in education need to prove their status with evidence of a formal offer or enrolment on a course</a:t>
            </a:r>
            <a:endParaRPr lang="en-GB" sz="1200" b="0" i="0" dirty="0">
              <a:effectLst/>
              <a:latin typeface="+mj-lt"/>
            </a:endParaRPr>
          </a:p>
          <a:p>
            <a:pPr algn="l"/>
            <a:endParaRPr lang="en-GB" sz="1200" b="0" i="0" dirty="0">
              <a:solidFill>
                <a:srgbClr val="1F1F1F"/>
              </a:solidFill>
              <a:effectLst/>
              <a:latin typeface="+mj-lt"/>
            </a:endParaRPr>
          </a:p>
          <a:p>
            <a:pPr algn="l"/>
            <a:r>
              <a:rPr lang="en-GB" sz="1200" b="1" i="0" u="none" strike="noStrike" dirty="0">
                <a:solidFill>
                  <a:srgbClr val="0360A6"/>
                </a:solidFill>
                <a:effectLst/>
                <a:latin typeface="+mj-lt"/>
                <a:hlinkClick r:id="rId2"/>
              </a:rPr>
              <a:t>Check eligibility for the Childcare Offer for Wales</a:t>
            </a:r>
            <a:r>
              <a:rPr lang="en-GB" sz="1200" b="0" i="0" dirty="0">
                <a:solidFill>
                  <a:srgbClr val="1F1F1F"/>
                </a:solidFill>
                <a:effectLst/>
                <a:latin typeface="+mj-lt"/>
              </a:rPr>
              <a:t>.</a:t>
            </a:r>
          </a:p>
        </p:txBody>
      </p:sp>
      <p:sp>
        <p:nvSpPr>
          <p:cNvPr id="14" name="Rectangle: Rounded Corners 13">
            <a:extLst>
              <a:ext uri="{FF2B5EF4-FFF2-40B4-BE49-F238E27FC236}">
                <a16:creationId xmlns:a16="http://schemas.microsoft.com/office/drawing/2014/main" id="{9B1CB4E9-675E-F843-D202-39F311F06C6D}"/>
              </a:ext>
            </a:extLst>
          </p:cNvPr>
          <p:cNvSpPr/>
          <p:nvPr/>
        </p:nvSpPr>
        <p:spPr>
          <a:xfrm>
            <a:off x="105878" y="932209"/>
            <a:ext cx="6695310" cy="386647"/>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Childcare for 3 &amp;4 year olds</a:t>
            </a:r>
          </a:p>
        </p:txBody>
      </p:sp>
      <p:sp>
        <p:nvSpPr>
          <p:cNvPr id="16" name="Rectangle: Rounded Corners 15">
            <a:extLst>
              <a:ext uri="{FF2B5EF4-FFF2-40B4-BE49-F238E27FC236}">
                <a16:creationId xmlns:a16="http://schemas.microsoft.com/office/drawing/2014/main" id="{315AD8A3-3F72-BAF4-D0CA-59B98010D369}"/>
              </a:ext>
            </a:extLst>
          </p:cNvPr>
          <p:cNvSpPr/>
          <p:nvPr/>
        </p:nvSpPr>
        <p:spPr>
          <a:xfrm>
            <a:off x="7464646" y="932209"/>
            <a:ext cx="4509124" cy="386647"/>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Flying start</a:t>
            </a:r>
          </a:p>
        </p:txBody>
      </p:sp>
      <p:sp>
        <p:nvSpPr>
          <p:cNvPr id="8" name="TextBox 7">
            <a:extLst>
              <a:ext uri="{FF2B5EF4-FFF2-40B4-BE49-F238E27FC236}">
                <a16:creationId xmlns:a16="http://schemas.microsoft.com/office/drawing/2014/main" id="{B3A5557F-0283-D2F5-3AFE-3E546B628841}"/>
              </a:ext>
            </a:extLst>
          </p:cNvPr>
          <p:cNvSpPr txBox="1"/>
          <p:nvPr/>
        </p:nvSpPr>
        <p:spPr>
          <a:xfrm>
            <a:off x="7464646" y="1447040"/>
            <a:ext cx="3571029" cy="4524315"/>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r>
              <a:rPr kumimoji="0" lang="en-GB" sz="1600" b="0" i="0" u="none" strike="noStrike" kern="1200" cap="none" spc="0" normalizeH="0" baseline="0" noProof="0" dirty="0">
                <a:ln>
                  <a:noFill/>
                </a:ln>
                <a:solidFill>
                  <a:srgbClr val="111111"/>
                </a:solidFill>
                <a:effectLst/>
                <a:uLnTx/>
                <a:uFillTx/>
                <a:latin typeface="+mj-lt"/>
                <a:ea typeface="+mn-ea"/>
                <a:cs typeface="+mn-cs"/>
              </a:rPr>
              <a:t>Help is available for </a:t>
            </a:r>
            <a:r>
              <a:rPr lang="en-GB" sz="1600" dirty="0">
                <a:solidFill>
                  <a:srgbClr val="111111"/>
                </a:solidFill>
                <a:latin typeface="+mj-lt"/>
              </a:rPr>
              <a:t>parents and carers of u</a:t>
            </a:r>
            <a:r>
              <a:rPr kumimoji="0" lang="en-GB" sz="1600" b="0" i="0" u="none" strike="noStrike" kern="1200" cap="none" spc="0" normalizeH="0" baseline="0" noProof="0" dirty="0" err="1">
                <a:ln>
                  <a:noFill/>
                </a:ln>
                <a:solidFill>
                  <a:srgbClr val="111111"/>
                </a:solidFill>
                <a:effectLst/>
                <a:uLnTx/>
                <a:uFillTx/>
                <a:latin typeface="+mj-lt"/>
                <a:ea typeface="+mn-ea"/>
                <a:cs typeface="+mn-cs"/>
              </a:rPr>
              <a:t>nder</a:t>
            </a:r>
            <a:r>
              <a:rPr kumimoji="0" lang="en-GB" sz="1600" b="0" i="0" u="none" strike="noStrike" kern="1200" cap="none" spc="0" normalizeH="0" baseline="0" noProof="0" dirty="0">
                <a:ln>
                  <a:noFill/>
                </a:ln>
                <a:solidFill>
                  <a:srgbClr val="111111"/>
                </a:solidFill>
                <a:effectLst/>
                <a:uLnTx/>
                <a:uFillTx/>
                <a:latin typeface="+mj-lt"/>
                <a:ea typeface="+mn-ea"/>
                <a:cs typeface="+mn-cs"/>
              </a:rPr>
              <a:t> 4s in disadvantaged areas of Wales.</a:t>
            </a:r>
          </a:p>
          <a:p>
            <a:pPr marR="0" lvl="0" algn="l" defTabSz="914400" rtl="0" eaLnBrk="1" fontAlgn="auto" latinLnBrk="0" hangingPunct="1">
              <a:lnSpc>
                <a:spcPct val="100000"/>
              </a:lnSpc>
              <a:spcBef>
                <a:spcPts val="0"/>
              </a:spcBef>
              <a:spcAft>
                <a:spcPts val="0"/>
              </a:spcAft>
              <a:buClrTx/>
              <a:buSzTx/>
              <a:tabLst/>
              <a:defRPr/>
            </a:pPr>
            <a:endParaRPr kumimoji="0" lang="en-GB" sz="1600" b="0" i="0" u="none" strike="noStrike" kern="1200" cap="none" spc="0" normalizeH="0" baseline="0" noProof="0" dirty="0">
              <a:ln>
                <a:noFill/>
              </a:ln>
              <a:solidFill>
                <a:srgbClr val="111111"/>
              </a:solidFill>
              <a:effectLst/>
              <a:uLnTx/>
              <a:uFillTx/>
              <a:latin typeface="+mj-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srgbClr val="1F1F1F"/>
                </a:solidFill>
                <a:effectLst/>
                <a:uLnTx/>
                <a:uFillTx/>
                <a:latin typeface="+mj-lt"/>
                <a:ea typeface="+mn-ea"/>
                <a:cs typeface="+mn-cs"/>
              </a:rPr>
              <a:t>Help available includes:</a:t>
            </a:r>
          </a:p>
          <a:p>
            <a:pPr marL="742950" marR="0" lvl="1"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600" b="0" i="0" u="none" strike="noStrike" kern="1200" cap="none" spc="0" normalizeH="0" baseline="0" noProof="0" dirty="0">
                <a:ln>
                  <a:noFill/>
                </a:ln>
                <a:solidFill>
                  <a:srgbClr val="1F1F1F"/>
                </a:solidFill>
                <a:effectLst/>
                <a:uLnTx/>
                <a:uFillTx/>
                <a:latin typeface="+mj-lt"/>
                <a:ea typeface="+mn-ea"/>
                <a:cs typeface="+mn-cs"/>
              </a:rPr>
              <a:t>part-time childcare for 2 to 3 year olds</a:t>
            </a:r>
          </a:p>
          <a:p>
            <a:pPr marL="742950" marR="0" lvl="1"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600" b="0" i="0" u="none" strike="noStrike" kern="1200" cap="none" spc="0" normalizeH="0" baseline="0" noProof="0" dirty="0">
                <a:ln>
                  <a:noFill/>
                </a:ln>
                <a:solidFill>
                  <a:srgbClr val="1F1F1F"/>
                </a:solidFill>
                <a:effectLst/>
                <a:uLnTx/>
                <a:uFillTx/>
                <a:latin typeface="+mj-lt"/>
                <a:ea typeface="+mn-ea"/>
                <a:cs typeface="+mn-cs"/>
              </a:rPr>
              <a:t>an enhanced Health Visiting service</a:t>
            </a:r>
          </a:p>
          <a:p>
            <a:pPr marL="742950" marR="0" lvl="1"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600" b="0" i="0" u="none" strike="noStrike" kern="1200" cap="none" spc="0" normalizeH="0" baseline="0" noProof="0" dirty="0">
                <a:ln>
                  <a:noFill/>
                </a:ln>
                <a:solidFill>
                  <a:srgbClr val="1F1F1F"/>
                </a:solidFill>
                <a:effectLst/>
                <a:uLnTx/>
                <a:uFillTx/>
                <a:latin typeface="+mj-lt"/>
                <a:ea typeface="+mn-ea"/>
                <a:cs typeface="+mn-cs"/>
              </a:rPr>
              <a:t>access to parenting programmes</a:t>
            </a:r>
          </a:p>
          <a:p>
            <a:pPr marL="742950" marR="0" lvl="1"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600" b="0" i="0" u="none" strike="noStrike" kern="1200" cap="none" spc="0" normalizeH="0" baseline="0" noProof="0" dirty="0">
                <a:ln>
                  <a:noFill/>
                </a:ln>
                <a:solidFill>
                  <a:srgbClr val="1F1F1F"/>
                </a:solidFill>
                <a:effectLst/>
                <a:uLnTx/>
                <a:uFillTx/>
                <a:latin typeface="+mj-lt"/>
                <a:ea typeface="+mn-ea"/>
                <a:cs typeface="+mn-cs"/>
              </a:rPr>
              <a:t>support for children to learn to talk and communicate</a:t>
            </a:r>
          </a:p>
          <a:p>
            <a:pPr marR="0" lvl="1" algn="l" defTabSz="914400" rtl="0" eaLnBrk="1" fontAlgn="auto" latinLnBrk="0" hangingPunct="1">
              <a:lnSpc>
                <a:spcPct val="100000"/>
              </a:lnSpc>
              <a:spcBef>
                <a:spcPts val="0"/>
              </a:spcBef>
              <a:spcAft>
                <a:spcPts val="0"/>
              </a:spcAft>
              <a:buClrTx/>
              <a:buSzTx/>
              <a:tabLst/>
              <a:defRPr/>
            </a:pPr>
            <a:endParaRPr kumimoji="0" lang="en-GB" sz="1600" b="0" i="0" u="none" strike="noStrike" kern="1200" cap="none" spc="0" normalizeH="0" baseline="0" noProof="0" dirty="0">
              <a:ln>
                <a:noFill/>
              </a:ln>
              <a:solidFill>
                <a:srgbClr val="1F1F1F"/>
              </a:solidFill>
              <a:effectLst/>
              <a:uLnTx/>
              <a:uFillTx/>
              <a:latin typeface="+mj-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srgbClr val="1F1F1F"/>
                </a:solidFill>
                <a:effectLst/>
                <a:uLnTx/>
                <a:uFillTx/>
                <a:latin typeface="+mj-lt"/>
                <a:ea typeface="+mn-ea"/>
                <a:cs typeface="+mn-cs"/>
              </a:rPr>
              <a:t>Contact your </a:t>
            </a:r>
            <a:r>
              <a:rPr kumimoji="0" lang="en-GB" sz="1600" b="1" i="0" u="none" strike="noStrike" kern="1200" cap="none" spc="0" normalizeH="0" baseline="0" noProof="0" dirty="0">
                <a:ln>
                  <a:noFill/>
                </a:ln>
                <a:solidFill>
                  <a:srgbClr val="0360A6"/>
                </a:solidFill>
                <a:effectLst/>
                <a:uLnTx/>
                <a:uFillTx/>
                <a:latin typeface="+mj-lt"/>
                <a:ea typeface="+mn-ea"/>
                <a:cs typeface="+mn-cs"/>
                <a:hlinkClick r:id="rId3"/>
              </a:rPr>
              <a:t>local Family Information Service</a:t>
            </a:r>
            <a:r>
              <a:rPr kumimoji="0" lang="en-GB" sz="1600" b="0" i="0" u="none" strike="noStrike" kern="1200" cap="none" spc="0" normalizeH="0" baseline="0" noProof="0" dirty="0">
                <a:ln>
                  <a:noFill/>
                </a:ln>
                <a:solidFill>
                  <a:srgbClr val="1F1F1F"/>
                </a:solidFill>
                <a:effectLst/>
                <a:uLnTx/>
                <a:uFillTx/>
                <a:latin typeface="+mj-lt"/>
                <a:ea typeface="+mn-ea"/>
                <a:cs typeface="+mn-cs"/>
              </a:rPr>
              <a:t> to find out if you live in a Flying Start area and what help may be available.</a:t>
            </a:r>
          </a:p>
        </p:txBody>
      </p:sp>
    </p:spTree>
    <p:extLst>
      <p:ext uri="{BB962C8B-B14F-4D97-AF65-F5344CB8AC3E}">
        <p14:creationId xmlns:p14="http://schemas.microsoft.com/office/powerpoint/2010/main" val="549362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77F306-BF83-0BE1-CEEF-AFEBDF00DC55}"/>
              </a:ext>
            </a:extLst>
          </p:cNvPr>
          <p:cNvSpPr/>
          <p:nvPr/>
        </p:nvSpPr>
        <p:spPr>
          <a:xfrm>
            <a:off x="9909513" y="91688"/>
            <a:ext cx="2176609" cy="13913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itle 1">
            <a:extLst>
              <a:ext uri="{FF2B5EF4-FFF2-40B4-BE49-F238E27FC236}">
                <a16:creationId xmlns:a16="http://schemas.microsoft.com/office/drawing/2014/main" id="{E21BA68B-043C-3539-674F-9045AD2B6ABD}"/>
              </a:ext>
            </a:extLst>
          </p:cNvPr>
          <p:cNvSpPr>
            <a:spLocks noGrp="1"/>
          </p:cNvSpPr>
          <p:nvPr>
            <p:ph type="title"/>
          </p:nvPr>
        </p:nvSpPr>
        <p:spPr>
          <a:xfrm>
            <a:off x="128337" y="107284"/>
            <a:ext cx="10515600" cy="824165"/>
          </a:xfrm>
        </p:spPr>
        <p:txBody>
          <a:bodyPr>
            <a:normAutofit/>
          </a:bodyPr>
          <a:lstStyle/>
          <a:p>
            <a:r>
              <a:rPr lang="en-GB" sz="3600" b="1" dirty="0"/>
              <a:t>Scotland only offers:</a:t>
            </a:r>
          </a:p>
        </p:txBody>
      </p:sp>
      <p:sp>
        <p:nvSpPr>
          <p:cNvPr id="2" name="TextBox 1">
            <a:extLst>
              <a:ext uri="{FF2B5EF4-FFF2-40B4-BE49-F238E27FC236}">
                <a16:creationId xmlns:a16="http://schemas.microsoft.com/office/drawing/2014/main" id="{76A78CA0-64D6-16DE-2D06-EE3B98DF5CF9}"/>
              </a:ext>
            </a:extLst>
          </p:cNvPr>
          <p:cNvSpPr txBox="1"/>
          <p:nvPr/>
        </p:nvSpPr>
        <p:spPr>
          <a:xfrm>
            <a:off x="382638" y="1732281"/>
            <a:ext cx="11298956" cy="4616648"/>
          </a:xfrm>
          <a:prstGeom prst="rect">
            <a:avLst/>
          </a:prstGeom>
          <a:noFill/>
        </p:spPr>
        <p:txBody>
          <a:bodyPr wrap="square" rtlCol="0">
            <a:spAutoFit/>
          </a:bodyPr>
          <a:lstStyle/>
          <a:p>
            <a:pPr lvl="0"/>
            <a:r>
              <a:rPr lang="en-GB" sz="2100" dirty="0">
                <a:solidFill>
                  <a:srgbClr val="000000"/>
                </a:solidFill>
                <a:effectLst/>
                <a:latin typeface="Calibri Light" panose="020F0302020204030204" pitchFamily="34" charset="0"/>
                <a:ea typeface="Calibri" panose="020F0502020204030204" pitchFamily="34" charset="0"/>
              </a:rPr>
              <a:t>In Scotland all 3 and 4 years olds and eligible 2 year olds are entitled to up to 1,140 hours of funded early learning and childcare (ELC) a year.</a:t>
            </a:r>
          </a:p>
          <a:p>
            <a:pPr lvl="0"/>
            <a:endParaRPr lang="en-GB" sz="21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100" dirty="0">
                <a:solidFill>
                  <a:srgbClr val="000000"/>
                </a:solidFill>
                <a:effectLst/>
                <a:latin typeface="Calibri Light" panose="020F0302020204030204" pitchFamily="34" charset="0"/>
                <a:ea typeface="Calibri" panose="020F0502020204030204" pitchFamily="34" charset="0"/>
              </a:rPr>
              <a:t>This works out as around 30 hours a week if families take it during school term time or around 22 hours a week is taken year round.</a:t>
            </a:r>
            <a:endParaRPr lang="en-GB" sz="21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100" dirty="0">
                <a:solidFill>
                  <a:srgbClr val="000000"/>
                </a:solidFill>
                <a:effectLst/>
                <a:latin typeface="Calibri Light" panose="020F0302020204030204" pitchFamily="34" charset="0"/>
                <a:ea typeface="Calibri" panose="020F0502020204030204" pitchFamily="34" charset="0"/>
              </a:rPr>
              <a:t>For information on who is eligible please go to: </a:t>
            </a:r>
            <a:r>
              <a:rPr lang="en-GB" sz="2100" u="sng" dirty="0">
                <a:solidFill>
                  <a:srgbClr val="000000"/>
                </a:solidFill>
                <a:effectLst/>
                <a:latin typeface="Calibri Light" panose="020F0302020204030204" pitchFamily="34" charset="0"/>
                <a:ea typeface="Calibri" panose="020F0502020204030204" pitchFamily="34" charset="0"/>
                <a:hlinkClick r:id="rId2"/>
              </a:rPr>
              <a:t>Funded early learning and childcare - </a:t>
            </a:r>
            <a:r>
              <a:rPr lang="en-GB" sz="2100" u="sng" dirty="0" err="1">
                <a:solidFill>
                  <a:srgbClr val="000000"/>
                </a:solidFill>
                <a:effectLst/>
                <a:latin typeface="Calibri Light" panose="020F0302020204030204" pitchFamily="34" charset="0"/>
                <a:ea typeface="Calibri" panose="020F0502020204030204" pitchFamily="34" charset="0"/>
                <a:hlinkClick r:id="rId2"/>
              </a:rPr>
              <a:t>mygov.scot</a:t>
            </a:r>
            <a:endParaRPr lang="en-GB" sz="21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100" dirty="0">
                <a:effectLst/>
                <a:latin typeface="Calibri Light" panose="020F0302020204030204" pitchFamily="34" charset="0"/>
                <a:ea typeface="Calibri" panose="020F0502020204030204" pitchFamily="34" charset="0"/>
              </a:rPr>
              <a:t>Each local council area manages this for children and families in their areas. For more information on their local offer, families should </a:t>
            </a:r>
            <a:r>
              <a:rPr lang="en-GB" sz="2100" u="sng" dirty="0">
                <a:solidFill>
                  <a:srgbClr val="0563C1"/>
                </a:solidFill>
                <a:effectLst/>
                <a:latin typeface="Calibri Light" panose="020F0302020204030204" pitchFamily="34" charset="0"/>
                <a:ea typeface="Calibri" panose="020F0502020204030204" pitchFamily="34" charset="0"/>
                <a:hlinkClick r:id="rId3"/>
              </a:rPr>
              <a:t>contact their local council</a:t>
            </a:r>
            <a:endParaRPr lang="en-GB" sz="21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100" dirty="0">
                <a:solidFill>
                  <a:srgbClr val="000000"/>
                </a:solidFill>
                <a:effectLst/>
                <a:latin typeface="Calibri Light" panose="020F0302020204030204" pitchFamily="34" charset="0"/>
                <a:ea typeface="Calibri" panose="020F0502020204030204" pitchFamily="34" charset="0"/>
              </a:rPr>
              <a:t>Funded ELC in Scotland is provider neutral, so families can access high quality funded ELC with the provider of their choice- in the public, private, or third sector or a child minder- if that provider meets the criteria in the National Standard, wishes to deliver the funded entitlement, has a space available, is able to offer the funded hours in-line with their local authority’s ELC plan and is in contract with their local authority to deliver the funded hours </a:t>
            </a:r>
            <a:endParaRPr lang="en-GB" sz="21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100" dirty="0">
                <a:solidFill>
                  <a:srgbClr val="000000"/>
                </a:solidFill>
                <a:effectLst/>
                <a:latin typeface="Calibri Light" panose="020F0302020204030204" pitchFamily="34" charset="0"/>
                <a:ea typeface="Calibri" panose="020F0502020204030204" pitchFamily="34" charset="0"/>
              </a:rPr>
              <a:t>For more information on funded ELC visit: </a:t>
            </a:r>
            <a:r>
              <a:rPr lang="en-GB" sz="2100" u="sng" dirty="0">
                <a:solidFill>
                  <a:srgbClr val="000000"/>
                </a:solidFill>
                <a:effectLst/>
                <a:latin typeface="Calibri Light" panose="020F0302020204030204" pitchFamily="34" charset="0"/>
                <a:ea typeface="Calibri" panose="020F0502020204030204" pitchFamily="34" charset="0"/>
                <a:hlinkClick r:id="rId2"/>
              </a:rPr>
              <a:t>Funded early learning and childcare - </a:t>
            </a:r>
            <a:r>
              <a:rPr lang="en-GB" sz="2100" u="sng" dirty="0" err="1">
                <a:solidFill>
                  <a:srgbClr val="000000"/>
                </a:solidFill>
                <a:effectLst/>
                <a:latin typeface="Calibri Light" panose="020F0302020204030204" pitchFamily="34" charset="0"/>
                <a:ea typeface="Calibri" panose="020F0502020204030204" pitchFamily="34" charset="0"/>
                <a:hlinkClick r:id="rId2"/>
              </a:rPr>
              <a:t>mygov.scot</a:t>
            </a:r>
            <a:r>
              <a:rPr lang="en-GB" sz="2100" dirty="0">
                <a:solidFill>
                  <a:srgbClr val="000000"/>
                </a:solidFill>
                <a:effectLst/>
                <a:latin typeface="Calibri Light" panose="020F0302020204030204" pitchFamily="34" charset="0"/>
                <a:ea typeface="Calibri" panose="020F0502020204030204" pitchFamily="34" charset="0"/>
              </a:rPr>
              <a:t> </a:t>
            </a:r>
            <a:endParaRPr lang="en-GB" sz="2100" dirty="0">
              <a:effectLst/>
              <a:latin typeface="Calibri" panose="020F0502020204030204" pitchFamily="34" charset="0"/>
              <a:ea typeface="Calibri" panose="020F0502020204030204" pitchFamily="34" charset="0"/>
            </a:endParaRPr>
          </a:p>
        </p:txBody>
      </p:sp>
      <p:sp>
        <p:nvSpPr>
          <p:cNvPr id="14" name="Rectangle: Rounded Corners 13">
            <a:extLst>
              <a:ext uri="{FF2B5EF4-FFF2-40B4-BE49-F238E27FC236}">
                <a16:creationId xmlns:a16="http://schemas.microsoft.com/office/drawing/2014/main" id="{BB2D330E-86DD-A39C-1734-8A8425BC0081}"/>
              </a:ext>
            </a:extLst>
          </p:cNvPr>
          <p:cNvSpPr/>
          <p:nvPr/>
        </p:nvSpPr>
        <p:spPr>
          <a:xfrm>
            <a:off x="328531" y="1070909"/>
            <a:ext cx="11353063" cy="492769"/>
          </a:xfrm>
          <a:prstGeom prst="roundRect">
            <a:avLst/>
          </a:prstGeom>
          <a:solidFill>
            <a:srgbClr val="B0106B"/>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1" i="0" u="none" strike="noStrike" kern="0" cap="none" spc="0" normalizeH="0" baseline="0" noProof="0" dirty="0">
                <a:ln>
                  <a:noFill/>
                </a:ln>
                <a:solidFill>
                  <a:prstClr val="white"/>
                </a:solidFill>
                <a:effectLst/>
                <a:uLnTx/>
                <a:uFillTx/>
                <a:latin typeface="Calibri" panose="020F0502020204030204"/>
                <a:ea typeface="+mn-ea"/>
                <a:cs typeface="+mn-cs"/>
              </a:rPr>
              <a:t>1,140 hours</a:t>
            </a:r>
          </a:p>
        </p:txBody>
      </p:sp>
    </p:spTree>
    <p:extLst>
      <p:ext uri="{BB962C8B-B14F-4D97-AF65-F5344CB8AC3E}">
        <p14:creationId xmlns:p14="http://schemas.microsoft.com/office/powerpoint/2010/main" val="36368231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87DF791-000F-E636-44E4-64F48210FE0A}"/>
              </a:ext>
            </a:extLst>
          </p:cNvPr>
          <p:cNvSpPr/>
          <p:nvPr/>
        </p:nvSpPr>
        <p:spPr>
          <a:xfrm>
            <a:off x="9909513" y="91688"/>
            <a:ext cx="2176609" cy="13913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itle 1">
            <a:extLst>
              <a:ext uri="{FF2B5EF4-FFF2-40B4-BE49-F238E27FC236}">
                <a16:creationId xmlns:a16="http://schemas.microsoft.com/office/drawing/2014/main" id="{E21BA68B-043C-3539-674F-9045AD2B6ABD}"/>
              </a:ext>
            </a:extLst>
          </p:cNvPr>
          <p:cNvSpPr>
            <a:spLocks noGrp="1"/>
          </p:cNvSpPr>
          <p:nvPr>
            <p:ph type="title"/>
          </p:nvPr>
        </p:nvSpPr>
        <p:spPr>
          <a:xfrm>
            <a:off x="146086" y="306731"/>
            <a:ext cx="10448337" cy="646331"/>
          </a:xfrm>
        </p:spPr>
        <p:txBody>
          <a:bodyPr>
            <a:normAutofit fontScale="90000"/>
          </a:bodyPr>
          <a:lstStyle/>
          <a:p>
            <a:br>
              <a:rPr lang="en-GB" sz="4000" b="1" dirty="0"/>
            </a:br>
            <a:r>
              <a:rPr lang="en-GB" sz="4000" b="1" dirty="0"/>
              <a:t>Northern Ireland only offers:</a:t>
            </a:r>
            <a:br>
              <a:rPr lang="en-GB" sz="3600" b="1" dirty="0"/>
            </a:br>
            <a:br>
              <a:rPr lang="en-GB" sz="3600" b="1" dirty="0"/>
            </a:br>
            <a:endParaRPr lang="en-GB" sz="3600" b="1" dirty="0"/>
          </a:p>
        </p:txBody>
      </p:sp>
      <p:sp>
        <p:nvSpPr>
          <p:cNvPr id="3" name="TextBox 2">
            <a:extLst>
              <a:ext uri="{FF2B5EF4-FFF2-40B4-BE49-F238E27FC236}">
                <a16:creationId xmlns:a16="http://schemas.microsoft.com/office/drawing/2014/main" id="{E5A711B5-B150-95BA-8A61-A42F250ED688}"/>
              </a:ext>
            </a:extLst>
          </p:cNvPr>
          <p:cNvSpPr txBox="1"/>
          <p:nvPr/>
        </p:nvSpPr>
        <p:spPr>
          <a:xfrm>
            <a:off x="335460" y="1152469"/>
            <a:ext cx="9501103" cy="646331"/>
          </a:xfrm>
          <a:prstGeom prst="rect">
            <a:avLst/>
          </a:prstGeom>
          <a:noFill/>
        </p:spPr>
        <p:txBody>
          <a:bodyPr wrap="square" rtlCol="0">
            <a:spAutoFit/>
          </a:bodyPr>
          <a:lstStyle/>
          <a:p>
            <a:br>
              <a:rPr lang="en-GB" dirty="0"/>
            </a:br>
            <a:endParaRPr lang="en-GB" dirty="0"/>
          </a:p>
        </p:txBody>
      </p:sp>
      <p:sp>
        <p:nvSpPr>
          <p:cNvPr id="14" name="Rectangle: Rounded Corners 13">
            <a:extLst>
              <a:ext uri="{FF2B5EF4-FFF2-40B4-BE49-F238E27FC236}">
                <a16:creationId xmlns:a16="http://schemas.microsoft.com/office/drawing/2014/main" id="{08BED7C9-2C37-7E91-92F4-F23D1D03B761}"/>
              </a:ext>
            </a:extLst>
          </p:cNvPr>
          <p:cNvSpPr/>
          <p:nvPr/>
        </p:nvSpPr>
        <p:spPr>
          <a:xfrm>
            <a:off x="185766" y="966411"/>
            <a:ext cx="3266229" cy="564803"/>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t>Sure Start</a:t>
            </a:r>
          </a:p>
        </p:txBody>
      </p:sp>
      <p:sp>
        <p:nvSpPr>
          <p:cNvPr id="16" name="Rectangle: Rounded Corners 15">
            <a:extLst>
              <a:ext uri="{FF2B5EF4-FFF2-40B4-BE49-F238E27FC236}">
                <a16:creationId xmlns:a16="http://schemas.microsoft.com/office/drawing/2014/main" id="{4C1D6AD0-B48A-4667-5E50-1F76583E9106}"/>
              </a:ext>
            </a:extLst>
          </p:cNvPr>
          <p:cNvSpPr/>
          <p:nvPr/>
        </p:nvSpPr>
        <p:spPr>
          <a:xfrm>
            <a:off x="4038001" y="966411"/>
            <a:ext cx="3812853" cy="564803"/>
          </a:xfrm>
          <a:prstGeom prst="roundRect">
            <a:avLst/>
          </a:prstGeom>
          <a:solidFill>
            <a:srgbClr val="B0106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Funded pre-school education places</a:t>
            </a:r>
          </a:p>
        </p:txBody>
      </p:sp>
      <p:sp>
        <p:nvSpPr>
          <p:cNvPr id="17" name="TextBox 16">
            <a:extLst>
              <a:ext uri="{FF2B5EF4-FFF2-40B4-BE49-F238E27FC236}">
                <a16:creationId xmlns:a16="http://schemas.microsoft.com/office/drawing/2014/main" id="{3001C86F-B6B6-63AF-2FE9-19D6A77A42E2}"/>
              </a:ext>
            </a:extLst>
          </p:cNvPr>
          <p:cNvSpPr txBox="1"/>
          <p:nvPr/>
        </p:nvSpPr>
        <p:spPr>
          <a:xfrm>
            <a:off x="146086" y="1664018"/>
            <a:ext cx="3430354" cy="5078313"/>
          </a:xfrm>
          <a:prstGeom prst="rect">
            <a:avLst/>
          </a:prstGeom>
          <a:noFill/>
        </p:spPr>
        <p:txBody>
          <a:bodyPr wrap="square">
            <a:spAutoFit/>
          </a:bodyPr>
          <a:lstStyle/>
          <a:p>
            <a:pPr algn="l"/>
            <a:r>
              <a:rPr lang="en-GB" sz="1400" i="0" dirty="0">
                <a:solidFill>
                  <a:srgbClr val="1C1C1C"/>
                </a:solidFill>
                <a:effectLst/>
                <a:latin typeface="+mj-lt"/>
                <a:hlinkClick r:id="rId2"/>
              </a:rPr>
              <a:t>The Sure Start programme </a:t>
            </a:r>
            <a:r>
              <a:rPr lang="en-GB" sz="1400" i="0" dirty="0">
                <a:solidFill>
                  <a:srgbClr val="1C1C1C"/>
                </a:solidFill>
                <a:effectLst/>
                <a:latin typeface="+mj-lt"/>
              </a:rPr>
              <a:t>supports parents with children aged under four years old, living in disadvantaged areas in Northern Ireland. The programme can help a parent from pregnancy until their child starts school. </a:t>
            </a:r>
          </a:p>
          <a:p>
            <a:pPr algn="l"/>
            <a:endParaRPr lang="en-GB" sz="1400" dirty="0">
              <a:solidFill>
                <a:srgbClr val="1C1C1C"/>
              </a:solidFill>
              <a:latin typeface="+mj-lt"/>
            </a:endParaRPr>
          </a:p>
          <a:p>
            <a:pPr algn="l"/>
            <a:r>
              <a:rPr lang="en-GB" sz="1400" dirty="0">
                <a:solidFill>
                  <a:srgbClr val="1C1C1C"/>
                </a:solidFill>
                <a:latin typeface="+mj-lt"/>
              </a:rPr>
              <a:t>A project can support a child's: </a:t>
            </a:r>
          </a:p>
          <a:p>
            <a:pPr marL="285750" indent="-285750" algn="l">
              <a:buFont typeface="Arial" panose="020B0604020202020204" pitchFamily="34" charset="0"/>
              <a:buChar char="•"/>
            </a:pPr>
            <a:r>
              <a:rPr lang="en-GB" sz="1400" dirty="0">
                <a:solidFill>
                  <a:srgbClr val="1C1C1C"/>
                </a:solidFill>
                <a:latin typeface="+mj-lt"/>
              </a:rPr>
              <a:t>learning skills</a:t>
            </a:r>
          </a:p>
          <a:p>
            <a:pPr marL="285750" indent="-285750" algn="l">
              <a:buFont typeface="Arial" panose="020B0604020202020204" pitchFamily="34" charset="0"/>
              <a:buChar char="•"/>
            </a:pPr>
            <a:r>
              <a:rPr lang="en-GB" sz="1400" dirty="0">
                <a:solidFill>
                  <a:srgbClr val="1C1C1C"/>
                </a:solidFill>
                <a:latin typeface="+mj-lt"/>
              </a:rPr>
              <a:t>health and well-being</a:t>
            </a:r>
          </a:p>
          <a:p>
            <a:pPr marL="285750" indent="-285750" algn="l">
              <a:buFont typeface="Arial" panose="020B0604020202020204" pitchFamily="34" charset="0"/>
              <a:buChar char="•"/>
            </a:pPr>
            <a:r>
              <a:rPr lang="en-GB" sz="1400" dirty="0">
                <a:solidFill>
                  <a:srgbClr val="1C1C1C"/>
                </a:solidFill>
                <a:latin typeface="+mj-lt"/>
              </a:rPr>
              <a:t>social and emotional development</a:t>
            </a:r>
          </a:p>
          <a:p>
            <a:pPr algn="l"/>
            <a:endParaRPr lang="en-GB" sz="1400" dirty="0">
              <a:solidFill>
                <a:srgbClr val="1C1C1C"/>
              </a:solidFill>
              <a:latin typeface="+mj-lt"/>
            </a:endParaRPr>
          </a:p>
          <a:p>
            <a:pPr algn="l"/>
            <a:r>
              <a:rPr lang="en-GB" sz="1400" dirty="0">
                <a:solidFill>
                  <a:srgbClr val="1C1C1C"/>
                </a:solidFill>
                <a:latin typeface="+mj-lt"/>
              </a:rPr>
              <a:t>Sure Start projects complement the work of local services and give young families advice on where to go and who to speak to, if they have specialised needs or problems.</a:t>
            </a:r>
          </a:p>
          <a:p>
            <a:pPr algn="l"/>
            <a:endParaRPr lang="en-GB" sz="1400" dirty="0">
              <a:solidFill>
                <a:srgbClr val="1C1C1C"/>
              </a:solidFill>
              <a:latin typeface="+mj-lt"/>
            </a:endParaRPr>
          </a:p>
          <a:p>
            <a:pPr algn="l"/>
            <a:r>
              <a:rPr lang="en-GB" sz="1400" dirty="0">
                <a:solidFill>
                  <a:srgbClr val="1C1C1C"/>
                </a:solidFill>
                <a:latin typeface="+mj-lt"/>
                <a:hlinkClick r:id="rId2"/>
              </a:rPr>
              <a:t>Click here for more information</a:t>
            </a:r>
            <a:r>
              <a:rPr lang="en-GB" sz="1400" dirty="0">
                <a:solidFill>
                  <a:srgbClr val="1C1C1C"/>
                </a:solidFill>
                <a:latin typeface="+mj-lt"/>
              </a:rPr>
              <a:t>, and to find</a:t>
            </a:r>
          </a:p>
          <a:p>
            <a:pPr algn="l"/>
            <a:r>
              <a:rPr lang="en-GB" sz="1400" dirty="0">
                <a:solidFill>
                  <a:srgbClr val="1C1C1C"/>
                </a:solidFill>
                <a:latin typeface="+mj-lt"/>
              </a:rPr>
              <a:t>out what services are available in your area, contact the local Sure Start project:</a:t>
            </a:r>
          </a:p>
          <a:p>
            <a:pPr algn="l"/>
            <a:endParaRPr lang="en-GB" sz="1400" dirty="0">
              <a:solidFill>
                <a:srgbClr val="1C1C1C"/>
              </a:solidFill>
              <a:latin typeface="+mj-lt"/>
            </a:endParaRPr>
          </a:p>
          <a:p>
            <a:pPr algn="l"/>
            <a:r>
              <a:rPr lang="en-GB" sz="1400" dirty="0">
                <a:solidFill>
                  <a:srgbClr val="1C1C1C"/>
                </a:solidFill>
                <a:latin typeface="+mj-lt"/>
                <a:hlinkClick r:id="rId3"/>
              </a:rPr>
              <a:t>Sure Start partnerships</a:t>
            </a:r>
            <a:endParaRPr lang="en-GB" sz="1400" dirty="0">
              <a:solidFill>
                <a:srgbClr val="1C1C1C"/>
              </a:solidFill>
              <a:latin typeface="+mj-lt"/>
            </a:endParaRPr>
          </a:p>
          <a:p>
            <a:pPr algn="l"/>
            <a:endParaRPr lang="en-GB" sz="1600" i="0" dirty="0">
              <a:solidFill>
                <a:srgbClr val="111111"/>
              </a:solidFill>
              <a:effectLst/>
              <a:latin typeface="+mj-lt"/>
            </a:endParaRPr>
          </a:p>
        </p:txBody>
      </p:sp>
      <p:sp>
        <p:nvSpPr>
          <p:cNvPr id="18" name="TextBox 17">
            <a:extLst>
              <a:ext uri="{FF2B5EF4-FFF2-40B4-BE49-F238E27FC236}">
                <a16:creationId xmlns:a16="http://schemas.microsoft.com/office/drawing/2014/main" id="{2ECC2CE8-8169-C8A1-6CC0-21CDD5A48A8D}"/>
              </a:ext>
            </a:extLst>
          </p:cNvPr>
          <p:cNvSpPr txBox="1"/>
          <p:nvPr/>
        </p:nvSpPr>
        <p:spPr>
          <a:xfrm>
            <a:off x="4038001" y="1664018"/>
            <a:ext cx="3812853" cy="5016758"/>
          </a:xfrm>
          <a:prstGeom prst="rect">
            <a:avLst/>
          </a:prstGeom>
          <a:noFill/>
        </p:spPr>
        <p:txBody>
          <a:bodyPr wrap="square">
            <a:spAutoFit/>
          </a:bodyPr>
          <a:lstStyle/>
          <a:p>
            <a:r>
              <a:rPr lang="en-GB" sz="1600" b="0" i="0" dirty="0">
                <a:solidFill>
                  <a:srgbClr val="111111"/>
                </a:solidFill>
                <a:effectLst/>
                <a:latin typeface="+mj-lt"/>
              </a:rPr>
              <a:t>The Pre-School Education Programme funds education for children in the year before they start primary school. Pre-school education is available to every child but it's not essential. If parents want their child to have pre-school education, they need to apply for a place.</a:t>
            </a:r>
          </a:p>
          <a:p>
            <a:endParaRPr lang="en-GB" sz="1600" dirty="0">
              <a:solidFill>
                <a:srgbClr val="111111"/>
              </a:solidFill>
              <a:latin typeface="+mj-lt"/>
            </a:endParaRPr>
          </a:p>
          <a:p>
            <a:r>
              <a:rPr lang="en-GB" sz="1600" b="0" i="0" dirty="0">
                <a:solidFill>
                  <a:srgbClr val="111111"/>
                </a:solidFill>
                <a:effectLst/>
                <a:latin typeface="+mj-lt"/>
              </a:rPr>
              <a:t>Funded pre-school education places are provided in:</a:t>
            </a:r>
          </a:p>
          <a:p>
            <a:endParaRPr lang="en-GB" sz="1600" b="0" i="0" dirty="0">
              <a:solidFill>
                <a:srgbClr val="111111"/>
              </a:solidFill>
              <a:effectLst/>
              <a:latin typeface="+mj-lt"/>
            </a:endParaRPr>
          </a:p>
          <a:p>
            <a:pPr marL="285750" indent="-285750">
              <a:buFont typeface="Arial" panose="020B0604020202020204" pitchFamily="34" charset="0"/>
              <a:buChar char="•"/>
            </a:pPr>
            <a:r>
              <a:rPr lang="en-GB" sz="1600" b="0" i="0" dirty="0">
                <a:solidFill>
                  <a:srgbClr val="111111"/>
                </a:solidFill>
                <a:effectLst/>
                <a:latin typeface="+mj-lt"/>
              </a:rPr>
              <a:t>nursery schools</a:t>
            </a:r>
          </a:p>
          <a:p>
            <a:pPr marL="285750" indent="-285750">
              <a:buFont typeface="Arial" panose="020B0604020202020204" pitchFamily="34" charset="0"/>
              <a:buChar char="•"/>
            </a:pPr>
            <a:r>
              <a:rPr lang="en-GB" sz="1600" b="0" i="0" dirty="0">
                <a:solidFill>
                  <a:srgbClr val="111111"/>
                </a:solidFill>
                <a:effectLst/>
                <a:latin typeface="+mj-lt"/>
              </a:rPr>
              <a:t>primary schools with nursery units</a:t>
            </a:r>
          </a:p>
          <a:p>
            <a:pPr marL="285750" indent="-285750">
              <a:buFont typeface="Arial" panose="020B0604020202020204" pitchFamily="34" charset="0"/>
              <a:buChar char="•"/>
            </a:pPr>
            <a:r>
              <a:rPr lang="en-GB" sz="1600" b="0" i="0" dirty="0">
                <a:solidFill>
                  <a:srgbClr val="111111"/>
                </a:solidFill>
                <a:effectLst/>
                <a:latin typeface="+mj-lt"/>
              </a:rPr>
              <a:t>voluntary and private pre-school education settings with government-funded places</a:t>
            </a:r>
          </a:p>
          <a:p>
            <a:pPr marL="285750" indent="-285750">
              <a:buFont typeface="Arial" panose="020B0604020202020204" pitchFamily="34" charset="0"/>
              <a:buChar char="•"/>
            </a:pPr>
            <a:endParaRPr lang="en-GB" sz="1600" dirty="0">
              <a:solidFill>
                <a:srgbClr val="111111"/>
              </a:solidFill>
              <a:latin typeface="+mj-lt"/>
            </a:endParaRPr>
          </a:p>
          <a:p>
            <a:r>
              <a:rPr lang="en-GB" sz="1600" b="0" i="0" dirty="0">
                <a:solidFill>
                  <a:srgbClr val="111111"/>
                </a:solidFill>
                <a:effectLst/>
                <a:latin typeface="+mj-lt"/>
              </a:rPr>
              <a:t>For more information, visit: </a:t>
            </a:r>
            <a:r>
              <a:rPr lang="en-GB" sz="1600" dirty="0">
                <a:hlinkClick r:id="rId4"/>
              </a:rPr>
              <a:t>Pre-school education places | </a:t>
            </a:r>
            <a:r>
              <a:rPr lang="en-GB" sz="1600" dirty="0" err="1">
                <a:hlinkClick r:id="rId4"/>
              </a:rPr>
              <a:t>nidirect</a:t>
            </a:r>
            <a:endParaRPr lang="en-GB" sz="1600" b="0" i="0" dirty="0">
              <a:solidFill>
                <a:srgbClr val="111111"/>
              </a:solidFill>
              <a:effectLst/>
              <a:latin typeface="+mj-lt"/>
            </a:endParaRPr>
          </a:p>
          <a:p>
            <a:endParaRPr lang="en-GB" sz="1600" b="0" i="0" dirty="0">
              <a:solidFill>
                <a:srgbClr val="111111"/>
              </a:solidFill>
              <a:effectLst/>
              <a:latin typeface="+mj-lt"/>
            </a:endParaRPr>
          </a:p>
        </p:txBody>
      </p:sp>
      <p:sp>
        <p:nvSpPr>
          <p:cNvPr id="19" name="Rectangle: Rounded Corners 18">
            <a:extLst>
              <a:ext uri="{FF2B5EF4-FFF2-40B4-BE49-F238E27FC236}">
                <a16:creationId xmlns:a16="http://schemas.microsoft.com/office/drawing/2014/main" id="{D3B458B5-A376-841A-EC6F-2B51DA7DFF77}"/>
              </a:ext>
            </a:extLst>
          </p:cNvPr>
          <p:cNvSpPr/>
          <p:nvPr/>
        </p:nvSpPr>
        <p:spPr>
          <a:xfrm>
            <a:off x="8353142" y="966410"/>
            <a:ext cx="3653092" cy="564803"/>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Help with upfront childcare costs </a:t>
            </a:r>
          </a:p>
        </p:txBody>
      </p:sp>
      <p:sp>
        <p:nvSpPr>
          <p:cNvPr id="7" name="TextBox 6">
            <a:extLst>
              <a:ext uri="{FF2B5EF4-FFF2-40B4-BE49-F238E27FC236}">
                <a16:creationId xmlns:a16="http://schemas.microsoft.com/office/drawing/2014/main" id="{44BF7389-1B0B-133B-A8E9-41E802F9A83E}"/>
              </a:ext>
            </a:extLst>
          </p:cNvPr>
          <p:cNvSpPr txBox="1"/>
          <p:nvPr/>
        </p:nvSpPr>
        <p:spPr>
          <a:xfrm>
            <a:off x="8368471" y="1665095"/>
            <a:ext cx="3637763" cy="5093702"/>
          </a:xfrm>
          <a:prstGeom prst="rect">
            <a:avLst/>
          </a:prstGeom>
          <a:noFill/>
        </p:spPr>
        <p:txBody>
          <a:bodyPr wrap="square" rtlCol="0">
            <a:spAutoFit/>
          </a:bodyPr>
          <a:lstStyle/>
          <a:p>
            <a:r>
              <a:rPr lang="en-GB" sz="1300" dirty="0">
                <a:latin typeface="+mj-lt"/>
              </a:rPr>
              <a:t>Eligible parents may be able to receive help with upfront childcare costs through the Adviser Discretion Fund (ADF). To qualify:</a:t>
            </a:r>
          </a:p>
          <a:p>
            <a:endParaRPr lang="en-GB" sz="1300" dirty="0">
              <a:latin typeface="+mj-lt"/>
            </a:endParaRPr>
          </a:p>
          <a:p>
            <a:r>
              <a:rPr lang="en-GB" sz="1300" dirty="0">
                <a:latin typeface="+mj-lt"/>
              </a:rPr>
              <a:t>- They need to be in receipt of, or moving onto, Universal Credit, or are in receipt of other income-based benefits.  </a:t>
            </a:r>
          </a:p>
          <a:p>
            <a:endParaRPr lang="en-GB" sz="1300" dirty="0">
              <a:latin typeface="+mj-lt"/>
            </a:endParaRPr>
          </a:p>
          <a:p>
            <a:r>
              <a:rPr lang="en-GB" sz="1300" dirty="0">
                <a:latin typeface="+mj-lt"/>
              </a:rPr>
              <a:t>- Facing upfront childcare costs that are a barrier to moving into work, recommencing employment (such as following a period of parental leave), or are significantly increasing their hours.</a:t>
            </a:r>
          </a:p>
          <a:p>
            <a:endParaRPr lang="en-GB" sz="1300" dirty="0">
              <a:latin typeface="+mj-lt"/>
            </a:endParaRPr>
          </a:p>
          <a:p>
            <a:r>
              <a:rPr lang="en-GB" sz="1300" dirty="0">
                <a:latin typeface="+mj-lt"/>
              </a:rPr>
              <a:t>• This is a non-repayable grant for upfront childcare costs of up to £1,500</a:t>
            </a:r>
          </a:p>
          <a:p>
            <a:r>
              <a:rPr lang="en-GB" sz="1300" dirty="0">
                <a:latin typeface="+mj-lt"/>
              </a:rPr>
              <a:t>• The money will be paid directly to a registered childcare provider only</a:t>
            </a:r>
          </a:p>
          <a:p>
            <a:r>
              <a:rPr lang="en-GB" sz="1300" dirty="0">
                <a:latin typeface="+mj-lt"/>
              </a:rPr>
              <a:t>• A receipt for the upfront childcare costs paid through the ADF can also be submitted for the purposes of calculating the parent’s Universal Credit entitlement.</a:t>
            </a:r>
          </a:p>
          <a:p>
            <a:endParaRPr lang="en-GB" sz="1300" dirty="0">
              <a:latin typeface="+mj-lt"/>
            </a:endParaRPr>
          </a:p>
          <a:p>
            <a:r>
              <a:rPr lang="en-GB" sz="1300" dirty="0">
                <a:latin typeface="+mj-lt"/>
              </a:rPr>
              <a:t>Check eligibility via Universal Credit Work Coach or the local Jobs &amp; Benefits office: </a:t>
            </a:r>
            <a:r>
              <a:rPr lang="en-GB" sz="1300" dirty="0">
                <a:latin typeface="+mj-lt"/>
                <a:hlinkClick r:id="rId5"/>
              </a:rPr>
              <a:t>https://www.nidirect.gov.uk/adf</a:t>
            </a:r>
            <a:r>
              <a:rPr lang="en-GB" sz="1300" dirty="0">
                <a:latin typeface="+mj-lt"/>
              </a:rPr>
              <a:t> </a:t>
            </a:r>
          </a:p>
        </p:txBody>
      </p:sp>
    </p:spTree>
    <p:extLst>
      <p:ext uri="{BB962C8B-B14F-4D97-AF65-F5344CB8AC3E}">
        <p14:creationId xmlns:p14="http://schemas.microsoft.com/office/powerpoint/2010/main" val="4082348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9AD86-A3DD-DCAA-35C1-6A737B3CC4B4}"/>
              </a:ext>
            </a:extLst>
          </p:cNvPr>
          <p:cNvSpPr>
            <a:spLocks noGrp="1"/>
          </p:cNvSpPr>
          <p:nvPr>
            <p:ph type="title"/>
          </p:nvPr>
        </p:nvSpPr>
        <p:spPr/>
        <p:txBody>
          <a:bodyPr/>
          <a:lstStyle/>
          <a:p>
            <a:r>
              <a:rPr lang="en-GB" b="1" dirty="0"/>
              <a:t>Contents </a:t>
            </a:r>
          </a:p>
        </p:txBody>
      </p:sp>
      <p:sp>
        <p:nvSpPr>
          <p:cNvPr id="3" name="Content Placeholder 2">
            <a:extLst>
              <a:ext uri="{FF2B5EF4-FFF2-40B4-BE49-F238E27FC236}">
                <a16:creationId xmlns:a16="http://schemas.microsoft.com/office/drawing/2014/main" id="{DD60F5F8-0E22-CFF7-2061-9B9552A533C3}"/>
              </a:ext>
            </a:extLst>
          </p:cNvPr>
          <p:cNvSpPr>
            <a:spLocks noGrp="1"/>
          </p:cNvSpPr>
          <p:nvPr>
            <p:ph idx="1"/>
          </p:nvPr>
        </p:nvSpPr>
        <p:spPr>
          <a:xfrm>
            <a:off x="838200" y="1571324"/>
            <a:ext cx="10515600" cy="4057817"/>
          </a:xfrm>
        </p:spPr>
        <p:txBody>
          <a:bodyPr>
            <a:noAutofit/>
          </a:bodyPr>
          <a:lstStyle/>
          <a:p>
            <a:r>
              <a:rPr lang="en-GB" sz="2000" dirty="0">
                <a:latin typeface="+mj-lt"/>
              </a:rPr>
              <a:t>Introduction </a:t>
            </a:r>
          </a:p>
          <a:p>
            <a:r>
              <a:rPr lang="en-GB" sz="2000" dirty="0">
                <a:latin typeface="+mj-lt"/>
              </a:rPr>
              <a:t>How you can help</a:t>
            </a:r>
          </a:p>
          <a:p>
            <a:r>
              <a:rPr lang="en-GB" sz="2000" dirty="0">
                <a:latin typeface="+mj-lt"/>
              </a:rPr>
              <a:t>Steps to take</a:t>
            </a:r>
          </a:p>
          <a:p>
            <a:r>
              <a:rPr lang="en-GB" sz="2000" dirty="0">
                <a:latin typeface="+mj-lt"/>
              </a:rPr>
              <a:t>Ofsted registration- Eligibility criteria </a:t>
            </a:r>
          </a:p>
          <a:p>
            <a:r>
              <a:rPr lang="en-GB" sz="2000" dirty="0">
                <a:latin typeface="+mj-lt"/>
              </a:rPr>
              <a:t>Guide to Ofsted registration </a:t>
            </a:r>
          </a:p>
          <a:p>
            <a:r>
              <a:rPr lang="en-GB" sz="2000" dirty="0">
                <a:latin typeface="+mj-lt"/>
              </a:rPr>
              <a:t>Guide to activating your Tax-Free Childcare account </a:t>
            </a:r>
          </a:p>
          <a:p>
            <a:r>
              <a:rPr lang="en-GB" sz="2000" dirty="0">
                <a:latin typeface="+mj-lt"/>
              </a:rPr>
              <a:t>Sample social media posts</a:t>
            </a:r>
          </a:p>
          <a:p>
            <a:r>
              <a:rPr lang="en-GB" sz="2000" dirty="0">
                <a:latin typeface="+mj-lt"/>
              </a:rPr>
              <a:t>Editable text for digital channels  </a:t>
            </a:r>
          </a:p>
          <a:p>
            <a:r>
              <a:rPr lang="en-GB" sz="2000" dirty="0">
                <a:latin typeface="+mj-lt"/>
              </a:rPr>
              <a:t>Additional resources </a:t>
            </a:r>
          </a:p>
          <a:p>
            <a:r>
              <a:rPr lang="en-GB" sz="2000" dirty="0">
                <a:latin typeface="+mj-lt"/>
              </a:rPr>
              <a:t>Thank you and evaluation </a:t>
            </a:r>
          </a:p>
          <a:p>
            <a:endParaRPr lang="en-GB" sz="2000" dirty="0">
              <a:latin typeface="+mj-lt"/>
            </a:endParaRPr>
          </a:p>
          <a:p>
            <a:pPr marL="0" indent="0">
              <a:buNone/>
            </a:pPr>
            <a:r>
              <a:rPr lang="en-GB" sz="2000" b="1" dirty="0">
                <a:latin typeface="+mj-lt"/>
              </a:rPr>
              <a:t>Annex A: </a:t>
            </a:r>
            <a:r>
              <a:rPr lang="en-GB" sz="2000" dirty="0">
                <a:latin typeface="+mj-lt"/>
              </a:rPr>
              <a:t>Guide to government childcare support offers</a:t>
            </a:r>
            <a:endParaRPr lang="en-GB" sz="2000" dirty="0"/>
          </a:p>
        </p:txBody>
      </p:sp>
      <p:pic>
        <p:nvPicPr>
          <p:cNvPr id="2052" name="Picture 4">
            <a:extLst>
              <a:ext uri="{FF2B5EF4-FFF2-40B4-BE49-F238E27FC236}">
                <a16:creationId xmlns:a16="http://schemas.microsoft.com/office/drawing/2014/main" id="{A0A94E18-DB76-95B0-E2D5-98B8D4E900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43887" y="5143500"/>
            <a:ext cx="17145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7478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D92E3-6B1A-CED0-C0D1-B25461FD5211}"/>
              </a:ext>
            </a:extLst>
          </p:cNvPr>
          <p:cNvSpPr>
            <a:spLocks noGrp="1"/>
          </p:cNvSpPr>
          <p:nvPr>
            <p:ph type="title"/>
          </p:nvPr>
        </p:nvSpPr>
        <p:spPr>
          <a:xfrm>
            <a:off x="561474" y="137584"/>
            <a:ext cx="10515600" cy="1325563"/>
          </a:xfrm>
        </p:spPr>
        <p:txBody>
          <a:bodyPr>
            <a:normAutofit/>
          </a:bodyPr>
          <a:lstStyle/>
          <a:p>
            <a:r>
              <a:rPr lang="en-GB" sz="4000" b="1" dirty="0"/>
              <a:t>Introduction</a:t>
            </a:r>
            <a:r>
              <a:rPr lang="en-GB" sz="4000" dirty="0"/>
              <a:t> </a:t>
            </a:r>
          </a:p>
        </p:txBody>
      </p:sp>
      <p:sp>
        <p:nvSpPr>
          <p:cNvPr id="3" name="Content Placeholder 2">
            <a:extLst>
              <a:ext uri="{FF2B5EF4-FFF2-40B4-BE49-F238E27FC236}">
                <a16:creationId xmlns:a16="http://schemas.microsoft.com/office/drawing/2014/main" id="{C2FF57CA-3F22-541C-8D78-0F21DAAB8838}"/>
              </a:ext>
            </a:extLst>
          </p:cNvPr>
          <p:cNvSpPr>
            <a:spLocks noGrp="1"/>
          </p:cNvSpPr>
          <p:nvPr>
            <p:ph idx="1"/>
          </p:nvPr>
        </p:nvSpPr>
        <p:spPr>
          <a:xfrm>
            <a:off x="561474" y="1463147"/>
            <a:ext cx="10515600" cy="4351338"/>
          </a:xfrm>
        </p:spPr>
        <p:txBody>
          <a:bodyPr>
            <a:normAutofit fontScale="62500" lnSpcReduction="20000"/>
          </a:bodyPr>
          <a:lstStyle/>
          <a:p>
            <a:pPr marL="0" indent="0">
              <a:buNone/>
            </a:pPr>
            <a:r>
              <a:rPr lang="en-GB" sz="4200" dirty="0">
                <a:latin typeface="+mj-lt"/>
              </a:rPr>
              <a:t>Over a million families in the UK are entitled to support with the cost of childcare from the government, but many are missing out because childcare providers in their area haven’t signed up to accept the various offers. </a:t>
            </a:r>
          </a:p>
          <a:p>
            <a:pPr marL="0" indent="0">
              <a:buNone/>
            </a:pPr>
            <a:r>
              <a:rPr lang="en-GB" sz="4200" dirty="0">
                <a:latin typeface="+mj-lt"/>
              </a:rPr>
              <a:t>This also means that many childcare providers are missing out on boosting their businesses by increasing demand as they aren’t accessible to families who use government childcare support.  </a:t>
            </a:r>
          </a:p>
          <a:p>
            <a:pPr marL="0" indent="0">
              <a:buNone/>
            </a:pPr>
            <a:r>
              <a:rPr lang="en-GB" sz="4200" dirty="0">
                <a:latin typeface="+mj-lt"/>
              </a:rPr>
              <a:t>With the school summer holidays approaching, it is more important than ever that parents and carers are able to access the financial aid they qualify for. It can reduce their costs, help them to stay in work, or help them work more hours. </a:t>
            </a:r>
          </a:p>
          <a:p>
            <a:pPr marL="0" indent="0">
              <a:buNone/>
            </a:pPr>
            <a:r>
              <a:rPr lang="en-GB" sz="4200" dirty="0">
                <a:latin typeface="+mj-lt"/>
              </a:rPr>
              <a:t>This toolkit provides a step by step guide to making sure you have correct elements in place to make your services accessible to families who use government childcare support, boosting your business in the process.  </a:t>
            </a:r>
            <a:endParaRPr lang="en-GB" sz="4200" dirty="0"/>
          </a:p>
          <a:p>
            <a:pPr marL="0" indent="0">
              <a:buNone/>
            </a:pPr>
            <a:endParaRPr lang="en-GB" sz="1600" dirty="0"/>
          </a:p>
        </p:txBody>
      </p:sp>
      <p:pic>
        <p:nvPicPr>
          <p:cNvPr id="4" name="Picture 3">
            <a:extLst>
              <a:ext uri="{FF2B5EF4-FFF2-40B4-BE49-F238E27FC236}">
                <a16:creationId xmlns:a16="http://schemas.microsoft.com/office/drawing/2014/main" id="{4BC6BBE4-4D84-F00F-B7E1-9DC7F1837619}"/>
              </a:ext>
            </a:extLst>
          </p:cNvPr>
          <p:cNvPicPr>
            <a:picLocks noChangeAspect="1"/>
          </p:cNvPicPr>
          <p:nvPr/>
        </p:nvPicPr>
        <p:blipFill>
          <a:blip r:embed="rId2"/>
          <a:stretch>
            <a:fillRect/>
          </a:stretch>
        </p:blipFill>
        <p:spPr>
          <a:xfrm>
            <a:off x="10316076" y="5030053"/>
            <a:ext cx="1714500" cy="1714500"/>
          </a:xfrm>
          <a:prstGeom prst="rect">
            <a:avLst/>
          </a:prstGeom>
        </p:spPr>
      </p:pic>
    </p:spTree>
    <p:extLst>
      <p:ext uri="{BB962C8B-B14F-4D97-AF65-F5344CB8AC3E}">
        <p14:creationId xmlns:p14="http://schemas.microsoft.com/office/powerpoint/2010/main" val="2093770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2D56791-155C-5951-A4A3-9D3507CF82FC}"/>
              </a:ext>
            </a:extLst>
          </p:cNvPr>
          <p:cNvSpPr txBox="1">
            <a:spLocks/>
          </p:cNvSpPr>
          <p:nvPr/>
        </p:nvSpPr>
        <p:spPr>
          <a:xfrm>
            <a:off x="360013" y="178515"/>
            <a:ext cx="10515600" cy="8440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b="1" dirty="0"/>
              <a:t>How can you help</a:t>
            </a:r>
          </a:p>
        </p:txBody>
      </p:sp>
      <p:sp>
        <p:nvSpPr>
          <p:cNvPr id="5" name="TextBox 4">
            <a:extLst>
              <a:ext uri="{FF2B5EF4-FFF2-40B4-BE49-F238E27FC236}">
                <a16:creationId xmlns:a16="http://schemas.microsoft.com/office/drawing/2014/main" id="{C703D5C9-EE0D-3F48-BB71-6B31B71FA541}"/>
              </a:ext>
            </a:extLst>
          </p:cNvPr>
          <p:cNvSpPr txBox="1"/>
          <p:nvPr/>
        </p:nvSpPr>
        <p:spPr>
          <a:xfrm>
            <a:off x="360013" y="1341840"/>
            <a:ext cx="11045639" cy="6186309"/>
          </a:xfrm>
          <a:prstGeom prst="rect">
            <a:avLst/>
          </a:prstGeom>
          <a:noFill/>
        </p:spPr>
        <p:txBody>
          <a:bodyPr wrap="square" rtlCol="0">
            <a:spAutoFit/>
          </a:bodyPr>
          <a:lstStyle/>
          <a:p>
            <a:pPr marL="285750" indent="-285750">
              <a:buFont typeface="Arial" panose="020B0604020202020204" pitchFamily="34" charset="0"/>
              <a:buChar char="•"/>
            </a:pPr>
            <a:r>
              <a:rPr lang="en-GB" sz="2700" dirty="0">
                <a:latin typeface="+mj-lt"/>
              </a:rPr>
              <a:t>By making sure you have the correct elements in place for your services to be accessible to families using the different types of government childcare support.</a:t>
            </a:r>
          </a:p>
          <a:p>
            <a:endParaRPr lang="en-GB" sz="2700" dirty="0">
              <a:latin typeface="+mj-lt"/>
            </a:endParaRPr>
          </a:p>
          <a:p>
            <a:pPr marL="285750" indent="-285750">
              <a:buFont typeface="Arial" panose="020B0604020202020204" pitchFamily="34" charset="0"/>
              <a:buChar char="•"/>
            </a:pPr>
            <a:r>
              <a:rPr lang="en-GB" sz="2700" dirty="0">
                <a:latin typeface="+mj-lt"/>
              </a:rPr>
              <a:t>By advertising the fact that your services are available to parents who are using government childcare support (</a:t>
            </a:r>
            <a:r>
              <a:rPr lang="en-GB" sz="2700" b="1" dirty="0">
                <a:latin typeface="+mj-lt"/>
              </a:rPr>
              <a:t>resources on pages 10 and 11</a:t>
            </a:r>
            <a:r>
              <a:rPr lang="en-GB" sz="2700" dirty="0">
                <a:latin typeface="+mj-lt"/>
              </a:rPr>
              <a:t>), boosting your potential client base in the process. </a:t>
            </a:r>
          </a:p>
          <a:p>
            <a:pPr marL="285750" indent="-285750">
              <a:buFont typeface="Arial" panose="020B0604020202020204" pitchFamily="34" charset="0"/>
              <a:buChar char="•"/>
            </a:pPr>
            <a:endParaRPr lang="en-GB" sz="2700" dirty="0">
              <a:latin typeface="+mj-lt"/>
            </a:endParaRPr>
          </a:p>
          <a:p>
            <a:pPr marL="285750" indent="-285750">
              <a:buFont typeface="Arial" panose="020B0604020202020204" pitchFamily="34" charset="0"/>
              <a:buChar char="•"/>
            </a:pPr>
            <a:r>
              <a:rPr lang="en-GB" sz="2700" dirty="0">
                <a:latin typeface="+mj-lt"/>
              </a:rPr>
              <a:t>Reminding families using your services to search </a:t>
            </a:r>
            <a:r>
              <a:rPr lang="en-GB" sz="2700" dirty="0">
                <a:latin typeface="+mj-lt"/>
                <a:hlinkClick r:id="rId2"/>
              </a:rPr>
              <a:t>Childcare Choices </a:t>
            </a:r>
            <a:r>
              <a:rPr lang="en-GB" sz="2700" dirty="0">
                <a:latin typeface="+mj-lt"/>
              </a:rPr>
              <a:t>to check what government financial support they could be entitled to. </a:t>
            </a:r>
          </a:p>
          <a:p>
            <a:pPr marL="285750" indent="-285750">
              <a:buFont typeface="Arial" panose="020B0604020202020204" pitchFamily="34" charset="0"/>
              <a:buChar char="•"/>
            </a:pPr>
            <a:endParaRPr lang="en-GB" dirty="0"/>
          </a:p>
          <a:p>
            <a:endParaRPr lang="en-GB" dirty="0"/>
          </a:p>
          <a:p>
            <a:endParaRPr lang="en-GB" dirty="0"/>
          </a:p>
          <a:p>
            <a:endParaRPr lang="en-GB" dirty="0"/>
          </a:p>
          <a:p>
            <a:endParaRPr lang="en-GB" dirty="0"/>
          </a:p>
          <a:p>
            <a:endParaRPr lang="en-GB" dirty="0"/>
          </a:p>
          <a:p>
            <a:endParaRPr lang="en-GB" dirty="0"/>
          </a:p>
        </p:txBody>
      </p:sp>
      <p:pic>
        <p:nvPicPr>
          <p:cNvPr id="6" name="Picture 4">
            <a:extLst>
              <a:ext uri="{FF2B5EF4-FFF2-40B4-BE49-F238E27FC236}">
                <a16:creationId xmlns:a16="http://schemas.microsoft.com/office/drawing/2014/main" id="{0F0F13B1-C408-5DEC-44AF-173F4939E1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43887" y="5143500"/>
            <a:ext cx="17145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0227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DA73B27-718C-9D40-A37F-D103440F5039}"/>
              </a:ext>
            </a:extLst>
          </p:cNvPr>
          <p:cNvPicPr>
            <a:picLocks noChangeAspect="1"/>
          </p:cNvPicPr>
          <p:nvPr/>
        </p:nvPicPr>
        <p:blipFill>
          <a:blip r:embed="rId2"/>
          <a:stretch>
            <a:fillRect/>
          </a:stretch>
        </p:blipFill>
        <p:spPr>
          <a:xfrm>
            <a:off x="10477500" y="5040697"/>
            <a:ext cx="1714500" cy="1714500"/>
          </a:xfrm>
          <a:prstGeom prst="rect">
            <a:avLst/>
          </a:prstGeom>
        </p:spPr>
      </p:pic>
      <p:sp>
        <p:nvSpPr>
          <p:cNvPr id="2" name="Title 1">
            <a:extLst>
              <a:ext uri="{FF2B5EF4-FFF2-40B4-BE49-F238E27FC236}">
                <a16:creationId xmlns:a16="http://schemas.microsoft.com/office/drawing/2014/main" id="{AFDF3611-DD13-550B-654C-4EA931882C97}"/>
              </a:ext>
            </a:extLst>
          </p:cNvPr>
          <p:cNvSpPr>
            <a:spLocks noGrp="1"/>
          </p:cNvSpPr>
          <p:nvPr>
            <p:ph type="title"/>
          </p:nvPr>
        </p:nvSpPr>
        <p:spPr>
          <a:xfrm>
            <a:off x="213926" y="178515"/>
            <a:ext cx="10515600" cy="844097"/>
          </a:xfrm>
        </p:spPr>
        <p:txBody>
          <a:bodyPr>
            <a:normAutofit/>
          </a:bodyPr>
          <a:lstStyle/>
          <a:p>
            <a:r>
              <a:rPr lang="en-GB" sz="4000" b="1" dirty="0"/>
              <a:t>Steps to take</a:t>
            </a:r>
          </a:p>
        </p:txBody>
      </p:sp>
      <p:sp>
        <p:nvSpPr>
          <p:cNvPr id="3" name="Content Placeholder 2">
            <a:extLst>
              <a:ext uri="{FF2B5EF4-FFF2-40B4-BE49-F238E27FC236}">
                <a16:creationId xmlns:a16="http://schemas.microsoft.com/office/drawing/2014/main" id="{4B2307EF-04DE-EBAB-A18E-DE97BB45A233}"/>
              </a:ext>
            </a:extLst>
          </p:cNvPr>
          <p:cNvSpPr>
            <a:spLocks noGrp="1"/>
          </p:cNvSpPr>
          <p:nvPr>
            <p:ph idx="1"/>
          </p:nvPr>
        </p:nvSpPr>
        <p:spPr>
          <a:xfrm>
            <a:off x="213926" y="1022612"/>
            <a:ext cx="11614484" cy="5102326"/>
          </a:xfrm>
        </p:spPr>
        <p:txBody>
          <a:bodyPr>
            <a:normAutofit fontScale="25000" lnSpcReduction="20000"/>
          </a:bodyPr>
          <a:lstStyle/>
          <a:p>
            <a:pPr marL="0" indent="0">
              <a:buNone/>
            </a:pPr>
            <a:r>
              <a:rPr lang="en-GB" sz="6800" dirty="0">
                <a:latin typeface="+mj-lt"/>
              </a:rPr>
              <a:t>If you are a childcare provider or childminder, we ask that you take the following steps to make sure families can access government support when using your services:</a:t>
            </a:r>
          </a:p>
          <a:p>
            <a:pPr marL="0" indent="0">
              <a:buNone/>
            </a:pPr>
            <a:endParaRPr lang="en-GB" sz="6800" dirty="0">
              <a:latin typeface="+mj-lt"/>
            </a:endParaRPr>
          </a:p>
          <a:p>
            <a:pPr marL="0" indent="0">
              <a:buNone/>
            </a:pPr>
            <a:r>
              <a:rPr lang="en-GB" sz="6800" b="1" dirty="0">
                <a:latin typeface="+mj-lt"/>
              </a:rPr>
              <a:t>1) Check that you are registered with the relevant regulatory service. This means:</a:t>
            </a:r>
          </a:p>
          <a:p>
            <a:pPr marL="0" indent="0">
              <a:buNone/>
            </a:pPr>
            <a:endParaRPr lang="en-GB" sz="6800" dirty="0">
              <a:latin typeface="+mj-lt"/>
            </a:endParaRPr>
          </a:p>
          <a:p>
            <a:r>
              <a:rPr lang="en-GB" sz="6800" dirty="0">
                <a:latin typeface="+mj-lt"/>
              </a:rPr>
              <a:t>If you’re in </a:t>
            </a:r>
            <a:r>
              <a:rPr lang="en-GB" sz="6800" b="1" dirty="0">
                <a:latin typeface="+mj-lt"/>
              </a:rPr>
              <a:t>England</a:t>
            </a:r>
            <a:r>
              <a:rPr lang="en-GB" sz="6800" dirty="0">
                <a:latin typeface="+mj-lt"/>
              </a:rPr>
              <a:t>: </a:t>
            </a:r>
            <a:r>
              <a:rPr lang="en-GB" sz="6800">
                <a:latin typeface="+mj-lt"/>
              </a:rPr>
              <a:t>Signing up to </a:t>
            </a:r>
            <a:r>
              <a:rPr lang="en-GB" sz="6800">
                <a:latin typeface="+mj-lt"/>
                <a:hlinkClick r:id="rId3"/>
              </a:rPr>
              <a:t>Ofsted’s </a:t>
            </a:r>
            <a:r>
              <a:rPr lang="en-GB" sz="6800" dirty="0">
                <a:latin typeface="+mj-lt"/>
                <a:hlinkClick r:id="rId3"/>
              </a:rPr>
              <a:t>Voluntary Childcare Register </a:t>
            </a:r>
            <a:r>
              <a:rPr lang="en-GB" sz="6800" dirty="0">
                <a:latin typeface="+mj-lt"/>
              </a:rPr>
              <a:t>if you’re an unregistered childcare provider (guide on page 6), or if you’re a unregistered childminder, </a:t>
            </a:r>
            <a:r>
              <a:rPr lang="en-GB" sz="6800" dirty="0">
                <a:latin typeface="+mj-lt"/>
                <a:hlinkClick r:id="rId4"/>
              </a:rPr>
              <a:t>registering with Ofsted </a:t>
            </a:r>
            <a:r>
              <a:rPr lang="en-GB" sz="6800" dirty="0">
                <a:latin typeface="+mj-lt"/>
              </a:rPr>
              <a:t>or a </a:t>
            </a:r>
            <a:r>
              <a:rPr lang="en-GB" sz="6800" dirty="0">
                <a:latin typeface="+mj-lt"/>
                <a:hlinkClick r:id="rId5"/>
              </a:rPr>
              <a:t>childminder agency</a:t>
            </a:r>
            <a:r>
              <a:rPr lang="en-GB" sz="6800" dirty="0">
                <a:latin typeface="+mj-lt"/>
              </a:rPr>
              <a:t>. </a:t>
            </a:r>
          </a:p>
          <a:p>
            <a:r>
              <a:rPr lang="en-GB" sz="6800" dirty="0">
                <a:latin typeface="+mj-lt"/>
              </a:rPr>
              <a:t>If you’re in </a:t>
            </a:r>
            <a:r>
              <a:rPr lang="en-GB" sz="6800" b="1" dirty="0">
                <a:latin typeface="+mj-lt"/>
              </a:rPr>
              <a:t>Wales</a:t>
            </a:r>
            <a:r>
              <a:rPr lang="en-GB" sz="6800" dirty="0">
                <a:latin typeface="+mj-lt"/>
              </a:rPr>
              <a:t>: Making sure you’re on the </a:t>
            </a:r>
            <a:r>
              <a:rPr lang="en-GB" sz="6800" dirty="0">
                <a:latin typeface="+mj-lt"/>
                <a:hlinkClick r:id="rId6"/>
              </a:rPr>
              <a:t>Care and Social Services Inspectorate for Wales (CSSIW) Childcare and Play Service register </a:t>
            </a:r>
            <a:r>
              <a:rPr lang="en-GB" sz="6800" dirty="0">
                <a:latin typeface="+mj-lt"/>
              </a:rPr>
              <a:t>whether you’re a childcare provider or childminder.</a:t>
            </a:r>
          </a:p>
          <a:p>
            <a:r>
              <a:rPr lang="en-GB" sz="6800" dirty="0">
                <a:latin typeface="+mj-lt"/>
              </a:rPr>
              <a:t>If you’re in </a:t>
            </a:r>
            <a:r>
              <a:rPr lang="en-GB" sz="6800" b="1" dirty="0">
                <a:latin typeface="+mj-lt"/>
              </a:rPr>
              <a:t>Northern Ireland: </a:t>
            </a:r>
            <a:r>
              <a:rPr lang="en-GB" sz="6800" dirty="0">
                <a:latin typeface="+mj-lt"/>
              </a:rPr>
              <a:t>Making sure you’re registered with your relevant </a:t>
            </a:r>
            <a:r>
              <a:rPr lang="en-GB" sz="6800" dirty="0">
                <a:latin typeface="+mj-lt"/>
                <a:hlinkClick r:id="rId7"/>
              </a:rPr>
              <a:t>Early Years Team within Health and Social Care (HSC) Trust </a:t>
            </a:r>
            <a:r>
              <a:rPr lang="en-GB" sz="6800" dirty="0">
                <a:latin typeface="+mj-lt"/>
              </a:rPr>
              <a:t>whether you’re a childcare provider or childminder. </a:t>
            </a:r>
          </a:p>
          <a:p>
            <a:pPr marL="0" indent="0">
              <a:buNone/>
            </a:pPr>
            <a:endParaRPr lang="en-GB" sz="6800" b="1" dirty="0">
              <a:latin typeface="+mj-lt"/>
            </a:endParaRPr>
          </a:p>
          <a:p>
            <a:pPr marL="0" indent="0">
              <a:buNone/>
            </a:pPr>
            <a:r>
              <a:rPr lang="en-GB" sz="6800" b="1" dirty="0">
                <a:latin typeface="+mj-lt"/>
              </a:rPr>
              <a:t>     </a:t>
            </a:r>
            <a:r>
              <a:rPr lang="en-GB" sz="6800" dirty="0">
                <a:latin typeface="+mj-lt"/>
              </a:rPr>
              <a:t>This will enable parents to access Universal Credit support when using your services. </a:t>
            </a:r>
          </a:p>
          <a:p>
            <a:pPr marL="0" indent="0">
              <a:buNone/>
            </a:pPr>
            <a:endParaRPr lang="en-GB" sz="6800" b="1" dirty="0">
              <a:latin typeface="+mj-lt"/>
            </a:endParaRPr>
          </a:p>
          <a:p>
            <a:r>
              <a:rPr lang="en-GB" sz="6800" dirty="0">
                <a:latin typeface="+mj-lt"/>
              </a:rPr>
              <a:t>If you’re in </a:t>
            </a:r>
            <a:r>
              <a:rPr lang="en-GB" sz="6800" b="1" dirty="0">
                <a:latin typeface="+mj-lt"/>
              </a:rPr>
              <a:t>Scotland</a:t>
            </a:r>
            <a:r>
              <a:rPr lang="en-GB" sz="6800" dirty="0">
                <a:latin typeface="+mj-lt"/>
              </a:rPr>
              <a:t>: It is already a legal requirement for all childcare providers to be on the </a:t>
            </a:r>
            <a:r>
              <a:rPr lang="en-GB" sz="6800" dirty="0">
                <a:latin typeface="+mj-lt"/>
                <a:hlinkClick r:id="rId8"/>
              </a:rPr>
              <a:t>Care Inspectorate’s Care Service register</a:t>
            </a:r>
            <a:r>
              <a:rPr lang="en-GB" sz="6800" dirty="0">
                <a:latin typeface="+mj-lt"/>
              </a:rPr>
              <a:t> and for all childminders to be on the </a:t>
            </a:r>
            <a:r>
              <a:rPr lang="en-GB" sz="6800" dirty="0">
                <a:latin typeface="+mj-lt"/>
                <a:hlinkClick r:id="rId9"/>
              </a:rPr>
              <a:t>Care Inspectorate’s Childminder register</a:t>
            </a:r>
            <a:r>
              <a:rPr lang="en-GB" sz="6800" dirty="0">
                <a:latin typeface="+mj-lt"/>
              </a:rPr>
              <a:t>, therefore you should automatically be  able to accept parents using Universal Credit. </a:t>
            </a:r>
          </a:p>
          <a:p>
            <a:pPr marL="0" indent="0">
              <a:buNone/>
            </a:pPr>
            <a:endParaRPr lang="en-GB" sz="6800" dirty="0">
              <a:latin typeface="+mj-lt"/>
            </a:endParaRPr>
          </a:p>
          <a:p>
            <a:pPr marL="0" indent="0">
              <a:buNone/>
            </a:pPr>
            <a:r>
              <a:rPr lang="en-GB" sz="6800" b="1" dirty="0">
                <a:latin typeface="+mj-lt"/>
              </a:rPr>
              <a:t>2) Check that you have activated your Tax-Free Childcare account (guide on page 7). </a:t>
            </a:r>
          </a:p>
          <a:p>
            <a:pPr marL="0" indent="0">
              <a:buNone/>
            </a:pPr>
            <a:endParaRPr lang="en-GB" sz="6800" dirty="0">
              <a:latin typeface="+mj-lt"/>
            </a:endParaRPr>
          </a:p>
          <a:p>
            <a:pPr marL="0" indent="0">
              <a:buNone/>
            </a:pPr>
            <a:r>
              <a:rPr lang="en-GB" sz="6800" dirty="0">
                <a:latin typeface="+mj-lt"/>
              </a:rPr>
              <a:t>     This will enable parents to access Tax-Free Childcare support when using your services. </a:t>
            </a:r>
          </a:p>
          <a:p>
            <a:pPr marL="0" indent="0">
              <a:buNone/>
            </a:pPr>
            <a:endParaRPr lang="en-GB" b="1" dirty="0">
              <a:latin typeface="+mj-lt"/>
            </a:endParaRPr>
          </a:p>
          <a:p>
            <a:pPr marL="0" indent="0">
              <a:buNone/>
            </a:pPr>
            <a:endParaRPr lang="en-GB" sz="2400" b="1" dirty="0">
              <a:latin typeface="+mj-lt"/>
            </a:endParaRPr>
          </a:p>
        </p:txBody>
      </p:sp>
    </p:spTree>
    <p:extLst>
      <p:ext uri="{BB962C8B-B14F-4D97-AF65-F5344CB8AC3E}">
        <p14:creationId xmlns:p14="http://schemas.microsoft.com/office/powerpoint/2010/main" val="2539012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F5D60-AF21-D2BD-83C7-16C0B516572B}"/>
              </a:ext>
            </a:extLst>
          </p:cNvPr>
          <p:cNvSpPr>
            <a:spLocks noGrp="1"/>
          </p:cNvSpPr>
          <p:nvPr>
            <p:ph type="title"/>
          </p:nvPr>
        </p:nvSpPr>
        <p:spPr>
          <a:xfrm>
            <a:off x="207819" y="-115296"/>
            <a:ext cx="10515600" cy="1325563"/>
          </a:xfrm>
        </p:spPr>
        <p:txBody>
          <a:bodyPr>
            <a:normAutofit/>
          </a:bodyPr>
          <a:lstStyle/>
          <a:p>
            <a:r>
              <a:rPr lang="en-GB" sz="4000" b="1" dirty="0"/>
              <a:t>Ofsted registration- Eligibility criteria </a:t>
            </a:r>
            <a:r>
              <a:rPr kumimoji="0" lang="en-GB" sz="1600" b="1" i="0" u="none" strike="noStrike" kern="1200" cap="none" spc="0" normalizeH="0" baseline="0" noProof="0" dirty="0">
                <a:ln>
                  <a:noFill/>
                </a:ln>
                <a:solidFill>
                  <a:prstClr val="black"/>
                </a:solidFill>
                <a:effectLst/>
                <a:uLnTx/>
                <a:uFillTx/>
                <a:latin typeface="Calibri Light" panose="020F0302020204030204"/>
                <a:ea typeface="+mj-ea"/>
                <a:cs typeface="+mj-cs"/>
              </a:rPr>
              <a:t>*England only</a:t>
            </a:r>
            <a:r>
              <a:rPr lang="en-GB" sz="4000" b="1" dirty="0"/>
              <a:t> </a:t>
            </a:r>
          </a:p>
        </p:txBody>
      </p:sp>
      <p:sp>
        <p:nvSpPr>
          <p:cNvPr id="3" name="Content Placeholder 2">
            <a:extLst>
              <a:ext uri="{FF2B5EF4-FFF2-40B4-BE49-F238E27FC236}">
                <a16:creationId xmlns:a16="http://schemas.microsoft.com/office/drawing/2014/main" id="{973C71D4-6A19-E590-C94A-6B6764146220}"/>
              </a:ext>
            </a:extLst>
          </p:cNvPr>
          <p:cNvSpPr>
            <a:spLocks noGrp="1"/>
          </p:cNvSpPr>
          <p:nvPr>
            <p:ph idx="1"/>
          </p:nvPr>
        </p:nvSpPr>
        <p:spPr>
          <a:xfrm>
            <a:off x="318653" y="936236"/>
            <a:ext cx="11398827" cy="1920850"/>
          </a:xfrm>
        </p:spPr>
        <p:txBody>
          <a:bodyPr>
            <a:normAutofit/>
          </a:bodyPr>
          <a:lstStyle/>
          <a:p>
            <a:pPr marL="0" indent="0">
              <a:buNone/>
            </a:pPr>
            <a:r>
              <a:rPr lang="en-GB" sz="1600" dirty="0">
                <a:effectLst/>
                <a:latin typeface="+mj-lt"/>
                <a:ea typeface="Calibri" panose="020F0502020204030204" pitchFamily="34" charset="0"/>
              </a:rPr>
              <a:t>In England, most childcare providers </a:t>
            </a:r>
            <a:r>
              <a:rPr lang="en-GB" sz="1600" dirty="0">
                <a:latin typeface="+mj-lt"/>
                <a:ea typeface="Calibri" panose="020F0502020204030204" pitchFamily="34" charset="0"/>
              </a:rPr>
              <a:t>who look after</a:t>
            </a:r>
            <a:r>
              <a:rPr lang="en-GB" sz="1600" dirty="0">
                <a:effectLst/>
                <a:latin typeface="+mj-lt"/>
                <a:ea typeface="Calibri" panose="020F0502020204030204" pitchFamily="34" charset="0"/>
              </a:rPr>
              <a:t> children aged under eight will already be registered with Ofsted or a childminder agency</a:t>
            </a:r>
            <a:r>
              <a:rPr lang="en-GB" sz="1600" dirty="0">
                <a:latin typeface="+mj-lt"/>
                <a:ea typeface="Calibri" panose="020F0502020204030204" pitchFamily="34" charset="0"/>
              </a:rPr>
              <a:t>.</a:t>
            </a:r>
          </a:p>
          <a:p>
            <a:pPr marL="0" indent="0">
              <a:buNone/>
            </a:pPr>
            <a:r>
              <a:rPr lang="en-GB" sz="1600" dirty="0">
                <a:latin typeface="+mj-lt"/>
                <a:ea typeface="Calibri" panose="020F0502020204030204" pitchFamily="34" charset="0"/>
              </a:rPr>
              <a:t>However,</a:t>
            </a:r>
            <a:r>
              <a:rPr lang="en-GB" sz="1600" dirty="0">
                <a:effectLst/>
                <a:latin typeface="+mj-lt"/>
                <a:ea typeface="Calibri" panose="020F0502020204030204" pitchFamily="34" charset="0"/>
              </a:rPr>
              <a:t> those providing care to children aged eight or over, or who have an exemption from compulsory registration (e.g. activity providers, some home-based carers), will need to join the voluntary part of the </a:t>
            </a:r>
            <a:r>
              <a:rPr lang="en-GB" sz="1600" dirty="0">
                <a:effectLst/>
                <a:latin typeface="+mj-lt"/>
                <a:ea typeface="Calibri" panose="020F0502020204030204" pitchFamily="34" charset="0"/>
                <a:hlinkClick r:id="rId2"/>
              </a:rPr>
              <a:t>Ofsted General Childcare register</a:t>
            </a:r>
            <a:r>
              <a:rPr lang="en-GB" sz="1600" dirty="0">
                <a:effectLst/>
                <a:latin typeface="+mj-lt"/>
                <a:ea typeface="Calibri" panose="020F0502020204030204" pitchFamily="34" charset="0"/>
              </a:rPr>
              <a:t> for parents to access Universal Credit or Tax-Free Childcare when paying for their services. </a:t>
            </a:r>
          </a:p>
          <a:p>
            <a:pPr marL="0" indent="0">
              <a:buNone/>
            </a:pPr>
            <a:r>
              <a:rPr lang="en-GB" sz="1600" dirty="0">
                <a:effectLst/>
                <a:latin typeface="+mj-lt"/>
                <a:ea typeface="Calibri" panose="020F0502020204030204" pitchFamily="34" charset="0"/>
              </a:rPr>
              <a:t>Providing they </a:t>
            </a:r>
            <a:r>
              <a:rPr lang="en-GB" sz="1600" b="1" dirty="0">
                <a:effectLst/>
                <a:latin typeface="+mj-lt"/>
                <a:ea typeface="Calibri" panose="020F0502020204030204" pitchFamily="34" charset="0"/>
              </a:rPr>
              <a:t>give care to the same child for two or more hours a day </a:t>
            </a:r>
            <a:r>
              <a:rPr lang="en-GB" sz="1600" dirty="0">
                <a:effectLst/>
                <a:latin typeface="+mj-lt"/>
                <a:ea typeface="Calibri" panose="020F0502020204030204" pitchFamily="34" charset="0"/>
              </a:rPr>
              <a:t>or</a:t>
            </a:r>
            <a:r>
              <a:rPr lang="en-GB" sz="1600" b="1" dirty="0">
                <a:effectLst/>
                <a:latin typeface="+mj-lt"/>
                <a:ea typeface="Calibri" panose="020F0502020204030204" pitchFamily="34" charset="0"/>
              </a:rPr>
              <a:t> provide wraparound care*,</a:t>
            </a:r>
            <a:r>
              <a:rPr lang="en-GB" sz="1600" dirty="0">
                <a:effectLst/>
                <a:latin typeface="+mj-lt"/>
                <a:ea typeface="Calibri" panose="020F0502020204030204" pitchFamily="34" charset="0"/>
              </a:rPr>
              <a:t> a large variety </a:t>
            </a:r>
            <a:r>
              <a:rPr lang="en-GB" sz="1600" dirty="0">
                <a:latin typeface="+mj-lt"/>
              </a:rPr>
              <a:t>of childcare providers</a:t>
            </a:r>
            <a:r>
              <a:rPr lang="en-GB" sz="1600" dirty="0">
                <a:effectLst/>
                <a:latin typeface="+mj-lt"/>
                <a:ea typeface="Calibri" panose="020F0502020204030204" pitchFamily="34" charset="0"/>
              </a:rPr>
              <a:t> are eligible to register with Ofsted. Such as:</a:t>
            </a:r>
          </a:p>
          <a:p>
            <a:pPr indent="0">
              <a:buNone/>
            </a:pPr>
            <a:endParaRPr lang="en-GB" sz="1800" dirty="0">
              <a:effectLst/>
              <a:latin typeface="Calibri" panose="020F0502020204030204" pitchFamily="34" charset="0"/>
              <a:ea typeface="Calibri" panose="020F0502020204030204" pitchFamily="34" charset="0"/>
            </a:endParaRPr>
          </a:p>
          <a:p>
            <a:pPr marL="0" indent="0">
              <a:buNone/>
            </a:pPr>
            <a:endParaRPr lang="en-GB" sz="2000" dirty="0">
              <a:latin typeface="+mj-lt"/>
            </a:endParaRPr>
          </a:p>
        </p:txBody>
      </p:sp>
      <p:sp>
        <p:nvSpPr>
          <p:cNvPr id="5" name="TextBox 4">
            <a:extLst>
              <a:ext uri="{FF2B5EF4-FFF2-40B4-BE49-F238E27FC236}">
                <a16:creationId xmlns:a16="http://schemas.microsoft.com/office/drawing/2014/main" id="{747D80D7-B6B0-7E0E-9B6F-FAAE8CD1E516}"/>
              </a:ext>
            </a:extLst>
          </p:cNvPr>
          <p:cNvSpPr txBox="1"/>
          <p:nvPr/>
        </p:nvSpPr>
        <p:spPr>
          <a:xfrm>
            <a:off x="2664039" y="2918911"/>
            <a:ext cx="2909818" cy="2693045"/>
          </a:xfrm>
          <a:prstGeom prst="rect">
            <a:avLst/>
          </a:prstGeom>
          <a:noFill/>
        </p:spPr>
        <p:txBody>
          <a:bodyPr wrap="square" rtlCol="0">
            <a:spAutoFit/>
          </a:bodyPr>
          <a:lstStyle/>
          <a:p>
            <a:pPr marL="742950" indent="-285750">
              <a:buFont typeface="Arial" panose="020B0604020202020204" pitchFamily="34" charset="0"/>
              <a:buChar char="•"/>
            </a:pPr>
            <a:r>
              <a:rPr lang="en-GB" sz="1450" b="1" i="1" dirty="0">
                <a:latin typeface="Arial" panose="020B0604020202020204" pitchFamily="34" charset="0"/>
                <a:ea typeface="Times New Roman" panose="02020603050405020304" pitchFamily="18" charset="0"/>
                <a:cs typeface="Times New Roman" panose="02020603050405020304" pitchFamily="18" charset="0"/>
              </a:rPr>
              <a:t>C</a:t>
            </a:r>
            <a:r>
              <a:rPr lang="en-GB" sz="1450" b="1" i="1" dirty="0">
                <a:effectLst/>
                <a:latin typeface="Arial" panose="020B0604020202020204" pitchFamily="34" charset="0"/>
                <a:ea typeface="Times New Roman" panose="02020603050405020304" pitchFamily="18" charset="0"/>
                <a:cs typeface="Times New Roman" panose="02020603050405020304" pitchFamily="18" charset="0"/>
              </a:rPr>
              <a:t>omplementary schools</a:t>
            </a:r>
            <a:r>
              <a:rPr lang="en-GB" sz="1450" i="1" dirty="0">
                <a:effectLst/>
                <a:latin typeface="Arial" panose="020B0604020202020204" pitchFamily="34" charset="0"/>
                <a:ea typeface="Times New Roman" panose="02020603050405020304" pitchFamily="18" charset="0"/>
                <a:cs typeface="Times New Roman" panose="02020603050405020304" pitchFamily="18" charset="0"/>
              </a:rPr>
              <a:t>;</a:t>
            </a:r>
            <a:r>
              <a:rPr lang="en-GB" sz="1400" i="1" dirty="0">
                <a:effectLst/>
                <a:latin typeface="Arial" panose="020B0604020202020204" pitchFamily="34" charset="0"/>
                <a:ea typeface="Times New Roman" panose="02020603050405020304" pitchFamily="18" charset="0"/>
                <a:cs typeface="Times New Roman" panose="02020603050405020304" pitchFamily="18" charset="0"/>
              </a:rPr>
              <a:t> </a:t>
            </a:r>
            <a:r>
              <a:rPr lang="en-GB" sz="1350" i="1" dirty="0">
                <a:effectLst/>
                <a:latin typeface="Arial" panose="020B0604020202020204" pitchFamily="34" charset="0"/>
                <a:ea typeface="Times New Roman" panose="02020603050405020304" pitchFamily="18" charset="0"/>
                <a:cs typeface="Times New Roman" panose="02020603050405020304" pitchFamily="18" charset="0"/>
              </a:rPr>
              <a:t>those offering support or education in addition to the mainstream, learning, operating after school hours or at the weekend</a:t>
            </a:r>
          </a:p>
          <a:p>
            <a:pPr marL="457200"/>
            <a:endParaRPr lang="en-GB" sz="1450" i="1" dirty="0">
              <a:latin typeface="Arial" panose="020B0604020202020204" pitchFamily="34" charset="0"/>
              <a:ea typeface="Times New Roman" panose="02020603050405020304" pitchFamily="18" charset="0"/>
              <a:cs typeface="Times New Roman" panose="02020603050405020304" pitchFamily="18" charset="0"/>
            </a:endParaRPr>
          </a:p>
          <a:p>
            <a:pPr marL="742950" indent="-285750">
              <a:buFont typeface="Arial" panose="020B0604020202020204" pitchFamily="34" charset="0"/>
              <a:buChar char="•"/>
            </a:pPr>
            <a:r>
              <a:rPr lang="en-GB" sz="1450" b="1" i="1" dirty="0">
                <a:solidFill>
                  <a:srgbClr val="0B0C0C"/>
                </a:solidFill>
                <a:effectLst/>
                <a:latin typeface="Arial" panose="020B0604020202020204" pitchFamily="34" charset="0"/>
                <a:ea typeface="Calibri" panose="020F0502020204030204" pitchFamily="34" charset="0"/>
              </a:rPr>
              <a:t>Private tuition or learning centres</a:t>
            </a:r>
          </a:p>
          <a:p>
            <a:pPr marL="742950" indent="-285750">
              <a:buFont typeface="Arial" panose="020B0604020202020204" pitchFamily="34" charset="0"/>
              <a:buChar char="•"/>
            </a:pPr>
            <a:endParaRPr lang="en-GB" sz="1450" b="1" i="1" dirty="0">
              <a:solidFill>
                <a:srgbClr val="0B0C0C"/>
              </a:solidFill>
              <a:effectLst/>
              <a:latin typeface="Arial" panose="020B0604020202020204" pitchFamily="34" charset="0"/>
              <a:ea typeface="Calibri" panose="020F0502020204030204" pitchFamily="34" charset="0"/>
            </a:endParaRPr>
          </a:p>
          <a:p>
            <a:pPr marL="742950" indent="-285750">
              <a:buFont typeface="Arial" panose="020B0604020202020204" pitchFamily="34" charset="0"/>
              <a:buChar char="•"/>
            </a:pPr>
            <a:r>
              <a:rPr lang="en-GB" sz="1450" b="1" i="1" dirty="0">
                <a:solidFill>
                  <a:srgbClr val="0B0C0C"/>
                </a:solidFill>
                <a:latin typeface="Arial" panose="020B0604020202020204" pitchFamily="34" charset="0"/>
                <a:ea typeface="Times New Roman" panose="02020603050405020304" pitchFamily="18" charset="0"/>
                <a:cs typeface="Times New Roman" panose="02020603050405020304" pitchFamily="18" charset="0"/>
              </a:rPr>
              <a:t>Holiday activity clubs </a:t>
            </a:r>
            <a:endParaRPr lang="en-GB" sz="1450" b="1"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26530011-8508-F3E1-FC90-E4BE4C5B9C95}"/>
              </a:ext>
            </a:extLst>
          </p:cNvPr>
          <p:cNvSpPr txBox="1"/>
          <p:nvPr/>
        </p:nvSpPr>
        <p:spPr>
          <a:xfrm>
            <a:off x="5892933" y="2918911"/>
            <a:ext cx="2618508" cy="3936975"/>
          </a:xfrm>
          <a:prstGeom prst="rect">
            <a:avLst/>
          </a:prstGeom>
          <a:noFill/>
        </p:spPr>
        <p:txBody>
          <a:bodyPr wrap="square" rtlCol="0">
            <a:spAutoFit/>
          </a:bodyPr>
          <a:lstStyle/>
          <a:p>
            <a:pPr marL="285750" indent="-285750">
              <a:buSzPts val="1000"/>
              <a:buFont typeface="Arial" panose="020B0604020202020204" pitchFamily="34" charset="0"/>
              <a:buChar char="•"/>
              <a:tabLst>
                <a:tab pos="457200" algn="l"/>
              </a:tabLst>
            </a:pPr>
            <a:r>
              <a:rPr lang="en-GB" sz="1450" b="1" i="1" dirty="0">
                <a:latin typeface="Arial" panose="020B0604020202020204" pitchFamily="34" charset="0"/>
                <a:ea typeface="Times New Roman" panose="02020603050405020304" pitchFamily="18" charset="0"/>
                <a:cs typeface="Times New Roman" panose="02020603050405020304" pitchFamily="18" charset="0"/>
              </a:rPr>
              <a:t>P</a:t>
            </a:r>
            <a:r>
              <a:rPr lang="en-GB" sz="1450" b="1" i="1" dirty="0">
                <a:effectLst/>
                <a:latin typeface="Arial" panose="020B0604020202020204" pitchFamily="34" charset="0"/>
                <a:ea typeface="Times New Roman" panose="02020603050405020304" pitchFamily="18" charset="0"/>
                <a:cs typeface="Times New Roman" panose="02020603050405020304" pitchFamily="18" charset="0"/>
              </a:rPr>
              <a:t>rivate language schools</a:t>
            </a:r>
            <a:r>
              <a:rPr lang="en-GB" sz="1450" i="1" dirty="0">
                <a:effectLst/>
                <a:latin typeface="Arial" panose="020B0604020202020204" pitchFamily="34" charset="0"/>
                <a:ea typeface="Times New Roman" panose="02020603050405020304" pitchFamily="18" charset="0"/>
                <a:cs typeface="Times New Roman" panose="02020603050405020304" pitchFamily="18" charset="0"/>
              </a:rPr>
              <a:t>, including those for children coming from abroad</a:t>
            </a:r>
          </a:p>
          <a:p>
            <a:pPr>
              <a:buSzPts val="1000"/>
              <a:tabLst>
                <a:tab pos="457200" algn="l"/>
              </a:tabLst>
            </a:pPr>
            <a:endParaRPr lang="en-GB" sz="1450" i="1" dirty="0">
              <a:latin typeface="Arial" panose="020B0604020202020204" pitchFamily="34" charset="0"/>
              <a:ea typeface="Times New Roman" panose="02020603050405020304" pitchFamily="18" charset="0"/>
              <a:cs typeface="Times New Roman" panose="02020603050405020304" pitchFamily="18" charset="0"/>
            </a:endParaRPr>
          </a:p>
          <a:p>
            <a:pPr marL="342900" indent="-342900">
              <a:buSzPts val="1000"/>
              <a:buFont typeface="Symbol" panose="05050102010706020507" pitchFamily="18" charset="2"/>
              <a:buChar char=""/>
              <a:tabLst>
                <a:tab pos="457200" algn="l"/>
              </a:tabLst>
            </a:pPr>
            <a:endParaRPr lang="en-GB" sz="1450" i="1" dirty="0">
              <a:latin typeface="Arial" panose="020B0604020202020204" pitchFamily="34" charset="0"/>
              <a:ea typeface="Times New Roman" panose="02020603050405020304" pitchFamily="18" charset="0"/>
              <a:cs typeface="Times New Roman" panose="02020603050405020304" pitchFamily="18" charset="0"/>
            </a:endParaRPr>
          </a:p>
          <a:p>
            <a:pPr marL="342900" indent="-342900">
              <a:buSzPts val="1000"/>
              <a:buFont typeface="Symbol" panose="05050102010706020507" pitchFamily="18" charset="2"/>
              <a:buChar char=""/>
              <a:tabLst>
                <a:tab pos="457200" algn="l"/>
              </a:tabLst>
            </a:pPr>
            <a:r>
              <a:rPr lang="en-GB" sz="1450" b="1" i="1" dirty="0">
                <a:latin typeface="Arial" panose="020B0604020202020204" pitchFamily="34" charset="0"/>
                <a:ea typeface="Times New Roman" panose="02020603050405020304" pitchFamily="18" charset="0"/>
                <a:cs typeface="Times New Roman" panose="02020603050405020304" pitchFamily="18" charset="0"/>
              </a:rPr>
              <a:t>Extracurricular clubs or settings, for example:</a:t>
            </a:r>
          </a:p>
          <a:p>
            <a:pPr>
              <a:buSzPts val="1000"/>
              <a:tabLst>
                <a:tab pos="457200" algn="l"/>
              </a:tabLst>
            </a:pPr>
            <a:r>
              <a:rPr lang="en-GB" sz="1450" i="1" dirty="0">
                <a:latin typeface="Arial" panose="020B0604020202020204" pitchFamily="34" charset="0"/>
                <a:ea typeface="Times New Roman" panose="02020603050405020304" pitchFamily="18" charset="0"/>
                <a:cs typeface="Times New Roman" panose="02020603050405020304" pitchFamily="18" charset="0"/>
              </a:rPr>
              <a:t>- Ballet classes</a:t>
            </a:r>
          </a:p>
          <a:p>
            <a:pPr>
              <a:buSzPts val="1000"/>
              <a:tabLst>
                <a:tab pos="457200" algn="l"/>
              </a:tabLst>
            </a:pPr>
            <a:r>
              <a:rPr lang="en-GB" sz="1450" i="1" dirty="0">
                <a:latin typeface="Arial" panose="020B0604020202020204" pitchFamily="34" charset="0"/>
                <a:ea typeface="Times New Roman" panose="02020603050405020304" pitchFamily="18" charset="0"/>
                <a:cs typeface="Times New Roman" panose="02020603050405020304" pitchFamily="18" charset="0"/>
              </a:rPr>
              <a:t>- Sports tuition</a:t>
            </a:r>
          </a:p>
          <a:p>
            <a:pPr>
              <a:buSzPts val="1000"/>
              <a:tabLst>
                <a:tab pos="457200" algn="l"/>
              </a:tabLst>
            </a:pPr>
            <a:r>
              <a:rPr lang="en-GB" sz="1450" i="1" dirty="0">
                <a:latin typeface="Arial" panose="020B0604020202020204" pitchFamily="34" charset="0"/>
                <a:ea typeface="Times New Roman" panose="02020603050405020304" pitchFamily="18" charset="0"/>
                <a:cs typeface="Times New Roman" panose="02020603050405020304" pitchFamily="18" charset="0"/>
              </a:rPr>
              <a:t>- Instrumental music tuition</a:t>
            </a:r>
          </a:p>
          <a:p>
            <a:pPr>
              <a:buSzPts val="1000"/>
              <a:tabLst>
                <a:tab pos="457200" algn="l"/>
              </a:tabLst>
            </a:pPr>
            <a:r>
              <a:rPr lang="en-GB" sz="1450" i="1" dirty="0">
                <a:latin typeface="Arial" panose="020B0604020202020204" pitchFamily="34" charset="0"/>
                <a:ea typeface="Times New Roman" panose="02020603050405020304" pitchFamily="18" charset="0"/>
                <a:cs typeface="Times New Roman" panose="02020603050405020304" pitchFamily="18" charset="0"/>
              </a:rPr>
              <a:t>- Martial arts training</a:t>
            </a:r>
          </a:p>
          <a:p>
            <a:pPr>
              <a:buSzPts val="1000"/>
              <a:tabLst>
                <a:tab pos="457200" algn="l"/>
              </a:tabLst>
            </a:pPr>
            <a:r>
              <a:rPr lang="en-GB" sz="1450" i="1" dirty="0">
                <a:latin typeface="Arial" panose="020B0604020202020204" pitchFamily="34" charset="0"/>
                <a:ea typeface="Times New Roman" panose="02020603050405020304" pitchFamily="18" charset="0"/>
                <a:cs typeface="Times New Roman" panose="02020603050405020304" pitchFamily="18" charset="0"/>
              </a:rPr>
              <a:t>- Drama classes</a:t>
            </a:r>
          </a:p>
          <a:p>
            <a:pPr marL="342900" indent="-342900">
              <a:buSzPts val="1000"/>
              <a:buFont typeface="Symbol" panose="05050102010706020507" pitchFamily="18" charset="2"/>
              <a:buChar char=""/>
              <a:tabLst>
                <a:tab pos="457200" algn="l"/>
              </a:tabLst>
            </a:pPr>
            <a:endParaRPr lang="en-GB" sz="1450" i="1" dirty="0">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GB" sz="1450" i="1" dirty="0">
              <a:latin typeface="Arial" panose="020B0604020202020204" pitchFamily="34" charset="0"/>
              <a:ea typeface="Times New Roman" panose="02020603050405020304" pitchFamily="18" charset="0"/>
              <a:cs typeface="Times New Roman" panose="02020603050405020304" pitchFamily="18" charset="0"/>
            </a:endParaRPr>
          </a:p>
          <a:p>
            <a:pPr marL="742950" lvl="1" indent="-285750">
              <a:spcAft>
                <a:spcPts val="375"/>
              </a:spcAft>
              <a:buSzPts val="1000"/>
              <a:buFont typeface="Symbol" panose="05050102010706020507" pitchFamily="18" charset="2"/>
              <a:buChar char=""/>
              <a:tabLst>
                <a:tab pos="914400" algn="l"/>
              </a:tabLst>
            </a:pPr>
            <a:endParaRPr lang="en-GB" sz="1450" i="1" dirty="0">
              <a:solidFill>
                <a:srgbClr val="0B0C0C"/>
              </a:solidFill>
              <a:latin typeface="Arial" panose="020B0604020202020204" pitchFamily="34" charset="0"/>
              <a:ea typeface="Calibri" panose="020F0502020204030204" pitchFamily="34" charset="0"/>
            </a:endParaRPr>
          </a:p>
          <a:p>
            <a:pPr lvl="1">
              <a:spcAft>
                <a:spcPts val="375"/>
              </a:spcAft>
              <a:buSzPts val="1000"/>
              <a:tabLst>
                <a:tab pos="914400" algn="l"/>
              </a:tabLst>
            </a:pPr>
            <a:endParaRPr lang="en-GB" sz="1450" i="1" dirty="0">
              <a:solidFill>
                <a:srgbClr val="0B0C0C"/>
              </a:solidFill>
              <a:effectLst/>
              <a:latin typeface="Arial" panose="020B0604020202020204" pitchFamily="34" charset="0"/>
              <a:ea typeface="Calibri" panose="020F0502020204030204" pitchFamily="34" charset="0"/>
            </a:endParaRPr>
          </a:p>
        </p:txBody>
      </p:sp>
      <p:sp>
        <p:nvSpPr>
          <p:cNvPr id="10" name="TextBox 9">
            <a:extLst>
              <a:ext uri="{FF2B5EF4-FFF2-40B4-BE49-F238E27FC236}">
                <a16:creationId xmlns:a16="http://schemas.microsoft.com/office/drawing/2014/main" id="{26EC6360-282A-CF41-0F67-34AA5C44381A}"/>
              </a:ext>
            </a:extLst>
          </p:cNvPr>
          <p:cNvSpPr txBox="1"/>
          <p:nvPr/>
        </p:nvSpPr>
        <p:spPr>
          <a:xfrm>
            <a:off x="8830517" y="2918911"/>
            <a:ext cx="2618509" cy="3508653"/>
          </a:xfrm>
          <a:prstGeom prst="rect">
            <a:avLst/>
          </a:prstGeom>
          <a:noFill/>
        </p:spPr>
        <p:txBody>
          <a:bodyPr wrap="square" rtlCol="0">
            <a:spAutoFit/>
          </a:bodyPr>
          <a:lstStyle/>
          <a:p>
            <a:pPr marL="342900" lvl="0" indent="-342900">
              <a:buSzPts val="1000"/>
              <a:buFont typeface="Symbol" panose="05050102010706020507" pitchFamily="18" charset="2"/>
              <a:buChar char=""/>
              <a:tabLst>
                <a:tab pos="457200" algn="l"/>
              </a:tabLst>
            </a:pPr>
            <a:r>
              <a:rPr lang="en-GB" sz="1450" b="1" i="1" dirty="0">
                <a:latin typeface="Arial" panose="020B0604020202020204" pitchFamily="34" charset="0"/>
                <a:ea typeface="Times New Roman" panose="02020603050405020304" pitchFamily="18" charset="0"/>
                <a:cs typeface="Times New Roman" panose="02020603050405020304" pitchFamily="18" charset="0"/>
              </a:rPr>
              <a:t>R</a:t>
            </a:r>
            <a:r>
              <a:rPr lang="en-GB" sz="1450" b="1" i="1" dirty="0">
                <a:effectLst/>
                <a:latin typeface="Arial" panose="020B0604020202020204" pitchFamily="34" charset="0"/>
                <a:ea typeface="Times New Roman" panose="02020603050405020304" pitchFamily="18" charset="0"/>
                <a:cs typeface="Times New Roman" panose="02020603050405020304" pitchFamily="18" charset="0"/>
              </a:rPr>
              <a:t>eligious settings offering education </a:t>
            </a:r>
            <a:r>
              <a:rPr lang="en-GB" sz="1450" i="1" dirty="0">
                <a:effectLst/>
                <a:latin typeface="Arial" panose="020B0604020202020204" pitchFamily="34" charset="0"/>
                <a:ea typeface="Times New Roman" panose="02020603050405020304" pitchFamily="18" charset="0"/>
                <a:cs typeface="Times New Roman" panose="02020603050405020304" pitchFamily="18" charset="0"/>
              </a:rPr>
              <a:t>in their own faith, culture. </a:t>
            </a:r>
            <a:r>
              <a:rPr lang="en-GB" sz="1450" i="1" dirty="0">
                <a:solidFill>
                  <a:srgbClr val="0B0C0C"/>
                </a:solidFill>
                <a:latin typeface="Arial" panose="020B0604020202020204" pitchFamily="34" charset="0"/>
                <a:ea typeface="Times New Roman" panose="02020603050405020304" pitchFamily="18" charset="0"/>
                <a:cs typeface="Times New Roman" panose="02020603050405020304" pitchFamily="18" charset="0"/>
              </a:rPr>
              <a:t>F</a:t>
            </a:r>
            <a:r>
              <a:rPr lang="en-GB" sz="1450" i="1" dirty="0">
                <a:solidFill>
                  <a:srgbClr val="0B0C0C"/>
                </a:solidFill>
                <a:effectLst/>
                <a:latin typeface="Arial" panose="020B0604020202020204" pitchFamily="34" charset="0"/>
                <a:ea typeface="Calibri" panose="020F0502020204030204" pitchFamily="34" charset="0"/>
              </a:rPr>
              <a:t>or example:</a:t>
            </a:r>
            <a:endParaRPr lang="en-GB" sz="1100" dirty="0">
              <a:effectLst/>
              <a:latin typeface="Calibri" panose="020F0502020204030204" pitchFamily="34" charset="0"/>
              <a:ea typeface="Calibri" panose="020F0502020204030204" pitchFamily="34" charset="0"/>
            </a:endParaRPr>
          </a:p>
          <a:p>
            <a:pPr lvl="1">
              <a:spcAft>
                <a:spcPts val="375"/>
              </a:spcAft>
              <a:buSzPts val="1000"/>
              <a:tabLst>
                <a:tab pos="914400" algn="l"/>
              </a:tabLst>
            </a:pPr>
            <a:r>
              <a:rPr lang="en-GB" sz="1350" i="1" dirty="0">
                <a:solidFill>
                  <a:srgbClr val="0B0C0C"/>
                </a:solidFill>
                <a:effectLst/>
                <a:latin typeface="Arial" panose="020B0604020202020204" pitchFamily="34" charset="0"/>
                <a:ea typeface="Calibri" panose="020F0502020204030204" pitchFamily="34" charset="0"/>
              </a:rPr>
              <a:t>- Jewish yeshivas and </a:t>
            </a:r>
            <a:r>
              <a:rPr lang="en-GB" sz="1350" i="1" dirty="0" err="1">
                <a:solidFill>
                  <a:srgbClr val="0B0C0C"/>
                </a:solidFill>
                <a:effectLst/>
                <a:latin typeface="Arial" panose="020B0604020202020204" pitchFamily="34" charset="0"/>
                <a:ea typeface="Calibri" panose="020F0502020204030204" pitchFamily="34" charset="0"/>
              </a:rPr>
              <a:t>chedarim</a:t>
            </a:r>
            <a:endParaRPr lang="en-GB" sz="1350" dirty="0">
              <a:effectLst/>
              <a:latin typeface="Calibri" panose="020F0502020204030204" pitchFamily="34" charset="0"/>
              <a:ea typeface="Calibri" panose="020F0502020204030204" pitchFamily="34" charset="0"/>
            </a:endParaRPr>
          </a:p>
          <a:p>
            <a:pPr lvl="1">
              <a:spcAft>
                <a:spcPts val="375"/>
              </a:spcAft>
              <a:buSzPts val="1000"/>
              <a:tabLst>
                <a:tab pos="914400" algn="l"/>
              </a:tabLst>
            </a:pPr>
            <a:r>
              <a:rPr lang="en-GB" sz="1350" i="1" dirty="0">
                <a:solidFill>
                  <a:srgbClr val="0B0C0C"/>
                </a:solidFill>
                <a:effectLst/>
                <a:latin typeface="Arial" panose="020B0604020202020204" pitchFamily="34" charset="0"/>
                <a:ea typeface="Calibri" panose="020F0502020204030204" pitchFamily="34" charset="0"/>
              </a:rPr>
              <a:t>- Muslim madrassahs</a:t>
            </a:r>
            <a:endParaRPr lang="en-GB" sz="1350" dirty="0">
              <a:effectLst/>
              <a:latin typeface="Calibri" panose="020F0502020204030204" pitchFamily="34" charset="0"/>
              <a:ea typeface="Calibri" panose="020F0502020204030204" pitchFamily="34" charset="0"/>
            </a:endParaRPr>
          </a:p>
          <a:p>
            <a:pPr marL="742950" lvl="1" indent="-285750">
              <a:spcAft>
                <a:spcPts val="375"/>
              </a:spcAft>
              <a:buSzPts val="1000"/>
              <a:buFontTx/>
              <a:buChar char="-"/>
              <a:tabLst>
                <a:tab pos="914400" algn="l"/>
              </a:tabLst>
            </a:pPr>
            <a:r>
              <a:rPr lang="en-GB" sz="1350" i="1" dirty="0">
                <a:solidFill>
                  <a:srgbClr val="0B0C0C"/>
                </a:solidFill>
                <a:effectLst/>
                <a:latin typeface="Arial" panose="020B0604020202020204" pitchFamily="34" charset="0"/>
                <a:ea typeface="Calibri" panose="020F0502020204030204" pitchFamily="34" charset="0"/>
              </a:rPr>
              <a:t>Christian Sunday schools</a:t>
            </a:r>
          </a:p>
          <a:p>
            <a:pPr marL="742950" lvl="1" indent="-285750">
              <a:spcAft>
                <a:spcPts val="375"/>
              </a:spcAft>
              <a:buSzPts val="1000"/>
              <a:buFontTx/>
              <a:buChar char="-"/>
              <a:tabLst>
                <a:tab pos="914400" algn="l"/>
              </a:tabLst>
            </a:pPr>
            <a:r>
              <a:rPr lang="en-GB" sz="1350" i="1" dirty="0">
                <a:solidFill>
                  <a:srgbClr val="0B0C0C"/>
                </a:solidFill>
                <a:latin typeface="Arial" panose="020B0604020202020204" pitchFamily="34" charset="0"/>
                <a:ea typeface="Calibri" panose="020F0502020204030204" pitchFamily="34" charset="0"/>
              </a:rPr>
              <a:t>Hindu settings</a:t>
            </a:r>
          </a:p>
          <a:p>
            <a:pPr marL="742950" lvl="1" indent="-285750">
              <a:spcAft>
                <a:spcPts val="375"/>
              </a:spcAft>
              <a:buSzPts val="1000"/>
              <a:buFontTx/>
              <a:buChar char="-"/>
              <a:tabLst>
                <a:tab pos="914400" algn="l"/>
              </a:tabLst>
            </a:pPr>
            <a:r>
              <a:rPr lang="en-GB" sz="1350" i="1" dirty="0">
                <a:solidFill>
                  <a:srgbClr val="0B0C0C"/>
                </a:solidFill>
                <a:latin typeface="Arial" panose="020B0604020202020204" pitchFamily="34" charset="0"/>
                <a:ea typeface="Calibri" panose="020F0502020204030204" pitchFamily="34" charset="0"/>
              </a:rPr>
              <a:t>Sikh settings</a:t>
            </a:r>
            <a:endParaRPr lang="en-GB" sz="1350" i="1" dirty="0">
              <a:solidFill>
                <a:srgbClr val="0B0C0C"/>
              </a:solidFill>
              <a:effectLst/>
              <a:latin typeface="Arial" panose="020B0604020202020204" pitchFamily="34" charset="0"/>
              <a:ea typeface="Calibri" panose="020F0502020204030204" pitchFamily="34" charset="0"/>
            </a:endParaRPr>
          </a:p>
          <a:p>
            <a:pPr marL="285750" lvl="0" indent="-285750">
              <a:spcAft>
                <a:spcPts val="375"/>
              </a:spcAft>
              <a:buSzPts val="1000"/>
              <a:buFontTx/>
              <a:buChar char="-"/>
              <a:tabLst>
                <a:tab pos="457200" algn="l"/>
              </a:tabLst>
            </a:pPr>
            <a:endParaRPr lang="en-GB" sz="1350" dirty="0">
              <a:effectLst/>
              <a:latin typeface="Calibri" panose="020F0502020204030204" pitchFamily="34" charset="0"/>
              <a:ea typeface="Calibri" panose="020F0502020204030204" pitchFamily="34" charset="0"/>
            </a:endParaRPr>
          </a:p>
          <a:p>
            <a:pPr marL="457200"/>
            <a:endParaRPr lang="en-GB" sz="1800" dirty="0">
              <a:effectLst/>
              <a:latin typeface="Calibri" panose="020F0502020204030204" pitchFamily="34" charset="0"/>
              <a:ea typeface="Calibri" panose="020F0502020204030204" pitchFamily="34" charset="0"/>
            </a:endParaRPr>
          </a:p>
          <a:p>
            <a:pPr marL="457200"/>
            <a:endParaRPr lang="en-GB" sz="1800" dirty="0">
              <a:effectLst/>
              <a:latin typeface="Calibri" panose="020F0502020204030204" pitchFamily="34" charset="0"/>
              <a:ea typeface="Calibri" panose="020F0502020204030204" pitchFamily="34" charset="0"/>
            </a:endParaRPr>
          </a:p>
        </p:txBody>
      </p:sp>
      <p:sp>
        <p:nvSpPr>
          <p:cNvPr id="11" name="TextBox 10">
            <a:extLst>
              <a:ext uri="{FF2B5EF4-FFF2-40B4-BE49-F238E27FC236}">
                <a16:creationId xmlns:a16="http://schemas.microsoft.com/office/drawing/2014/main" id="{AC33E054-D472-E5DC-749C-55AF80E0B7C3}"/>
              </a:ext>
            </a:extLst>
          </p:cNvPr>
          <p:cNvSpPr txBox="1"/>
          <p:nvPr/>
        </p:nvSpPr>
        <p:spPr>
          <a:xfrm>
            <a:off x="-126084" y="2918911"/>
            <a:ext cx="2618509" cy="3393237"/>
          </a:xfrm>
          <a:prstGeom prst="rect">
            <a:avLst/>
          </a:prstGeom>
          <a:noFill/>
        </p:spPr>
        <p:txBody>
          <a:bodyPr wrap="square" rtlCol="0">
            <a:spAutoFit/>
          </a:bodyPr>
          <a:lstStyle/>
          <a:p>
            <a:pPr marL="742950" indent="-285750">
              <a:buFont typeface="Arial" panose="020B0604020202020204" pitchFamily="34" charset="0"/>
              <a:buChar char="•"/>
            </a:pPr>
            <a:r>
              <a:rPr lang="en-GB" sz="1450" b="1" i="1" dirty="0">
                <a:latin typeface="Arial" panose="020B0604020202020204" pitchFamily="34" charset="0"/>
                <a:ea typeface="Calibri" panose="020F0502020204030204" pitchFamily="34" charset="0"/>
              </a:rPr>
              <a:t>Playgroups and</a:t>
            </a:r>
            <a:r>
              <a:rPr lang="en-GB" sz="1450" b="1" i="1" dirty="0">
                <a:effectLst/>
                <a:latin typeface="Arial" panose="020B0604020202020204" pitchFamily="34" charset="0"/>
                <a:ea typeface="Calibri" panose="020F0502020204030204" pitchFamily="34" charset="0"/>
              </a:rPr>
              <a:t> Nurseries</a:t>
            </a:r>
          </a:p>
          <a:p>
            <a:pPr marL="742950" indent="-285750">
              <a:buFont typeface="Arial" panose="020B0604020202020204" pitchFamily="34" charset="0"/>
              <a:buChar char="•"/>
            </a:pPr>
            <a:r>
              <a:rPr lang="en-GB" sz="1450" b="1" i="1" dirty="0">
                <a:latin typeface="Arial" panose="020B0604020202020204" pitchFamily="34" charset="0"/>
                <a:ea typeface="Calibri" panose="020F0502020204030204" pitchFamily="34" charset="0"/>
              </a:rPr>
              <a:t>Wraparound care</a:t>
            </a:r>
            <a:r>
              <a:rPr lang="en-GB" sz="1450" i="1" dirty="0">
                <a:latin typeface="Arial" panose="020B0604020202020204" pitchFamily="34" charset="0"/>
                <a:ea typeface="Calibri" panose="020F0502020204030204" pitchFamily="34" charset="0"/>
              </a:rPr>
              <a:t>; B</a:t>
            </a:r>
            <a:r>
              <a:rPr lang="en-GB" sz="1450" i="1" dirty="0">
                <a:effectLst/>
                <a:latin typeface="Arial" panose="020B0604020202020204" pitchFamily="34" charset="0"/>
                <a:ea typeface="Calibri" panose="020F0502020204030204" pitchFamily="34" charset="0"/>
              </a:rPr>
              <a:t>efore or after school club</a:t>
            </a:r>
          </a:p>
          <a:p>
            <a:pPr marL="457200"/>
            <a:endParaRPr lang="en-GB" sz="1450" i="1" dirty="0">
              <a:effectLst/>
              <a:latin typeface="Calibri" panose="020F0502020204030204" pitchFamily="34" charset="0"/>
              <a:ea typeface="Calibri" panose="020F0502020204030204" pitchFamily="34" charset="0"/>
            </a:endParaRPr>
          </a:p>
          <a:p>
            <a:pPr marL="742950" indent="-285750">
              <a:buFont typeface="Arial" panose="020B0604020202020204" pitchFamily="34" charset="0"/>
              <a:buChar char="•"/>
            </a:pPr>
            <a:r>
              <a:rPr lang="en-GB" sz="1450" b="1" i="1" dirty="0">
                <a:effectLst/>
                <a:latin typeface="Arial" panose="020B0604020202020204" pitchFamily="34" charset="0"/>
                <a:ea typeface="Calibri" panose="020F0502020204030204" pitchFamily="34" charset="0"/>
              </a:rPr>
              <a:t>Home </a:t>
            </a:r>
            <a:r>
              <a:rPr lang="en-GB" sz="1450" b="1" i="1" dirty="0">
                <a:latin typeface="Arial" panose="020B0604020202020204" pitchFamily="34" charset="0"/>
                <a:ea typeface="Calibri" panose="020F0502020204030204" pitchFamily="34" charset="0"/>
              </a:rPr>
              <a:t>child carers/ nannies</a:t>
            </a:r>
          </a:p>
          <a:p>
            <a:pPr marL="457200"/>
            <a:endParaRPr lang="en-GB" sz="1450" i="1" dirty="0">
              <a:effectLst/>
              <a:latin typeface="Arial" panose="020B0604020202020204" pitchFamily="34" charset="0"/>
              <a:ea typeface="Calibri" panose="020F0502020204030204" pitchFamily="34" charset="0"/>
            </a:endParaRPr>
          </a:p>
          <a:p>
            <a:pPr marL="742950" indent="-285750">
              <a:buFont typeface="Arial" panose="020B0604020202020204" pitchFamily="34" charset="0"/>
              <a:buChar char="•"/>
            </a:pPr>
            <a:r>
              <a:rPr lang="en-GB" sz="1450" b="1" i="1" dirty="0">
                <a:solidFill>
                  <a:srgbClr val="0B0C0C"/>
                </a:solidFill>
                <a:latin typeface="Arial" panose="020B0604020202020204" pitchFamily="34" charset="0"/>
                <a:ea typeface="Calibri" panose="020F0502020204030204" pitchFamily="34" charset="0"/>
              </a:rPr>
              <a:t>O</a:t>
            </a:r>
            <a:r>
              <a:rPr lang="en-GB" sz="1450" b="1" i="1" dirty="0">
                <a:solidFill>
                  <a:srgbClr val="0B0C0C"/>
                </a:solidFill>
                <a:effectLst/>
                <a:latin typeface="Arial" panose="020B0604020202020204" pitchFamily="34" charset="0"/>
                <a:ea typeface="Calibri" panose="020F0502020204030204" pitchFamily="34" charset="0"/>
              </a:rPr>
              <a:t>pen-access youth providers</a:t>
            </a:r>
            <a:r>
              <a:rPr lang="en-GB" sz="1450" i="1" dirty="0">
                <a:solidFill>
                  <a:srgbClr val="0B0C0C"/>
                </a:solidFill>
                <a:effectLst/>
                <a:latin typeface="Arial" panose="020B0604020202020204" pitchFamily="34" charset="0"/>
                <a:ea typeface="Calibri" panose="020F0502020204030204" pitchFamily="34" charset="0"/>
              </a:rPr>
              <a:t>, </a:t>
            </a:r>
            <a:r>
              <a:rPr lang="en-GB" sz="1350" i="1" dirty="0">
                <a:solidFill>
                  <a:srgbClr val="0B0C0C"/>
                </a:solidFill>
                <a:effectLst/>
                <a:latin typeface="Arial" panose="020B0604020202020204" pitchFamily="34" charset="0"/>
                <a:ea typeface="Calibri" panose="020F0502020204030204" pitchFamily="34" charset="0"/>
              </a:rPr>
              <a:t>for example, centre-based and detached youth work</a:t>
            </a:r>
            <a:endParaRPr lang="en-GB" sz="1350" dirty="0">
              <a:effectLst/>
              <a:latin typeface="Calibri" panose="020F0502020204030204" pitchFamily="34" charset="0"/>
              <a:ea typeface="Calibri" panose="020F0502020204030204" pitchFamily="34" charset="0"/>
            </a:endParaRPr>
          </a:p>
          <a:p>
            <a:pPr marL="742950" indent="-285750">
              <a:buFont typeface="Arial" panose="020B0604020202020204" pitchFamily="34" charset="0"/>
              <a:buChar char="•"/>
            </a:pPr>
            <a:endParaRPr lang="en-GB" sz="1450" i="1" dirty="0">
              <a:effectLst/>
              <a:latin typeface="Calibri" panose="020F0502020204030204" pitchFamily="34" charset="0"/>
              <a:ea typeface="Calibri" panose="020F0502020204030204" pitchFamily="34" charset="0"/>
            </a:endParaRPr>
          </a:p>
        </p:txBody>
      </p:sp>
      <p:sp>
        <p:nvSpPr>
          <p:cNvPr id="13" name="TextBox 12">
            <a:extLst>
              <a:ext uri="{FF2B5EF4-FFF2-40B4-BE49-F238E27FC236}">
                <a16:creationId xmlns:a16="http://schemas.microsoft.com/office/drawing/2014/main" id="{9B8E6F76-A8F4-E881-1256-34E8AB86FAFE}"/>
              </a:ext>
            </a:extLst>
          </p:cNvPr>
          <p:cNvSpPr txBox="1"/>
          <p:nvPr/>
        </p:nvSpPr>
        <p:spPr>
          <a:xfrm>
            <a:off x="0" y="6142645"/>
            <a:ext cx="12524509" cy="1000274"/>
          </a:xfrm>
          <a:prstGeom prst="rect">
            <a:avLst/>
          </a:prstGeom>
          <a:noFill/>
        </p:spPr>
        <p:txBody>
          <a:bodyPr wrap="square" rtlCol="0">
            <a:spAutoFit/>
          </a:bodyPr>
          <a:lstStyle/>
          <a:p>
            <a:r>
              <a:rPr lang="en-GB" sz="1500" dirty="0">
                <a:latin typeface="+mj-lt"/>
              </a:rPr>
              <a:t>For more information on eligibility, please visit: </a:t>
            </a:r>
            <a:r>
              <a:rPr lang="en-GB" sz="1500" dirty="0">
                <a:latin typeface="+mj-lt"/>
                <a:hlinkClick r:id="rId3"/>
              </a:rPr>
              <a:t>Qualifying for the voluntary part of the Childcare Register - GOV.UK (www.gov.uk)</a:t>
            </a:r>
            <a:endParaRPr lang="en-GB" sz="1500" dirty="0">
              <a:latin typeface="+mj-lt"/>
            </a:endParaRPr>
          </a:p>
          <a:p>
            <a:endParaRPr lang="en-GB" sz="1500" dirty="0">
              <a:latin typeface="+mj-lt"/>
            </a:endParaRPr>
          </a:p>
          <a:p>
            <a:r>
              <a:rPr lang="en-GB" sz="1400" b="1" dirty="0">
                <a:latin typeface="+mj-lt"/>
              </a:rPr>
              <a:t>* Wraparound care is care that either ends when the school day begins or begins when the school day ends and there is no two hour requirement</a:t>
            </a:r>
          </a:p>
          <a:p>
            <a:endParaRPr lang="en-GB" sz="1500" dirty="0">
              <a:latin typeface="+mj-lt"/>
            </a:endParaRPr>
          </a:p>
        </p:txBody>
      </p:sp>
      <p:pic>
        <p:nvPicPr>
          <p:cNvPr id="14" name="Picture 4">
            <a:extLst>
              <a:ext uri="{FF2B5EF4-FFF2-40B4-BE49-F238E27FC236}">
                <a16:creationId xmlns:a16="http://schemas.microsoft.com/office/drawing/2014/main" id="{54138314-2CBE-AF63-7D61-EA97DF5A11C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43887" y="5143500"/>
            <a:ext cx="17145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599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DCF6576C-DEC0-E505-768E-30A7B95BCB82}"/>
              </a:ext>
            </a:extLst>
          </p:cNvPr>
          <p:cNvSpPr>
            <a:spLocks noGrp="1" noChangeArrowheads="1"/>
          </p:cNvSpPr>
          <p:nvPr>
            <p:ph idx="1"/>
          </p:nvPr>
        </p:nvSpPr>
        <p:spPr bwMode="auto">
          <a:xfrm>
            <a:off x="165542" y="1919302"/>
            <a:ext cx="11860916" cy="36647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872" tIns="169809" rIns="9144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indent="0">
              <a:lnSpc>
                <a:spcPct val="100000"/>
              </a:lnSpc>
              <a:buNone/>
            </a:pPr>
            <a:endParaRPr lang="en-GB" altLang="en-US" sz="1600" dirty="0">
              <a:solidFill>
                <a:srgbClr val="0B0C0C"/>
              </a:solidFill>
              <a:latin typeface="+mj-lt"/>
            </a:endParaRPr>
          </a:p>
          <a:p>
            <a:pPr marL="0" indent="0">
              <a:lnSpc>
                <a:spcPct val="100000"/>
              </a:lnSpc>
              <a:buNone/>
            </a:pPr>
            <a:r>
              <a:rPr lang="en-GB" altLang="en-US" sz="1600" dirty="0">
                <a:solidFill>
                  <a:srgbClr val="0B0C0C"/>
                </a:solidFill>
                <a:latin typeface="+mj-lt"/>
              </a:rPr>
              <a:t>To register your childcare on the Childcare Register, you must be either the:</a:t>
            </a:r>
          </a:p>
          <a:p>
            <a:pPr>
              <a:lnSpc>
                <a:spcPct val="100000"/>
              </a:lnSpc>
            </a:pPr>
            <a:r>
              <a:rPr lang="en-GB" altLang="en-US" sz="1600" dirty="0">
                <a:solidFill>
                  <a:srgbClr val="0B0C0C"/>
                </a:solidFill>
                <a:latin typeface="+mj-lt"/>
              </a:rPr>
              <a:t>sole owner</a:t>
            </a:r>
          </a:p>
          <a:p>
            <a:pPr>
              <a:lnSpc>
                <a:spcPct val="100000"/>
              </a:lnSpc>
            </a:pPr>
            <a:r>
              <a:rPr lang="en-GB" altLang="en-US" sz="1600" dirty="0">
                <a:solidFill>
                  <a:srgbClr val="0B0C0C"/>
                </a:solidFill>
                <a:latin typeface="+mj-lt"/>
              </a:rPr>
              <a:t>nominated individual of an organisation, such as a company or partnership</a:t>
            </a:r>
          </a:p>
          <a:p>
            <a:pPr marL="0" indent="0">
              <a:lnSpc>
                <a:spcPct val="100000"/>
              </a:lnSpc>
              <a:buNone/>
            </a:pPr>
            <a:endParaRPr lang="en-US" altLang="en-US" sz="1600" dirty="0">
              <a:solidFill>
                <a:srgbClr val="0B0C0C"/>
              </a:solidFill>
              <a:latin typeface="+mj-lt"/>
            </a:endParaRPr>
          </a:p>
          <a:p>
            <a:pPr>
              <a:lnSpc>
                <a:spcPct val="100000"/>
              </a:lnSpc>
            </a:pPr>
            <a:r>
              <a:rPr lang="en-US" altLang="en-US" sz="1600" dirty="0">
                <a:solidFill>
                  <a:srgbClr val="0B0C0C"/>
                </a:solidFill>
                <a:latin typeface="+mj-lt"/>
              </a:rPr>
              <a:t>You will need a </a:t>
            </a:r>
            <a:r>
              <a:rPr kumimoji="0" lang="en-US" altLang="en-US" sz="1600" b="0" i="0" u="none" strike="noStrike" cap="none" normalizeH="0" baseline="0" dirty="0">
                <a:ln>
                  <a:noFill/>
                </a:ln>
                <a:solidFill>
                  <a:srgbClr val="0B0C0C"/>
                </a:solidFill>
                <a:effectLst/>
                <a:latin typeface="+mj-lt"/>
              </a:rPr>
              <a:t>Disclosure and Barring Service (DBS) check. </a:t>
            </a:r>
            <a:r>
              <a:rPr kumimoji="0" lang="en-US" altLang="en-US" sz="1600" b="0" i="0" u="none" strike="noStrike" cap="none" normalizeH="0" baseline="0" dirty="0">
                <a:ln>
                  <a:noFill/>
                </a:ln>
                <a:solidFill>
                  <a:srgbClr val="0B0C0C"/>
                </a:solidFill>
                <a:effectLst/>
                <a:latin typeface="+mj-lt"/>
                <a:hlinkClick r:id="rId2"/>
              </a:rPr>
              <a:t>Please read this guidance on what DBS check you will need</a:t>
            </a:r>
            <a:r>
              <a:rPr kumimoji="0" lang="en-US" altLang="en-US" sz="1600" b="0" i="0" u="none" strike="noStrike" cap="none" normalizeH="0" baseline="0" dirty="0">
                <a:ln>
                  <a:noFill/>
                </a:ln>
                <a:solidFill>
                  <a:srgbClr val="0B0C0C"/>
                </a:solidFill>
                <a:effectLst/>
                <a:latin typeface="+mj-lt"/>
              </a:rPr>
              <a:t>. </a:t>
            </a:r>
          </a:p>
          <a:p>
            <a:pPr marL="0" indent="0">
              <a:lnSpc>
                <a:spcPct val="100000"/>
              </a:lnSpc>
              <a:buNone/>
            </a:pPr>
            <a:endParaRPr kumimoji="0" lang="en-US" altLang="en-US" sz="1600" b="0" i="0" u="none" strike="noStrike" cap="none" normalizeH="0" baseline="0" dirty="0">
              <a:ln>
                <a:noFill/>
              </a:ln>
              <a:solidFill>
                <a:srgbClr val="0B0C0C"/>
              </a:solidFill>
              <a:effectLst/>
              <a:latin typeface="+mj-lt"/>
            </a:endParaRPr>
          </a:p>
          <a:p>
            <a:pPr>
              <a:lnSpc>
                <a:spcPct val="100000"/>
              </a:lnSpc>
            </a:pPr>
            <a:r>
              <a:rPr kumimoji="0" lang="en-US" altLang="en-US" sz="1600" b="0" i="0" u="none" strike="noStrike" cap="none" normalizeH="0" baseline="0" dirty="0">
                <a:ln>
                  <a:noFill/>
                </a:ln>
                <a:solidFill>
                  <a:srgbClr val="0B0C0C"/>
                </a:solidFill>
                <a:effectLst/>
                <a:latin typeface="+mj-lt"/>
              </a:rPr>
              <a:t>Yo</a:t>
            </a:r>
            <a:r>
              <a:rPr lang="en-US" altLang="en-US" sz="1600" dirty="0">
                <a:solidFill>
                  <a:srgbClr val="0B0C0C"/>
                </a:solidFill>
                <a:latin typeface="+mj-lt"/>
              </a:rPr>
              <a:t>u must have first aid training for the age range you look after. </a:t>
            </a:r>
            <a:endParaRPr kumimoji="0" lang="en-US" altLang="en-US" sz="1600" b="0" i="0" u="none" strike="noStrike" cap="none" normalizeH="0" baseline="0" dirty="0">
              <a:ln>
                <a:noFill/>
              </a:ln>
              <a:solidFill>
                <a:srgbClr val="0B0C0C"/>
              </a:solidFill>
              <a:effectLst/>
              <a:latin typeface="+mj-lt"/>
            </a:endParaRPr>
          </a:p>
          <a:p>
            <a:pPr marL="0" indent="0">
              <a:lnSpc>
                <a:spcPct val="100000"/>
              </a:lnSpc>
              <a:buNone/>
            </a:pPr>
            <a:endParaRPr kumimoji="0" lang="en-US" altLang="en-US" sz="1600" b="1" i="0" u="none" strike="noStrike" cap="none" normalizeH="0" baseline="0" dirty="0">
              <a:ln>
                <a:noFill/>
              </a:ln>
              <a:solidFill>
                <a:srgbClr val="0B0C0C"/>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0B0C0C"/>
                </a:solidFill>
                <a:effectLst/>
                <a:latin typeface="+mj-lt"/>
              </a:rPr>
              <a:t>How much it costs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B0C0C"/>
                </a:solidFill>
                <a:effectLst/>
                <a:latin typeface="+mj-lt"/>
              </a:rPr>
              <a:t>It usually costs £114 for a provider to apply to register with Ofsted, and £35 for childminders.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900" b="1" i="0" u="none" strike="noStrike" cap="none" normalizeH="0" baseline="0" dirty="0">
              <a:ln>
                <a:noFill/>
              </a:ln>
              <a:solidFill>
                <a:srgbClr val="0B0C0C"/>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lang="en-GB" sz="1600" b="1" dirty="0">
                <a:latin typeface="+mj-lt"/>
              </a:rPr>
              <a:t>Providers can start the registration process here: </a:t>
            </a:r>
            <a:r>
              <a:rPr lang="en-GB" sz="1600" dirty="0">
                <a:latin typeface="+mj-lt"/>
                <a:hlinkClick r:id="rId3"/>
              </a:rPr>
              <a:t>Apply to join the Childcare Register (CR1) - GOV.UK (www.gov.uk)</a:t>
            </a:r>
            <a:endParaRPr lang="en-GB" sz="1600" dirty="0">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lang="en-GB" sz="1600" b="1" dirty="0">
                <a:latin typeface="+mj-lt"/>
              </a:rPr>
              <a:t>Childminders can start the registration process here: </a:t>
            </a:r>
            <a:r>
              <a:rPr lang="en-GB" sz="1600" dirty="0">
                <a:latin typeface="+mj-lt"/>
                <a:cs typeface="Arial" panose="020B0604020202020204" pitchFamily="34" charset="0"/>
                <a:hlinkClick r:id="rId4"/>
              </a:rPr>
              <a:t>Become a childminder or nanny (England): Register as a childminder - GOV.UK</a:t>
            </a:r>
            <a:endParaRPr lang="en-GB" sz="1600" dirty="0">
              <a:latin typeface="+mj-lt"/>
              <a:cs typeface="Arial" panose="020B0604020202020204" pitchFamily="34" charset="0"/>
            </a:endParaRPr>
          </a:p>
        </p:txBody>
      </p:sp>
      <p:sp>
        <p:nvSpPr>
          <p:cNvPr id="2" name="Title 1">
            <a:extLst>
              <a:ext uri="{FF2B5EF4-FFF2-40B4-BE49-F238E27FC236}">
                <a16:creationId xmlns:a16="http://schemas.microsoft.com/office/drawing/2014/main" id="{5F18F184-F775-9119-5F29-94CBAA4C4121}"/>
              </a:ext>
            </a:extLst>
          </p:cNvPr>
          <p:cNvSpPr>
            <a:spLocks noGrp="1"/>
          </p:cNvSpPr>
          <p:nvPr>
            <p:ph type="title"/>
          </p:nvPr>
        </p:nvSpPr>
        <p:spPr>
          <a:xfrm>
            <a:off x="134135" y="0"/>
            <a:ext cx="11298569" cy="1055979"/>
          </a:xfrm>
        </p:spPr>
        <p:txBody>
          <a:bodyPr>
            <a:normAutofit/>
          </a:bodyPr>
          <a:lstStyle/>
          <a:p>
            <a:r>
              <a:rPr lang="en-GB" sz="4000" b="1" dirty="0"/>
              <a:t>Guide to Ofsted registration </a:t>
            </a:r>
            <a:r>
              <a:rPr lang="en-GB" sz="1600" b="1" dirty="0"/>
              <a:t>*England only </a:t>
            </a:r>
          </a:p>
        </p:txBody>
      </p:sp>
      <p:sp>
        <p:nvSpPr>
          <p:cNvPr id="3" name="TextBox 2">
            <a:extLst>
              <a:ext uri="{FF2B5EF4-FFF2-40B4-BE49-F238E27FC236}">
                <a16:creationId xmlns:a16="http://schemas.microsoft.com/office/drawing/2014/main" id="{BB624468-0F1A-2468-4425-3ECE40E6F333}"/>
              </a:ext>
            </a:extLst>
          </p:cNvPr>
          <p:cNvSpPr txBox="1"/>
          <p:nvPr/>
        </p:nvSpPr>
        <p:spPr>
          <a:xfrm>
            <a:off x="134136" y="849663"/>
            <a:ext cx="11726780" cy="2154436"/>
          </a:xfrm>
          <a:prstGeom prst="rect">
            <a:avLst/>
          </a:prstGeom>
          <a:noFill/>
        </p:spPr>
        <p:txBody>
          <a:bodyPr wrap="square" rtlCol="0">
            <a:spAutoFit/>
          </a:bodyPr>
          <a:lstStyle/>
          <a:p>
            <a:r>
              <a:rPr lang="en-GB" sz="1600" dirty="0">
                <a:latin typeface="+mj-lt"/>
              </a:rPr>
              <a:t>As a childcare provider or childminder registered with a regulator, you could boost your business by accepting payments from families using Universal Credit or Tax-Free Childcare. If you are i</a:t>
            </a:r>
            <a:r>
              <a:rPr kumimoji="0" lang="en-GB" altLang="en-US" sz="1600" i="0" u="none" strike="noStrike" cap="none" normalizeH="0" baseline="0" dirty="0">
                <a:ln>
                  <a:noFill/>
                </a:ln>
                <a:solidFill>
                  <a:schemeClr val="tx1"/>
                </a:solidFill>
                <a:effectLst/>
                <a:latin typeface="+mj-lt"/>
              </a:rPr>
              <a:t>n </a:t>
            </a:r>
            <a:r>
              <a:rPr lang="en-GB" altLang="en-US" sz="1600" dirty="0">
                <a:latin typeface="+mj-lt"/>
              </a:rPr>
              <a:t>England, this means joining the </a:t>
            </a:r>
            <a:r>
              <a:rPr lang="en-GB" sz="1600" dirty="0">
                <a:effectLst/>
                <a:latin typeface="+mj-lt"/>
                <a:ea typeface="Calibri" panose="020F0502020204030204" pitchFamily="34" charset="0"/>
              </a:rPr>
              <a:t>voluntary part of the </a:t>
            </a:r>
            <a:r>
              <a:rPr lang="en-GB" sz="1600" dirty="0">
                <a:effectLst/>
                <a:latin typeface="+mj-lt"/>
                <a:ea typeface="Calibri" panose="020F0502020204030204" pitchFamily="34" charset="0"/>
                <a:hlinkClick r:id="rId3"/>
              </a:rPr>
              <a:t>Ofsted General Childcare register</a:t>
            </a:r>
            <a:r>
              <a:rPr lang="en-GB" sz="1600" dirty="0">
                <a:effectLst/>
                <a:latin typeface="+mj-lt"/>
                <a:ea typeface="Calibri" panose="020F0502020204030204" pitchFamily="34" charset="0"/>
              </a:rPr>
              <a:t> </a:t>
            </a:r>
            <a:r>
              <a:rPr lang="en-GB" sz="1600" dirty="0">
                <a:latin typeface="+mj-lt"/>
              </a:rPr>
              <a:t>or a </a:t>
            </a:r>
            <a:r>
              <a:rPr lang="en-GB" sz="1600" dirty="0">
                <a:latin typeface="+mj-lt"/>
                <a:hlinkClick r:id="rId5"/>
              </a:rPr>
              <a:t>childminder agency</a:t>
            </a:r>
            <a:r>
              <a:rPr lang="en-GB" sz="1600" dirty="0">
                <a:latin typeface="+mj-lt"/>
              </a:rPr>
              <a:t>. </a:t>
            </a:r>
            <a:endParaRPr lang="en-GB" altLang="en-US" sz="1600" dirty="0">
              <a:latin typeface="+mj-lt"/>
            </a:endParaRPr>
          </a:p>
          <a:p>
            <a:endParaRPr lang="en-GB" altLang="en-US" sz="1600" dirty="0">
              <a:latin typeface="+mj-lt"/>
            </a:endParaRPr>
          </a:p>
          <a:p>
            <a:r>
              <a:rPr lang="en-GB" altLang="en-US" sz="1600" b="1" dirty="0">
                <a:latin typeface="+mj-lt"/>
              </a:rPr>
              <a:t>For those who choose to join the Ofsted register, </a:t>
            </a:r>
            <a:r>
              <a:rPr lang="en-GB" sz="1600" b="1" dirty="0">
                <a:latin typeface="+mj-lt"/>
              </a:rPr>
              <a:t>please note the following information:</a:t>
            </a:r>
          </a:p>
          <a:p>
            <a:endParaRPr lang="en-GB" dirty="0"/>
          </a:p>
          <a:p>
            <a:endParaRPr lang="en-GB" dirty="0"/>
          </a:p>
          <a:p>
            <a:endParaRPr lang="en-GB" dirty="0"/>
          </a:p>
        </p:txBody>
      </p:sp>
      <p:sp>
        <p:nvSpPr>
          <p:cNvPr id="4" name="TextBox 3">
            <a:extLst>
              <a:ext uri="{FF2B5EF4-FFF2-40B4-BE49-F238E27FC236}">
                <a16:creationId xmlns:a16="http://schemas.microsoft.com/office/drawing/2014/main" id="{A5C419CD-C7AA-D4D7-D101-089B83B5012B}"/>
              </a:ext>
            </a:extLst>
          </p:cNvPr>
          <p:cNvSpPr txBox="1"/>
          <p:nvPr/>
        </p:nvSpPr>
        <p:spPr>
          <a:xfrm>
            <a:off x="165542" y="5847188"/>
            <a:ext cx="9671021" cy="1107996"/>
          </a:xfrm>
          <a:prstGeom prst="rect">
            <a:avLst/>
          </a:prstGeom>
          <a:noFill/>
        </p:spPr>
        <p:txBody>
          <a:bodyPr wrap="square" rtlCol="0">
            <a:spAutoFit/>
          </a:bodyPr>
          <a:lstStyle/>
          <a:p>
            <a:r>
              <a:rPr lang="en-GB" sz="1600" dirty="0">
                <a:latin typeface="+mj-lt"/>
              </a:rPr>
              <a:t>Once you are Ofsted or childminder agency registered, you are automatically able to accept payments from parents who are using Universal Credit childcare support. Please see </a:t>
            </a:r>
            <a:r>
              <a:rPr lang="en-GB" sz="1600" b="1" dirty="0">
                <a:latin typeface="+mj-lt"/>
              </a:rPr>
              <a:t>Annex A </a:t>
            </a:r>
            <a:r>
              <a:rPr lang="en-GB" sz="1600" dirty="0">
                <a:latin typeface="+mj-lt"/>
              </a:rPr>
              <a:t>for more information on how parents become eligible for Universal Credit childcare support.</a:t>
            </a:r>
          </a:p>
          <a:p>
            <a:endParaRPr lang="en-GB" dirty="0"/>
          </a:p>
        </p:txBody>
      </p:sp>
      <p:pic>
        <p:nvPicPr>
          <p:cNvPr id="9" name="Picture 8">
            <a:extLst>
              <a:ext uri="{FF2B5EF4-FFF2-40B4-BE49-F238E27FC236}">
                <a16:creationId xmlns:a16="http://schemas.microsoft.com/office/drawing/2014/main" id="{8C47C6A6-A80E-F5F4-25AC-39F08C7550FA}"/>
              </a:ext>
            </a:extLst>
          </p:cNvPr>
          <p:cNvPicPr>
            <a:picLocks noChangeAspect="1"/>
          </p:cNvPicPr>
          <p:nvPr/>
        </p:nvPicPr>
        <p:blipFill>
          <a:blip r:embed="rId6"/>
          <a:stretch>
            <a:fillRect/>
          </a:stretch>
        </p:blipFill>
        <p:spPr>
          <a:xfrm>
            <a:off x="10316076" y="5030053"/>
            <a:ext cx="1714500" cy="1714500"/>
          </a:xfrm>
          <a:prstGeom prst="rect">
            <a:avLst/>
          </a:prstGeom>
        </p:spPr>
      </p:pic>
    </p:spTree>
    <p:extLst>
      <p:ext uri="{BB962C8B-B14F-4D97-AF65-F5344CB8AC3E}">
        <p14:creationId xmlns:p14="http://schemas.microsoft.com/office/powerpoint/2010/main" val="232852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9A3C8-FFCF-061E-F9D4-E6022F8850AC}"/>
              </a:ext>
            </a:extLst>
          </p:cNvPr>
          <p:cNvSpPr>
            <a:spLocks noGrp="1"/>
          </p:cNvSpPr>
          <p:nvPr>
            <p:ph type="title"/>
          </p:nvPr>
        </p:nvSpPr>
        <p:spPr>
          <a:xfrm>
            <a:off x="219221" y="-3200"/>
            <a:ext cx="10795781" cy="1058277"/>
          </a:xfrm>
        </p:spPr>
        <p:txBody>
          <a:bodyPr>
            <a:normAutofit fontScale="90000"/>
          </a:bodyPr>
          <a:lstStyle/>
          <a:p>
            <a:r>
              <a:rPr lang="en-GB" b="1" dirty="0"/>
              <a:t>Guide to activating your Tax-Free Childcare account </a:t>
            </a:r>
          </a:p>
        </p:txBody>
      </p:sp>
      <p:sp>
        <p:nvSpPr>
          <p:cNvPr id="3" name="Content Placeholder 2">
            <a:extLst>
              <a:ext uri="{FF2B5EF4-FFF2-40B4-BE49-F238E27FC236}">
                <a16:creationId xmlns:a16="http://schemas.microsoft.com/office/drawing/2014/main" id="{41C3983F-024D-0698-0443-6D0FD582FE91}"/>
              </a:ext>
            </a:extLst>
          </p:cNvPr>
          <p:cNvSpPr>
            <a:spLocks noGrp="1"/>
          </p:cNvSpPr>
          <p:nvPr>
            <p:ph idx="1"/>
          </p:nvPr>
        </p:nvSpPr>
        <p:spPr>
          <a:xfrm>
            <a:off x="219221" y="1055077"/>
            <a:ext cx="11625775" cy="4902050"/>
          </a:xfrm>
        </p:spPr>
        <p:txBody>
          <a:bodyPr>
            <a:normAutofit fontScale="25000" lnSpcReduction="20000"/>
          </a:bodyPr>
          <a:lstStyle/>
          <a:p>
            <a:pPr marL="0" indent="0">
              <a:buNone/>
            </a:pPr>
            <a:r>
              <a:rPr lang="en-GB" sz="7200" dirty="0">
                <a:latin typeface="+mj-lt"/>
              </a:rPr>
              <a:t>Once registered with a regulator in the UK, you can boost your business and help reduce cost for working families by activating your Tax-Free Childcare (TFC) account. </a:t>
            </a:r>
            <a:r>
              <a:rPr lang="en-GB" sz="7200" b="1" dirty="0">
                <a:latin typeface="+mj-lt"/>
              </a:rPr>
              <a:t>Setting it up is free and only takes around ten minutes. </a:t>
            </a:r>
            <a:endParaRPr lang="en-GB" sz="7200" dirty="0">
              <a:latin typeface="+mj-lt"/>
            </a:endParaRPr>
          </a:p>
          <a:p>
            <a:pPr marL="0" indent="0">
              <a:buNone/>
            </a:pPr>
            <a:r>
              <a:rPr lang="en-GB" sz="7200" dirty="0">
                <a:latin typeface="+mj-lt"/>
              </a:rPr>
              <a:t>After the registration process with the regulator has been completed, you should receive an invitation letter containing your unique 11 digit user ID, along with instructions on how to sign-up online to TFC. If you are already registered and haven’t received your invitation letter, you should contact the </a:t>
            </a:r>
            <a:r>
              <a:rPr lang="en-GB" sz="7200" dirty="0">
                <a:latin typeface="+mj-lt"/>
                <a:hlinkClick r:id="rId2"/>
              </a:rPr>
              <a:t>Childcare Service helpline</a:t>
            </a:r>
            <a:r>
              <a:rPr lang="en-GB" sz="7200" dirty="0">
                <a:latin typeface="+mj-lt"/>
              </a:rPr>
              <a:t>.</a:t>
            </a:r>
          </a:p>
          <a:p>
            <a:pPr marL="0" indent="0">
              <a:buNone/>
            </a:pPr>
            <a:endParaRPr lang="en-GB" sz="7200" dirty="0">
              <a:latin typeface="+mj-lt"/>
            </a:endParaRPr>
          </a:p>
          <a:p>
            <a:pPr marL="0" indent="0">
              <a:buNone/>
            </a:pPr>
            <a:r>
              <a:rPr lang="en-GB" sz="7200" b="1" dirty="0">
                <a:latin typeface="+mj-lt"/>
              </a:rPr>
              <a:t>Activating your TFC account:</a:t>
            </a:r>
          </a:p>
          <a:p>
            <a:pPr marL="0" indent="0">
              <a:buNone/>
            </a:pPr>
            <a:r>
              <a:rPr lang="en-GB" sz="6400" dirty="0">
                <a:latin typeface="+mj-lt"/>
              </a:rPr>
              <a:t>You’ll find everything you need on the </a:t>
            </a:r>
            <a:r>
              <a:rPr lang="en-GB" sz="6400" dirty="0">
                <a:latin typeface="+mj-lt"/>
                <a:hlinkClick r:id="rId3"/>
              </a:rPr>
              <a:t>GOV.UK Tax-Free Childcare if you’re a childcare provider page</a:t>
            </a:r>
            <a:r>
              <a:rPr lang="en-GB" sz="6400" dirty="0">
                <a:latin typeface="+mj-lt"/>
              </a:rPr>
              <a:t>. </a:t>
            </a:r>
          </a:p>
          <a:p>
            <a:pPr marL="0" indent="0">
              <a:buNone/>
            </a:pPr>
            <a:r>
              <a:rPr lang="en-GB" sz="7200" b="1" dirty="0">
                <a:latin typeface="+mj-lt"/>
              </a:rPr>
              <a:t>To sign up you’ll need your: </a:t>
            </a:r>
          </a:p>
          <a:p>
            <a:pPr marL="0" indent="0">
              <a:buNone/>
            </a:pPr>
            <a:r>
              <a:rPr lang="en-GB" sz="6400" dirty="0">
                <a:latin typeface="+mj-lt"/>
              </a:rPr>
              <a:t>• unique 11-digit user ID </a:t>
            </a:r>
          </a:p>
          <a:p>
            <a:pPr marL="0" indent="0">
              <a:buNone/>
            </a:pPr>
            <a:r>
              <a:rPr lang="en-GB" sz="6400" dirty="0">
                <a:latin typeface="+mj-lt"/>
              </a:rPr>
              <a:t>• business bank account details, so you can receive payments</a:t>
            </a:r>
          </a:p>
          <a:p>
            <a:pPr marL="0" indent="0">
              <a:buNone/>
            </a:pPr>
            <a:r>
              <a:rPr lang="en-GB" sz="6400" dirty="0">
                <a:latin typeface="+mj-lt"/>
              </a:rPr>
              <a:t>• business postcode (the one registered with your regulator)</a:t>
            </a:r>
          </a:p>
          <a:p>
            <a:pPr marL="0" indent="0">
              <a:buNone/>
            </a:pPr>
            <a:r>
              <a:rPr lang="en-GB" sz="7200" b="1" dirty="0">
                <a:latin typeface="+mj-lt"/>
              </a:rPr>
              <a:t>Once you’ve signed up, you can:</a:t>
            </a:r>
          </a:p>
          <a:p>
            <a:pPr marL="0" indent="0">
              <a:buNone/>
            </a:pPr>
            <a:r>
              <a:rPr lang="en-GB" sz="6400" dirty="0">
                <a:latin typeface="+mj-lt"/>
              </a:rPr>
              <a:t>• Accept Tax-Free Childcare payments and get a childcare provider account which you can use to keep your details up to date</a:t>
            </a:r>
          </a:p>
          <a:p>
            <a:pPr marL="0" indent="0">
              <a:buNone/>
            </a:pPr>
            <a:r>
              <a:rPr lang="en-GB" sz="6400" dirty="0">
                <a:latin typeface="+mj-lt"/>
              </a:rPr>
              <a:t>• Manage payments online 24/7 (using your provider account)</a:t>
            </a:r>
          </a:p>
          <a:p>
            <a:pPr marL="0" indent="0">
              <a:buNone/>
            </a:pPr>
            <a:r>
              <a:rPr lang="en-GB" sz="6400" dirty="0">
                <a:latin typeface="+mj-lt"/>
              </a:rPr>
              <a:t>• Promote the financial benefits to your customers</a:t>
            </a:r>
          </a:p>
          <a:p>
            <a:pPr marL="0" indent="0">
              <a:buNone/>
            </a:pPr>
            <a:r>
              <a:rPr lang="en-GB" sz="6400" dirty="0">
                <a:latin typeface="+mj-lt"/>
              </a:rPr>
              <a:t>• Still accept payments from parents using childcare vouchers and other methods</a:t>
            </a:r>
          </a:p>
        </p:txBody>
      </p:sp>
      <p:sp>
        <p:nvSpPr>
          <p:cNvPr id="5" name="TextBox 4">
            <a:extLst>
              <a:ext uri="{FF2B5EF4-FFF2-40B4-BE49-F238E27FC236}">
                <a16:creationId xmlns:a16="http://schemas.microsoft.com/office/drawing/2014/main" id="{1E86349A-4129-FA3D-ADD5-7FF28E470697}"/>
              </a:ext>
            </a:extLst>
          </p:cNvPr>
          <p:cNvSpPr txBox="1"/>
          <p:nvPr/>
        </p:nvSpPr>
        <p:spPr>
          <a:xfrm>
            <a:off x="233613" y="6135678"/>
            <a:ext cx="9364882" cy="923330"/>
          </a:xfrm>
          <a:prstGeom prst="rect">
            <a:avLst/>
          </a:prstGeom>
          <a:noFill/>
        </p:spPr>
        <p:txBody>
          <a:bodyPr wrap="square" rtlCol="0">
            <a:spAutoFit/>
          </a:bodyPr>
          <a:lstStyle/>
          <a:p>
            <a:r>
              <a:rPr lang="en-GB" sz="1800" dirty="0">
                <a:latin typeface="+mj-lt"/>
                <a:hlinkClick r:id="rId4"/>
              </a:rPr>
              <a:t>Visit the Childcare Choices information for providers page </a:t>
            </a:r>
            <a:r>
              <a:rPr lang="en-GB" sz="1800" dirty="0">
                <a:latin typeface="+mj-lt"/>
              </a:rPr>
              <a:t>to learn more about Tax-Free Childcare and how it can help your business, and see </a:t>
            </a:r>
            <a:r>
              <a:rPr lang="en-GB" sz="1800" b="1" dirty="0">
                <a:latin typeface="+mj-lt"/>
              </a:rPr>
              <a:t>Annex A </a:t>
            </a:r>
            <a:r>
              <a:rPr lang="en-GB" sz="1800" dirty="0">
                <a:latin typeface="+mj-lt"/>
              </a:rPr>
              <a:t>to find out which parents are eligible. </a:t>
            </a:r>
            <a:endParaRPr lang="en-GB" sz="800" dirty="0">
              <a:latin typeface="+mj-lt"/>
            </a:endParaRPr>
          </a:p>
          <a:p>
            <a:endParaRPr lang="en-GB" dirty="0"/>
          </a:p>
        </p:txBody>
      </p:sp>
      <p:pic>
        <p:nvPicPr>
          <p:cNvPr id="7" name="Picture 4">
            <a:extLst>
              <a:ext uri="{FF2B5EF4-FFF2-40B4-BE49-F238E27FC236}">
                <a16:creationId xmlns:a16="http://schemas.microsoft.com/office/drawing/2014/main" id="{16AF4DCF-B680-3355-9392-40CA2734692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43887" y="5143500"/>
            <a:ext cx="17145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6879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C7C7F-489D-64E2-2602-996ACDF5DE5F}"/>
              </a:ext>
            </a:extLst>
          </p:cNvPr>
          <p:cNvSpPr>
            <a:spLocks noGrp="1"/>
          </p:cNvSpPr>
          <p:nvPr>
            <p:ph type="title"/>
          </p:nvPr>
        </p:nvSpPr>
        <p:spPr>
          <a:xfrm>
            <a:off x="150000" y="-242243"/>
            <a:ext cx="10515600" cy="1325563"/>
          </a:xfrm>
        </p:spPr>
        <p:txBody>
          <a:bodyPr>
            <a:normAutofit/>
          </a:bodyPr>
          <a:lstStyle/>
          <a:p>
            <a:r>
              <a:rPr lang="en-GB" sz="4000" b="1" dirty="0"/>
              <a:t>Sample social media posts </a:t>
            </a:r>
          </a:p>
        </p:txBody>
      </p:sp>
      <p:sp>
        <p:nvSpPr>
          <p:cNvPr id="3" name="Content Placeholder 2">
            <a:extLst>
              <a:ext uri="{FF2B5EF4-FFF2-40B4-BE49-F238E27FC236}">
                <a16:creationId xmlns:a16="http://schemas.microsoft.com/office/drawing/2014/main" id="{6B248524-A2E7-26ED-D5DD-B0A5EF98FC9D}"/>
              </a:ext>
            </a:extLst>
          </p:cNvPr>
          <p:cNvSpPr>
            <a:spLocks noGrp="1"/>
          </p:cNvSpPr>
          <p:nvPr>
            <p:ph idx="1"/>
          </p:nvPr>
        </p:nvSpPr>
        <p:spPr>
          <a:xfrm>
            <a:off x="149999" y="749830"/>
            <a:ext cx="11808387" cy="745301"/>
          </a:xfrm>
        </p:spPr>
        <p:txBody>
          <a:bodyPr>
            <a:normAutofit/>
          </a:bodyPr>
          <a:lstStyle/>
          <a:p>
            <a:pPr marL="0" indent="0">
              <a:buNone/>
            </a:pPr>
            <a:r>
              <a:rPr lang="en-GB" sz="1500" dirty="0">
                <a:latin typeface="+mj-lt"/>
              </a:rPr>
              <a:t>Once you have registered with the relevant regulator and activated your TFC account, why not boost your business by letting parents in your area know that they can access government support when using your services? Social media networks are a great way to do this, which is why we have produced some suggested posts and graphics that you can use across your channels:</a:t>
            </a:r>
          </a:p>
        </p:txBody>
      </p:sp>
      <p:sp>
        <p:nvSpPr>
          <p:cNvPr id="9" name="TextBox 8">
            <a:extLst>
              <a:ext uri="{FF2B5EF4-FFF2-40B4-BE49-F238E27FC236}">
                <a16:creationId xmlns:a16="http://schemas.microsoft.com/office/drawing/2014/main" id="{C07BE244-3956-1560-4852-8AD737DCD26B}"/>
              </a:ext>
            </a:extLst>
          </p:cNvPr>
          <p:cNvSpPr txBox="1"/>
          <p:nvPr/>
        </p:nvSpPr>
        <p:spPr>
          <a:xfrm>
            <a:off x="3015164" y="1660292"/>
            <a:ext cx="2719437" cy="1615827"/>
          </a:xfrm>
          <a:prstGeom prst="rect">
            <a:avLst/>
          </a:prstGeom>
          <a:noFill/>
        </p:spPr>
        <p:txBody>
          <a:bodyPr wrap="square" rtlCol="0">
            <a:spAutoFit/>
          </a:bodyPr>
          <a:lstStyle/>
          <a:p>
            <a:r>
              <a:rPr lang="en-GB" sz="1100" dirty="0"/>
              <a:t>Some families may not realise that they’re eligible for government childcare support. </a:t>
            </a:r>
          </a:p>
          <a:p>
            <a:endParaRPr lang="en-GB" sz="1100" dirty="0"/>
          </a:p>
          <a:p>
            <a:r>
              <a:rPr lang="en-GB" sz="1100" dirty="0"/>
              <a:t>Here at “enter name”, we have everything in place for you to access all the different offers when using our services. </a:t>
            </a:r>
          </a:p>
          <a:p>
            <a:endParaRPr lang="en-GB" sz="1100" dirty="0"/>
          </a:p>
          <a:p>
            <a:r>
              <a:rPr lang="en-GB" sz="1100" dirty="0"/>
              <a:t>Visit </a:t>
            </a:r>
            <a:r>
              <a:rPr lang="en-GB" sz="1100" dirty="0">
                <a:hlinkClick r:id="rId2"/>
              </a:rPr>
              <a:t>https://www.childcarechoices.gov.uk/</a:t>
            </a:r>
            <a:r>
              <a:rPr lang="en-GB" sz="1100" dirty="0"/>
              <a:t>  to find out what you’re entitled to. </a:t>
            </a:r>
          </a:p>
        </p:txBody>
      </p:sp>
      <p:sp>
        <p:nvSpPr>
          <p:cNvPr id="10" name="TextBox 9">
            <a:extLst>
              <a:ext uri="{FF2B5EF4-FFF2-40B4-BE49-F238E27FC236}">
                <a16:creationId xmlns:a16="http://schemas.microsoft.com/office/drawing/2014/main" id="{BAC9F0B7-4487-55F1-83F0-56E2FE4A4F4C}"/>
              </a:ext>
            </a:extLst>
          </p:cNvPr>
          <p:cNvSpPr txBox="1"/>
          <p:nvPr/>
        </p:nvSpPr>
        <p:spPr>
          <a:xfrm>
            <a:off x="8873468" y="3607073"/>
            <a:ext cx="2580881" cy="1954381"/>
          </a:xfrm>
          <a:prstGeom prst="rect">
            <a:avLst/>
          </a:prstGeom>
          <a:noFill/>
        </p:spPr>
        <p:txBody>
          <a:bodyPr wrap="square" rtlCol="0">
            <a:spAutoFit/>
          </a:bodyPr>
          <a:lstStyle/>
          <a:p>
            <a:r>
              <a:rPr lang="en-GB" sz="1100" dirty="0"/>
              <a:t>Tax Free Childcare gives support to working parents earning up to £100,000. </a:t>
            </a:r>
          </a:p>
          <a:p>
            <a:endParaRPr lang="en-GB" sz="1100" dirty="0"/>
          </a:p>
          <a:p>
            <a:r>
              <a:rPr lang="en-GB" sz="1100" dirty="0"/>
              <a:t>If you are eligible, the government will pay up to 20% of your childcare costs. </a:t>
            </a:r>
          </a:p>
          <a:p>
            <a:endParaRPr lang="en-GB" sz="1100" dirty="0"/>
          </a:p>
          <a:p>
            <a:r>
              <a:rPr lang="en-GB" sz="1100" dirty="0"/>
              <a:t>Access all the types of support whilst your children are at “enter name of business”.</a:t>
            </a:r>
          </a:p>
          <a:p>
            <a:endParaRPr lang="en-GB" sz="1100" dirty="0"/>
          </a:p>
          <a:p>
            <a:r>
              <a:rPr lang="en-GB" sz="1100" dirty="0"/>
              <a:t>Visit👉 </a:t>
            </a:r>
            <a:r>
              <a:rPr lang="en-GB" sz="1100" dirty="0">
                <a:hlinkClick r:id="rId2"/>
              </a:rPr>
              <a:t>https://www.childcarechoices.gov.uk/</a:t>
            </a:r>
            <a:r>
              <a:rPr lang="en-GB" sz="1100" dirty="0"/>
              <a:t> </a:t>
            </a:r>
          </a:p>
        </p:txBody>
      </p:sp>
      <p:sp>
        <p:nvSpPr>
          <p:cNvPr id="11" name="TextBox 10">
            <a:extLst>
              <a:ext uri="{FF2B5EF4-FFF2-40B4-BE49-F238E27FC236}">
                <a16:creationId xmlns:a16="http://schemas.microsoft.com/office/drawing/2014/main" id="{2DC55B52-A5E6-C260-7DDA-B3B89858A712}"/>
              </a:ext>
            </a:extLst>
          </p:cNvPr>
          <p:cNvSpPr txBox="1"/>
          <p:nvPr/>
        </p:nvSpPr>
        <p:spPr>
          <a:xfrm>
            <a:off x="8668714" y="1660292"/>
            <a:ext cx="3370886" cy="1277273"/>
          </a:xfrm>
          <a:prstGeom prst="rect">
            <a:avLst/>
          </a:prstGeom>
          <a:noFill/>
        </p:spPr>
        <p:txBody>
          <a:bodyPr wrap="square" rtlCol="0">
            <a:spAutoFit/>
          </a:bodyPr>
          <a:lstStyle/>
          <a:p>
            <a:r>
              <a:rPr lang="en-GB" sz="1100" dirty="0"/>
              <a:t>Want your child make the most of their summer? ☀</a:t>
            </a:r>
          </a:p>
          <a:p>
            <a:endParaRPr lang="en-GB" sz="1100" dirty="0"/>
          </a:p>
          <a:p>
            <a:r>
              <a:rPr lang="en-GB" sz="1100" dirty="0"/>
              <a:t>The Universal Credit childcare offer can help eligible families with up to 85% of their childcare costs. </a:t>
            </a:r>
          </a:p>
          <a:p>
            <a:endParaRPr lang="en-GB" sz="1100" dirty="0"/>
          </a:p>
          <a:p>
            <a:r>
              <a:rPr lang="en-GB" sz="1100" dirty="0"/>
              <a:t>Visit 👉 </a:t>
            </a:r>
            <a:r>
              <a:rPr lang="en-GB" sz="1100" dirty="0">
                <a:hlinkClick r:id="rId2"/>
              </a:rPr>
              <a:t>https://www.childcarechoices.gov.uk/</a:t>
            </a:r>
            <a:r>
              <a:rPr lang="en-GB" sz="1100" dirty="0"/>
              <a:t>  to see which offer works for you. </a:t>
            </a:r>
          </a:p>
        </p:txBody>
      </p:sp>
      <p:sp>
        <p:nvSpPr>
          <p:cNvPr id="12" name="TextBox 11">
            <a:extLst>
              <a:ext uri="{FF2B5EF4-FFF2-40B4-BE49-F238E27FC236}">
                <a16:creationId xmlns:a16="http://schemas.microsoft.com/office/drawing/2014/main" id="{6A779D8F-7643-12CF-A4C8-108E07F19C0F}"/>
              </a:ext>
            </a:extLst>
          </p:cNvPr>
          <p:cNvSpPr txBox="1"/>
          <p:nvPr/>
        </p:nvSpPr>
        <p:spPr>
          <a:xfrm>
            <a:off x="3053227" y="3691585"/>
            <a:ext cx="2681374" cy="1954381"/>
          </a:xfrm>
          <a:prstGeom prst="rect">
            <a:avLst/>
          </a:prstGeom>
          <a:noFill/>
        </p:spPr>
        <p:txBody>
          <a:bodyPr wrap="square" rtlCol="0">
            <a:spAutoFit/>
          </a:bodyPr>
          <a:lstStyle/>
          <a:p>
            <a:r>
              <a:rPr lang="en-GB" sz="1100" dirty="0"/>
              <a:t>Over a million families are entitled to some form of government childcare support. </a:t>
            </a:r>
          </a:p>
          <a:p>
            <a:endParaRPr lang="en-GB" sz="1100" dirty="0"/>
          </a:p>
          <a:p>
            <a:r>
              <a:rPr lang="en-GB" sz="1100" dirty="0"/>
              <a:t>Here at “enter name of business” we are set up so our families can access all the different offers. </a:t>
            </a:r>
          </a:p>
          <a:p>
            <a:endParaRPr lang="en-GB" sz="1100" dirty="0"/>
          </a:p>
          <a:p>
            <a:r>
              <a:rPr lang="en-GB" sz="1100" dirty="0"/>
              <a:t>Visit 👉 </a:t>
            </a:r>
            <a:r>
              <a:rPr lang="en-GB" sz="1100" dirty="0">
                <a:hlinkClick r:id="rId2"/>
              </a:rPr>
              <a:t>https://www.childcarechoices.gov.uk/</a:t>
            </a:r>
            <a:r>
              <a:rPr lang="en-GB" sz="1100" dirty="0"/>
              <a:t>  today to find the support that works for you.</a:t>
            </a:r>
          </a:p>
        </p:txBody>
      </p:sp>
      <p:sp>
        <p:nvSpPr>
          <p:cNvPr id="14" name="TextBox 13">
            <a:extLst>
              <a:ext uri="{FF2B5EF4-FFF2-40B4-BE49-F238E27FC236}">
                <a16:creationId xmlns:a16="http://schemas.microsoft.com/office/drawing/2014/main" id="{3BF3AEBF-3D62-A3FA-7D62-12585AD606FD}"/>
              </a:ext>
            </a:extLst>
          </p:cNvPr>
          <p:cNvSpPr txBox="1"/>
          <p:nvPr/>
        </p:nvSpPr>
        <p:spPr>
          <a:xfrm>
            <a:off x="2072279" y="6133036"/>
            <a:ext cx="6974330" cy="369332"/>
          </a:xfrm>
          <a:prstGeom prst="rect">
            <a:avLst/>
          </a:prstGeom>
          <a:solidFill>
            <a:schemeClr val="accent4">
              <a:lumMod val="20000"/>
              <a:lumOff val="80000"/>
            </a:schemeClr>
          </a:solidFill>
        </p:spPr>
        <p:txBody>
          <a:bodyPr wrap="square" rtlCol="0">
            <a:spAutoFit/>
          </a:bodyPr>
          <a:lstStyle/>
          <a:p>
            <a:r>
              <a:rPr lang="en-GB" b="1" dirty="0">
                <a:latin typeface="+mj-lt"/>
                <a:hlinkClick r:id="rId3"/>
              </a:rPr>
              <a:t>Download the graphics for Twitter, Facebook, Instagram and LinkedIn here</a:t>
            </a:r>
            <a:endParaRPr lang="en-GB" b="1" dirty="0"/>
          </a:p>
        </p:txBody>
      </p:sp>
      <p:pic>
        <p:nvPicPr>
          <p:cNvPr id="17" name="Picture 16">
            <a:extLst>
              <a:ext uri="{FF2B5EF4-FFF2-40B4-BE49-F238E27FC236}">
                <a16:creationId xmlns:a16="http://schemas.microsoft.com/office/drawing/2014/main" id="{BAF7BA22-5088-85E5-C9F0-29A57451EC13}"/>
              </a:ext>
            </a:extLst>
          </p:cNvPr>
          <p:cNvPicPr>
            <a:picLocks noChangeAspect="1"/>
          </p:cNvPicPr>
          <p:nvPr/>
        </p:nvPicPr>
        <p:blipFill>
          <a:blip r:embed="rId4"/>
          <a:stretch>
            <a:fillRect/>
          </a:stretch>
        </p:blipFill>
        <p:spPr>
          <a:xfrm>
            <a:off x="10535264" y="5135744"/>
            <a:ext cx="1714500" cy="1714500"/>
          </a:xfrm>
          <a:prstGeom prst="rect">
            <a:avLst/>
          </a:prstGeom>
        </p:spPr>
      </p:pic>
      <p:pic>
        <p:nvPicPr>
          <p:cNvPr id="5" name="Picture 4" descr="A picture containing diagram&#10;&#10;Description automatically generated">
            <a:extLst>
              <a:ext uri="{FF2B5EF4-FFF2-40B4-BE49-F238E27FC236}">
                <a16:creationId xmlns:a16="http://schemas.microsoft.com/office/drawing/2014/main" id="{E81C19BE-892E-B16C-BE75-B5A51C6C1CC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7074" y="1704064"/>
            <a:ext cx="2813538" cy="1582615"/>
          </a:xfrm>
          <a:prstGeom prst="rect">
            <a:avLst/>
          </a:prstGeom>
        </p:spPr>
      </p:pic>
      <p:pic>
        <p:nvPicPr>
          <p:cNvPr id="16" name="Picture 15" descr="A picture containing diagram&#10;&#10;Description automatically generated">
            <a:extLst>
              <a:ext uri="{FF2B5EF4-FFF2-40B4-BE49-F238E27FC236}">
                <a16:creationId xmlns:a16="http://schemas.microsoft.com/office/drawing/2014/main" id="{7C977E04-1593-C3A0-29AA-EF63C9FA072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55176" y="3763189"/>
            <a:ext cx="2813538" cy="1582615"/>
          </a:xfrm>
          <a:prstGeom prst="rect">
            <a:avLst/>
          </a:prstGeom>
        </p:spPr>
      </p:pic>
      <p:pic>
        <p:nvPicPr>
          <p:cNvPr id="15" name="Picture 14">
            <a:extLst>
              <a:ext uri="{FF2B5EF4-FFF2-40B4-BE49-F238E27FC236}">
                <a16:creationId xmlns:a16="http://schemas.microsoft.com/office/drawing/2014/main" id="{CEB567A3-1372-7B74-CA05-BC40CCED4B0E}"/>
              </a:ext>
            </a:extLst>
          </p:cNvPr>
          <p:cNvPicPr>
            <a:picLocks noChangeAspect="1"/>
          </p:cNvPicPr>
          <p:nvPr/>
        </p:nvPicPr>
        <p:blipFill>
          <a:blip r:embed="rId6"/>
          <a:stretch>
            <a:fillRect/>
          </a:stretch>
        </p:blipFill>
        <p:spPr>
          <a:xfrm>
            <a:off x="5806579" y="1702472"/>
            <a:ext cx="2790157" cy="1569463"/>
          </a:xfrm>
          <a:prstGeom prst="rect">
            <a:avLst/>
          </a:prstGeom>
        </p:spPr>
      </p:pic>
      <p:pic>
        <p:nvPicPr>
          <p:cNvPr id="18" name="Picture 17">
            <a:extLst>
              <a:ext uri="{FF2B5EF4-FFF2-40B4-BE49-F238E27FC236}">
                <a16:creationId xmlns:a16="http://schemas.microsoft.com/office/drawing/2014/main" id="{7595E026-6615-2F34-6672-E22DA66FD6E7}"/>
              </a:ext>
            </a:extLst>
          </p:cNvPr>
          <p:cNvPicPr>
            <a:picLocks noChangeAspect="1"/>
          </p:cNvPicPr>
          <p:nvPr/>
        </p:nvPicPr>
        <p:blipFill>
          <a:blip r:embed="rId7"/>
          <a:stretch>
            <a:fillRect/>
          </a:stretch>
        </p:blipFill>
        <p:spPr>
          <a:xfrm>
            <a:off x="153380" y="3773749"/>
            <a:ext cx="2794765" cy="1572055"/>
          </a:xfrm>
          <a:prstGeom prst="rect">
            <a:avLst/>
          </a:prstGeom>
        </p:spPr>
      </p:pic>
    </p:spTree>
    <p:extLst>
      <p:ext uri="{BB962C8B-B14F-4D97-AF65-F5344CB8AC3E}">
        <p14:creationId xmlns:p14="http://schemas.microsoft.com/office/powerpoint/2010/main" val="10569692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41215</TotalTime>
  <Words>3389</Words>
  <Application>Microsoft Office PowerPoint</Application>
  <PresentationFormat>Widescreen</PresentationFormat>
  <Paragraphs>300</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Courier New</vt:lpstr>
      <vt:lpstr>Freight Micro Pro W03</vt:lpstr>
      <vt:lpstr>Symbol</vt:lpstr>
      <vt:lpstr>Office Theme</vt:lpstr>
      <vt:lpstr>PowerPoint Presentation</vt:lpstr>
      <vt:lpstr>Contents </vt:lpstr>
      <vt:lpstr>Introduction </vt:lpstr>
      <vt:lpstr>PowerPoint Presentation</vt:lpstr>
      <vt:lpstr>Steps to take</vt:lpstr>
      <vt:lpstr>Ofsted registration- Eligibility criteria *England only </vt:lpstr>
      <vt:lpstr>Guide to Ofsted registration *England only </vt:lpstr>
      <vt:lpstr>Guide to activating your Tax-Free Childcare account </vt:lpstr>
      <vt:lpstr>Sample social media posts </vt:lpstr>
      <vt:lpstr>Editable text for digital channels </vt:lpstr>
      <vt:lpstr>Additional resources </vt:lpstr>
      <vt:lpstr>Thank you</vt:lpstr>
      <vt:lpstr>Annex A: Guide to childcare support offers (UK wide offers)  </vt:lpstr>
      <vt:lpstr>England only offers:</vt:lpstr>
      <vt:lpstr>Wales only offers:</vt:lpstr>
      <vt:lpstr>Scotland only offers:</vt:lpstr>
      <vt:lpstr> Northern Ireland only offers: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WHITTINGHAM, Emma</dc:creator>
  <cp:lastModifiedBy>WHITTINGHAM, Emma</cp:lastModifiedBy>
  <cp:revision>2</cp:revision>
  <dcterms:created xsi:type="dcterms:W3CDTF">2022-05-26T10:04:11Z</dcterms:created>
  <dcterms:modified xsi:type="dcterms:W3CDTF">2022-06-27T11:29:34Z</dcterms:modified>
</cp:coreProperties>
</file>