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71" r:id="rId6"/>
    <p:sldId id="273" r:id="rId7"/>
    <p:sldId id="275" r:id="rId8"/>
    <p:sldId id="272" r:id="rId9"/>
    <p:sldId id="262" r:id="rId10"/>
    <p:sldId id="263" r:id="rId11"/>
    <p:sldId id="264" r:id="rId12"/>
    <p:sldId id="267" r:id="rId13"/>
    <p:sldId id="266" r:id="rId14"/>
    <p:sldId id="265" r:id="rId15"/>
    <p:sldId id="268" r:id="rId16"/>
    <p:sldId id="269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CGUIGAN, Michael (COUNTESS OF CHESTER HOSPITAL NHS FOUNDATION TRUST)" initials="MM(OCHNFT" lastIdx="3" clrIdx="0">
    <p:extLst>
      <p:ext uri="{19B8F6BF-5375-455C-9EA6-DF929625EA0E}">
        <p15:presenceInfo xmlns:p15="http://schemas.microsoft.com/office/powerpoint/2012/main" userId="S::michaelmcguigan@nhs.net::97e5c5fb-7c1f-4852-b118-7296c840ac5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8602" autoAdjust="0"/>
  </p:normalViewPr>
  <p:slideViewPr>
    <p:cSldViewPr>
      <p:cViewPr varScale="1">
        <p:scale>
          <a:sx n="59" d="100"/>
          <a:sy n="5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7E8652-15AA-49A1-AFC8-0271C4847676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A49B76-5A5E-4D8E-8E52-AFC1BBCB176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9214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3A49B76-5A5E-4D8E-8E52-AFC1BBCB176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123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96319" y="802299"/>
            <a:ext cx="5618515" cy="2541431"/>
          </a:xfrm>
        </p:spPr>
        <p:txBody>
          <a:bodyPr bIns="0" anchor="b">
            <a:normAutofit/>
          </a:bodyPr>
          <a:lstStyle>
            <a:lvl1pPr algn="l">
              <a:defRPr sz="5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6319" y="3531205"/>
            <a:ext cx="5618515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600" b="0" cap="all" baseline="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396319" y="329308"/>
            <a:ext cx="3086292" cy="309201"/>
          </a:xfr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4703" y="798973"/>
            <a:ext cx="802005" cy="503578"/>
          </a:xfrm>
        </p:spPr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2396319" y="3528542"/>
            <a:ext cx="5618515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70699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53626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18028" y="798974"/>
            <a:ext cx="1103027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3491" y="798974"/>
            <a:ext cx="5301095" cy="4659889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6918028" y="798974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21973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1202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1756130"/>
            <a:ext cx="5617002" cy="1887950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2" y="3806196"/>
            <a:ext cx="5617002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43491" y="3804985"/>
            <a:ext cx="561700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8571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890"/>
            <a:ext cx="6571343" cy="105930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3490" y="2013936"/>
            <a:ext cx="3125871" cy="3437560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89182" y="2013936"/>
            <a:ext cx="3125652" cy="343755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56990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Straight Connector 35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3491" y="804164"/>
            <a:ext cx="6571344" cy="1056319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9550"/>
            <a:ext cx="3125766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3491" y="2824270"/>
            <a:ext cx="3125766" cy="2644457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9182" y="2023004"/>
            <a:ext cx="31256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89182" y="2821491"/>
            <a:ext cx="3125652" cy="2637371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56177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2" name="Straight Connector 31"/>
          <p:cNvCxnSpPr/>
          <p:nvPr/>
        </p:nvCxnSpPr>
        <p:spPr>
          <a:xfrm>
            <a:off x="1443491" y="1847088"/>
            <a:ext cx="6571343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17524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34853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9042" y="798973"/>
            <a:ext cx="2425950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6656" y="798974"/>
            <a:ext cx="3828178" cy="4658826"/>
          </a:xfrm>
        </p:spPr>
        <p:txBody>
          <a:bodyPr anchor="ctr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9042" y="3205492"/>
            <a:ext cx="2427369" cy="2248181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1748" y="3205491"/>
            <a:ext cx="242327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292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4996501" y="482171"/>
            <a:ext cx="3511387" cy="5149101"/>
            <a:chOff x="6852919" y="583365"/>
            <a:chExt cx="4681849" cy="5181928"/>
          </a:xfrm>
        </p:grpSpPr>
        <p:sp>
          <p:nvSpPr>
            <p:cNvPr id="14" name="Rectangle 13"/>
            <p:cNvSpPr/>
            <p:nvPr/>
          </p:nvSpPr>
          <p:spPr>
            <a:xfrm>
              <a:off x="6852919" y="583365"/>
              <a:ext cx="4681849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Rectangle 14"/>
            <p:cNvSpPr/>
            <p:nvPr/>
          </p:nvSpPr>
          <p:spPr>
            <a:xfrm>
              <a:off x="7273787" y="915806"/>
              <a:ext cx="3844017" cy="4507918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148" y="1129513"/>
            <a:ext cx="3244935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40128" y="1122543"/>
            <a:ext cx="2234998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3492" y="3145992"/>
            <a:ext cx="3240286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36664" y="5469857"/>
            <a:ext cx="3252420" cy="320123"/>
          </a:xfrm>
        </p:spPr>
        <p:txBody>
          <a:bodyPr/>
          <a:lstStyle>
            <a:lvl1pPr algn="l">
              <a:defRPr/>
            </a:lvl1pPr>
          </a:lstStyle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37530" y="318641"/>
            <a:ext cx="3251553" cy="320931"/>
          </a:xfr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1281" y="3143605"/>
            <a:ext cx="3242014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2287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015734"/>
            <a:ext cx="9144000" cy="4079520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538" r="12500" b="-1538"/>
          <a:stretch/>
        </p:blipFill>
        <p:spPr>
          <a:xfrm>
            <a:off x="-1" y="6095253"/>
            <a:ext cx="9144001" cy="774727"/>
          </a:xfrm>
          <a:prstGeom prst="rect">
            <a:avLst/>
          </a:prstGeom>
        </p:spPr>
      </p:pic>
      <p:cxnSp>
        <p:nvCxnSpPr>
          <p:cNvPr id="13" name="Straight Connector 12"/>
          <p:cNvCxnSpPr/>
          <p:nvPr/>
        </p:nvCxnSpPr>
        <p:spPr>
          <a:xfrm>
            <a:off x="0" y="6101127"/>
            <a:ext cx="9144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43491" y="804520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3491" y="2015733"/>
            <a:ext cx="6571343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46542" y="330370"/>
            <a:ext cx="2368292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DC872-CB36-4ED9-B378-FDD84B5CB977}" type="datetimeFigureOut">
              <a:rPr lang="en-GB" smtClean="0"/>
              <a:t>26/03/2025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3491" y="329308"/>
            <a:ext cx="4034004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7725" y="798973"/>
            <a:ext cx="795746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CCAA5A2-3A52-4F46-A3FA-9A790F0E1EE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55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6858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6858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hyperlink" Target="http://www.cypdiabetesnetwork.nhs.uk/national-network/dka-prevention-at-diagnosis/" TargetMode="External"/><Relationship Id="rId7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nice.org.uk/guidance/ng18" TargetMode="External"/><Relationship Id="rId5" Type="http://schemas.openxmlformats.org/officeDocument/2006/relationships/hyperlink" Target="https://gbr01.safelinks.protection.outlook.com/?url=https%3A%2F%2Fshop.diabetes.org.uk%2Fcollections%2Finformation-for-your-patients%2Fproducts%2Fdiagnosing-type-1-diabetes-pathway-hcps&amp;data=05%7C01%7Cjonathan.maiden%40nhs.net%7C19d82065263b4397125708dbca3ddde9%7C37c354b285b047f5b22207b48d774ee3%7C0%7C0%7C638326139287803678%7CUnknown%7CTWFpbGZsb3d8eyJWIjoiMC4wLjAwMDAiLCJQIjoiV2luMzIiLCJBTiI6Ik1haWwiLCJXVCI6Mn0%3D%7C3000%7C%7C%7C&amp;sdata=3%2F6ZaQxY4QZGiJrDsbYidBVYqsHzfGqDb7pArNi1NWI%3D&amp;reserved=0" TargetMode="External"/><Relationship Id="rId4" Type="http://schemas.openxmlformats.org/officeDocument/2006/relationships/hyperlink" Target="http://www.diabetes.org.uk/The4Ts" TargetMode="Externa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9E8FC91F-87FB-6A2C-236A-EADDB9937D1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6880" y="923770"/>
            <a:ext cx="5328592" cy="2160240"/>
          </a:xfrm>
        </p:spPr>
        <p:txBody>
          <a:bodyPr>
            <a:noAutofit/>
          </a:bodyPr>
          <a:lstStyle/>
          <a:p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Diabetes in Children:</a:t>
            </a:r>
            <a:br>
              <a:rPr lang="en-GB" sz="3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GB" sz="3600" dirty="0">
                <a:solidFill>
                  <a:schemeClr val="tx2">
                    <a:lumMod val="75000"/>
                  </a:schemeClr>
                </a:solidFill>
              </a:rPr>
              <a:t>Don’t EVER FORGET GLUCOSE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708920"/>
            <a:ext cx="6172200" cy="2093618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1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70000"/>
            </a:pPr>
            <a:endParaRPr lang="en-GB" sz="1700" dirty="0">
              <a:latin typeface="+mn-lt"/>
              <a:ea typeface="+mn-ea"/>
              <a:cs typeface="+mn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968380" y="3284984"/>
            <a:ext cx="4941068" cy="2334874"/>
          </a:xfrm>
          <a:prstGeom prst="rect">
            <a:avLst/>
          </a:prstGeom>
        </p:spPr>
        <p:txBody>
          <a:bodyPr vert="horz">
            <a:noAutofit/>
          </a:bodyPr>
          <a:lstStyle>
            <a:lvl1pPr marL="0" indent="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None/>
              <a:defRPr kumimoji="0" sz="18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None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None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None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This presentation has been developed by the Children and Young People’s National Diabetes Network and is aimed at health professionals in primary care.</a:t>
            </a:r>
          </a:p>
          <a:p>
            <a:endParaRPr lang="en-GB" sz="1600" i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GB" sz="1600" i="1" dirty="0">
                <a:solidFill>
                  <a:schemeClr val="tx2">
                    <a:lumMod val="75000"/>
                  </a:schemeClr>
                </a:solidFill>
              </a:rPr>
              <a:t>It should take no more than 5 minutes to read and may help save a life.</a:t>
            </a:r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3A88718A-3F26-4922-9DCF-3A9BB2BCFD0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4725144"/>
            <a:ext cx="1779712" cy="5765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6E423DE-60A8-E5B6-9E25-F42F3F48DEB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4317" y="5430882"/>
            <a:ext cx="1764883" cy="519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4" name="Picture 13" descr="Logo, company name&#10;&#10;Description automatically generated">
            <a:extLst>
              <a:ext uri="{FF2B5EF4-FFF2-40B4-BE49-F238E27FC236}">
                <a16:creationId xmlns:a16="http://schemas.microsoft.com/office/drawing/2014/main" id="{1A0178F7-65E7-1828-C556-0DED84D719A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440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689B5131-9C5D-96DA-3AD4-3D9275FA7B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94798" y="2708920"/>
            <a:ext cx="7205593" cy="3528392"/>
          </a:xfrm>
        </p:spPr>
        <p:txBody>
          <a:bodyPr/>
          <a:lstStyle/>
          <a:p>
            <a:pPr>
              <a:buClrTx/>
            </a:pPr>
            <a:r>
              <a:rPr lang="en-GB" sz="1800" dirty="0"/>
              <a:t>Always think about diabetes in a child with unexplained weight loss</a:t>
            </a:r>
          </a:p>
          <a:p>
            <a:endParaRPr lang="en-GB" dirty="0"/>
          </a:p>
          <a:p>
            <a:pPr>
              <a:buClrTx/>
            </a:pPr>
            <a:r>
              <a:rPr lang="en-GB" sz="1800" dirty="0"/>
              <a:t>When suspecting diabetes do a test the SAME DAY:</a:t>
            </a:r>
          </a:p>
          <a:p>
            <a:pPr lvl="1">
              <a:buClrTx/>
            </a:pPr>
            <a:r>
              <a:rPr lang="en-GB" sz="1800" dirty="0"/>
              <a:t>Finger prick blood glucose</a:t>
            </a:r>
          </a:p>
          <a:p>
            <a:pPr lvl="1"/>
            <a:endParaRPr lang="en-GB" dirty="0"/>
          </a:p>
          <a:p>
            <a:pPr>
              <a:buClrTx/>
            </a:pPr>
            <a:r>
              <a:rPr lang="en-GB" sz="1800" dirty="0"/>
              <a:t>Don’t send for outpatient HbA1c – this will delay diagnosis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B427835C-3BA5-992A-54B6-A1B2AF92A7D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5D777EB6-FA01-2590-ABB1-5AABC828BF98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1 – Learning Points</a:t>
            </a:r>
          </a:p>
        </p:txBody>
      </p:sp>
    </p:spTree>
    <p:extLst>
      <p:ext uri="{BB962C8B-B14F-4D97-AF65-F5344CB8AC3E}">
        <p14:creationId xmlns:p14="http://schemas.microsoft.com/office/powerpoint/2010/main" val="213963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9D9C3008-8307-C77C-6EE5-3924D0275BE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1275" y="1556792"/>
            <a:ext cx="5910334" cy="4485112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1800" dirty="0"/>
              <a:t>2 year old boy consults with increased thirst</a:t>
            </a:r>
          </a:p>
          <a:p>
            <a:pPr>
              <a:buClrTx/>
            </a:pPr>
            <a:r>
              <a:rPr lang="en-GB" sz="1800" dirty="0"/>
              <a:t>Clinician considers diabetes but child looks very well, running around the room</a:t>
            </a:r>
          </a:p>
          <a:p>
            <a:pPr>
              <a:buClrTx/>
            </a:pPr>
            <a:r>
              <a:rPr lang="en-GB" sz="1800" dirty="0"/>
              <a:t>Increased thirst attributed to hot weather</a:t>
            </a:r>
          </a:p>
          <a:p>
            <a:pPr>
              <a:buClrTx/>
            </a:pPr>
            <a:endParaRPr lang="en-GB" sz="1800" dirty="0"/>
          </a:p>
          <a:p>
            <a:pPr>
              <a:buClrTx/>
            </a:pPr>
            <a:r>
              <a:rPr lang="en-GB" sz="1800" dirty="0"/>
              <a:t>3 days later child deteriorates – vomiting, pale, quiet</a:t>
            </a:r>
          </a:p>
          <a:p>
            <a:pPr>
              <a:buClrTx/>
            </a:pPr>
            <a:r>
              <a:rPr lang="en-GB" sz="1800" dirty="0"/>
              <a:t>Admitted in DKA</a:t>
            </a:r>
          </a:p>
          <a:p>
            <a:pPr>
              <a:buClrTx/>
            </a:pPr>
            <a:r>
              <a:rPr lang="en-GB" sz="1800" dirty="0"/>
              <a:t>Early into treatment develops severe headache – CT shows cerebral oedema</a:t>
            </a:r>
          </a:p>
          <a:p>
            <a:pPr>
              <a:buClrTx/>
            </a:pPr>
            <a:r>
              <a:rPr lang="en-GB" sz="1800" dirty="0"/>
              <a:t>GCS deteriorates despite IV mannitol – intubated and transferred to PICU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A0E2E24C-21D7-0A4E-F5F2-1835369B892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7157611-DDF9-61CC-384A-D4CFA0CBE3FE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2</a:t>
            </a:r>
          </a:p>
        </p:txBody>
      </p:sp>
    </p:spTree>
    <p:extLst>
      <p:ext uri="{BB962C8B-B14F-4D97-AF65-F5344CB8AC3E}">
        <p14:creationId xmlns:p14="http://schemas.microsoft.com/office/powerpoint/2010/main" val="2424263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EE318C69-0222-6E26-9CAA-8DCA6DBE1E6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1979" y="2060848"/>
            <a:ext cx="6275040" cy="4413104"/>
          </a:xfrm>
        </p:spPr>
        <p:txBody>
          <a:bodyPr/>
          <a:lstStyle/>
          <a:p>
            <a:pPr>
              <a:buClrTx/>
            </a:pPr>
            <a:r>
              <a:rPr lang="en-GB" sz="1800" dirty="0"/>
              <a:t>Children with diabetes can look very well</a:t>
            </a:r>
          </a:p>
          <a:p>
            <a:endParaRPr lang="en-GB" dirty="0"/>
          </a:p>
          <a:p>
            <a:pPr>
              <a:buClrTx/>
            </a:pPr>
            <a:r>
              <a:rPr lang="en-GB" sz="1800" dirty="0"/>
              <a:t>If there is a symptom of diabetes then do a test the SAME DAY:</a:t>
            </a:r>
          </a:p>
          <a:p>
            <a:pPr lvl="1">
              <a:buClrTx/>
            </a:pPr>
            <a:r>
              <a:rPr lang="en-GB" sz="1800" dirty="0"/>
              <a:t>Finger prick blood glucose</a:t>
            </a:r>
          </a:p>
          <a:p>
            <a:pPr marL="457200" lvl="1" indent="0">
              <a:buClrTx/>
              <a:buNone/>
            </a:pPr>
            <a:endParaRPr lang="en-GB" sz="1800" dirty="0"/>
          </a:p>
          <a:p>
            <a:pPr>
              <a:buClrTx/>
            </a:pPr>
            <a:r>
              <a:rPr lang="en-GB" sz="1800" dirty="0"/>
              <a:t>Don’t attribute symptoms to another cause without ruling out diabetes first</a:t>
            </a:r>
          </a:p>
          <a:p>
            <a:pPr lvl="1">
              <a:buClrTx/>
            </a:pPr>
            <a:endParaRPr lang="en-GB" dirty="0"/>
          </a:p>
          <a:p>
            <a:pPr>
              <a:buClrTx/>
            </a:pPr>
            <a:endParaRPr lang="en-GB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BE80032-8174-F5AE-4378-9B9BE52CB2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6CCCAFAE-042E-487C-FD73-BEC9055A5680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2 – learning points</a:t>
            </a:r>
          </a:p>
        </p:txBody>
      </p:sp>
    </p:spTree>
    <p:extLst>
      <p:ext uri="{BB962C8B-B14F-4D97-AF65-F5344CB8AC3E}">
        <p14:creationId xmlns:p14="http://schemas.microsoft.com/office/powerpoint/2010/main" val="3305878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6511B645-B6DE-6577-5B05-3683889C373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772816"/>
            <a:ext cx="6275040" cy="448511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sz="1800" dirty="0"/>
              <a:t>6 year old child brought to GP with breathlessness</a:t>
            </a:r>
          </a:p>
          <a:p>
            <a:pPr>
              <a:buClrTx/>
            </a:pPr>
            <a:r>
              <a:rPr lang="en-GB" sz="1800" dirty="0"/>
              <a:t>GP notes deep sighing breathing pattern not typical of chest infection – considers diabetes</a:t>
            </a:r>
          </a:p>
          <a:p>
            <a:pPr>
              <a:buClrTx/>
            </a:pPr>
            <a:r>
              <a:rPr lang="en-GB" sz="1800" dirty="0"/>
              <a:t>Further history – 2 weeks of increased thirst and bedwetting</a:t>
            </a:r>
          </a:p>
          <a:p>
            <a:pPr>
              <a:buClrTx/>
            </a:pPr>
            <a:r>
              <a:rPr lang="en-GB" sz="1800" dirty="0"/>
              <a:t>Finger prick blood glucose test – 30 mmol/L</a:t>
            </a:r>
          </a:p>
          <a:p>
            <a:pPr>
              <a:buClrTx/>
            </a:pPr>
            <a:endParaRPr lang="en-GB" dirty="0"/>
          </a:p>
          <a:p>
            <a:pPr>
              <a:buClrTx/>
            </a:pPr>
            <a:r>
              <a:rPr lang="en-GB" sz="1800" dirty="0"/>
              <a:t>Transferred urgently to ED – DKA confirmed</a:t>
            </a:r>
          </a:p>
          <a:p>
            <a:pPr>
              <a:buClrTx/>
            </a:pPr>
            <a:r>
              <a:rPr lang="en-GB" sz="1800" dirty="0"/>
              <a:t>IV access very difficult and has multiple cannulation attempts</a:t>
            </a:r>
          </a:p>
          <a:p>
            <a:pPr>
              <a:buClrTx/>
            </a:pPr>
            <a:r>
              <a:rPr lang="en-GB" sz="1800" dirty="0"/>
              <a:t>Develops anxiety after discharge, flashback to time in HDU, referred to team psychologist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A19DFF7-794B-B5AF-FA55-3AAF1F2A7C3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DB484C2A-7D9B-1394-7AA2-C1A4027A62B4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3</a:t>
            </a:r>
          </a:p>
        </p:txBody>
      </p:sp>
    </p:spTree>
    <p:extLst>
      <p:ext uri="{BB962C8B-B14F-4D97-AF65-F5344CB8AC3E}">
        <p14:creationId xmlns:p14="http://schemas.microsoft.com/office/powerpoint/2010/main" val="2120289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3D6A05A9-A1BC-7D7A-E750-B592D52DF5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2334292"/>
            <a:ext cx="6347048" cy="3240360"/>
          </a:xfrm>
        </p:spPr>
        <p:txBody>
          <a:bodyPr>
            <a:normAutofit fontScale="92500" lnSpcReduction="20000"/>
          </a:bodyPr>
          <a:lstStyle/>
          <a:p>
            <a:pPr>
              <a:buClrTx/>
            </a:pPr>
            <a:r>
              <a:rPr lang="en-GB" sz="1800" dirty="0"/>
              <a:t>Always consider DKA in a breathless child</a:t>
            </a:r>
          </a:p>
          <a:p>
            <a:pPr>
              <a:buClrTx/>
            </a:pPr>
            <a:endParaRPr lang="en-GB" sz="1800" dirty="0"/>
          </a:p>
          <a:p>
            <a:pPr>
              <a:buClrTx/>
            </a:pPr>
            <a:r>
              <a:rPr lang="en-GB" sz="1800" dirty="0"/>
              <a:t>Asthma and pneumonia do not typically present with deep, sighing respiration – think DKA</a:t>
            </a:r>
          </a:p>
          <a:p>
            <a:pPr>
              <a:buClrTx/>
            </a:pPr>
            <a:endParaRPr lang="en-GB" sz="1800" dirty="0"/>
          </a:p>
          <a:p>
            <a:pPr>
              <a:buClrTx/>
            </a:pPr>
            <a:r>
              <a:rPr lang="en-GB" sz="1800" dirty="0"/>
              <a:t>The smell of ketones may be a clue to DKA but be aware not all people can </a:t>
            </a:r>
            <a:r>
              <a:rPr lang="en-GB" sz="1800"/>
              <a:t>smell these</a:t>
            </a:r>
            <a:endParaRPr lang="en-GB" sz="1800" dirty="0"/>
          </a:p>
          <a:p>
            <a:pPr>
              <a:buClrTx/>
            </a:pPr>
            <a:endParaRPr lang="en-GB" sz="1800" dirty="0"/>
          </a:p>
          <a:p>
            <a:pPr>
              <a:buClrTx/>
            </a:pPr>
            <a:r>
              <a:rPr lang="en-GB" sz="1800" dirty="0"/>
              <a:t>Think about diabetes in children with new onset bedwetting</a:t>
            </a:r>
          </a:p>
          <a:p>
            <a:pPr>
              <a:buClrTx/>
            </a:pPr>
            <a:endParaRPr lang="en-GB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6550F217-AC31-D049-8427-1375C0072BF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BAA1D494-77FB-85E7-A281-2D62FD943E2F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3 – learning points</a:t>
            </a:r>
          </a:p>
        </p:txBody>
      </p:sp>
    </p:spTree>
    <p:extLst>
      <p:ext uri="{BB962C8B-B14F-4D97-AF65-F5344CB8AC3E}">
        <p14:creationId xmlns:p14="http://schemas.microsoft.com/office/powerpoint/2010/main" val="147016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20EA364A-AFCC-BED4-F1DE-8EE327865E8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83027" y="1307941"/>
            <a:ext cx="7366174" cy="4989168"/>
          </a:xfrm>
        </p:spPr>
        <p:txBody>
          <a:bodyPr>
            <a:normAutofit lnSpcReduction="10000"/>
          </a:bodyPr>
          <a:lstStyle/>
          <a:p>
            <a:pPr>
              <a:buClrTx/>
            </a:pPr>
            <a:r>
              <a:rPr lang="en-GB" sz="1800" dirty="0"/>
              <a:t>In children with           one of the 4Ts:</a:t>
            </a:r>
          </a:p>
          <a:p>
            <a:pPr lvl="1">
              <a:buClrTx/>
            </a:pPr>
            <a:r>
              <a:rPr lang="en-GB" dirty="0"/>
              <a:t>Toilet,  Thirsty,  Tired,  Thinner	</a:t>
            </a:r>
          </a:p>
          <a:p>
            <a:pPr lvl="1">
              <a:buClrTx/>
            </a:pPr>
            <a:endParaRPr lang="en-GB" dirty="0"/>
          </a:p>
          <a:p>
            <a:pPr>
              <a:buClrTx/>
            </a:pPr>
            <a:r>
              <a:rPr lang="en-GB" sz="1800" dirty="0"/>
              <a:t>Don’t Ever Forget Glucose</a:t>
            </a:r>
          </a:p>
          <a:p>
            <a:pPr lvl="1"/>
            <a:endParaRPr lang="en-GB" dirty="0"/>
          </a:p>
          <a:p>
            <a:pPr>
              <a:buClrTx/>
            </a:pPr>
            <a:r>
              <a:rPr lang="en-GB" sz="1800" dirty="0"/>
              <a:t>Test                     for diabetes:</a:t>
            </a:r>
          </a:p>
          <a:p>
            <a:pPr lvl="1">
              <a:buClrTx/>
            </a:pPr>
            <a:r>
              <a:rPr lang="en-GB" dirty="0"/>
              <a:t>Finger prick blood glucose</a:t>
            </a:r>
          </a:p>
          <a:p>
            <a:pPr marL="457200" lvl="1" indent="0">
              <a:buNone/>
            </a:pPr>
            <a:endParaRPr lang="en-GB" dirty="0"/>
          </a:p>
          <a:p>
            <a:pPr>
              <a:buClrTx/>
            </a:pPr>
            <a:r>
              <a:rPr lang="en-GB" sz="1800" dirty="0"/>
              <a:t>Blood glucose above 11 mmol/L indicates diabetes:</a:t>
            </a:r>
          </a:p>
          <a:p>
            <a:pPr lvl="1">
              <a:buClrTx/>
            </a:pPr>
            <a:r>
              <a:rPr lang="en-GB" dirty="0"/>
              <a:t>Transfer                                 to hospital for further assessment</a:t>
            </a:r>
          </a:p>
          <a:p>
            <a:pPr lvl="1"/>
            <a:endParaRPr lang="en-GB" dirty="0"/>
          </a:p>
          <a:p>
            <a:pPr>
              <a:buClrTx/>
            </a:pPr>
            <a:r>
              <a:rPr lang="en-GB" sz="1800" dirty="0"/>
              <a:t>Blood glucose 7-11 mmol/L or glycosuria with diabetes symptoms:</a:t>
            </a:r>
          </a:p>
          <a:p>
            <a:pPr lvl="1">
              <a:buClrTx/>
            </a:pPr>
            <a:r>
              <a:rPr lang="en-GB" dirty="0"/>
              <a:t>Discuss                         with paediatric team</a:t>
            </a:r>
          </a:p>
          <a:p>
            <a:pPr lvl="1"/>
            <a:endParaRPr lang="en-GB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14141607-8897-A4DC-94D1-23BD11B673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4E8505DB-030E-A394-2ECC-E500A8CEBA7E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In summary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9498A0-870C-29D1-40CD-4FAF38737B69}"/>
              </a:ext>
            </a:extLst>
          </p:cNvPr>
          <p:cNvSpPr txBox="1"/>
          <p:nvPr/>
        </p:nvSpPr>
        <p:spPr>
          <a:xfrm>
            <a:off x="1278000" y="1324800"/>
            <a:ext cx="34563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ANY</a:t>
            </a:r>
            <a:endParaRPr lang="en-GB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783FE37-E598-226B-B997-5141DE13B8B1}"/>
              </a:ext>
            </a:extLst>
          </p:cNvPr>
          <p:cNvSpPr txBox="1"/>
          <p:nvPr/>
        </p:nvSpPr>
        <p:spPr>
          <a:xfrm>
            <a:off x="457200" y="3175200"/>
            <a:ext cx="36004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800" b="1" dirty="0"/>
              <a:t>SAME DAY</a:t>
            </a:r>
            <a:r>
              <a:rPr lang="en-GB" sz="1800" dirty="0"/>
              <a:t> </a:t>
            </a:r>
            <a:endParaRPr lang="en-GB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E2E910-A86C-EE37-C665-3FAE93ABDB9F}"/>
              </a:ext>
            </a:extLst>
          </p:cNvPr>
          <p:cNvSpPr txBox="1"/>
          <p:nvPr/>
        </p:nvSpPr>
        <p:spPr>
          <a:xfrm>
            <a:off x="1259632" y="4608000"/>
            <a:ext cx="405035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IMMEDIATELY</a:t>
            </a:r>
            <a:endParaRPr lang="en-GB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7EADB8-91D6-983A-45B2-1A3C40504D0B}"/>
              </a:ext>
            </a:extLst>
          </p:cNvPr>
          <p:cNvSpPr txBox="1"/>
          <p:nvPr/>
        </p:nvSpPr>
        <p:spPr>
          <a:xfrm>
            <a:off x="954000" y="5706000"/>
            <a:ext cx="4133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b="1" dirty="0"/>
              <a:t>SAME DAY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6622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500"/>
                            </p:stCondLst>
                            <p:childTnLst>
                              <p:par>
                                <p:cTn id="74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5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6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7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8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9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3" grpId="0"/>
      <p:bldP spid="13" grpId="1"/>
      <p:bldP spid="15" grpId="0"/>
      <p:bldP spid="15" grpId="1"/>
      <p:bldP spid="17" grpId="0"/>
      <p:bldP spid="17" grpId="1"/>
      <p:bldP spid="19" grpId="0"/>
      <p:bldP spid="19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 flip="none" rotWithShape="1">
          <a:gsLst>
            <a:gs pos="0">
              <a:schemeClr val="bg1"/>
            </a:gs>
            <a:gs pos="100000">
              <a:schemeClr val="bg1">
                <a:lumMod val="95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645B7D52-7D20-A189-23CA-7EC6A220EA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D3CE9B-D61C-4099-8E50-3A91D8C374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1" y="2132857"/>
            <a:ext cx="7200800" cy="2808312"/>
          </a:xfrm>
        </p:spPr>
        <p:txBody>
          <a:bodyPr>
            <a:normAutofit fontScale="92500" lnSpcReduction="10000"/>
          </a:bodyPr>
          <a:lstStyle/>
          <a:p>
            <a:pPr>
              <a:buClrTx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National Children &amp; Young People’s Diabetes Network</a:t>
            </a:r>
          </a:p>
          <a:p>
            <a:pPr lvl="1">
              <a:buClrTx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www.cypdiabetesnetwork.nhs.uk/national-network/dka-prevention-at-diagnosis/</a:t>
            </a:r>
            <a:endParaRPr lang="en-GB" sz="1800" dirty="0">
              <a:solidFill>
                <a:schemeClr val="tx2">
                  <a:lumMod val="50000"/>
                </a:schemeClr>
              </a:solidFill>
            </a:endParaRPr>
          </a:p>
          <a:p>
            <a:pPr>
              <a:buClrTx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Diabetes UK</a:t>
            </a:r>
          </a:p>
          <a:p>
            <a:pPr lvl="1">
              <a:buClrTx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www.diabetes.org.uk/The4Ts</a:t>
            </a:r>
            <a:endParaRPr lang="en-GB" sz="1500" dirty="0">
              <a:solidFill>
                <a:schemeClr val="accent2">
                  <a:lumMod val="50000"/>
                </a:schemeClr>
              </a:solidFill>
            </a:endParaRPr>
          </a:p>
          <a:p>
            <a:pPr lvl="1">
              <a:buClrTx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Diagnosing type 1 diabetes - Pathway HCPs - Diabetes UK Shop</a:t>
            </a:r>
            <a:endParaRPr lang="en-GB" sz="1500" dirty="0">
              <a:solidFill>
                <a:schemeClr val="accent2">
                  <a:lumMod val="50000"/>
                </a:schemeClr>
              </a:solidFill>
            </a:endParaRPr>
          </a:p>
          <a:p>
            <a:pPr>
              <a:buClrTx/>
            </a:pPr>
            <a:r>
              <a:rPr lang="en-GB" sz="1800" dirty="0">
                <a:solidFill>
                  <a:schemeClr val="tx2">
                    <a:lumMod val="50000"/>
                  </a:schemeClr>
                </a:solidFill>
              </a:rPr>
              <a:t>NICE: Diabetes (type 1 and type 2) in Children and Young People: Diagnosis and Management</a:t>
            </a:r>
          </a:p>
          <a:p>
            <a:pPr lvl="1">
              <a:buClrTx/>
            </a:pPr>
            <a:r>
              <a:rPr lang="en-GB" sz="1500" dirty="0">
                <a:solidFill>
                  <a:schemeClr val="accent2">
                    <a:lumMod val="50000"/>
                  </a:schemeClr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www.nice.org.uk/guidance/ng18</a:t>
            </a:r>
            <a:endParaRPr lang="en-GB" sz="15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" name="Picture 9" descr="Text&#10;&#10;Description automatically generated">
            <a:extLst>
              <a:ext uri="{FF2B5EF4-FFF2-40B4-BE49-F238E27FC236}">
                <a16:creationId xmlns:a16="http://schemas.microsoft.com/office/drawing/2014/main" id="{FF3A0B74-0558-B60B-8F0A-E0D2535ADC2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4725144"/>
            <a:ext cx="1779712" cy="57650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F5C491E-60E3-723B-8F8C-AFF26E60C93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84317" y="5430882"/>
            <a:ext cx="1764883" cy="51950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B3CFAF1E-8214-54E2-573F-CF0DD7D5FFD3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15" name="Title 1">
            <a:extLst>
              <a:ext uri="{FF2B5EF4-FFF2-40B4-BE49-F238E27FC236}">
                <a16:creationId xmlns:a16="http://schemas.microsoft.com/office/drawing/2014/main" id="{3D1DB381-1290-DEF8-1D97-0784E4D1F2B1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Further information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DEFC15E9-924C-91C9-CE21-5532481504E3}"/>
              </a:ext>
            </a:extLst>
          </p:cNvPr>
          <p:cNvSpPr txBox="1">
            <a:spLocks/>
          </p:cNvSpPr>
          <p:nvPr/>
        </p:nvSpPr>
        <p:spPr>
          <a:xfrm>
            <a:off x="1259632" y="5430882"/>
            <a:ext cx="4896544" cy="7035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1400" i="1" dirty="0">
                <a:solidFill>
                  <a:schemeClr val="tx2">
                    <a:lumMod val="50000"/>
                  </a:schemeClr>
                </a:solidFill>
              </a:rPr>
              <a:t>You are welcome to copy sections of this work to include in your own presentations, but please do not edit this slide set when distributing.</a:t>
            </a:r>
            <a:endParaRPr lang="en-GB" sz="1400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77071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D2EDEF45-C1D7-84D9-F6C2-EC5812BC10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51957"/>
            <a:ext cx="5544616" cy="1384560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sz="1800" dirty="0"/>
              <a:t>Most diabetes in children is type 1 diabetes</a:t>
            </a:r>
          </a:p>
          <a:p>
            <a:pPr>
              <a:buClrTx/>
            </a:pPr>
            <a:r>
              <a:rPr lang="en-GB" sz="1800" dirty="0"/>
              <a:t>It is caused by immune destruction of the islet cells in the pancreas, leading to insulin deficiency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11560" y="3743540"/>
            <a:ext cx="6459488" cy="201622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 defTabSz="6858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1800" dirty="0"/>
              <a:t>Diabetes in children progresses</a:t>
            </a:r>
          </a:p>
          <a:p>
            <a:pPr marL="502920" lvl="2" indent="-228600" defTabSz="685800">
              <a:lnSpc>
                <a:spcPct val="120000"/>
              </a:lnSpc>
              <a:spcBef>
                <a:spcPts val="1000"/>
              </a:spcBef>
              <a:buClrTx/>
              <a:buSzPct val="100000"/>
              <a:buFont typeface="Arial" panose="020B0604020202020204" pitchFamily="34" charset="0"/>
              <a:buChar char="•"/>
            </a:pPr>
            <a:r>
              <a:rPr lang="en-GB" sz="1600" dirty="0"/>
              <a:t>Sometimes there are only a few days between symptoms developing and the child developing Diabetic Ketoacidosis (DKA)</a:t>
            </a:r>
          </a:p>
          <a:p>
            <a:pPr lvl="1"/>
            <a:endParaRPr lang="en-GB" dirty="0"/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2821E4A4-BDD5-992F-EB7C-4466B76A8447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Diabetes in Children</a:t>
            </a: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id="{119E6B52-9ADC-1679-C09D-BA63AD0F8A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31577F7C-1A94-E0A7-B91E-EFB8779087B5}"/>
              </a:ext>
            </a:extLst>
          </p:cNvPr>
          <p:cNvSpPr txBox="1"/>
          <p:nvPr/>
        </p:nvSpPr>
        <p:spPr>
          <a:xfrm>
            <a:off x="3791724" y="3785917"/>
            <a:ext cx="7082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FAST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0915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/>
      <p:bldP spid="1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97BBB0D4-1B60-2326-8A14-50061EA746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72470" y="1779015"/>
            <a:ext cx="5687888" cy="1725062"/>
          </a:xfrm>
        </p:spPr>
        <p:txBody>
          <a:bodyPr>
            <a:normAutofit/>
          </a:bodyPr>
          <a:lstStyle/>
          <a:p>
            <a:pPr>
              <a:buClrTx/>
            </a:pPr>
            <a:r>
              <a:rPr lang="en-GB" sz="1800" dirty="0"/>
              <a:t>2019-20: In England and Wales, 2799 children under 16 were diagnosed with type 1 diabetes</a:t>
            </a:r>
          </a:p>
          <a:p>
            <a:pPr>
              <a:buClrTx/>
            </a:pPr>
            <a:r>
              <a:rPr lang="en-GB" sz="1800" dirty="0"/>
              <a:t>What percentage do you think were in DKA at diagnosis?</a:t>
            </a:r>
          </a:p>
          <a:p>
            <a:endParaRPr lang="en-GB" dirty="0"/>
          </a:p>
          <a:p>
            <a:endParaRPr lang="en-GB" dirty="0"/>
          </a:p>
          <a:p>
            <a:pPr lvl="1"/>
            <a:endParaRPr lang="en-GB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876054" y="4274042"/>
            <a:ext cx="6315472" cy="1759804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ClrTx/>
            </a:pPr>
            <a:r>
              <a:rPr lang="en-GB" sz="1800" dirty="0"/>
              <a:t>The answer is 38.5% </a:t>
            </a:r>
          </a:p>
          <a:p>
            <a:pPr lvl="1">
              <a:buClrTx/>
            </a:pPr>
            <a:r>
              <a:rPr lang="en-GB" sz="1800" dirty="0"/>
              <a:t>That is </a:t>
            </a:r>
            <a:r>
              <a:rPr lang="en-GB" sz="1800" b="1" dirty="0"/>
              <a:t>1078 children</a:t>
            </a:r>
            <a:r>
              <a:rPr lang="en-GB" sz="1800" dirty="0"/>
              <a:t> who could have avoided DKA if diagnosed earlier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5372" y="5419146"/>
            <a:ext cx="7467600" cy="814055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1"/>
              </a:buClr>
              <a:buSzPct val="70000"/>
              <a:buFont typeface="Wingdings"/>
              <a:buChar char="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endParaRPr lang="en-GB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029622-DF92-BD35-94FA-C5BF14CC693B}"/>
              </a:ext>
            </a:extLst>
          </p:cNvPr>
          <p:cNvSpPr txBox="1"/>
          <p:nvPr/>
        </p:nvSpPr>
        <p:spPr>
          <a:xfrm>
            <a:off x="4788024" y="3356992"/>
            <a:ext cx="26401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i="1" dirty="0"/>
              <a:t>Source: National Paediatric Diabetes Audit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9932CA65-4B71-5CAD-1486-04F47BA3402D}"/>
              </a:ext>
            </a:extLst>
          </p:cNvPr>
          <p:cNvSpPr txBox="1">
            <a:spLocks/>
          </p:cNvSpPr>
          <p:nvPr/>
        </p:nvSpPr>
        <p:spPr>
          <a:xfrm>
            <a:off x="611560" y="1124744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endParaRPr lang="en-GB" dirty="0"/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4ED47A4A-6307-6546-B8FF-D4C55B7F652D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Facts and Figures</a:t>
            </a:r>
          </a:p>
        </p:txBody>
      </p:sp>
      <p:pic>
        <p:nvPicPr>
          <p:cNvPr id="18" name="Picture 17" descr="Logo, company name&#10;&#10;Description automatically generated">
            <a:extLst>
              <a:ext uri="{FF2B5EF4-FFF2-40B4-BE49-F238E27FC236}">
                <a16:creationId xmlns:a16="http://schemas.microsoft.com/office/drawing/2014/main" id="{0438013E-16C9-E277-DEC0-D36D657BEB6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5F08F1C-BA3F-C68C-8EBE-782A9F9E35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4359" y="3640576"/>
            <a:ext cx="6004986" cy="300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4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83A6EB18-15D1-E555-0A38-0F6DA16FB56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1310609"/>
            <a:ext cx="6012290" cy="470113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1600" dirty="0"/>
              <a:t>Diabetic Ketoacidosis is</a:t>
            </a:r>
          </a:p>
          <a:p>
            <a:pPr>
              <a:buClrTx/>
            </a:pPr>
            <a:r>
              <a:rPr lang="en-GB" sz="1600" dirty="0"/>
              <a:t>Many children will be admitted to HDU – some will go to ITU</a:t>
            </a:r>
          </a:p>
          <a:p>
            <a:endParaRPr lang="en-GB" sz="1200" dirty="0"/>
          </a:p>
          <a:p>
            <a:pPr>
              <a:buClrTx/>
            </a:pPr>
            <a:r>
              <a:rPr lang="en-GB" sz="1600" dirty="0"/>
              <a:t>Complications of DKA include:</a:t>
            </a:r>
          </a:p>
          <a:p>
            <a:pPr lvl="1">
              <a:buClrTx/>
            </a:pPr>
            <a:r>
              <a:rPr lang="en-GB" sz="1400" dirty="0"/>
              <a:t>Cerebral oedema</a:t>
            </a:r>
          </a:p>
          <a:p>
            <a:pPr lvl="1">
              <a:buClrTx/>
            </a:pPr>
            <a:r>
              <a:rPr lang="en-GB" sz="1400" dirty="0"/>
              <a:t>Permanent brain injury</a:t>
            </a:r>
          </a:p>
          <a:p>
            <a:pPr lvl="1">
              <a:buClrTx/>
            </a:pPr>
            <a:r>
              <a:rPr lang="en-GB" sz="1400" dirty="0"/>
              <a:t>Renal failure</a:t>
            </a:r>
          </a:p>
          <a:p>
            <a:pPr lvl="1">
              <a:buClrTx/>
            </a:pPr>
            <a:r>
              <a:rPr lang="en-GB" sz="1400" dirty="0"/>
              <a:t>Limb ischaemia and amputation</a:t>
            </a:r>
          </a:p>
          <a:p>
            <a:pPr lvl="1">
              <a:buClrTx/>
            </a:pPr>
            <a:r>
              <a:rPr lang="en-GB" sz="1400" dirty="0"/>
              <a:t>Death</a:t>
            </a:r>
          </a:p>
          <a:p>
            <a:pPr lvl="1"/>
            <a:endParaRPr lang="en-GB" sz="1000" dirty="0"/>
          </a:p>
          <a:p>
            <a:pPr>
              <a:buClrTx/>
            </a:pPr>
            <a:r>
              <a:rPr lang="en-GB" sz="1600" dirty="0"/>
              <a:t>Long term impacts: </a:t>
            </a:r>
            <a:endParaRPr lang="en-GB" sz="1600" i="1" dirty="0">
              <a:highlight>
                <a:srgbClr val="FFFF00"/>
              </a:highlight>
            </a:endParaRPr>
          </a:p>
          <a:p>
            <a:pPr lvl="1">
              <a:buClrTx/>
            </a:pPr>
            <a:r>
              <a:rPr lang="en-GB" sz="1400" dirty="0"/>
              <a:t>Anxiety, post-traumatic stress symptoms</a:t>
            </a:r>
          </a:p>
          <a:p>
            <a:pPr lvl="1">
              <a:buClrTx/>
            </a:pPr>
            <a:r>
              <a:rPr lang="en-GB" sz="1400" dirty="0"/>
              <a:t>Association with poorer longer term glycaemic control</a:t>
            </a:r>
          </a:p>
          <a:p>
            <a:pPr lvl="1">
              <a:buClrTx/>
            </a:pPr>
            <a:r>
              <a:rPr lang="en-GB" sz="1400" dirty="0"/>
              <a:t>May affect long term cognitive scores/brain growth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0E702CFD-AF41-10D7-DC63-F9ED8982A811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Impact of DKA</a:t>
            </a:r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23D54F65-A8CC-DD1A-7FB9-F032B88EA2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30062D6-01A1-F820-C8D8-C5A396CA5A01}"/>
              </a:ext>
            </a:extLst>
          </p:cNvPr>
          <p:cNvSpPr txBox="1"/>
          <p:nvPr/>
        </p:nvSpPr>
        <p:spPr>
          <a:xfrm>
            <a:off x="3004963" y="1325849"/>
            <a:ext cx="156703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dirty="0"/>
              <a:t>DANGEROUS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184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3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5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7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  <p:bldP spid="10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B3181C70-5E70-902C-C45E-A4AFDD5982E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952B573-3D7C-4124-905D-EEC7B52F8EF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83968" y="2358449"/>
            <a:ext cx="4328479" cy="24347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138" y="1744294"/>
            <a:ext cx="5834665" cy="632155"/>
          </a:xfrm>
        </p:spPr>
        <p:txBody>
          <a:bodyPr>
            <a:normAutofit fontScale="77500" lnSpcReduction="20000"/>
          </a:bodyPr>
          <a:lstStyle/>
          <a:p>
            <a:pPr>
              <a:buClrTx/>
            </a:pPr>
            <a:r>
              <a:rPr lang="en-GB" dirty="0"/>
              <a:t>The Diabetes UK 4Ts campaign promotes awareness of the four key symptoms of Type 1 Diabetes. Do you know what they are?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CFC81390-BC54-3378-0B88-1599124B7ABB}"/>
              </a:ext>
            </a:extLst>
          </p:cNvPr>
          <p:cNvSpPr txBox="1">
            <a:spLocks/>
          </p:cNvSpPr>
          <p:nvPr/>
        </p:nvSpPr>
        <p:spPr>
          <a:xfrm>
            <a:off x="484498" y="2334292"/>
            <a:ext cx="4536504" cy="387930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buClrTx/>
            </a:pPr>
            <a:r>
              <a:rPr lang="en-GB" sz="1900" b="1" dirty="0"/>
              <a:t>Toilet</a:t>
            </a:r>
          </a:p>
          <a:p>
            <a:pPr lvl="1">
              <a:buClrTx/>
            </a:pPr>
            <a:r>
              <a:rPr lang="en-GB" dirty="0"/>
              <a:t>Passing urine more than normal</a:t>
            </a:r>
          </a:p>
          <a:p>
            <a:pPr lvl="1">
              <a:buClrTx/>
            </a:pPr>
            <a:r>
              <a:rPr lang="en-GB" dirty="0"/>
              <a:t>May present with new onset bedwetting</a:t>
            </a:r>
          </a:p>
          <a:p>
            <a:pPr lvl="1">
              <a:buClrTx/>
            </a:pPr>
            <a:r>
              <a:rPr lang="en-GB" dirty="0"/>
              <a:t>In babies may note very heavy nappies</a:t>
            </a:r>
          </a:p>
          <a:p>
            <a:pPr>
              <a:buClrTx/>
            </a:pPr>
            <a:r>
              <a:rPr lang="en-GB" sz="1900" b="1" dirty="0"/>
              <a:t>Thirsty</a:t>
            </a:r>
          </a:p>
          <a:p>
            <a:pPr lvl="1">
              <a:buClrTx/>
            </a:pPr>
            <a:r>
              <a:rPr lang="en-GB" dirty="0"/>
              <a:t>Drinking more than normal</a:t>
            </a:r>
          </a:p>
          <a:p>
            <a:pPr>
              <a:buClrTx/>
            </a:pPr>
            <a:r>
              <a:rPr lang="en-GB" sz="1900" b="1" dirty="0"/>
              <a:t>Tired</a:t>
            </a:r>
          </a:p>
          <a:p>
            <a:pPr>
              <a:buClrTx/>
            </a:pPr>
            <a:r>
              <a:rPr lang="en-GB" sz="1900" b="1" dirty="0"/>
              <a:t>Thinner</a:t>
            </a:r>
          </a:p>
          <a:p>
            <a:pPr lvl="1">
              <a:buClrTx/>
            </a:pPr>
            <a:r>
              <a:rPr lang="en-GB" dirty="0"/>
              <a:t>Parents often don’t notice their child is losing weight – they think they are growing.  Ask if they are getting thinner instead.</a:t>
            </a:r>
          </a:p>
          <a:p>
            <a:endParaRPr lang="en-GB" dirty="0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F6C9CF3-7C2F-5DC0-1C34-642F8A885713}"/>
              </a:ext>
            </a:extLst>
          </p:cNvPr>
          <p:cNvSpPr txBox="1">
            <a:spLocks/>
          </p:cNvSpPr>
          <p:nvPr/>
        </p:nvSpPr>
        <p:spPr>
          <a:xfrm>
            <a:off x="5041442" y="5184097"/>
            <a:ext cx="3207759" cy="1250482"/>
          </a:xfrm>
          <a:prstGeom prst="rect">
            <a:avLst/>
          </a:prstGeom>
          <a:ln w="12700">
            <a:noFill/>
          </a:ln>
        </p:spPr>
        <p:txBody>
          <a:bodyPr vert="horz" lIns="91440" tIns="45720" rIns="91440" bIns="45720" rtlCol="0" anchor="t">
            <a:normAutofit fontScale="92500" lnSpcReduction="20000"/>
          </a:bodyPr>
          <a:lstStyle>
            <a:lvl1pPr marL="228600" indent="-228600" algn="l" defTabSz="6858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20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6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400" kern="1200" cap="none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accent1"/>
              </a:buClr>
              <a:buSzPct val="100000"/>
              <a:buFont typeface="Arial" panose="020B0604020202020204" pitchFamily="34" charset="0"/>
              <a:buChar char="•"/>
              <a:defRPr sz="1200" kern="1200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Tx/>
              <a:buNone/>
            </a:pPr>
            <a:r>
              <a:rPr lang="en-GB" sz="1900" b="1" dirty="0"/>
              <a:t>Also think about diabetes in children with:</a:t>
            </a:r>
          </a:p>
          <a:p>
            <a:pPr lvl="1">
              <a:buClrTx/>
            </a:pPr>
            <a:r>
              <a:rPr lang="en-GB" dirty="0"/>
              <a:t>Recurrent oral thrush</a:t>
            </a:r>
          </a:p>
          <a:p>
            <a:pPr lvl="1">
              <a:buClrTx/>
            </a:pPr>
            <a:r>
              <a:rPr lang="en-GB" dirty="0"/>
              <a:t>Persistent nappy rash</a:t>
            </a:r>
          </a:p>
          <a:p>
            <a:endParaRPr lang="en-GB" dirty="0"/>
          </a:p>
        </p:txBody>
      </p:sp>
      <p:pic>
        <p:nvPicPr>
          <p:cNvPr id="5" name="Picture 4" descr="Logo, company name&#10;&#10;Description automatically generated">
            <a:extLst>
              <a:ext uri="{FF2B5EF4-FFF2-40B4-BE49-F238E27FC236}">
                <a16:creationId xmlns:a16="http://schemas.microsoft.com/office/drawing/2014/main" id="{796DB750-FEAE-64A8-ED56-CD1BB1BAC0B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6E982B88-03D6-E411-A53D-A47E617763BB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The Key Symptoms of Type 1 Diabetes</a:t>
            </a:r>
          </a:p>
        </p:txBody>
      </p:sp>
      <p:pic>
        <p:nvPicPr>
          <p:cNvPr id="11" name="Picture 10" descr="A blue sign with white text&#10;&#10;Description automatically generated">
            <a:extLst>
              <a:ext uri="{FF2B5EF4-FFF2-40B4-BE49-F238E27FC236}">
                <a16:creationId xmlns:a16="http://schemas.microsoft.com/office/drawing/2014/main" id="{2CE1FEBB-6500-7E28-3DB1-B4BA98D2C30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12" t="76598" r="4864" b="8565"/>
          <a:stretch/>
        </p:blipFill>
        <p:spPr>
          <a:xfrm>
            <a:off x="7264702" y="3842334"/>
            <a:ext cx="1339746" cy="135452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0229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C9DE4785-E12C-BB52-7182-6D607998E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A5BE1E-FA0C-C6C9-89B3-FB55D2AACA17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SPOTTING DKA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34292"/>
            <a:ext cx="7283152" cy="391568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b="1" dirty="0"/>
              <a:t>Children who have developed DKA may show the following additional symptoms:</a:t>
            </a:r>
          </a:p>
          <a:p>
            <a:pPr lvl="1">
              <a:buClrTx/>
            </a:pPr>
            <a:r>
              <a:rPr lang="en-GB" dirty="0"/>
              <a:t>Tired, sleepy or confused</a:t>
            </a:r>
          </a:p>
          <a:p>
            <a:pPr lvl="1">
              <a:buClrTx/>
            </a:pPr>
            <a:r>
              <a:rPr lang="en-GB" dirty="0"/>
              <a:t>Deep sighing breathing</a:t>
            </a:r>
          </a:p>
          <a:p>
            <a:pPr lvl="1">
              <a:buClrTx/>
            </a:pPr>
            <a:r>
              <a:rPr lang="en-GB" dirty="0"/>
              <a:t>Abdominal pain – may present as acute abdomen</a:t>
            </a:r>
          </a:p>
          <a:p>
            <a:pPr lvl="1">
              <a:buClrTx/>
            </a:pPr>
            <a:r>
              <a:rPr lang="en-GB" dirty="0"/>
              <a:t>Vomiting</a:t>
            </a:r>
          </a:p>
          <a:p>
            <a:pPr lvl="1">
              <a:buClrTx/>
            </a:pPr>
            <a:r>
              <a:rPr lang="en-GB" dirty="0"/>
              <a:t>Breath that smells fruity (like pear drop sweets or nail polish remover)</a:t>
            </a:r>
          </a:p>
          <a:p>
            <a:pPr lvl="1">
              <a:buClrTx/>
            </a:pPr>
            <a:endParaRPr lang="en-GB" dirty="0"/>
          </a:p>
          <a:p>
            <a:pPr>
              <a:buClrTx/>
            </a:pPr>
            <a:r>
              <a:rPr lang="en-GB" b="1" dirty="0"/>
              <a:t>Be careful not to mistake the deep sighing breathing pattern of DKA for pneumonia or asthma.</a:t>
            </a:r>
          </a:p>
          <a:p>
            <a:pPr lvl="1"/>
            <a:endParaRPr lang="en-GB" sz="18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E6F98D6-7B91-28D2-B94F-B49CF790E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4457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2" presetClass="emph" presetSubtype="0" repeatCount="2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C9DE4785-E12C-BB52-7182-6D607998E55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3BA5BE1E-FA0C-C6C9-89B3-FB55D2AACA17}"/>
              </a:ext>
            </a:extLst>
          </p:cNvPr>
          <p:cNvSpPr txBox="1">
            <a:spLocks/>
          </p:cNvSpPr>
          <p:nvPr/>
        </p:nvSpPr>
        <p:spPr>
          <a:xfrm>
            <a:off x="611560" y="723581"/>
            <a:ext cx="6571343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Making The Diagnosis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576" y="2334292"/>
            <a:ext cx="7283152" cy="3915688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dirty="0"/>
              <a:t>Children with suspected diabetes should have an immediate finger prick blood glucose tested on a blood glucose meter</a:t>
            </a:r>
          </a:p>
          <a:p>
            <a:pPr>
              <a:buClrTx/>
            </a:pPr>
            <a:r>
              <a:rPr lang="en-GB" dirty="0"/>
              <a:t>Urine dipstick for glucose may show glycosuria but is less sensitive </a:t>
            </a:r>
          </a:p>
          <a:p>
            <a:pPr>
              <a:buClrTx/>
            </a:pPr>
            <a:r>
              <a:rPr lang="en-GB" dirty="0"/>
              <a:t>All GP practices should ensure they have a blood glucose meter available</a:t>
            </a:r>
          </a:p>
          <a:p>
            <a:pPr>
              <a:buClrTx/>
            </a:pPr>
            <a:r>
              <a:rPr lang="en-GB" dirty="0"/>
              <a:t>Ensure equipment is calibrated and that strips are available and in date</a:t>
            </a:r>
          </a:p>
          <a:p>
            <a:pPr lvl="1"/>
            <a:endParaRPr lang="en-GB" sz="18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FE6F98D6-7B91-28D2-B94F-B49CF790E89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03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081B42A5-3CA8-EE1B-AAAF-C2E66776386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6557" y="2548276"/>
            <a:ext cx="7883875" cy="3689036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1400" dirty="0"/>
              <a:t>Don’t believe it’s diabetes</a:t>
            </a:r>
          </a:p>
          <a:p>
            <a:pPr lvl="1">
              <a:spcAft>
                <a:spcPts val="600"/>
              </a:spcAft>
              <a:buClrTx/>
            </a:pPr>
            <a:r>
              <a:rPr lang="en-GB" sz="1400" dirty="0"/>
              <a:t>Children can still look really well despite very high blood glucose levels.  Children can’t be “too young” to have diabetes, it can present in infants and toddlers.</a:t>
            </a:r>
          </a:p>
          <a:p>
            <a:pPr>
              <a:buClrTx/>
            </a:pPr>
            <a:r>
              <a:rPr lang="en-GB" sz="1400" dirty="0"/>
              <a:t>Think diabetes is rare</a:t>
            </a:r>
          </a:p>
          <a:p>
            <a:pPr lvl="1">
              <a:spcAft>
                <a:spcPts val="600"/>
              </a:spcAft>
              <a:buClrTx/>
            </a:pPr>
            <a:r>
              <a:rPr lang="en-GB" sz="1400" dirty="0"/>
              <a:t>Most GPs/nurses will only diagnose diabetes in a child a few times in their career – but make sure you don’t miss it!</a:t>
            </a:r>
          </a:p>
          <a:p>
            <a:pPr>
              <a:buClrTx/>
            </a:pPr>
            <a:r>
              <a:rPr lang="en-GB" sz="1400" dirty="0"/>
              <a:t>Testing is delayed</a:t>
            </a:r>
          </a:p>
          <a:p>
            <a:pPr lvl="1">
              <a:buClrTx/>
            </a:pPr>
            <a:r>
              <a:rPr lang="en-GB" sz="1400" dirty="0"/>
              <a:t>Children with diabetes can go into DKA very quickly.  If they have </a:t>
            </a:r>
            <a:r>
              <a:rPr lang="en-GB" sz="1400" b="1" dirty="0"/>
              <a:t>any</a:t>
            </a:r>
            <a:r>
              <a:rPr lang="en-GB" sz="1400" dirty="0"/>
              <a:t> one of the symptoms of diabetes make sure you do a test the </a:t>
            </a:r>
            <a:r>
              <a:rPr lang="en-GB" sz="1400" b="1" dirty="0"/>
              <a:t>same day</a:t>
            </a:r>
            <a:r>
              <a:rPr lang="en-GB" sz="1400" dirty="0"/>
              <a:t>:</a:t>
            </a:r>
          </a:p>
          <a:p>
            <a:pPr lvl="2">
              <a:buClrTx/>
            </a:pPr>
            <a:r>
              <a:rPr lang="en-GB" sz="1400" b="1" dirty="0"/>
              <a:t>Do: </a:t>
            </a:r>
            <a:r>
              <a:rPr lang="en-GB" sz="1400" dirty="0"/>
              <a:t>Finger prick blood glucose</a:t>
            </a:r>
          </a:p>
          <a:p>
            <a:pPr lvl="2">
              <a:buClrTx/>
            </a:pPr>
            <a:r>
              <a:rPr lang="en-GB" sz="1400" b="1" dirty="0"/>
              <a:t>Don’t: </a:t>
            </a:r>
            <a:r>
              <a:rPr lang="en-GB" sz="1400" dirty="0"/>
              <a:t>Send for outpatient HbA1c - this will delay diagnosis</a:t>
            </a:r>
          </a:p>
          <a:p>
            <a:pPr marL="0" indent="0">
              <a:buNone/>
            </a:pPr>
            <a:endParaRPr lang="en-GB" sz="1400" dirty="0"/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E36FF55C-3AD5-E62E-DAA8-203A2127905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28EDB110-9F9B-445D-191B-007DD6E61866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85000" lnSpcReduction="2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Why Might The Diagnosis of Diabetes Be Missed By Clinicians?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D2EA5E6-CDF3-9E76-0399-718D6FDF6B2A}"/>
              </a:ext>
            </a:extLst>
          </p:cNvPr>
          <p:cNvSpPr txBox="1"/>
          <p:nvPr/>
        </p:nvSpPr>
        <p:spPr>
          <a:xfrm>
            <a:off x="576558" y="1700808"/>
            <a:ext cx="6011666" cy="8027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400" dirty="0"/>
              <a:t>Don’t think about diabetes</a:t>
            </a:r>
          </a:p>
          <a:p>
            <a:pPr marL="742950" lvl="1" indent="-285750">
              <a:spcBef>
                <a:spcPts val="500"/>
              </a:spcBef>
              <a:spcAft>
                <a:spcPts val="1200"/>
              </a:spcAft>
              <a:buClrTx/>
              <a:buFont typeface="Arial" panose="020B0604020202020204" pitchFamily="34" charset="0"/>
              <a:buChar char="•"/>
            </a:pPr>
            <a:r>
              <a:rPr lang="en-GB" sz="1400" dirty="0"/>
              <a:t>This is particularly common in children with isolated weight loss who haven’t developed thirst/urination symptoms.</a:t>
            </a:r>
          </a:p>
        </p:txBody>
      </p:sp>
    </p:spTree>
    <p:extLst>
      <p:ext uri="{BB962C8B-B14F-4D97-AF65-F5344CB8AC3E}">
        <p14:creationId xmlns:p14="http://schemas.microsoft.com/office/powerpoint/2010/main" val="3694349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A rainbow colored frame with a black background&#10;&#10;Description automatically generated">
            <a:extLst>
              <a:ext uri="{FF2B5EF4-FFF2-40B4-BE49-F238E27FC236}">
                <a16:creationId xmlns:a16="http://schemas.microsoft.com/office/drawing/2014/main" id="{AE7E293D-FCE7-BFCA-A3C7-E864599B592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2" t="8079" r="7372" b="7147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1772816"/>
            <a:ext cx="6923112" cy="4413104"/>
          </a:xfrm>
        </p:spPr>
        <p:txBody>
          <a:bodyPr>
            <a:noAutofit/>
          </a:bodyPr>
          <a:lstStyle/>
          <a:p>
            <a:pPr>
              <a:buClrTx/>
            </a:pPr>
            <a:r>
              <a:rPr lang="en-GB" sz="1600" dirty="0"/>
              <a:t>8 year old boy consults with 2 months of weight loss</a:t>
            </a:r>
          </a:p>
          <a:p>
            <a:pPr>
              <a:buClrTx/>
            </a:pPr>
            <a:r>
              <a:rPr lang="en-GB" sz="1600" dirty="0"/>
              <a:t>Bloods tests are normal but diabetes is not considered and not tested</a:t>
            </a:r>
          </a:p>
          <a:p>
            <a:pPr>
              <a:buClrTx/>
            </a:pPr>
            <a:endParaRPr lang="en-GB" sz="1600" dirty="0"/>
          </a:p>
          <a:p>
            <a:pPr>
              <a:buClrTx/>
            </a:pPr>
            <a:r>
              <a:rPr lang="en-GB" sz="1600" dirty="0"/>
              <a:t>Consults again with 4 day history of excessive thirst and going to toilet 2 times a night</a:t>
            </a:r>
          </a:p>
          <a:p>
            <a:pPr>
              <a:buClrTx/>
            </a:pPr>
            <a:r>
              <a:rPr lang="en-GB" sz="1600" dirty="0"/>
              <a:t>Diabetes is considered and blood test for HbA1c booked for next week</a:t>
            </a:r>
          </a:p>
          <a:p>
            <a:pPr>
              <a:buClrTx/>
            </a:pPr>
            <a:endParaRPr lang="en-GB" sz="1600" dirty="0"/>
          </a:p>
          <a:p>
            <a:pPr>
              <a:buClrTx/>
            </a:pPr>
            <a:r>
              <a:rPr lang="en-GB" sz="1600" dirty="0"/>
              <a:t>While awaiting blood tests child develops vomiting and drowsiness – admitted in DKA</a:t>
            </a:r>
          </a:p>
          <a:p>
            <a:pPr>
              <a:buClrTx/>
            </a:pPr>
            <a:r>
              <a:rPr lang="en-GB" sz="1600" dirty="0"/>
              <a:t>pH 6.9 on admission, acute kidney injury with creatinine of 200, requires 48 hour admission to HDU</a:t>
            </a:r>
          </a:p>
        </p:txBody>
      </p:sp>
      <p:pic>
        <p:nvPicPr>
          <p:cNvPr id="6" name="Picture 5" descr="Logo, company name&#10;&#10;Description automatically generated">
            <a:extLst>
              <a:ext uri="{FF2B5EF4-FFF2-40B4-BE49-F238E27FC236}">
                <a16:creationId xmlns:a16="http://schemas.microsoft.com/office/drawing/2014/main" id="{7C422FB9-16B6-448A-C425-C700DC0F1BF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9489" y="560891"/>
            <a:ext cx="1779712" cy="1773401"/>
          </a:xfrm>
          <a:prstGeom prst="rect">
            <a:avLst/>
          </a:prstGeom>
        </p:spPr>
      </p:pic>
      <p:sp>
        <p:nvSpPr>
          <p:cNvPr id="10" name="Title 1">
            <a:extLst>
              <a:ext uri="{FF2B5EF4-FFF2-40B4-BE49-F238E27FC236}">
                <a16:creationId xmlns:a16="http://schemas.microsoft.com/office/drawing/2014/main" id="{C5AC00CF-A147-83C9-DF23-4205D863DAD4}"/>
              </a:ext>
            </a:extLst>
          </p:cNvPr>
          <p:cNvSpPr txBox="1">
            <a:spLocks/>
          </p:cNvSpPr>
          <p:nvPr/>
        </p:nvSpPr>
        <p:spPr>
          <a:xfrm>
            <a:off x="611561" y="723581"/>
            <a:ext cx="5832648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0" i="0" kern="1200" cap="all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Case 1</a:t>
            </a:r>
          </a:p>
        </p:txBody>
      </p:sp>
    </p:spTree>
    <p:extLst>
      <p:ext uri="{BB962C8B-B14F-4D97-AF65-F5344CB8AC3E}">
        <p14:creationId xmlns:p14="http://schemas.microsoft.com/office/powerpoint/2010/main" val="1871598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rrow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37c354b2-85b0-47f5-b222-07b48d774ee3}" enabled="0" method="" siteId="{37c354b2-85b0-47f5-b222-07b48d774ee3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0</TotalTime>
  <Words>1114</Words>
  <Application>Microsoft Office PowerPoint</Application>
  <PresentationFormat>On-screen Show (4:3)</PresentationFormat>
  <Paragraphs>149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Gill Sans MT</vt:lpstr>
      <vt:lpstr>Gallery</vt:lpstr>
      <vt:lpstr>Diabetes in Children: Don’t EVER FORGET GLUCOSE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Countess of Chester Hospital NHS Foundation Trust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NOT to miss the diagnosis of Diabetes in Children  Top tips and lessons from the COVID 19 Pandemic</dc:title>
  <dc:creator>McGuigan, Michael</dc:creator>
  <cp:lastModifiedBy>CARBERY, Frances (NHS ENGLAND - X24)</cp:lastModifiedBy>
  <cp:revision>53</cp:revision>
  <dcterms:created xsi:type="dcterms:W3CDTF">2020-11-09T14:34:56Z</dcterms:created>
  <dcterms:modified xsi:type="dcterms:W3CDTF">2025-03-26T14:25:48Z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e5fc148d-1837-4605-813b-0f4629c213a3_Enabled">
    <vt:lpwstr>true</vt:lpwstr>
  </property>
  <property fmtid="{D5CDD505-2E9C-101B-9397-08002B2CF9AE}" pid="3" name="MSIP_Label_e5fc148d-1837-4605-813b-0f4629c213a3_SetDate">
    <vt:lpwstr>2024-01-17T08:47:44Z</vt:lpwstr>
  </property>
  <property fmtid="{D5CDD505-2E9C-101B-9397-08002B2CF9AE}" pid="4" name="MSIP_Label_e5fc148d-1837-4605-813b-0f4629c213a3_Method">
    <vt:lpwstr>Standard</vt:lpwstr>
  </property>
  <property fmtid="{D5CDD505-2E9C-101B-9397-08002B2CF9AE}" pid="5" name="MSIP_Label_e5fc148d-1837-4605-813b-0f4629c213a3_Name">
    <vt:lpwstr>OFFICIAL - ROUTINE DATA</vt:lpwstr>
  </property>
  <property fmtid="{D5CDD505-2E9C-101B-9397-08002B2CF9AE}" pid="6" name="MSIP_Label_e5fc148d-1837-4605-813b-0f4629c213a3_SiteId">
    <vt:lpwstr>4242c7a1-0d99-470e-9ae1-a907bfe45eb8</vt:lpwstr>
  </property>
  <property fmtid="{D5CDD505-2E9C-101B-9397-08002B2CF9AE}" pid="7" name="MSIP_Label_e5fc148d-1837-4605-813b-0f4629c213a3_ActionId">
    <vt:lpwstr>81af3fc3-1096-4ddd-814f-4c43d1744c6c</vt:lpwstr>
  </property>
  <property fmtid="{D5CDD505-2E9C-101B-9397-08002B2CF9AE}" pid="8" name="MSIP_Label_e5fc148d-1837-4605-813b-0f4629c213a3_ContentBits">
    <vt:lpwstr>0</vt:lpwstr>
  </property>
</Properties>
</file>