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8" r:id="rId2"/>
    <p:sldId id="256" r:id="rId3"/>
    <p:sldId id="259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68" r:id="rId12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D25"/>
    <a:srgbClr val="282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iki\Documents\COVID19%20Info\Webinars\Zoom%20Polls\8945855935_PollReport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Riki\Documents\COVID19%20Info\Webinars\Zoom%20Polls\8945855935_PollReport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Riki\Documents\COVID19%20Info\Webinars\Zoom%20Polls\8945855935_PollReport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Riki\Documents\COVID19%20Info\Webinars\Zoom%20Polls\8945855935_PollReport.csv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Riki\Documents\COVID19%20Info\Webinars\Zoom%20Polls\8945855935_PollReport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[8945855935_PollReport.csv]Support Y or N!PivotTable14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4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Do you have support available to your staff for MH &amp; WB?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'Support Y or N'!$B$3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EE6D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'Support Y or N'!$A$4:$A$5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'Support Y or N'!$B$4:$B$5</c:f>
              <c:numCache>
                <c:formatCode>General</c:formatCode>
                <c:ptCount val="2"/>
                <c:pt idx="0">
                  <c:v>12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6A-4DAA-975B-978375184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413632"/>
        <c:axId val="103415168"/>
      </c:barChart>
      <c:catAx>
        <c:axId val="10341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282B64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03415168"/>
        <c:crosses val="autoZero"/>
        <c:auto val="1"/>
        <c:lblAlgn val="ctr"/>
        <c:lblOffset val="100"/>
        <c:noMultiLvlLbl val="0"/>
      </c:catAx>
      <c:valAx>
        <c:axId val="10341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1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[8945855935_PollReport.csv]Local &amp; National!PivotTable35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GB" sz="36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Is this local or national support?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'Local &amp; National'!$B$3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EE6D2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'Local &amp; National'!$A$4:$A$7</c:f>
              <c:strCache>
                <c:ptCount val="4"/>
                <c:pt idx="0">
                  <c:v>Local</c:v>
                </c:pt>
                <c:pt idx="1">
                  <c:v>Local;National</c:v>
                </c:pt>
                <c:pt idx="2">
                  <c:v>N/A</c:v>
                </c:pt>
                <c:pt idx="3">
                  <c:v>National</c:v>
                </c:pt>
              </c:strCache>
            </c:strRef>
          </c:cat>
          <c:val>
            <c:numRef>
              <c:f>'Local &amp; National'!$B$4:$B$7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  <c:pt idx="2">
                  <c:v>17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FA-48BC-9933-D1D0943271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4545280"/>
        <c:axId val="104556416"/>
      </c:barChart>
      <c:catAx>
        <c:axId val="104545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rgbClr val="282B64"/>
          </a:solidFill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04556416"/>
        <c:crosses val="autoZero"/>
        <c:auto val="1"/>
        <c:lblAlgn val="ctr"/>
        <c:lblOffset val="100"/>
        <c:noMultiLvlLbl val="0"/>
      </c:catAx>
      <c:valAx>
        <c:axId val="10455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4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[8945855935_PollReport.csv]Publicised!PivotTable40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GB" sz="36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Is this well publicised to your staff team?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Publicised!$B$3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Publicised!$A$4:$A$6</c:f>
              <c:strCache>
                <c:ptCount val="3"/>
                <c:pt idx="0">
                  <c:v>N/A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Publicised!$B$4:$B$6</c:f>
              <c:numCache>
                <c:formatCode>General</c:formatCode>
                <c:ptCount val="3"/>
                <c:pt idx="0">
                  <c:v>12</c:v>
                </c:pt>
                <c:pt idx="1">
                  <c:v>2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C7-4DFC-A29F-3F8525748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423232"/>
        <c:axId val="107424768"/>
      </c:barChart>
      <c:catAx>
        <c:axId val="10742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07424768"/>
        <c:crosses val="autoZero"/>
        <c:auto val="1"/>
        <c:lblAlgn val="ctr"/>
        <c:lblOffset val="100"/>
        <c:noMultiLvlLbl val="0"/>
      </c:catAx>
      <c:valAx>
        <c:axId val="10742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2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[8945855935_PollReport.csv]Sheet5!PivotTable45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GB" sz="3200">
                <a:solidFill>
                  <a:schemeClr val="bg1"/>
                </a:solidFill>
                <a:latin typeface="Calibri" panose="020F0502020204030204" pitchFamily="34" charset="0"/>
              </a:rPr>
              <a:t>How do you feel your staff teams and managers are coping at the moment?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Sheet5!$A$4:$A$7</c:f>
              <c:strCache>
                <c:ptCount val="4"/>
                <c:pt idx="0">
                  <c:v>Not Very Well - need support now</c:v>
                </c:pt>
                <c:pt idx="1">
                  <c:v>Not Well - may need support very soon</c:v>
                </c:pt>
                <c:pt idx="2">
                  <c:v>Really Well - no support required</c:v>
                </c:pt>
                <c:pt idx="3">
                  <c:v>Well - may need some support in the future</c:v>
                </c:pt>
              </c:strCache>
            </c:strRef>
          </c:cat>
          <c:val>
            <c:numRef>
              <c:f>Sheet5!$B$4:$B$7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BF-416E-99AB-D639DD024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477632"/>
        <c:axId val="107753856"/>
      </c:barChart>
      <c:catAx>
        <c:axId val="10747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07753856"/>
        <c:crosses val="autoZero"/>
        <c:auto val="1"/>
        <c:lblAlgn val="ctr"/>
        <c:lblOffset val="100"/>
        <c:noMultiLvlLbl val="0"/>
      </c:catAx>
      <c:valAx>
        <c:axId val="107753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7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[8945855935_PollReport.csv]Sheet6!PivotTable50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Are there gaps in MH &amp; WB support for you and your teams?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Sheet6!$A$4:$A$5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Sheet6!$B$4:$B$5</c:f>
              <c:numCache>
                <c:formatCode>General</c:formatCode>
                <c:ptCount val="2"/>
                <c:pt idx="0">
                  <c:v>17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EC-4136-B491-7D8CC37CC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10816"/>
        <c:axId val="107812352"/>
      </c:barChart>
      <c:catAx>
        <c:axId val="1078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07812352"/>
        <c:crosses val="autoZero"/>
        <c:auto val="1"/>
        <c:lblAlgn val="ctr"/>
        <c:lblOffset val="100"/>
        <c:noMultiLvlLbl val="0"/>
      </c:catAx>
      <c:valAx>
        <c:axId val="10781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3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5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4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7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7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4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1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4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16" r:id="rId7"/>
    <p:sldLayoutId id="2147483817" r:id="rId8"/>
    <p:sldLayoutId id="2147483818" r:id="rId9"/>
    <p:sldLayoutId id="2147483819" r:id="rId10"/>
    <p:sldLayoutId id="214748382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xmlns="" id="{D912477B-67BD-4F0B-ACAE-1C5BF920FF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8ECD06-A674-4338-A111-5666A87E4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r="2965"/>
          <a:stretch/>
        </p:blipFill>
        <p:spPr>
          <a:xfrm>
            <a:off x="2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82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B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777AAA-B465-4BC3-923D-7DCA93190519}"/>
              </a:ext>
            </a:extLst>
          </p:cNvPr>
          <p:cNvSpPr txBox="1"/>
          <p:nvPr/>
        </p:nvSpPr>
        <p:spPr>
          <a:xfrm>
            <a:off x="403553" y="359019"/>
            <a:ext cx="1138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Telephone Responses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01DFD4-7716-4081-8FDB-B24B3B8C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18498"/>
          <a:stretch/>
        </p:blipFill>
        <p:spPr>
          <a:xfrm>
            <a:off x="8587409" y="5824520"/>
            <a:ext cx="3604591" cy="1033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A69B52-CF78-435E-9AF0-4451569BD6B4}"/>
              </a:ext>
            </a:extLst>
          </p:cNvPr>
          <p:cNvSpPr txBox="1"/>
          <p:nvPr/>
        </p:nvSpPr>
        <p:spPr>
          <a:xfrm>
            <a:off x="516835" y="1205948"/>
            <a:ext cx="112716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Positive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In-house occupational health service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Samaritans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Care Workforce App</a:t>
            </a:r>
          </a:p>
          <a:p>
            <a:pPr lvl="0"/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Negative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Nothing local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No face to face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Nothing for me as a manager</a:t>
            </a:r>
          </a:p>
        </p:txBody>
      </p:sp>
    </p:spTree>
    <p:extLst>
      <p:ext uri="{BB962C8B-B14F-4D97-AF65-F5344CB8AC3E}">
        <p14:creationId xmlns:p14="http://schemas.microsoft.com/office/powerpoint/2010/main" val="243131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B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168AB93A-48BC-4C25-A3AD-C17B5A682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AF4AE179-A75B-4007-B5FA-8139ACF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77BE1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3F302-F073-4182-A5CA-DC3237DD1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8003" y="1855518"/>
            <a:ext cx="3971495" cy="186674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4100" dirty="0">
                <a:solidFill>
                  <a:srgbClr val="FFFFFF"/>
                </a:solidFill>
                <a:latin typeface="Calibri" panose="020F0502020204030204" pitchFamily="34" charset="0"/>
              </a:rPr>
              <a:t>Thank you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7BE1D"/>
          </a:solidFill>
          <a:ln w="38100" cap="rnd">
            <a:solidFill>
              <a:srgbClr val="77BE1D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021B79-F351-4715-AEC5-02FAEB21D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3467" y="2154677"/>
            <a:ext cx="5448327" cy="2451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2AC2AA-5453-4C5D-A029-928CC7AE3DD0}"/>
              </a:ext>
            </a:extLst>
          </p:cNvPr>
          <p:cNvSpPr txBox="1"/>
          <p:nvPr/>
        </p:nvSpPr>
        <p:spPr>
          <a:xfrm>
            <a:off x="647674" y="3875864"/>
            <a:ext cx="109050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?</a:t>
            </a:r>
            <a:endParaRPr lang="en-GB" sz="32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0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B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168AB93A-48BC-4C25-A3AD-C17B5A682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AF4AE179-A75B-4007-B5FA-8139ACF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77BE1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3F302-F073-4182-A5CA-DC3237DD1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8003" y="1717865"/>
            <a:ext cx="3971495" cy="332536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4400" dirty="0">
                <a:solidFill>
                  <a:srgbClr val="FFFFFF"/>
                </a:solidFill>
                <a:latin typeface="Calibri" panose="020F0502020204030204" pitchFamily="34" charset="0"/>
              </a:rPr>
              <a:t>Mental Health &amp; Wellbeing of Staff</a:t>
            </a:r>
            <a:br>
              <a:rPr lang="en-GB" sz="44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GB" sz="4400" dirty="0">
                <a:solidFill>
                  <a:srgbClr val="FFFFFF"/>
                </a:solidFill>
                <a:latin typeface="Calibri" panose="020F0502020204030204" pitchFamily="34" charset="0"/>
              </a:rPr>
              <a:t>Gloucestershire Care Providers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7BE1D"/>
          </a:solidFill>
          <a:ln w="38100" cap="rnd">
            <a:solidFill>
              <a:srgbClr val="77BE1D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021B79-F351-4715-AEC5-02FAEB21D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3467" y="2154677"/>
            <a:ext cx="5448327" cy="2451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2AC2AA-5453-4C5D-A029-928CC7AE3DD0}"/>
              </a:ext>
            </a:extLst>
          </p:cNvPr>
          <p:cNvSpPr txBox="1"/>
          <p:nvPr/>
        </p:nvSpPr>
        <p:spPr>
          <a:xfrm>
            <a:off x="643466" y="5397095"/>
            <a:ext cx="1090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Thursday 9 July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B421B4-48FE-4617-A1B9-0385A1BABFAC}"/>
              </a:ext>
            </a:extLst>
          </p:cNvPr>
          <p:cNvSpPr txBox="1"/>
          <p:nvPr/>
        </p:nvSpPr>
        <p:spPr>
          <a:xfrm>
            <a:off x="643466" y="5987195"/>
            <a:ext cx="1090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Facilitated by Riki Moody – Chief Operations Officer</a:t>
            </a:r>
          </a:p>
        </p:txBody>
      </p:sp>
    </p:spTree>
    <p:extLst>
      <p:ext uri="{BB962C8B-B14F-4D97-AF65-F5344CB8AC3E}">
        <p14:creationId xmlns:p14="http://schemas.microsoft.com/office/powerpoint/2010/main" val="203127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B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777AAA-B465-4BC3-923D-7DCA93190519}"/>
              </a:ext>
            </a:extLst>
          </p:cNvPr>
          <p:cNvSpPr txBox="1"/>
          <p:nvPr/>
        </p:nvSpPr>
        <p:spPr>
          <a:xfrm>
            <a:off x="403553" y="359019"/>
            <a:ext cx="1138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Methodology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01DFD4-7716-4081-8FDB-B24B3B8C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18498"/>
          <a:stretch/>
        </p:blipFill>
        <p:spPr>
          <a:xfrm>
            <a:off x="8587409" y="5824520"/>
            <a:ext cx="3604591" cy="1033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A69B52-CF78-435E-9AF0-4451569BD6B4}"/>
              </a:ext>
            </a:extLst>
          </p:cNvPr>
          <p:cNvSpPr txBox="1"/>
          <p:nvPr/>
        </p:nvSpPr>
        <p:spPr>
          <a:xfrm>
            <a:off x="516835" y="1205948"/>
            <a:ext cx="11271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Webinar Poll via Zoom – 5 brief questions</a:t>
            </a:r>
          </a:p>
          <a:p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Human Experience via telephone – follow up for detailed examples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3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B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777AAA-B465-4BC3-923D-7DCA93190519}"/>
              </a:ext>
            </a:extLst>
          </p:cNvPr>
          <p:cNvSpPr txBox="1"/>
          <p:nvPr/>
        </p:nvSpPr>
        <p:spPr>
          <a:xfrm>
            <a:off x="403553" y="359019"/>
            <a:ext cx="1138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Response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01DFD4-7716-4081-8FDB-B24B3B8C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18498"/>
          <a:stretch/>
        </p:blipFill>
        <p:spPr>
          <a:xfrm>
            <a:off x="8587409" y="5824520"/>
            <a:ext cx="3604591" cy="1033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A69B52-CF78-435E-9AF0-4451569BD6B4}"/>
              </a:ext>
            </a:extLst>
          </p:cNvPr>
          <p:cNvSpPr txBox="1"/>
          <p:nvPr/>
        </p:nvSpPr>
        <p:spPr>
          <a:xfrm>
            <a:off x="516835" y="1205948"/>
            <a:ext cx="11271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36 individual providers responses</a:t>
            </a:r>
          </a:p>
          <a:p>
            <a:pPr lvl="0"/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2 follow up telephone calls</a:t>
            </a:r>
          </a:p>
          <a:p>
            <a:pPr lvl="0"/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9 further telephone calls to be arranged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5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B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777AAA-B465-4BC3-923D-7DCA93190519}"/>
              </a:ext>
            </a:extLst>
          </p:cNvPr>
          <p:cNvSpPr txBox="1"/>
          <p:nvPr/>
        </p:nvSpPr>
        <p:spPr>
          <a:xfrm>
            <a:off x="403553" y="359019"/>
            <a:ext cx="1138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01DFD4-7716-4081-8FDB-B24B3B8C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18498"/>
          <a:stretch/>
        </p:blipFill>
        <p:spPr>
          <a:xfrm>
            <a:off x="8587409" y="5824520"/>
            <a:ext cx="3604591" cy="103347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07C5D24-88F7-4DFE-A39F-24A2AEED0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08854"/>
              </p:ext>
            </p:extLst>
          </p:nvPr>
        </p:nvGraphicFramePr>
        <p:xfrm>
          <a:off x="1060174" y="1066905"/>
          <a:ext cx="10728272" cy="46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665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B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777AAA-B465-4BC3-923D-7DCA93190519}"/>
              </a:ext>
            </a:extLst>
          </p:cNvPr>
          <p:cNvSpPr txBox="1"/>
          <p:nvPr/>
        </p:nvSpPr>
        <p:spPr>
          <a:xfrm>
            <a:off x="403553" y="359019"/>
            <a:ext cx="1138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01DFD4-7716-4081-8FDB-B24B3B8C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18498"/>
          <a:stretch/>
        </p:blipFill>
        <p:spPr>
          <a:xfrm>
            <a:off x="8587409" y="5824520"/>
            <a:ext cx="3604591" cy="103347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E33856AC-F308-4C86-8922-1EB9D9A66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568120"/>
              </p:ext>
            </p:extLst>
          </p:nvPr>
        </p:nvGraphicFramePr>
        <p:xfrm>
          <a:off x="403553" y="1066905"/>
          <a:ext cx="11384893" cy="475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675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B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777AAA-B465-4BC3-923D-7DCA93190519}"/>
              </a:ext>
            </a:extLst>
          </p:cNvPr>
          <p:cNvSpPr txBox="1"/>
          <p:nvPr/>
        </p:nvSpPr>
        <p:spPr>
          <a:xfrm>
            <a:off x="403553" y="359019"/>
            <a:ext cx="1138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01DFD4-7716-4081-8FDB-B24B3B8C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18498"/>
          <a:stretch/>
        </p:blipFill>
        <p:spPr>
          <a:xfrm>
            <a:off x="8587409" y="5824520"/>
            <a:ext cx="3604591" cy="103347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ABB8037-2C7D-4100-BFDA-9A6240AE50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720880"/>
              </p:ext>
            </p:extLst>
          </p:nvPr>
        </p:nvGraphicFramePr>
        <p:xfrm>
          <a:off x="403553" y="1066905"/>
          <a:ext cx="11384893" cy="475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0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B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777AAA-B465-4BC3-923D-7DCA93190519}"/>
              </a:ext>
            </a:extLst>
          </p:cNvPr>
          <p:cNvSpPr txBox="1"/>
          <p:nvPr/>
        </p:nvSpPr>
        <p:spPr>
          <a:xfrm>
            <a:off x="403553" y="359019"/>
            <a:ext cx="1138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01DFD4-7716-4081-8FDB-B24B3B8C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18498"/>
          <a:stretch/>
        </p:blipFill>
        <p:spPr>
          <a:xfrm>
            <a:off x="8587409" y="5824520"/>
            <a:ext cx="3604591" cy="103347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EA179A28-3E41-4081-86A2-D26F3D879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703592"/>
              </p:ext>
            </p:extLst>
          </p:nvPr>
        </p:nvGraphicFramePr>
        <p:xfrm>
          <a:off x="403553" y="1066905"/>
          <a:ext cx="11384893" cy="475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635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B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777AAA-B465-4BC3-923D-7DCA93190519}"/>
              </a:ext>
            </a:extLst>
          </p:cNvPr>
          <p:cNvSpPr txBox="1"/>
          <p:nvPr/>
        </p:nvSpPr>
        <p:spPr>
          <a:xfrm>
            <a:off x="403553" y="359019"/>
            <a:ext cx="1138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01DFD4-7716-4081-8FDB-B24B3B8C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18498"/>
          <a:stretch/>
        </p:blipFill>
        <p:spPr>
          <a:xfrm>
            <a:off x="8587409" y="5824520"/>
            <a:ext cx="3604591" cy="103347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330F9BA-40B1-4FC1-9996-F0B5441F1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700354"/>
              </p:ext>
            </p:extLst>
          </p:nvPr>
        </p:nvGraphicFramePr>
        <p:xfrm>
          <a:off x="403553" y="1066905"/>
          <a:ext cx="11384893" cy="475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717658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145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SketchyVTI</vt:lpstr>
      <vt:lpstr>PowerPoint Presentation</vt:lpstr>
      <vt:lpstr>Mental Health &amp; Wellbeing of Staff Gloucestershire Care Providers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Riki Moody</dc:creator>
  <cp:lastModifiedBy>WILSON, Amie</cp:lastModifiedBy>
  <cp:revision>21</cp:revision>
  <cp:lastPrinted>2020-07-09T09:47:56Z</cp:lastPrinted>
  <dcterms:created xsi:type="dcterms:W3CDTF">2020-06-25T10:31:29Z</dcterms:created>
  <dcterms:modified xsi:type="dcterms:W3CDTF">2020-08-05T14:36:03Z</dcterms:modified>
</cp:coreProperties>
</file>