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7"/>
  </p:notesMasterIdLst>
  <p:sldIdLst>
    <p:sldId id="1024" r:id="rId5"/>
    <p:sldId id="1025" r:id="rId6"/>
  </p:sldIdLst>
  <p:sldSz cx="9906000" cy="6858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43" userDrawn="1">
          <p15:clr>
            <a:srgbClr val="A4A3A4"/>
          </p15:clr>
        </p15:guide>
        <p15:guide id="2" pos="2053" userDrawn="1">
          <p15:clr>
            <a:srgbClr val="A4A3A4"/>
          </p15:clr>
        </p15:guide>
        <p15:guide id="3" orient="horz" pos="504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89" userDrawn="1">
          <p15:clr>
            <a:srgbClr val="A4A3A4"/>
          </p15:clr>
        </p15:guide>
        <p15:guide id="6" pos="150" userDrawn="1">
          <p15:clr>
            <a:srgbClr val="A4A3A4"/>
          </p15:clr>
        </p15:guide>
        <p15:guide id="7" orient="horz" pos="42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ott, Rachael" initials="SR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B373"/>
    <a:srgbClr val="7C29AA"/>
    <a:srgbClr val="F57769"/>
    <a:srgbClr val="378EEF"/>
    <a:srgbClr val="DC547C"/>
    <a:srgbClr val="01FFD3"/>
    <a:srgbClr val="523A95"/>
    <a:srgbClr val="4355BB"/>
    <a:srgbClr val="78FD6F"/>
    <a:srgbClr val="ADD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78BB00-384E-48D0-B36D-E214DBD766B1}" v="3" dt="2020-03-20T15:27:18.250"/>
    <p1510:client id="{9DB0F8AA-3195-4C5E-9EB3-4963EED367D0}" v="15" dt="2020-03-19T20:51:13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3910" autoAdjust="0"/>
  </p:normalViewPr>
  <p:slideViewPr>
    <p:cSldViewPr snapToGrid="0">
      <p:cViewPr>
        <p:scale>
          <a:sx n="75" d="100"/>
          <a:sy n="75" d="100"/>
        </p:scale>
        <p:origin x="-984" y="330"/>
      </p:cViewPr>
      <p:guideLst>
        <p:guide orient="horz" pos="3543"/>
        <p:guide orient="horz" pos="504"/>
        <p:guide orient="horz"/>
        <p:guide orient="horz" pos="4225"/>
        <p:guide pos="2053"/>
        <p:guide pos="89"/>
        <p:guide pos="1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son, Sam W." userId="05425139-ad1b-4983-bed2-c99a29a80116" providerId="ADAL" clId="{5B78BB00-384E-48D0-B36D-E214DBD766B1}"/>
    <pc:docChg chg="custSel modSld">
      <pc:chgData name="Watson, Sam W." userId="05425139-ad1b-4983-bed2-c99a29a80116" providerId="ADAL" clId="{5B78BB00-384E-48D0-B36D-E214DBD766B1}" dt="2020-03-20T15:28:17.690" v="468" actId="20577"/>
      <pc:docMkLst>
        <pc:docMk/>
      </pc:docMkLst>
      <pc:sldChg chg="addSp delSp modSp">
        <pc:chgData name="Watson, Sam W." userId="05425139-ad1b-4983-bed2-c99a29a80116" providerId="ADAL" clId="{5B78BB00-384E-48D0-B36D-E214DBD766B1}" dt="2020-03-20T15:28:17.690" v="468" actId="20577"/>
        <pc:sldMkLst>
          <pc:docMk/>
          <pc:sldMk cId="906252295" sldId="1024"/>
        </pc:sldMkLst>
        <pc:spChg chg="mod">
          <ac:chgData name="Watson, Sam W." userId="05425139-ad1b-4983-bed2-c99a29a80116" providerId="ADAL" clId="{5B78BB00-384E-48D0-B36D-E214DBD766B1}" dt="2020-03-20T11:59:55.317" v="313" actId="14100"/>
          <ac:spMkLst>
            <pc:docMk/>
            <pc:sldMk cId="906252295" sldId="1024"/>
            <ac:spMk id="35" creationId="{B2E1F0CB-DC04-43DB-9B52-430D8B5A2B60}"/>
          </ac:spMkLst>
        </pc:spChg>
        <pc:spChg chg="mod">
          <ac:chgData name="Watson, Sam W." userId="05425139-ad1b-4983-bed2-c99a29a80116" providerId="ADAL" clId="{5B78BB00-384E-48D0-B36D-E214DBD766B1}" dt="2020-03-20T11:57:34.190" v="140" actId="14100"/>
          <ac:spMkLst>
            <pc:docMk/>
            <pc:sldMk cId="906252295" sldId="1024"/>
            <ac:spMk id="46" creationId="{561D640C-B216-4577-AD27-808F5797367E}"/>
          </ac:spMkLst>
        </pc:spChg>
        <pc:spChg chg="add del">
          <ac:chgData name="Watson, Sam W." userId="05425139-ad1b-4983-bed2-c99a29a80116" providerId="ADAL" clId="{5B78BB00-384E-48D0-B36D-E214DBD766B1}" dt="2020-03-20T15:27:13.571" v="315"/>
          <ac:spMkLst>
            <pc:docMk/>
            <pc:sldMk cId="906252295" sldId="1024"/>
            <ac:spMk id="47" creationId="{3D150D3B-1C7B-45E1-827F-707ACA336781}"/>
          </ac:spMkLst>
        </pc:spChg>
        <pc:spChg chg="add">
          <ac:chgData name="Watson, Sam W." userId="05425139-ad1b-4983-bed2-c99a29a80116" providerId="ADAL" clId="{5B78BB00-384E-48D0-B36D-E214DBD766B1}" dt="2020-03-20T15:27:18.250" v="316"/>
          <ac:spMkLst>
            <pc:docMk/>
            <pc:sldMk cId="906252295" sldId="1024"/>
            <ac:spMk id="49" creationId="{1D8177DC-9621-40BA-A1EE-ABAECFAD2EDA}"/>
          </ac:spMkLst>
        </pc:spChg>
        <pc:spChg chg="add mod">
          <ac:chgData name="Watson, Sam W." userId="05425139-ad1b-4983-bed2-c99a29a80116" providerId="ADAL" clId="{5B78BB00-384E-48D0-B36D-E214DBD766B1}" dt="2020-03-20T15:27:51.499" v="375" actId="14100"/>
          <ac:spMkLst>
            <pc:docMk/>
            <pc:sldMk cId="906252295" sldId="1024"/>
            <ac:spMk id="50" creationId="{87BA149D-63E0-45E1-B369-9724652C4F85}"/>
          </ac:spMkLst>
        </pc:spChg>
        <pc:spChg chg="add mod">
          <ac:chgData name="Watson, Sam W." userId="05425139-ad1b-4983-bed2-c99a29a80116" providerId="ADAL" clId="{5B78BB00-384E-48D0-B36D-E214DBD766B1}" dt="2020-03-20T15:27:56.878" v="376" actId="1035"/>
          <ac:spMkLst>
            <pc:docMk/>
            <pc:sldMk cId="906252295" sldId="1024"/>
            <ac:spMk id="51" creationId="{E4720397-36AC-457F-9A98-36906314DEDB}"/>
          </ac:spMkLst>
        </pc:spChg>
        <pc:spChg chg="mod">
          <ac:chgData name="Watson, Sam W." userId="05425139-ad1b-4983-bed2-c99a29a80116" providerId="ADAL" clId="{5B78BB00-384E-48D0-B36D-E214DBD766B1}" dt="2020-03-20T11:57:38.500" v="149" actId="1036"/>
          <ac:spMkLst>
            <pc:docMk/>
            <pc:sldMk cId="906252295" sldId="1024"/>
            <ac:spMk id="59" creationId="{156B2103-E122-4073-9A2E-0B68347B5C56}"/>
          </ac:spMkLst>
        </pc:spChg>
        <pc:spChg chg="mod">
          <ac:chgData name="Watson, Sam W." userId="05425139-ad1b-4983-bed2-c99a29a80116" providerId="ADAL" clId="{5B78BB00-384E-48D0-B36D-E214DBD766B1}" dt="2020-03-20T15:28:17.690" v="468" actId="20577"/>
          <ac:spMkLst>
            <pc:docMk/>
            <pc:sldMk cId="906252295" sldId="1024"/>
            <ac:spMk id="66" creationId="{6DA93F5F-1D0A-4DCA-9855-6B462FE60480}"/>
          </ac:spMkLst>
        </pc:spChg>
      </pc:sldChg>
      <pc:sldChg chg="modSp">
        <pc:chgData name="Watson, Sam W." userId="05425139-ad1b-4983-bed2-c99a29a80116" providerId="ADAL" clId="{5B78BB00-384E-48D0-B36D-E214DBD766B1}" dt="2020-03-20T11:58:06.892" v="236" actId="1076"/>
        <pc:sldMkLst>
          <pc:docMk/>
          <pc:sldMk cId="1868387700" sldId="1025"/>
        </pc:sldMkLst>
        <pc:spChg chg="mod">
          <ac:chgData name="Watson, Sam W." userId="05425139-ad1b-4983-bed2-c99a29a80116" providerId="ADAL" clId="{5B78BB00-384E-48D0-B36D-E214DBD766B1}" dt="2020-03-20T11:58:06.892" v="236" actId="1076"/>
          <ac:spMkLst>
            <pc:docMk/>
            <pc:sldMk cId="1868387700" sldId="1025"/>
            <ac:spMk id="55" creationId="{BAD460A7-D26B-4E8A-BD09-5ADD8EB7723E}"/>
          </ac:spMkLst>
        </pc:spChg>
        <pc:spChg chg="mod">
          <ac:chgData name="Watson, Sam W." userId="05425139-ad1b-4983-bed2-c99a29a80116" providerId="ADAL" clId="{5B78BB00-384E-48D0-B36D-E214DBD766B1}" dt="2020-03-19T22:06:23.780" v="66" actId="20577"/>
          <ac:spMkLst>
            <pc:docMk/>
            <pc:sldMk cId="1868387700" sldId="1025"/>
            <ac:spMk id="68" creationId="{E483546B-C71B-4A9E-95BA-A668B9DF61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135"/>
          </a:xfrm>
          <a:prstGeom prst="rect">
            <a:avLst/>
          </a:prstGeom>
        </p:spPr>
        <p:txBody>
          <a:bodyPr vert="horz" lIns="91414" tIns="45708" rIns="91414" bIns="4570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8135"/>
          </a:xfrm>
          <a:prstGeom prst="rect">
            <a:avLst/>
          </a:prstGeom>
        </p:spPr>
        <p:txBody>
          <a:bodyPr vert="horz" lIns="91414" tIns="45708" rIns="91414" bIns="45708" rtlCol="0"/>
          <a:lstStyle>
            <a:lvl1pPr algn="r">
              <a:defRPr sz="1200"/>
            </a:lvl1pPr>
          </a:lstStyle>
          <a:p>
            <a:fld id="{A1C7AABD-5EBA-451A-8C45-874D688A6715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8" rIns="91414" bIns="4570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9" y="4777961"/>
            <a:ext cx="5438140" cy="3909239"/>
          </a:xfrm>
          <a:prstGeom prst="rect">
            <a:avLst/>
          </a:prstGeom>
        </p:spPr>
        <p:txBody>
          <a:bodyPr vert="horz" lIns="91414" tIns="45708" rIns="91414" bIns="457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8134"/>
          </a:xfrm>
          <a:prstGeom prst="rect">
            <a:avLst/>
          </a:prstGeom>
        </p:spPr>
        <p:txBody>
          <a:bodyPr vert="horz" lIns="91414" tIns="45708" rIns="91414" bIns="4570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1"/>
            <a:ext cx="2945659" cy="498134"/>
          </a:xfrm>
          <a:prstGeom prst="rect">
            <a:avLst/>
          </a:prstGeom>
        </p:spPr>
        <p:txBody>
          <a:bodyPr vert="horz" lIns="91414" tIns="45708" rIns="91414" bIns="45708" rtlCol="0" anchor="b"/>
          <a:lstStyle>
            <a:lvl1pPr algn="r">
              <a:defRPr sz="1200"/>
            </a:lvl1pPr>
          </a:lstStyle>
          <a:p>
            <a:fld id="{2AC962BE-9DFA-4253-BC58-8EC3007258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499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68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36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05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872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840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08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776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44" algn="l" defTabSz="9139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62BE-9DFA-4253-BC58-8EC3007258F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3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62BE-9DFA-4253-BC58-8EC3007258F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87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12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68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43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0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97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79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05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38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3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89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11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07816-CAB9-4AC4-8315-C6C1BB01D2C9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46D61-8497-414D-BE81-6B931F81886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97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.registration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hyperlink" Target="https://support.nhs.net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561D640C-B216-4577-AD27-808F5797367E}"/>
              </a:ext>
            </a:extLst>
          </p:cNvPr>
          <p:cNvSpPr/>
          <p:nvPr/>
        </p:nvSpPr>
        <p:spPr>
          <a:xfrm>
            <a:off x="6387127" y="1751521"/>
            <a:ext cx="3062607" cy="18234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91E1391F-2211-4E47-8AD3-45E79BA7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041" y="0"/>
            <a:ext cx="9927041" cy="432637"/>
          </a:xfrm>
          <a:solidFill>
            <a:srgbClr val="7C29AA"/>
          </a:solidFill>
          <a:ln>
            <a:noFill/>
            <a:prstDash val="dash"/>
          </a:ln>
        </p:spPr>
        <p:txBody>
          <a:bodyPr>
            <a:noAutofit/>
          </a:bodyPr>
          <a:lstStyle/>
          <a:p>
            <a:r>
              <a:rPr lang="en-GB" sz="2284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Signing up for NHSmail</a:t>
            </a:r>
            <a:endParaRPr lang="en-GB" sz="196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F356199-C8FC-4EC3-ABE8-46C7B956C455}"/>
              </a:ext>
            </a:extLst>
          </p:cNvPr>
          <p:cNvSpPr/>
          <p:nvPr/>
        </p:nvSpPr>
        <p:spPr>
          <a:xfrm>
            <a:off x="6368589" y="3867548"/>
            <a:ext cx="3062607" cy="6725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7C99C1CF-ACE6-4EE0-BD44-F92FDACA0335}"/>
              </a:ext>
            </a:extLst>
          </p:cNvPr>
          <p:cNvSpPr/>
          <p:nvPr/>
        </p:nvSpPr>
        <p:spPr>
          <a:xfrm>
            <a:off x="1785171" y="2975512"/>
            <a:ext cx="2899993" cy="1235106"/>
          </a:xfrm>
          <a:prstGeom prst="rect">
            <a:avLst/>
          </a:prstGeom>
          <a:solidFill>
            <a:schemeClr val="bg2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B2E1F0CB-DC04-43DB-9B52-430D8B5A2B60}"/>
              </a:ext>
            </a:extLst>
          </p:cNvPr>
          <p:cNvSpPr/>
          <p:nvPr/>
        </p:nvSpPr>
        <p:spPr>
          <a:xfrm>
            <a:off x="1779339" y="4929764"/>
            <a:ext cx="2899993" cy="1235106"/>
          </a:xfrm>
          <a:prstGeom prst="rect">
            <a:avLst/>
          </a:prstGeom>
          <a:solidFill>
            <a:schemeClr val="bg2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3F131112-9F1B-4EF1-B212-0B45F00FFCD8}"/>
              </a:ext>
            </a:extLst>
          </p:cNvPr>
          <p:cNvCxnSpPr/>
          <p:nvPr/>
        </p:nvCxnSpPr>
        <p:spPr>
          <a:xfrm>
            <a:off x="5531504" y="1780398"/>
            <a:ext cx="0" cy="49432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AB252D63-7337-4765-BAC7-1C44E3072D1D}"/>
              </a:ext>
            </a:extLst>
          </p:cNvPr>
          <p:cNvCxnSpPr>
            <a:cxnSpLocks/>
          </p:cNvCxnSpPr>
          <p:nvPr/>
        </p:nvCxnSpPr>
        <p:spPr>
          <a:xfrm flipH="1">
            <a:off x="5081930" y="1775018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40CB9851-F772-40DC-A906-3384C646F813}"/>
              </a:ext>
            </a:extLst>
          </p:cNvPr>
          <p:cNvCxnSpPr>
            <a:cxnSpLocks/>
          </p:cNvCxnSpPr>
          <p:nvPr/>
        </p:nvCxnSpPr>
        <p:spPr>
          <a:xfrm flipH="1">
            <a:off x="5531798" y="4561678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xmlns="" id="{CB4187BD-189B-42BB-8191-0F05921B6A94}"/>
              </a:ext>
            </a:extLst>
          </p:cNvPr>
          <p:cNvSpPr/>
          <p:nvPr/>
        </p:nvSpPr>
        <p:spPr>
          <a:xfrm>
            <a:off x="4788166" y="1628768"/>
            <a:ext cx="292500" cy="292500"/>
          </a:xfrm>
          <a:prstGeom prst="ellipse">
            <a:avLst/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720896BC-EFA3-4091-A6BF-60CF0F0856CD}"/>
              </a:ext>
            </a:extLst>
          </p:cNvPr>
          <p:cNvSpPr txBox="1"/>
          <p:nvPr/>
        </p:nvSpPr>
        <p:spPr>
          <a:xfrm>
            <a:off x="1784851" y="1507762"/>
            <a:ext cx="2891031" cy="5424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will receive a phone call or an email from your local team, asking if you would like to set up NHSmail.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9FE1AA1F-9284-463C-B73E-6A0A3EEA5671}"/>
              </a:ext>
            </a:extLst>
          </p:cNvPr>
          <p:cNvSpPr/>
          <p:nvPr/>
        </p:nvSpPr>
        <p:spPr>
          <a:xfrm>
            <a:off x="5981093" y="2317795"/>
            <a:ext cx="292500" cy="292500"/>
          </a:xfrm>
          <a:prstGeom prst="ellipse">
            <a:avLst/>
          </a:prstGeom>
          <a:solidFill>
            <a:srgbClr val="9532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A3CA7632-47C4-41BE-AE9A-D0351983EF46}"/>
              </a:ext>
            </a:extLst>
          </p:cNvPr>
          <p:cNvCxnSpPr>
            <a:cxnSpLocks/>
          </p:cNvCxnSpPr>
          <p:nvPr/>
        </p:nvCxnSpPr>
        <p:spPr>
          <a:xfrm flipH="1">
            <a:off x="5063379" y="3575012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11506A38-DCC9-423B-8F4C-DEA128384499}"/>
              </a:ext>
            </a:extLst>
          </p:cNvPr>
          <p:cNvCxnSpPr>
            <a:cxnSpLocks/>
          </p:cNvCxnSpPr>
          <p:nvPr/>
        </p:nvCxnSpPr>
        <p:spPr>
          <a:xfrm flipH="1">
            <a:off x="5526832" y="2438241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156B2103-E122-4073-9A2E-0B68347B5C56}"/>
              </a:ext>
            </a:extLst>
          </p:cNvPr>
          <p:cNvSpPr txBox="1"/>
          <p:nvPr/>
        </p:nvSpPr>
        <p:spPr>
          <a:xfrm>
            <a:off x="6387127" y="1777940"/>
            <a:ext cx="306260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Either over the phone, or by filling in the word document they share with you, please tell us:</a:t>
            </a:r>
            <a:b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/>
            </a:r>
            <a:b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- The name of your care site</a:t>
            </a: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- The name of your town</a:t>
            </a:r>
          </a:p>
          <a:p>
            <a:pPr defTabSz="742950"/>
            <a:r>
              <a:rPr lang="en-GB" sz="975" dirty="0">
                <a:latin typeface="Century Gothic" panose="020B0502020202020204" pitchFamily="34" charset="0"/>
              </a:rPr>
              <a:t>- Your ODS Code (you will get help to find this!)</a:t>
            </a:r>
          </a:p>
          <a:p>
            <a:pPr defTabSz="742950"/>
            <a:r>
              <a:rPr lang="en-GB" sz="975" dirty="0">
                <a:latin typeface="Century Gothic" panose="020B0502020202020204" pitchFamily="34" charset="0"/>
              </a:rPr>
              <a:t>- Details for </a:t>
            </a:r>
            <a:r>
              <a:rPr lang="en-GB" sz="975" b="1" dirty="0">
                <a:latin typeface="Century Gothic" panose="020B0502020202020204" pitchFamily="34" charset="0"/>
              </a:rPr>
              <a:t>two people </a:t>
            </a:r>
            <a:r>
              <a:rPr lang="en-GB" sz="975" dirty="0">
                <a:latin typeface="Century Gothic" panose="020B0502020202020204" pitchFamily="34" charset="0"/>
              </a:rPr>
              <a:t>that you would like to create NHSmail accounts for. This must include a personal email address for at least the mailbox owner and a personal mobile number for each person.</a:t>
            </a:r>
            <a:br>
              <a:rPr lang="en-GB" sz="975" dirty="0">
                <a:latin typeface="Century Gothic" panose="020B0502020202020204" pitchFamily="34" charset="0"/>
              </a:rPr>
            </a:br>
            <a:endParaRPr lang="en-GB" sz="975" dirty="0">
              <a:latin typeface="Century Gothic" panose="020B0502020202020204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0E6FF217-3BF6-4C75-B870-B8AC91DDB573}"/>
              </a:ext>
            </a:extLst>
          </p:cNvPr>
          <p:cNvCxnSpPr>
            <a:cxnSpLocks/>
          </p:cNvCxnSpPr>
          <p:nvPr/>
        </p:nvCxnSpPr>
        <p:spPr>
          <a:xfrm flipH="1">
            <a:off x="5546220" y="6127312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70CC27CA-24A8-4D5A-8BB5-A6CF3FA3234E}"/>
              </a:ext>
            </a:extLst>
          </p:cNvPr>
          <p:cNvCxnSpPr>
            <a:cxnSpLocks/>
          </p:cNvCxnSpPr>
          <p:nvPr/>
        </p:nvCxnSpPr>
        <p:spPr>
          <a:xfrm flipH="1">
            <a:off x="5079590" y="5470044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ABB4D569-E7E1-4E30-A3E7-87DDF6C6BDD5}"/>
              </a:ext>
            </a:extLst>
          </p:cNvPr>
          <p:cNvSpPr/>
          <p:nvPr/>
        </p:nvSpPr>
        <p:spPr>
          <a:xfrm>
            <a:off x="4770247" y="3428762"/>
            <a:ext cx="292500" cy="292500"/>
          </a:xfrm>
          <a:prstGeom prst="ellipse">
            <a:avLst/>
          </a:prstGeom>
          <a:solidFill>
            <a:srgbClr val="AA3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33F15C3C-9055-4A4A-862C-C3E5B5595420}"/>
              </a:ext>
            </a:extLst>
          </p:cNvPr>
          <p:cNvSpPr txBox="1"/>
          <p:nvPr/>
        </p:nvSpPr>
        <p:spPr>
          <a:xfrm>
            <a:off x="1784851" y="3027963"/>
            <a:ext cx="2899997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If this was over the phone, you don’t need to do anything else yet!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If this was over email,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please attach the word document to an email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, and send it either to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  <a:hlinkClick r:id="rId3"/>
              </a:rPr>
              <a:t>care.registration@nhs.net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or back to your local team.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641BC646-0B48-4FC1-BCD1-246446322AB8}"/>
              </a:ext>
            </a:extLst>
          </p:cNvPr>
          <p:cNvSpPr/>
          <p:nvPr/>
        </p:nvSpPr>
        <p:spPr>
          <a:xfrm>
            <a:off x="5978320" y="4415427"/>
            <a:ext cx="292500" cy="292500"/>
          </a:xfrm>
          <a:prstGeom prst="ellipse">
            <a:avLst/>
          </a:prstGeom>
          <a:solidFill>
            <a:srgbClr val="DC5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xmlns="" id="{3525377B-8FA8-46E1-8B06-0CE47BF4777D}"/>
              </a:ext>
            </a:extLst>
          </p:cNvPr>
          <p:cNvSpPr/>
          <p:nvPr/>
        </p:nvSpPr>
        <p:spPr>
          <a:xfrm>
            <a:off x="4811193" y="5307317"/>
            <a:ext cx="292500" cy="292500"/>
          </a:xfrm>
          <a:prstGeom prst="ellipse">
            <a:avLst/>
          </a:prstGeom>
          <a:solidFill>
            <a:srgbClr val="F57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6DA93F5F-1D0A-4DCA-9855-6B462FE60480}"/>
              </a:ext>
            </a:extLst>
          </p:cNvPr>
          <p:cNvSpPr txBox="1"/>
          <p:nvPr/>
        </p:nvSpPr>
        <p:spPr>
          <a:xfrm>
            <a:off x="1846440" y="4986614"/>
            <a:ext cx="2770033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In the next day or so, you will receive an email from NHSmail welcoming you to your new account, as well as a text message with your password. </a:t>
            </a:r>
            <a:b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975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Each provider will have 1 shared mailbox, and 2 </a:t>
            </a:r>
            <a:r>
              <a:rPr lang="en-GB" sz="975" b="1">
                <a:solidFill>
                  <a:prstClr val="black"/>
                </a:solidFill>
                <a:latin typeface="Century Gothic" panose="020B0502020202020204" pitchFamily="34" charset="0"/>
              </a:rPr>
              <a:t>user accounts.</a:t>
            </a:r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xmlns="" id="{D070583F-7ABE-4D98-AF4C-0B98C374A92A}"/>
              </a:ext>
            </a:extLst>
          </p:cNvPr>
          <p:cNvSpPr/>
          <p:nvPr/>
        </p:nvSpPr>
        <p:spPr>
          <a:xfrm>
            <a:off x="6011852" y="5958724"/>
            <a:ext cx="292500" cy="292500"/>
          </a:xfrm>
          <a:prstGeom prst="ellipse">
            <a:avLst/>
          </a:prstGeom>
          <a:solidFill>
            <a:srgbClr val="F29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519FB33-3F80-49A2-8421-4E12B5BB448D}"/>
              </a:ext>
            </a:extLst>
          </p:cNvPr>
          <p:cNvSpPr/>
          <p:nvPr/>
        </p:nvSpPr>
        <p:spPr>
          <a:xfrm>
            <a:off x="6367061" y="3938999"/>
            <a:ext cx="3003858" cy="50995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will receive an email letting you know that your request for an </a:t>
            </a:r>
            <a:r>
              <a:rPr lang="en-GB" sz="975" dirty="0" err="1">
                <a:solidFill>
                  <a:prstClr val="black"/>
                </a:solidFill>
                <a:latin typeface="Century Gothic" panose="020B0502020202020204" pitchFamily="34" charset="0"/>
              </a:rPr>
              <a:t>NHSmail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 account is being completed!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0C145B91-629C-40E3-BCC8-2E04C7F2D422}"/>
              </a:ext>
            </a:extLst>
          </p:cNvPr>
          <p:cNvSpPr txBox="1"/>
          <p:nvPr/>
        </p:nvSpPr>
        <p:spPr>
          <a:xfrm>
            <a:off x="6381074" y="5786074"/>
            <a:ext cx="2905112" cy="6924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742950"/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Your local support teams will be in touch about webinars available every day to make sure you have the help you need to get up and running quickly!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70BC53BD-42E3-40CB-BA94-67BEB72C5541}"/>
              </a:ext>
            </a:extLst>
          </p:cNvPr>
          <p:cNvSpPr/>
          <p:nvPr/>
        </p:nvSpPr>
        <p:spPr>
          <a:xfrm>
            <a:off x="6324719" y="5974308"/>
            <a:ext cx="2899993" cy="525144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xmlns="" id="{428EDF1D-2137-4889-9A87-FC6B4D3816ED}"/>
              </a:ext>
            </a:extLst>
          </p:cNvPr>
          <p:cNvSpPr/>
          <p:nvPr/>
        </p:nvSpPr>
        <p:spPr>
          <a:xfrm>
            <a:off x="5229318" y="6700022"/>
            <a:ext cx="604381" cy="585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xmlns="" id="{18A4711F-C423-417A-8B2D-8D33F64E7C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3" y="5869282"/>
            <a:ext cx="790061" cy="1002770"/>
          </a:xfrm>
          <a:prstGeom prst="rect">
            <a:avLst/>
          </a:prstGeom>
        </p:spPr>
      </p:pic>
      <p:pic>
        <p:nvPicPr>
          <p:cNvPr id="84" name="Picture 8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C4B5A0E-7D14-4D87-8E64-917D505692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3" y="5834780"/>
            <a:ext cx="745804" cy="102920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21DC6B-0CE9-4CEE-9246-DA6A6867CBC1}"/>
              </a:ext>
            </a:extLst>
          </p:cNvPr>
          <p:cNvSpPr/>
          <p:nvPr/>
        </p:nvSpPr>
        <p:spPr>
          <a:xfrm>
            <a:off x="157307" y="510592"/>
            <a:ext cx="9676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During the current Covid-19 pandemic, secure communication between health and social care services is more important than ever.  To support this we are now able to </a:t>
            </a:r>
            <a:r>
              <a:rPr lang="en-GB" sz="1200" b="1" dirty="0">
                <a:latin typeface="Century Gothic" panose="020B0502020202020204" pitchFamily="34" charset="0"/>
              </a:rPr>
              <a:t>fast track roll out of </a:t>
            </a:r>
            <a:r>
              <a:rPr lang="en-GB" sz="1200" b="1" dirty="0" err="1">
                <a:latin typeface="Century Gothic" panose="020B0502020202020204" pitchFamily="34" charset="0"/>
              </a:rPr>
              <a:t>NHSmail</a:t>
            </a:r>
            <a:r>
              <a:rPr lang="en-GB" sz="1200" b="1" dirty="0">
                <a:latin typeface="Century Gothic" panose="020B0502020202020204" pitchFamily="34" charset="0"/>
              </a:rPr>
              <a:t> </a:t>
            </a:r>
            <a:r>
              <a:rPr lang="en-GB" sz="1200" dirty="0">
                <a:latin typeface="Century Gothic" panose="020B0502020202020204" pitchFamily="34" charset="0"/>
              </a:rPr>
              <a:t>to the care sector, without the need to complete the Data Security and Protection Toolkit at this time.</a:t>
            </a:r>
          </a:p>
          <a:p>
            <a:r>
              <a:rPr lang="en-GB" sz="1200" b="1" dirty="0">
                <a:solidFill>
                  <a:srgbClr val="F57769"/>
                </a:solidFill>
                <a:latin typeface="Century Gothic" panose="020B0502020202020204" pitchFamily="34" charset="0"/>
              </a:rPr>
              <a:t>If you’d like to get set up, follow the steps below:</a:t>
            </a:r>
            <a:endParaRPr lang="en-GB" sz="1204" dirty="0">
              <a:solidFill>
                <a:srgbClr val="F57769"/>
              </a:solidFill>
              <a:latin typeface="Century Gothic" panose="020B0502020202020204" pitchFamily="34" charset="0"/>
            </a:endParaRPr>
          </a:p>
        </p:txBody>
      </p:sp>
      <p:sp>
        <p:nvSpPr>
          <p:cNvPr id="85" name="Speech Bubble: Oval 84">
            <a:extLst>
              <a:ext uri="{FF2B5EF4-FFF2-40B4-BE49-F238E27FC236}">
                <a16:creationId xmlns:a16="http://schemas.microsoft.com/office/drawing/2014/main" xmlns="" id="{A9739222-662E-4B04-8A56-8562CE83CCE2}"/>
              </a:ext>
            </a:extLst>
          </p:cNvPr>
          <p:cNvSpPr/>
          <p:nvPr/>
        </p:nvSpPr>
        <p:spPr>
          <a:xfrm>
            <a:off x="141410" y="4639443"/>
            <a:ext cx="1503177" cy="981505"/>
          </a:xfrm>
          <a:prstGeom prst="wedgeEllipseCallout">
            <a:avLst>
              <a:gd name="adj1" fmla="val 11785"/>
              <a:gd name="adj2" fmla="val 78031"/>
            </a:avLst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9" dirty="0">
              <a:solidFill>
                <a:srgbClr val="7C29AA"/>
              </a:solidFill>
              <a:latin typeface="Century Gothic" panose="020B0502020202020204" pitchFamily="34" charset="0"/>
            </a:endParaRPr>
          </a:p>
        </p:txBody>
      </p:sp>
      <p:sp>
        <p:nvSpPr>
          <p:cNvPr id="86" name="Speech Bubble: Oval 85">
            <a:extLst>
              <a:ext uri="{FF2B5EF4-FFF2-40B4-BE49-F238E27FC236}">
                <a16:creationId xmlns:a16="http://schemas.microsoft.com/office/drawing/2014/main" xmlns="" id="{6020B638-227D-423B-B4CD-0FDAC44D0316}"/>
              </a:ext>
            </a:extLst>
          </p:cNvPr>
          <p:cNvSpPr/>
          <p:nvPr/>
        </p:nvSpPr>
        <p:spPr>
          <a:xfrm>
            <a:off x="148715" y="4648552"/>
            <a:ext cx="1503177" cy="981505"/>
          </a:xfrm>
          <a:prstGeom prst="wedgeEllipseCallout">
            <a:avLst>
              <a:gd name="adj1" fmla="val -20420"/>
              <a:gd name="adj2" fmla="val 69811"/>
            </a:avLst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9" dirty="0">
              <a:solidFill>
                <a:srgbClr val="41B6E6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8087708B-513B-45A3-98F2-D664C9760308}"/>
              </a:ext>
            </a:extLst>
          </p:cNvPr>
          <p:cNvSpPr txBox="1"/>
          <p:nvPr/>
        </p:nvSpPr>
        <p:spPr>
          <a:xfrm>
            <a:off x="111413" y="4909626"/>
            <a:ext cx="1571271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2950"/>
            <a:r>
              <a:rPr lang="en-GB" sz="975" b="1" dirty="0">
                <a:solidFill>
                  <a:schemeClr val="bg1"/>
                </a:solidFill>
                <a:latin typeface="Century Gothic" panose="020B0502020202020204" pitchFamily="34" charset="0"/>
              </a:rPr>
              <a:t>Let your local contact know if you need support!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6DFE3EEC-10C4-46CF-85DC-38D43A65C04E}"/>
              </a:ext>
            </a:extLst>
          </p:cNvPr>
          <p:cNvSpPr/>
          <p:nvPr/>
        </p:nvSpPr>
        <p:spPr>
          <a:xfrm>
            <a:off x="6378124" y="4603968"/>
            <a:ext cx="3062607" cy="4936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C147130D-6796-4FCD-8071-72777BDD29D7}"/>
              </a:ext>
            </a:extLst>
          </p:cNvPr>
          <p:cNvSpPr/>
          <p:nvPr/>
        </p:nvSpPr>
        <p:spPr>
          <a:xfrm>
            <a:off x="6367061" y="4586727"/>
            <a:ext cx="3062607" cy="50995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If you need to add any more information to your form, you will get an email asking you to do this.</a:t>
            </a:r>
          </a:p>
        </p:txBody>
      </p:sp>
      <p:pic>
        <p:nvPicPr>
          <p:cNvPr id="48" name="Picture 4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12C64496-3C4F-462C-9774-3942F569BB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147"/>
          <a:stretch/>
        </p:blipFill>
        <p:spPr>
          <a:xfrm>
            <a:off x="7851820" y="43500"/>
            <a:ext cx="1896873" cy="389137"/>
          </a:xfrm>
          <a:prstGeom prst="rect">
            <a:avLst/>
          </a:prstGeom>
        </p:spPr>
      </p:pic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1D8177DC-9621-40BA-A1EE-ABAECFAD2EDA}"/>
              </a:ext>
            </a:extLst>
          </p:cNvPr>
          <p:cNvSpPr/>
          <p:nvPr/>
        </p:nvSpPr>
        <p:spPr>
          <a:xfrm>
            <a:off x="5209503" y="6575816"/>
            <a:ext cx="604381" cy="58500"/>
          </a:xfrm>
          <a:prstGeom prst="roundRect">
            <a:avLst/>
          </a:prstGeom>
          <a:solidFill>
            <a:schemeClr val="bg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87BA149D-63E0-45E1-B369-9724652C4F85}"/>
              </a:ext>
            </a:extLst>
          </p:cNvPr>
          <p:cNvSpPr/>
          <p:nvPr/>
        </p:nvSpPr>
        <p:spPr>
          <a:xfrm>
            <a:off x="3009900" y="6570598"/>
            <a:ext cx="5156200" cy="2874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E4720397-36AC-457F-9A98-36906314DEDB}"/>
              </a:ext>
            </a:extLst>
          </p:cNvPr>
          <p:cNvSpPr/>
          <p:nvPr/>
        </p:nvSpPr>
        <p:spPr>
          <a:xfrm>
            <a:off x="2574652" y="6574497"/>
            <a:ext cx="59431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7C29AA"/>
                </a:solidFill>
                <a:latin typeface="Century Gothic" panose="020B0502020202020204" pitchFamily="34" charset="0"/>
              </a:rPr>
              <a:t>Now you can start using NHSmail and Microsoft Teams</a:t>
            </a:r>
            <a:endParaRPr lang="en-GB" sz="1400" dirty="0">
              <a:solidFill>
                <a:srgbClr val="7C29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91E1391F-2211-4E47-8AD3-45E79BA7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041" y="0"/>
            <a:ext cx="9927041" cy="432637"/>
          </a:xfrm>
          <a:solidFill>
            <a:srgbClr val="7C29AA"/>
          </a:solidFill>
          <a:ln>
            <a:noFill/>
            <a:prstDash val="dash"/>
          </a:ln>
        </p:spPr>
        <p:txBody>
          <a:bodyPr>
            <a:noAutofit/>
          </a:bodyPr>
          <a:lstStyle/>
          <a:p>
            <a:r>
              <a:rPr lang="en-GB" sz="2284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Setting up your NHSmail account</a:t>
            </a:r>
            <a:endParaRPr lang="en-GB" sz="196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5CCF2986-9DC4-49EC-8727-A28C284A2CE6}"/>
              </a:ext>
            </a:extLst>
          </p:cNvPr>
          <p:cNvCxnSpPr>
            <a:cxnSpLocks/>
          </p:cNvCxnSpPr>
          <p:nvPr/>
        </p:nvCxnSpPr>
        <p:spPr>
          <a:xfrm flipH="1">
            <a:off x="5496324" y="1778099"/>
            <a:ext cx="9569" cy="482491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46FC385C-EAED-487E-9660-5F2F41E75689}"/>
              </a:ext>
            </a:extLst>
          </p:cNvPr>
          <p:cNvCxnSpPr>
            <a:cxnSpLocks/>
          </p:cNvCxnSpPr>
          <p:nvPr/>
        </p:nvCxnSpPr>
        <p:spPr>
          <a:xfrm flipH="1">
            <a:off x="5060059" y="1778099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A7D31F1-FCAA-434A-853E-428FB907D0E3}"/>
              </a:ext>
            </a:extLst>
          </p:cNvPr>
          <p:cNvCxnSpPr>
            <a:cxnSpLocks/>
          </p:cNvCxnSpPr>
          <p:nvPr/>
        </p:nvCxnSpPr>
        <p:spPr>
          <a:xfrm flipH="1">
            <a:off x="5510904" y="4205220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8B18EE4D-B055-45BF-B26C-6B9A75DCF87D}"/>
              </a:ext>
            </a:extLst>
          </p:cNvPr>
          <p:cNvCxnSpPr>
            <a:cxnSpLocks/>
          </p:cNvCxnSpPr>
          <p:nvPr/>
        </p:nvCxnSpPr>
        <p:spPr>
          <a:xfrm flipH="1">
            <a:off x="5046743" y="3401466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97FB371D-1BD8-4968-ADEE-2FAD2096E2B5}"/>
              </a:ext>
            </a:extLst>
          </p:cNvPr>
          <p:cNvCxnSpPr>
            <a:cxnSpLocks/>
          </p:cNvCxnSpPr>
          <p:nvPr/>
        </p:nvCxnSpPr>
        <p:spPr>
          <a:xfrm flipH="1">
            <a:off x="5525866" y="2489066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387EAE2-13B0-4974-8E30-240BF31DD130}"/>
              </a:ext>
            </a:extLst>
          </p:cNvPr>
          <p:cNvSpPr txBox="1"/>
          <p:nvPr/>
        </p:nvSpPr>
        <p:spPr>
          <a:xfrm>
            <a:off x="6342297" y="1638143"/>
            <a:ext cx="2985034" cy="1717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This link will take you to the NHSmail log in page. </a:t>
            </a:r>
          </a:p>
          <a:p>
            <a:pPr defTabSz="742950"/>
            <a:endParaRPr lang="en-GB" sz="406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Log in using your new @nhs.net email address and the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temporary password sent to your mobile phone. </a:t>
            </a: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When logging in, tick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‘This is a private computer’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 if this is true to be able to download files. </a:t>
            </a:r>
          </a:p>
          <a:p>
            <a:pPr defTabSz="742950"/>
            <a:endParaRPr lang="en-GB" sz="406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will be asked to change your password and create a new one.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049E4035-33F9-4B0C-83E3-B7E13754A7CA}"/>
              </a:ext>
            </a:extLst>
          </p:cNvPr>
          <p:cNvCxnSpPr>
            <a:cxnSpLocks/>
          </p:cNvCxnSpPr>
          <p:nvPr/>
        </p:nvCxnSpPr>
        <p:spPr>
          <a:xfrm flipH="1">
            <a:off x="5042814" y="4904765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C4ECEA4-417F-4870-BA6B-6011DD99070F}"/>
              </a:ext>
            </a:extLst>
          </p:cNvPr>
          <p:cNvSpPr txBox="1"/>
          <p:nvPr/>
        </p:nvSpPr>
        <p:spPr>
          <a:xfrm>
            <a:off x="6350007" y="3534435"/>
            <a:ext cx="2977324" cy="174278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Next you will create your security questions: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On the portal, select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‘My Profile’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Select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‘Security Questions’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Choose three security questions to answer. Both questions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and 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answers must be within 5-12 characters.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Save your updated profile.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85DFF009-D1AA-473E-9819-85DA2C0216B0}"/>
              </a:ext>
            </a:extLst>
          </p:cNvPr>
          <p:cNvSpPr txBox="1"/>
          <p:nvPr/>
        </p:nvSpPr>
        <p:spPr>
          <a:xfrm>
            <a:off x="1854100" y="5349985"/>
            <a:ext cx="290511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white"/>
                </a:solidFill>
                <a:latin typeface="Century Gothic" panose="020B0502020202020204" pitchFamily="34" charset="0"/>
              </a:rPr>
              <a:t>You can now log into your account to send and receive emails.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BA28D074-F271-4160-A7BD-530C832114C6}"/>
              </a:ext>
            </a:extLst>
          </p:cNvPr>
          <p:cNvSpPr txBox="1"/>
          <p:nvPr/>
        </p:nvSpPr>
        <p:spPr>
          <a:xfrm>
            <a:off x="1802664" y="2810530"/>
            <a:ext cx="2875523" cy="117993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Once logged in, you will be asked to complete your profile:</a:t>
            </a:r>
          </a:p>
          <a:p>
            <a:pPr defTabSz="742950"/>
            <a:endParaRPr lang="en-GB" sz="406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Check your mobile phone number (it will be hidden by default)</a:t>
            </a:r>
          </a:p>
          <a:p>
            <a:pPr defTabSz="742950"/>
            <a:endParaRPr lang="en-GB" sz="406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Check your role: e.g. Registered Nurse</a:t>
            </a:r>
            <a:b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endParaRPr lang="en-GB" sz="406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Save your updated profile.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8D63EC86-EFAE-4732-9951-7EEB460B2A94}"/>
              </a:ext>
            </a:extLst>
          </p:cNvPr>
          <p:cNvSpPr/>
          <p:nvPr/>
        </p:nvSpPr>
        <p:spPr>
          <a:xfrm>
            <a:off x="6348051" y="5383617"/>
            <a:ext cx="2985034" cy="1063557"/>
          </a:xfrm>
          <a:prstGeom prst="rect">
            <a:avLst/>
          </a:prstGeom>
          <a:solidFill>
            <a:schemeClr val="bg2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can now log into your account to send and receive emails! 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can always access your emails by going to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https://email.nhs.net 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in your internet browser.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xmlns="" id="{EE991B23-6EC1-4AC1-8F93-5E0053F31603}"/>
              </a:ext>
            </a:extLst>
          </p:cNvPr>
          <p:cNvSpPr/>
          <p:nvPr/>
        </p:nvSpPr>
        <p:spPr>
          <a:xfrm>
            <a:off x="5209503" y="6575816"/>
            <a:ext cx="604381" cy="58500"/>
          </a:xfrm>
          <a:prstGeom prst="roundRect">
            <a:avLst/>
          </a:prstGeom>
          <a:solidFill>
            <a:schemeClr val="bg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2B62BB69-F92D-4E78-875F-B49AF99F7C93}"/>
              </a:ext>
            </a:extLst>
          </p:cNvPr>
          <p:cNvSpPr/>
          <p:nvPr/>
        </p:nvSpPr>
        <p:spPr>
          <a:xfrm>
            <a:off x="1802664" y="1375923"/>
            <a:ext cx="2867538" cy="9925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Click on the link which you will have received in a “Welcome to NHSmail” email.</a:t>
            </a:r>
          </a:p>
          <a:p>
            <a:pPr defTabSz="742950"/>
            <a:endParaRPr lang="en-GB" sz="975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This email will contain your new NHSmail email address, and the details for your shared mailbox.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177583AE-5886-4DA6-B025-87DA75FBAEA4}"/>
              </a:ext>
            </a:extLst>
          </p:cNvPr>
          <p:cNvCxnSpPr>
            <a:cxnSpLocks/>
          </p:cNvCxnSpPr>
          <p:nvPr/>
        </p:nvCxnSpPr>
        <p:spPr>
          <a:xfrm flipH="1">
            <a:off x="5500838" y="5801207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74E1726F-23DE-45DA-99B6-F9A1CFB61811}"/>
              </a:ext>
            </a:extLst>
          </p:cNvPr>
          <p:cNvSpPr/>
          <p:nvPr/>
        </p:nvSpPr>
        <p:spPr>
          <a:xfrm>
            <a:off x="1802664" y="4507269"/>
            <a:ext cx="2875523" cy="694879"/>
          </a:xfrm>
          <a:prstGeom prst="rect">
            <a:avLst/>
          </a:prstGeom>
          <a:solidFill>
            <a:schemeClr val="bg2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You will be asked to sign back in again, and accept the “Acceptable Use policy”.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This step must be completed before you are able to send emails from your new account.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E483546B-C71B-4A9E-95BA-A668B9DF6197}"/>
              </a:ext>
            </a:extLst>
          </p:cNvPr>
          <p:cNvSpPr/>
          <p:nvPr/>
        </p:nvSpPr>
        <p:spPr>
          <a:xfrm>
            <a:off x="1801782" y="5507605"/>
            <a:ext cx="2876405" cy="992578"/>
          </a:xfrm>
          <a:prstGeom prst="rect">
            <a:avLst/>
          </a:prstGeom>
          <a:solidFill>
            <a:schemeClr val="bg2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/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When you log in for the first time, click on your name in the top right corner and then </a:t>
            </a:r>
            <a:r>
              <a:rPr lang="en-GB" sz="975" b="1" dirty="0">
                <a:solidFill>
                  <a:prstClr val="black"/>
                </a:solidFill>
                <a:latin typeface="Century Gothic" panose="020B0502020202020204" pitchFamily="34" charset="0"/>
              </a:rPr>
              <a:t>‘Open another mailbox’ 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to switch to the shared mailbox. Bookmark this page</a:t>
            </a:r>
            <a:r>
              <a:rPr lang="en-GB" sz="975">
                <a:solidFill>
                  <a:prstClr val="black"/>
                </a:solidFill>
                <a:latin typeface="Century Gothic" panose="020B0502020202020204" pitchFamily="34" charset="0"/>
              </a:rPr>
              <a:t>, and use </a:t>
            </a:r>
            <a:r>
              <a:rPr lang="en-GB" sz="975" dirty="0">
                <a:solidFill>
                  <a:prstClr val="black"/>
                </a:solidFill>
                <a:latin typeface="Century Gothic" panose="020B0502020202020204" pitchFamily="34" charset="0"/>
              </a:rPr>
              <a:t>this to send emails about resident’s care, rather than your individual account. 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F95DB747-3049-4081-973C-FBBDFF163EEF}"/>
              </a:ext>
            </a:extLst>
          </p:cNvPr>
          <p:cNvCxnSpPr>
            <a:cxnSpLocks/>
          </p:cNvCxnSpPr>
          <p:nvPr/>
        </p:nvCxnSpPr>
        <p:spPr>
          <a:xfrm flipH="1">
            <a:off x="5046743" y="6065131"/>
            <a:ext cx="449581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E29A424-658E-4120-ABD2-E1904087F8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22" y="5765270"/>
            <a:ext cx="802943" cy="1083974"/>
          </a:xfrm>
          <a:prstGeom prst="rect">
            <a:avLst/>
          </a:prstGeom>
        </p:spPr>
      </p:pic>
      <p:pic>
        <p:nvPicPr>
          <p:cNvPr id="72" name="Picture 7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6639C193-7D4E-405A-A992-F5A964D3C8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76" y="5725123"/>
            <a:ext cx="802943" cy="1124121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2E33DF5-59B6-480D-BC01-0F5D41B23B23}"/>
              </a:ext>
            </a:extLst>
          </p:cNvPr>
          <p:cNvSpPr/>
          <p:nvPr/>
        </p:nvSpPr>
        <p:spPr>
          <a:xfrm>
            <a:off x="157307" y="624892"/>
            <a:ext cx="9676422" cy="462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4" dirty="0">
                <a:latin typeface="Century Gothic" panose="020B0502020202020204" pitchFamily="34" charset="0"/>
              </a:rPr>
              <a:t>You will now have received an email from NHSmail telling you that you have a new email account: </a:t>
            </a:r>
            <a:r>
              <a:rPr lang="en-GB" sz="1204" b="1" dirty="0">
                <a:latin typeface="Century Gothic" panose="020B0502020202020204" pitchFamily="34" charset="0"/>
              </a:rPr>
              <a:t>This is how to get started! </a:t>
            </a:r>
            <a:r>
              <a:rPr lang="en-GB" sz="1204" dirty="0">
                <a:latin typeface="Century Gothic" panose="020B0502020202020204" pitchFamily="34" charset="0"/>
              </a:rPr>
              <a:t>Additional support is available at </a:t>
            </a:r>
            <a:r>
              <a:rPr lang="en-GB" sz="1204" dirty="0">
                <a:solidFill>
                  <a:srgbClr val="F57769"/>
                </a:solidFill>
                <a:latin typeface="Century Gothic" panose="020B0502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https://support.nhs.net</a:t>
            </a:r>
            <a:r>
              <a:rPr lang="en-GB" sz="1204" dirty="0">
                <a:solidFill>
                  <a:srgbClr val="F57769"/>
                </a:solidFill>
                <a:latin typeface="Century Gothic" panose="020B0502020202020204" pitchFamily="34" charset="0"/>
              </a:rPr>
              <a:t>, </a:t>
            </a:r>
            <a:r>
              <a:rPr lang="en-GB" sz="1204" dirty="0">
                <a:latin typeface="Century Gothic" panose="020B0502020202020204" pitchFamily="34" charset="0"/>
              </a:rPr>
              <a:t>as well as daily webinars that your local teams will share.</a:t>
            </a:r>
            <a:endParaRPr lang="en-GB" sz="1204" b="1" dirty="0"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1FD9802B-9B9A-4A9D-A9D6-3DD0484C58EB}"/>
              </a:ext>
            </a:extLst>
          </p:cNvPr>
          <p:cNvSpPr/>
          <p:nvPr/>
        </p:nvSpPr>
        <p:spPr>
          <a:xfrm>
            <a:off x="1799217" y="6570598"/>
            <a:ext cx="7528114" cy="298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endParaRPr lang="en-GB" sz="1463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C8C42A9-0447-40BB-A7C3-89F8E5022760}"/>
              </a:ext>
            </a:extLst>
          </p:cNvPr>
          <p:cNvSpPr/>
          <p:nvPr/>
        </p:nvSpPr>
        <p:spPr>
          <a:xfrm>
            <a:off x="1908685" y="6537362"/>
            <a:ext cx="73091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7C29AA"/>
                </a:solidFill>
                <a:latin typeface="Century Gothic" panose="020B0502020202020204" pitchFamily="34" charset="0"/>
              </a:rPr>
              <a:t>Look out for further support on getting started with Microsoft Teams for video calls</a:t>
            </a:r>
            <a:endParaRPr lang="en-GB" sz="1400" dirty="0">
              <a:solidFill>
                <a:srgbClr val="7C29AA"/>
              </a:solidFill>
            </a:endParaRPr>
          </a:p>
        </p:txBody>
      </p:sp>
      <p:pic>
        <p:nvPicPr>
          <p:cNvPr id="45" name="Picture 4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8F90FB3-EF0C-4DF3-B460-20CE7EB7C6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6147"/>
          <a:stretch/>
        </p:blipFill>
        <p:spPr>
          <a:xfrm>
            <a:off x="7851820" y="43500"/>
            <a:ext cx="1896873" cy="389137"/>
          </a:xfrm>
          <a:prstGeom prst="rect">
            <a:avLst/>
          </a:prstGeom>
        </p:spPr>
      </p:pic>
      <p:sp>
        <p:nvSpPr>
          <p:cNvPr id="46" name="Oval 45">
            <a:extLst>
              <a:ext uri="{FF2B5EF4-FFF2-40B4-BE49-F238E27FC236}">
                <a16:creationId xmlns:a16="http://schemas.microsoft.com/office/drawing/2014/main" xmlns="" id="{28458D13-36CF-438E-9AD5-2F7170037064}"/>
              </a:ext>
            </a:extLst>
          </p:cNvPr>
          <p:cNvSpPr/>
          <p:nvPr/>
        </p:nvSpPr>
        <p:spPr>
          <a:xfrm>
            <a:off x="4788166" y="1628768"/>
            <a:ext cx="292500" cy="292500"/>
          </a:xfrm>
          <a:prstGeom prst="ellipse">
            <a:avLst/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410AFBFA-B073-42E1-9455-7D28A2183DC4}"/>
              </a:ext>
            </a:extLst>
          </p:cNvPr>
          <p:cNvSpPr/>
          <p:nvPr/>
        </p:nvSpPr>
        <p:spPr>
          <a:xfrm>
            <a:off x="5981093" y="2355895"/>
            <a:ext cx="292500" cy="292500"/>
          </a:xfrm>
          <a:prstGeom prst="ellipse">
            <a:avLst/>
          </a:prstGeom>
          <a:solidFill>
            <a:srgbClr val="9532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380D99D3-F463-42B1-A2A8-F0B2CBA696D0}"/>
              </a:ext>
            </a:extLst>
          </p:cNvPr>
          <p:cNvSpPr/>
          <p:nvPr/>
        </p:nvSpPr>
        <p:spPr>
          <a:xfrm>
            <a:off x="4770247" y="3257312"/>
            <a:ext cx="292500" cy="292500"/>
          </a:xfrm>
          <a:prstGeom prst="ellipse">
            <a:avLst/>
          </a:prstGeom>
          <a:solidFill>
            <a:srgbClr val="AA3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141BD604-17F3-4BEA-9046-C3EDB6D01966}"/>
              </a:ext>
            </a:extLst>
          </p:cNvPr>
          <p:cNvSpPr/>
          <p:nvPr/>
        </p:nvSpPr>
        <p:spPr>
          <a:xfrm>
            <a:off x="5978320" y="4072527"/>
            <a:ext cx="292500" cy="292500"/>
          </a:xfrm>
          <a:prstGeom prst="ellipse">
            <a:avLst/>
          </a:prstGeom>
          <a:solidFill>
            <a:srgbClr val="DC5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xmlns="" id="{D3813D7E-7529-47F1-94D4-F43B2A050D74}"/>
              </a:ext>
            </a:extLst>
          </p:cNvPr>
          <p:cNvSpPr/>
          <p:nvPr/>
        </p:nvSpPr>
        <p:spPr>
          <a:xfrm>
            <a:off x="4811193" y="4773917"/>
            <a:ext cx="292500" cy="292500"/>
          </a:xfrm>
          <a:prstGeom prst="ellipse">
            <a:avLst/>
          </a:prstGeom>
          <a:solidFill>
            <a:srgbClr val="F57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xmlns="" id="{68EBF56E-3909-4B65-9A7F-1357F98796D6}"/>
              </a:ext>
            </a:extLst>
          </p:cNvPr>
          <p:cNvSpPr/>
          <p:nvPr/>
        </p:nvSpPr>
        <p:spPr>
          <a:xfrm>
            <a:off x="6002327" y="5653924"/>
            <a:ext cx="292500" cy="292500"/>
          </a:xfrm>
          <a:prstGeom prst="ellipse">
            <a:avLst/>
          </a:prstGeom>
          <a:solidFill>
            <a:srgbClr val="F29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53" name="Speech Bubble: Oval 52">
            <a:extLst>
              <a:ext uri="{FF2B5EF4-FFF2-40B4-BE49-F238E27FC236}">
                <a16:creationId xmlns:a16="http://schemas.microsoft.com/office/drawing/2014/main" xmlns="" id="{131CAB04-B2BD-4136-8F71-7391302495BE}"/>
              </a:ext>
            </a:extLst>
          </p:cNvPr>
          <p:cNvSpPr/>
          <p:nvPr/>
        </p:nvSpPr>
        <p:spPr>
          <a:xfrm>
            <a:off x="122360" y="4487043"/>
            <a:ext cx="1503177" cy="981505"/>
          </a:xfrm>
          <a:prstGeom prst="wedgeEllipseCallout">
            <a:avLst>
              <a:gd name="adj1" fmla="val 11785"/>
              <a:gd name="adj2" fmla="val 78031"/>
            </a:avLst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9" dirty="0">
              <a:solidFill>
                <a:srgbClr val="7C29AA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Speech Bubble: Oval 53">
            <a:extLst>
              <a:ext uri="{FF2B5EF4-FFF2-40B4-BE49-F238E27FC236}">
                <a16:creationId xmlns:a16="http://schemas.microsoft.com/office/drawing/2014/main" xmlns="" id="{8FEDC3A8-7F7B-49A7-B143-AA4D59992C40}"/>
              </a:ext>
            </a:extLst>
          </p:cNvPr>
          <p:cNvSpPr/>
          <p:nvPr/>
        </p:nvSpPr>
        <p:spPr>
          <a:xfrm>
            <a:off x="129665" y="4496152"/>
            <a:ext cx="1503177" cy="981505"/>
          </a:xfrm>
          <a:prstGeom prst="wedgeEllipseCallout">
            <a:avLst>
              <a:gd name="adj1" fmla="val -20420"/>
              <a:gd name="adj2" fmla="val 69811"/>
            </a:avLst>
          </a:prstGeom>
          <a:solidFill>
            <a:srgbClr val="7C2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9" dirty="0">
              <a:solidFill>
                <a:srgbClr val="41B6E6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AD460A7-D26B-4E8A-BD09-5ADD8EB7723E}"/>
              </a:ext>
            </a:extLst>
          </p:cNvPr>
          <p:cNvSpPr txBox="1"/>
          <p:nvPr/>
        </p:nvSpPr>
        <p:spPr>
          <a:xfrm>
            <a:off x="95617" y="4615753"/>
            <a:ext cx="157127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2950"/>
            <a:r>
              <a:rPr lang="en-GB" sz="975" b="1" dirty="0">
                <a:solidFill>
                  <a:schemeClr val="bg1"/>
                </a:solidFill>
                <a:latin typeface="Century Gothic" panose="020B0502020202020204" pitchFamily="34" charset="0"/>
              </a:rPr>
              <a:t>Remember </a:t>
            </a:r>
            <a:br>
              <a:rPr lang="en-GB" sz="975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975" b="1" dirty="0">
                <a:solidFill>
                  <a:schemeClr val="bg1"/>
                </a:solidFill>
                <a:latin typeface="Century Gothic" panose="020B0502020202020204" pitchFamily="34" charset="0"/>
              </a:rPr>
              <a:t>not to click any links that you’re not expecting!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36ED9E4F-3D17-449D-B32E-4D281DFF5516}"/>
              </a:ext>
            </a:extLst>
          </p:cNvPr>
          <p:cNvSpPr/>
          <p:nvPr/>
        </p:nvSpPr>
        <p:spPr>
          <a:xfrm>
            <a:off x="4801345" y="5918881"/>
            <a:ext cx="292500" cy="292500"/>
          </a:xfrm>
          <a:prstGeom prst="ellipse">
            <a:avLst/>
          </a:prstGeom>
          <a:solidFill>
            <a:srgbClr val="EDB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GB" sz="1138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683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CC5001FD8B841A77B153427112480" ma:contentTypeVersion="13" ma:contentTypeDescription="Create a new document." ma:contentTypeScope="" ma:versionID="0056959e5c231b279f3547d85bc1556b">
  <xsd:schema xmlns:xsd="http://www.w3.org/2001/XMLSchema" xmlns:xs="http://www.w3.org/2001/XMLSchema" xmlns:p="http://schemas.microsoft.com/office/2006/metadata/properties" xmlns:ns3="33e97e25-10e6-42cd-b1be-a0159eb2b3d5" xmlns:ns4="a506e83d-735b-4aa0-b3bd-bd5e6ac3449f" targetNamespace="http://schemas.microsoft.com/office/2006/metadata/properties" ma:root="true" ma:fieldsID="c5bb575264e1d4f871d09bed31be67bb" ns3:_="" ns4:_="">
    <xsd:import namespace="33e97e25-10e6-42cd-b1be-a0159eb2b3d5"/>
    <xsd:import namespace="a506e83d-735b-4aa0-b3bd-bd5e6ac344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97e25-10e6-42cd-b1be-a0159eb2b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06e83d-735b-4aa0-b3bd-bd5e6ac344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46E415-CE59-42C5-B9B0-E519A742B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e97e25-10e6-42cd-b1be-a0159eb2b3d5"/>
    <ds:schemaRef ds:uri="a506e83d-735b-4aa0-b3bd-bd5e6ac344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D5E91-01F4-436F-B1A9-ACDD79D2116D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a506e83d-735b-4aa0-b3bd-bd5e6ac3449f"/>
    <ds:schemaRef ds:uri="http://schemas.microsoft.com/office/2006/documentManagement/types"/>
    <ds:schemaRef ds:uri="33e97e25-10e6-42cd-b1be-a0159eb2b3d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F2F3BB-7027-4543-A809-7F643D3931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7946</TotalTime>
  <Words>630</Words>
  <Application>Microsoft Office PowerPoint</Application>
  <PresentationFormat>A4 Paper (210x297 mm)</PresentationFormat>
  <Paragraphs>67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Signing up for NHSmail</vt:lpstr>
      <vt:lpstr> Setting up your NHSmail account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DSPT  WORKBOOK</dc:title>
  <dc:creator>Kohar, Serena Amadea</dc:creator>
  <cp:lastModifiedBy>HOWE, Sam</cp:lastModifiedBy>
  <cp:revision>15</cp:revision>
  <cp:lastPrinted>2019-06-13T11:31:16Z</cp:lastPrinted>
  <dcterms:created xsi:type="dcterms:W3CDTF">2019-03-07T12:39:58Z</dcterms:created>
  <dcterms:modified xsi:type="dcterms:W3CDTF">2020-04-29T09:31:11Z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0x010100F14CC5001FD8B841A77B153427112480</vt:lpwstr>
  </property>
  <property fmtid="{D5CDD505-2E9C-101B-9397-08002B2CF9AE}" pid="3" name="AuthorIds_UIVersion_52224">
    <vt:lpwstr>75</vt:lpwstr>
  </property>
  <property fmtid="{D5CDD505-2E9C-101B-9397-08002B2CF9AE}" pid="4" name="AuthorIds_UIVersion_5632">
    <vt:lpwstr>76</vt:lpwstr>
  </property>
  <property fmtid="{D5CDD505-2E9C-101B-9397-08002B2CF9AE}" pid="5" name="AuthorIds_UIVersion_10240">
    <vt:lpwstr>75</vt:lpwstr>
  </property>
</Properties>
</file>