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88" r:id="rId6"/>
    <p:sldMasterId id="2147483697" r:id="rId7"/>
  </p:sldMasterIdLst>
  <p:notesMasterIdLst>
    <p:notesMasterId r:id="rId22"/>
  </p:notesMasterIdLst>
  <p:handoutMasterIdLst>
    <p:handoutMasterId r:id="rId23"/>
  </p:handoutMasterIdLst>
  <p:sldIdLst>
    <p:sldId id="275" r:id="rId8"/>
    <p:sldId id="571" r:id="rId9"/>
    <p:sldId id="3316" r:id="rId10"/>
    <p:sldId id="3317" r:id="rId11"/>
    <p:sldId id="2617" r:id="rId12"/>
    <p:sldId id="2640" r:id="rId13"/>
    <p:sldId id="2643" r:id="rId14"/>
    <p:sldId id="2632" r:id="rId15"/>
    <p:sldId id="2781" r:id="rId16"/>
    <p:sldId id="2779" r:id="rId17"/>
    <p:sldId id="2780" r:id="rId18"/>
    <p:sldId id="2778" r:id="rId19"/>
    <p:sldId id="2624" r:id="rId20"/>
    <p:sldId id="307" r:id="rId21"/>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Christie" userId="5a6a4f90-92c3-42c7-bd6b-16bf72c7c755" providerId="ADAL" clId="{D4A88096-E7D7-4414-BF7F-AA089D66CF5F}"/>
    <pc:docChg chg="modSld">
      <pc:chgData name="Victoria Christie" userId="5a6a4f90-92c3-42c7-bd6b-16bf72c7c755" providerId="ADAL" clId="{D4A88096-E7D7-4414-BF7F-AA089D66CF5F}" dt="2026-01-15T15:13:44.269" v="143" actId="20577"/>
      <pc:docMkLst>
        <pc:docMk/>
      </pc:docMkLst>
      <pc:sldChg chg="modSp mod">
        <pc:chgData name="Victoria Christie" userId="5a6a4f90-92c3-42c7-bd6b-16bf72c7c755" providerId="ADAL" clId="{D4A88096-E7D7-4414-BF7F-AA089D66CF5F}" dt="2026-01-15T15:13:44.269" v="143" actId="20577"/>
        <pc:sldMkLst>
          <pc:docMk/>
          <pc:sldMk cId="2322282608" sldId="275"/>
        </pc:sldMkLst>
        <pc:spChg chg="mod">
          <ac:chgData name="Victoria Christie" userId="5a6a4f90-92c3-42c7-bd6b-16bf72c7c755" providerId="ADAL" clId="{D4A88096-E7D7-4414-BF7F-AA089D66CF5F}" dt="2026-01-15T15:13:44.269" v="143" actId="20577"/>
          <ac:spMkLst>
            <pc:docMk/>
            <pc:sldMk cId="2322282608" sldId="275"/>
            <ac:spMk id="2" creationId="{FF4053B0-7B44-4277-B7C8-F4506607EF69}"/>
          </ac:spMkLst>
        </pc:spChg>
      </pc:sldChg>
      <pc:sldChg chg="modSp mod">
        <pc:chgData name="Victoria Christie" userId="5a6a4f90-92c3-42c7-bd6b-16bf72c7c755" providerId="ADAL" clId="{D4A88096-E7D7-4414-BF7F-AA089D66CF5F}" dt="2026-01-15T15:13:28.958" v="117" actId="1076"/>
        <pc:sldMkLst>
          <pc:docMk/>
          <pc:sldMk cId="3566132407" sldId="2617"/>
        </pc:sldMkLst>
        <pc:spChg chg="mod">
          <ac:chgData name="Victoria Christie" userId="5a6a4f90-92c3-42c7-bd6b-16bf72c7c755" providerId="ADAL" clId="{D4A88096-E7D7-4414-BF7F-AA089D66CF5F}" dt="2026-01-15T15:11:00.885" v="37" actId="20577"/>
          <ac:spMkLst>
            <pc:docMk/>
            <pc:sldMk cId="3566132407" sldId="2617"/>
            <ac:spMk id="2" creationId="{C4BB449F-C1FF-9F48-1C9E-8B17D196D1E4}"/>
          </ac:spMkLst>
        </pc:spChg>
        <pc:spChg chg="mod">
          <ac:chgData name="Victoria Christie" userId="5a6a4f90-92c3-42c7-bd6b-16bf72c7c755" providerId="ADAL" clId="{D4A88096-E7D7-4414-BF7F-AA089D66CF5F}" dt="2026-01-15T15:12:08.208" v="74" actId="20577"/>
          <ac:spMkLst>
            <pc:docMk/>
            <pc:sldMk cId="3566132407" sldId="2617"/>
            <ac:spMk id="6" creationId="{DFE1CFD5-FE27-E976-F1C8-F91B2BA8FE7D}"/>
          </ac:spMkLst>
        </pc:spChg>
        <pc:graphicFrameChg chg="mod modGraphic">
          <ac:chgData name="Victoria Christie" userId="5a6a4f90-92c3-42c7-bd6b-16bf72c7c755" providerId="ADAL" clId="{D4A88096-E7D7-4414-BF7F-AA089D66CF5F}" dt="2026-01-15T15:13:28.958" v="117" actId="1076"/>
          <ac:graphicFrameMkLst>
            <pc:docMk/>
            <pc:sldMk cId="3566132407" sldId="2617"/>
            <ac:graphicFrameMk id="3" creationId="{88900415-01F4-3913-4598-026B10D4311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215"/>
          </a:xfrm>
          <a:prstGeom prst="rect">
            <a:avLst/>
          </a:prstGeom>
        </p:spPr>
        <p:txBody>
          <a:bodyPr vert="horz" lIns="91440" tIns="45720" rIns="91440" bIns="45720" rtlCol="0"/>
          <a:lstStyle>
            <a:lvl1pPr algn="r">
              <a:defRPr sz="1200"/>
            </a:lvl1pPr>
          </a:lstStyle>
          <a:p>
            <a:fld id="{E7B995C0-ACD3-456F-8BDF-910B0876EC29}" type="datetimeFigureOut">
              <a:rPr lang="en-GB" smtClean="0"/>
              <a:t>15/01/2026</a:t>
            </a:fld>
            <a:endParaRPr lang="en-GB"/>
          </a:p>
        </p:txBody>
      </p:sp>
      <p:sp>
        <p:nvSpPr>
          <p:cNvPr id="4" name="Footer Placeholder 3"/>
          <p:cNvSpPr>
            <a:spLocks noGrp="1"/>
          </p:cNvSpPr>
          <p:nvPr>
            <p:ph type="ftr" sz="quarter" idx="2"/>
          </p:nvPr>
        </p:nvSpPr>
        <p:spPr>
          <a:xfrm>
            <a:off x="1"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31600"/>
            <a:ext cx="2945659" cy="498214"/>
          </a:xfrm>
          <a:prstGeom prst="rect">
            <a:avLst/>
          </a:prstGeom>
        </p:spPr>
        <p:txBody>
          <a:bodyPr vert="horz" lIns="91440" tIns="45720" rIns="91440" bIns="45720" rtlCol="0" anchor="b"/>
          <a:lstStyle>
            <a:lvl1pPr algn="r">
              <a:defRPr sz="1200"/>
            </a:lvl1pPr>
          </a:lstStyle>
          <a:p>
            <a:fld id="{BD1F4CA5-F3BE-486E-9903-7D2841E8EF94}" type="slidenum">
              <a:rPr lang="en-GB" smtClean="0"/>
              <a:t>‹#›</a:t>
            </a:fld>
            <a:endParaRPr lang="en-GB"/>
          </a:p>
        </p:txBody>
      </p:sp>
    </p:spTree>
    <p:extLst>
      <p:ext uri="{BB962C8B-B14F-4D97-AF65-F5344CB8AC3E}">
        <p14:creationId xmlns:p14="http://schemas.microsoft.com/office/powerpoint/2010/main" val="108260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215"/>
          </a:xfrm>
          <a:prstGeom prst="rect">
            <a:avLst/>
          </a:prstGeom>
        </p:spPr>
        <p:txBody>
          <a:bodyPr vert="horz" lIns="91440" tIns="45720" rIns="91440" bIns="45720" rtlCol="0"/>
          <a:lstStyle>
            <a:lvl1pPr algn="r">
              <a:defRPr sz="1200"/>
            </a:lvl1pPr>
          </a:lstStyle>
          <a:p>
            <a:fld id="{9A384ABF-B816-46CB-A8D4-A65B44801624}" type="datetimeFigureOut">
              <a:rPr lang="en-GB" smtClean="0"/>
              <a:t>15/01/2026</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1600"/>
            <a:ext cx="2945659" cy="498214"/>
          </a:xfrm>
          <a:prstGeom prst="rect">
            <a:avLst/>
          </a:prstGeom>
        </p:spPr>
        <p:txBody>
          <a:bodyPr vert="horz" lIns="91440" tIns="45720" rIns="91440" bIns="45720" rtlCol="0" anchor="b"/>
          <a:lstStyle>
            <a:lvl1pPr algn="r">
              <a:defRPr sz="1200"/>
            </a:lvl1pPr>
          </a:lstStyle>
          <a:p>
            <a:fld id="{0E30EF18-3E49-48C6-A50C-38D848D0F7BD}" type="slidenum">
              <a:rPr lang="en-GB" smtClean="0"/>
              <a:t>‹#›</a:t>
            </a:fld>
            <a:endParaRPr lang="en-GB"/>
          </a:p>
        </p:txBody>
      </p:sp>
    </p:spTree>
    <p:extLst>
      <p:ext uri="{BB962C8B-B14F-4D97-AF65-F5344CB8AC3E}">
        <p14:creationId xmlns:p14="http://schemas.microsoft.com/office/powerpoint/2010/main" val="387297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and Happy New Year 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34A9B3-E96E-4E7A-B45C-7C741CC959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49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A1D1-0727-DEBE-A907-CD3157587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A49EF-A518-51ED-7A32-44CCC746D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5C442-E778-E8DB-8B5C-30E993620296}"/>
              </a:ext>
            </a:extLst>
          </p:cNvPr>
          <p:cNvSpPr>
            <a:spLocks noGrp="1"/>
          </p:cNvSpPr>
          <p:nvPr>
            <p:ph type="body" idx="1"/>
          </p:nvPr>
        </p:nvSpPr>
        <p:spPr/>
        <p:txBody>
          <a:bodyPr/>
          <a:lstStyle/>
          <a:p>
            <a:r>
              <a:rPr lang="en-GB" dirty="0"/>
              <a:t>Year 5-8 continuity is for both primary and secondary schools. As part of this Work Group </a:t>
            </a:r>
            <a:r>
              <a:rPr lang="en-GB" sz="1200" b="0" i="0" kern="1200" dirty="0">
                <a:solidFill>
                  <a:schemeClr val="tx1"/>
                </a:solidFill>
                <a:effectLst/>
                <a:latin typeface="+mn-lt"/>
                <a:ea typeface="+mn-ea"/>
                <a:cs typeface="+mn-cs"/>
              </a:rPr>
              <a:t>primary and secondary colleagues will develop shared understandings of mathematics curriculum, teaching and learning – and be able to implement changes that support all pupils in their transition from primary to secondary.​</a:t>
            </a:r>
            <a:endParaRPr lang="en-GB" dirty="0"/>
          </a:p>
        </p:txBody>
      </p:sp>
      <p:sp>
        <p:nvSpPr>
          <p:cNvPr id="4" name="Slide Number Placeholder 3">
            <a:extLst>
              <a:ext uri="{FF2B5EF4-FFF2-40B4-BE49-F238E27FC236}">
                <a16:creationId xmlns:a16="http://schemas.microsoft.com/office/drawing/2014/main" id="{0334C086-9231-EBEC-4B3C-465B7B6C41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34A9B3-E96E-4E7A-B45C-7C741CC959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2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next two programmes are for Secondary schools. On ‘Developing Secondary Teaching for Mastery’ participants will work to embed teaching for mastery approaches across their mathematics department. </a:t>
            </a:r>
          </a:p>
        </p:txBody>
      </p:sp>
      <p:sp>
        <p:nvSpPr>
          <p:cNvPr id="4" name="Slide Number Placeholder 3"/>
          <p:cNvSpPr>
            <a:spLocks noGrp="1"/>
          </p:cNvSpPr>
          <p:nvPr>
            <p:ph type="sldNum" sz="quarter" idx="5"/>
          </p:nvPr>
        </p:nvSpPr>
        <p:spPr/>
        <p:txBody>
          <a:bodyPr/>
          <a:lstStyle/>
          <a:p>
            <a:fld id="{0E30EF18-3E49-48C6-A50C-38D848D0F7BD}" type="slidenum">
              <a:rPr lang="en-GB" smtClean="0"/>
              <a:t>11</a:t>
            </a:fld>
            <a:endParaRPr lang="en-GB"/>
          </a:p>
        </p:txBody>
      </p:sp>
    </p:spTree>
    <p:extLst>
      <p:ext uri="{BB962C8B-B14F-4D97-AF65-F5344CB8AC3E}">
        <p14:creationId xmlns:p14="http://schemas.microsoft.com/office/powerpoint/2010/main" val="376743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final programme is specifically for Teaching Assistants in Secondary settings. It will look to develop their specialist knowledge of maths with a focus on mathematical language, representations and reasoning. </a:t>
            </a:r>
          </a:p>
        </p:txBody>
      </p:sp>
      <p:sp>
        <p:nvSpPr>
          <p:cNvPr id="4" name="Slide Number Placeholder 3"/>
          <p:cNvSpPr>
            <a:spLocks noGrp="1"/>
          </p:cNvSpPr>
          <p:nvPr>
            <p:ph type="sldNum" sz="quarter" idx="5"/>
          </p:nvPr>
        </p:nvSpPr>
        <p:spPr/>
        <p:txBody>
          <a:bodyPr/>
          <a:lstStyle/>
          <a:p>
            <a:fld id="{0E30EF18-3E49-48C6-A50C-38D848D0F7BD}" type="slidenum">
              <a:rPr lang="en-GB" smtClean="0"/>
              <a:t>12</a:t>
            </a:fld>
            <a:endParaRPr lang="en-GB"/>
          </a:p>
        </p:txBody>
      </p:sp>
    </p:spTree>
    <p:extLst>
      <p:ext uri="{BB962C8B-B14F-4D97-AF65-F5344CB8AC3E}">
        <p14:creationId xmlns:p14="http://schemas.microsoft.com/office/powerpoint/2010/main" val="2213427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back at the beginning I mentioned some free SEND resources we have available. We have a web page dedicated to SEND resources including videos of previous online sessions that have taken place on a variety of topics. We also have shared dates of upcoming online sessions that we will be running and we will be adding to these throughout the year. If you are interested in these then please email us using the address on screen. We are also able to offer bespoke support to support with SEND in schools in relation to mathematics. If this is something you may be interested in then please complete the form using the link or QR code on the left.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34A9B3-E96E-4E7A-B45C-7C741CC959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61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promised, our contact details are on screen. Thank you very much for your time and if you have any questions, please let us know. I will put our email address in the chat for ease. </a:t>
            </a:r>
          </a:p>
        </p:txBody>
      </p:sp>
      <p:sp>
        <p:nvSpPr>
          <p:cNvPr id="4" name="Slide Number Placeholder 3"/>
          <p:cNvSpPr>
            <a:spLocks noGrp="1"/>
          </p:cNvSpPr>
          <p:nvPr>
            <p:ph type="sldNum" sz="quarter" idx="5"/>
          </p:nvPr>
        </p:nvSpPr>
        <p:spPr/>
        <p:txBody>
          <a:bodyPr/>
          <a:lstStyle/>
          <a:p>
            <a:fld id="{5D34A9B3-E96E-4E7A-B45C-7C741CC959E3}" type="slidenum">
              <a:rPr lang="en-GB" smtClean="0"/>
              <a:t>14</a:t>
            </a:fld>
            <a:endParaRPr lang="en-GB"/>
          </a:p>
        </p:txBody>
      </p:sp>
    </p:spTree>
    <p:extLst>
      <p:ext uri="{BB962C8B-B14F-4D97-AF65-F5344CB8AC3E}">
        <p14:creationId xmlns:p14="http://schemas.microsoft.com/office/powerpoint/2010/main" val="33426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little bit about the Maths Hub and what we are. We provide maths subject specific CPD funded by the DfE, every single school in the UK comes under their own regionally specific maths hub. We serve Warwickshire, Coventry, and Solihull. </a:t>
            </a:r>
          </a:p>
          <a:p>
            <a:r>
              <a:rPr lang="en-GB" dirty="0"/>
              <a:t>Today I am going to share some programmes that are starting this half term and also towards the end I will share some free SEND resources we have available to schools. </a:t>
            </a:r>
          </a:p>
          <a:p>
            <a:endParaRPr lang="en-GB" dirty="0"/>
          </a:p>
          <a:p>
            <a:endParaRPr lang="en-GB" dirty="0"/>
          </a:p>
        </p:txBody>
      </p:sp>
      <p:sp>
        <p:nvSpPr>
          <p:cNvPr id="4" name="Slide Number Placeholder 3"/>
          <p:cNvSpPr>
            <a:spLocks noGrp="1"/>
          </p:cNvSpPr>
          <p:nvPr>
            <p:ph type="sldNum" sz="quarter" idx="5"/>
          </p:nvPr>
        </p:nvSpPr>
        <p:spPr/>
        <p:txBody>
          <a:bodyPr/>
          <a:lstStyle/>
          <a:p>
            <a:fld id="{5D34A9B3-E96E-4E7A-B45C-7C741CC959E3}" type="slidenum">
              <a:rPr lang="en-GB" smtClean="0"/>
              <a:t>2</a:t>
            </a:fld>
            <a:endParaRPr lang="en-GB"/>
          </a:p>
        </p:txBody>
      </p:sp>
    </p:spTree>
    <p:extLst>
      <p:ext uri="{BB962C8B-B14F-4D97-AF65-F5344CB8AC3E}">
        <p14:creationId xmlns:p14="http://schemas.microsoft.com/office/powerpoint/2010/main" val="270378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Origin Local Priorities moving forward over the next few years. As we are funded by the Department for Education, our responsibility is to ensure the best possible opportunities for schools, no matter the development needs or situation. Focusing on 3c – exploring and sharing how teaching for mastery strengthens equity and supports all children – I will just share a slide that you can read in detail when they are sent out but just highlight some key points</a:t>
            </a:r>
          </a:p>
        </p:txBody>
      </p:sp>
      <p:sp>
        <p:nvSpPr>
          <p:cNvPr id="4" name="Slide Number Placeholder 3"/>
          <p:cNvSpPr>
            <a:spLocks noGrp="1"/>
          </p:cNvSpPr>
          <p:nvPr>
            <p:ph type="sldNum" sz="quarter" idx="5"/>
          </p:nvPr>
        </p:nvSpPr>
        <p:spPr/>
        <p:txBody>
          <a:bodyPr/>
          <a:lstStyle/>
          <a:p>
            <a:fld id="{0E30EF18-3E49-48C6-A50C-38D848D0F7BD}" type="slidenum">
              <a:rPr lang="en-GB" smtClean="0"/>
              <a:t>3</a:t>
            </a:fld>
            <a:endParaRPr lang="en-GB"/>
          </a:p>
        </p:txBody>
      </p:sp>
    </p:spTree>
    <p:extLst>
      <p:ext uri="{BB962C8B-B14F-4D97-AF65-F5344CB8AC3E}">
        <p14:creationId xmlns:p14="http://schemas.microsoft.com/office/powerpoint/2010/main" val="327142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FD5DE-18F6-DD7F-D324-76DC6AF95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2178B-B4EE-933B-9CB4-556578B0F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3D3E8-AA1D-DE20-0525-BD6D5D5F5E54}"/>
              </a:ext>
            </a:extLst>
          </p:cNvPr>
          <p:cNvSpPr>
            <a:spLocks noGrp="1"/>
          </p:cNvSpPr>
          <p:nvPr>
            <p:ph type="body" idx="1"/>
          </p:nvPr>
        </p:nvSpPr>
        <p:spPr/>
        <p:txBody>
          <a:bodyPr/>
          <a:lstStyle/>
          <a:p>
            <a:r>
              <a:rPr lang="en-GB" dirty="0"/>
              <a:t>The gap between the attainment for disadvantaged and non-disadvantaged pupils in maths is significantly wider now than it was a decade ago. In Primary pupils from the least deprives backgrounds are 2.6 times more likely than their peers from the most deprived backgrounds to be high achievers in KS1 and at Secondary If you look at high-performing students at KS2, only 52% from the poorest backgrounds will convert this to a grade 7-9 at GCSE. Teaching for Mastery is a pedagogy for equity where everyone can learn and enjoy mathematics together with a strong focus on disciplinary literacy, vocabulary and focused talk. This focus on equity runs through all of our programmes. </a:t>
            </a:r>
          </a:p>
        </p:txBody>
      </p:sp>
      <p:sp>
        <p:nvSpPr>
          <p:cNvPr id="4" name="Slide Number Placeholder 3">
            <a:extLst>
              <a:ext uri="{FF2B5EF4-FFF2-40B4-BE49-F238E27FC236}">
                <a16:creationId xmlns:a16="http://schemas.microsoft.com/office/drawing/2014/main" id="{6F749F46-BB9C-A74A-72BE-FAAB65AE730C}"/>
              </a:ext>
            </a:extLst>
          </p:cNvPr>
          <p:cNvSpPr>
            <a:spLocks noGrp="1"/>
          </p:cNvSpPr>
          <p:nvPr>
            <p:ph type="sldNum" sz="quarter" idx="5"/>
          </p:nvPr>
        </p:nvSpPr>
        <p:spPr/>
        <p:txBody>
          <a:bodyPr/>
          <a:lstStyle/>
          <a:p>
            <a:fld id="{0E30EF18-3E49-48C6-A50C-38D848D0F7BD}" type="slidenum">
              <a:rPr lang="en-GB" smtClean="0"/>
              <a:t>4</a:t>
            </a:fld>
            <a:endParaRPr lang="en-GB"/>
          </a:p>
        </p:txBody>
      </p:sp>
    </p:spTree>
    <p:extLst>
      <p:ext uri="{BB962C8B-B14F-4D97-AF65-F5344CB8AC3E}">
        <p14:creationId xmlns:p14="http://schemas.microsoft.com/office/powerpoint/2010/main" val="121556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look specifically at the current engagement in Solihull, 86% of primaries, 73% of Secondary’s and 80% of Special Schools are engaged with us. You can also see the engagement of North, East and West Solihull.  The vast majority are  working with us but the reason I am speaking to you today is that we want to ensure all schools are informed about the best and newest opportunities we have coming up.</a:t>
            </a:r>
          </a:p>
        </p:txBody>
      </p:sp>
      <p:sp>
        <p:nvSpPr>
          <p:cNvPr id="4" name="Slide Number Placeholder 3"/>
          <p:cNvSpPr>
            <a:spLocks noGrp="1"/>
          </p:cNvSpPr>
          <p:nvPr>
            <p:ph type="sldNum" sz="quarter" idx="5"/>
          </p:nvPr>
        </p:nvSpPr>
        <p:spPr/>
        <p:txBody>
          <a:bodyPr/>
          <a:lstStyle/>
          <a:p>
            <a:fld id="{0E30EF18-3E49-48C6-A50C-38D848D0F7BD}" type="slidenum">
              <a:rPr lang="en-GB" smtClean="0"/>
              <a:t>5</a:t>
            </a:fld>
            <a:endParaRPr lang="en-GB"/>
          </a:p>
        </p:txBody>
      </p:sp>
    </p:spTree>
    <p:extLst>
      <p:ext uri="{BB962C8B-B14F-4D97-AF65-F5344CB8AC3E}">
        <p14:creationId xmlns:p14="http://schemas.microsoft.com/office/powerpoint/2010/main" val="354079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full list of programmes for EYFS and Primary this year. If there is anything you are interested in then there will be contact details at the end so please get in touch with us as we have waitlists open for next year. </a:t>
            </a:r>
          </a:p>
        </p:txBody>
      </p:sp>
      <p:sp>
        <p:nvSpPr>
          <p:cNvPr id="4" name="Slide Number Placeholder 3"/>
          <p:cNvSpPr>
            <a:spLocks noGrp="1"/>
          </p:cNvSpPr>
          <p:nvPr>
            <p:ph type="sldNum" sz="quarter" idx="5"/>
          </p:nvPr>
        </p:nvSpPr>
        <p:spPr/>
        <p:txBody>
          <a:bodyPr/>
          <a:lstStyle/>
          <a:p>
            <a:fld id="{0E30EF18-3E49-48C6-A50C-38D848D0F7BD}" type="slidenum">
              <a:rPr lang="en-GB" smtClean="0"/>
              <a:t>6</a:t>
            </a:fld>
            <a:endParaRPr lang="en-GB"/>
          </a:p>
        </p:txBody>
      </p:sp>
    </p:spTree>
    <p:extLst>
      <p:ext uri="{BB962C8B-B14F-4D97-AF65-F5344CB8AC3E}">
        <p14:creationId xmlns:p14="http://schemas.microsoft.com/office/powerpoint/2010/main" val="330334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full list of programmes available at Secondary and Post-16 and again please contact us if you are interested in any of these or would like to be added to the waitlist. </a:t>
            </a:r>
          </a:p>
        </p:txBody>
      </p:sp>
      <p:sp>
        <p:nvSpPr>
          <p:cNvPr id="4" name="Slide Number Placeholder 3"/>
          <p:cNvSpPr>
            <a:spLocks noGrp="1"/>
          </p:cNvSpPr>
          <p:nvPr>
            <p:ph type="sldNum" sz="quarter" idx="5"/>
          </p:nvPr>
        </p:nvSpPr>
        <p:spPr/>
        <p:txBody>
          <a:bodyPr/>
          <a:lstStyle/>
          <a:p>
            <a:fld id="{0E30EF18-3E49-48C6-A50C-38D848D0F7BD}" type="slidenum">
              <a:rPr lang="en-GB" smtClean="0"/>
              <a:t>7</a:t>
            </a:fld>
            <a:endParaRPr lang="en-GB"/>
          </a:p>
        </p:txBody>
      </p:sp>
    </p:spTree>
    <p:extLst>
      <p:ext uri="{BB962C8B-B14F-4D97-AF65-F5344CB8AC3E}">
        <p14:creationId xmlns:p14="http://schemas.microsoft.com/office/powerpoint/2010/main" val="383307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D0154-5CC1-9159-3AF8-BD3F900EC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B705F-D694-AFB3-626D-1282FC29E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8F249-FA7F-FE30-F03B-EFC387AD03D9}"/>
              </a:ext>
            </a:extLst>
          </p:cNvPr>
          <p:cNvSpPr>
            <a:spLocks noGrp="1"/>
          </p:cNvSpPr>
          <p:nvPr>
            <p:ph type="body" idx="1"/>
          </p:nvPr>
        </p:nvSpPr>
        <p:spPr/>
        <p:txBody>
          <a:bodyPr/>
          <a:lstStyle/>
          <a:p>
            <a:r>
              <a:rPr lang="en-GB" dirty="0"/>
              <a:t>These next slides are the programmes we have starting this term. I don’t want to take up too much time but if there is something you would like more detail on then the slides will be sent out and you can find out more information by clicking the links or using the QR code. The first two programmes are for primaries, this one is our SKTM Primary Spatial Reasoning pathway which focuses on progression in the curriculum for shape, position, direction and movement and how to deepens children’s understanding in these areas.  </a:t>
            </a:r>
          </a:p>
        </p:txBody>
      </p:sp>
      <p:sp>
        <p:nvSpPr>
          <p:cNvPr id="4" name="Slide Number Placeholder 3">
            <a:extLst>
              <a:ext uri="{FF2B5EF4-FFF2-40B4-BE49-F238E27FC236}">
                <a16:creationId xmlns:a16="http://schemas.microsoft.com/office/drawing/2014/main" id="{3BB802B2-95EC-CCAE-233B-E82650AEEE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34A9B3-E96E-4E7A-B45C-7C741CC959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27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811C-B726-4995-998F-E7947110B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D6CF7-57B9-75AA-B898-5A44874B6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A1398-51AC-0749-8DE9-A74A3BDE1838}"/>
              </a:ext>
            </a:extLst>
          </p:cNvPr>
          <p:cNvSpPr>
            <a:spLocks noGrp="1"/>
          </p:cNvSpPr>
          <p:nvPr>
            <p:ph type="body" idx="1"/>
          </p:nvPr>
        </p:nvSpPr>
        <p:spPr/>
        <p:txBody>
          <a:bodyPr/>
          <a:lstStyle/>
          <a:p>
            <a:r>
              <a:rPr lang="en-GB" dirty="0"/>
              <a:t>This programme is specifically for Primary Teaching Assistants which builds on knowledge of the National Curriculum and looks to develop pedagogical decision-making. </a:t>
            </a:r>
          </a:p>
        </p:txBody>
      </p:sp>
      <p:sp>
        <p:nvSpPr>
          <p:cNvPr id="4" name="Slide Number Placeholder 3">
            <a:extLst>
              <a:ext uri="{FF2B5EF4-FFF2-40B4-BE49-F238E27FC236}">
                <a16:creationId xmlns:a16="http://schemas.microsoft.com/office/drawing/2014/main" id="{9D80413A-1AD4-1AC7-ECC5-9A0311BF97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34A9B3-E96E-4E7A-B45C-7C741CC959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627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2975" y="5632064"/>
            <a:ext cx="3846184" cy="1226391"/>
          </a:xfrm>
          <a:prstGeom prst="rect">
            <a:avLst/>
          </a:prstGeom>
        </p:spPr>
      </p:pic>
      <p:sp>
        <p:nvSpPr>
          <p:cNvPr id="14" name="Title 13"/>
          <p:cNvSpPr>
            <a:spLocks noGrp="1"/>
          </p:cNvSpPr>
          <p:nvPr>
            <p:ph type="title"/>
          </p:nvPr>
        </p:nvSpPr>
        <p:spPr/>
        <p:txBody>
          <a:bodyPr/>
          <a:lstStyle/>
          <a:p>
            <a:r>
              <a:rPr lang="en-US"/>
              <a:t>Click to edit Master title style</a:t>
            </a:r>
            <a:endParaRPr lang="en-GB"/>
          </a:p>
        </p:txBody>
      </p:sp>
      <p:sp>
        <p:nvSpPr>
          <p:cNvPr id="15" name="Date Placeholder 14"/>
          <p:cNvSpPr>
            <a:spLocks noGrp="1"/>
          </p:cNvSpPr>
          <p:nvPr>
            <p:ph type="dt" sz="half" idx="10"/>
          </p:nvPr>
        </p:nvSpPr>
        <p:spPr/>
        <p:txBody>
          <a:bodyPr/>
          <a:lstStyle/>
          <a:p>
            <a:fld id="{2D69A87A-45D6-4B27-BF85-6B8E78616583}" type="datetimeFigureOut">
              <a:rPr lang="en-GB" smtClean="0"/>
              <a:t>15/01/2026</a:t>
            </a:fld>
            <a:endParaRPr lang="en-GB"/>
          </a:p>
        </p:txBody>
      </p:sp>
      <p:sp>
        <p:nvSpPr>
          <p:cNvPr id="16" name="Footer Placeholder 15"/>
          <p:cNvSpPr>
            <a:spLocks noGrp="1"/>
          </p:cNvSpPr>
          <p:nvPr>
            <p:ph type="ftr" sz="quarter" idx="11"/>
          </p:nvPr>
        </p:nvSpPr>
        <p:spPr/>
        <p:txBody>
          <a:bodyPr/>
          <a:lstStyle/>
          <a:p>
            <a:endParaRPr lang="en-GB"/>
          </a:p>
        </p:txBody>
      </p:sp>
      <p:sp>
        <p:nvSpPr>
          <p:cNvPr id="17" name="Slide Number Placeholder 16"/>
          <p:cNvSpPr>
            <a:spLocks noGrp="1"/>
          </p:cNvSpPr>
          <p:nvPr>
            <p:ph type="sldNum" sz="quarter" idx="12"/>
          </p:nvPr>
        </p:nvSpPr>
        <p:spPr/>
        <p:txBody>
          <a:bodyPr/>
          <a:lstStyle/>
          <a:p>
            <a:fld id="{5B272D5C-8D54-446C-BDC9-FFD97FE20729}" type="slidenum">
              <a:rPr lang="en-GB" smtClean="0"/>
              <a:t>‹#›</a:t>
            </a:fld>
            <a:endParaRPr lang="en-GB"/>
          </a:p>
        </p:txBody>
      </p:sp>
      <p:pic>
        <p:nvPicPr>
          <p:cNvPr id="33" name="Picture 2" descr="https://originmathshub.tgacademy.org.uk/files/2020/09/ncetm_logo2-720x163.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4782"/>
          <a:stretch/>
        </p:blipFill>
        <p:spPr bwMode="auto">
          <a:xfrm>
            <a:off x="480" y="5859545"/>
            <a:ext cx="3315030" cy="99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9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58595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10328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2174672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140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381644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428830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16193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3C8188A-7817-C842-8650-D46E044E5FA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r>
              <a:rPr lang="en-GB"/>
              <a:t>Mastering Number June 2021 information and taster session </a:t>
            </a:r>
          </a:p>
        </p:txBody>
      </p:sp>
    </p:spTree>
    <p:extLst>
      <p:ext uri="{BB962C8B-B14F-4D97-AF65-F5344CB8AC3E}">
        <p14:creationId xmlns:p14="http://schemas.microsoft.com/office/powerpoint/2010/main" val="3645228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AA819D-F055-804E-9C6C-AA1E14C4DC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r>
              <a:rPr lang="en-GB"/>
              <a:t>Mastering Number June 2021 information and taster session </a:t>
            </a: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176508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F33DEF-0F8D-6844-8ACF-7755A56CA6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r>
              <a:rPr lang="en-GB"/>
              <a:t>Mastering Number June 2021 information and taster session </a:t>
            </a:r>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a:t>Click to edit Master title style</a:t>
            </a:r>
            <a:endParaRPr lang="en-GB"/>
          </a:p>
        </p:txBody>
      </p:sp>
    </p:spTree>
    <p:extLst>
      <p:ext uri="{BB962C8B-B14F-4D97-AF65-F5344CB8AC3E}">
        <p14:creationId xmlns:p14="http://schemas.microsoft.com/office/powerpoint/2010/main" val="89934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3550748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83BD28-4A2F-2C4B-BE45-2545AB3DE1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r>
              <a:rPr lang="en-GB"/>
              <a:t>Mastering Number June 2021 information and taster session </a:t>
            </a:r>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1441229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r>
              <a:rPr lang="en-GB"/>
              <a:t>Mastering Number June 2021 information and taster session </a:t>
            </a: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pic>
        <p:nvPicPr>
          <p:cNvPr id="8" name="Picture 7">
            <a:extLst>
              <a:ext uri="{FF2B5EF4-FFF2-40B4-BE49-F238E27FC236}">
                <a16:creationId xmlns:a16="http://schemas.microsoft.com/office/drawing/2014/main" id="{3683FFC1-ED41-9547-ACAF-1C1E8395E5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2153288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542A02-285C-C643-BFAA-E2E5632CD5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r>
              <a:rPr lang="en-GB"/>
              <a:t>Mastering Number June 2021 information and taster session </a:t>
            </a: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493632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4023170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r>
              <a:rPr lang="en-GB"/>
              <a:t>Mastering Number June 2021 information and taster session </a:t>
            </a:r>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a:solidFill>
                  <a:schemeClr val="bg1"/>
                </a:solidFill>
                <a:latin typeface="Arial" panose="020B0604020202020204" pitchFamily="34" charset="0"/>
                <a:cs typeface="Arial" panose="020B0604020202020204" pitchFamily="34" charset="0"/>
              </a:rPr>
              <a:t>ncetm.org.uk</a:t>
            </a:r>
            <a:endParaRPr lang="en-GB" sz="2000" b="1">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a:solidFill>
                  <a:srgbClr val="FBF5D4"/>
                </a:solidFill>
                <a:latin typeface="Arial" panose="020B0604020202020204" pitchFamily="34" charset="0"/>
                <a:cs typeface="Arial" panose="020B0604020202020204" pitchFamily="34" charset="0"/>
              </a:rPr>
              <a:t>Training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4517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BB840-D13E-41F5-8A77-EEB45ADB9A78}" type="datetimeFigureOut">
              <a:rPr lang="en-GB" smtClean="0">
                <a:solidFill>
                  <a:prstClr val="black">
                    <a:tint val="75000"/>
                  </a:prstClr>
                </a:solidFill>
              </a:rPr>
              <a:pPr/>
              <a:t>15/01/2026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72C67E2-4AC6-4D5A-8D3B-2C3C6B38081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295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98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mj-lt"/>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lstStyle>
            <a:lvl1pPr marL="0" indent="0">
              <a:buNone/>
              <a:defRPr sz="2400">
                <a:solidFill>
                  <a:schemeClr val="bg1"/>
                </a:solidFill>
                <a:latin typeface="+mj-lt"/>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54150840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403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latin typeface="+mj-lt"/>
              </a:defRPr>
            </a:lvl1pPr>
            <a:lvl2pPr marL="742950" indent="-285750">
              <a:buClr>
                <a:srgbClr val="585858"/>
              </a:buClr>
              <a:buFont typeface="Arial" panose="020B0604020202020204" pitchFamily="34" charset="0"/>
              <a:buChar char="•"/>
              <a:defRPr>
                <a:solidFill>
                  <a:srgbClr val="585858"/>
                </a:solidFill>
                <a:latin typeface="+mj-lt"/>
              </a:defRPr>
            </a:lvl2pPr>
            <a:lvl3pPr marL="1143000" indent="-228600">
              <a:buClr>
                <a:srgbClr val="585858"/>
              </a:buClr>
              <a:buFont typeface="Arial" panose="020B0604020202020204" pitchFamily="34" charset="0"/>
              <a:buChar char="•"/>
              <a:defRPr>
                <a:solidFill>
                  <a:srgbClr val="585858"/>
                </a:solidFill>
                <a:latin typeface="+mj-lt"/>
              </a:defRPr>
            </a:lvl3pPr>
            <a:lvl4pPr marL="1600200" indent="-228600">
              <a:buClr>
                <a:srgbClr val="585858"/>
              </a:buClr>
              <a:buFont typeface="Arial" panose="020B0604020202020204" pitchFamily="34" charset="0"/>
              <a:buChar char="•"/>
              <a:defRPr>
                <a:solidFill>
                  <a:srgbClr val="585858"/>
                </a:solidFill>
                <a:latin typeface="+mj-lt"/>
              </a:defRPr>
            </a:lvl4pPr>
            <a:lvl5pPr marL="2057400" indent="-228600">
              <a:buClr>
                <a:srgbClr val="585858"/>
              </a:buClr>
              <a:buFont typeface="Arial" panose="020B0604020202020204" pitchFamily="34" charset="0"/>
              <a:buChar char="•"/>
              <a:defRPr>
                <a:solidFill>
                  <a:srgbClr val="58585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79291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69A87A-45D6-4B27-BF85-6B8E78616583}"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3888056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lem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a:solidFill>
            <a:srgbClr val="FFFF00">
              <a:alpha val="24000"/>
            </a:srgbClr>
          </a:solidFill>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latin typeface="+mj-lt"/>
              </a:defRPr>
            </a:lvl1pPr>
            <a:lvl2pPr marL="742950" indent="-285750">
              <a:buClr>
                <a:srgbClr val="585858"/>
              </a:buClr>
              <a:buFont typeface="Arial" panose="020B0604020202020204" pitchFamily="34" charset="0"/>
              <a:buChar char="•"/>
              <a:defRPr>
                <a:solidFill>
                  <a:srgbClr val="585858"/>
                </a:solidFill>
                <a:latin typeface="+mj-lt"/>
              </a:defRPr>
            </a:lvl2pPr>
            <a:lvl3pPr marL="1143000" indent="-228600">
              <a:buClr>
                <a:srgbClr val="585858"/>
              </a:buClr>
              <a:buFont typeface="Arial" panose="020B0604020202020204" pitchFamily="34" charset="0"/>
              <a:buChar char="•"/>
              <a:defRPr>
                <a:solidFill>
                  <a:srgbClr val="585858"/>
                </a:solidFill>
                <a:latin typeface="+mj-lt"/>
              </a:defRPr>
            </a:lvl3pPr>
            <a:lvl4pPr marL="1600200" indent="-228600">
              <a:buClr>
                <a:srgbClr val="585858"/>
              </a:buClr>
              <a:buFont typeface="Arial" panose="020B0604020202020204" pitchFamily="34" charset="0"/>
              <a:buChar char="•"/>
              <a:defRPr>
                <a:solidFill>
                  <a:srgbClr val="585858"/>
                </a:solidFill>
                <a:latin typeface="+mj-lt"/>
              </a:defRPr>
            </a:lvl4pPr>
            <a:lvl5pPr marL="2057400" indent="-228600">
              <a:buClr>
                <a:srgbClr val="585858"/>
              </a:buClr>
              <a:buFont typeface="Arial" panose="020B0604020202020204" pitchFamily="34" charset="0"/>
              <a:buChar char="•"/>
              <a:defRPr>
                <a:solidFill>
                  <a:srgbClr val="585858"/>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450901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95D34C-D39A-447E-B8E1-0325876F791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2" y="1556792"/>
            <a:ext cx="5390388" cy="3888433"/>
          </a:xfrm>
        </p:spPr>
        <p:txBody>
          <a:bodyPr/>
          <a:lstStyle>
            <a:lvl1pPr marL="457200" indent="-457200">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defRPr>
            </a:lvl2pPr>
            <a:lvl3pPr marL="1143000" indent="-228600">
              <a:buClr>
                <a:srgbClr val="585858"/>
              </a:buClr>
              <a:buFont typeface="Arial" panose="020B0604020202020204" pitchFamily="34" charset="0"/>
              <a:buChar char="•"/>
              <a:defRPr sz="1800">
                <a:solidFill>
                  <a:srgbClr val="585858"/>
                </a:solidFill>
              </a:defRPr>
            </a:lvl3pPr>
            <a:lvl4pPr marL="1600200" indent="-228600">
              <a:buClr>
                <a:srgbClr val="585858"/>
              </a:buClr>
              <a:buFont typeface="Arial" panose="020B0604020202020204" pitchFamily="34" charset="0"/>
              <a:buChar char="•"/>
              <a:defRPr sz="1600">
                <a:solidFill>
                  <a:srgbClr val="585858"/>
                </a:solidFill>
              </a:defRPr>
            </a:lvl4pPr>
            <a:lvl5pPr marL="2057400" indent="-228600">
              <a:buClr>
                <a:srgbClr val="585858"/>
              </a:buClr>
              <a:buFont typeface="Arial" panose="020B0604020202020204" pitchFamily="34" charset="0"/>
              <a:buChar char="•"/>
              <a:defRPr sz="1600">
                <a:solidFill>
                  <a:srgbClr val="58585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0" y="1556792"/>
            <a:ext cx="5390389" cy="3888433"/>
          </a:xfrm>
        </p:spPr>
        <p:txBody>
          <a:bodyPr/>
          <a:lstStyle>
            <a:lvl1pPr>
              <a:defRPr sz="2400">
                <a:solidFill>
                  <a:srgbClr val="585858"/>
                </a:solidFill>
                <a:latin typeface="+mj-lt"/>
              </a:defRPr>
            </a:lvl1pPr>
            <a:lvl2pPr marL="800100" indent="-342900">
              <a:buClr>
                <a:srgbClr val="585858"/>
              </a:buClr>
              <a:buFont typeface="Arial" panose="020B0604020202020204" pitchFamily="34" charset="0"/>
              <a:buChar char="•"/>
              <a:defRPr sz="2000">
                <a:solidFill>
                  <a:srgbClr val="585858"/>
                </a:solidFill>
                <a:latin typeface="+mj-lt"/>
              </a:defRPr>
            </a:lvl2pPr>
            <a:lvl3pPr marL="1257300" indent="-342900">
              <a:buClr>
                <a:srgbClr val="585858"/>
              </a:buClr>
              <a:buFont typeface="Arial" panose="020B0604020202020204" pitchFamily="34" charset="0"/>
              <a:buChar char="•"/>
              <a:defRPr sz="1800">
                <a:solidFill>
                  <a:srgbClr val="585858"/>
                </a:solidFill>
                <a:latin typeface="+mj-lt"/>
              </a:defRPr>
            </a:lvl3pPr>
            <a:lvl4pPr marL="1657350" indent="-285750">
              <a:buClr>
                <a:srgbClr val="585858"/>
              </a:buClr>
              <a:buFont typeface="Arial" panose="020B0604020202020204" pitchFamily="34" charset="0"/>
              <a:buChar char="•"/>
              <a:defRPr sz="1600">
                <a:solidFill>
                  <a:srgbClr val="585858"/>
                </a:solidFill>
                <a:latin typeface="+mj-lt"/>
              </a:defRPr>
            </a:lvl4pPr>
            <a:lvl5pPr marL="2114550" indent="-28575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263824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1F239-C099-4D71-889B-049497543F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781951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FD13D6-B8E1-41A4-A5B9-E2C9ED4CB3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latin typeface="+mj-lt"/>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040910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03345701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2975" y="5632064"/>
            <a:ext cx="3846184" cy="1226391"/>
          </a:xfrm>
          <a:prstGeom prst="rect">
            <a:avLst/>
          </a:prstGeom>
        </p:spPr>
      </p:pic>
      <p:sp>
        <p:nvSpPr>
          <p:cNvPr id="14" name="Title 13"/>
          <p:cNvSpPr>
            <a:spLocks noGrp="1"/>
          </p:cNvSpPr>
          <p:nvPr>
            <p:ph type="title"/>
          </p:nvPr>
        </p:nvSpPr>
        <p:spPr/>
        <p:txBody>
          <a:bodyPr/>
          <a:lstStyle/>
          <a:p>
            <a:r>
              <a:rPr lang="en-US"/>
              <a:t>Click to edit Master title style</a:t>
            </a:r>
            <a:endParaRPr lang="en-GB"/>
          </a:p>
        </p:txBody>
      </p:sp>
      <p:sp>
        <p:nvSpPr>
          <p:cNvPr id="15" name="Date Placeholder 1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6" name="Footer Placeholder 1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17" name="Slide Number Placeholder 1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pic>
        <p:nvPicPr>
          <p:cNvPr id="33" name="Picture 2" descr="https://originmathshub.tgacademy.org.uk/files/2020/09/ncetm_logo2-720x163.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4782"/>
          <a:stretch/>
        </p:blipFill>
        <p:spPr bwMode="auto">
          <a:xfrm>
            <a:off x="480" y="5859545"/>
            <a:ext cx="3315030" cy="99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1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4106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9816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99238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8160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69A87A-45D6-4B27-BF85-6B8E78616583}"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2723921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48763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69303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3325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38012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03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05B5B">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05B5B">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405B5B">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107959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61042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05B5B">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05B5B">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4200677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700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5768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9A87A-45D6-4B27-BF85-6B8E78616583}" type="datetimeFigureOut">
              <a:rPr lang="en-GB" smtClean="0"/>
              <a:t>15/01/2026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2145610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5127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D69A87A-45D6-4B27-BF85-6B8E78616583}" type="datetimeFigureOut">
              <a:rPr lang="en-GB" smtClean="0"/>
              <a:t>15/01/2026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34480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9A87A-45D6-4B27-BF85-6B8E78616583}" type="datetimeFigureOut">
              <a:rPr lang="en-GB" smtClean="0"/>
              <a:t>15/01/2026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6298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69A87A-45D6-4B27-BF85-6B8E78616583}"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10571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69A87A-45D6-4B27-BF85-6B8E78616583}"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272D5C-8D54-446C-BDC9-FFD97FE20729}" type="slidenum">
              <a:rPr lang="en-GB" smtClean="0"/>
              <a:t>‹#›</a:t>
            </a:fld>
            <a:endParaRPr lang="en-GB"/>
          </a:p>
        </p:txBody>
      </p:sp>
    </p:spTree>
    <p:extLst>
      <p:ext uri="{BB962C8B-B14F-4D97-AF65-F5344CB8AC3E}">
        <p14:creationId xmlns:p14="http://schemas.microsoft.com/office/powerpoint/2010/main" val="308488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69A87A-45D6-4B27-BF85-6B8E78616583}" type="datetimeFigureOut">
              <a:rPr lang="en-GB" smtClean="0"/>
              <a:t>15/01/2026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272D5C-8D54-446C-BDC9-FFD97FE20729}" type="slidenum">
              <a:rPr lang="en-GB" smtClean="0"/>
              <a:t>‹#›</a:t>
            </a:fld>
            <a:endParaRPr lang="en-GB"/>
          </a:p>
        </p:txBody>
      </p:sp>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082975" y="5632064"/>
            <a:ext cx="3846184" cy="1226391"/>
          </a:xfrm>
          <a:prstGeom prst="rect">
            <a:avLst/>
          </a:prstGeom>
        </p:spPr>
      </p:pic>
      <p:pic>
        <p:nvPicPr>
          <p:cNvPr id="19" name="Picture 2" descr="https://originmathshub.tgacademy.org.uk/files/2020/09/ncetm_logo2-720x163.jpg"/>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r="24782"/>
          <a:stretch/>
        </p:blipFill>
        <p:spPr bwMode="auto">
          <a:xfrm>
            <a:off x="-18570" y="5859545"/>
            <a:ext cx="3315030" cy="99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49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r>
              <a:rPr lang="en-GB"/>
              <a:t>Mastering Number June 2021 information and taster session </a:t>
            </a: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6535604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1" y="1556793"/>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206722696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457200" indent="-457200" algn="l" rtl="0" eaLnBrk="0" fontAlgn="base" hangingPunct="0">
        <a:spcBef>
          <a:spcPct val="20000"/>
        </a:spcBef>
        <a:spcAft>
          <a:spcPct val="0"/>
        </a:spcAft>
        <a:buClr>
          <a:srgbClr val="585858"/>
        </a:buClr>
        <a:buFont typeface="Arial" panose="020B0604020202020204" pitchFamily="34" charset="0"/>
        <a:buChar char="•"/>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D69A87A-45D6-4B27-BF85-6B8E78616583}" type="datetimeFigureOut">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15/01/2026</a:t>
            </a:fld>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B272D5C-8D54-446C-BDC9-FFD97FE20729}" type="slidenum">
              <a:rPr kumimoji="0" lang="en-GB" sz="900" b="0" i="0" u="none" strike="noStrike" kern="1200" cap="none" spc="0" normalizeH="0" baseline="0" noProof="0" smtClean="0">
                <a:ln>
                  <a:noFill/>
                </a:ln>
                <a:solidFill>
                  <a:srgbClr val="405B5B"/>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rgbClr val="405B5B"/>
              </a:solidFill>
              <a:effectLst/>
              <a:uLnTx/>
              <a:uFillTx/>
              <a:latin typeface="Trebuchet MS" panose="020B0603020202020204"/>
              <a:ea typeface="+mn-ea"/>
              <a:cs typeface="+mn-cs"/>
            </a:endParaRPr>
          </a:p>
        </p:txBody>
      </p:sp>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082975" y="5632064"/>
            <a:ext cx="3846184" cy="1226391"/>
          </a:xfrm>
          <a:prstGeom prst="rect">
            <a:avLst/>
          </a:prstGeom>
        </p:spPr>
      </p:pic>
      <p:pic>
        <p:nvPicPr>
          <p:cNvPr id="19" name="Picture 2" descr="https://originmathshub.tgacademy.org.uk/files/2020/09/ncetm_logo2-720x163.jpg"/>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r="24782"/>
          <a:stretch/>
        </p:blipFill>
        <p:spPr bwMode="auto">
          <a:xfrm>
            <a:off x="-18570" y="5859545"/>
            <a:ext cx="3315030" cy="99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914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originmathshub.tgacademy.org.uk/opportunities/specialist-knowledge-for-teaching-mathematics-secondary-teaching-assistants/"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originmathshub.tgacademy.org.uk/opportunities/year-5-8-continui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riginmathshub.tgacademy.org.uk/opportunities/specialist-knowledge-for-teaching-mathematics-secondary-teaching-assistant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originmathshub.tgacademy.org.uk/opportunities/developing-secondary-tf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riginmathshub.tgacademy.org.uk/opportunities/specialist-knowledge-for-teaching-mathematics-secondary-teaching-assistan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hyperlink" Target="https://forms.office.com/e/T0xCYpxpbS"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mailto:office@originmathshub.tgacademy.org.uk" TargetMode="External"/><Relationship Id="rId4" Type="http://schemas.openxmlformats.org/officeDocument/2006/relationships/hyperlink" Target="https://originmathshub.tgacademy.org.uk/opportunities/send-suppor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jpeg"/><Relationship Id="rId7" Type="http://schemas.openxmlformats.org/officeDocument/2006/relationships/hyperlink" Target="mailto:office@originmathshub.tgacademy.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originmathshub.tgacademy.org.uk/opportunities" TargetMode="External"/><Relationship Id="rId11" Type="http://schemas.openxmlformats.org/officeDocument/2006/relationships/image" Target="../media/image29.png"/><Relationship Id="rId5" Type="http://schemas.openxmlformats.org/officeDocument/2006/relationships/hyperlink" Target="https://originmathshub.tgacademy.org.uk/" TargetMode="External"/><Relationship Id="rId10" Type="http://schemas.openxmlformats.org/officeDocument/2006/relationships/image" Target="../media/image28.png"/><Relationship Id="rId4" Type="http://schemas.openxmlformats.org/officeDocument/2006/relationships/image" Target="../media/image25.jp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s://originmathshub.tgacademy.org.uk/opportunities/specialist-knowledge-for-teaching-mathematics-secondary-teaching-assista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originmathshub.tgacademy.org.uk/opportunities/specialist-knowledge-for-teaching-mathematics-primary-teachers-spatial-reasoning-pathwa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riginmathshub.tgacademy.org.uk/opportunities/specialist-knowledge-for-teaching-mathematics-secondary-teaching-assista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originmathshub.tgacademy.org.uk/opportunities/specialist-knowledge-for-teaching-mathematics-teaching-assistant-program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53B0-7B44-4277-B7C8-F4506607EF69}"/>
              </a:ext>
            </a:extLst>
          </p:cNvPr>
          <p:cNvSpPr>
            <a:spLocks noGrp="1"/>
          </p:cNvSpPr>
          <p:nvPr>
            <p:ph type="ctrTitle"/>
          </p:nvPr>
        </p:nvSpPr>
        <p:spPr>
          <a:xfrm>
            <a:off x="191345" y="260648"/>
            <a:ext cx="7342064" cy="2664295"/>
          </a:xfrm>
        </p:spPr>
        <p:txBody>
          <a:bodyPr/>
          <a:lstStyle/>
          <a:p>
            <a:r>
              <a:rPr lang="en-GB" sz="5400" dirty="0"/>
              <a:t>Origin Maths Hub </a:t>
            </a:r>
            <a:br>
              <a:rPr lang="en-GB" sz="5400" dirty="0"/>
            </a:br>
            <a:br>
              <a:rPr lang="en-GB" sz="4800" dirty="0"/>
            </a:br>
            <a:r>
              <a:rPr lang="en-GB" sz="4800" dirty="0"/>
              <a:t>Coventry Spring Term Updates and Opportunities </a:t>
            </a:r>
            <a:br>
              <a:rPr lang="en-GB" sz="4800" dirty="0"/>
            </a:br>
            <a:br>
              <a:rPr lang="en-GB" sz="4800" dirty="0"/>
            </a:br>
            <a:br>
              <a:rPr lang="en-GB" sz="4800" dirty="0"/>
            </a:br>
            <a:br>
              <a:rPr lang="en-GB" sz="4800" dirty="0"/>
            </a:br>
            <a:br>
              <a:rPr lang="en-GB" dirty="0"/>
            </a:br>
            <a:endParaRPr lang="en-GB" dirty="0">
              <a:latin typeface="+mj-lt"/>
            </a:endParaRPr>
          </a:p>
        </p:txBody>
      </p:sp>
    </p:spTree>
    <p:extLst>
      <p:ext uri="{BB962C8B-B14F-4D97-AF65-F5344CB8AC3E}">
        <p14:creationId xmlns:p14="http://schemas.microsoft.com/office/powerpoint/2010/main" val="2322282608"/>
      </p:ext>
    </p:extLst>
  </p:cSld>
  <p:clrMapOvr>
    <a:masterClrMapping/>
  </p:clrMapOvr>
  <mc:AlternateContent xmlns:mc="http://schemas.openxmlformats.org/markup-compatibility/2006" xmlns:p14="http://schemas.microsoft.com/office/powerpoint/2010/main">
    <mc:Choice Requires="p14">
      <p:transition spd="slow" p14:dur="2000" advTm="14131"/>
    </mc:Choice>
    <mc:Fallback xmlns="">
      <p:transition spd="slow" advTm="141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5BD28-AFB7-449C-7C9D-A45779461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96C30-A2DA-807D-C49A-60C7F38201C5}"/>
              </a:ext>
            </a:extLst>
          </p:cNvPr>
          <p:cNvSpPr>
            <a:spLocks noGrp="1"/>
          </p:cNvSpPr>
          <p:nvPr>
            <p:ph type="title"/>
          </p:nvPr>
        </p:nvSpPr>
        <p:spPr>
          <a:xfrm>
            <a:off x="118040" y="156238"/>
            <a:ext cx="9407699" cy="660400"/>
          </a:xfrm>
        </p:spPr>
        <p:txBody>
          <a:bodyPr>
            <a:normAutofit/>
          </a:bodyPr>
          <a:lstStyle/>
          <a:p>
            <a:r>
              <a:rPr lang="en-GB" dirty="0"/>
              <a:t>Year 5-8 Continuity Work Group</a:t>
            </a:r>
          </a:p>
        </p:txBody>
      </p:sp>
      <p:sp>
        <p:nvSpPr>
          <p:cNvPr id="5" name="Content Placeholder 4">
            <a:extLst>
              <a:ext uri="{FF2B5EF4-FFF2-40B4-BE49-F238E27FC236}">
                <a16:creationId xmlns:a16="http://schemas.microsoft.com/office/drawing/2014/main" id="{8BB6147E-E8AB-D945-1F07-81EBA39018EE}"/>
              </a:ext>
            </a:extLst>
          </p:cNvPr>
          <p:cNvSpPr>
            <a:spLocks noGrp="1"/>
          </p:cNvSpPr>
          <p:nvPr>
            <p:ph idx="1"/>
          </p:nvPr>
        </p:nvSpPr>
        <p:spPr>
          <a:xfrm>
            <a:off x="4069080" y="998869"/>
            <a:ext cx="5456659" cy="4860262"/>
          </a:xfrm>
        </p:spPr>
        <p:txBody>
          <a:bodyPr>
            <a:normAutofit/>
          </a:bodyPr>
          <a:lstStyle/>
          <a:p>
            <a:pPr marL="0" indent="0">
              <a:buNone/>
            </a:pPr>
            <a:r>
              <a:rPr lang="en-GB" dirty="0"/>
              <a:t>Transition from KS2 to KS3 has been repeatedly identified in recent research as a hiatus point for many students, particularly disadvantaged students. Data shows that of high-performing students at the end of Key Stage 2, only 52.1% of those from the poorest backgrounds achieve Grades 7-9 at GCSE, compared to 73.5% of those from the wealthiest backgrounds.</a:t>
            </a:r>
          </a:p>
          <a:p>
            <a:pPr marL="0" indent="0">
              <a:buNone/>
            </a:pPr>
            <a:r>
              <a:rPr lang="en-GB" dirty="0"/>
              <a:t>This engaging and thought-provoking Work Group aims to address this issue through collaboration across the KS2 to KS3 boundary to ensure consistency in the pupil experience.</a:t>
            </a:r>
          </a:p>
          <a:p>
            <a:pPr marL="0" indent="0">
              <a:buNone/>
            </a:pPr>
            <a:r>
              <a:rPr lang="en-GB" b="1" dirty="0">
                <a:solidFill>
                  <a:schemeClr val="accent2">
                    <a:lumMod val="75000"/>
                  </a:schemeClr>
                </a:solidFill>
                <a:hlinkClick r:id="rId3">
                  <a:extLst>
                    <a:ext uri="{A12FA001-AC4F-418D-AE19-62706E023703}">
                      <ahyp:hlinkClr xmlns:ahyp="http://schemas.microsoft.com/office/drawing/2018/hyperlinkcolor" val="tx"/>
                    </a:ext>
                  </a:extLst>
                </a:hlinkClick>
              </a:rPr>
              <a:t>Sign up here –</a:t>
            </a:r>
            <a:endParaRPr lang="en-GB" b="1" dirty="0">
              <a:solidFill>
                <a:schemeClr val="accent2">
                  <a:lumMod val="75000"/>
                </a:schemeClr>
              </a:solidFill>
            </a:endParaRPr>
          </a:p>
          <a:p>
            <a:pPr marL="0" indent="0">
              <a:buNone/>
            </a:pPr>
            <a:r>
              <a:rPr lang="en-GB" dirty="0">
                <a:hlinkClick r:id="rId4"/>
              </a:rPr>
              <a:t>https://originmathshub.tgacademy.org.uk/opportunities/year-5-8-continuity/</a:t>
            </a:r>
            <a:endParaRPr lang="en-GB" dirty="0"/>
          </a:p>
          <a:p>
            <a:pPr marL="0" indent="0">
              <a:buNone/>
            </a:pPr>
            <a:endParaRPr lang="en-GB" dirty="0"/>
          </a:p>
        </p:txBody>
      </p:sp>
      <p:pic>
        <p:nvPicPr>
          <p:cNvPr id="6" name="Picture 5" descr="A white and green rectangular sign with black text&#10;&#10;AI-generated content may be incorrect.">
            <a:extLst>
              <a:ext uri="{FF2B5EF4-FFF2-40B4-BE49-F238E27FC236}">
                <a16:creationId xmlns:a16="http://schemas.microsoft.com/office/drawing/2014/main" id="{747EDD8F-D25C-3C9D-F37F-CAB839AC814E}"/>
              </a:ext>
            </a:extLst>
          </p:cNvPr>
          <p:cNvPicPr>
            <a:picLocks noChangeAspect="1"/>
          </p:cNvPicPr>
          <p:nvPr/>
        </p:nvPicPr>
        <p:blipFill>
          <a:blip r:embed="rId5"/>
          <a:stretch>
            <a:fillRect/>
          </a:stretch>
        </p:blipFill>
        <p:spPr>
          <a:xfrm>
            <a:off x="346408" y="998869"/>
            <a:ext cx="3610479" cy="1724266"/>
          </a:xfrm>
          <a:prstGeom prst="rect">
            <a:avLst/>
          </a:prstGeom>
        </p:spPr>
      </p:pic>
      <p:pic>
        <p:nvPicPr>
          <p:cNvPr id="8" name="Picture 7" descr="A green background with white text&#10;&#10;AI-generated content may be incorrect.">
            <a:extLst>
              <a:ext uri="{FF2B5EF4-FFF2-40B4-BE49-F238E27FC236}">
                <a16:creationId xmlns:a16="http://schemas.microsoft.com/office/drawing/2014/main" id="{620D5C80-6D83-4D22-1493-95ED0BCF7EB6}"/>
              </a:ext>
            </a:extLst>
          </p:cNvPr>
          <p:cNvPicPr>
            <a:picLocks noChangeAspect="1"/>
          </p:cNvPicPr>
          <p:nvPr/>
        </p:nvPicPr>
        <p:blipFill>
          <a:blip r:embed="rId6"/>
          <a:stretch>
            <a:fillRect/>
          </a:stretch>
        </p:blipFill>
        <p:spPr>
          <a:xfrm>
            <a:off x="118040" y="2840395"/>
            <a:ext cx="3857997" cy="1375470"/>
          </a:xfrm>
          <a:prstGeom prst="rect">
            <a:avLst/>
          </a:prstGeom>
        </p:spPr>
      </p:pic>
      <p:pic>
        <p:nvPicPr>
          <p:cNvPr id="10" name="Picture 9" descr="A qr code with black squares&#10;&#10;AI-generated content may be incorrect.">
            <a:extLst>
              <a:ext uri="{FF2B5EF4-FFF2-40B4-BE49-F238E27FC236}">
                <a16:creationId xmlns:a16="http://schemas.microsoft.com/office/drawing/2014/main" id="{854C39C3-A4F9-E840-400E-E687EF7B1CEB}"/>
              </a:ext>
            </a:extLst>
          </p:cNvPr>
          <p:cNvPicPr>
            <a:picLocks noChangeAspect="1"/>
          </p:cNvPicPr>
          <p:nvPr/>
        </p:nvPicPr>
        <p:blipFill>
          <a:blip r:embed="rId7"/>
          <a:stretch>
            <a:fillRect/>
          </a:stretch>
        </p:blipFill>
        <p:spPr>
          <a:xfrm>
            <a:off x="9525739" y="4706753"/>
            <a:ext cx="1581815" cy="1576977"/>
          </a:xfrm>
          <a:prstGeom prst="rect">
            <a:avLst/>
          </a:prstGeom>
        </p:spPr>
      </p:pic>
    </p:spTree>
    <p:extLst>
      <p:ext uri="{BB962C8B-B14F-4D97-AF65-F5344CB8AC3E}">
        <p14:creationId xmlns:p14="http://schemas.microsoft.com/office/powerpoint/2010/main" val="147690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2044-46EB-4E4D-E1EF-1790C4530B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66FB61-ABB8-0325-0C06-4BFF75D51B9F}"/>
              </a:ext>
            </a:extLst>
          </p:cNvPr>
          <p:cNvSpPr txBox="1"/>
          <p:nvPr/>
        </p:nvSpPr>
        <p:spPr>
          <a:xfrm>
            <a:off x="1162755" y="256724"/>
            <a:ext cx="8094134" cy="584775"/>
          </a:xfrm>
          <a:prstGeom prst="rect">
            <a:avLst/>
          </a:prstGeom>
          <a:noFill/>
        </p:spPr>
        <p:txBody>
          <a:bodyPr wrap="square">
            <a:spAutoFit/>
          </a:bodyPr>
          <a:lstStyle/>
          <a:p>
            <a:r>
              <a:rPr lang="en-GB" sz="3200" dirty="0">
                <a:solidFill>
                  <a:schemeClr val="accent2">
                    <a:lumMod val="75000"/>
                  </a:schemeClr>
                </a:solidFill>
              </a:rPr>
              <a:t>Developing Secondary Teaching for Mastery</a:t>
            </a:r>
          </a:p>
        </p:txBody>
      </p:sp>
      <p:sp>
        <p:nvSpPr>
          <p:cNvPr id="7" name="TextBox 6">
            <a:extLst>
              <a:ext uri="{FF2B5EF4-FFF2-40B4-BE49-F238E27FC236}">
                <a16:creationId xmlns:a16="http://schemas.microsoft.com/office/drawing/2014/main" id="{6AC0002C-6238-9B8C-6D96-8BCA35915DD4}"/>
              </a:ext>
            </a:extLst>
          </p:cNvPr>
          <p:cNvSpPr txBox="1"/>
          <p:nvPr/>
        </p:nvSpPr>
        <p:spPr>
          <a:xfrm>
            <a:off x="3401557" y="507645"/>
            <a:ext cx="6112932" cy="4247317"/>
          </a:xfrm>
          <a:prstGeom prst="rect">
            <a:avLst/>
          </a:prstGeom>
          <a:noFill/>
        </p:spPr>
        <p:txBody>
          <a:bodyPr wrap="square">
            <a:spAutoFit/>
          </a:bodyPr>
          <a:lstStyle/>
          <a:p>
            <a:pPr marL="285750" indent="-285750">
              <a:buFont typeface="Arial" panose="020B0604020202020204" pitchFamily="34" charset="0"/>
              <a:buChar char="•"/>
            </a:pPr>
            <a:endParaRPr lang="en-GB" dirty="0">
              <a:solidFill>
                <a:srgbClr val="4D4D4D"/>
              </a:solidFill>
            </a:endParaRPr>
          </a:p>
          <a:p>
            <a:r>
              <a:rPr lang="en-GB" dirty="0">
                <a:solidFill>
                  <a:srgbClr val="4D4D4D"/>
                </a:solidFill>
              </a:rPr>
              <a:t>Participants work with a small group of local schools, led by a Mastery Specialist, to embed teaching for mastery approaches across their department.</a:t>
            </a:r>
          </a:p>
          <a:p>
            <a:endParaRPr lang="en-GB" dirty="0">
              <a:solidFill>
                <a:srgbClr val="4D4D4D"/>
              </a:solidFill>
            </a:endParaRPr>
          </a:p>
          <a:p>
            <a:pPr marL="285750" indent="-285750">
              <a:buFont typeface="Arial" panose="020B0604020202020204" pitchFamily="34" charset="0"/>
              <a:buChar char="•"/>
            </a:pPr>
            <a:r>
              <a:rPr lang="en-GB" dirty="0">
                <a:solidFill>
                  <a:srgbClr val="4D4D4D"/>
                </a:solidFill>
              </a:rPr>
              <a:t>You will strengthen students’ understanding, reasoning and fluency</a:t>
            </a:r>
          </a:p>
          <a:p>
            <a:pPr marL="285750" indent="-285750">
              <a:buFont typeface="Arial" panose="020B0604020202020204" pitchFamily="34" charset="0"/>
              <a:buChar char="•"/>
            </a:pPr>
            <a:r>
              <a:rPr lang="en-GB" dirty="0">
                <a:solidFill>
                  <a:srgbClr val="4D4D4D"/>
                </a:solidFill>
              </a:rPr>
              <a:t>You will deepen your understanding of teaching for mastery and how to embed it consistently</a:t>
            </a:r>
          </a:p>
          <a:p>
            <a:pPr marL="285750" indent="-285750">
              <a:buFont typeface="Arial" panose="020B0604020202020204" pitchFamily="34" charset="0"/>
              <a:buChar char="•"/>
            </a:pPr>
            <a:r>
              <a:rPr lang="en-GB" dirty="0">
                <a:solidFill>
                  <a:srgbClr val="4D4D4D"/>
                </a:solidFill>
              </a:rPr>
              <a:t>You will improve collaborative approaches to planning, teaching and curriculum development</a:t>
            </a:r>
          </a:p>
          <a:p>
            <a:pPr marL="285750" indent="-285750">
              <a:buFont typeface="Arial" panose="020B0604020202020204" pitchFamily="34" charset="0"/>
              <a:buChar char="•"/>
            </a:pPr>
            <a:r>
              <a:rPr lang="en-GB" dirty="0">
                <a:solidFill>
                  <a:srgbClr val="4D4D4D"/>
                </a:solidFill>
              </a:rPr>
              <a:t>You will build a culture of sustained professional learning through collaboration</a:t>
            </a:r>
          </a:p>
          <a:p>
            <a:pPr marL="285750" indent="-285750">
              <a:buFont typeface="Arial" panose="020B0604020202020204" pitchFamily="34" charset="0"/>
              <a:buChar char="•"/>
            </a:pPr>
            <a:r>
              <a:rPr lang="en-GB" dirty="0">
                <a:solidFill>
                  <a:srgbClr val="4D4D4D"/>
                </a:solidFill>
              </a:rPr>
              <a:t>You will choose a focus area that aligns with your department’s priorities with resources to support it</a:t>
            </a:r>
          </a:p>
        </p:txBody>
      </p:sp>
      <p:sp>
        <p:nvSpPr>
          <p:cNvPr id="9" name="TextBox 8">
            <a:extLst>
              <a:ext uri="{FF2B5EF4-FFF2-40B4-BE49-F238E27FC236}">
                <a16:creationId xmlns:a16="http://schemas.microsoft.com/office/drawing/2014/main" id="{E23776A8-F79B-2C46-C38C-50CDA984AD3D}"/>
              </a:ext>
            </a:extLst>
          </p:cNvPr>
          <p:cNvSpPr txBox="1"/>
          <p:nvPr/>
        </p:nvSpPr>
        <p:spPr>
          <a:xfrm>
            <a:off x="3492986" y="4636090"/>
            <a:ext cx="6112932" cy="923330"/>
          </a:xfrm>
          <a:prstGeom prst="rect">
            <a:avLst/>
          </a:prstGeom>
          <a:noFill/>
        </p:spPr>
        <p:txBody>
          <a:bodyPr wrap="square">
            <a:spAutoFit/>
          </a:bodyPr>
          <a:lstStyle/>
          <a:p>
            <a:r>
              <a:rPr lang="en-GB" b="1" dirty="0">
                <a:solidFill>
                  <a:schemeClr val="accent2">
                    <a:lumMod val="75000"/>
                  </a:schemeClr>
                </a:solidFill>
                <a:hlinkClick r:id="rId3">
                  <a:extLst>
                    <a:ext uri="{A12FA001-AC4F-418D-AE19-62706E023703}">
                      <ahyp:hlinkClr xmlns:ahyp="http://schemas.microsoft.com/office/drawing/2018/hyperlinkcolor" val="tx"/>
                    </a:ext>
                  </a:extLst>
                </a:hlinkClick>
              </a:rPr>
              <a:t>Sign up here –</a:t>
            </a:r>
            <a:endParaRPr lang="en-GB" b="1" dirty="0">
              <a:solidFill>
                <a:schemeClr val="accent2">
                  <a:lumMod val="75000"/>
                </a:schemeClr>
              </a:solidFill>
            </a:endParaRPr>
          </a:p>
          <a:p>
            <a:r>
              <a:rPr lang="en-GB" dirty="0">
                <a:hlinkClick r:id="rId4"/>
              </a:rPr>
              <a:t>https://originmathshub.tgacademy.org.uk/opportunities/developing-secondary-tfm/</a:t>
            </a:r>
            <a:endParaRPr lang="en-GB" dirty="0"/>
          </a:p>
        </p:txBody>
      </p:sp>
      <p:pic>
        <p:nvPicPr>
          <p:cNvPr id="8" name="Picture 7">
            <a:extLst>
              <a:ext uri="{FF2B5EF4-FFF2-40B4-BE49-F238E27FC236}">
                <a16:creationId xmlns:a16="http://schemas.microsoft.com/office/drawing/2014/main" id="{EF193C52-9EB0-B570-C92A-780B3011C5ED}"/>
              </a:ext>
            </a:extLst>
          </p:cNvPr>
          <p:cNvPicPr>
            <a:picLocks noChangeAspect="1"/>
          </p:cNvPicPr>
          <p:nvPr/>
        </p:nvPicPr>
        <p:blipFill>
          <a:blip r:embed="rId5"/>
          <a:stretch>
            <a:fillRect/>
          </a:stretch>
        </p:blipFill>
        <p:spPr>
          <a:xfrm>
            <a:off x="9605918" y="4979181"/>
            <a:ext cx="1400749" cy="1371215"/>
          </a:xfrm>
          <a:prstGeom prst="rect">
            <a:avLst/>
          </a:prstGeom>
        </p:spPr>
      </p:pic>
      <p:pic>
        <p:nvPicPr>
          <p:cNvPr id="5" name="Picture 4" descr="A screenshot of a calendar&#10;&#10;AI-generated content may be incorrect.">
            <a:extLst>
              <a:ext uri="{FF2B5EF4-FFF2-40B4-BE49-F238E27FC236}">
                <a16:creationId xmlns:a16="http://schemas.microsoft.com/office/drawing/2014/main" id="{DEBEC8B2-86BB-FFD4-5CE0-C8D0EE21D1BA}"/>
              </a:ext>
            </a:extLst>
          </p:cNvPr>
          <p:cNvPicPr>
            <a:picLocks noChangeAspect="1"/>
          </p:cNvPicPr>
          <p:nvPr/>
        </p:nvPicPr>
        <p:blipFill>
          <a:blip r:embed="rId6"/>
          <a:stretch>
            <a:fillRect/>
          </a:stretch>
        </p:blipFill>
        <p:spPr>
          <a:xfrm>
            <a:off x="266258" y="841500"/>
            <a:ext cx="3043870" cy="4871868"/>
          </a:xfrm>
          <a:prstGeom prst="rect">
            <a:avLst/>
          </a:prstGeom>
        </p:spPr>
      </p:pic>
    </p:spTree>
    <p:extLst>
      <p:ext uri="{BB962C8B-B14F-4D97-AF65-F5344CB8AC3E}">
        <p14:creationId xmlns:p14="http://schemas.microsoft.com/office/powerpoint/2010/main" val="256708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109A9-09AF-0400-15C7-AF5B9C14DA7C}"/>
              </a:ext>
            </a:extLst>
          </p:cNvPr>
          <p:cNvSpPr txBox="1"/>
          <p:nvPr/>
        </p:nvSpPr>
        <p:spPr>
          <a:xfrm>
            <a:off x="270342" y="172216"/>
            <a:ext cx="6956778" cy="584775"/>
          </a:xfrm>
          <a:prstGeom prst="rect">
            <a:avLst/>
          </a:prstGeom>
          <a:noFill/>
        </p:spPr>
        <p:txBody>
          <a:bodyPr wrap="square">
            <a:spAutoFit/>
          </a:bodyPr>
          <a:lstStyle/>
          <a:p>
            <a:r>
              <a:rPr lang="en-GB" sz="3200" dirty="0">
                <a:solidFill>
                  <a:schemeClr val="accent2">
                    <a:lumMod val="75000"/>
                  </a:schemeClr>
                </a:solidFill>
              </a:rPr>
              <a:t>SKTM Secondary Teaching Assistants</a:t>
            </a:r>
          </a:p>
        </p:txBody>
      </p:sp>
      <p:sp>
        <p:nvSpPr>
          <p:cNvPr id="7" name="TextBox 6">
            <a:extLst>
              <a:ext uri="{FF2B5EF4-FFF2-40B4-BE49-F238E27FC236}">
                <a16:creationId xmlns:a16="http://schemas.microsoft.com/office/drawing/2014/main" id="{8981F6CA-AEB8-D3BA-93E9-298C7234045B}"/>
              </a:ext>
            </a:extLst>
          </p:cNvPr>
          <p:cNvSpPr txBox="1"/>
          <p:nvPr/>
        </p:nvSpPr>
        <p:spPr>
          <a:xfrm>
            <a:off x="3869267" y="1127035"/>
            <a:ext cx="5681133" cy="2585323"/>
          </a:xfrm>
          <a:prstGeom prst="rect">
            <a:avLst/>
          </a:prstGeom>
          <a:noFill/>
        </p:spPr>
        <p:txBody>
          <a:bodyPr wrap="square">
            <a:spAutoFit/>
          </a:bodyPr>
          <a:lstStyle/>
          <a:p>
            <a:r>
              <a:rPr lang="en-GB" dirty="0">
                <a:solidFill>
                  <a:srgbClr val="4D4D4D"/>
                </a:solidFill>
              </a:rPr>
              <a:t>This is a new programme to support teaching assistants develop the specialist knowledge for working within the maths classroom.  </a:t>
            </a:r>
          </a:p>
          <a:p>
            <a:endParaRPr lang="en-GB" dirty="0">
              <a:solidFill>
                <a:srgbClr val="4D4D4D"/>
              </a:solidFill>
            </a:endParaRPr>
          </a:p>
          <a:p>
            <a:r>
              <a:rPr lang="en-GB" b="0" i="0" dirty="0">
                <a:solidFill>
                  <a:srgbClr val="4D4D4D"/>
                </a:solidFill>
                <a:effectLst/>
              </a:rPr>
              <a:t>Participants will develop their specialist knowledge with a focus on using precise mathematical language, representations, and reasoning within each of the topics: addition and subtraction; multiplication and division; ratio; and fractions.</a:t>
            </a:r>
            <a:endParaRPr lang="en-GB" dirty="0"/>
          </a:p>
        </p:txBody>
      </p:sp>
      <p:sp>
        <p:nvSpPr>
          <p:cNvPr id="9" name="TextBox 8">
            <a:extLst>
              <a:ext uri="{FF2B5EF4-FFF2-40B4-BE49-F238E27FC236}">
                <a16:creationId xmlns:a16="http://schemas.microsoft.com/office/drawing/2014/main" id="{C3B3F485-B5B8-3A05-1A89-DD4FE250EB12}"/>
              </a:ext>
            </a:extLst>
          </p:cNvPr>
          <p:cNvSpPr txBox="1"/>
          <p:nvPr/>
        </p:nvSpPr>
        <p:spPr>
          <a:xfrm>
            <a:off x="3869267" y="3867671"/>
            <a:ext cx="6112932" cy="1200329"/>
          </a:xfrm>
          <a:prstGeom prst="rect">
            <a:avLst/>
          </a:prstGeom>
          <a:noFill/>
        </p:spPr>
        <p:txBody>
          <a:bodyPr wrap="square">
            <a:spAutoFit/>
          </a:bodyPr>
          <a:lstStyle/>
          <a:p>
            <a:r>
              <a:rPr lang="en-GB" b="1" dirty="0">
                <a:solidFill>
                  <a:schemeClr val="accent2">
                    <a:lumMod val="75000"/>
                  </a:schemeClr>
                </a:solidFill>
                <a:hlinkClick r:id="rId3">
                  <a:extLst>
                    <a:ext uri="{A12FA001-AC4F-418D-AE19-62706E023703}">
                      <ahyp:hlinkClr xmlns:ahyp="http://schemas.microsoft.com/office/drawing/2018/hyperlinkcolor" val="tx"/>
                    </a:ext>
                  </a:extLst>
                </a:hlinkClick>
              </a:rPr>
              <a:t>Sign up here - </a:t>
            </a:r>
            <a:r>
              <a:rPr lang="en-GB" dirty="0">
                <a:solidFill>
                  <a:srgbClr val="99CA3C"/>
                </a:solidFill>
                <a:hlinkClick r:id="rId3">
                  <a:extLst>
                    <a:ext uri="{A12FA001-AC4F-418D-AE19-62706E023703}">
                      <ahyp:hlinkClr xmlns:ahyp="http://schemas.microsoft.com/office/drawing/2018/hyperlinkcolor" val="tx"/>
                    </a:ext>
                  </a:extLst>
                </a:hlinkClick>
              </a:rPr>
              <a:t>https://originmathshub.tgacademy.org.uk/opportunities/specialist-knowledge-for-teaching-mathematics-secondary-teaching-assistants/</a:t>
            </a:r>
            <a:endParaRPr lang="en-GB" dirty="0"/>
          </a:p>
        </p:txBody>
      </p:sp>
      <p:pic>
        <p:nvPicPr>
          <p:cNvPr id="11" name="Picture 10">
            <a:extLst>
              <a:ext uri="{FF2B5EF4-FFF2-40B4-BE49-F238E27FC236}">
                <a16:creationId xmlns:a16="http://schemas.microsoft.com/office/drawing/2014/main" id="{91C3DDB2-E028-E1DB-4919-2553A40F157A}"/>
              </a:ext>
            </a:extLst>
          </p:cNvPr>
          <p:cNvPicPr>
            <a:picLocks noChangeAspect="1"/>
          </p:cNvPicPr>
          <p:nvPr/>
        </p:nvPicPr>
        <p:blipFill>
          <a:blip r:embed="rId4"/>
          <a:stretch>
            <a:fillRect/>
          </a:stretch>
        </p:blipFill>
        <p:spPr>
          <a:xfrm>
            <a:off x="9387157" y="4659175"/>
            <a:ext cx="1567081" cy="1567081"/>
          </a:xfrm>
          <a:prstGeom prst="rect">
            <a:avLst/>
          </a:prstGeom>
        </p:spPr>
      </p:pic>
      <p:pic>
        <p:nvPicPr>
          <p:cNvPr id="4" name="Picture 3" descr="A screenshot of a phone&#10;&#10;AI-generated content may be incorrect.">
            <a:extLst>
              <a:ext uri="{FF2B5EF4-FFF2-40B4-BE49-F238E27FC236}">
                <a16:creationId xmlns:a16="http://schemas.microsoft.com/office/drawing/2014/main" id="{5C86FBED-C0BC-2FD4-CD34-2BB86CDC8D87}"/>
              </a:ext>
            </a:extLst>
          </p:cNvPr>
          <p:cNvPicPr>
            <a:picLocks noChangeAspect="1"/>
          </p:cNvPicPr>
          <p:nvPr/>
        </p:nvPicPr>
        <p:blipFill>
          <a:blip r:embed="rId5"/>
          <a:stretch>
            <a:fillRect/>
          </a:stretch>
        </p:blipFill>
        <p:spPr>
          <a:xfrm>
            <a:off x="309726" y="880181"/>
            <a:ext cx="3439005" cy="4439270"/>
          </a:xfrm>
          <a:prstGeom prst="rect">
            <a:avLst/>
          </a:prstGeom>
        </p:spPr>
      </p:pic>
    </p:spTree>
    <p:extLst>
      <p:ext uri="{BB962C8B-B14F-4D97-AF65-F5344CB8AC3E}">
        <p14:creationId xmlns:p14="http://schemas.microsoft.com/office/powerpoint/2010/main" val="290926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6DFFCF-C2A9-8B66-3FD9-7663D1F9F132}"/>
              </a:ext>
            </a:extLst>
          </p:cNvPr>
          <p:cNvSpPr>
            <a:spLocks noGrp="1"/>
          </p:cNvSpPr>
          <p:nvPr>
            <p:ph type="title"/>
          </p:nvPr>
        </p:nvSpPr>
        <p:spPr>
          <a:xfrm>
            <a:off x="1737466" y="251914"/>
            <a:ext cx="8596668" cy="1320800"/>
          </a:xfrm>
        </p:spPr>
        <p:txBody>
          <a:bodyPr/>
          <a:lstStyle/>
          <a:p>
            <a:pPr algn="ctr"/>
            <a:r>
              <a:rPr lang="en-GB" dirty="0"/>
              <a:t>SEND Support</a:t>
            </a:r>
          </a:p>
        </p:txBody>
      </p:sp>
      <p:pic>
        <p:nvPicPr>
          <p:cNvPr id="17" name="Picture 16" descr="A qr code on a white background&#10;&#10;AI-generated content may be incorrect.">
            <a:extLst>
              <a:ext uri="{FF2B5EF4-FFF2-40B4-BE49-F238E27FC236}">
                <a16:creationId xmlns:a16="http://schemas.microsoft.com/office/drawing/2014/main" id="{74D36C70-7BB1-632F-192C-E41A62D4FCE1}"/>
              </a:ext>
            </a:extLst>
          </p:cNvPr>
          <p:cNvPicPr>
            <a:picLocks noChangeAspect="1"/>
          </p:cNvPicPr>
          <p:nvPr/>
        </p:nvPicPr>
        <p:blipFill>
          <a:blip r:embed="rId3"/>
          <a:stretch>
            <a:fillRect/>
          </a:stretch>
        </p:blipFill>
        <p:spPr>
          <a:xfrm>
            <a:off x="9668110" y="3022459"/>
            <a:ext cx="953248" cy="933132"/>
          </a:xfrm>
          <a:prstGeom prst="rect">
            <a:avLst/>
          </a:prstGeom>
        </p:spPr>
      </p:pic>
      <p:sp>
        <p:nvSpPr>
          <p:cNvPr id="19" name="TextBox 18">
            <a:extLst>
              <a:ext uri="{FF2B5EF4-FFF2-40B4-BE49-F238E27FC236}">
                <a16:creationId xmlns:a16="http://schemas.microsoft.com/office/drawing/2014/main" id="{EC8539EB-7273-7320-5EEE-706AAD04B73D}"/>
              </a:ext>
            </a:extLst>
          </p:cNvPr>
          <p:cNvSpPr txBox="1"/>
          <p:nvPr/>
        </p:nvSpPr>
        <p:spPr>
          <a:xfrm>
            <a:off x="2680770" y="912314"/>
            <a:ext cx="7060988" cy="4785926"/>
          </a:xfrm>
          <a:prstGeom prst="rect">
            <a:avLst/>
          </a:prstGeom>
          <a:noFill/>
        </p:spPr>
        <p:txBody>
          <a:bodyPr wrap="square" lIns="91440" tIns="45720" rIns="91440" bIns="45720" anchor="t">
            <a:spAutoFit/>
          </a:bodyPr>
          <a:lstStyle/>
          <a:p>
            <a:pPr algn="ctr">
              <a:spcAft>
                <a:spcPts val="600"/>
              </a:spcAft>
              <a:buNone/>
            </a:pPr>
            <a:r>
              <a:rPr lang="en-GB" sz="2000" i="0" dirty="0">
                <a:solidFill>
                  <a:srgbClr val="327473"/>
                </a:solidFill>
                <a:effectLst/>
                <a:latin typeface="CeraPro"/>
              </a:rPr>
              <a:t>We provide opportunities for teachers of mathematics from mainstream, Special Schools, and Alternative Provisions to collaborate and explore ways to support children with SEND to engage, overcome barriers and make progress in mathematics.</a:t>
            </a:r>
            <a:endParaRPr lang="en-GB" sz="2000" dirty="0">
              <a:solidFill>
                <a:srgbClr val="327473"/>
              </a:solidFill>
              <a:latin typeface="CeraPro"/>
            </a:endParaRPr>
          </a:p>
          <a:p>
            <a:pPr algn="ctr">
              <a:spcAft>
                <a:spcPts val="600"/>
              </a:spcAft>
            </a:pPr>
            <a:r>
              <a:rPr lang="en-GB" sz="2000" dirty="0">
                <a:solidFill>
                  <a:srgbClr val="327473"/>
                </a:solidFill>
                <a:latin typeface="CeraPro"/>
              </a:rPr>
              <a:t>You can join sessions on specific areas of need. There are also recordings and resources in the ‘SEND Resources’ section of our website which you can access here:</a:t>
            </a:r>
          </a:p>
          <a:p>
            <a:pPr algn="ctr">
              <a:spcAft>
                <a:spcPts val="600"/>
              </a:spcAft>
            </a:pPr>
            <a:r>
              <a:rPr lang="en-GB" sz="2000" dirty="0">
                <a:solidFill>
                  <a:srgbClr val="327473"/>
                </a:solidFill>
                <a:latin typeface="CeraPro"/>
                <a:hlinkClick r:id="rId4"/>
              </a:rPr>
              <a:t>https://originmathshub.tgacademy.org.uk/opportunities/send-support/</a:t>
            </a:r>
            <a:endParaRPr lang="en-GB" sz="2000" dirty="0">
              <a:solidFill>
                <a:srgbClr val="327473"/>
              </a:solidFill>
              <a:latin typeface="CeraPro"/>
            </a:endParaRPr>
          </a:p>
          <a:p>
            <a:pPr algn="ctr">
              <a:spcAft>
                <a:spcPts val="600"/>
              </a:spcAft>
            </a:pPr>
            <a:r>
              <a:rPr lang="en-GB" sz="2000" dirty="0">
                <a:solidFill>
                  <a:srgbClr val="327473"/>
                </a:solidFill>
                <a:latin typeface="CeraPro"/>
              </a:rPr>
              <a:t>These cover topics such as: </a:t>
            </a:r>
          </a:p>
          <a:p>
            <a:pPr algn="ctr">
              <a:spcAft>
                <a:spcPts val="600"/>
              </a:spcAft>
            </a:pPr>
            <a:endParaRPr lang="en-GB" sz="2000" dirty="0">
              <a:solidFill>
                <a:srgbClr val="327473"/>
              </a:solidFill>
              <a:latin typeface="CeraPro"/>
            </a:endParaRPr>
          </a:p>
          <a:p>
            <a:pPr algn="ctr">
              <a:spcAft>
                <a:spcPts val="600"/>
              </a:spcAft>
              <a:buNone/>
            </a:pPr>
            <a:r>
              <a:rPr lang="en-GB" sz="2000" dirty="0">
                <a:solidFill>
                  <a:srgbClr val="327473"/>
                </a:solidFill>
                <a:latin typeface="CeraPro"/>
              </a:rPr>
              <a:t>If you are interested, then please email </a:t>
            </a:r>
            <a:r>
              <a:rPr lang="en-GB" sz="2000" dirty="0">
                <a:solidFill>
                  <a:srgbClr val="327473"/>
                </a:solidFill>
                <a:latin typeface="CeraPro"/>
                <a:hlinkClick r:id="rId5"/>
              </a:rPr>
              <a:t>office@originmathshub.tgacademy.org.uk</a:t>
            </a:r>
            <a:r>
              <a:rPr lang="en-GB" sz="2000" dirty="0">
                <a:solidFill>
                  <a:srgbClr val="327473"/>
                </a:solidFill>
                <a:latin typeface="CeraPro"/>
              </a:rPr>
              <a:t> or use this QR code and we will get in touch.</a:t>
            </a:r>
          </a:p>
        </p:txBody>
      </p:sp>
      <p:pic>
        <p:nvPicPr>
          <p:cNvPr id="21" name="Picture 20" descr="A qr code with a black background&#10;&#10;AI-generated content may be incorrect.">
            <a:extLst>
              <a:ext uri="{FF2B5EF4-FFF2-40B4-BE49-F238E27FC236}">
                <a16:creationId xmlns:a16="http://schemas.microsoft.com/office/drawing/2014/main" id="{E9113EE2-B9C5-4F6A-4686-87A92C8B444A}"/>
              </a:ext>
            </a:extLst>
          </p:cNvPr>
          <p:cNvPicPr>
            <a:picLocks noChangeAspect="1"/>
          </p:cNvPicPr>
          <p:nvPr/>
        </p:nvPicPr>
        <p:blipFill>
          <a:blip r:embed="rId6"/>
          <a:stretch>
            <a:fillRect/>
          </a:stretch>
        </p:blipFill>
        <p:spPr>
          <a:xfrm>
            <a:off x="9211390" y="5348727"/>
            <a:ext cx="933344" cy="887441"/>
          </a:xfrm>
          <a:prstGeom prst="rect">
            <a:avLst/>
          </a:prstGeom>
        </p:spPr>
      </p:pic>
      <p:pic>
        <p:nvPicPr>
          <p:cNvPr id="3" name="Picture 2" descr="A qr code on a white background&#10;&#10;AI-generated content may be incorrect.">
            <a:extLst>
              <a:ext uri="{FF2B5EF4-FFF2-40B4-BE49-F238E27FC236}">
                <a16:creationId xmlns:a16="http://schemas.microsoft.com/office/drawing/2014/main" id="{47E4D0DA-23F3-80F4-4D15-172570201356}"/>
              </a:ext>
            </a:extLst>
          </p:cNvPr>
          <p:cNvPicPr>
            <a:picLocks noChangeAspect="1"/>
          </p:cNvPicPr>
          <p:nvPr/>
        </p:nvPicPr>
        <p:blipFill>
          <a:blip r:embed="rId7"/>
          <a:stretch>
            <a:fillRect/>
          </a:stretch>
        </p:blipFill>
        <p:spPr>
          <a:xfrm>
            <a:off x="1006476" y="4603395"/>
            <a:ext cx="936023" cy="1084498"/>
          </a:xfrm>
          <a:prstGeom prst="rect">
            <a:avLst/>
          </a:prstGeom>
        </p:spPr>
      </p:pic>
      <p:sp>
        <p:nvSpPr>
          <p:cNvPr id="5" name="TextBox 4">
            <a:extLst>
              <a:ext uri="{FF2B5EF4-FFF2-40B4-BE49-F238E27FC236}">
                <a16:creationId xmlns:a16="http://schemas.microsoft.com/office/drawing/2014/main" id="{ED46F31D-BD5C-A3A3-B901-F118A615B4EA}"/>
              </a:ext>
            </a:extLst>
          </p:cNvPr>
          <p:cNvSpPr txBox="1"/>
          <p:nvPr/>
        </p:nvSpPr>
        <p:spPr>
          <a:xfrm>
            <a:off x="499139" y="252470"/>
            <a:ext cx="2181631" cy="5539978"/>
          </a:xfrm>
          <a:prstGeom prst="rect">
            <a:avLst/>
          </a:prstGeom>
          <a:no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baseline="0" dirty="0">
                <a:solidFill>
                  <a:srgbClr val="405B5B"/>
                </a:solidFill>
                <a:latin typeface="Trebuchet MS"/>
              </a:rPr>
              <a:t>Do you want further support with SEND in your school</a:t>
            </a:r>
            <a:r>
              <a:rPr lang="en-GB" sz="1200" b="1" dirty="0">
                <a:solidFill>
                  <a:srgbClr val="405B5B"/>
                </a:solidFill>
                <a:latin typeface="Trebuchet MS"/>
              </a:rPr>
              <a:t> in relation to mathematics</a:t>
            </a:r>
            <a:r>
              <a:rPr lang="en-GB" sz="1200" b="1" baseline="0" dirty="0">
                <a:solidFill>
                  <a:srgbClr val="405B5B"/>
                </a:solidFill>
                <a:latin typeface="Trebuchet MS"/>
              </a:rPr>
              <a:t>?</a:t>
            </a:r>
            <a:r>
              <a:rPr sz="1200" dirty="0">
                <a:latin typeface="Trebuchet MS"/>
                <a:ea typeface="Trebuchet MS"/>
                <a:cs typeface="Trebuchet MS"/>
              </a:rPr>
              <a:t>​</a:t>
            </a:r>
            <a:br>
              <a:rPr sz="1200" dirty="0">
                <a:latin typeface="Trebuchet MS"/>
                <a:ea typeface="Trebuchet MS"/>
                <a:cs typeface="Trebuchet MS"/>
              </a:rPr>
            </a:br>
            <a:r>
              <a:rPr sz="1200" dirty="0">
                <a:latin typeface="Trebuchet MS"/>
                <a:ea typeface="Trebuchet MS"/>
                <a:cs typeface="Trebuchet MS"/>
              </a:rPr>
              <a:t>​</a:t>
            </a:r>
            <a:br>
              <a:rPr sz="1200" dirty="0">
                <a:latin typeface="Trebuchet MS"/>
                <a:ea typeface="Trebuchet MS"/>
                <a:cs typeface="Trebuchet MS"/>
              </a:rPr>
            </a:br>
            <a:r>
              <a:rPr lang="en-GB" sz="1200" baseline="0" dirty="0">
                <a:solidFill>
                  <a:srgbClr val="405B5B"/>
                </a:solidFill>
                <a:latin typeface="Trebuchet MS"/>
              </a:rPr>
              <a:t>We offer free bespoke support for </a:t>
            </a:r>
            <a:r>
              <a:rPr lang="en-GB" sz="1200" dirty="0">
                <a:solidFill>
                  <a:srgbClr val="405B5B"/>
                </a:solidFill>
                <a:latin typeface="Trebuchet MS"/>
              </a:rPr>
              <a:t>schools</a:t>
            </a:r>
            <a:r>
              <a:rPr lang="en-GB" sz="1200" baseline="0" dirty="0">
                <a:solidFill>
                  <a:srgbClr val="405B5B"/>
                </a:solidFill>
                <a:latin typeface="Trebuchet MS"/>
              </a:rPr>
              <a:t> to support them with areas of need they have identified. If you are looking for </a:t>
            </a:r>
            <a:r>
              <a:rPr lang="en-GB" sz="1200" dirty="0">
                <a:solidFill>
                  <a:srgbClr val="405B5B"/>
                </a:solidFill>
                <a:latin typeface="Trebuchet MS"/>
              </a:rPr>
              <a:t>SEND</a:t>
            </a:r>
            <a:r>
              <a:rPr lang="en-GB" sz="1200" baseline="0" dirty="0">
                <a:solidFill>
                  <a:srgbClr val="405B5B"/>
                </a:solidFill>
                <a:latin typeface="Trebuchet MS"/>
              </a:rPr>
              <a:t> support, we have access to a wide range of SEND specialists and can allocate appropriate support to your school. This support is fully funded by the Maths Hubs Programme. </a:t>
            </a:r>
            <a:r>
              <a:rPr sz="1200" dirty="0">
                <a:latin typeface="Trebuchet MS"/>
                <a:ea typeface="Trebuchet MS"/>
                <a:cs typeface="Trebuchet MS"/>
              </a:rPr>
              <a:t>​</a:t>
            </a:r>
            <a:br>
              <a:rPr sz="1200" dirty="0">
                <a:latin typeface="Trebuchet MS"/>
                <a:ea typeface="Trebuchet MS"/>
                <a:cs typeface="Trebuchet MS"/>
              </a:rPr>
            </a:br>
            <a:r>
              <a:rPr sz="1200" dirty="0">
                <a:latin typeface="Trebuchet MS"/>
                <a:ea typeface="Trebuchet MS"/>
                <a:cs typeface="Trebuchet MS"/>
              </a:rPr>
              <a:t>​</a:t>
            </a:r>
            <a:br>
              <a:rPr sz="1200" dirty="0">
                <a:latin typeface="Trebuchet MS"/>
                <a:ea typeface="Trebuchet MS"/>
                <a:cs typeface="Trebuchet MS"/>
              </a:rPr>
            </a:br>
            <a:r>
              <a:rPr lang="en-GB" sz="1200" baseline="0" dirty="0">
                <a:solidFill>
                  <a:srgbClr val="405B5B"/>
                </a:solidFill>
                <a:latin typeface="Trebuchet MS"/>
              </a:rPr>
              <a:t>Fill in this form and we will get in touch with you to discuss how we can help.</a:t>
            </a:r>
            <a:r>
              <a:rPr sz="1200" dirty="0">
                <a:latin typeface="Trebuchet MS"/>
                <a:ea typeface="Trebuchet MS"/>
                <a:cs typeface="Trebuchet MS"/>
              </a:rPr>
              <a:t>​</a:t>
            </a:r>
            <a:endParaRPr lang="en-GB"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lgn="ctr"/>
            <a:endParaRPr lang="en-GB"/>
          </a:p>
        </p:txBody>
      </p:sp>
      <p:sp>
        <p:nvSpPr>
          <p:cNvPr id="7" name="TextBox 6">
            <a:extLst>
              <a:ext uri="{FF2B5EF4-FFF2-40B4-BE49-F238E27FC236}">
                <a16:creationId xmlns:a16="http://schemas.microsoft.com/office/drawing/2014/main" id="{8DF1F399-7974-ECEF-4FF5-BA222897FA2B}"/>
              </a:ext>
            </a:extLst>
          </p:cNvPr>
          <p:cNvSpPr txBox="1"/>
          <p:nvPr/>
        </p:nvSpPr>
        <p:spPr>
          <a:xfrm>
            <a:off x="586358" y="4141956"/>
            <a:ext cx="178468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u="sng" strike="noStrike" baseline="0" dirty="0">
                <a:solidFill>
                  <a:srgbClr val="99CA3C"/>
                </a:solidFill>
                <a:latin typeface="Trebuchet MS"/>
                <a:ea typeface="Arial"/>
                <a:cs typeface="Arial"/>
                <a:hlinkClick r:id="rId8"/>
              </a:rPr>
              <a:t>https://forms.office.com/e/T0xCYpxpbS</a:t>
            </a:r>
            <a:endParaRPr lang="en-GB" sz="1100" dirty="0"/>
          </a:p>
        </p:txBody>
      </p:sp>
    </p:spTree>
    <p:extLst>
      <p:ext uri="{BB962C8B-B14F-4D97-AF65-F5344CB8AC3E}">
        <p14:creationId xmlns:p14="http://schemas.microsoft.com/office/powerpoint/2010/main" val="320676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utlook-ztvkfy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 y="-1587"/>
            <a:ext cx="4007407" cy="12034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map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86" y="1201904"/>
            <a:ext cx="3325812" cy="44688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itle 1"/>
          <p:cNvSpPr>
            <a:spLocks noGrp="1"/>
          </p:cNvSpPr>
          <p:nvPr>
            <p:ph type="title"/>
          </p:nvPr>
        </p:nvSpPr>
        <p:spPr>
          <a:xfrm>
            <a:off x="3703419" y="846013"/>
            <a:ext cx="6118744" cy="1881268"/>
          </a:xfrm>
        </p:spPr>
        <p:txBody>
          <a:bodyPr>
            <a:noAutofit/>
          </a:bodyPr>
          <a:lstStyle/>
          <a:p>
            <a:pPr algn="ctr"/>
            <a:r>
              <a:rPr lang="en-GB" sz="2800" b="1" u="sng" dirty="0">
                <a:solidFill>
                  <a:srgbClr val="347374"/>
                </a:solidFill>
              </a:rPr>
              <a:t>If you are interested in working with the Hub on any of these opportunities, please get in touch using the details below:</a:t>
            </a:r>
            <a:endParaRPr lang="en-GB" sz="2800" b="1" dirty="0">
              <a:solidFill>
                <a:srgbClr val="347374"/>
              </a:solidFill>
            </a:endParaRPr>
          </a:p>
        </p:txBody>
      </p:sp>
      <p:sp>
        <p:nvSpPr>
          <p:cNvPr id="2" name="TextBox 1"/>
          <p:cNvSpPr txBox="1"/>
          <p:nvPr/>
        </p:nvSpPr>
        <p:spPr>
          <a:xfrm>
            <a:off x="5077097" y="5590907"/>
            <a:ext cx="3869283" cy="400110"/>
          </a:xfrm>
          <a:prstGeom prst="rect">
            <a:avLst/>
          </a:prstGeom>
          <a:solidFill>
            <a:schemeClr val="bg1"/>
          </a:solidFill>
          <a:ln>
            <a:noFill/>
          </a:ln>
        </p:spPr>
        <p:txBody>
          <a:bodyPr wrap="square" rtlCol="0">
            <a:spAutoFit/>
          </a:bodyPr>
          <a:lstStyle/>
          <a:p>
            <a:pPr lvl="0" algn="ctr" defTabSz="914400" eaLnBrk="0" fontAlgn="base" hangingPunct="0">
              <a:spcBef>
                <a:spcPct val="0"/>
              </a:spcBef>
              <a:spcAft>
                <a:spcPct val="0"/>
              </a:spcAft>
            </a:pPr>
            <a:endParaRPr lang="en-GB" altLang="en-US" sz="2000" b="1" dirty="0">
              <a:solidFill>
                <a:srgbClr val="347473"/>
              </a:solidFill>
              <a:latin typeface="Trebuchet MS" panose="020B0603020202020204" pitchFamily="34" charset="0"/>
            </a:endParaRPr>
          </a:p>
        </p:txBody>
      </p:sp>
      <p:sp>
        <p:nvSpPr>
          <p:cNvPr id="7" name="Text Box 5"/>
          <p:cNvSpPr txBox="1">
            <a:spLocks noChangeArrowheads="1"/>
          </p:cNvSpPr>
          <p:nvPr/>
        </p:nvSpPr>
        <p:spPr bwMode="auto">
          <a:xfrm>
            <a:off x="3313174" y="2657024"/>
            <a:ext cx="7397128" cy="28170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347473"/>
                </a:solidFill>
                <a:effectLst/>
                <a:latin typeface="Trebuchet MS" panose="020B0603020202020204" pitchFamily="34" charset="0"/>
              </a:rPr>
              <a:t>Sign Up to our Newsletter </a:t>
            </a:r>
            <a:r>
              <a:rPr kumimoji="0" lang="en-GB" altLang="en-US" sz="2000" b="1" i="0" u="none" strike="noStrike" cap="none" normalizeH="0" baseline="0" dirty="0">
                <a:ln>
                  <a:noFill/>
                </a:ln>
                <a:solidFill>
                  <a:srgbClr val="347473"/>
                </a:solidFill>
                <a:effectLst/>
                <a:latin typeface="Trebuchet MS" panose="020B0603020202020204" pitchFamily="34" charset="0"/>
                <a:hlinkClick r:id="rId5"/>
              </a:rPr>
              <a:t>here</a:t>
            </a:r>
            <a:br>
              <a:rPr kumimoji="0" lang="en-GB" altLang="en-US" sz="2000" b="1" i="0" u="none" strike="noStrike" cap="none" normalizeH="0" baseline="0" dirty="0">
                <a:ln>
                  <a:noFill/>
                </a:ln>
                <a:solidFill>
                  <a:srgbClr val="347473"/>
                </a:solidFill>
                <a:effectLst/>
                <a:latin typeface="Trebuchet MS" panose="020B0603020202020204" pitchFamily="34" charset="0"/>
              </a:rPr>
            </a:br>
            <a:endParaRPr kumimoji="0" lang="en-GB" altLang="en-US" sz="2000" b="1" i="0" u="none" strike="noStrike" cap="none" normalizeH="0" baseline="0" dirty="0">
              <a:ln>
                <a:noFill/>
              </a:ln>
              <a:solidFill>
                <a:srgbClr val="347473"/>
              </a:solidFill>
              <a:effectLst/>
              <a:latin typeface="Trebuchet MS" panose="020B0603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000" b="1" dirty="0">
                <a:solidFill>
                  <a:srgbClr val="347473"/>
                </a:solidFill>
                <a:latin typeface="Trebuchet MS" panose="020B0603020202020204" pitchFamily="34" charset="0"/>
              </a:rPr>
              <a:t>Look out for opportunities on our website </a:t>
            </a:r>
            <a:r>
              <a:rPr lang="en-GB" altLang="en-US" sz="2000" b="1" dirty="0">
                <a:solidFill>
                  <a:srgbClr val="347473"/>
                </a:solidFill>
                <a:latin typeface="Trebuchet MS" panose="020B0603020202020204" pitchFamily="34" charset="0"/>
                <a:hlinkClick r:id="rId6"/>
              </a:rPr>
              <a:t>here</a:t>
            </a:r>
            <a:endParaRPr lang="en-GB" altLang="en-US" sz="2000" b="1" dirty="0">
              <a:solidFill>
                <a:srgbClr val="347473"/>
              </a:solidFill>
              <a:latin typeface="Trebuchet MS" panose="020B0603020202020204" pitchFamily="34" charset="0"/>
            </a:endParaRPr>
          </a:p>
          <a:p>
            <a:pPr algn="ctr" defTabSz="914400" eaLnBrk="0" fontAlgn="base" hangingPunct="0">
              <a:spcBef>
                <a:spcPct val="0"/>
              </a:spcBef>
              <a:spcAft>
                <a:spcPct val="0"/>
              </a:spcAft>
            </a:pPr>
            <a:r>
              <a:rPr lang="en-GB" altLang="en-US" sz="1600" b="1" dirty="0">
                <a:solidFill>
                  <a:srgbClr val="347473"/>
                </a:solidFill>
                <a:latin typeface="Trebuchet MS" panose="020B0603020202020204" pitchFamily="34" charset="0"/>
                <a:hlinkClick r:id="rId7"/>
              </a:rPr>
              <a:t>https://originmathshub.tgacademy.org.uk/opportunities/</a:t>
            </a:r>
          </a:p>
          <a:p>
            <a:pPr algn="ctr" defTabSz="914400" eaLnBrk="0" fontAlgn="base" hangingPunct="0">
              <a:spcBef>
                <a:spcPct val="0"/>
              </a:spcBef>
              <a:spcAft>
                <a:spcPct val="0"/>
              </a:spcAft>
            </a:pPr>
            <a:br>
              <a:rPr lang="en-GB" altLang="en-US" sz="2000" b="1" dirty="0">
                <a:solidFill>
                  <a:srgbClr val="347473"/>
                </a:solidFill>
                <a:latin typeface="Trebuchet MS" panose="020B0603020202020204" pitchFamily="34" charset="0"/>
                <a:hlinkClick r:id="rId7"/>
              </a:rPr>
            </a:br>
            <a:r>
              <a:rPr lang="en-GB" altLang="en-US" sz="2000" b="1" dirty="0">
                <a:solidFill>
                  <a:srgbClr val="347473"/>
                </a:solidFill>
                <a:latin typeface="Trebuchet MS" panose="020B0603020202020204" pitchFamily="34" charset="0"/>
                <a:hlinkClick r:id="rId7"/>
              </a:rPr>
              <a:t>office@originmathshub.tgacademy.org.uk</a:t>
            </a:r>
            <a:endParaRPr lang="en-GB" altLang="en-US" sz="2000" b="1" dirty="0">
              <a:solidFill>
                <a:srgbClr val="347473"/>
              </a:solidFill>
              <a:latin typeface="Trebuchet MS" panose="020B0603020202020204" pitchFamily="34" charset="0"/>
            </a:endParaRPr>
          </a:p>
          <a:p>
            <a:pPr algn="ctr" defTabSz="914400" eaLnBrk="0" fontAlgn="base" hangingPunct="0">
              <a:spcBef>
                <a:spcPct val="0"/>
              </a:spcBef>
              <a:spcAft>
                <a:spcPct val="0"/>
              </a:spcAft>
            </a:pPr>
            <a:br>
              <a:rPr lang="en-GB" altLang="en-US" sz="2000" b="1" dirty="0">
                <a:solidFill>
                  <a:srgbClr val="347473"/>
                </a:solidFill>
                <a:latin typeface="Trebuchet MS" panose="020B0603020202020204" pitchFamily="34" charset="0"/>
              </a:rPr>
            </a:br>
            <a:r>
              <a:rPr kumimoji="0" lang="en-GB" altLang="en-US" sz="2400" b="1" i="0" u="none" strike="noStrike" cap="none" normalizeH="0" baseline="0" dirty="0">
                <a:ln>
                  <a:noFill/>
                </a:ln>
                <a:solidFill>
                  <a:srgbClr val="347473"/>
                </a:solidFill>
                <a:effectLst/>
                <a:latin typeface="Trebuchet MS" panose="020B0603020202020204" pitchFamily="34" charset="0"/>
              </a:rPr>
              <a:t>Origin </a:t>
            </a:r>
            <a:r>
              <a:rPr lang="en-GB" altLang="en-US" sz="2400" b="1" dirty="0">
                <a:solidFill>
                  <a:srgbClr val="347473"/>
                </a:solidFill>
                <a:latin typeface="Trebuchet MS" panose="020B0603020202020204" pitchFamily="34" charset="0"/>
              </a:rPr>
              <a:t>Maths</a:t>
            </a:r>
            <a:r>
              <a:rPr kumimoji="0" lang="en-GB" altLang="en-US" sz="2400" b="1" i="0" u="none" strike="noStrike" cap="none" normalizeH="0" baseline="0" dirty="0">
                <a:ln>
                  <a:noFill/>
                </a:ln>
                <a:solidFill>
                  <a:srgbClr val="347473"/>
                </a:solidFill>
                <a:effectLst/>
                <a:latin typeface="Trebuchet MS" panose="020B0603020202020204" pitchFamily="34" charset="0"/>
              </a:rPr>
              <a:t> Hub      </a:t>
            </a:r>
            <a:r>
              <a:rPr lang="en-GB" sz="2400" b="1" dirty="0" err="1">
                <a:solidFill>
                  <a:srgbClr val="347473"/>
                </a:solidFill>
                <a:latin typeface="Trebuchet MS" panose="020B0603020202020204" pitchFamily="34" charset="0"/>
              </a:rPr>
              <a:t>originmathshub.bsky.social</a:t>
            </a:r>
            <a:endParaRPr lang="en-GB" sz="2400" b="1" dirty="0">
              <a:solidFill>
                <a:srgbClr val="347473"/>
              </a:solidFill>
              <a:latin typeface="Trebuchet MS" panose="020B0603020202020204" pitchFamily="34" charset="0"/>
            </a:endParaRPr>
          </a:p>
          <a:p>
            <a:pPr defTabSz="914400" eaLnBrk="0" fontAlgn="base" hangingPunct="0">
              <a:spcBef>
                <a:spcPct val="0"/>
              </a:spcBef>
              <a:spcAft>
                <a:spcPct val="0"/>
              </a:spcAft>
            </a:pPr>
            <a:r>
              <a:rPr lang="en-GB" altLang="en-US" sz="2400" b="1" dirty="0">
                <a:solidFill>
                  <a:srgbClr val="347473"/>
                </a:solidFill>
                <a:latin typeface="Trebuchet MS" panose="020B0603020202020204" pitchFamily="34" charset="0"/>
              </a:rPr>
              <a:t>		@OriginMathsHub</a:t>
            </a:r>
          </a:p>
        </p:txBody>
      </p:sp>
      <p:pic>
        <p:nvPicPr>
          <p:cNvPr id="3" name="Picture 2">
            <a:extLst>
              <a:ext uri="{FF2B5EF4-FFF2-40B4-BE49-F238E27FC236}">
                <a16:creationId xmlns:a16="http://schemas.microsoft.com/office/drawing/2014/main" id="{D0F35DA2-75D0-8D18-14F0-4BD2946694E2}"/>
              </a:ext>
            </a:extLst>
          </p:cNvPr>
          <p:cNvPicPr>
            <a:picLocks noChangeAspect="1"/>
          </p:cNvPicPr>
          <p:nvPr/>
        </p:nvPicPr>
        <p:blipFill>
          <a:blip r:embed="rId8"/>
          <a:stretch>
            <a:fillRect/>
          </a:stretch>
        </p:blipFill>
        <p:spPr>
          <a:xfrm>
            <a:off x="10454270" y="439324"/>
            <a:ext cx="1481698" cy="1481698"/>
          </a:xfrm>
          <a:prstGeom prst="rect">
            <a:avLst/>
          </a:prstGeom>
        </p:spPr>
      </p:pic>
      <p:pic>
        <p:nvPicPr>
          <p:cNvPr id="5" name="Picture 4">
            <a:extLst>
              <a:ext uri="{FF2B5EF4-FFF2-40B4-BE49-F238E27FC236}">
                <a16:creationId xmlns:a16="http://schemas.microsoft.com/office/drawing/2014/main" id="{08F44D91-C677-A113-D329-27915EF83C66}"/>
              </a:ext>
            </a:extLst>
          </p:cNvPr>
          <p:cNvPicPr>
            <a:picLocks noChangeAspect="1"/>
          </p:cNvPicPr>
          <p:nvPr/>
        </p:nvPicPr>
        <p:blipFill>
          <a:blip r:embed="rId9"/>
          <a:stretch>
            <a:fillRect/>
          </a:stretch>
        </p:blipFill>
        <p:spPr>
          <a:xfrm>
            <a:off x="3302603" y="4791797"/>
            <a:ext cx="273485" cy="289924"/>
          </a:xfrm>
          <a:prstGeom prst="rect">
            <a:avLst/>
          </a:prstGeom>
        </p:spPr>
      </p:pic>
      <p:pic>
        <p:nvPicPr>
          <p:cNvPr id="10" name="Picture 9">
            <a:extLst>
              <a:ext uri="{FF2B5EF4-FFF2-40B4-BE49-F238E27FC236}">
                <a16:creationId xmlns:a16="http://schemas.microsoft.com/office/drawing/2014/main" id="{9FABBB34-8F20-0261-FED5-6C1C3ECDBEE8}"/>
              </a:ext>
            </a:extLst>
          </p:cNvPr>
          <p:cNvPicPr>
            <a:picLocks noChangeAspect="1"/>
          </p:cNvPicPr>
          <p:nvPr/>
        </p:nvPicPr>
        <p:blipFill>
          <a:blip r:embed="rId10"/>
          <a:stretch>
            <a:fillRect/>
          </a:stretch>
        </p:blipFill>
        <p:spPr>
          <a:xfrm>
            <a:off x="6144364" y="4782375"/>
            <a:ext cx="391941" cy="293956"/>
          </a:xfrm>
          <a:prstGeom prst="rect">
            <a:avLst/>
          </a:prstGeom>
        </p:spPr>
      </p:pic>
      <p:pic>
        <p:nvPicPr>
          <p:cNvPr id="12" name="Picture 11">
            <a:extLst>
              <a:ext uri="{FF2B5EF4-FFF2-40B4-BE49-F238E27FC236}">
                <a16:creationId xmlns:a16="http://schemas.microsoft.com/office/drawing/2014/main" id="{1B0E2DE0-72B3-9F76-4B87-EAAAC57A56A0}"/>
              </a:ext>
            </a:extLst>
          </p:cNvPr>
          <p:cNvPicPr>
            <a:picLocks noChangeAspect="1"/>
          </p:cNvPicPr>
          <p:nvPr/>
        </p:nvPicPr>
        <p:blipFill>
          <a:blip r:embed="rId11"/>
          <a:stretch>
            <a:fillRect/>
          </a:stretch>
        </p:blipFill>
        <p:spPr>
          <a:xfrm>
            <a:off x="4712198" y="5076331"/>
            <a:ext cx="450294" cy="442253"/>
          </a:xfrm>
          <a:prstGeom prst="rect">
            <a:avLst/>
          </a:prstGeom>
        </p:spPr>
      </p:pic>
    </p:spTree>
    <p:extLst>
      <p:ext uri="{BB962C8B-B14F-4D97-AF65-F5344CB8AC3E}">
        <p14:creationId xmlns:p14="http://schemas.microsoft.com/office/powerpoint/2010/main" val="142802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61D90-6882-35CE-AB6A-84B44866D5C8}"/>
              </a:ext>
            </a:extLst>
          </p:cNvPr>
          <p:cNvPicPr>
            <a:picLocks noChangeAspect="1"/>
          </p:cNvPicPr>
          <p:nvPr/>
        </p:nvPicPr>
        <p:blipFill rotWithShape="1">
          <a:blip r:embed="rId3"/>
          <a:srcRect l="10777" r="1067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7DE41D7-AC9A-A4E0-785C-9D480317AE23}"/>
              </a:ext>
            </a:extLst>
          </p:cNvPr>
          <p:cNvSpPr>
            <a:spLocks noGrp="1"/>
          </p:cNvSpPr>
          <p:nvPr>
            <p:ph type="title"/>
          </p:nvPr>
        </p:nvSpPr>
        <p:spPr>
          <a:xfrm>
            <a:off x="110213" y="-8467"/>
            <a:ext cx="3851123" cy="1320800"/>
          </a:xfrm>
        </p:spPr>
        <p:txBody>
          <a:bodyPr>
            <a:normAutofit/>
          </a:bodyPr>
          <a:lstStyle/>
          <a:p>
            <a:r>
              <a:rPr lang="en-GB" dirty="0"/>
              <a:t>Origin Maths Hub</a:t>
            </a:r>
          </a:p>
        </p:txBody>
      </p:sp>
      <p:sp>
        <p:nvSpPr>
          <p:cNvPr id="5" name="Content Placeholder 4">
            <a:extLst>
              <a:ext uri="{FF2B5EF4-FFF2-40B4-BE49-F238E27FC236}">
                <a16:creationId xmlns:a16="http://schemas.microsoft.com/office/drawing/2014/main" id="{569B3809-E8DA-D0DC-6450-530DE48CB873}"/>
              </a:ext>
            </a:extLst>
          </p:cNvPr>
          <p:cNvSpPr>
            <a:spLocks noGrp="1"/>
          </p:cNvSpPr>
          <p:nvPr>
            <p:ph idx="1"/>
          </p:nvPr>
        </p:nvSpPr>
        <p:spPr>
          <a:xfrm>
            <a:off x="315579" y="744583"/>
            <a:ext cx="4909563" cy="4966547"/>
          </a:xfrm>
        </p:spPr>
        <p:txBody>
          <a:bodyPr>
            <a:normAutofit lnSpcReduction="10000"/>
          </a:bodyPr>
          <a:lstStyle/>
          <a:p>
            <a:pPr marL="0" indent="0">
              <a:buNone/>
            </a:pPr>
            <a:r>
              <a:rPr lang="en-GB" sz="2000" dirty="0"/>
              <a:t>Government DfE-funded Maths Curriculum Hub (one of 40 in England).</a:t>
            </a:r>
          </a:p>
          <a:p>
            <a:pPr marL="0" indent="0">
              <a:buNone/>
            </a:pPr>
            <a:r>
              <a:rPr lang="en-GB" sz="2000" dirty="0"/>
              <a:t>Offers free and funded maths CPD and school development opportunities to teachers, teaching assistants, and leadership in Solihull, Coventry, and Warwickshire. </a:t>
            </a:r>
          </a:p>
          <a:p>
            <a:pPr>
              <a:buBlip>
                <a:blip r:embed="rId4"/>
              </a:buBlip>
            </a:pPr>
            <a:r>
              <a:rPr lang="en-GB" sz="2000" dirty="0"/>
              <a:t>Whole department approaches such as the </a:t>
            </a:r>
            <a:r>
              <a:rPr lang="en-GB" sz="2000" b="1" u="sng" dirty="0"/>
              <a:t>Teaching for Mastery Programme</a:t>
            </a:r>
            <a:r>
              <a:rPr lang="en-GB" sz="2000" dirty="0"/>
              <a:t>.</a:t>
            </a:r>
          </a:p>
          <a:p>
            <a:pPr>
              <a:buBlip>
                <a:blip r:embed="rId4"/>
              </a:buBlip>
            </a:pPr>
            <a:r>
              <a:rPr lang="en-GB" sz="2000" dirty="0"/>
              <a:t>Specific, targeted Specialist Maths  Knowledge CPD for individual teachers.</a:t>
            </a:r>
          </a:p>
          <a:p>
            <a:pPr>
              <a:buBlip>
                <a:blip r:embed="rId4"/>
              </a:buBlip>
            </a:pPr>
            <a:r>
              <a:rPr lang="en-GB" sz="2000" dirty="0"/>
              <a:t>Leadership CPD Development opportunities.  </a:t>
            </a:r>
          </a:p>
        </p:txBody>
      </p:sp>
    </p:spTree>
    <p:extLst>
      <p:ext uri="{BB962C8B-B14F-4D97-AF65-F5344CB8AC3E}">
        <p14:creationId xmlns:p14="http://schemas.microsoft.com/office/powerpoint/2010/main" val="50681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DC727-7985-5B08-BC6C-52F580A6BF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3C9CC-C590-AA49-4005-F022480DEC98}"/>
              </a:ext>
            </a:extLst>
          </p:cNvPr>
          <p:cNvSpPr>
            <a:spLocks noGrp="1"/>
          </p:cNvSpPr>
          <p:nvPr>
            <p:ph type="title"/>
          </p:nvPr>
        </p:nvSpPr>
        <p:spPr>
          <a:xfrm>
            <a:off x="162549" y="50147"/>
            <a:ext cx="9690553" cy="531919"/>
          </a:xfrm>
        </p:spPr>
        <p:txBody>
          <a:bodyPr>
            <a:normAutofit/>
          </a:bodyPr>
          <a:lstStyle/>
          <a:p>
            <a:r>
              <a:rPr lang="en-GB" sz="2800" dirty="0"/>
              <a:t>2025-2028 Origin Local Priorities (OLP) – 3-year plan</a:t>
            </a:r>
          </a:p>
        </p:txBody>
      </p:sp>
      <p:sp>
        <p:nvSpPr>
          <p:cNvPr id="3" name="Content Placeholder 2">
            <a:extLst>
              <a:ext uri="{FF2B5EF4-FFF2-40B4-BE49-F238E27FC236}">
                <a16:creationId xmlns:a16="http://schemas.microsoft.com/office/drawing/2014/main" id="{6A8A8A74-4475-5685-9732-C63FBCA44B94}"/>
              </a:ext>
            </a:extLst>
          </p:cNvPr>
          <p:cNvSpPr>
            <a:spLocks noGrp="1"/>
          </p:cNvSpPr>
          <p:nvPr>
            <p:ph idx="1"/>
          </p:nvPr>
        </p:nvSpPr>
        <p:spPr>
          <a:xfrm>
            <a:off x="60639" y="461914"/>
            <a:ext cx="10011259" cy="4516235"/>
          </a:xfrm>
        </p:spPr>
        <p:txBody>
          <a:bodyPr vert="horz" lIns="91440" tIns="45720" rIns="91440" bIns="45720" rtlCol="0" anchor="t">
            <a:noAutofit/>
          </a:bodyPr>
          <a:lstStyle/>
          <a:p>
            <a:pPr marL="0" indent="0">
              <a:buNone/>
            </a:pPr>
            <a:r>
              <a:rPr lang="en-GB" sz="1250" b="1" u="sng" dirty="0">
                <a:solidFill>
                  <a:schemeClr val="bg2">
                    <a:lumMod val="49000"/>
                  </a:schemeClr>
                </a:solidFill>
              </a:rPr>
              <a:t>1 Engage</a:t>
            </a:r>
            <a:r>
              <a:rPr lang="en-GB" sz="1250" u="sng" dirty="0">
                <a:solidFill>
                  <a:schemeClr val="bg2">
                    <a:lumMod val="49000"/>
                  </a:schemeClr>
                </a:solidFill>
              </a:rPr>
              <a:t> – Increase and deepen lasting partnerships by knowing and addressing community needs:</a:t>
            </a:r>
          </a:p>
          <a:p>
            <a:pPr>
              <a:buFont typeface="+mj-lt"/>
              <a:buAutoNum type="alphaLcPeriod"/>
            </a:pPr>
            <a:r>
              <a:rPr lang="en-GB" sz="1250" dirty="0">
                <a:solidFill>
                  <a:schemeClr val="bg2">
                    <a:lumMod val="49000"/>
                  </a:schemeClr>
                </a:solidFill>
              </a:rPr>
              <a:t>promote teaching for mastery as values and pedagogy for equity, supporting all children to be aspirational, thrive, enjoy and achieve in maths (no matter their background, circumstances, prior attainment or educational needs)</a:t>
            </a:r>
          </a:p>
          <a:p>
            <a:pPr>
              <a:buFont typeface="+mj-lt"/>
              <a:buAutoNum type="alphaLcPeriod"/>
            </a:pPr>
            <a:r>
              <a:rPr lang="en-GB" sz="1250" dirty="0">
                <a:solidFill>
                  <a:schemeClr val="bg2">
                    <a:lumMod val="49000"/>
                  </a:schemeClr>
                </a:solidFill>
              </a:rPr>
              <a:t>work with all levels of teaching staff/assistants and leadership in schools and trusts</a:t>
            </a:r>
          </a:p>
          <a:p>
            <a:pPr>
              <a:buFont typeface="+mj-lt"/>
              <a:buAutoNum type="alphaLcPeriod"/>
            </a:pPr>
            <a:r>
              <a:rPr lang="en-GB" sz="1250" dirty="0">
                <a:solidFill>
                  <a:schemeClr val="bg2">
                    <a:lumMod val="49000"/>
                  </a:schemeClr>
                </a:solidFill>
              </a:rPr>
              <a:t>foster collaboration and partnerships between schools</a:t>
            </a:r>
          </a:p>
          <a:p>
            <a:pPr>
              <a:buFont typeface="+mj-lt"/>
              <a:buAutoNum type="alphaLcPeriod"/>
            </a:pPr>
            <a:r>
              <a:rPr lang="en-GB" sz="1250" dirty="0">
                <a:solidFill>
                  <a:schemeClr val="bg2">
                    <a:lumMod val="49000"/>
                  </a:schemeClr>
                </a:solidFill>
              </a:rPr>
              <a:t>support continuity between phases</a:t>
            </a:r>
          </a:p>
          <a:p>
            <a:pPr>
              <a:buAutoNum type="alphaLcPeriod"/>
            </a:pPr>
            <a:r>
              <a:rPr lang="en-GB" sz="1250" dirty="0">
                <a:solidFill>
                  <a:schemeClr val="bg2">
                    <a:lumMod val="49000"/>
                  </a:schemeClr>
                </a:solidFill>
              </a:rPr>
              <a:t>explore and act on schools’ barriers in order to implement and sustain teaching for mastery with fidelity</a:t>
            </a:r>
          </a:p>
          <a:p>
            <a:pPr marL="0" indent="0">
              <a:buNone/>
            </a:pPr>
            <a:r>
              <a:rPr lang="en-GB" sz="1250" b="1" u="sng" dirty="0">
                <a:solidFill>
                  <a:schemeClr val="bg2">
                    <a:lumMod val="49000"/>
                  </a:schemeClr>
                </a:solidFill>
              </a:rPr>
              <a:t>2 Unite</a:t>
            </a:r>
            <a:r>
              <a:rPr lang="en-GB" sz="1250" u="sng" dirty="0">
                <a:solidFill>
                  <a:schemeClr val="bg2">
                    <a:lumMod val="49000"/>
                  </a:schemeClr>
                </a:solidFill>
              </a:rPr>
              <a:t> - Create sustainable and lasting change in schools:</a:t>
            </a:r>
            <a:endParaRPr lang="en-GB" sz="1250" dirty="0">
              <a:solidFill>
                <a:schemeClr val="bg2">
                  <a:lumMod val="49000"/>
                </a:schemeClr>
              </a:solidFill>
            </a:endParaRPr>
          </a:p>
          <a:p>
            <a:pPr>
              <a:buFont typeface="+mj-lt"/>
              <a:buAutoNum type="alphaLcPeriod"/>
            </a:pPr>
            <a:r>
              <a:rPr lang="en-GB" sz="1250" dirty="0">
                <a:solidFill>
                  <a:schemeClr val="bg2">
                    <a:lumMod val="49000"/>
                  </a:schemeClr>
                </a:solidFill>
              </a:rPr>
              <a:t>use effective professional development models and implementation processes within our projects, and encourage these in participant schools</a:t>
            </a:r>
          </a:p>
          <a:p>
            <a:pPr>
              <a:buFont typeface="+mj-lt"/>
              <a:buAutoNum type="alphaLcPeriod"/>
            </a:pPr>
            <a:r>
              <a:rPr lang="en-GB" sz="1250" dirty="0">
                <a:solidFill>
                  <a:schemeClr val="bg2">
                    <a:lumMod val="49000"/>
                  </a:schemeClr>
                </a:solidFill>
              </a:rPr>
              <a:t>develop all participants as leaders, agents of change, and as process/impact evaluators in their schools</a:t>
            </a:r>
          </a:p>
          <a:p>
            <a:pPr>
              <a:buFont typeface="+mj-lt"/>
              <a:buAutoNum type="alphaLcPeriod"/>
            </a:pPr>
            <a:r>
              <a:rPr lang="en-GB" sz="1250" dirty="0">
                <a:solidFill>
                  <a:schemeClr val="bg2">
                    <a:lumMod val="49000"/>
                  </a:schemeClr>
                </a:solidFill>
              </a:rPr>
              <a:t>focus on fidelity to the principles and approaches of teaching for mastery, and consistency of implementation across the school</a:t>
            </a:r>
          </a:p>
          <a:p>
            <a:pPr marL="0" indent="0">
              <a:buNone/>
            </a:pPr>
            <a:r>
              <a:rPr lang="en-GB" sz="1250" b="1" u="sng" dirty="0">
                <a:solidFill>
                  <a:schemeClr val="bg2">
                    <a:lumMod val="49000"/>
                  </a:schemeClr>
                </a:solidFill>
              </a:rPr>
              <a:t>3 Reflect</a:t>
            </a:r>
            <a:r>
              <a:rPr lang="en-GB" sz="1250" u="sng" dirty="0">
                <a:solidFill>
                  <a:schemeClr val="bg2">
                    <a:lumMod val="49000"/>
                  </a:schemeClr>
                </a:solidFill>
              </a:rPr>
              <a:t> - Understand our collective impact and make it visible so that we can further work towards sustainability and equity:</a:t>
            </a:r>
          </a:p>
          <a:p>
            <a:pPr>
              <a:buFont typeface="+mj-lt"/>
              <a:buAutoNum type="alphaLcPeriod"/>
            </a:pPr>
            <a:r>
              <a:rPr lang="en-GB" sz="1250" dirty="0">
                <a:solidFill>
                  <a:schemeClr val="bg2">
                    <a:lumMod val="49000"/>
                  </a:schemeClr>
                </a:solidFill>
              </a:rPr>
              <a:t>monitor progress according to intended outcomes, and adapt next steps as needed</a:t>
            </a:r>
            <a:endParaRPr lang="en-GB" sz="1250" i="1" dirty="0">
              <a:solidFill>
                <a:schemeClr val="bg2">
                  <a:lumMod val="49000"/>
                </a:schemeClr>
              </a:solidFill>
            </a:endParaRPr>
          </a:p>
          <a:p>
            <a:pPr>
              <a:buFont typeface="+mj-lt"/>
              <a:buAutoNum type="alphaLcPeriod"/>
            </a:pPr>
            <a:r>
              <a:rPr lang="en-GB" sz="1250" dirty="0">
                <a:solidFill>
                  <a:schemeClr val="bg2">
                    <a:lumMod val="49000"/>
                  </a:schemeClr>
                </a:solidFill>
              </a:rPr>
              <a:t>research and evaluate impact using internal research evidence, case studies and stakeholder voice (including pupils), and draw on external research evidence</a:t>
            </a:r>
          </a:p>
          <a:p>
            <a:pPr>
              <a:buAutoNum type="alphaLcPeriod"/>
            </a:pPr>
            <a:r>
              <a:rPr lang="en-GB" sz="1250" dirty="0">
                <a:solidFill>
                  <a:schemeClr val="bg2">
                    <a:lumMod val="49000"/>
                  </a:schemeClr>
                </a:solidFill>
              </a:rPr>
              <a:t>explore and share how fidelity to teaching for mastery strengthens equity and supports all children to be aspirational, thrive, enjoy and achieve in maths (no matter their background, circumstances, prior attainment or educational needs)</a:t>
            </a:r>
            <a:endParaRPr lang="en-GB" sz="1250" dirty="0">
              <a:solidFill>
                <a:srgbClr val="FF0000"/>
              </a:solidFill>
            </a:endParaRPr>
          </a:p>
        </p:txBody>
      </p:sp>
      <p:sp>
        <p:nvSpPr>
          <p:cNvPr id="5" name="Title 1">
            <a:extLst>
              <a:ext uri="{FF2B5EF4-FFF2-40B4-BE49-F238E27FC236}">
                <a16:creationId xmlns:a16="http://schemas.microsoft.com/office/drawing/2014/main" id="{D0F05C97-8A4E-6146-A987-04CDA5F0E8FE}"/>
              </a:ext>
            </a:extLst>
          </p:cNvPr>
          <p:cNvSpPr txBox="1">
            <a:spLocks/>
          </p:cNvSpPr>
          <p:nvPr/>
        </p:nvSpPr>
        <p:spPr>
          <a:xfrm>
            <a:off x="10071898" y="50147"/>
            <a:ext cx="2120102" cy="6757705"/>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t>Origin Maths Hub is a </a:t>
            </a:r>
            <a:r>
              <a:rPr kumimoji="0" lang="en-GB" sz="2000" b="1" i="0" u="none" strike="noStrike" kern="1200" cap="none" spc="0" normalizeH="0" baseline="0" noProof="0" dirty="0">
                <a:ln>
                  <a:noFill/>
                </a:ln>
                <a:solidFill>
                  <a:srgbClr val="405B5B"/>
                </a:solidFill>
                <a:effectLst/>
                <a:uLnTx/>
                <a:uFillTx/>
                <a:latin typeface="Trebuchet MS" panose="020B0603020202020204"/>
                <a:ea typeface="+mj-ea"/>
                <a:cs typeface="+mj-cs"/>
              </a:rPr>
              <a:t>community</a:t>
            </a:r>
            <a: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t> of teachers, schools and other education professionals/</a:t>
            </a:r>
            <a:b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br>
            <a: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t>organisations. </a:t>
            </a:r>
            <a:b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br>
            <a: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t>We </a:t>
            </a:r>
            <a:r>
              <a:rPr kumimoji="0" lang="en-GB" sz="2000" b="1" i="0" u="none" strike="noStrike" kern="1200" cap="none" spc="0" normalizeH="0" baseline="0" noProof="0" dirty="0">
                <a:ln>
                  <a:noFill/>
                </a:ln>
                <a:solidFill>
                  <a:srgbClr val="405B5B"/>
                </a:solidFill>
                <a:effectLst/>
                <a:uLnTx/>
                <a:uFillTx/>
                <a:latin typeface="Trebuchet MS" panose="020B0603020202020204"/>
                <a:ea typeface="+mj-ea"/>
                <a:cs typeface="+mj-cs"/>
              </a:rPr>
              <a:t>work collaboratively</a:t>
            </a:r>
            <a: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t> to make </a:t>
            </a:r>
            <a:r>
              <a:rPr kumimoji="0" lang="en-GB" sz="2000" b="1" i="0" u="none" strike="noStrike" kern="1200" cap="none" spc="0" normalizeH="0" baseline="0" noProof="0" dirty="0">
                <a:ln>
                  <a:noFill/>
                </a:ln>
                <a:solidFill>
                  <a:srgbClr val="405B5B"/>
                </a:solidFill>
                <a:effectLst/>
                <a:uLnTx/>
                <a:uFillTx/>
                <a:latin typeface="Trebuchet MS" panose="020B0603020202020204"/>
                <a:ea typeface="+mj-ea"/>
                <a:cs typeface="+mj-cs"/>
              </a:rPr>
              <a:t>sustainable and lasting changes </a:t>
            </a:r>
            <a: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t>that improve </a:t>
            </a:r>
            <a:r>
              <a:rPr kumimoji="0" lang="en-GB" sz="2000" b="1" i="0" u="none" strike="noStrike" kern="1200" cap="none" spc="0" normalizeH="0" baseline="0" noProof="0" dirty="0">
                <a:ln>
                  <a:noFill/>
                </a:ln>
                <a:solidFill>
                  <a:srgbClr val="405B5B"/>
                </a:solidFill>
                <a:effectLst/>
                <a:uLnTx/>
                <a:uFillTx/>
                <a:latin typeface="Trebuchet MS" panose="020B0603020202020204"/>
                <a:ea typeface="+mj-ea"/>
                <a:cs typeface="+mj-cs"/>
              </a:rPr>
              <a:t>learners’ life chances</a:t>
            </a:r>
            <a:r>
              <a:rPr kumimoji="0" lang="en-GB" sz="2000" b="0" i="0" u="none" strike="noStrike" kern="1200" cap="none" spc="0" normalizeH="0" baseline="0" noProof="0" dirty="0">
                <a:ln>
                  <a:noFill/>
                </a:ln>
                <a:solidFill>
                  <a:srgbClr val="405B5B"/>
                </a:solidFill>
                <a:effectLst/>
                <a:uLnTx/>
                <a:uFillTx/>
                <a:latin typeface="Trebuchet MS" panose="020B0603020202020204"/>
                <a:ea typeface="+mj-ea"/>
                <a:cs typeface="+mj-cs"/>
              </a:rPr>
              <a:t> by enhancing their experiences, attitudes and outcomes in learning mathematics.</a:t>
            </a:r>
          </a:p>
        </p:txBody>
      </p:sp>
    </p:spTree>
    <p:extLst>
      <p:ext uri="{BB962C8B-B14F-4D97-AF65-F5344CB8AC3E}">
        <p14:creationId xmlns:p14="http://schemas.microsoft.com/office/powerpoint/2010/main" val="377771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5239-0A11-8AD8-A22E-9B06000537D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DD36935-46A9-7C1F-B9F4-3502FFA6702C}"/>
              </a:ext>
            </a:extLst>
          </p:cNvPr>
          <p:cNvSpPr>
            <a:spLocks noGrp="1"/>
          </p:cNvSpPr>
          <p:nvPr>
            <p:ph type="title"/>
          </p:nvPr>
        </p:nvSpPr>
        <p:spPr>
          <a:xfrm>
            <a:off x="217712" y="37853"/>
            <a:ext cx="9690553" cy="531919"/>
          </a:xfrm>
        </p:spPr>
        <p:txBody>
          <a:bodyPr>
            <a:normAutofit/>
          </a:bodyPr>
          <a:lstStyle/>
          <a:p>
            <a:r>
              <a:rPr lang="en-GB" sz="2800" dirty="0"/>
              <a:t>A pedagogy for equity</a:t>
            </a:r>
          </a:p>
        </p:txBody>
      </p:sp>
      <p:sp>
        <p:nvSpPr>
          <p:cNvPr id="9" name="TextBox 8">
            <a:extLst>
              <a:ext uri="{FF2B5EF4-FFF2-40B4-BE49-F238E27FC236}">
                <a16:creationId xmlns:a16="http://schemas.microsoft.com/office/drawing/2014/main" id="{EC582766-180A-BAA5-B8FF-E7442D08662A}"/>
              </a:ext>
            </a:extLst>
          </p:cNvPr>
          <p:cNvSpPr txBox="1"/>
          <p:nvPr/>
        </p:nvSpPr>
        <p:spPr>
          <a:xfrm>
            <a:off x="217712" y="569772"/>
            <a:ext cx="9580226" cy="2823850"/>
          </a:xfrm>
          <a:prstGeom prst="rect">
            <a:avLst/>
          </a:prstGeom>
          <a:noFill/>
        </p:spPr>
        <p:txBody>
          <a:bodyPr wrap="square">
            <a:spAutoFit/>
          </a:bodyPr>
          <a:lstStyle/>
          <a:p>
            <a:pPr>
              <a:buNone/>
            </a:pPr>
            <a:r>
              <a:rPr lang="en-GB" sz="1400" dirty="0"/>
              <a:t>While some subjects have actually recovered to pre-pandemic levels, mathematics has not. The negative impact on maths has been deeper and more persistent.</a:t>
            </a:r>
          </a:p>
          <a:p>
            <a:pPr>
              <a:buNone/>
            </a:pPr>
            <a:r>
              <a:rPr lang="en-GB" sz="1400" dirty="0"/>
              <a:t>Although overall standards in maths have increased slightly this year for both disadvantaged and non-disadvantaged pupils, they remain below 2019 levels and, crucially, the attainment gap remains significantly wider now than it was in 2015/16.</a:t>
            </a:r>
          </a:p>
          <a:p>
            <a:pPr>
              <a:buNone/>
            </a:pPr>
            <a:r>
              <a:rPr lang="en-GB" sz="1400" dirty="0"/>
              <a:t>Research has shown that pupils from the least deprived backgrounds were 2.6 times more likely than their peers from the most deprived backgrounds to be high achievers at KS1. </a:t>
            </a:r>
          </a:p>
          <a:p>
            <a:pPr>
              <a:lnSpc>
                <a:spcPts val="2325"/>
              </a:lnSpc>
              <a:buNone/>
            </a:pPr>
            <a:endParaRPr lang="en-GB" sz="1400" dirty="0"/>
          </a:p>
          <a:p>
            <a:r>
              <a:rPr lang="en-GB" sz="1400" dirty="0"/>
              <a:t>At Secondary, looking at high-performing students at the end of Key Stage 2:</a:t>
            </a:r>
          </a:p>
          <a:p>
            <a:r>
              <a:rPr lang="en-GB" sz="1400" dirty="0"/>
              <a:t>Only 52.1% of those from the poorest backgrounds manage to convert that potential into Grades 7–9 at GCSE.</a:t>
            </a:r>
          </a:p>
          <a:p>
            <a:r>
              <a:rPr lang="en-GB" sz="1400" dirty="0"/>
              <a:t>This is compared to 73.5% of their peers with the wealthiest backgrounds.</a:t>
            </a:r>
          </a:p>
          <a:p>
            <a:pPr>
              <a:lnSpc>
                <a:spcPts val="2325"/>
              </a:lnSpc>
              <a:buNone/>
            </a:pPr>
            <a:endParaRPr lang="en-GB" dirty="0">
              <a:effectLst/>
              <a:latin typeface="YAFdJjTk5UU_0"/>
            </a:endParaRPr>
          </a:p>
        </p:txBody>
      </p:sp>
      <p:sp>
        <p:nvSpPr>
          <p:cNvPr id="11" name="TextBox 10">
            <a:extLst>
              <a:ext uri="{FF2B5EF4-FFF2-40B4-BE49-F238E27FC236}">
                <a16:creationId xmlns:a16="http://schemas.microsoft.com/office/drawing/2014/main" id="{3FE54139-969D-B730-3855-349F64C5123A}"/>
              </a:ext>
            </a:extLst>
          </p:cNvPr>
          <p:cNvSpPr txBox="1"/>
          <p:nvPr/>
        </p:nvSpPr>
        <p:spPr>
          <a:xfrm>
            <a:off x="272876" y="3051399"/>
            <a:ext cx="9895851" cy="2523768"/>
          </a:xfrm>
          <a:prstGeom prst="rect">
            <a:avLst/>
          </a:prstGeom>
          <a:noFill/>
        </p:spPr>
        <p:txBody>
          <a:bodyPr wrap="square">
            <a:spAutoFit/>
          </a:bodyPr>
          <a:lstStyle/>
          <a:p>
            <a:pPr>
              <a:lnSpc>
                <a:spcPts val="2550"/>
              </a:lnSpc>
            </a:pPr>
            <a:r>
              <a:rPr lang="en-GB" sz="1400" b="1" u="sng" dirty="0"/>
              <a:t>What can we do about this?</a:t>
            </a:r>
          </a:p>
          <a:p>
            <a:pPr>
              <a:lnSpc>
                <a:spcPts val="2325"/>
              </a:lnSpc>
            </a:pPr>
            <a:r>
              <a:rPr lang="en-GB" sz="1400" dirty="0"/>
              <a:t>Teaching for Mastery is recognised as a </a:t>
            </a:r>
            <a:r>
              <a:rPr lang="en-GB" sz="1400" b="1" dirty="0"/>
              <a:t>pedagogy for equity. </a:t>
            </a:r>
          </a:p>
          <a:p>
            <a:pPr>
              <a:lnSpc>
                <a:spcPts val="2325"/>
              </a:lnSpc>
            </a:pPr>
            <a:r>
              <a:rPr lang="en-GB" sz="1400" dirty="0"/>
              <a:t>In Teaching for Mastery:</a:t>
            </a:r>
          </a:p>
          <a:p>
            <a:pPr marL="285750" indent="-285750">
              <a:buFont typeface="Arial" panose="020B0604020202020204" pitchFamily="34" charset="0"/>
              <a:buChar char="•"/>
            </a:pPr>
            <a:r>
              <a:rPr lang="en-GB" sz="1400" dirty="0"/>
              <a:t>Everyone can learn and enjoy mathematics</a:t>
            </a:r>
          </a:p>
          <a:p>
            <a:pPr marL="285750" indent="-285750">
              <a:buFont typeface="Arial" panose="020B0604020202020204" pitchFamily="34" charset="0"/>
              <a:buChar char="•"/>
            </a:pPr>
            <a:r>
              <a:rPr lang="en-GB" sz="1400" dirty="0"/>
              <a:t>A focus on building self confidence in all children’s ability to do mathematics is fostered</a:t>
            </a:r>
          </a:p>
          <a:p>
            <a:pPr marL="285750" indent="-285750">
              <a:buFont typeface="Arial" panose="020B0604020202020204" pitchFamily="34" charset="0"/>
              <a:buChar char="•"/>
            </a:pPr>
            <a:r>
              <a:rPr lang="en-GB" sz="1400" dirty="0"/>
              <a:t>Cognitive strategies such as physical gestures and representations are used to support learning.</a:t>
            </a:r>
          </a:p>
          <a:p>
            <a:pPr marL="285750" indent="-285750">
              <a:buFont typeface="Arial" panose="020B0604020202020204" pitchFamily="34" charset="0"/>
              <a:buChar char="•"/>
            </a:pPr>
            <a:r>
              <a:rPr lang="en-GB" sz="1400" dirty="0"/>
              <a:t>There is a strong focus on disciplinary literacy (the specific ways of reading, writing, and thinking used in mathematics), vocabulary, and focused talk. </a:t>
            </a:r>
          </a:p>
          <a:p>
            <a:pPr marL="285750" indent="-285750">
              <a:buFont typeface="Arial" panose="020B0604020202020204" pitchFamily="34" charset="0"/>
              <a:buChar char="•"/>
            </a:pPr>
            <a:r>
              <a:rPr lang="en-GB" sz="1400" dirty="0"/>
              <a:t>Attention is drawn to the crucial and most efficient approaches to the mathematics.</a:t>
            </a:r>
          </a:p>
          <a:p>
            <a:pPr marL="285750" indent="-285750">
              <a:buFont typeface="Arial" panose="020B0604020202020204" pitchFamily="34" charset="0"/>
              <a:buChar char="•"/>
            </a:pPr>
            <a:r>
              <a:rPr lang="en-GB" sz="1400" dirty="0"/>
              <a:t>Pupils' schemas are extended by making connections between different parts of the mathematics curriculum.</a:t>
            </a:r>
          </a:p>
        </p:txBody>
      </p:sp>
    </p:spTree>
    <p:extLst>
      <p:ext uri="{BB962C8B-B14F-4D97-AF65-F5344CB8AC3E}">
        <p14:creationId xmlns:p14="http://schemas.microsoft.com/office/powerpoint/2010/main" val="204026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449F-C1FF-9F48-1C9E-8B17D196D1E4}"/>
              </a:ext>
            </a:extLst>
          </p:cNvPr>
          <p:cNvSpPr>
            <a:spLocks noGrp="1"/>
          </p:cNvSpPr>
          <p:nvPr>
            <p:ph type="title"/>
          </p:nvPr>
        </p:nvSpPr>
        <p:spPr>
          <a:xfrm>
            <a:off x="0" y="0"/>
            <a:ext cx="8596668" cy="1320800"/>
          </a:xfrm>
        </p:spPr>
        <p:txBody>
          <a:bodyPr/>
          <a:lstStyle/>
          <a:p>
            <a:r>
              <a:rPr lang="en-GB" dirty="0"/>
              <a:t>Current Coventry Engagement </a:t>
            </a:r>
            <a:br>
              <a:rPr lang="en-GB" dirty="0"/>
            </a:br>
            <a:r>
              <a:rPr lang="en-GB" dirty="0"/>
              <a:t>with Origin Maths Hub</a:t>
            </a:r>
          </a:p>
        </p:txBody>
      </p:sp>
      <p:sp>
        <p:nvSpPr>
          <p:cNvPr id="6" name="Content Placeholder 5">
            <a:extLst>
              <a:ext uri="{FF2B5EF4-FFF2-40B4-BE49-F238E27FC236}">
                <a16:creationId xmlns:a16="http://schemas.microsoft.com/office/drawing/2014/main" id="{DFE1CFD5-FE27-E976-F1C8-F91B2BA8FE7D}"/>
              </a:ext>
            </a:extLst>
          </p:cNvPr>
          <p:cNvSpPr>
            <a:spLocks noGrp="1"/>
          </p:cNvSpPr>
          <p:nvPr>
            <p:ph idx="1"/>
          </p:nvPr>
        </p:nvSpPr>
        <p:spPr>
          <a:xfrm>
            <a:off x="277838" y="1378139"/>
            <a:ext cx="9880763" cy="3880773"/>
          </a:xfrm>
        </p:spPr>
        <p:txBody>
          <a:bodyPr/>
          <a:lstStyle/>
          <a:p>
            <a:r>
              <a:rPr lang="en-GB" dirty="0"/>
              <a:t>Primary: 73 Coventry schools working with Origin Maths Hub (85%)</a:t>
            </a:r>
          </a:p>
          <a:p>
            <a:r>
              <a:rPr lang="en-GB" dirty="0"/>
              <a:t>Secondary: 16 Coventry schools working with Origin Maths Hub (73%)</a:t>
            </a:r>
          </a:p>
          <a:p>
            <a:r>
              <a:rPr lang="en-GB" dirty="0"/>
              <a:t>Special/Alternative Provision: 8 Coventry schools working with Origin Maths Hub (67%)</a:t>
            </a:r>
          </a:p>
          <a:p>
            <a:r>
              <a:rPr lang="en-GB" dirty="0"/>
              <a:t>Across all of Solihull, Coventry and Warwickshire – </a:t>
            </a:r>
            <a:br>
              <a:rPr lang="en-GB" dirty="0"/>
            </a:br>
            <a:r>
              <a:rPr lang="en-GB" dirty="0"/>
              <a:t>357 schools are working with Origin Maths Hub (79%)</a:t>
            </a:r>
          </a:p>
        </p:txBody>
      </p:sp>
      <p:graphicFrame>
        <p:nvGraphicFramePr>
          <p:cNvPr id="3" name="Table 4">
            <a:extLst>
              <a:ext uri="{FF2B5EF4-FFF2-40B4-BE49-F238E27FC236}">
                <a16:creationId xmlns:a16="http://schemas.microsoft.com/office/drawing/2014/main" id="{88900415-01F4-3913-4598-026B10D43114}"/>
              </a:ext>
            </a:extLst>
          </p:cNvPr>
          <p:cNvGraphicFramePr>
            <a:graphicFrameLocks/>
          </p:cNvGraphicFramePr>
          <p:nvPr>
            <p:extLst>
              <p:ext uri="{D42A27DB-BD31-4B8C-83A1-F6EECF244321}">
                <p14:modId xmlns:p14="http://schemas.microsoft.com/office/powerpoint/2010/main" val="841381539"/>
              </p:ext>
            </p:extLst>
          </p:nvPr>
        </p:nvGraphicFramePr>
        <p:xfrm>
          <a:off x="497362" y="3429000"/>
          <a:ext cx="9661239" cy="1133693"/>
        </p:xfrm>
        <a:graphic>
          <a:graphicData uri="http://schemas.openxmlformats.org/drawingml/2006/table">
            <a:tbl>
              <a:tblPr firstRow="1" bandRow="1">
                <a:tableStyleId>{5C22544A-7EE6-4342-B048-85BDC9FD1C3A}</a:tableStyleId>
              </a:tblPr>
              <a:tblGrid>
                <a:gridCol w="3241810">
                  <a:extLst>
                    <a:ext uri="{9D8B030D-6E8A-4147-A177-3AD203B41FA5}">
                      <a16:colId xmlns:a16="http://schemas.microsoft.com/office/drawing/2014/main" val="2612162938"/>
                    </a:ext>
                  </a:extLst>
                </a:gridCol>
                <a:gridCol w="2086314">
                  <a:extLst>
                    <a:ext uri="{9D8B030D-6E8A-4147-A177-3AD203B41FA5}">
                      <a16:colId xmlns:a16="http://schemas.microsoft.com/office/drawing/2014/main" val="2534617951"/>
                    </a:ext>
                  </a:extLst>
                </a:gridCol>
                <a:gridCol w="2230752">
                  <a:extLst>
                    <a:ext uri="{9D8B030D-6E8A-4147-A177-3AD203B41FA5}">
                      <a16:colId xmlns:a16="http://schemas.microsoft.com/office/drawing/2014/main" val="4275623383"/>
                    </a:ext>
                  </a:extLst>
                </a:gridCol>
                <a:gridCol w="2102363">
                  <a:extLst>
                    <a:ext uri="{9D8B030D-6E8A-4147-A177-3AD203B41FA5}">
                      <a16:colId xmlns:a16="http://schemas.microsoft.com/office/drawing/2014/main" val="1530215030"/>
                    </a:ext>
                  </a:extLst>
                </a:gridCol>
              </a:tblGrid>
              <a:tr h="713979">
                <a:tc>
                  <a:txBody>
                    <a:bodyPr/>
                    <a:lstStyle/>
                    <a:p>
                      <a:endParaRPr lang="en-GB" sz="2000" dirty="0"/>
                    </a:p>
                  </a:txBody>
                  <a:tcPr/>
                </a:tc>
                <a:tc>
                  <a:txBody>
                    <a:bodyPr/>
                    <a:lstStyle/>
                    <a:p>
                      <a:r>
                        <a:rPr lang="en-GB" sz="2000"/>
                        <a:t>Total number of </a:t>
                      </a:r>
                    </a:p>
                    <a:p>
                      <a:r>
                        <a:rPr lang="en-GB" sz="2000"/>
                        <a:t>schools</a:t>
                      </a:r>
                    </a:p>
                  </a:txBody>
                  <a:tcPr/>
                </a:tc>
                <a:tc>
                  <a:txBody>
                    <a:bodyPr/>
                    <a:lstStyle/>
                    <a:p>
                      <a:r>
                        <a:rPr lang="en-GB" sz="2000" dirty="0"/>
                        <a:t>Number involved in any project</a:t>
                      </a:r>
                    </a:p>
                  </a:txBody>
                  <a:tcPr/>
                </a:tc>
                <a:tc>
                  <a:txBody>
                    <a:bodyPr/>
                    <a:lstStyle/>
                    <a:p>
                      <a:r>
                        <a:rPr lang="en-GB" sz="2000" dirty="0"/>
                        <a:t>% Involved in any project</a:t>
                      </a:r>
                    </a:p>
                  </a:txBody>
                  <a:tcPr/>
                </a:tc>
                <a:extLst>
                  <a:ext uri="{0D108BD9-81ED-4DB2-BD59-A6C34878D82A}">
                    <a16:rowId xmlns:a16="http://schemas.microsoft.com/office/drawing/2014/main" val="778798943"/>
                  </a:ext>
                </a:extLst>
              </a:tr>
              <a:tr h="419714">
                <a:tc>
                  <a:txBody>
                    <a:bodyPr/>
                    <a:lstStyle/>
                    <a:p>
                      <a:r>
                        <a:rPr lang="en-GB" sz="2000" dirty="0"/>
                        <a:t>Coventry</a:t>
                      </a:r>
                    </a:p>
                  </a:txBody>
                  <a:tcPr/>
                </a:tc>
                <a:tc>
                  <a:txBody>
                    <a:bodyPr/>
                    <a:lstStyle/>
                    <a:p>
                      <a:r>
                        <a:rPr lang="en-GB" sz="2000" dirty="0"/>
                        <a:t>120</a:t>
                      </a:r>
                    </a:p>
                  </a:txBody>
                  <a:tcPr/>
                </a:tc>
                <a:tc>
                  <a:txBody>
                    <a:bodyPr/>
                    <a:lstStyle/>
                    <a:p>
                      <a:r>
                        <a:rPr lang="en-GB" sz="2000" dirty="0"/>
                        <a:t>97</a:t>
                      </a:r>
                    </a:p>
                  </a:txBody>
                  <a:tcPr/>
                </a:tc>
                <a:tc>
                  <a:txBody>
                    <a:bodyPr/>
                    <a:lstStyle/>
                    <a:p>
                      <a:r>
                        <a:rPr lang="en-GB" sz="1800" dirty="0"/>
                        <a:t>80.8%</a:t>
                      </a:r>
                    </a:p>
                  </a:txBody>
                  <a:tcPr/>
                </a:tc>
                <a:extLst>
                  <a:ext uri="{0D108BD9-81ED-4DB2-BD59-A6C34878D82A}">
                    <a16:rowId xmlns:a16="http://schemas.microsoft.com/office/drawing/2014/main" val="267952706"/>
                  </a:ext>
                </a:extLst>
              </a:tr>
            </a:tbl>
          </a:graphicData>
        </a:graphic>
      </p:graphicFrame>
    </p:spTree>
    <p:extLst>
      <p:ext uri="{BB962C8B-B14F-4D97-AF65-F5344CB8AC3E}">
        <p14:creationId xmlns:p14="http://schemas.microsoft.com/office/powerpoint/2010/main" val="356613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4F49-9358-44C9-AD68-0ECD0332C907}"/>
              </a:ext>
            </a:extLst>
          </p:cNvPr>
          <p:cNvSpPr>
            <a:spLocks noGrp="1"/>
          </p:cNvSpPr>
          <p:nvPr>
            <p:ph type="title"/>
          </p:nvPr>
        </p:nvSpPr>
        <p:spPr>
          <a:xfrm>
            <a:off x="109163" y="174594"/>
            <a:ext cx="9764510" cy="1320800"/>
          </a:xfrm>
        </p:spPr>
        <p:txBody>
          <a:bodyPr/>
          <a:lstStyle/>
          <a:p>
            <a:r>
              <a:rPr lang="en-GB" dirty="0"/>
              <a:t>What is the Origin offer? – EYFS and Primary</a:t>
            </a:r>
          </a:p>
        </p:txBody>
      </p:sp>
      <p:sp>
        <p:nvSpPr>
          <p:cNvPr id="7" name="Content Placeholder 2">
            <a:extLst>
              <a:ext uri="{FF2B5EF4-FFF2-40B4-BE49-F238E27FC236}">
                <a16:creationId xmlns:a16="http://schemas.microsoft.com/office/drawing/2014/main" id="{3A1F567E-E369-6BC1-5700-0144AE04ADD6}"/>
              </a:ext>
            </a:extLst>
          </p:cNvPr>
          <p:cNvSpPr>
            <a:spLocks noGrp="1"/>
          </p:cNvSpPr>
          <p:nvPr>
            <p:ph idx="1"/>
          </p:nvPr>
        </p:nvSpPr>
        <p:spPr>
          <a:xfrm>
            <a:off x="415635" y="905163"/>
            <a:ext cx="6927273" cy="5255491"/>
          </a:xfrm>
        </p:spPr>
        <p:txBody>
          <a:bodyPr>
            <a:noAutofit/>
          </a:bodyPr>
          <a:lstStyle/>
          <a:p>
            <a:pPr marL="0" indent="0">
              <a:buNone/>
            </a:pPr>
            <a:r>
              <a:rPr lang="en-GB" sz="1500" b="1" u="sng" dirty="0"/>
              <a:t>EYFS and Primary </a:t>
            </a:r>
          </a:p>
          <a:p>
            <a:r>
              <a:rPr lang="en-GB" sz="1400" dirty="0">
                <a:solidFill>
                  <a:schemeClr val="tx1"/>
                </a:solidFill>
              </a:rPr>
              <a:t>Primary Teaching for Mastery Programme (Including Focus Themes)</a:t>
            </a:r>
          </a:p>
          <a:p>
            <a:r>
              <a:rPr lang="en-GB" sz="1400" dirty="0">
                <a:solidFill>
                  <a:schemeClr val="tx1"/>
                </a:solidFill>
              </a:rPr>
              <a:t>Primary Teaching for Mastery Introductory Programme</a:t>
            </a:r>
          </a:p>
          <a:p>
            <a:r>
              <a:rPr lang="en-GB" sz="1400" dirty="0">
                <a:solidFill>
                  <a:schemeClr val="tx1"/>
                </a:solidFill>
              </a:rPr>
              <a:t>Mastering Number at Reception and KS1</a:t>
            </a:r>
          </a:p>
          <a:p>
            <a:r>
              <a:rPr lang="en-GB" sz="1400" dirty="0">
                <a:solidFill>
                  <a:schemeClr val="tx1"/>
                </a:solidFill>
              </a:rPr>
              <a:t>Mastering Number Reception and KS1 Embedding the Impact</a:t>
            </a:r>
          </a:p>
          <a:p>
            <a:r>
              <a:rPr lang="en-GB" sz="1400" dirty="0">
                <a:solidFill>
                  <a:schemeClr val="tx1"/>
                </a:solidFill>
              </a:rPr>
              <a:t>Mastering Number (KS2) </a:t>
            </a:r>
          </a:p>
          <a:p>
            <a:r>
              <a:rPr lang="en-GB" sz="1400" dirty="0">
                <a:solidFill>
                  <a:schemeClr val="tx1"/>
                </a:solidFill>
              </a:rPr>
              <a:t>Specialist Knowledge for Teaching Mathematics – </a:t>
            </a:r>
            <a:r>
              <a:rPr lang="en-GB" sz="1400" b="1" dirty="0">
                <a:solidFill>
                  <a:schemeClr val="tx1"/>
                </a:solidFill>
              </a:rPr>
              <a:t>Early Years </a:t>
            </a:r>
            <a:r>
              <a:rPr lang="en-GB" sz="1400" dirty="0">
                <a:solidFill>
                  <a:schemeClr val="tx1"/>
                </a:solidFill>
              </a:rPr>
              <a:t>Programme – Number and Shape Pathways</a:t>
            </a:r>
          </a:p>
          <a:p>
            <a:r>
              <a:rPr lang="en-GB" sz="1400" dirty="0">
                <a:solidFill>
                  <a:schemeClr val="tx1"/>
                </a:solidFill>
              </a:rPr>
              <a:t>Specialist Knowledge for Teaching Mathematics – </a:t>
            </a:r>
            <a:r>
              <a:rPr lang="en-GB" sz="1400" b="1" dirty="0">
                <a:solidFill>
                  <a:schemeClr val="tx1"/>
                </a:solidFill>
              </a:rPr>
              <a:t>Primary Teacher</a:t>
            </a:r>
            <a:r>
              <a:rPr lang="en-GB" sz="1400" dirty="0">
                <a:solidFill>
                  <a:schemeClr val="tx1"/>
                </a:solidFill>
              </a:rPr>
              <a:t> Programme – Number and Shape Pathways</a:t>
            </a:r>
          </a:p>
          <a:p>
            <a:r>
              <a:rPr lang="en-GB" sz="1400" dirty="0">
                <a:solidFill>
                  <a:schemeClr val="tx1"/>
                </a:solidFill>
              </a:rPr>
              <a:t>Specialist Knowledge for Teaching Mathematics – </a:t>
            </a:r>
            <a:r>
              <a:rPr lang="en-GB" sz="1400" b="1" dirty="0">
                <a:solidFill>
                  <a:schemeClr val="tx1"/>
                </a:solidFill>
              </a:rPr>
              <a:t>Teaching Assistant </a:t>
            </a:r>
            <a:r>
              <a:rPr lang="en-GB" sz="1400" dirty="0">
                <a:solidFill>
                  <a:schemeClr val="tx1"/>
                </a:solidFill>
              </a:rPr>
              <a:t>(Primary) Programme </a:t>
            </a:r>
          </a:p>
          <a:p>
            <a:r>
              <a:rPr lang="en-GB" sz="1400" dirty="0">
                <a:solidFill>
                  <a:schemeClr val="tx1"/>
                </a:solidFill>
              </a:rPr>
              <a:t>Primary Maths </a:t>
            </a:r>
            <a:r>
              <a:rPr lang="en-GB" sz="1400" b="1" dirty="0">
                <a:solidFill>
                  <a:schemeClr val="tx1"/>
                </a:solidFill>
              </a:rPr>
              <a:t>Early Career </a:t>
            </a:r>
            <a:r>
              <a:rPr lang="en-GB" sz="1400" dirty="0">
                <a:solidFill>
                  <a:schemeClr val="tx1"/>
                </a:solidFill>
              </a:rPr>
              <a:t>Community </a:t>
            </a:r>
            <a:endParaRPr lang="en-GB" sz="1400" dirty="0">
              <a:solidFill>
                <a:srgbClr val="FF0000"/>
              </a:solidFill>
            </a:endParaRPr>
          </a:p>
          <a:p>
            <a:r>
              <a:rPr lang="en-GB" sz="1400" dirty="0">
                <a:solidFill>
                  <a:schemeClr val="tx1"/>
                </a:solidFill>
              </a:rPr>
              <a:t>Year 5 – 8 Continuity</a:t>
            </a:r>
          </a:p>
        </p:txBody>
      </p:sp>
      <p:sp>
        <p:nvSpPr>
          <p:cNvPr id="4" name="TextBox 3">
            <a:extLst>
              <a:ext uri="{FF2B5EF4-FFF2-40B4-BE49-F238E27FC236}">
                <a16:creationId xmlns:a16="http://schemas.microsoft.com/office/drawing/2014/main" id="{F05AF451-4763-86EB-820B-DE9FD70C8C76}"/>
              </a:ext>
            </a:extLst>
          </p:cNvPr>
          <p:cNvSpPr txBox="1"/>
          <p:nvPr/>
        </p:nvSpPr>
        <p:spPr>
          <a:xfrm>
            <a:off x="6590538" y="697346"/>
            <a:ext cx="5817870" cy="2154436"/>
          </a:xfrm>
          <a:prstGeom prst="rect">
            <a:avLst/>
          </a:prstGeom>
          <a:noFill/>
        </p:spPr>
        <p:txBody>
          <a:bodyPr wrap="square">
            <a:spAutoFit/>
          </a:bodyPr>
          <a:lstStyle/>
          <a:p>
            <a:r>
              <a:rPr lang="en-GB" sz="1200" b="1" u="sng" dirty="0">
                <a:solidFill>
                  <a:schemeClr val="tx1">
                    <a:lumMod val="75000"/>
                    <a:lumOff val="25000"/>
                  </a:schemeClr>
                </a:solidFill>
              </a:rPr>
              <a:t>Teaching</a:t>
            </a:r>
            <a:r>
              <a:rPr lang="en-GB" sz="1400" u="sng" dirty="0"/>
              <a:t> </a:t>
            </a:r>
            <a:r>
              <a:rPr lang="en-GB" sz="1200" b="1" u="sng" dirty="0">
                <a:solidFill>
                  <a:schemeClr val="tx1">
                    <a:lumMod val="75000"/>
                    <a:lumOff val="25000"/>
                  </a:schemeClr>
                </a:solidFill>
              </a:rPr>
              <a:t>for Mastery Focus Themes</a:t>
            </a:r>
          </a:p>
          <a:p>
            <a:pPr marL="171450" indent="-171450">
              <a:buFont typeface="Arial" panose="020B0604020202020204" pitchFamily="34" charset="0"/>
              <a:buChar char="•"/>
            </a:pPr>
            <a:r>
              <a:rPr lang="en-GB" sz="1000" dirty="0">
                <a:solidFill>
                  <a:schemeClr val="tx1">
                    <a:lumMod val="75000"/>
                    <a:lumOff val="25000"/>
                  </a:schemeClr>
                </a:solidFill>
              </a:rPr>
              <a:t>Oracy</a:t>
            </a:r>
          </a:p>
          <a:p>
            <a:pPr marL="171450" indent="-171450">
              <a:buFont typeface="Arial" panose="020B0604020202020204" pitchFamily="34" charset="0"/>
              <a:buChar char="•"/>
            </a:pPr>
            <a:r>
              <a:rPr lang="en-GB" sz="1000" dirty="0">
                <a:solidFill>
                  <a:schemeClr val="tx1">
                    <a:lumMod val="75000"/>
                    <a:lumOff val="25000"/>
                  </a:schemeClr>
                </a:solidFill>
              </a:rPr>
              <a:t>SEND in Mainstream</a:t>
            </a:r>
          </a:p>
          <a:p>
            <a:pPr marL="171450" indent="-171450">
              <a:buFont typeface="Arial" panose="020B0604020202020204" pitchFamily="34" charset="0"/>
              <a:buChar char="•"/>
            </a:pPr>
            <a:r>
              <a:rPr lang="en-GB" sz="1000" dirty="0">
                <a:solidFill>
                  <a:schemeClr val="tx1">
                    <a:lumMod val="75000"/>
                    <a:lumOff val="25000"/>
                  </a:schemeClr>
                </a:solidFill>
              </a:rPr>
              <a:t>Mixed Age</a:t>
            </a:r>
          </a:p>
          <a:p>
            <a:pPr marL="171450" indent="-171450">
              <a:buFont typeface="Arial" panose="020B0604020202020204" pitchFamily="34" charset="0"/>
              <a:buChar char="•"/>
            </a:pPr>
            <a:r>
              <a:rPr lang="en-GB" sz="1000" dirty="0">
                <a:solidFill>
                  <a:schemeClr val="tx1">
                    <a:lumMod val="75000"/>
                    <a:lumOff val="25000"/>
                  </a:schemeClr>
                </a:solidFill>
              </a:rPr>
              <a:t>New to Leadership</a:t>
            </a:r>
          </a:p>
          <a:p>
            <a:pPr marL="171450" indent="-171450">
              <a:buFont typeface="Arial" panose="020B0604020202020204" pitchFamily="34" charset="0"/>
              <a:buChar char="•"/>
            </a:pPr>
            <a:r>
              <a:rPr lang="en-GB" sz="1000" dirty="0">
                <a:solidFill>
                  <a:schemeClr val="tx1">
                    <a:lumMod val="75000"/>
                    <a:lumOff val="25000"/>
                  </a:schemeClr>
                </a:solidFill>
              </a:rPr>
              <a:t>Implementing Curriculum Prioritisation Materials</a:t>
            </a:r>
          </a:p>
          <a:p>
            <a:pPr marL="171450" indent="-171450">
              <a:buFont typeface="Arial" panose="020B0604020202020204" pitchFamily="34" charset="0"/>
              <a:buChar char="•"/>
            </a:pPr>
            <a:r>
              <a:rPr lang="en-GB" sz="1000" dirty="0">
                <a:solidFill>
                  <a:schemeClr val="tx1">
                    <a:lumMod val="75000"/>
                    <a:lumOff val="25000"/>
                  </a:schemeClr>
                </a:solidFill>
              </a:rPr>
              <a:t>New Teachers (ECT)</a:t>
            </a:r>
          </a:p>
          <a:p>
            <a:pPr marL="171450" indent="-171450">
              <a:buFont typeface="Arial" panose="020B0604020202020204" pitchFamily="34" charset="0"/>
              <a:buChar char="•"/>
            </a:pPr>
            <a:r>
              <a:rPr lang="en-GB" sz="1000" dirty="0">
                <a:solidFill>
                  <a:schemeClr val="tx1">
                    <a:lumMod val="75000"/>
                    <a:lumOff val="25000"/>
                  </a:schemeClr>
                </a:solidFill>
              </a:rPr>
              <a:t>Collaborative Planning</a:t>
            </a:r>
          </a:p>
          <a:p>
            <a:pPr marL="171450" indent="-171450">
              <a:buFont typeface="Arial" panose="020B0604020202020204" pitchFamily="34" charset="0"/>
              <a:buChar char="•"/>
            </a:pPr>
            <a:r>
              <a:rPr lang="en-GB" sz="1000" dirty="0">
                <a:solidFill>
                  <a:schemeClr val="tx1">
                    <a:lumMod val="75000"/>
                    <a:lumOff val="25000"/>
                  </a:schemeClr>
                </a:solidFill>
              </a:rPr>
              <a:t>Open Lessons</a:t>
            </a:r>
          </a:p>
          <a:p>
            <a:pPr marL="171450" indent="-171450">
              <a:buFont typeface="Arial" panose="020B0604020202020204" pitchFamily="34" charset="0"/>
              <a:buChar char="•"/>
            </a:pPr>
            <a:r>
              <a:rPr lang="en-GB" sz="1000" dirty="0">
                <a:solidFill>
                  <a:schemeClr val="tx1">
                    <a:lumMod val="75000"/>
                    <a:lumOff val="25000"/>
                  </a:schemeClr>
                </a:solidFill>
              </a:rPr>
              <a:t>Mastering Number at KS1 (including Year 3)</a:t>
            </a:r>
          </a:p>
          <a:p>
            <a:pPr marL="171450" indent="-171450">
              <a:buFont typeface="Arial" panose="020B0604020202020204" pitchFamily="34" charset="0"/>
              <a:buChar char="•"/>
            </a:pPr>
            <a:r>
              <a:rPr lang="en-GB" sz="1000" dirty="0">
                <a:solidFill>
                  <a:schemeClr val="tx1">
                    <a:lumMod val="75000"/>
                    <a:lumOff val="25000"/>
                  </a:schemeClr>
                </a:solidFill>
              </a:rPr>
              <a:t>Mastering Number at KS2</a:t>
            </a:r>
          </a:p>
          <a:p>
            <a:pPr marL="171450" indent="-171450">
              <a:buFont typeface="Arial" panose="020B0604020202020204" pitchFamily="34" charset="0"/>
              <a:buChar char="•"/>
            </a:pPr>
            <a:r>
              <a:rPr lang="en-GB" sz="1000" dirty="0">
                <a:solidFill>
                  <a:schemeClr val="tx1">
                    <a:lumMod val="75000"/>
                    <a:lumOff val="25000"/>
                  </a:schemeClr>
                </a:solidFill>
              </a:rPr>
              <a:t>Mathematical Habits for Problem Solving</a:t>
            </a:r>
          </a:p>
          <a:p>
            <a:pPr marL="171450" indent="-171450">
              <a:buFont typeface="Arial" panose="020B0604020202020204" pitchFamily="34" charset="0"/>
              <a:buChar char="•"/>
            </a:pPr>
            <a:r>
              <a:rPr lang="en-GB" sz="1000" dirty="0">
                <a:solidFill>
                  <a:schemeClr val="tx1">
                    <a:lumMod val="75000"/>
                    <a:lumOff val="25000"/>
                  </a:schemeClr>
                </a:solidFill>
              </a:rPr>
              <a:t>Teaching for Mastery in Nursery</a:t>
            </a:r>
          </a:p>
        </p:txBody>
      </p:sp>
    </p:spTree>
    <p:extLst>
      <p:ext uri="{BB962C8B-B14F-4D97-AF65-F5344CB8AC3E}">
        <p14:creationId xmlns:p14="http://schemas.microsoft.com/office/powerpoint/2010/main" val="419700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14E6-A0D2-226F-C042-A11DC7D78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02AE5C-F1AF-33B4-924A-122168728DE9}"/>
              </a:ext>
            </a:extLst>
          </p:cNvPr>
          <p:cNvSpPr>
            <a:spLocks noGrp="1"/>
          </p:cNvSpPr>
          <p:nvPr>
            <p:ph type="title"/>
          </p:nvPr>
        </p:nvSpPr>
        <p:spPr>
          <a:xfrm>
            <a:off x="109162" y="174594"/>
            <a:ext cx="10854401" cy="1320800"/>
          </a:xfrm>
        </p:spPr>
        <p:txBody>
          <a:bodyPr/>
          <a:lstStyle/>
          <a:p>
            <a:r>
              <a:rPr lang="en-GB" dirty="0"/>
              <a:t>What is the Origin offer? </a:t>
            </a:r>
            <a:r>
              <a:rPr lang="en-GB" sz="3200" dirty="0"/>
              <a:t>Secondary and Post 16</a:t>
            </a:r>
            <a:endParaRPr lang="en-GB" dirty="0"/>
          </a:p>
        </p:txBody>
      </p:sp>
      <p:sp>
        <p:nvSpPr>
          <p:cNvPr id="3" name="Content Placeholder 2">
            <a:extLst>
              <a:ext uri="{FF2B5EF4-FFF2-40B4-BE49-F238E27FC236}">
                <a16:creationId xmlns:a16="http://schemas.microsoft.com/office/drawing/2014/main" id="{964586E3-65C2-1BB3-DC09-C97BFD71EE12}"/>
              </a:ext>
            </a:extLst>
          </p:cNvPr>
          <p:cNvSpPr txBox="1">
            <a:spLocks/>
          </p:cNvSpPr>
          <p:nvPr/>
        </p:nvSpPr>
        <p:spPr>
          <a:xfrm>
            <a:off x="1228437" y="834994"/>
            <a:ext cx="4478474" cy="57859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05B5B"/>
              </a:buClr>
              <a:buSzPct val="80000"/>
              <a:buFont typeface="Wingdings 3" charset="2"/>
              <a:buNone/>
              <a:tabLst/>
              <a:defRPr/>
            </a:pPr>
            <a:r>
              <a:rPr kumimoji="0" lang="en-GB" sz="12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Secondary and Post 16</a:t>
            </a:r>
          </a:p>
          <a:p>
            <a:pPr>
              <a:buClr>
                <a:srgbClr val="405B5B"/>
              </a:buClr>
              <a:defRPr/>
            </a:pPr>
            <a:r>
              <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rPr>
              <a:t>Secondary Subject Leadership</a:t>
            </a:r>
            <a:r>
              <a:rPr lang="en-GB" sz="1200" dirty="0">
                <a:solidFill>
                  <a:schemeClr val="tx1"/>
                </a:solidFill>
                <a:latin typeface="Trebuchet MS" panose="020B0603020202020204"/>
              </a:rPr>
              <a:t> </a:t>
            </a:r>
          </a:p>
          <a:p>
            <a:pPr>
              <a:buClr>
                <a:srgbClr val="405B5B"/>
              </a:buClr>
              <a:defRPr/>
            </a:pPr>
            <a:r>
              <a:rPr lang="en-GB" sz="1200" dirty="0">
                <a:solidFill>
                  <a:schemeClr val="tx1"/>
                </a:solidFill>
                <a:latin typeface="Trebuchet MS" panose="020B0603020202020204"/>
              </a:rPr>
              <a:t>Mathematical Thinking</a:t>
            </a:r>
          </a:p>
          <a:p>
            <a:pPr>
              <a:buClr>
                <a:srgbClr val="405B5B"/>
              </a:buClr>
              <a:defRPr/>
            </a:pPr>
            <a:r>
              <a:rPr lang="en-GB" sz="1200" dirty="0">
                <a:solidFill>
                  <a:schemeClr val="tx1"/>
                </a:solidFill>
                <a:latin typeface="Trebuchet MS" panose="020B0603020202020204"/>
              </a:rPr>
              <a:t>Collaborative Planning and Lesson Observation </a:t>
            </a:r>
          </a:p>
          <a:p>
            <a:pPr>
              <a:buClr>
                <a:srgbClr val="405B5B"/>
              </a:buClr>
              <a:defRPr/>
            </a:pPr>
            <a:r>
              <a:rPr lang="en-GB" sz="1200" dirty="0">
                <a:solidFill>
                  <a:schemeClr val="tx1"/>
                </a:solidFill>
                <a:latin typeface="Trebuchet MS" panose="020B0603020202020204"/>
              </a:rPr>
              <a:t>Teaching for Mastery Support</a:t>
            </a: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lang="en-GB" sz="1200" dirty="0">
                <a:solidFill>
                  <a:schemeClr val="tx1"/>
                </a:solidFill>
                <a:latin typeface="Trebuchet MS" panose="020B0603020202020204"/>
              </a:rPr>
              <a:t>Mastering Number (KS3) - Securing Foundations in Year 7</a:t>
            </a:r>
            <a:r>
              <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rPr>
              <a:t> and Multiplicative</a:t>
            </a:r>
            <a:r>
              <a:rPr lang="en-GB" sz="1200" dirty="0">
                <a:solidFill>
                  <a:schemeClr val="tx1"/>
                </a:solidFill>
                <a:latin typeface="Trebuchet MS" panose="020B0603020202020204"/>
              </a:rPr>
              <a:t> Reasoning in Year 7/8</a:t>
            </a:r>
            <a:endPar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rPr>
              <a:t>A Level Pedagogy</a:t>
            </a: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rPr>
              <a:t>Core Maths Pedagogy</a:t>
            </a: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lang="en-GB" sz="1200" dirty="0">
                <a:solidFill>
                  <a:schemeClr val="tx1"/>
                </a:solidFill>
                <a:latin typeface="Trebuchet MS" panose="020B0603020202020204"/>
              </a:rPr>
              <a:t>Higher-level Maths Achievement </a:t>
            </a:r>
            <a:endPar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rPr>
              <a:t>Post 16 GCSE Resit cross-phase – Supporting lower attainers to achieve in GCSE</a:t>
            </a: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rPr>
              <a:t>Secondary Maths </a:t>
            </a:r>
            <a:r>
              <a:rPr kumimoji="0" lang="en-GB" sz="1200" b="1" i="0" u="none" strike="noStrike" kern="1200" cap="none" spc="0" normalizeH="0" baseline="0" noProof="0" dirty="0">
                <a:ln>
                  <a:noFill/>
                </a:ln>
                <a:solidFill>
                  <a:schemeClr val="tx1"/>
                </a:solidFill>
                <a:effectLst/>
                <a:uLnTx/>
                <a:uFillTx/>
                <a:latin typeface="Trebuchet MS" panose="020B0603020202020204"/>
                <a:ea typeface="+mn-ea"/>
                <a:cs typeface="+mn-cs"/>
              </a:rPr>
              <a:t>Early Career </a:t>
            </a:r>
            <a:r>
              <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rPr>
              <a:t>Community</a:t>
            </a: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kumimoji="0" lang="en-GB" sz="1200" b="0" i="0" u="none" strike="noStrike" kern="1200" cap="none" spc="0" normalizeH="0" baseline="0" noProof="0" dirty="0">
                <a:ln>
                  <a:noFill/>
                </a:ln>
                <a:solidFill>
                  <a:prstClr val="black"/>
                </a:solidFill>
                <a:effectLst/>
                <a:uLnTx/>
                <a:uFillTx/>
                <a:latin typeface="Trebuchet MS" panose="020B0603020202020204"/>
                <a:ea typeface="+mn-ea"/>
                <a:cs typeface="+mn-cs"/>
              </a:rPr>
              <a:t>Secondary Maths </a:t>
            </a:r>
            <a:r>
              <a:rPr kumimoji="0" lang="en-GB" sz="1200" b="1" i="0" u="none" strike="noStrike" kern="1200" cap="none" spc="0" normalizeH="0" baseline="0" noProof="0" dirty="0">
                <a:ln>
                  <a:noFill/>
                </a:ln>
                <a:solidFill>
                  <a:prstClr val="black"/>
                </a:solidFill>
                <a:effectLst/>
                <a:uLnTx/>
                <a:uFillTx/>
                <a:latin typeface="Trebuchet MS" panose="020B0603020202020204"/>
                <a:ea typeface="+mn-ea"/>
                <a:cs typeface="+mn-cs"/>
              </a:rPr>
              <a:t>Non-specialist</a:t>
            </a:r>
            <a:r>
              <a:rPr kumimoji="0" lang="en-GB" sz="1200" b="0" i="0" u="none" strike="noStrike" kern="1200" cap="none" spc="0" normalizeH="0" baseline="0" noProof="0" dirty="0">
                <a:ln>
                  <a:noFill/>
                </a:ln>
                <a:solidFill>
                  <a:prstClr val="black"/>
                </a:solidFill>
                <a:effectLst/>
                <a:uLnTx/>
                <a:uFillTx/>
                <a:latin typeface="Trebuchet MS" panose="020B0603020202020204"/>
                <a:ea typeface="+mn-ea"/>
                <a:cs typeface="+mn-cs"/>
              </a:rPr>
              <a:t> Teacher Programme</a:t>
            </a: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lang="en-GB" sz="1200" dirty="0">
                <a:solidFill>
                  <a:schemeClr val="tx1"/>
                </a:solidFill>
                <a:latin typeface="Trebuchet MS" panose="020B0603020202020204"/>
              </a:rPr>
              <a:t>Secondary Maths TA Programme</a:t>
            </a:r>
            <a:endParaRPr kumimoji="0" lang="en-GB" sz="12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405B5B"/>
              </a:buClr>
              <a:buSzPct val="80000"/>
              <a:buFont typeface="Wingdings 3" charset="2"/>
              <a:buChar char=""/>
              <a:tabLst/>
              <a:defRPr/>
            </a:pPr>
            <a:r>
              <a:rPr kumimoji="0" lang="en-GB" sz="1200" b="0" i="0" u="none" strike="noStrike" kern="1200" cap="none" spc="0" normalizeH="0" baseline="0" noProof="0" dirty="0">
                <a:ln>
                  <a:noFill/>
                </a:ln>
                <a:solidFill>
                  <a:prstClr val="black"/>
                </a:solidFill>
                <a:effectLst/>
                <a:uLnTx/>
                <a:uFillTx/>
                <a:latin typeface="Trebuchet MS" panose="020B0603020202020204"/>
                <a:ea typeface="+mn-ea"/>
                <a:cs typeface="+mn-cs"/>
              </a:rPr>
              <a:t>Year 5 – 8 Continuity</a:t>
            </a:r>
          </a:p>
        </p:txBody>
      </p:sp>
    </p:spTree>
    <p:extLst>
      <p:ext uri="{BB962C8B-B14F-4D97-AF65-F5344CB8AC3E}">
        <p14:creationId xmlns:p14="http://schemas.microsoft.com/office/powerpoint/2010/main" val="389867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8CFA2-A59F-4329-24A2-5A9EDA978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AED37-B663-00AC-FE9D-BC53811101E5}"/>
              </a:ext>
            </a:extLst>
          </p:cNvPr>
          <p:cNvSpPr>
            <a:spLocks noGrp="1"/>
          </p:cNvSpPr>
          <p:nvPr>
            <p:ph type="title"/>
          </p:nvPr>
        </p:nvSpPr>
        <p:spPr>
          <a:xfrm>
            <a:off x="118040" y="156238"/>
            <a:ext cx="9407699" cy="660400"/>
          </a:xfrm>
        </p:spPr>
        <p:txBody>
          <a:bodyPr>
            <a:normAutofit/>
          </a:bodyPr>
          <a:lstStyle/>
          <a:p>
            <a:r>
              <a:rPr lang="en-GB" dirty="0"/>
              <a:t>SKTM Primary Spatial Reasoning</a:t>
            </a:r>
          </a:p>
        </p:txBody>
      </p:sp>
      <p:sp>
        <p:nvSpPr>
          <p:cNvPr id="5" name="Content Placeholder 4">
            <a:extLst>
              <a:ext uri="{FF2B5EF4-FFF2-40B4-BE49-F238E27FC236}">
                <a16:creationId xmlns:a16="http://schemas.microsoft.com/office/drawing/2014/main" id="{B1189ACE-D39B-549D-8D88-0EBDC5F45A98}"/>
              </a:ext>
            </a:extLst>
          </p:cNvPr>
          <p:cNvSpPr>
            <a:spLocks noGrp="1"/>
          </p:cNvSpPr>
          <p:nvPr>
            <p:ph idx="1"/>
          </p:nvPr>
        </p:nvSpPr>
        <p:spPr>
          <a:xfrm>
            <a:off x="4215384" y="998869"/>
            <a:ext cx="5310355" cy="4860262"/>
          </a:xfrm>
        </p:spPr>
        <p:txBody>
          <a:bodyPr>
            <a:normAutofit/>
          </a:bodyPr>
          <a:lstStyle/>
          <a:p>
            <a:pPr marL="0" indent="0">
              <a:buNone/>
            </a:pPr>
            <a:r>
              <a:rPr lang="en-GB" dirty="0"/>
              <a:t>This pathway focuses on exploring and identifying the </a:t>
            </a:r>
            <a:r>
              <a:rPr lang="en-GB" b="1" dirty="0"/>
              <a:t>progression in the curriculum</a:t>
            </a:r>
            <a:r>
              <a:rPr lang="en-GB" dirty="0"/>
              <a:t> for shape, position, direction and movement and how to</a:t>
            </a:r>
            <a:r>
              <a:rPr lang="en-GB" b="1" dirty="0"/>
              <a:t> deepen understanding </a:t>
            </a:r>
            <a:r>
              <a:rPr lang="en-GB" dirty="0"/>
              <a:t>in these areas. Teachers will identify why spatial reasoning skills are important, how they support the development of number sense and how they </a:t>
            </a:r>
            <a:r>
              <a:rPr lang="en-GB" b="1" dirty="0"/>
              <a:t>contribute to mathematics learning and understanding for all</a:t>
            </a:r>
            <a:r>
              <a:rPr lang="en-GB" dirty="0"/>
              <a:t>.</a:t>
            </a:r>
          </a:p>
          <a:p>
            <a:pPr marL="0" indent="0">
              <a:buNone/>
            </a:pPr>
            <a:r>
              <a:rPr lang="en-GB" b="1" dirty="0">
                <a:solidFill>
                  <a:schemeClr val="accent2">
                    <a:lumMod val="75000"/>
                  </a:schemeClr>
                </a:solidFill>
                <a:hlinkClick r:id="rId3">
                  <a:extLst>
                    <a:ext uri="{A12FA001-AC4F-418D-AE19-62706E023703}">
                      <ahyp:hlinkClr xmlns:ahyp="http://schemas.microsoft.com/office/drawing/2018/hyperlinkcolor" val="tx"/>
                    </a:ext>
                  </a:extLst>
                </a:hlinkClick>
              </a:rPr>
              <a:t>Sign up here –</a:t>
            </a:r>
            <a:endParaRPr lang="en-GB" b="1" dirty="0">
              <a:solidFill>
                <a:schemeClr val="accent2">
                  <a:lumMod val="75000"/>
                </a:schemeClr>
              </a:solidFill>
            </a:endParaRPr>
          </a:p>
          <a:p>
            <a:pPr marL="0" indent="0">
              <a:buNone/>
            </a:pPr>
            <a:r>
              <a:rPr lang="en-GB" dirty="0">
                <a:hlinkClick r:id="rId4"/>
              </a:rPr>
              <a:t>https://originmathshub.tgacademy.org.uk/opportunities/specialist-knowledge-for-teaching-mathematics-primary-teachers-spatial-reasoning-pathway/</a:t>
            </a:r>
            <a:endParaRPr lang="en-GB" dirty="0"/>
          </a:p>
          <a:p>
            <a:pPr marL="0" indent="0">
              <a:buNone/>
            </a:pPr>
            <a:endParaRPr lang="en-GB" dirty="0"/>
          </a:p>
        </p:txBody>
      </p:sp>
      <p:pic>
        <p:nvPicPr>
          <p:cNvPr id="4" name="Picture 3" descr="A screenshot of a phone&#10;&#10;AI-generated content may be incorrect.">
            <a:extLst>
              <a:ext uri="{FF2B5EF4-FFF2-40B4-BE49-F238E27FC236}">
                <a16:creationId xmlns:a16="http://schemas.microsoft.com/office/drawing/2014/main" id="{78040558-82CF-9F97-8508-2AE56520F5C5}"/>
              </a:ext>
            </a:extLst>
          </p:cNvPr>
          <p:cNvPicPr>
            <a:picLocks noChangeAspect="1"/>
          </p:cNvPicPr>
          <p:nvPr/>
        </p:nvPicPr>
        <p:blipFill>
          <a:blip r:embed="rId5"/>
          <a:stretch>
            <a:fillRect/>
          </a:stretch>
        </p:blipFill>
        <p:spPr>
          <a:xfrm>
            <a:off x="427053" y="998869"/>
            <a:ext cx="3605931" cy="4420217"/>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7B0DC4DD-1FA2-929C-41C4-37B993AF5A52}"/>
              </a:ext>
            </a:extLst>
          </p:cNvPr>
          <p:cNvPicPr>
            <a:picLocks noChangeAspect="1"/>
          </p:cNvPicPr>
          <p:nvPr/>
        </p:nvPicPr>
        <p:blipFill>
          <a:blip r:embed="rId6"/>
          <a:stretch>
            <a:fillRect/>
          </a:stretch>
        </p:blipFill>
        <p:spPr>
          <a:xfrm>
            <a:off x="9525739" y="4556387"/>
            <a:ext cx="1587789" cy="1568659"/>
          </a:xfrm>
          <a:prstGeom prst="rect">
            <a:avLst/>
          </a:prstGeom>
        </p:spPr>
      </p:pic>
    </p:spTree>
    <p:extLst>
      <p:ext uri="{BB962C8B-B14F-4D97-AF65-F5344CB8AC3E}">
        <p14:creationId xmlns:p14="http://schemas.microsoft.com/office/powerpoint/2010/main" val="41653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C42F9-2629-4E8E-526E-867700E36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F52DD-B06D-51D5-CFDC-5ED1256796FE}"/>
              </a:ext>
            </a:extLst>
          </p:cNvPr>
          <p:cNvSpPr>
            <a:spLocks noGrp="1"/>
          </p:cNvSpPr>
          <p:nvPr>
            <p:ph type="title"/>
          </p:nvPr>
        </p:nvSpPr>
        <p:spPr>
          <a:xfrm>
            <a:off x="118040" y="156238"/>
            <a:ext cx="9407699" cy="660400"/>
          </a:xfrm>
        </p:spPr>
        <p:txBody>
          <a:bodyPr>
            <a:normAutofit/>
          </a:bodyPr>
          <a:lstStyle/>
          <a:p>
            <a:r>
              <a:rPr lang="en-GB" dirty="0"/>
              <a:t>SKTM Primary Teaching Assistants</a:t>
            </a:r>
          </a:p>
        </p:txBody>
      </p:sp>
      <p:sp>
        <p:nvSpPr>
          <p:cNvPr id="5" name="Content Placeholder 4">
            <a:extLst>
              <a:ext uri="{FF2B5EF4-FFF2-40B4-BE49-F238E27FC236}">
                <a16:creationId xmlns:a16="http://schemas.microsoft.com/office/drawing/2014/main" id="{CA3DD426-C7A1-4552-F011-E79401067CD7}"/>
              </a:ext>
            </a:extLst>
          </p:cNvPr>
          <p:cNvSpPr>
            <a:spLocks noGrp="1"/>
          </p:cNvSpPr>
          <p:nvPr>
            <p:ph idx="1"/>
          </p:nvPr>
        </p:nvSpPr>
        <p:spPr>
          <a:xfrm>
            <a:off x="4215384" y="998869"/>
            <a:ext cx="5310355" cy="4860262"/>
          </a:xfrm>
        </p:spPr>
        <p:txBody>
          <a:bodyPr>
            <a:normAutofit/>
          </a:bodyPr>
          <a:lstStyle/>
          <a:p>
            <a:pPr marL="0" indent="0">
              <a:buNone/>
            </a:pPr>
            <a:r>
              <a:rPr lang="en-GB" dirty="0"/>
              <a:t>This programme supports primary teaching assistants who are supporting maths to develop specialist knowledge for teaching maths, to build on the primary maths National Curriculum, and to develop distinct pedagogical decision-making which will impact on their practice when supporting maths. </a:t>
            </a:r>
          </a:p>
          <a:p>
            <a:pPr marL="0" indent="0">
              <a:buNone/>
            </a:pPr>
            <a:endParaRPr lang="en-GB" b="1" dirty="0">
              <a:solidFill>
                <a:schemeClr val="accent2">
                  <a:lumMod val="75000"/>
                </a:schemeClr>
              </a:solidFill>
              <a:hlinkClick r:id="rId3">
                <a:extLst>
                  <a:ext uri="{A12FA001-AC4F-418D-AE19-62706E023703}">
                    <ahyp:hlinkClr xmlns:ahyp="http://schemas.microsoft.com/office/drawing/2018/hyperlinkcolor" val="tx"/>
                  </a:ext>
                </a:extLst>
              </a:hlinkClick>
            </a:endParaRPr>
          </a:p>
          <a:p>
            <a:pPr marL="0" indent="0">
              <a:buNone/>
            </a:pPr>
            <a:r>
              <a:rPr lang="en-GB" b="1" dirty="0">
                <a:solidFill>
                  <a:schemeClr val="accent2">
                    <a:lumMod val="75000"/>
                  </a:schemeClr>
                </a:solidFill>
                <a:hlinkClick r:id="rId3">
                  <a:extLst>
                    <a:ext uri="{A12FA001-AC4F-418D-AE19-62706E023703}">
                      <ahyp:hlinkClr xmlns:ahyp="http://schemas.microsoft.com/office/drawing/2018/hyperlinkcolor" val="tx"/>
                    </a:ext>
                  </a:extLst>
                </a:hlinkClick>
              </a:rPr>
              <a:t>Sign up here –</a:t>
            </a:r>
            <a:endParaRPr lang="en-GB" b="1" dirty="0">
              <a:solidFill>
                <a:schemeClr val="accent2">
                  <a:lumMod val="75000"/>
                </a:schemeClr>
              </a:solidFill>
            </a:endParaRPr>
          </a:p>
          <a:p>
            <a:pPr marL="0" indent="0">
              <a:buNone/>
            </a:pPr>
            <a:r>
              <a:rPr lang="en-GB" dirty="0">
                <a:hlinkClick r:id="rId4"/>
              </a:rPr>
              <a:t>https://originmathshub.tgacademy.org.uk/opportunities/specialist-knowledge-for-teaching-mathematics-teaching-assistant-programmes/</a:t>
            </a:r>
            <a:endParaRPr lang="en-GB" dirty="0"/>
          </a:p>
          <a:p>
            <a:pPr marL="0" indent="0">
              <a:buNone/>
            </a:pPr>
            <a:endParaRPr lang="en-GB" dirty="0"/>
          </a:p>
        </p:txBody>
      </p:sp>
      <p:pic>
        <p:nvPicPr>
          <p:cNvPr id="6" name="Picture 5" descr="A screenshot of a phone&#10;&#10;AI-generated content may be incorrect.">
            <a:extLst>
              <a:ext uri="{FF2B5EF4-FFF2-40B4-BE49-F238E27FC236}">
                <a16:creationId xmlns:a16="http://schemas.microsoft.com/office/drawing/2014/main" id="{16C7E409-23ED-4371-A5CD-611282D6862C}"/>
              </a:ext>
            </a:extLst>
          </p:cNvPr>
          <p:cNvPicPr>
            <a:picLocks noChangeAspect="1"/>
          </p:cNvPicPr>
          <p:nvPr/>
        </p:nvPicPr>
        <p:blipFill>
          <a:blip r:embed="rId5"/>
          <a:stretch>
            <a:fillRect/>
          </a:stretch>
        </p:blipFill>
        <p:spPr>
          <a:xfrm>
            <a:off x="455721" y="907109"/>
            <a:ext cx="3515216" cy="4620270"/>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ECEEDDCC-C433-ABEA-CFE5-1338B34C7D42}"/>
              </a:ext>
            </a:extLst>
          </p:cNvPr>
          <p:cNvPicPr>
            <a:picLocks noChangeAspect="1"/>
          </p:cNvPicPr>
          <p:nvPr/>
        </p:nvPicPr>
        <p:blipFill>
          <a:blip r:embed="rId6"/>
          <a:stretch>
            <a:fillRect/>
          </a:stretch>
        </p:blipFill>
        <p:spPr>
          <a:xfrm>
            <a:off x="9216125" y="4446055"/>
            <a:ext cx="1708548" cy="1713838"/>
          </a:xfrm>
          <a:prstGeom prst="rect">
            <a:avLst/>
          </a:prstGeom>
        </p:spPr>
      </p:pic>
    </p:spTree>
    <p:extLst>
      <p:ext uri="{BB962C8B-B14F-4D97-AF65-F5344CB8AC3E}">
        <p14:creationId xmlns:p14="http://schemas.microsoft.com/office/powerpoint/2010/main" val="4080924037"/>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7BA5A3"/>
      </a:lt2>
      <a:accent1>
        <a:srgbClr val="405B5B"/>
      </a:accent1>
      <a:accent2>
        <a:srgbClr val="327473"/>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3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acet">
  <a:themeElements>
    <a:clrScheme name="Custom 3">
      <a:dk1>
        <a:sysClr val="windowText" lastClr="000000"/>
      </a:dk1>
      <a:lt1>
        <a:sysClr val="window" lastClr="FFFFFF"/>
      </a:lt1>
      <a:dk2>
        <a:srgbClr val="2C3C43"/>
      </a:dk2>
      <a:lt2>
        <a:srgbClr val="7BA5A3"/>
      </a:lt2>
      <a:accent1>
        <a:srgbClr val="405B5B"/>
      </a:accent1>
      <a:accent2>
        <a:srgbClr val="327473"/>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7204aa-af14-4687-842e-3f3569b8241d" xsi:nil="true"/>
    <lcf76f155ced4ddcb4097134ff3c332f xmlns="0de3f642-7c40-419e-96cb-8f661ec25ae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EF91B06377D246AFB7B176AEF9E496" ma:contentTypeVersion="12" ma:contentTypeDescription="Create a new document." ma:contentTypeScope="" ma:versionID="ca28d43b8a6f14c9a80bab6e66dfa813">
  <xsd:schema xmlns:xsd="http://www.w3.org/2001/XMLSchema" xmlns:xs="http://www.w3.org/2001/XMLSchema" xmlns:p="http://schemas.microsoft.com/office/2006/metadata/properties" xmlns:ns2="0de3f642-7c40-419e-96cb-8f661ec25aeb" xmlns:ns3="f27204aa-af14-4687-842e-3f3569b8241d" targetNamespace="http://schemas.microsoft.com/office/2006/metadata/properties" ma:root="true" ma:fieldsID="62ff1e0d22e8b3568a9427114a248b1f" ns2:_="" ns3:_="">
    <xsd:import namespace="0de3f642-7c40-419e-96cb-8f661ec25aeb"/>
    <xsd:import namespace="f27204aa-af14-4687-842e-3f3569b824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3f642-7c40-419e-96cb-8f661ec25a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f55a224-095f-4da9-9687-d73f269d84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7204aa-af14-4687-842e-3f3569b824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3ed23d-bff9-4571-826c-e2b0c0593587}" ma:internalName="TaxCatchAll" ma:showField="CatchAllData" ma:web="f27204aa-af14-4687-842e-3f3569b824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40316-844B-45A0-9AAC-DD7A99DA6D5E}">
  <ds:schemaRefs>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f27204aa-af14-4687-842e-3f3569b8241d"/>
    <ds:schemaRef ds:uri="http://purl.org/dc/elements/1.1/"/>
    <ds:schemaRef ds:uri="http://purl.org/dc/dcmitype/"/>
    <ds:schemaRef ds:uri="0de3f642-7c40-419e-96cb-8f661ec25aeb"/>
  </ds:schemaRefs>
</ds:datastoreItem>
</file>

<file path=customXml/itemProps2.xml><?xml version="1.0" encoding="utf-8"?>
<ds:datastoreItem xmlns:ds="http://schemas.openxmlformats.org/officeDocument/2006/customXml" ds:itemID="{61BEA28D-280D-4EF1-873E-649889C12BC5}">
  <ds:schemaRefs>
    <ds:schemaRef ds:uri="http://schemas.microsoft.com/sharepoint/v3/contenttype/forms"/>
  </ds:schemaRefs>
</ds:datastoreItem>
</file>

<file path=customXml/itemProps3.xml><?xml version="1.0" encoding="utf-8"?>
<ds:datastoreItem xmlns:ds="http://schemas.openxmlformats.org/officeDocument/2006/customXml" ds:itemID="{29DD9CDC-F6B1-4A2D-8206-C2D12DA83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e3f642-7c40-419e-96cb-8f661ec25aeb"/>
    <ds:schemaRef ds:uri="f27204aa-af14-4687-842e-3f3569b824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0664595-1ff2-4d18-94f5-27e5097d93fd}" enabled="0" method="" siteId="{10664595-1ff2-4d18-94f5-27e5097d93fd}" removed="1"/>
</clbl:labelList>
</file>

<file path=docProps/app.xml><?xml version="1.0" encoding="utf-8"?>
<Properties xmlns="http://schemas.openxmlformats.org/officeDocument/2006/extended-properties" xmlns:vt="http://schemas.openxmlformats.org/officeDocument/2006/docPropsVTypes">
  <Template>Facet</Template>
  <TotalTime>727</TotalTime>
  <Words>2623</Words>
  <Application>Microsoft Office PowerPoint</Application>
  <PresentationFormat>Widescreen</PresentationFormat>
  <Paragraphs>174</Paragraphs>
  <Slides>14</Slides>
  <Notes>14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CeraPro</vt:lpstr>
      <vt:lpstr>Trebuchet MS</vt:lpstr>
      <vt:lpstr>Wingdings 3</vt:lpstr>
      <vt:lpstr>YAFdJjTk5UU_0</vt:lpstr>
      <vt:lpstr>Facet</vt:lpstr>
      <vt:lpstr>3_nctem1</vt:lpstr>
      <vt:lpstr>nctem1</vt:lpstr>
      <vt:lpstr>1_Facet</vt:lpstr>
      <vt:lpstr>Origin Maths Hub   Coventry Spring Term Updates and Opportunities      </vt:lpstr>
      <vt:lpstr>Origin Maths Hub</vt:lpstr>
      <vt:lpstr>2025-2028 Origin Local Priorities (OLP) – 3-year plan</vt:lpstr>
      <vt:lpstr>A pedagogy for equity</vt:lpstr>
      <vt:lpstr>Current Coventry Engagement  with Origin Maths Hub</vt:lpstr>
      <vt:lpstr>What is the Origin offer? – EYFS and Primary</vt:lpstr>
      <vt:lpstr>What is the Origin offer? Secondary and Post 16</vt:lpstr>
      <vt:lpstr>SKTM Primary Spatial Reasoning</vt:lpstr>
      <vt:lpstr>SKTM Primary Teaching Assistants</vt:lpstr>
      <vt:lpstr>Year 5-8 Continuity Work Group</vt:lpstr>
      <vt:lpstr>PowerPoint Presentation</vt:lpstr>
      <vt:lpstr>PowerPoint Presentation</vt:lpstr>
      <vt:lpstr>SEND Support</vt:lpstr>
      <vt:lpstr>If you are interested in working with the Hub on any of these opportunities, please get in touch using the details below:</vt:lpstr>
    </vt:vector>
  </TitlesOfParts>
  <Company>Tudor Grange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Scarborough</dc:creator>
  <cp:lastModifiedBy>Victoria Christie</cp:lastModifiedBy>
  <cp:revision>9</cp:revision>
  <cp:lastPrinted>2023-06-27T08:01:31Z</cp:lastPrinted>
  <dcterms:created xsi:type="dcterms:W3CDTF">2020-10-01T08:12:07Z</dcterms:created>
  <dcterms:modified xsi:type="dcterms:W3CDTF">2026-01-15T15:13:47Z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0x01010013EF91B06377D246AFB7B176AEF9E496</vt:lpwstr>
  </property>
  <property fmtid="{D5CDD505-2E9C-101B-9397-08002B2CF9AE}" pid="3" name="MediaServiceImageTags">
    <vt:lpwstr/>
  </property>
</Properties>
</file>