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8"/>
  </p:sldMasterIdLst>
  <p:notesMasterIdLst>
    <p:notesMasterId r:id="rId11"/>
  </p:notesMasterIdLst>
  <p:handoutMasterIdLst>
    <p:handoutMasterId r:id="rId12"/>
  </p:handoutMasterIdLst>
  <p:sldIdLst>
    <p:sldId id="257" r:id="rId9"/>
    <p:sldId id="258" r:id="rId10"/>
  </p:sldIdLst>
  <p:sldSz cx="6858000" cy="9144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C535"/>
    <a:srgbClr val="CC0099"/>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31" autoAdjust="0"/>
    <p:restoredTop sz="91093" autoAdjust="0"/>
  </p:normalViewPr>
  <p:slideViewPr>
    <p:cSldViewPr snapToGrid="0">
      <p:cViewPr varScale="1">
        <p:scale>
          <a:sx n="44" d="100"/>
          <a:sy n="44" d="100"/>
        </p:scale>
        <p:origin x="1592" y="40"/>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1.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customXml" Target="../customXml/item7.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notesMaster" Target="notesMasters/notesMaster1.xml"/><Relationship Id="rId5" Type="http://schemas.openxmlformats.org/officeDocument/2006/relationships/customXml" Target="../customXml/item5.xml"/><Relationship Id="rId15" Type="http://schemas.openxmlformats.org/officeDocument/2006/relationships/theme" Target="theme/theme1.xml"/><Relationship Id="rId10" Type="http://schemas.openxmlformats.org/officeDocument/2006/relationships/slide" Target="slides/slide2.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01041B38-459D-418A-BBED-3709CA61EADB}" type="datetimeFigureOut">
              <a:rPr lang="en-GB" smtClean="0"/>
              <a:t>28/04/2022</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9EEC01F6-3185-4856-B24D-D6E4FF6F12CE}" type="slidenum">
              <a:rPr lang="en-GB" smtClean="0"/>
              <a:t>‹#›</a:t>
            </a:fld>
            <a:endParaRPr lang="en-GB"/>
          </a:p>
        </p:txBody>
      </p:sp>
    </p:spTree>
    <p:extLst>
      <p:ext uri="{BB962C8B-B14F-4D97-AF65-F5344CB8AC3E}">
        <p14:creationId xmlns:p14="http://schemas.microsoft.com/office/powerpoint/2010/main" val="276656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DFEC6FB-3F33-40B1-8626-AC90E0286D63}" type="datetimeFigureOut">
              <a:rPr lang="en-GB" smtClean="0"/>
              <a:t>28/04/2022</a:t>
            </a:fld>
            <a:endParaRPr lang="en-GB"/>
          </a:p>
        </p:txBody>
      </p:sp>
      <p:sp>
        <p:nvSpPr>
          <p:cNvPr id="4" name="Slide Image Placeholder 3"/>
          <p:cNvSpPr>
            <a:spLocks noGrp="1" noRot="1" noChangeAspect="1"/>
          </p:cNvSpPr>
          <p:nvPr>
            <p:ph type="sldImg" idx="2"/>
          </p:nvPr>
        </p:nvSpPr>
        <p:spPr>
          <a:xfrm>
            <a:off x="2003425" y="744538"/>
            <a:ext cx="27908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711A62F-FD2E-4CB6-949E-1DD4C1EBEC9F}" type="slidenum">
              <a:rPr lang="en-GB" smtClean="0"/>
              <a:t>‹#›</a:t>
            </a:fld>
            <a:endParaRPr lang="en-GB"/>
          </a:p>
        </p:txBody>
      </p:sp>
    </p:spTree>
    <p:extLst>
      <p:ext uri="{BB962C8B-B14F-4D97-AF65-F5344CB8AC3E}">
        <p14:creationId xmlns:p14="http://schemas.microsoft.com/office/powerpoint/2010/main" val="1191799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11A62F-FD2E-4CB6-949E-1DD4C1EBEC9F}" type="slidenum">
              <a:rPr lang="en-GB" smtClean="0"/>
              <a:t>1</a:t>
            </a:fld>
            <a:endParaRPr lang="en-GB"/>
          </a:p>
        </p:txBody>
      </p:sp>
    </p:spTree>
    <p:extLst>
      <p:ext uri="{BB962C8B-B14F-4D97-AF65-F5344CB8AC3E}">
        <p14:creationId xmlns:p14="http://schemas.microsoft.com/office/powerpoint/2010/main" val="1754104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11A62F-FD2E-4CB6-949E-1DD4C1EBEC9F}" type="slidenum">
              <a:rPr lang="en-GB" smtClean="0"/>
              <a:t>2</a:t>
            </a:fld>
            <a:endParaRPr lang="en-GB"/>
          </a:p>
        </p:txBody>
      </p:sp>
    </p:spTree>
    <p:extLst>
      <p:ext uri="{BB962C8B-B14F-4D97-AF65-F5344CB8AC3E}">
        <p14:creationId xmlns:p14="http://schemas.microsoft.com/office/powerpoint/2010/main" val="231294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C5A77D8-D4B4-4E3E-955F-F925EEDDF581}" type="datetimeFigureOut">
              <a:rPr lang="en-GB" smtClean="0"/>
              <a:t>28/04/2022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4D4851-458C-493C-8BA4-A52E22046B94}" type="slidenum">
              <a:rPr lang="en-GB" smtClean="0"/>
              <a:t>‹#›</a:t>
            </a:fld>
            <a:endParaRPr lang="en-GB"/>
          </a:p>
        </p:txBody>
      </p:sp>
    </p:spTree>
    <p:extLst>
      <p:ext uri="{BB962C8B-B14F-4D97-AF65-F5344CB8AC3E}">
        <p14:creationId xmlns:p14="http://schemas.microsoft.com/office/powerpoint/2010/main" val="423682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C5A77D8-D4B4-4E3E-955F-F925EEDDF581}" type="datetimeFigureOut">
              <a:rPr lang="en-GB" smtClean="0"/>
              <a:t>28/04/2022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4D4851-458C-493C-8BA4-A52E22046B94}" type="slidenum">
              <a:rPr lang="en-GB" smtClean="0"/>
              <a:t>‹#›</a:t>
            </a:fld>
            <a:endParaRPr lang="en-GB"/>
          </a:p>
        </p:txBody>
      </p:sp>
    </p:spTree>
    <p:extLst>
      <p:ext uri="{BB962C8B-B14F-4D97-AF65-F5344CB8AC3E}">
        <p14:creationId xmlns:p14="http://schemas.microsoft.com/office/powerpoint/2010/main" val="2308187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C5A77D8-D4B4-4E3E-955F-F925EEDDF581}" type="datetimeFigureOut">
              <a:rPr lang="en-GB" smtClean="0"/>
              <a:t>28/04/2022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4D4851-458C-493C-8BA4-A52E22046B94}" type="slidenum">
              <a:rPr lang="en-GB" smtClean="0"/>
              <a:t>‹#›</a:t>
            </a:fld>
            <a:endParaRPr lang="en-GB"/>
          </a:p>
        </p:txBody>
      </p:sp>
    </p:spTree>
    <p:extLst>
      <p:ext uri="{BB962C8B-B14F-4D97-AF65-F5344CB8AC3E}">
        <p14:creationId xmlns:p14="http://schemas.microsoft.com/office/powerpoint/2010/main" val="3150203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C5A77D8-D4B4-4E3E-955F-F925EEDDF581}" type="datetimeFigureOut">
              <a:rPr lang="en-GB" smtClean="0"/>
              <a:t>28/04/2022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4D4851-458C-493C-8BA4-A52E22046B94}" type="slidenum">
              <a:rPr lang="en-GB" smtClean="0"/>
              <a:t>‹#›</a:t>
            </a:fld>
            <a:endParaRPr lang="en-GB"/>
          </a:p>
        </p:txBody>
      </p:sp>
    </p:spTree>
    <p:extLst>
      <p:ext uri="{BB962C8B-B14F-4D97-AF65-F5344CB8AC3E}">
        <p14:creationId xmlns:p14="http://schemas.microsoft.com/office/powerpoint/2010/main" val="3902662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5A77D8-D4B4-4E3E-955F-F925EEDDF581}" type="datetimeFigureOut">
              <a:rPr lang="en-GB" smtClean="0"/>
              <a:t>28/04/2022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4D4851-458C-493C-8BA4-A52E22046B94}" type="slidenum">
              <a:rPr lang="en-GB" smtClean="0"/>
              <a:t>‹#›</a:t>
            </a:fld>
            <a:endParaRPr lang="en-GB"/>
          </a:p>
        </p:txBody>
      </p:sp>
    </p:spTree>
    <p:extLst>
      <p:ext uri="{BB962C8B-B14F-4D97-AF65-F5344CB8AC3E}">
        <p14:creationId xmlns:p14="http://schemas.microsoft.com/office/powerpoint/2010/main" val="1678006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C5A77D8-D4B4-4E3E-955F-F925EEDDF581}" type="datetimeFigureOut">
              <a:rPr lang="en-GB" smtClean="0"/>
              <a:t>28/04/2022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4D4851-458C-493C-8BA4-A52E22046B94}" type="slidenum">
              <a:rPr lang="en-GB" smtClean="0"/>
              <a:t>‹#›</a:t>
            </a:fld>
            <a:endParaRPr lang="en-GB"/>
          </a:p>
        </p:txBody>
      </p:sp>
    </p:spTree>
    <p:extLst>
      <p:ext uri="{BB962C8B-B14F-4D97-AF65-F5344CB8AC3E}">
        <p14:creationId xmlns:p14="http://schemas.microsoft.com/office/powerpoint/2010/main" val="3386357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C5A77D8-D4B4-4E3E-955F-F925EEDDF581}" type="datetimeFigureOut">
              <a:rPr lang="en-GB" smtClean="0"/>
              <a:t>28/04/2022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14D4851-458C-493C-8BA4-A52E22046B94}" type="slidenum">
              <a:rPr lang="en-GB" smtClean="0"/>
              <a:t>‹#›</a:t>
            </a:fld>
            <a:endParaRPr lang="en-GB"/>
          </a:p>
        </p:txBody>
      </p:sp>
    </p:spTree>
    <p:extLst>
      <p:ext uri="{BB962C8B-B14F-4D97-AF65-F5344CB8AC3E}">
        <p14:creationId xmlns:p14="http://schemas.microsoft.com/office/powerpoint/2010/main" val="624915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C5A77D8-D4B4-4E3E-955F-F925EEDDF581}" type="datetimeFigureOut">
              <a:rPr lang="en-GB" smtClean="0"/>
              <a:t>28/04/2022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14D4851-458C-493C-8BA4-A52E22046B94}" type="slidenum">
              <a:rPr lang="en-GB" smtClean="0"/>
              <a:t>‹#›</a:t>
            </a:fld>
            <a:endParaRPr lang="en-GB"/>
          </a:p>
        </p:txBody>
      </p:sp>
    </p:spTree>
    <p:extLst>
      <p:ext uri="{BB962C8B-B14F-4D97-AF65-F5344CB8AC3E}">
        <p14:creationId xmlns:p14="http://schemas.microsoft.com/office/powerpoint/2010/main" val="2076304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5A77D8-D4B4-4E3E-955F-F925EEDDF581}" type="datetimeFigureOut">
              <a:rPr lang="en-GB" smtClean="0"/>
              <a:t>28/04/2022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14D4851-458C-493C-8BA4-A52E22046B94}" type="slidenum">
              <a:rPr lang="en-GB" smtClean="0"/>
              <a:t>‹#›</a:t>
            </a:fld>
            <a:endParaRPr lang="en-GB"/>
          </a:p>
        </p:txBody>
      </p:sp>
    </p:spTree>
    <p:extLst>
      <p:ext uri="{BB962C8B-B14F-4D97-AF65-F5344CB8AC3E}">
        <p14:creationId xmlns:p14="http://schemas.microsoft.com/office/powerpoint/2010/main" val="85987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5A77D8-D4B4-4E3E-955F-F925EEDDF581}" type="datetimeFigureOut">
              <a:rPr lang="en-GB" smtClean="0"/>
              <a:t>28/04/2022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4D4851-458C-493C-8BA4-A52E22046B94}" type="slidenum">
              <a:rPr lang="en-GB" smtClean="0"/>
              <a:t>‹#›</a:t>
            </a:fld>
            <a:endParaRPr lang="en-GB"/>
          </a:p>
        </p:txBody>
      </p:sp>
    </p:spTree>
    <p:extLst>
      <p:ext uri="{BB962C8B-B14F-4D97-AF65-F5344CB8AC3E}">
        <p14:creationId xmlns:p14="http://schemas.microsoft.com/office/powerpoint/2010/main" val="503198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5A77D8-D4B4-4E3E-955F-F925EEDDF581}" type="datetimeFigureOut">
              <a:rPr lang="en-GB" smtClean="0"/>
              <a:t>28/04/2022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4D4851-458C-493C-8BA4-A52E22046B94}" type="slidenum">
              <a:rPr lang="en-GB" smtClean="0"/>
              <a:t>‹#›</a:t>
            </a:fld>
            <a:endParaRPr lang="en-GB"/>
          </a:p>
        </p:txBody>
      </p:sp>
    </p:spTree>
    <p:extLst>
      <p:ext uri="{BB962C8B-B14F-4D97-AF65-F5344CB8AC3E}">
        <p14:creationId xmlns:p14="http://schemas.microsoft.com/office/powerpoint/2010/main" val="1385509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AC5A77D8-D4B4-4E3E-955F-F925EEDDF581}" type="datetimeFigureOut">
              <a:rPr lang="en-GB" smtClean="0"/>
              <a:t>28/04/2022</a:t>
            </a:fld>
            <a:endParaRPr lang="en-GB"/>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314D4851-458C-493C-8BA4-A52E22046B94}" type="slidenum">
              <a:rPr lang="en-GB" smtClean="0"/>
              <a:t>‹#›</a:t>
            </a:fld>
            <a:endParaRPr lang="en-GB"/>
          </a:p>
        </p:txBody>
      </p:sp>
    </p:spTree>
    <p:extLst>
      <p:ext uri="{BB962C8B-B14F-4D97-AF65-F5344CB8AC3E}">
        <p14:creationId xmlns:p14="http://schemas.microsoft.com/office/powerpoint/2010/main" val="1414010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hyperlink" Target="http://www.coventry.gov.uk/sls" TargetMode="External"/><Relationship Id="rId4" Type="http://schemas.openxmlformats.org/officeDocument/2006/relationships/hyperlink" Target="mailto:sls@coventry.gov.uk"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4.jpeg"/><Relationship Id="rId7" Type="http://schemas.openxmlformats.org/officeDocument/2006/relationships/hyperlink" Target="mailto:Isobel.Powell@coventry.gov.uk"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www.coventry.gov.uk/services-schools" TargetMode="External"/><Relationship Id="rId5" Type="http://schemas.openxmlformats.org/officeDocument/2006/relationships/hyperlink" Target="http://www.coventry.gov.uk/bookawards" TargetMode="External"/><Relationship Id="rId10" Type="http://schemas.openxmlformats.org/officeDocument/2006/relationships/image" Target="../media/image7.jpg"/><Relationship Id="rId4" Type="http://schemas.openxmlformats.org/officeDocument/2006/relationships/hyperlink" Target="https://ehe.osu.edu/news/listing/rudine-sims-bishop-diverse-childrens-books/" TargetMode="External"/><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3"/>
          <p:cNvSpPr>
            <a:spLocks noChangeArrowheads="1"/>
          </p:cNvSpPr>
          <p:nvPr/>
        </p:nvSpPr>
        <p:spPr bwMode="auto">
          <a:xfrm>
            <a:off x="25539" y="144841"/>
            <a:ext cx="549446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GB" altLang="en-US" sz="3200" b="1" i="0" u="none" strike="noStrike" cap="none" normalizeH="0" baseline="0" dirty="0">
                <a:ln>
                  <a:noFill/>
                </a:ln>
                <a:solidFill>
                  <a:schemeClr val="accent4"/>
                </a:solidFill>
                <a:effectLst/>
                <a:latin typeface="Gloucester MT Extra Condensed" pitchFamily="18" charset="0"/>
                <a:ea typeface="Calibri" pitchFamily="34" charset="0"/>
                <a:cs typeface="Arial" pitchFamily="34" charset="0"/>
              </a:rPr>
              <a:t>Coventry Schools Library Service Newsletter : Primary Schools </a:t>
            </a:r>
            <a:endParaRPr kumimoji="0" lang="en-GB" altLang="en-US" sz="1600" b="0" i="0" u="none" strike="noStrike" cap="none" normalizeH="0" baseline="0" dirty="0">
              <a:ln>
                <a:noFill/>
              </a:ln>
              <a:solidFill>
                <a:schemeClr val="accent4"/>
              </a:solidFill>
              <a:effectLst/>
              <a:latin typeface="Arial" pitchFamily="34" charset="0"/>
              <a:cs typeface="Arial" pitchFamily="34" charset="0"/>
            </a:endParaRPr>
          </a:p>
        </p:txBody>
      </p:sp>
      <p:pic>
        <p:nvPicPr>
          <p:cNvPr id="7" name="Picture 6"/>
          <p:cNvPicPr/>
          <p:nvPr/>
        </p:nvPicPr>
        <p:blipFill rotWithShape="1">
          <a:blip r:embed="rId3" cstate="print">
            <a:extLst>
              <a:ext uri="{28A0092B-C50C-407E-A947-70E740481C1C}">
                <a14:useLocalDpi xmlns:a14="http://schemas.microsoft.com/office/drawing/2010/main" val="0"/>
              </a:ext>
            </a:extLst>
          </a:blip>
          <a:srcRect l="13441" r="13493"/>
          <a:stretch/>
        </p:blipFill>
        <p:spPr>
          <a:xfrm>
            <a:off x="5885945" y="307777"/>
            <a:ext cx="841041" cy="898272"/>
          </a:xfrm>
          <a:prstGeom prst="rect">
            <a:avLst/>
          </a:prstGeom>
        </p:spPr>
      </p:pic>
      <p:sp>
        <p:nvSpPr>
          <p:cNvPr id="8" name="Rectangle 7"/>
          <p:cNvSpPr/>
          <p:nvPr/>
        </p:nvSpPr>
        <p:spPr>
          <a:xfrm>
            <a:off x="4650438" y="0"/>
            <a:ext cx="2207562" cy="261610"/>
          </a:xfrm>
          <a:prstGeom prst="rect">
            <a:avLst/>
          </a:prstGeom>
        </p:spPr>
        <p:txBody>
          <a:bodyPr wrap="square" anchor="t">
            <a:spAutoFit/>
          </a:bodyPr>
          <a:lstStyle/>
          <a:p>
            <a:pPr algn="r"/>
            <a:r>
              <a:rPr lang="en-GB" sz="1100" b="1" dirty="0">
                <a:solidFill>
                  <a:srgbClr val="00B0F0"/>
                </a:solidFill>
                <a:latin typeface="Arial"/>
                <a:cs typeface="Arial"/>
              </a:rPr>
              <a:t>Issue: SLA Edition 2022</a:t>
            </a:r>
            <a:endParaRPr lang="en-GB" sz="1400" b="1" dirty="0">
              <a:solidFill>
                <a:srgbClr val="00B0F0"/>
              </a:solidFill>
              <a:latin typeface="Arial"/>
              <a:cs typeface="Arial"/>
            </a:endParaRPr>
          </a:p>
        </p:txBody>
      </p:sp>
      <p:sp>
        <p:nvSpPr>
          <p:cNvPr id="25" name="Rectangle 24"/>
          <p:cNvSpPr/>
          <p:nvPr/>
        </p:nvSpPr>
        <p:spPr>
          <a:xfrm>
            <a:off x="264100" y="1480692"/>
            <a:ext cx="3980427" cy="1339856"/>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600">
              <a:solidFill>
                <a:srgbClr val="7030A0"/>
              </a:solidFill>
            </a:endParaRPr>
          </a:p>
        </p:txBody>
      </p:sp>
      <p:sp>
        <p:nvSpPr>
          <p:cNvPr id="33" name="TextBox 32"/>
          <p:cNvSpPr txBox="1"/>
          <p:nvPr/>
        </p:nvSpPr>
        <p:spPr>
          <a:xfrm>
            <a:off x="2019559" y="696237"/>
            <a:ext cx="3644642" cy="461665"/>
          </a:xfrm>
          <a:prstGeom prst="rect">
            <a:avLst/>
          </a:prstGeom>
          <a:noFill/>
        </p:spPr>
        <p:txBody>
          <a:bodyPr wrap="square" rtlCol="0" anchor="t">
            <a:spAutoFit/>
          </a:bodyPr>
          <a:lstStyle/>
          <a:p>
            <a:pPr algn="ctr"/>
            <a:r>
              <a:rPr lang="en-GB" sz="1200" dirty="0">
                <a:solidFill>
                  <a:srgbClr val="CC0099"/>
                </a:solidFill>
                <a:latin typeface="Arial" panose="020B0604020202020204" pitchFamily="34" charset="0"/>
                <a:cs typeface="Arial" panose="020B0604020202020204" pitchFamily="34" charset="0"/>
              </a:rPr>
              <a:t>Special SLA 2022 Edition </a:t>
            </a:r>
          </a:p>
          <a:p>
            <a:pPr algn="ctr"/>
            <a:r>
              <a:rPr lang="en-GB" sz="1200" dirty="0">
                <a:solidFill>
                  <a:srgbClr val="CC0099"/>
                </a:solidFill>
                <a:latin typeface="Arial" panose="020B0604020202020204" pitchFamily="34" charset="0"/>
                <a:cs typeface="Arial" panose="020B0604020202020204" pitchFamily="34" charset="0"/>
              </a:rPr>
              <a:t> How Coventry SLS can help your school</a:t>
            </a:r>
          </a:p>
        </p:txBody>
      </p:sp>
      <p:sp>
        <p:nvSpPr>
          <p:cNvPr id="39" name="Rectangle 38">
            <a:extLst>
              <a:ext uri="{FF2B5EF4-FFF2-40B4-BE49-F238E27FC236}">
                <a16:creationId xmlns:a16="http://schemas.microsoft.com/office/drawing/2014/main" id="{28EF9A7E-7DA7-414A-BA16-EADFB3588821}"/>
              </a:ext>
            </a:extLst>
          </p:cNvPr>
          <p:cNvSpPr/>
          <p:nvPr/>
        </p:nvSpPr>
        <p:spPr>
          <a:xfrm>
            <a:off x="2409371" y="5480896"/>
            <a:ext cx="2181772" cy="143361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600">
              <a:ln>
                <a:solidFill>
                  <a:srgbClr val="CC0099"/>
                </a:solidFill>
              </a:ln>
            </a:endParaRPr>
          </a:p>
        </p:txBody>
      </p:sp>
      <p:sp>
        <p:nvSpPr>
          <p:cNvPr id="17" name="Rectangle 16">
            <a:extLst>
              <a:ext uri="{FF2B5EF4-FFF2-40B4-BE49-F238E27FC236}">
                <a16:creationId xmlns:a16="http://schemas.microsoft.com/office/drawing/2014/main" id="{A313FCEE-B841-4B66-8E59-CA35AB050A96}"/>
              </a:ext>
            </a:extLst>
          </p:cNvPr>
          <p:cNvSpPr/>
          <p:nvPr/>
        </p:nvSpPr>
        <p:spPr>
          <a:xfrm>
            <a:off x="264100" y="6978062"/>
            <a:ext cx="6411484" cy="1532183"/>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D0014FBE-9DAD-4670-A960-D851115AD667}"/>
              </a:ext>
            </a:extLst>
          </p:cNvPr>
          <p:cNvSpPr/>
          <p:nvPr/>
        </p:nvSpPr>
        <p:spPr>
          <a:xfrm>
            <a:off x="259422" y="2935359"/>
            <a:ext cx="3960773" cy="2440297"/>
          </a:xfrm>
          <a:prstGeom prst="rect">
            <a:avLst/>
          </a:prstGeom>
          <a:no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200A9778-CC2D-4676-B716-07DFB12C5A53}"/>
              </a:ext>
            </a:extLst>
          </p:cNvPr>
          <p:cNvSpPr/>
          <p:nvPr/>
        </p:nvSpPr>
        <p:spPr>
          <a:xfrm>
            <a:off x="4316071" y="1461096"/>
            <a:ext cx="2325874" cy="3914560"/>
          </a:xfrm>
          <a:prstGeom prst="rect">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TextBox 66">
            <a:extLst>
              <a:ext uri="{FF2B5EF4-FFF2-40B4-BE49-F238E27FC236}">
                <a16:creationId xmlns:a16="http://schemas.microsoft.com/office/drawing/2014/main" id="{1A9ED9FD-E9AA-4405-8EE5-94DDD364119E}"/>
              </a:ext>
            </a:extLst>
          </p:cNvPr>
          <p:cNvSpPr txBox="1"/>
          <p:nvPr/>
        </p:nvSpPr>
        <p:spPr>
          <a:xfrm>
            <a:off x="182873" y="8654261"/>
            <a:ext cx="6544113" cy="461665"/>
          </a:xfrm>
          <a:prstGeom prst="rect">
            <a:avLst/>
          </a:prstGeom>
          <a:noFill/>
        </p:spPr>
        <p:txBody>
          <a:bodyPr wrap="square" rtlCol="0">
            <a:spAutoFit/>
          </a:bodyPr>
          <a:lstStyle/>
          <a:p>
            <a:pPr algn="ctr"/>
            <a:r>
              <a:rPr lang="en-GB" sz="1050" b="1" dirty="0">
                <a:solidFill>
                  <a:srgbClr val="0066FF"/>
                </a:solidFill>
                <a:latin typeface="Arial" panose="020B0604020202020204" pitchFamily="34" charset="0"/>
                <a:ea typeface="+mn-lt"/>
                <a:cs typeface="Arial" panose="020B0604020202020204" pitchFamily="34" charset="0"/>
              </a:rPr>
              <a:t>02476 97 5485</a:t>
            </a:r>
            <a:r>
              <a:rPr lang="en-GB" sz="1050" b="1" dirty="0">
                <a:solidFill>
                  <a:srgbClr val="0066FF"/>
                </a:solidFill>
                <a:latin typeface="Arial" panose="020B0604020202020204" pitchFamily="34" charset="0"/>
                <a:cs typeface="Arial" panose="020B0604020202020204" pitchFamily="34" charset="0"/>
              </a:rPr>
              <a:t> 	</a:t>
            </a:r>
            <a:r>
              <a:rPr lang="en-GB" sz="1050" b="1" dirty="0">
                <a:solidFill>
                  <a:srgbClr val="0066FF"/>
                </a:solidFill>
                <a:latin typeface="Arial"/>
                <a:cs typeface="Arial"/>
                <a:hlinkClick r:id="rId4">
                  <a:extLst>
                    <a:ext uri="{A12FA001-AC4F-418D-AE19-62706E023703}">
                      <ahyp:hlinkClr xmlns:ahyp="http://schemas.microsoft.com/office/drawing/2018/hyperlinkcolor" val="tx"/>
                    </a:ext>
                  </a:extLst>
                </a:hlinkClick>
              </a:rPr>
              <a:t>sls@coventry.gov.uk</a:t>
            </a:r>
            <a:r>
              <a:rPr lang="en-GB" sz="1050" b="1" dirty="0">
                <a:solidFill>
                  <a:srgbClr val="0066FF"/>
                </a:solidFill>
                <a:latin typeface="Arial"/>
                <a:cs typeface="Arial"/>
              </a:rPr>
              <a:t> 	 </a:t>
            </a:r>
            <a:r>
              <a:rPr lang="en-GB" sz="1050" b="1" dirty="0">
                <a:solidFill>
                  <a:srgbClr val="0066FF"/>
                </a:solidFill>
                <a:latin typeface="Arial"/>
                <a:cs typeface="Arial"/>
                <a:hlinkClick r:id="rId5">
                  <a:extLst>
                    <a:ext uri="{A12FA001-AC4F-418D-AE19-62706E023703}">
                      <ahyp:hlinkClr xmlns:ahyp="http://schemas.microsoft.com/office/drawing/2018/hyperlinkcolor" val="tx"/>
                    </a:ext>
                  </a:extLst>
                </a:hlinkClick>
              </a:rPr>
              <a:t>www.coventry.gov.uk/sls</a:t>
            </a:r>
            <a:r>
              <a:rPr lang="en-GB" sz="1050" b="1" dirty="0">
                <a:solidFill>
                  <a:srgbClr val="0066FF"/>
                </a:solidFill>
                <a:latin typeface="Arial"/>
                <a:cs typeface="Arial"/>
              </a:rPr>
              <a:t> </a:t>
            </a:r>
            <a:endParaRPr lang="en-GB" sz="200" b="1" dirty="0">
              <a:solidFill>
                <a:srgbClr val="0066FF"/>
              </a:solidFill>
              <a:latin typeface="Arial"/>
              <a:cs typeface="Arial"/>
            </a:endParaRPr>
          </a:p>
          <a:p>
            <a:pPr algn="ctr"/>
            <a:endParaRPr lang="en-GB" sz="300" b="1" dirty="0">
              <a:solidFill>
                <a:srgbClr val="0066FF"/>
              </a:solidFill>
              <a:latin typeface="Arial" panose="020B0604020202020204" pitchFamily="34" charset="0"/>
              <a:cs typeface="Arial" panose="020B0604020202020204" pitchFamily="34" charset="0"/>
            </a:endParaRPr>
          </a:p>
          <a:p>
            <a:pPr algn="ctr"/>
            <a:r>
              <a:rPr lang="en-GB" sz="1050" dirty="0">
                <a:latin typeface="Arial"/>
                <a:cs typeface="Arial"/>
              </a:rPr>
              <a:t>Schools Library and Resource Service, Central Library, </a:t>
            </a:r>
            <a:r>
              <a:rPr lang="en-GB" sz="1050" dirty="0" err="1">
                <a:latin typeface="Arial"/>
                <a:cs typeface="Arial"/>
              </a:rPr>
              <a:t>Smithford</a:t>
            </a:r>
            <a:r>
              <a:rPr lang="en-GB" sz="1050" dirty="0">
                <a:latin typeface="Arial"/>
                <a:cs typeface="Arial"/>
              </a:rPr>
              <a:t> Way, Coventry, CV1 1FY</a:t>
            </a:r>
            <a:endParaRPr lang="en-GB" dirty="0"/>
          </a:p>
        </p:txBody>
      </p:sp>
      <p:sp>
        <p:nvSpPr>
          <p:cNvPr id="2" name="TextBox 1">
            <a:extLst>
              <a:ext uri="{FF2B5EF4-FFF2-40B4-BE49-F238E27FC236}">
                <a16:creationId xmlns:a16="http://schemas.microsoft.com/office/drawing/2014/main" id="{3D093844-EF7E-4F8F-88B5-E459F76E9D7C}"/>
              </a:ext>
            </a:extLst>
          </p:cNvPr>
          <p:cNvSpPr txBox="1"/>
          <p:nvPr/>
        </p:nvSpPr>
        <p:spPr>
          <a:xfrm>
            <a:off x="1334446" y="2991217"/>
            <a:ext cx="2385426" cy="340393"/>
          </a:xfrm>
          <a:prstGeom prst="rect">
            <a:avLst/>
          </a:prstGeom>
          <a:noFill/>
        </p:spPr>
        <p:txBody>
          <a:bodyPr wrap="square" rtlCol="0">
            <a:spAutoFit/>
          </a:bodyPr>
          <a:lstStyle/>
          <a:p>
            <a:r>
              <a:rPr lang="en-GB" sz="1600" b="1" dirty="0">
                <a:solidFill>
                  <a:srgbClr val="CC0099"/>
                </a:solidFill>
                <a:latin typeface="+mj-lt"/>
                <a:cs typeface="Arial" panose="020B0604020202020204" pitchFamily="34" charset="0"/>
              </a:rPr>
              <a:t>Subscription Plus</a:t>
            </a:r>
          </a:p>
        </p:txBody>
      </p:sp>
      <p:sp>
        <p:nvSpPr>
          <p:cNvPr id="3" name="TextBox 2">
            <a:extLst>
              <a:ext uri="{FF2B5EF4-FFF2-40B4-BE49-F238E27FC236}">
                <a16:creationId xmlns:a16="http://schemas.microsoft.com/office/drawing/2014/main" id="{48B49FB8-7106-4D2B-9EA2-C74B376664CE}"/>
              </a:ext>
            </a:extLst>
          </p:cNvPr>
          <p:cNvSpPr txBox="1"/>
          <p:nvPr/>
        </p:nvSpPr>
        <p:spPr>
          <a:xfrm>
            <a:off x="277262" y="1502817"/>
            <a:ext cx="3998175" cy="1354217"/>
          </a:xfrm>
          <a:prstGeom prst="rect">
            <a:avLst/>
          </a:prstGeom>
          <a:noFill/>
        </p:spPr>
        <p:txBody>
          <a:bodyPr wrap="square" rtlCol="0">
            <a:spAutoFit/>
          </a:bodyPr>
          <a:lstStyle/>
          <a:p>
            <a:r>
              <a:rPr lang="en-GB" sz="1400" b="1" u="sng" dirty="0">
                <a:latin typeface="Arial" panose="020B0604020202020204" pitchFamily="34" charset="0"/>
                <a:cs typeface="Arial" panose="020B0604020202020204" pitchFamily="34" charset="0"/>
              </a:rPr>
              <a:t>For every £100 that you spend with SLS you receive over £400 worth of resources</a:t>
            </a:r>
          </a:p>
          <a:p>
            <a:endParaRPr lang="en-GB" sz="400" b="1" u="sng"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Give your school a boost for a fraction of the cost by using the School Library Service. We provide high quality books and artefacts to support curriculum teaching as well as reading for pleasure. </a:t>
            </a:r>
            <a:endParaRPr lang="en-GB" sz="1400" b="1" u="sng" dirty="0">
              <a:latin typeface="Arial" panose="020B0604020202020204" pitchFamily="34" charset="0"/>
              <a:cs typeface="Arial" panose="020B0604020202020204" pitchFamily="34" charset="0"/>
            </a:endParaRPr>
          </a:p>
        </p:txBody>
      </p:sp>
      <p:sp>
        <p:nvSpPr>
          <p:cNvPr id="69" name="TextBox 68">
            <a:extLst>
              <a:ext uri="{FF2B5EF4-FFF2-40B4-BE49-F238E27FC236}">
                <a16:creationId xmlns:a16="http://schemas.microsoft.com/office/drawing/2014/main" id="{2A3A4CDD-525A-4337-86EE-57F48167EF6A}"/>
              </a:ext>
            </a:extLst>
          </p:cNvPr>
          <p:cNvSpPr txBox="1"/>
          <p:nvPr/>
        </p:nvSpPr>
        <p:spPr>
          <a:xfrm>
            <a:off x="4489206" y="1483207"/>
            <a:ext cx="1979604" cy="338554"/>
          </a:xfrm>
          <a:prstGeom prst="rect">
            <a:avLst/>
          </a:prstGeom>
          <a:noFill/>
        </p:spPr>
        <p:txBody>
          <a:bodyPr wrap="square" rtlCol="0">
            <a:spAutoFit/>
          </a:bodyPr>
          <a:lstStyle/>
          <a:p>
            <a:pPr algn="ctr"/>
            <a:r>
              <a:rPr lang="en-GB" sz="1600" b="1" dirty="0">
                <a:solidFill>
                  <a:srgbClr val="0066FF"/>
                </a:solidFill>
              </a:rPr>
              <a:t>Introductory Package</a:t>
            </a:r>
          </a:p>
        </p:txBody>
      </p:sp>
      <p:sp>
        <p:nvSpPr>
          <p:cNvPr id="13" name="TextBox 12">
            <a:extLst>
              <a:ext uri="{FF2B5EF4-FFF2-40B4-BE49-F238E27FC236}">
                <a16:creationId xmlns:a16="http://schemas.microsoft.com/office/drawing/2014/main" id="{E40F3E71-8AB3-4F79-97A6-C620A448F077}"/>
              </a:ext>
            </a:extLst>
          </p:cNvPr>
          <p:cNvSpPr txBox="1"/>
          <p:nvPr/>
        </p:nvSpPr>
        <p:spPr>
          <a:xfrm>
            <a:off x="4288599" y="1806929"/>
            <a:ext cx="2401195" cy="3600986"/>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If your school hasn’t subscribed to SLS recently and you are not sure how it would work in your school then this is a great way to find out. See first hand how it can enhance the teaching and learning in your school for 1 year at a special low cost. </a:t>
            </a:r>
            <a:r>
              <a:rPr lang="en-GB" sz="1200" b="1" dirty="0">
                <a:latin typeface="Arial" panose="020B0604020202020204" pitchFamily="34" charset="0"/>
                <a:cs typeface="Arial" panose="020B0604020202020204" pitchFamily="34" charset="0"/>
              </a:rPr>
              <a:t>For only £800 the school receives 5 project boxes, unlimited artefact loans and a 100 high quality fiction books. </a:t>
            </a:r>
            <a:r>
              <a:rPr lang="en-GB" sz="1200" dirty="0">
                <a:latin typeface="Arial" panose="020B0604020202020204" pitchFamily="34" charset="0"/>
                <a:cs typeface="Arial" panose="020B0604020202020204" pitchFamily="34" charset="0"/>
              </a:rPr>
              <a:t>This gives you </a:t>
            </a:r>
            <a:r>
              <a:rPr lang="en-GB" sz="1200" b="1" dirty="0">
                <a:latin typeface="Arial" panose="020B0604020202020204" pitchFamily="34" charset="0"/>
                <a:cs typeface="Arial" panose="020B0604020202020204" pitchFamily="34" charset="0"/>
              </a:rPr>
              <a:t>£2950</a:t>
            </a:r>
            <a:r>
              <a:rPr lang="en-GB" sz="1200" dirty="0">
                <a:latin typeface="Arial" panose="020B0604020202020204" pitchFamily="34" charset="0"/>
                <a:cs typeface="Arial" panose="020B0604020202020204" pitchFamily="34" charset="0"/>
              </a:rPr>
              <a:t> worth of resources and a chance to try our 3 most popular loan services. If you then convert to a subscription the next year you will receive an additional 10% of the price. </a:t>
            </a:r>
          </a:p>
        </p:txBody>
      </p:sp>
      <p:sp>
        <p:nvSpPr>
          <p:cNvPr id="70" name="TextBox 69">
            <a:extLst>
              <a:ext uri="{FF2B5EF4-FFF2-40B4-BE49-F238E27FC236}">
                <a16:creationId xmlns:a16="http://schemas.microsoft.com/office/drawing/2014/main" id="{8FC01716-BD5C-4E69-B709-18753D5AF924}"/>
              </a:ext>
            </a:extLst>
          </p:cNvPr>
          <p:cNvSpPr txBox="1"/>
          <p:nvPr/>
        </p:nvSpPr>
        <p:spPr>
          <a:xfrm>
            <a:off x="2116672" y="7010480"/>
            <a:ext cx="2735718" cy="338554"/>
          </a:xfrm>
          <a:prstGeom prst="rect">
            <a:avLst/>
          </a:prstGeom>
          <a:noFill/>
        </p:spPr>
        <p:txBody>
          <a:bodyPr wrap="square" rtlCol="0">
            <a:spAutoFit/>
          </a:bodyPr>
          <a:lstStyle/>
          <a:p>
            <a:pPr algn="ctr"/>
            <a:r>
              <a:rPr lang="en-GB" sz="1600" b="1" dirty="0">
                <a:solidFill>
                  <a:schemeClr val="accent6">
                    <a:lumMod val="75000"/>
                  </a:schemeClr>
                </a:solidFill>
              </a:rPr>
              <a:t>Reading for Pleasure Package</a:t>
            </a:r>
          </a:p>
        </p:txBody>
      </p:sp>
      <p:sp>
        <p:nvSpPr>
          <p:cNvPr id="18" name="TextBox 17">
            <a:extLst>
              <a:ext uri="{FF2B5EF4-FFF2-40B4-BE49-F238E27FC236}">
                <a16:creationId xmlns:a16="http://schemas.microsoft.com/office/drawing/2014/main" id="{31485C87-9DF8-4FB1-93A9-FBA0877A51FD}"/>
              </a:ext>
            </a:extLst>
          </p:cNvPr>
          <p:cNvSpPr txBox="1"/>
          <p:nvPr/>
        </p:nvSpPr>
        <p:spPr>
          <a:xfrm>
            <a:off x="289025" y="7263420"/>
            <a:ext cx="6391013" cy="120032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Want help with getting more pupils reading for enjoyment? This is the ideal solution, as it includes a subscription to our Reading Update service which provides reviews of the best fiction and non-fiction books</a:t>
            </a:r>
            <a:r>
              <a:rPr lang="en-GB" sz="1200" b="1" dirty="0">
                <a:latin typeface="Arial" panose="020B0604020202020204" pitchFamily="34" charset="0"/>
                <a:cs typeface="Arial" panose="020B0604020202020204" pitchFamily="34" charset="0"/>
              </a:rPr>
              <a:t>. PLUS </a:t>
            </a:r>
            <a:r>
              <a:rPr lang="en-GB" sz="1200" dirty="0">
                <a:latin typeface="Arial" panose="020B0604020202020204" pitchFamily="34" charset="0"/>
                <a:cs typeface="Arial" panose="020B0604020202020204" pitchFamily="34" charset="0"/>
              </a:rPr>
              <a:t>25 new books for the school to keep (not loans) delivered each term (75 in total), selected by our librarians to keep your fiction up to date, relevant and diverse. A great way to ensure that your  school reading books are updated regularly while saving you time and money. The cost to the school is </a:t>
            </a:r>
            <a:r>
              <a:rPr lang="en-GB" sz="1200" b="1" dirty="0">
                <a:latin typeface="Arial" panose="020B0604020202020204" pitchFamily="34" charset="0"/>
                <a:cs typeface="Arial" panose="020B0604020202020204" pitchFamily="34" charset="0"/>
              </a:rPr>
              <a:t>£600 </a:t>
            </a:r>
            <a:r>
              <a:rPr lang="en-GB" sz="1200" dirty="0">
                <a:latin typeface="Arial" panose="020B0604020202020204" pitchFamily="34" charset="0"/>
                <a:cs typeface="Arial" panose="020B0604020202020204" pitchFamily="34" charset="0"/>
              </a:rPr>
              <a:t>saving over £100.  </a:t>
            </a:r>
            <a:endParaRPr lang="en-GB" sz="2000"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2AF60597-08C4-40EA-8CCE-D3BC2E319685}"/>
              </a:ext>
            </a:extLst>
          </p:cNvPr>
          <p:cNvSpPr txBox="1"/>
          <p:nvPr/>
        </p:nvSpPr>
        <p:spPr>
          <a:xfrm>
            <a:off x="304796" y="3274829"/>
            <a:ext cx="4087131" cy="2123658"/>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Our subscription Plus service has gained in popularity over the years, so much so that we now have more schools who buy this than the standard subscription! As well as getting the termly project loans, annual loan for your library or classrooms and unlimited artefact loans you also receive</a:t>
            </a:r>
            <a:r>
              <a:rPr lang="en-US" sz="1200" dirty="0">
                <a:latin typeface="Arial" panose="020B0604020202020204" pitchFamily="34" charset="0"/>
                <a:cs typeface="Arial" panose="020B0604020202020204" pitchFamily="34" charset="0"/>
              </a:rPr>
              <a:t> support for reading for enjoyment through CPD for teachers, Book Awards sets and practical help in managing your SLS loans (selection, cataloguing etc.). If you would also like to have the Reading for Pleasure package you can add this on at the discounted price of £500</a:t>
            </a:r>
            <a:endParaRPr lang="en-GB" sz="1200" dirty="0">
              <a:latin typeface="Arial" panose="020B0604020202020204" pitchFamily="34" charset="0"/>
              <a:cs typeface="Arial" panose="020B0604020202020204" pitchFamily="34" charset="0"/>
            </a:endParaRPr>
          </a:p>
        </p:txBody>
      </p:sp>
      <p:pic>
        <p:nvPicPr>
          <p:cNvPr id="11" name="Picture 10" descr="A teddy bear sits on top of a bed&#10;&#10;Description automatically generated with low confidence">
            <a:extLst>
              <a:ext uri="{FF2B5EF4-FFF2-40B4-BE49-F238E27FC236}">
                <a16:creationId xmlns:a16="http://schemas.microsoft.com/office/drawing/2014/main" id="{3CD50353-6903-4362-BC2B-0C924BA1DE5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759" t="8824" r="1558" b="8941"/>
          <a:stretch/>
        </p:blipFill>
        <p:spPr>
          <a:xfrm>
            <a:off x="254287" y="5463249"/>
            <a:ext cx="2082899" cy="1441832"/>
          </a:xfrm>
          <a:prstGeom prst="rect">
            <a:avLst/>
          </a:prstGeom>
        </p:spPr>
      </p:pic>
      <p:pic>
        <p:nvPicPr>
          <p:cNvPr id="15" name="Picture 14" descr="A picture containing text, indoor&#10;&#10;Description automatically generated">
            <a:extLst>
              <a:ext uri="{FF2B5EF4-FFF2-40B4-BE49-F238E27FC236}">
                <a16:creationId xmlns:a16="http://schemas.microsoft.com/office/drawing/2014/main" id="{2CEA2706-32A2-417A-A322-7B83A82B829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2995" t="4329" r="2648" b="20087"/>
          <a:stretch/>
        </p:blipFill>
        <p:spPr>
          <a:xfrm>
            <a:off x="4663328" y="5471468"/>
            <a:ext cx="2001745" cy="1433613"/>
          </a:xfrm>
          <a:prstGeom prst="rect">
            <a:avLst/>
          </a:prstGeom>
        </p:spPr>
      </p:pic>
      <p:sp>
        <p:nvSpPr>
          <p:cNvPr id="20" name="TextBox 19">
            <a:extLst>
              <a:ext uri="{FF2B5EF4-FFF2-40B4-BE49-F238E27FC236}">
                <a16:creationId xmlns:a16="http://schemas.microsoft.com/office/drawing/2014/main" id="{F65A5DE8-44E1-4727-BA0C-60B909D2D471}"/>
              </a:ext>
            </a:extLst>
          </p:cNvPr>
          <p:cNvSpPr txBox="1"/>
          <p:nvPr/>
        </p:nvSpPr>
        <p:spPr>
          <a:xfrm>
            <a:off x="2348361" y="5543334"/>
            <a:ext cx="2401195" cy="1384995"/>
          </a:xfrm>
          <a:prstGeom prst="rect">
            <a:avLst/>
          </a:prstGeom>
          <a:noFill/>
        </p:spPr>
        <p:txBody>
          <a:bodyPr wrap="square" rtlCol="0">
            <a:spAutoFit/>
          </a:bodyPr>
          <a:lstStyle/>
          <a:p>
            <a:pPr algn="ctr"/>
            <a:r>
              <a:rPr lang="en-GB" sz="1200" b="1" dirty="0">
                <a:solidFill>
                  <a:srgbClr val="00B050"/>
                </a:solidFill>
                <a:latin typeface="Arial" panose="020B0604020202020204" pitchFamily="34" charset="0"/>
                <a:cs typeface="Arial" panose="020B0604020202020204" pitchFamily="34" charset="0"/>
              </a:rPr>
              <a:t>Celebrating the Jubilee?</a:t>
            </a:r>
          </a:p>
          <a:p>
            <a:r>
              <a:rPr lang="en-GB" sz="1200" dirty="0">
                <a:latin typeface="Arial" panose="020B0604020202020204" pitchFamily="34" charset="0"/>
                <a:cs typeface="Arial" panose="020B0604020202020204" pitchFamily="34" charset="0"/>
              </a:rPr>
              <a:t>Check out our new artefact collections. Our Jubilee collection (left) is perfect for KS1 role play and the Coronation collection (right) gives a historical context to the event. </a:t>
            </a:r>
          </a:p>
        </p:txBody>
      </p:sp>
    </p:spTree>
    <p:extLst>
      <p:ext uri="{BB962C8B-B14F-4D97-AF65-F5344CB8AC3E}">
        <p14:creationId xmlns:p14="http://schemas.microsoft.com/office/powerpoint/2010/main" val="1683329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A picture containing text&#10;&#10;Description automatically generated">
            <a:extLst>
              <a:ext uri="{FF2B5EF4-FFF2-40B4-BE49-F238E27FC236}">
                <a16:creationId xmlns:a16="http://schemas.microsoft.com/office/drawing/2014/main" id="{DA99E6E8-9323-4D3E-9163-10BDCD526AB3}"/>
              </a:ext>
            </a:extLst>
          </p:cNvPr>
          <p:cNvPicPr>
            <a:picLocks noChangeAspect="1"/>
          </p:cNvPicPr>
          <p:nvPr/>
        </p:nvPicPr>
        <p:blipFill>
          <a:blip r:embed="rId3">
            <a:alphaModFix amt="50000"/>
          </a:blip>
          <a:stretch>
            <a:fillRect/>
          </a:stretch>
        </p:blipFill>
        <p:spPr>
          <a:xfrm>
            <a:off x="5840155" y="2709738"/>
            <a:ext cx="690053" cy="714233"/>
          </a:xfrm>
          <a:prstGeom prst="ellipse">
            <a:avLst/>
          </a:prstGeom>
        </p:spPr>
      </p:pic>
      <p:sp>
        <p:nvSpPr>
          <p:cNvPr id="4" name="Rectangle 2"/>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7"/>
          <p:cNvSpPr/>
          <p:nvPr/>
        </p:nvSpPr>
        <p:spPr>
          <a:xfrm>
            <a:off x="4650438" y="0"/>
            <a:ext cx="2207562" cy="261610"/>
          </a:xfrm>
          <a:prstGeom prst="rect">
            <a:avLst/>
          </a:prstGeom>
        </p:spPr>
        <p:txBody>
          <a:bodyPr wrap="square" anchor="t">
            <a:spAutoFit/>
          </a:bodyPr>
          <a:lstStyle/>
          <a:p>
            <a:pPr algn="r"/>
            <a:r>
              <a:rPr lang="en-GB" sz="1100" b="1" dirty="0">
                <a:solidFill>
                  <a:srgbClr val="00B0F0"/>
                </a:solidFill>
                <a:latin typeface="Arial"/>
                <a:cs typeface="Arial"/>
              </a:rPr>
              <a:t>Issue: SLA Edition 2022</a:t>
            </a:r>
            <a:endParaRPr lang="en-GB" sz="1400" b="1" dirty="0">
              <a:solidFill>
                <a:srgbClr val="00B0F0"/>
              </a:solidFill>
              <a:latin typeface="Arial"/>
              <a:cs typeface="Arial"/>
            </a:endParaRPr>
          </a:p>
        </p:txBody>
      </p:sp>
      <p:sp>
        <p:nvSpPr>
          <p:cNvPr id="25" name="Rectangle 24"/>
          <p:cNvSpPr/>
          <p:nvPr/>
        </p:nvSpPr>
        <p:spPr>
          <a:xfrm>
            <a:off x="296947" y="6886080"/>
            <a:ext cx="6300635" cy="1102987"/>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600">
              <a:solidFill>
                <a:srgbClr val="7030A0"/>
              </a:solidFill>
            </a:endParaRPr>
          </a:p>
        </p:txBody>
      </p:sp>
      <p:sp>
        <p:nvSpPr>
          <p:cNvPr id="39" name="Rectangle 38">
            <a:extLst>
              <a:ext uri="{FF2B5EF4-FFF2-40B4-BE49-F238E27FC236}">
                <a16:creationId xmlns:a16="http://schemas.microsoft.com/office/drawing/2014/main" id="{28EF9A7E-7DA7-414A-BA16-EADFB3588821}"/>
              </a:ext>
            </a:extLst>
          </p:cNvPr>
          <p:cNvSpPr/>
          <p:nvPr/>
        </p:nvSpPr>
        <p:spPr>
          <a:xfrm>
            <a:off x="297921" y="328770"/>
            <a:ext cx="6300635" cy="316134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600">
              <a:ln>
                <a:solidFill>
                  <a:srgbClr val="CC0099"/>
                </a:solidFill>
              </a:ln>
            </a:endParaRPr>
          </a:p>
        </p:txBody>
      </p:sp>
      <p:sp>
        <p:nvSpPr>
          <p:cNvPr id="17" name="Rectangle 16">
            <a:extLst>
              <a:ext uri="{FF2B5EF4-FFF2-40B4-BE49-F238E27FC236}">
                <a16:creationId xmlns:a16="http://schemas.microsoft.com/office/drawing/2014/main" id="{A313FCEE-B841-4B66-8E59-CA35AB050A96}"/>
              </a:ext>
            </a:extLst>
          </p:cNvPr>
          <p:cNvSpPr/>
          <p:nvPr/>
        </p:nvSpPr>
        <p:spPr>
          <a:xfrm>
            <a:off x="286168" y="8040915"/>
            <a:ext cx="6308412" cy="913656"/>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D0014FBE-9DAD-4670-A960-D851115AD667}"/>
              </a:ext>
            </a:extLst>
          </p:cNvPr>
          <p:cNvSpPr/>
          <p:nvPr/>
        </p:nvSpPr>
        <p:spPr>
          <a:xfrm>
            <a:off x="297921" y="3585461"/>
            <a:ext cx="2967851" cy="3215481"/>
          </a:xfrm>
          <a:prstGeom prst="rect">
            <a:avLst/>
          </a:prstGeom>
          <a:no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200A9778-CC2D-4676-B716-07DFB12C5A53}"/>
              </a:ext>
            </a:extLst>
          </p:cNvPr>
          <p:cNvSpPr/>
          <p:nvPr/>
        </p:nvSpPr>
        <p:spPr>
          <a:xfrm>
            <a:off x="3334992" y="3585460"/>
            <a:ext cx="3265578" cy="3215481"/>
          </a:xfrm>
          <a:prstGeom prst="rect">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D093844-EF7E-4F8F-88B5-E459F76E9D7C}"/>
              </a:ext>
            </a:extLst>
          </p:cNvPr>
          <p:cNvSpPr txBox="1"/>
          <p:nvPr/>
        </p:nvSpPr>
        <p:spPr>
          <a:xfrm>
            <a:off x="1136731" y="3585845"/>
            <a:ext cx="2060182" cy="338554"/>
          </a:xfrm>
          <a:prstGeom prst="rect">
            <a:avLst/>
          </a:prstGeom>
          <a:noFill/>
        </p:spPr>
        <p:txBody>
          <a:bodyPr wrap="square" rtlCol="0">
            <a:spAutoFit/>
          </a:bodyPr>
          <a:lstStyle/>
          <a:p>
            <a:r>
              <a:rPr lang="en-GB" sz="1600" b="1" dirty="0">
                <a:solidFill>
                  <a:srgbClr val="CC0099"/>
                </a:solidFill>
                <a:latin typeface="+mj-lt"/>
                <a:cs typeface="Arial" panose="020B0604020202020204" pitchFamily="34" charset="0"/>
              </a:rPr>
              <a:t>Library Refresh</a:t>
            </a:r>
          </a:p>
        </p:txBody>
      </p:sp>
      <p:sp>
        <p:nvSpPr>
          <p:cNvPr id="3" name="TextBox 2">
            <a:extLst>
              <a:ext uri="{FF2B5EF4-FFF2-40B4-BE49-F238E27FC236}">
                <a16:creationId xmlns:a16="http://schemas.microsoft.com/office/drawing/2014/main" id="{48B49FB8-7106-4D2B-9EA2-C74B376664CE}"/>
              </a:ext>
            </a:extLst>
          </p:cNvPr>
          <p:cNvSpPr txBox="1"/>
          <p:nvPr/>
        </p:nvSpPr>
        <p:spPr>
          <a:xfrm>
            <a:off x="327792" y="381574"/>
            <a:ext cx="6269790" cy="3108543"/>
          </a:xfrm>
          <a:prstGeom prst="rect">
            <a:avLst/>
          </a:prstGeom>
          <a:noFill/>
        </p:spPr>
        <p:txBody>
          <a:bodyPr wrap="square" rtlCol="0">
            <a:spAutoFit/>
          </a:bodyPr>
          <a:lstStyle/>
          <a:p>
            <a:pPr algn="ctr">
              <a:lnSpc>
                <a:spcPct val="90000"/>
              </a:lnSpc>
              <a:spcBef>
                <a:spcPct val="0"/>
              </a:spcBef>
              <a:spcAft>
                <a:spcPts val="600"/>
              </a:spcAft>
            </a:pPr>
            <a:r>
              <a:rPr lang="en-US" sz="1600" b="1" kern="1200" dirty="0">
                <a:solidFill>
                  <a:srgbClr val="00B050"/>
                </a:solidFill>
                <a:latin typeface="+mj-lt"/>
                <a:ea typeface="+mj-ea"/>
                <a:cs typeface="+mj-cs"/>
              </a:rPr>
              <a:t>Representative Reading Spine for KS1 </a:t>
            </a:r>
          </a:p>
          <a:p>
            <a:pPr>
              <a:lnSpc>
                <a:spcPct val="90000"/>
              </a:lnSpc>
              <a:spcBef>
                <a:spcPct val="0"/>
              </a:spcBef>
              <a:spcAft>
                <a:spcPts val="600"/>
              </a:spcAft>
            </a:pPr>
            <a:r>
              <a:rPr lang="en-US" sz="1200" dirty="0">
                <a:solidFill>
                  <a:schemeClr val="tx1">
                    <a:lumMod val="85000"/>
                    <a:lumOff val="15000"/>
                  </a:schemeClr>
                </a:solidFill>
                <a:latin typeface="Arial" panose="020B0604020202020204" pitchFamily="34" charset="0"/>
                <a:ea typeface="+mj-ea"/>
                <a:cs typeface="Arial" panose="020B0604020202020204" pitchFamily="34" charset="0"/>
              </a:rPr>
              <a:t>Looking to update your literacy spine? Check out the new </a:t>
            </a:r>
            <a:r>
              <a:rPr lang="en-GB" sz="1200" dirty="0">
                <a:latin typeface="Arial" panose="020B0604020202020204" pitchFamily="34" charset="0"/>
                <a:cs typeface="Arial" panose="020B0604020202020204" pitchFamily="34" charset="0"/>
              </a:rPr>
              <a:t> Representative Reading Spine created by experts from Coventry School Library Service and Primary English Education Consultancy Limited. </a:t>
            </a:r>
          </a:p>
          <a:p>
            <a:pPr marL="171450" indent="-171450">
              <a:lnSpc>
                <a:spcPct val="90000"/>
              </a:lnSpc>
              <a:spcBef>
                <a:spcPct val="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A spine of 12 picture books selected for the quality of their writing, illustration and ability to represent the lives and experiences of all children regardless of their gender, ethnicity or social class. </a:t>
            </a:r>
          </a:p>
          <a:p>
            <a:pPr marL="171450" indent="-171450">
              <a:lnSpc>
                <a:spcPct val="90000"/>
              </a:lnSpc>
              <a:spcBef>
                <a:spcPct val="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supports a holistic approach to reading.  Helping children to understand the world around them, to process emotions and experiences, and importantly to provide them with “mirrors, windows and sliding glass doors”</a:t>
            </a:r>
            <a:r>
              <a:rPr lang="en-GB" sz="1200" baseline="30000" dirty="0">
                <a:latin typeface="Arial" panose="020B0604020202020204" pitchFamily="34" charset="0"/>
                <a:cs typeface="Arial" panose="020B0604020202020204" pitchFamily="34" charset="0"/>
              </a:rPr>
              <a:t>1</a:t>
            </a:r>
            <a:r>
              <a:rPr lang="en-GB" sz="1200" dirty="0">
                <a:latin typeface="Arial" panose="020B0604020202020204" pitchFamily="34" charset="0"/>
                <a:cs typeface="Arial" panose="020B0604020202020204" pitchFamily="34" charset="0"/>
              </a:rPr>
              <a:t> through using up-to-date modern texts from a diverse range of authors and illustrators.  </a:t>
            </a:r>
          </a:p>
          <a:p>
            <a:pPr marL="171450" indent="-171450">
              <a:lnSpc>
                <a:spcPct val="90000"/>
              </a:lnSpc>
              <a:spcBef>
                <a:spcPct val="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Each book is accompanied by a range of reading activities. These focus on making links between the book and the children’s existing knowledge, identifying themes, emotional literacy and expressing opinions about what is read. </a:t>
            </a:r>
          </a:p>
          <a:p>
            <a:pPr>
              <a:lnSpc>
                <a:spcPct val="90000"/>
              </a:lnSpc>
              <a:spcBef>
                <a:spcPct val="0"/>
              </a:spcBef>
              <a:spcAft>
                <a:spcPts val="600"/>
              </a:spcAft>
            </a:pPr>
            <a:r>
              <a:rPr lang="en-GB" sz="900" baseline="30000" dirty="0">
                <a:solidFill>
                  <a:schemeClr val="tx1">
                    <a:lumMod val="50000"/>
                    <a:lumOff val="50000"/>
                  </a:schemeClr>
                </a:solidFill>
                <a:latin typeface="Arial" panose="020B0604020202020204" pitchFamily="34" charset="0"/>
                <a:cs typeface="Arial" panose="020B0604020202020204" pitchFamily="34" charset="0"/>
              </a:rPr>
              <a:t>1 </a:t>
            </a:r>
            <a:r>
              <a:rPr lang="en-GB" sz="900" dirty="0">
                <a:solidFill>
                  <a:schemeClr val="tx1">
                    <a:lumMod val="50000"/>
                    <a:lumOff val="50000"/>
                  </a:schemeClr>
                </a:solidFill>
                <a:latin typeface="Arial" panose="020B0604020202020204" pitchFamily="34" charset="0"/>
                <a:cs typeface="Arial" panose="020B0604020202020204" pitchFamily="34" charset="0"/>
              </a:rPr>
              <a:t>Rudine Sims Bishop Professor at the College of Education and Human Ecology,  Ohio State </a:t>
            </a:r>
            <a:r>
              <a:rPr lang="en-GB" sz="900" dirty="0">
                <a:solidFill>
                  <a:schemeClr val="tx1">
                    <a:lumMod val="50000"/>
                    <a:lumOff val="50000"/>
                  </a:schemeClr>
                </a:solidFill>
              </a:rPr>
              <a:t>University. (1990) </a:t>
            </a:r>
            <a:r>
              <a:rPr lang="en-GB" sz="900" dirty="0">
                <a:hlinkClick r:id="rId4"/>
              </a:rPr>
              <a:t>https://ehe.osu.edu/news/listing/rudine-sims-bishop-diverse-childrens-books/</a:t>
            </a:r>
            <a:r>
              <a:rPr lang="en-GB" sz="900" dirty="0"/>
              <a:t>   </a:t>
            </a:r>
          </a:p>
        </p:txBody>
      </p:sp>
      <p:sp>
        <p:nvSpPr>
          <p:cNvPr id="9" name="TextBox 8">
            <a:extLst>
              <a:ext uri="{FF2B5EF4-FFF2-40B4-BE49-F238E27FC236}">
                <a16:creationId xmlns:a16="http://schemas.microsoft.com/office/drawing/2014/main" id="{B235A4F3-1360-43FA-88EF-9826CEBFB365}"/>
              </a:ext>
            </a:extLst>
          </p:cNvPr>
          <p:cNvSpPr txBox="1"/>
          <p:nvPr/>
        </p:nvSpPr>
        <p:spPr>
          <a:xfrm>
            <a:off x="3334993" y="3818888"/>
            <a:ext cx="3232380" cy="3046988"/>
          </a:xfrm>
          <a:prstGeom prst="rect">
            <a:avLst/>
          </a:prstGeom>
          <a:noFill/>
        </p:spPr>
        <p:txBody>
          <a:bodyPr wrap="square" rtlCol="0">
            <a:spAutoFit/>
          </a:bodyPr>
          <a:lstStyle/>
          <a:p>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“SLS has been invaluable in fostering a love of reading for our children. They provide a wealth of knowledge when it comes to children's literature and provide us with support and resources to ensure the children in our school have access to a wide range of reading materials.” </a:t>
            </a:r>
            <a:r>
              <a:rPr lang="en-GB" sz="1200" b="1" i="1" dirty="0">
                <a:solidFill>
                  <a:srgbClr val="000000"/>
                </a:solidFill>
                <a:effectLst/>
                <a:latin typeface="Arial" panose="020B0604020202020204" pitchFamily="34" charset="0"/>
                <a:ea typeface="Calibri" panose="020F0502020204030204" pitchFamily="34" charset="0"/>
                <a:cs typeface="Arial" panose="020B0604020202020204" pitchFamily="34" charset="0"/>
              </a:rPr>
              <a:t>Mrs Gemma Spence</a:t>
            </a:r>
            <a:r>
              <a:rPr lang="en-GB" sz="1200" b="1" dirty="0">
                <a:effectLst/>
                <a:latin typeface="Arial" panose="020B0604020202020204" pitchFamily="34" charset="0"/>
                <a:ea typeface="Calibri" panose="020F0502020204030204" pitchFamily="34" charset="0"/>
                <a:cs typeface="Arial" panose="020B0604020202020204" pitchFamily="34" charset="0"/>
              </a:rPr>
              <a:t> </a:t>
            </a:r>
          </a:p>
          <a:p>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Acting Deputy Headteacher, John Shelton Primary School</a:t>
            </a:r>
          </a:p>
          <a:p>
            <a:endParaRPr lang="en-GB" sz="1200" dirty="0">
              <a:effectLst/>
              <a:latin typeface="Arial" panose="020B0604020202020204" pitchFamily="34" charset="0"/>
              <a:ea typeface="Calibri" panose="020F0502020204030204" pitchFamily="34" charset="0"/>
              <a:cs typeface="Arial" panose="020B0604020202020204" pitchFamily="34" charset="0"/>
            </a:endParaRPr>
          </a:p>
          <a:p>
            <a:r>
              <a:rPr lang="en-GB" sz="1200" dirty="0">
                <a:effectLst/>
                <a:latin typeface="Arial" panose="020B0604020202020204" pitchFamily="34" charset="0"/>
                <a:ea typeface="Calibri" panose="020F0502020204030204" pitchFamily="34" charset="0"/>
                <a:cs typeface="Arial" panose="020B0604020202020204" pitchFamily="34" charset="0"/>
              </a:rPr>
              <a:t>“We subscribe to Coventry Schools Library Service, which is an invaluable resource in providing us with ever-changing, high-quality texts for our library, for units of work across the curriculum and for classroom reading corners.” </a:t>
            </a:r>
            <a:r>
              <a:rPr lang="en-GB" sz="1200" b="1" dirty="0">
                <a:effectLst/>
                <a:latin typeface="Arial" panose="020B0604020202020204" pitchFamily="34" charset="0"/>
                <a:ea typeface="Calibri" panose="020F0502020204030204" pitchFamily="34" charset="0"/>
                <a:cs typeface="Arial" panose="020B0604020202020204" pitchFamily="34" charset="0"/>
              </a:rPr>
              <a:t>St Anne’s Primary School</a:t>
            </a:r>
          </a:p>
        </p:txBody>
      </p:sp>
      <p:sp>
        <p:nvSpPr>
          <p:cNvPr id="12" name="TextBox 11">
            <a:extLst>
              <a:ext uri="{FF2B5EF4-FFF2-40B4-BE49-F238E27FC236}">
                <a16:creationId xmlns:a16="http://schemas.microsoft.com/office/drawing/2014/main" id="{FE076DF6-9375-46DE-802D-F60793F2178A}"/>
              </a:ext>
            </a:extLst>
          </p:cNvPr>
          <p:cNvSpPr txBox="1"/>
          <p:nvPr/>
        </p:nvSpPr>
        <p:spPr>
          <a:xfrm>
            <a:off x="2469883" y="8027181"/>
            <a:ext cx="1979604" cy="338554"/>
          </a:xfrm>
          <a:prstGeom prst="rect">
            <a:avLst/>
          </a:prstGeom>
          <a:noFill/>
        </p:spPr>
        <p:txBody>
          <a:bodyPr wrap="square" rtlCol="0">
            <a:spAutoFit/>
          </a:bodyPr>
          <a:lstStyle/>
          <a:p>
            <a:pPr algn="ctr"/>
            <a:r>
              <a:rPr lang="en-GB" sz="1600" b="1" dirty="0">
                <a:solidFill>
                  <a:schemeClr val="accent6">
                    <a:lumMod val="75000"/>
                  </a:schemeClr>
                </a:solidFill>
              </a:rPr>
              <a:t>How to order</a:t>
            </a:r>
          </a:p>
        </p:txBody>
      </p:sp>
      <p:sp>
        <p:nvSpPr>
          <p:cNvPr id="69" name="TextBox 68">
            <a:extLst>
              <a:ext uri="{FF2B5EF4-FFF2-40B4-BE49-F238E27FC236}">
                <a16:creationId xmlns:a16="http://schemas.microsoft.com/office/drawing/2014/main" id="{2A3A4CDD-525A-4337-86EE-57F48167EF6A}"/>
              </a:ext>
            </a:extLst>
          </p:cNvPr>
          <p:cNvSpPr txBox="1"/>
          <p:nvPr/>
        </p:nvSpPr>
        <p:spPr>
          <a:xfrm>
            <a:off x="4035723" y="3574995"/>
            <a:ext cx="1979604" cy="338554"/>
          </a:xfrm>
          <a:prstGeom prst="rect">
            <a:avLst/>
          </a:prstGeom>
          <a:noFill/>
        </p:spPr>
        <p:txBody>
          <a:bodyPr wrap="square" rtlCol="0">
            <a:spAutoFit/>
          </a:bodyPr>
          <a:lstStyle/>
          <a:p>
            <a:pPr algn="ctr"/>
            <a:r>
              <a:rPr lang="en-GB" sz="1600" b="1" dirty="0">
                <a:solidFill>
                  <a:srgbClr val="0066FF"/>
                </a:solidFill>
              </a:rPr>
              <a:t>Testimonials</a:t>
            </a:r>
          </a:p>
        </p:txBody>
      </p:sp>
      <p:sp>
        <p:nvSpPr>
          <p:cNvPr id="18" name="TextBox 17">
            <a:extLst>
              <a:ext uri="{FF2B5EF4-FFF2-40B4-BE49-F238E27FC236}">
                <a16:creationId xmlns:a16="http://schemas.microsoft.com/office/drawing/2014/main" id="{31485C87-9DF8-4FB1-93A9-FBA0877A51FD}"/>
              </a:ext>
            </a:extLst>
          </p:cNvPr>
          <p:cNvSpPr txBox="1"/>
          <p:nvPr/>
        </p:nvSpPr>
        <p:spPr>
          <a:xfrm>
            <a:off x="260419" y="7158070"/>
            <a:ext cx="6337164" cy="830997"/>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As well as our traditional loan services SLS provide many other opportunities to schools to support reading. We run the </a:t>
            </a:r>
            <a:r>
              <a:rPr lang="en-GB" sz="1200" dirty="0">
                <a:latin typeface="Arial" panose="020B0604020202020204" pitchFamily="34" charset="0"/>
                <a:cs typeface="Arial" panose="020B0604020202020204" pitchFamily="34" charset="0"/>
                <a:hlinkClick r:id="rId5"/>
              </a:rPr>
              <a:t>Coventry Inspiration Book Awards </a:t>
            </a:r>
            <a:r>
              <a:rPr lang="en-GB" sz="1200" dirty="0">
                <a:latin typeface="Arial" panose="020B0604020202020204" pitchFamily="34" charset="0"/>
                <a:cs typeface="Arial" panose="020B0604020202020204" pitchFamily="34" charset="0"/>
              </a:rPr>
              <a:t>which have now being going for 15 years as well as the Year 5/6 Library Quiz. We also have various training courses running this term and are always available to provide advice and guidance. </a:t>
            </a:r>
            <a:endParaRPr lang="en-GB" sz="2000" dirty="0">
              <a:latin typeface="Arial" panose="020B0604020202020204" pitchFamily="34" charset="0"/>
              <a:cs typeface="Arial" panose="020B0604020202020204" pitchFamily="34" charset="0"/>
            </a:endParaRPr>
          </a:p>
        </p:txBody>
      </p:sp>
      <p:sp>
        <p:nvSpPr>
          <p:cNvPr id="75" name="TextBox 1">
            <a:extLst>
              <a:ext uri="{FF2B5EF4-FFF2-40B4-BE49-F238E27FC236}">
                <a16:creationId xmlns:a16="http://schemas.microsoft.com/office/drawing/2014/main" id="{1563540D-0E56-4622-A65A-FBE84A71109C}"/>
              </a:ext>
            </a:extLst>
          </p:cNvPr>
          <p:cNvSpPr txBox="1"/>
          <p:nvPr/>
        </p:nvSpPr>
        <p:spPr>
          <a:xfrm>
            <a:off x="2030263" y="6887361"/>
            <a:ext cx="2609457" cy="338554"/>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b="1" dirty="0">
                <a:solidFill>
                  <a:srgbClr val="7030A0"/>
                </a:solidFill>
                <a:latin typeface="Arial" panose="020B0604020202020204" pitchFamily="34" charset="0"/>
                <a:cs typeface="Arial" panose="020B0604020202020204" pitchFamily="34" charset="0"/>
              </a:rPr>
              <a:t>Other SLS initiatives</a:t>
            </a:r>
            <a:endParaRPr lang="en-US" b="1" dirty="0">
              <a:solidFill>
                <a:srgbClr val="7030A0"/>
              </a:solidFill>
              <a:cs typeface="Calibri"/>
            </a:endParaRPr>
          </a:p>
        </p:txBody>
      </p:sp>
      <p:sp>
        <p:nvSpPr>
          <p:cNvPr id="5" name="TextBox 4">
            <a:extLst>
              <a:ext uri="{FF2B5EF4-FFF2-40B4-BE49-F238E27FC236}">
                <a16:creationId xmlns:a16="http://schemas.microsoft.com/office/drawing/2014/main" id="{AFB692FF-BFAC-40E8-8308-381726449166}"/>
              </a:ext>
            </a:extLst>
          </p:cNvPr>
          <p:cNvSpPr txBox="1"/>
          <p:nvPr/>
        </p:nvSpPr>
        <p:spPr>
          <a:xfrm>
            <a:off x="286168" y="3847247"/>
            <a:ext cx="2950841" cy="2956707"/>
          </a:xfrm>
          <a:prstGeom prst="rect">
            <a:avLst/>
          </a:prstGeom>
          <a:noFill/>
        </p:spPr>
        <p:txBody>
          <a:bodyPr wrap="square" rtlCol="0">
            <a:spAutoFit/>
          </a:bodyPr>
          <a:lstStyle/>
          <a:p>
            <a:pPr>
              <a:lnSpc>
                <a:spcPct val="90000"/>
              </a:lnSpc>
              <a:spcAft>
                <a:spcPts val="800"/>
              </a:spcAft>
            </a:pPr>
            <a:r>
              <a:rPr lang="en-US" sz="1200" dirty="0">
                <a:solidFill>
                  <a:schemeClr val="tx1">
                    <a:lumMod val="85000"/>
                    <a:lumOff val="15000"/>
                  </a:schemeClr>
                </a:solidFill>
                <a:effectLst/>
                <a:latin typeface="Arial" panose="020B0604020202020204" pitchFamily="34" charset="0"/>
                <a:cs typeface="Arial" panose="020B0604020202020204" pitchFamily="34" charset="0"/>
              </a:rPr>
              <a:t>Does your school library need a makeover and a reboot? Many school libraries were closed during the pandemic and </a:t>
            </a:r>
            <a:r>
              <a:rPr lang="en-US" sz="1200" dirty="0">
                <a:solidFill>
                  <a:schemeClr val="tx1">
                    <a:lumMod val="85000"/>
                    <a:lumOff val="15000"/>
                  </a:schemeClr>
                </a:solidFill>
                <a:latin typeface="Arial" panose="020B0604020202020204" pitchFamily="34" charset="0"/>
                <a:cs typeface="Arial" panose="020B0604020202020204" pitchFamily="34" charset="0"/>
              </a:rPr>
              <a:t>are in need of revitalisation. </a:t>
            </a:r>
            <a:r>
              <a:rPr lang="en-US" sz="1200" dirty="0">
                <a:solidFill>
                  <a:schemeClr val="tx1">
                    <a:lumMod val="85000"/>
                    <a:lumOff val="15000"/>
                  </a:schemeClr>
                </a:solidFill>
                <a:effectLst/>
                <a:latin typeface="Arial" panose="020B0604020202020204" pitchFamily="34" charset="0"/>
                <a:cs typeface="Arial" panose="020B0604020202020204" pitchFamily="34" charset="0"/>
              </a:rPr>
              <a:t>For a set cost of only £1500 we will provide the following.</a:t>
            </a:r>
          </a:p>
          <a:p>
            <a:pPr marL="285750" indent="-228600">
              <a:lnSpc>
                <a:spcPct val="90000"/>
              </a:lnSpc>
              <a:spcAft>
                <a:spcPts val="800"/>
              </a:spcAft>
              <a:buSzPct val="155000"/>
              <a:buFont typeface="Arial" panose="020B0604020202020204" pitchFamily="34" charset="0"/>
              <a:buChar char="•"/>
            </a:pPr>
            <a:r>
              <a:rPr lang="en-US" sz="1200" dirty="0">
                <a:solidFill>
                  <a:schemeClr val="tx1">
                    <a:lumMod val="85000"/>
                    <a:lumOff val="15000"/>
                  </a:schemeClr>
                </a:solidFill>
                <a:latin typeface="Arial" panose="020B0604020202020204" pitchFamily="34" charset="0"/>
                <a:cs typeface="Arial" panose="020B0604020202020204" pitchFamily="34" charset="0"/>
              </a:rPr>
              <a:t>L</a:t>
            </a:r>
            <a:r>
              <a:rPr lang="en-US" sz="1200" dirty="0">
                <a:solidFill>
                  <a:schemeClr val="tx1">
                    <a:lumMod val="85000"/>
                    <a:lumOff val="15000"/>
                  </a:schemeClr>
                </a:solidFill>
                <a:effectLst/>
                <a:latin typeface="Arial" panose="020B0604020202020204" pitchFamily="34" charset="0"/>
                <a:cs typeface="Arial" panose="020B0604020202020204" pitchFamily="34" charset="0"/>
              </a:rPr>
              <a:t>ibrarian (and library assistant) in school for 2 days to weed library stock, tidy shelves (put in order), change of layout to make best use of space, furniture and display areas</a:t>
            </a:r>
            <a:endParaRPr lang="en-US" sz="1200" dirty="0">
              <a:solidFill>
                <a:schemeClr val="tx1">
                  <a:lumMod val="85000"/>
                  <a:lumOff val="15000"/>
                </a:schemeClr>
              </a:solidFill>
              <a:latin typeface="Arial" panose="020B0604020202020204" pitchFamily="34" charset="0"/>
              <a:cs typeface="Arial" panose="020B0604020202020204" pitchFamily="34" charset="0"/>
            </a:endParaRPr>
          </a:p>
          <a:p>
            <a:pPr marL="285750" indent="-228600">
              <a:lnSpc>
                <a:spcPct val="90000"/>
              </a:lnSpc>
              <a:spcAft>
                <a:spcPts val="800"/>
              </a:spcAft>
              <a:buSzPct val="155000"/>
              <a:buFont typeface="Arial" panose="020B0604020202020204" pitchFamily="34" charset="0"/>
              <a:buChar char="•"/>
            </a:pPr>
            <a:r>
              <a:rPr lang="en-US" sz="1200" dirty="0">
                <a:solidFill>
                  <a:schemeClr val="tx1">
                    <a:lumMod val="85000"/>
                    <a:lumOff val="15000"/>
                  </a:schemeClr>
                </a:solidFill>
                <a:effectLst/>
                <a:latin typeface="Arial" panose="020B0604020202020204" pitchFamily="34" charset="0"/>
                <a:cs typeface="Arial" panose="020B0604020202020204" pitchFamily="34" charset="0"/>
              </a:rPr>
              <a:t>£1000 RRP’s worth of new books added to your library, chosen by SLS Librarians based on their review of the current stock in the library after the weed</a:t>
            </a:r>
          </a:p>
        </p:txBody>
      </p:sp>
      <p:sp>
        <p:nvSpPr>
          <p:cNvPr id="20" name="TextBox 19">
            <a:extLst>
              <a:ext uri="{FF2B5EF4-FFF2-40B4-BE49-F238E27FC236}">
                <a16:creationId xmlns:a16="http://schemas.microsoft.com/office/drawing/2014/main" id="{F65A5DE8-44E1-4727-BA0C-60B909D2D471}"/>
              </a:ext>
            </a:extLst>
          </p:cNvPr>
          <p:cNvSpPr txBox="1"/>
          <p:nvPr/>
        </p:nvSpPr>
        <p:spPr>
          <a:xfrm>
            <a:off x="286168" y="8282939"/>
            <a:ext cx="6276226" cy="670889"/>
          </a:xfrm>
          <a:prstGeom prst="rect">
            <a:avLst/>
          </a:prstGeom>
          <a:noFill/>
        </p:spPr>
        <p:txBody>
          <a:bodyPr wrap="square" rtlCol="0">
            <a:spAutoFit/>
          </a:bodyPr>
          <a:lstStyle/>
          <a:p>
            <a:pPr>
              <a:lnSpc>
                <a:spcPct val="107000"/>
              </a:lnSpc>
              <a:spcAft>
                <a:spcPts val="800"/>
              </a:spcAft>
            </a:pPr>
            <a:r>
              <a:rPr lang="en-GB" sz="1200" dirty="0">
                <a:latin typeface="Arial" panose="020B0604020202020204" pitchFamily="34" charset="0"/>
                <a:ea typeface="SimSun" panose="02010600030101010101" pitchFamily="2" charset="-122"/>
                <a:cs typeface="Arial" panose="020B0604020202020204" pitchFamily="34" charset="0"/>
              </a:rPr>
              <a:t>Most of our services are available to order from SLS’s page on the new </a:t>
            </a:r>
            <a:r>
              <a:rPr lang="en-GB" sz="1200" dirty="0">
                <a:latin typeface="Arial" panose="020B0604020202020204" pitchFamily="34" charset="0"/>
                <a:ea typeface="SimSun" panose="02010600030101010101" pitchFamily="2" charset="-122"/>
                <a:cs typeface="Arial" panose="020B0604020202020204" pitchFamily="34" charset="0"/>
                <a:hlinkClick r:id="rId6"/>
              </a:rPr>
              <a:t>Education Traded Services online ordering portal</a:t>
            </a:r>
            <a:r>
              <a:rPr lang="en-GB" sz="1200" dirty="0">
                <a:latin typeface="Arial" panose="020B0604020202020204" pitchFamily="34" charset="0"/>
                <a:ea typeface="SimSun" panose="02010600030101010101" pitchFamily="2" charset="-122"/>
                <a:cs typeface="Arial" panose="020B0604020202020204" pitchFamily="34" charset="0"/>
              </a:rPr>
              <a:t>. </a:t>
            </a:r>
            <a:r>
              <a:rPr lang="en-GB" sz="1200" dirty="0">
                <a:effectLst/>
                <a:latin typeface="Arial" panose="020B0604020202020204" pitchFamily="34" charset="0"/>
                <a:ea typeface="SimSun" panose="02010600030101010101" pitchFamily="2" charset="-122"/>
                <a:cs typeface="Arial" panose="020B0604020202020204" pitchFamily="34" charset="0"/>
              </a:rPr>
              <a:t>If you would like to discuss your school</a:t>
            </a:r>
            <a:r>
              <a:rPr lang="en-GB" sz="1200" dirty="0">
                <a:latin typeface="Arial" panose="020B0604020202020204" pitchFamily="34" charset="0"/>
                <a:ea typeface="SimSun" panose="02010600030101010101" pitchFamily="2" charset="-122"/>
                <a:cs typeface="Arial" panose="020B0604020202020204" pitchFamily="34" charset="0"/>
              </a:rPr>
              <a:t>’s needs and how SLS can best support your students then please contact </a:t>
            </a:r>
            <a:r>
              <a:rPr lang="en-GB" sz="1200" dirty="0">
                <a:latin typeface="Arial" panose="020B0604020202020204" pitchFamily="34" charset="0"/>
                <a:ea typeface="SimSun" panose="02010600030101010101" pitchFamily="2" charset="-122"/>
                <a:cs typeface="Arial" panose="020B0604020202020204" pitchFamily="34" charset="0"/>
                <a:hlinkClick r:id="rId7"/>
              </a:rPr>
              <a:t>Isobel.Powell@coventry.gov.uk</a:t>
            </a:r>
            <a:endParaRPr lang="en-GB" sz="1200" dirty="0">
              <a:latin typeface="Arial" panose="020B0604020202020204" pitchFamily="34" charset="0"/>
              <a:cs typeface="Arial" panose="020B0604020202020204" pitchFamily="34" charset="0"/>
            </a:endParaRPr>
          </a:p>
        </p:txBody>
      </p:sp>
      <p:pic>
        <p:nvPicPr>
          <p:cNvPr id="32" name="Picture 31">
            <a:extLst>
              <a:ext uri="{FF2B5EF4-FFF2-40B4-BE49-F238E27FC236}">
                <a16:creationId xmlns:a16="http://schemas.microsoft.com/office/drawing/2014/main" id="{BCA247A2-37A7-4F65-A918-D3F21E795839}"/>
              </a:ext>
            </a:extLst>
          </p:cNvPr>
          <p:cNvPicPr>
            <a:picLocks noChangeAspect="1"/>
          </p:cNvPicPr>
          <p:nvPr/>
        </p:nvPicPr>
        <p:blipFill>
          <a:blip r:embed="rId8">
            <a:alphaModFix amt="45000"/>
          </a:blip>
          <a:stretch>
            <a:fillRect/>
          </a:stretch>
        </p:blipFill>
        <p:spPr>
          <a:xfrm>
            <a:off x="5880502" y="381574"/>
            <a:ext cx="690053" cy="725576"/>
          </a:xfrm>
          <a:prstGeom prst="ellipse">
            <a:avLst/>
          </a:prstGeom>
        </p:spPr>
      </p:pic>
      <p:pic>
        <p:nvPicPr>
          <p:cNvPr id="34" name="Picture 33" descr="Text, whiteboard&#10;&#10;Description automatically generated">
            <a:extLst>
              <a:ext uri="{FF2B5EF4-FFF2-40B4-BE49-F238E27FC236}">
                <a16:creationId xmlns:a16="http://schemas.microsoft.com/office/drawing/2014/main" id="{9E2D9961-DF33-455B-9C05-D55C6C06FF9B}"/>
              </a:ext>
            </a:extLst>
          </p:cNvPr>
          <p:cNvPicPr>
            <a:picLocks noChangeAspect="1"/>
          </p:cNvPicPr>
          <p:nvPr/>
        </p:nvPicPr>
        <p:blipFill>
          <a:blip r:embed="rId9">
            <a:alphaModFix amt="46000"/>
          </a:blip>
          <a:stretch>
            <a:fillRect/>
          </a:stretch>
        </p:blipFill>
        <p:spPr>
          <a:xfrm>
            <a:off x="5782894" y="1590029"/>
            <a:ext cx="747314" cy="744979"/>
          </a:xfrm>
          <a:prstGeom prst="ellipse">
            <a:avLst/>
          </a:prstGeom>
        </p:spPr>
      </p:pic>
      <p:pic>
        <p:nvPicPr>
          <p:cNvPr id="35" name="Picture 34" descr="Text&#10;&#10;Description automatically generated with medium confidence">
            <a:extLst>
              <a:ext uri="{FF2B5EF4-FFF2-40B4-BE49-F238E27FC236}">
                <a16:creationId xmlns:a16="http://schemas.microsoft.com/office/drawing/2014/main" id="{0404016A-6E77-496E-8F38-BD742EFA3E67}"/>
              </a:ext>
            </a:extLst>
          </p:cNvPr>
          <p:cNvPicPr>
            <a:picLocks noChangeAspect="1"/>
          </p:cNvPicPr>
          <p:nvPr/>
        </p:nvPicPr>
        <p:blipFill rotWithShape="1">
          <a:blip r:embed="rId10">
            <a:alphaModFix amt="54000"/>
          </a:blip>
          <a:srcRect l="-464" t="-1046" r="464" b="1046"/>
          <a:stretch/>
        </p:blipFill>
        <p:spPr>
          <a:xfrm>
            <a:off x="380959" y="366705"/>
            <a:ext cx="755772" cy="770565"/>
          </a:xfrm>
          <a:prstGeom prst="ellipse">
            <a:avLst/>
          </a:prstGeom>
          <a:ln w="19050">
            <a:solidFill>
              <a:srgbClr val="92D050">
                <a:alpha val="66000"/>
              </a:srgbClr>
            </a:solidFill>
          </a:ln>
        </p:spPr>
      </p:pic>
    </p:spTree>
    <p:extLst>
      <p:ext uri="{BB962C8B-B14F-4D97-AF65-F5344CB8AC3E}">
        <p14:creationId xmlns:p14="http://schemas.microsoft.com/office/powerpoint/2010/main" val="28409315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p:properties xmlns:p="http://schemas.microsoft.com/office/2006/metadata/properties" xmlns:xsi="http://www.w3.org/2001/XMLSchema-instance" xmlns:pc="http://schemas.microsoft.com/office/infopath/2007/PartnerControls">
  <documentManagement>
    <TaxKeywordTaxHTField xmlns="f030db69-1d5c-4c1f-887a-00e75fed0d5c">
      <Terms xmlns="http://schemas.microsoft.com/office/infopath/2007/PartnerControls"/>
    </TaxKeywordTaxHTField>
    <dc4525bf4a704db985c3696ff43c56c8 xmlns="f030db69-1d5c-4c1f-887a-00e75fed0d5c">
      <Terms xmlns="http://schemas.microsoft.com/office/infopath/2007/PartnerControls"/>
    </dc4525bf4a704db985c3696ff43c56c8>
    <Expire_x0020_in xmlns="f030db69-1d5c-4c1f-887a-00e75fed0d5c">3</Expire_x0020_in>
    <TaxCatchAll xmlns="f030db69-1d5c-4c1f-887a-00e75fed0d5c">
      <Value>1535</Value>
    </TaxCatchAll>
    <Document_x0020_Expires_x0020_On xmlns="f030db69-1d5c-4c1f-887a-00e75fed0d5c">2022-06-12T23:00:00+00:00</Document_x0020_Expires_x0020_On>
    <b0aae251cd5f4b7dbd6fa4992b52a58b xmlns="f030db69-1d5c-4c1f-887a-00e75fed0d5c">
      <Terms xmlns="http://schemas.microsoft.com/office/infopath/2007/PartnerControls">
        <TermInfo xmlns="http://schemas.microsoft.com/office/infopath/2007/PartnerControls">
          <TermName xmlns="http://schemas.microsoft.com/office/infopath/2007/PartnerControls">Schools Libraries</TermName>
          <TermId xmlns="http://schemas.microsoft.com/office/infopath/2007/PartnerControls">ae2b4f2b-de54-4e92-bfd0-73045e37f829</TermId>
        </TermInfo>
      </Terms>
    </b0aae251cd5f4b7dbd6fa4992b52a58b>
    <_dlc_ExpireDateSaved xmlns="http://schemas.microsoft.com/sharepoint/v3" xsi:nil="true"/>
    <_dlc_ExpireDate xmlns="http://schemas.microsoft.com/sharepoint/v3">2022-06-13T23:00:00+00:00</_dlc_ExpireDate>
  </documentManagement>
</p:properties>
</file>

<file path=customXml/item2.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10001</Type>
    <SequenceNumber>101</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10001</Type>
    <SequenceNumber>101</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Version=16.0.0.0, Culture=neutral, PublicKeyToken=71e9bce111e9429c</Assembly>
    <Class>Microsoft.Office.RecordsManagement.Internal.UpdateExpireDate</Class>
    <Data/>
    <Filter/>
  </Receiver>
</spe:Receivers>
</file>

<file path=customXml/item3.xml><?xml version="1.0" encoding="utf-8"?>
<?mso-contentType ?>
<customXsn xmlns="http://schemas.microsoft.com/office/2006/metadata/customXsn">
  <xsnLocation/>
  <cached>True</cached>
  <openByDefault>True</openByDefault>
  <xsnScope/>
</customXsn>
</file>

<file path=customXml/item4.xml><?xml version="1.0" encoding="utf-8"?>
<?mso-contentType ?>
<SharedContentType xmlns="Microsoft.SharePoint.Taxonomy.ContentTypeSync" SourceId="6ed0261d-8e1d-4a30-b593-96d7f0c84e13" ContentTypeId="0x01010091769D3ADCDDBD418A5720563395FE8701" PreviousValue="false"/>
</file>

<file path=customXml/item5.xml><?xml version="1.0" encoding="utf-8"?>
<ct:contentTypeSchema xmlns:ct="http://schemas.microsoft.com/office/2006/metadata/contentType" xmlns:ma="http://schemas.microsoft.com/office/2006/metadata/properties/metaAttributes" ct:_="" ma:_="" ma:contentTypeName="Word Document" ma:contentTypeID="0x01010091769D3ADCDDBD418A5720563395FE870100DAEF31DCAF0C0847AF5383B40731F460" ma:contentTypeVersion="1" ma:contentTypeDescription="" ma:contentTypeScope="" ma:versionID="f48ea2a67c5eabbd40836bdff08d08fa">
  <xsd:schema xmlns:xsd="http://www.w3.org/2001/XMLSchema" xmlns:xs="http://www.w3.org/2001/XMLSchema" xmlns:p="http://schemas.microsoft.com/office/2006/metadata/properties" xmlns:ns1="http://schemas.microsoft.com/sharepoint/v3" xmlns:ns2="f030db69-1d5c-4c1f-887a-00e75fed0d5c" targetNamespace="http://schemas.microsoft.com/office/2006/metadata/properties" ma:root="true" ma:fieldsID="976ed3993afb87f4f1f709973f1964f1" ns1:_="" ns2:_="">
    <xsd:import namespace="http://schemas.microsoft.com/sharepoint/v3"/>
    <xsd:import namespace="f030db69-1d5c-4c1f-887a-00e75fed0d5c"/>
    <xsd:element name="properties">
      <xsd:complexType>
        <xsd:sequence>
          <xsd:element name="documentManagement">
            <xsd:complexType>
              <xsd:all>
                <xsd:element ref="ns2:b0aae251cd5f4b7dbd6fa4992b52a58b" minOccurs="0"/>
                <xsd:element ref="ns2:TaxCatchAll" minOccurs="0"/>
                <xsd:element ref="ns2:TaxCatchAllLabel" minOccurs="0"/>
                <xsd:element ref="ns2:dc4525bf4a704db985c3696ff43c56c8" minOccurs="0"/>
                <xsd:element ref="ns2:TaxKeywordTaxHTField" minOccurs="0"/>
                <xsd:element ref="ns2:Expire_x0020_in" minOccurs="0"/>
                <xsd:element ref="ns1:_dlc_ExpireDateSaved" minOccurs="0"/>
                <xsd:element ref="ns1:_dlc_ExpireDate" minOccurs="0"/>
                <xsd:element ref="ns2:Document_x0020_Expires_x0020_On" minOccurs="0"/>
                <xsd:element ref="ns1:_dlc_Exemp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pireDateSaved" ma:index="17" nillable="true" ma:displayName="Original Expiration Date" ma:description="" ma:hidden="true" ma:internalName="_dlc_ExpireDateSaved" ma:readOnly="true">
      <xsd:simpleType>
        <xsd:restriction base="dms:DateTime"/>
      </xsd:simpleType>
    </xsd:element>
    <xsd:element name="_dlc_ExpireDate" ma:index="18" nillable="true" ma:displayName="Expiration Date" ma:description="" ma:hidden="true" ma:indexed="true" ma:internalName="_dlc_ExpireDate" ma:readOnly="true">
      <xsd:simpleType>
        <xsd:restriction base="dms:DateTime"/>
      </xsd:simpleType>
    </xsd:element>
    <xsd:element name="_dlc_Exempt" ma:index="20" nillable="true" ma:displayName="Exempt from Policy" ma:description=""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030db69-1d5c-4c1f-887a-00e75fed0d5c" elementFormDefault="qualified">
    <xsd:import namespace="http://schemas.microsoft.com/office/2006/documentManagement/types"/>
    <xsd:import namespace="http://schemas.microsoft.com/office/infopath/2007/PartnerControls"/>
    <xsd:element name="b0aae251cd5f4b7dbd6fa4992b52a58b" ma:index="8" nillable="true" ma:taxonomy="true" ma:internalName="b0aae251cd5f4b7dbd6fa4992b52a58b" ma:taxonomyFieldName="Area" ma:displayName="Area" ma:default="1535;#Schools Libraries|ae2b4f2b-de54-4e92-bfd0-73045e37f829" ma:fieldId="{b0aae251-cd5f-4b7d-bd6f-a4992b52a58b}" ma:sspId="6ed0261d-8e1d-4a30-b593-96d7f0c84e13" ma:termSetId="19852c3a-ac1c-4e85-9fbb-224455bf1b77"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73c56dda-d3d9-46c5-b628-a55aa7c61da3}" ma:internalName="TaxCatchAll" ma:showField="CatchAllData" ma:web="e8598414-b8b6-4047-aa30-65305a42929c">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3c56dda-d3d9-46c5-b628-a55aa7c61da3}" ma:internalName="TaxCatchAllLabel" ma:readOnly="true" ma:showField="CatchAllDataLabel" ma:web="e8598414-b8b6-4047-aa30-65305a42929c">
      <xsd:complexType>
        <xsd:complexContent>
          <xsd:extension base="dms:MultiChoiceLookup">
            <xsd:sequence>
              <xsd:element name="Value" type="dms:Lookup" maxOccurs="unbounded" minOccurs="0" nillable="true"/>
            </xsd:sequence>
          </xsd:extension>
        </xsd:complexContent>
      </xsd:complexType>
    </xsd:element>
    <xsd:element name="dc4525bf4a704db985c3696ff43c56c8" ma:index="12" nillable="true" ma:taxonomy="true" ma:internalName="dc4525bf4a704db985c3696ff43c56c8" ma:taxonomyFieldName="DocumentGroup" ma:displayName="Document Group" ma:indexed="true" ma:default="" ma:fieldId="{dc4525bf-4a70-4db9-85c3-696ff43c56c8}" ma:sspId="6ed0261d-8e1d-4a30-b593-96d7f0c84e13" ma:termSetId="38866771-e0a7-4bce-a0bd-40dc285cf35b" ma:anchorId="03c3aad3-25a2-4afb-8c4f-b1f734b9eeb0" ma:open="true" ma:isKeyword="false">
      <xsd:complexType>
        <xsd:sequence>
          <xsd:element ref="pc:Terms" minOccurs="0" maxOccurs="1"/>
        </xsd:sequence>
      </xsd:complexType>
    </xsd:element>
    <xsd:element name="TaxKeywordTaxHTField" ma:index="14" nillable="true" ma:taxonomy="true" ma:internalName="TaxKeywordTaxHTField" ma:taxonomyFieldName="TaxKeyword" ma:displayName="Enterprise Keywords" ma:fieldId="{23f27201-bee3-471e-b2e7-b64fd8b7ca38}" ma:taxonomyMulti="true" ma:sspId="6ed0261d-8e1d-4a30-b593-96d7f0c84e13" ma:termSetId="00000000-0000-0000-0000-000000000000" ma:anchorId="00000000-0000-0000-0000-000000000000" ma:open="true" ma:isKeyword="true">
      <xsd:complexType>
        <xsd:sequence>
          <xsd:element ref="pc:Terms" minOccurs="0" maxOccurs="1"/>
        </xsd:sequence>
      </xsd:complexType>
    </xsd:element>
    <xsd:element name="Expire_x0020_in" ma:index="16" nillable="true" ma:displayName="Expire In (Years)" ma:default="3" ma:format="Dropdown" ma:internalName="Expire_x0020_in">
      <xsd:simpleType>
        <xsd:restriction base="dms:Choice">
          <xsd:enumeration value="1"/>
          <xsd:enumeration value="2"/>
          <xsd:enumeration value="3"/>
          <xsd:enumeration value="4"/>
          <xsd:enumeration value="5"/>
          <xsd:enumeration value="7"/>
          <xsd:enumeration value="10"/>
        </xsd:restriction>
      </xsd:simpleType>
    </xsd:element>
    <xsd:element name="Document_x0020_Expires_x0020_On" ma:index="19" nillable="true" ma:displayName="Document Expires On" ma:format="DateOnly" ma:indexed="true" ma:internalName="Document_x0020_Expires_x0020_On">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6.xml><?xml version="1.0" encoding="utf-8"?>
<?mso-contentType ?>
<p:Policy xmlns:p="office.server.policy" id="" local="true">
  <p:Name>Team Site Document</p:Name>
  <p:Description/>
  <p:Statement/>
  <p:PolicyItems>
    <p:PolicyItem featureId="Microsoft.Office.RecordsManagement.PolicyFeatures.Expiration" staticId="0x01010091769D3ADCDDBD418A5720563395FE87|-31099529" UniqueId="83729124-5b0f-4e01-bc34-7be1f9857bf1">
      <p:Name>Retention</p:Name>
      <p:Description>Automatic scheduling of content for processing, and performing a retention action on content that has reached its due date.</p:Description>
      <p:CustomData>
        <Schedules nextStageId="2">
          <Schedule type="Default">
            <stages>
              <data stageId="1">
                <formula id="Microsoft.Office.RecordsManagement.PolicyFeatures.Expiration.Formula.BuiltIn">
                  <number>1</number>
                  <property>Document_x0020_Expires_x0020_On</property>
                  <propertyId>4156f75a-f416-42bf-860e-5a1347930762</propertyId>
                  <period>days</period>
                </formula>
                <action type="action" id="Microsoft.Office.RecordsManagement.PolicyFeatures.Expiration.Action.MoveToRecycleBin"/>
              </data>
            </stages>
          </Schedule>
        </Schedules>
      </p:CustomData>
    </p:PolicyItem>
  </p:PolicyItems>
</p:Policy>
</file>

<file path=customXml/item7.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6DDE647-376E-4B6E-9134-B0F1897B49AB}">
  <ds:schemaRefs>
    <ds:schemaRef ds:uri="http://schemas.openxmlformats.org/package/2006/metadata/core-properties"/>
    <ds:schemaRef ds:uri="http://purl.org/dc/dcmitype/"/>
    <ds:schemaRef ds:uri="http://schemas.microsoft.com/office/infopath/2007/PartnerControls"/>
    <ds:schemaRef ds:uri="f030db69-1d5c-4c1f-887a-00e75fed0d5c"/>
    <ds:schemaRef ds:uri="http://purl.org/dc/elements/1.1/"/>
    <ds:schemaRef ds:uri="http://schemas.microsoft.com/office/2006/metadata/properties"/>
    <ds:schemaRef ds:uri="http://schemas.microsoft.com/sharepoint/v3"/>
    <ds:schemaRef ds:uri="http://schemas.microsoft.com/office/2006/documentManagement/types"/>
    <ds:schemaRef ds:uri="http://www.w3.org/XML/1998/namespace"/>
    <ds:schemaRef ds:uri="http://purl.org/dc/terms/"/>
  </ds:schemaRefs>
</ds:datastoreItem>
</file>

<file path=customXml/itemProps2.xml><?xml version="1.0" encoding="utf-8"?>
<ds:datastoreItem xmlns:ds="http://schemas.openxmlformats.org/officeDocument/2006/customXml" ds:itemID="{D7F3BDBA-935F-4F3C-AE95-EF414692D9C0}">
  <ds:schemaRefs>
    <ds:schemaRef ds:uri="http://schemas.microsoft.com/sharepoint/events"/>
  </ds:schemaRefs>
</ds:datastoreItem>
</file>

<file path=customXml/itemProps3.xml><?xml version="1.0" encoding="utf-8"?>
<ds:datastoreItem xmlns:ds="http://schemas.openxmlformats.org/officeDocument/2006/customXml" ds:itemID="{0C81EABD-3B47-4790-8267-3443BA2147A9}">
  <ds:schemaRefs>
    <ds:schemaRef ds:uri="http://schemas.microsoft.com/office/2006/metadata/customXsn"/>
  </ds:schemaRefs>
</ds:datastoreItem>
</file>

<file path=customXml/itemProps4.xml><?xml version="1.0" encoding="utf-8"?>
<ds:datastoreItem xmlns:ds="http://schemas.openxmlformats.org/officeDocument/2006/customXml" ds:itemID="{7EB262B1-3100-4856-836A-B990EFC56A66}">
  <ds:schemaRefs>
    <ds:schemaRef ds:uri="Microsoft.SharePoint.Taxonomy.ContentTypeSync"/>
  </ds:schemaRefs>
</ds:datastoreItem>
</file>

<file path=customXml/itemProps5.xml><?xml version="1.0" encoding="utf-8"?>
<ds:datastoreItem xmlns:ds="http://schemas.openxmlformats.org/officeDocument/2006/customXml" ds:itemID="{F408C71C-F7C4-4D3C-B495-5BA607C0D818}">
  <ds:schemaRefs>
    <ds:schemaRef ds:uri="f030db69-1d5c-4c1f-887a-00e75fed0d5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6.xml><?xml version="1.0" encoding="utf-8"?>
<ds:datastoreItem xmlns:ds="http://schemas.openxmlformats.org/officeDocument/2006/customXml" ds:itemID="{0AA86722-64DD-4031-8B66-04BCDDC5E15B}">
  <ds:schemaRefs>
    <ds:schemaRef ds:uri="office.server.policy"/>
  </ds:schemaRefs>
</ds:datastoreItem>
</file>

<file path=customXml/itemProps7.xml><?xml version="1.0" encoding="utf-8"?>
<ds:datastoreItem xmlns:ds="http://schemas.openxmlformats.org/officeDocument/2006/customXml" ds:itemID="{00159167-F3C6-4CA9-BCD8-1E5E94120E3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2583</TotalTime>
  <Words>1022</Words>
  <Application>Microsoft Office PowerPoint</Application>
  <PresentationFormat>On-screen Show (4:3)</PresentationFormat>
  <Paragraphs>40</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Gloucester MT Extra Condensed</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Authorised User</dc:creator>
  <cp:lastModifiedBy>Powell, Isobel</cp:lastModifiedBy>
  <cp:revision>251</cp:revision>
  <dcterms:modified xsi:type="dcterms:W3CDTF">2022-04-28T11:50:03Z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0x01010091769D3ADCDDBD418A5720563395FE870100DAEF31DCAF0C0847AF5383B40731F460</vt:lpwstr>
  </property>
  <property fmtid="{D5CDD505-2E9C-101B-9397-08002B2CF9AE}" pid="3" name="_dlc_policyId">
    <vt:lpwstr>0x01010091769D3ADCDDBD418A5720563395FE87|-31099529</vt:lpwstr>
  </property>
  <property fmtid="{D5CDD505-2E9C-101B-9397-08002B2CF9AE}" pid="4" name="ItemRetentionFormula">
    <vt:lpwstr>&lt;formula id="Microsoft.Office.RecordsManagement.PolicyFeatures.Expiration.Formula.BuiltIn"&gt;&lt;number&gt;1&lt;/number&gt;&lt;property&gt;Document_x005f_x0020_Expires_x005f_x0020_On&lt;/property&gt;&lt;propertyId&gt;4156f75a-f416-42bf-860e-5a1347930762&lt;/propertyId&gt;&lt;period&gt;days&lt;/period&gt;&lt;/formula&gt;</vt:lpwstr>
  </property>
  <property fmtid="{D5CDD505-2E9C-101B-9397-08002B2CF9AE}" pid="5" name="TaxKeyword">
    <vt:lpwstr/>
  </property>
  <property fmtid="{D5CDD505-2E9C-101B-9397-08002B2CF9AE}" pid="6" name="Area">
    <vt:lpwstr>1535;#Schools Libraries|ae2b4f2b-de54-4e92-bfd0-73045e37f829</vt:lpwstr>
  </property>
  <property fmtid="{D5CDD505-2E9C-101B-9397-08002B2CF9AE}" pid="7" name="DocumentGroup">
    <vt:lpwstr/>
  </property>
  <property fmtid="{D5CDD505-2E9C-101B-9397-08002B2CF9AE}" pid="8" name="Set Document Expiry Date">
    <vt:lpwstr>https://coventrycc.sharepoint.com/teams/People/EduLibAdLearning/LAHIService/SchoolsLibraryServ/_layouts/15/wrkstat.aspx?List=8000c5e0-7327-4a93-ab9b-447382e89af4&amp;WorkflowInstanceName=43c4a332-86a4-4cc8-ae31-49d18891caaa, Set document expiry date</vt:lpwstr>
  </property>
</Properties>
</file>