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58" r:id="rId5"/>
    <p:sldId id="259" r:id="rId6"/>
    <p:sldId id="260" r:id="rId7"/>
    <p:sldId id="266" r:id="rId8"/>
    <p:sldId id="264" r:id="rId9"/>
    <p:sldId id="279" r:id="rId10"/>
    <p:sldId id="267" r:id="rId11"/>
    <p:sldId id="265" r:id="rId12"/>
    <p:sldId id="273" r:id="rId13"/>
    <p:sldId id="275" r:id="rId14"/>
    <p:sldId id="274" r:id="rId15"/>
    <p:sldId id="276" r:id="rId16"/>
    <p:sldId id="268" r:id="rId17"/>
    <p:sldId id="28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1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Segments of competence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0-A88E-466F-B30B-8839C3B6FAC6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A88E-466F-B30B-8839C3B6FAC6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A88E-466F-B30B-8839C3B6FAC6}"/>
              </c:ext>
            </c:extLst>
          </c:dPt>
          <c:dPt>
            <c:idx val="3"/>
            <c:bubble3D val="0"/>
            <c:spPr>
              <a:solidFill>
                <a:srgbClr val="961DB3"/>
              </a:solidFill>
            </c:spPr>
            <c:extLst>
              <c:ext xmlns:c16="http://schemas.microsoft.com/office/drawing/2014/chart" uri="{C3380CC4-5D6E-409C-BE32-E72D297353CC}">
                <c16:uniqueId val="{00000003-A88E-466F-B30B-8839C3B6FAC6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4-A88E-466F-B30B-8839C3B6FAC6}"/>
              </c:ext>
            </c:extLst>
          </c:dPt>
          <c:dPt>
            <c:idx val="5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A88E-466F-B30B-8839C3B6FAC6}"/>
              </c:ext>
            </c:extLst>
          </c:dPt>
          <c:cat>
            <c:strRef>
              <c:f>Sheet1!$A$2:$A$7</c:f>
              <c:strCache>
                <c:ptCount val="6"/>
                <c:pt idx="0">
                  <c:v>Knowledge</c:v>
                </c:pt>
                <c:pt idx="1">
                  <c:v>Skills</c:v>
                </c:pt>
                <c:pt idx="2">
                  <c:v>Values</c:v>
                </c:pt>
                <c:pt idx="3">
                  <c:v>Approach to learning</c:v>
                </c:pt>
                <c:pt idx="4">
                  <c:v>Emotional intelligence</c:v>
                </c:pt>
                <c:pt idx="5">
                  <c:v>Resilience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8E-466F-B30B-8839C3B6FA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816A-3B75-469F-8867-D68AEBB593D1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BF60-665D-4E3B-B749-0C8210D46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69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816A-3B75-469F-8867-D68AEBB593D1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BF60-665D-4E3B-B749-0C8210D46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26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816A-3B75-469F-8867-D68AEBB593D1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BF60-665D-4E3B-B749-0C8210D46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19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816A-3B75-469F-8867-D68AEBB593D1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BF60-665D-4E3B-B749-0C8210D46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72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816A-3B75-469F-8867-D68AEBB593D1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BF60-665D-4E3B-B749-0C8210D46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56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816A-3B75-469F-8867-D68AEBB593D1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BF60-665D-4E3B-B749-0C8210D46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07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816A-3B75-469F-8867-D68AEBB593D1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BF60-665D-4E3B-B749-0C8210D46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322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816A-3B75-469F-8867-D68AEBB593D1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BF60-665D-4E3B-B749-0C8210D46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960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816A-3B75-469F-8867-D68AEBB593D1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BF60-665D-4E3B-B749-0C8210D46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52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816A-3B75-469F-8867-D68AEBB593D1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BF60-665D-4E3B-B749-0C8210D46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788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816A-3B75-469F-8867-D68AEBB593D1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BF60-665D-4E3B-B749-0C8210D46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17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D816A-3B75-469F-8867-D68AEBB593D1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2BF60-665D-4E3B-B749-0C8210D46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98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358" y="0"/>
            <a:ext cx="3926175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7127" y="18265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Supporting Approved Mental Health Professional trainees' good practice.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127" y="4384964"/>
            <a:ext cx="9144000" cy="1655762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The challenges of teaching the tension that exists when upholding people's human rights when applying powerful legislation: A Practice Educator's perspective.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21" y="105930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02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358" y="0"/>
            <a:ext cx="3926175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8143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Direct Observation – Discussion area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74109"/>
            <a:ext cx="10515600" cy="3202854"/>
          </a:xfrm>
        </p:spPr>
        <p:txBody>
          <a:bodyPr/>
          <a:lstStyle/>
          <a:p>
            <a:r>
              <a:rPr lang="en-GB" dirty="0" smtClean="0"/>
              <a:t>Is there a safer way to expose trainee AMHPs to situations that are “utterly unacceptable” or is real experience required to support learning?</a:t>
            </a:r>
          </a:p>
          <a:p>
            <a:r>
              <a:rPr lang="en-GB" dirty="0"/>
              <a:t>Do you feel there is a better way to manage the tensions/anxieties trainee AMHPs can experience during their </a:t>
            </a:r>
            <a:r>
              <a:rPr lang="en-GB" dirty="0" smtClean="0"/>
              <a:t>training?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21" y="105930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46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358" y="0"/>
            <a:ext cx="3926175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8143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Supervision: Pedagogy – Key Points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08694"/>
            <a:ext cx="10515600" cy="372775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GB" sz="6200" u="sng" dirty="0"/>
              <a:t>The connection between the AMHP role and social work</a:t>
            </a:r>
            <a:endParaRPr lang="en-GB" sz="6200" dirty="0"/>
          </a:p>
          <a:p>
            <a:pPr marL="0" indent="0">
              <a:buNone/>
            </a:pPr>
            <a:endParaRPr lang="en-GB" sz="6200" dirty="0"/>
          </a:p>
          <a:p>
            <a:pPr marL="0" indent="0">
              <a:buNone/>
            </a:pPr>
            <a:r>
              <a:rPr lang="en-GB" sz="6200" dirty="0"/>
              <a:t>Practitioners simultaneously carry out the following roles: </a:t>
            </a:r>
          </a:p>
          <a:p>
            <a:pPr marL="0" indent="0">
              <a:buNone/>
            </a:pPr>
            <a:endParaRPr lang="en-GB" sz="6200" dirty="0"/>
          </a:p>
          <a:p>
            <a:pPr lvl="0"/>
            <a:r>
              <a:rPr lang="en-GB" sz="6200" dirty="0"/>
              <a:t>C</a:t>
            </a:r>
            <a:r>
              <a:rPr lang="en-GB" sz="6200" dirty="0" smtClean="0"/>
              <a:t>ompetent </a:t>
            </a:r>
            <a:r>
              <a:rPr lang="en-GB" sz="6200" dirty="0"/>
              <a:t>practitioners (applying skills in their work)</a:t>
            </a:r>
          </a:p>
          <a:p>
            <a:pPr marL="0" indent="0">
              <a:buNone/>
            </a:pPr>
            <a:endParaRPr lang="en-GB" sz="6200" dirty="0"/>
          </a:p>
          <a:p>
            <a:pPr lvl="0"/>
            <a:r>
              <a:rPr lang="en-GB" sz="6200" dirty="0"/>
              <a:t>P</a:t>
            </a:r>
            <a:r>
              <a:rPr lang="en-GB" sz="6200" dirty="0" smtClean="0"/>
              <a:t>rofessionals </a:t>
            </a:r>
            <a:r>
              <a:rPr lang="en-GB" sz="6200" dirty="0"/>
              <a:t>(applying values)</a:t>
            </a:r>
          </a:p>
          <a:p>
            <a:pPr marL="0" indent="0">
              <a:buNone/>
            </a:pPr>
            <a:endParaRPr lang="en-GB" sz="6200" dirty="0"/>
          </a:p>
          <a:p>
            <a:pPr lvl="0"/>
            <a:r>
              <a:rPr lang="en-GB" sz="6200" dirty="0"/>
              <a:t>S</a:t>
            </a:r>
            <a:r>
              <a:rPr lang="en-GB" sz="6200" dirty="0" smtClean="0"/>
              <a:t>ocial </a:t>
            </a:r>
            <a:r>
              <a:rPr lang="en-GB" sz="6200" dirty="0"/>
              <a:t>scientists (applying knowledge) </a:t>
            </a:r>
          </a:p>
          <a:p>
            <a:pPr marL="0" indent="0">
              <a:buNone/>
            </a:pPr>
            <a:endParaRPr lang="en-GB" sz="6200" dirty="0"/>
          </a:p>
          <a:p>
            <a:pPr marL="0" indent="0">
              <a:buNone/>
            </a:pPr>
            <a:r>
              <a:rPr lang="en-GB" sz="6200" dirty="0" smtClean="0"/>
              <a:t>						</a:t>
            </a:r>
            <a:r>
              <a:rPr lang="en-GB" sz="6200" dirty="0" err="1" smtClean="0"/>
              <a:t>Croisdale</a:t>
            </a:r>
            <a:r>
              <a:rPr lang="en-GB" sz="6200" dirty="0" smtClean="0"/>
              <a:t>-Appleby </a:t>
            </a:r>
            <a:r>
              <a:rPr lang="en-GB" sz="6200" dirty="0"/>
              <a:t>(2014</a:t>
            </a:r>
            <a:r>
              <a:rPr lang="en-GB" sz="6400" dirty="0"/>
              <a:t>)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21" y="105930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54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358" y="0"/>
            <a:ext cx="3926175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8143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Supervision: Pedagogy – Key Points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13409"/>
            <a:ext cx="10515600" cy="37635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Segments of competence - Stone (2016)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21" y="105930"/>
            <a:ext cx="2695575" cy="1695450"/>
          </a:xfrm>
          <a:prstGeom prst="rect">
            <a:avLst/>
          </a:prstGeom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181407337"/>
              </p:ext>
            </p:extLst>
          </p:nvPr>
        </p:nvGraphicFramePr>
        <p:xfrm>
          <a:off x="2190115" y="2849972"/>
          <a:ext cx="7119619" cy="3775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094797" y="4287779"/>
            <a:ext cx="147161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749924" y="4989941"/>
            <a:ext cx="142557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Approach to Learning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440597" y="5071921"/>
            <a:ext cx="1627188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Emotional Intelligence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138863" y="4443841"/>
            <a:ext cx="13652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Resilience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830603" y="3327826"/>
            <a:ext cx="11430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Skills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852636" y="3409806"/>
            <a:ext cx="11430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-9927"/>
            <a:ext cx="184731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15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358" y="0"/>
            <a:ext cx="3926175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8143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Supervision: Pedagogy – Key Points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74109"/>
            <a:ext cx="10515600" cy="32028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u="sng" dirty="0"/>
              <a:t>Functions of supervision - </a:t>
            </a:r>
            <a:r>
              <a:rPr lang="en-GB" u="sng" dirty="0" smtClean="0"/>
              <a:t>Kadushin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Managerial (or administrative) </a:t>
            </a:r>
            <a:r>
              <a:rPr lang="en-GB" dirty="0" smtClean="0"/>
              <a:t>function – Case </a:t>
            </a:r>
            <a:r>
              <a:rPr lang="en-GB" dirty="0"/>
              <a:t>load management/ timescales/ policy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Educational </a:t>
            </a:r>
            <a:r>
              <a:rPr lang="en-GB" dirty="0" smtClean="0"/>
              <a:t>function – Developing </a:t>
            </a:r>
            <a:r>
              <a:rPr lang="en-GB" dirty="0"/>
              <a:t>knowledge/skills/ values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Supportive function </a:t>
            </a:r>
            <a:r>
              <a:rPr lang="en-GB" dirty="0" smtClean="0"/>
              <a:t>– Psychological</a:t>
            </a:r>
            <a:r>
              <a:rPr lang="en-GB" dirty="0"/>
              <a:t>/ interpersonal support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21" y="105930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29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358" y="0"/>
            <a:ext cx="3926175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8143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Supervision: Pedagogy – Key Points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69078"/>
            <a:ext cx="10515600" cy="38187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u="sng" dirty="0"/>
              <a:t>Why is the supportive element so important for AMHPs</a:t>
            </a:r>
            <a:r>
              <a:rPr lang="en-GB" u="sng" dirty="0" smtClean="0"/>
              <a:t>?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Decisions made by </a:t>
            </a:r>
            <a:r>
              <a:rPr lang="en-GB" dirty="0" smtClean="0"/>
              <a:t>AMHPs </a:t>
            </a:r>
            <a:r>
              <a:rPr lang="en-GB" dirty="0"/>
              <a:t>- impacts on human rights 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Reflection is usually after an event, rather than before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Emotional labour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Coercive support – ‘dirty work’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21" y="105930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38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358" y="0"/>
            <a:ext cx="3926175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8143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Supervision: Pedagogy – Key Points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74109"/>
            <a:ext cx="10515600" cy="32028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/>
              <a:t>Reflective learning models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21" y="105930"/>
            <a:ext cx="2695575" cy="1695450"/>
          </a:xfrm>
          <a:prstGeom prst="rect">
            <a:avLst/>
          </a:prstGeom>
        </p:spPr>
      </p:pic>
      <p:pic>
        <p:nvPicPr>
          <p:cNvPr id="11" name="Picture 10" descr="\\ccc-prdc-fp10\userhome$\mcgarvey-gillc\My Documents\Desktop\Uclan practice educator\for york\kolb learning cycle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218" y="3626139"/>
            <a:ext cx="2973618" cy="2550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\\ccc-prdc-fp10\userhome$\mcgarvey-gillc\My Documents\Desktop\Uclan practice educator\for york\gibbs model.gif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638" y="3191813"/>
            <a:ext cx="4166870" cy="3419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683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358" y="0"/>
            <a:ext cx="3926175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8143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Supervision: Pedagogy – Discussion area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74109"/>
            <a:ext cx="10515600" cy="3202854"/>
          </a:xfrm>
        </p:spPr>
        <p:txBody>
          <a:bodyPr/>
          <a:lstStyle/>
          <a:p>
            <a:r>
              <a:rPr lang="en-GB" sz="3200" dirty="0" smtClean="0"/>
              <a:t>How </a:t>
            </a:r>
            <a:r>
              <a:rPr lang="en-GB" sz="3200" dirty="0"/>
              <a:t>do AMHP Practice Educators enable reflective practice</a:t>
            </a:r>
            <a:r>
              <a:rPr lang="en-GB" sz="3200" dirty="0" smtClean="0"/>
              <a:t>?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/>
              <a:t>W</a:t>
            </a:r>
            <a:r>
              <a:rPr lang="en-GB" sz="3200" dirty="0" smtClean="0"/>
              <a:t>hen providing supervision to AMHP trainees how do practice educators ensure that the supportive function of supervision is not overshadowed by the managerial or educational functions? 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21" y="105930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11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358" y="0"/>
            <a:ext cx="3926175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7127" y="18265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Supporting Approved Mental Health Professional trainees' good practice.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127" y="4214163"/>
            <a:ext cx="9144000" cy="1100787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The challenges of teaching the tension that exists when upholding people's human rights when applying powerful legislation: A Practice Educator's perspective.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21" y="105930"/>
            <a:ext cx="2695575" cy="16954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4412" y="5297428"/>
            <a:ext cx="106493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Any further comments?</a:t>
            </a:r>
          </a:p>
          <a:p>
            <a:pPr algn="ctr"/>
            <a:endParaRPr lang="en-GB" sz="2800" dirty="0">
              <a:solidFill>
                <a:srgbClr val="FF0000"/>
              </a:solidFill>
            </a:endParaRPr>
          </a:p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Thank you for listening and for your presence today.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95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358" y="0"/>
            <a:ext cx="3926175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8143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Who we are and what we do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32994"/>
            <a:ext cx="10515600" cy="4154134"/>
          </a:xfrm>
        </p:spPr>
        <p:txBody>
          <a:bodyPr>
            <a:normAutofit/>
          </a:bodyPr>
          <a:lstStyle/>
          <a:p>
            <a:r>
              <a:rPr lang="en-GB" sz="2300" dirty="0" smtClean="0"/>
              <a:t>Matt Graham – Senior Lecturer, University of Central Lancashire</a:t>
            </a:r>
          </a:p>
          <a:p>
            <a:r>
              <a:rPr lang="en-GB" sz="2300" dirty="0" smtClean="0"/>
              <a:t>Jonathan Ashworth – Mental Health Team Manager, Social Worker, and Approved Mental Health Professional (AMHP), Cumbria County Council</a:t>
            </a:r>
          </a:p>
          <a:p>
            <a:r>
              <a:rPr lang="en-GB" sz="2300" dirty="0" smtClean="0"/>
              <a:t>Lesley Farragher – Mental Health Social Worker and AMHP, Cumbria County Council</a:t>
            </a:r>
          </a:p>
          <a:p>
            <a:r>
              <a:rPr lang="en-GB" sz="2300" dirty="0" smtClean="0"/>
              <a:t>Che McGarvey-Gill –</a:t>
            </a:r>
            <a:r>
              <a:rPr lang="en-GB" sz="2300" dirty="0"/>
              <a:t> </a:t>
            </a:r>
            <a:r>
              <a:rPr lang="en-GB" sz="2300" dirty="0" smtClean="0"/>
              <a:t>Mental Health Social Worker and AMHP, Cumbria County Council</a:t>
            </a:r>
          </a:p>
          <a:p>
            <a:r>
              <a:rPr lang="en-GB" sz="2300" dirty="0" smtClean="0"/>
              <a:t>Steve Nellist – Urgent Care Team Social Worker and AMHP, Cumbria County Council</a:t>
            </a:r>
          </a:p>
          <a:p>
            <a:r>
              <a:rPr lang="en-GB" sz="2300" dirty="0" smtClean="0"/>
              <a:t>Becky Squires – Mental Health Professional Practice Co-ordinator, Social Worker, and AMHP, Cumbria County Council</a:t>
            </a:r>
          </a:p>
          <a:p>
            <a:r>
              <a:rPr lang="en-GB" sz="2300" dirty="0" smtClean="0"/>
              <a:t>Alla Stoica – Mental Health Social Worker and AMHP, Cumbria County Council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21" y="105930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8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8143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Introduction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74109"/>
            <a:ext cx="10515600" cy="3202854"/>
          </a:xfrm>
        </p:spPr>
        <p:txBody>
          <a:bodyPr>
            <a:normAutofit fontScale="92500"/>
          </a:bodyPr>
          <a:lstStyle/>
          <a:p>
            <a:r>
              <a:rPr lang="en-GB" dirty="0"/>
              <a:t>Cumbria County Council – a large rural county in North West England – has collaborated with the University of Central Lancashire to explore ways of teaching AMHP practice with social worker AMHP trainees on placement</a:t>
            </a:r>
          </a:p>
          <a:p>
            <a:r>
              <a:rPr lang="en-GB" dirty="0"/>
              <a:t>We have drawn on themes from social work practice education literature and research</a:t>
            </a:r>
          </a:p>
          <a:p>
            <a:r>
              <a:rPr lang="en-GB" dirty="0"/>
              <a:t>AMHP practice education also has unique qualities, tensions and autonomy that arise from the complex role of the AMHP, requiring specialist consideration for the educator and trainee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21" y="189058"/>
            <a:ext cx="2695575" cy="1695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358" y="0"/>
            <a:ext cx="3926175" cy="2438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21" y="231343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17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8143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Introduction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74109"/>
            <a:ext cx="10515600" cy="3202854"/>
          </a:xfrm>
        </p:spPr>
        <p:txBody>
          <a:bodyPr/>
          <a:lstStyle/>
          <a:p>
            <a:r>
              <a:rPr lang="en-GB" dirty="0" smtClean="0"/>
              <a:t>Approved Mental Health Professionals – 95% of whom are Social Workers – bring a social perspective to assessments under the Mental Health Act 1983 (amended 2007), for people experiencing significant mental disorder and distress</a:t>
            </a:r>
          </a:p>
          <a:p>
            <a:r>
              <a:rPr lang="en-GB" dirty="0" smtClean="0"/>
              <a:t>In deciding whether or not to apply for a person’s compulsory detention in hospital, AMHPs balance complex human rights; liberty, safety, autonomy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21" y="189058"/>
            <a:ext cx="2695575" cy="1695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358" y="0"/>
            <a:ext cx="3926175" cy="2438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21" y="231343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8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358" y="0"/>
            <a:ext cx="3926175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8143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What we will be doing today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74109"/>
            <a:ext cx="10515600" cy="320285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We will present the key points and highlights from each of the 3 papers that we have produced:</a:t>
            </a:r>
          </a:p>
          <a:p>
            <a:pPr marL="0" indent="0">
              <a:buNone/>
            </a:pPr>
            <a:endParaRPr lang="en-GB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sz="2800" dirty="0" smtClean="0"/>
              <a:t>Modelling Good AMHP Practice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800" dirty="0" smtClean="0"/>
              <a:t>Direct Observation of the AMHP Trainee’s practice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800" dirty="0" smtClean="0"/>
              <a:t>Supervision: Pedagogical Perspectives</a:t>
            </a:r>
          </a:p>
          <a:p>
            <a:pPr marL="457200" lvl="1" indent="0">
              <a:buNone/>
            </a:pPr>
            <a:endParaRPr lang="en-GB" sz="2800" dirty="0" smtClean="0"/>
          </a:p>
          <a:p>
            <a:r>
              <a:rPr lang="en-GB" dirty="0" smtClean="0"/>
              <a:t>Opportunity for discussion on the key issues will follow each paper</a:t>
            </a:r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pPr marL="914400" lvl="1" indent="-457200">
              <a:buFont typeface="+mj-lt"/>
              <a:buAutoNum type="arabicPeriod"/>
            </a:pPr>
            <a:endParaRPr lang="en-GB" dirty="0"/>
          </a:p>
          <a:p>
            <a:pPr marL="914400" lvl="1" indent="-457200">
              <a:buFont typeface="+mj-lt"/>
              <a:buAutoNum type="arabicPeriod"/>
            </a:pPr>
            <a:endParaRPr lang="en-GB" dirty="0" smtClean="0"/>
          </a:p>
          <a:p>
            <a:pPr marL="914400" lvl="1" indent="-457200">
              <a:buFont typeface="+mj-lt"/>
              <a:buAutoNum type="arabicPeriod"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pPr marL="914400" lvl="1" indent="-457200">
              <a:buFont typeface="+mj-lt"/>
              <a:buAutoNum type="arabicPeriod"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21" y="105930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51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358" y="0"/>
            <a:ext cx="3926175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8143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Modelling Good Practice – Key Points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06566"/>
            <a:ext cx="10515600" cy="35703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/>
              <a:t>The Practice Educator Professional </a:t>
            </a:r>
            <a:r>
              <a:rPr lang="en-GB" u="sng" dirty="0" smtClean="0"/>
              <a:t>Standards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continuing professional development of the educator and application of knowledge to the assessment process.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use of authority and power, including own prejudices and personal values.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Respect for the individual needs and preferences of students.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Anti-oppressive practice within the assessment process. </a:t>
            </a:r>
          </a:p>
          <a:p>
            <a:pPr marL="0" indent="0">
              <a:buNone/>
            </a:pPr>
            <a:r>
              <a:rPr lang="en-GB" dirty="0"/>
              <a:t>								(Field, et al, 2014)</a:t>
            </a:r>
          </a:p>
          <a:p>
            <a:endParaRPr lang="en-GB" dirty="0"/>
          </a:p>
          <a:p>
            <a:pPr marL="0" indent="0">
              <a:buNone/>
            </a:pPr>
            <a:endParaRPr lang="en-GB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21" y="105930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5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358" y="0"/>
            <a:ext cx="3926175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8143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Modelling Good Practice – Discussion area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74109"/>
            <a:ext cx="10515600" cy="3202854"/>
          </a:xfrm>
        </p:spPr>
        <p:txBody>
          <a:bodyPr/>
          <a:lstStyle/>
          <a:p>
            <a:r>
              <a:rPr lang="en-GB" sz="3200" dirty="0"/>
              <a:t>How do AMHPs act anti-oppressively when applying a piece of legislation which is deemed by many to be highly oppressive</a:t>
            </a:r>
            <a:r>
              <a:rPr lang="en-GB" sz="3200" dirty="0" smtClean="0"/>
              <a:t>?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/>
              <a:t>How are good values modelled within this complex process?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21" y="105930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55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358" y="0"/>
            <a:ext cx="3926175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8143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Direct Observation – Key Points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85544"/>
            <a:ext cx="10515600" cy="405699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000" u="sng" dirty="0" smtClean="0"/>
              <a:t>Democratic process</a:t>
            </a:r>
          </a:p>
          <a:p>
            <a:pPr marL="0" indent="0">
              <a:buNone/>
            </a:pPr>
            <a:endParaRPr lang="en-GB" sz="3000" u="sng" dirty="0" smtClean="0"/>
          </a:p>
          <a:p>
            <a:r>
              <a:rPr lang="en-GB" sz="3000" dirty="0"/>
              <a:t>Support is a democratic and reciprocal </a:t>
            </a:r>
            <a:r>
              <a:rPr lang="en-GB" sz="3000" dirty="0" smtClean="0"/>
              <a:t>process</a:t>
            </a:r>
          </a:p>
          <a:p>
            <a:pPr marL="0" indent="0">
              <a:buNone/>
            </a:pPr>
            <a:endParaRPr lang="en-GB" sz="3000" dirty="0"/>
          </a:p>
          <a:p>
            <a:r>
              <a:rPr lang="en-GB" sz="3000" dirty="0"/>
              <a:t>Acknowledge the tension with supporting </a:t>
            </a:r>
            <a:r>
              <a:rPr lang="en-GB" sz="3000" dirty="0" smtClean="0"/>
              <a:t>trainees</a:t>
            </a:r>
          </a:p>
          <a:p>
            <a:pPr marL="0" indent="0">
              <a:buNone/>
            </a:pPr>
            <a:endParaRPr lang="en-GB" sz="3000" dirty="0"/>
          </a:p>
          <a:p>
            <a:r>
              <a:rPr lang="en-GB" sz="3000" dirty="0"/>
              <a:t>Understanding the complex eco system of mental </a:t>
            </a:r>
            <a:r>
              <a:rPr lang="en-GB" sz="3000" dirty="0" smtClean="0"/>
              <a:t>health</a:t>
            </a:r>
          </a:p>
          <a:p>
            <a:pPr marL="0" indent="0">
              <a:buNone/>
            </a:pPr>
            <a:endParaRPr lang="en-GB" sz="3000" dirty="0"/>
          </a:p>
          <a:p>
            <a:r>
              <a:rPr lang="en-GB" sz="3000" dirty="0"/>
              <a:t>Discourage atomised and decontextualized approach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21" y="105930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31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358" y="0"/>
            <a:ext cx="3926175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8143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Direct Observation – Key Points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85544"/>
            <a:ext cx="10515600" cy="40885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Unearthing the tensions</a:t>
            </a:r>
          </a:p>
          <a:p>
            <a:pPr marL="0" indent="0">
              <a:buNone/>
            </a:pPr>
            <a:endParaRPr lang="en-GB" u="sng" dirty="0"/>
          </a:p>
          <a:p>
            <a:r>
              <a:rPr lang="en-GB" sz="3300" dirty="0"/>
              <a:t>Acknowledge that as practice educators we are not purveyors to absolute </a:t>
            </a:r>
            <a:r>
              <a:rPr lang="en-GB" sz="3300" dirty="0" smtClean="0"/>
              <a:t>truth</a:t>
            </a:r>
          </a:p>
          <a:p>
            <a:pPr marL="0" indent="0">
              <a:buNone/>
            </a:pPr>
            <a:endParaRPr lang="en-GB" sz="3300" dirty="0"/>
          </a:p>
          <a:p>
            <a:r>
              <a:rPr lang="en-GB" sz="3300" dirty="0"/>
              <a:t>The importance of safe </a:t>
            </a:r>
            <a:r>
              <a:rPr lang="en-GB" sz="3300" dirty="0" smtClean="0"/>
              <a:t>space</a:t>
            </a:r>
          </a:p>
          <a:p>
            <a:pPr marL="0" indent="0">
              <a:buNone/>
            </a:pPr>
            <a:endParaRPr lang="en-GB" sz="3300" dirty="0"/>
          </a:p>
          <a:p>
            <a:r>
              <a:rPr lang="en-GB" sz="3300" dirty="0"/>
              <a:t>The importance of </a:t>
            </a:r>
            <a:r>
              <a:rPr lang="en-GB" sz="3300" dirty="0" smtClean="0"/>
              <a:t>reflection</a:t>
            </a:r>
          </a:p>
          <a:p>
            <a:pPr marL="0" indent="0">
              <a:buNone/>
            </a:pPr>
            <a:endParaRPr lang="en-GB" sz="3300" dirty="0"/>
          </a:p>
          <a:p>
            <a:r>
              <a:rPr lang="en-GB" sz="3300" dirty="0"/>
              <a:t>Overwhelming experience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21" y="105930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96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793</Words>
  <Application>Microsoft Office PowerPoint</Application>
  <PresentationFormat>Widescreen</PresentationFormat>
  <Paragraphs>119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Supporting Approved Mental Health Professional trainees' good practice.</vt:lpstr>
      <vt:lpstr>Who we are and what we do</vt:lpstr>
      <vt:lpstr>Introduction</vt:lpstr>
      <vt:lpstr>Introduction</vt:lpstr>
      <vt:lpstr>What we will be doing today</vt:lpstr>
      <vt:lpstr>Modelling Good Practice – Key Points</vt:lpstr>
      <vt:lpstr>Modelling Good Practice – Discussion area</vt:lpstr>
      <vt:lpstr>Direct Observation – Key Points</vt:lpstr>
      <vt:lpstr>Direct Observation – Key Points</vt:lpstr>
      <vt:lpstr>Direct Observation – Discussion area</vt:lpstr>
      <vt:lpstr>Supervision: Pedagogy – Key Points</vt:lpstr>
      <vt:lpstr>Supervision: Pedagogy – Key Points</vt:lpstr>
      <vt:lpstr>Supervision: Pedagogy – Key Points</vt:lpstr>
      <vt:lpstr>Supervision: Pedagogy – Key Points</vt:lpstr>
      <vt:lpstr>Supervision: Pedagogy – Key Points</vt:lpstr>
      <vt:lpstr>Supervision: Pedagogy – Discussion area</vt:lpstr>
      <vt:lpstr>Supporting Approved Mental Health Professional trainees' good practice.</vt:lpstr>
    </vt:vector>
  </TitlesOfParts>
  <Company>Cumbria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Approved Mental Health Professional trainees' good practice.</dc:title>
  <dc:creator>Wilson, Tommy</dc:creator>
  <cp:lastModifiedBy>Slee, Bridget</cp:lastModifiedBy>
  <cp:revision>30</cp:revision>
  <dcterms:created xsi:type="dcterms:W3CDTF">2019-07-08T16:07:22Z</dcterms:created>
  <dcterms:modified xsi:type="dcterms:W3CDTF">2019-08-07T15:31:15Z</dcterms:modified>
</cp:coreProperties>
</file>