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65"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FC17136-83D1-4BC1-BB2A-2F96E5B4F436}" type="datetimeFigureOut">
              <a:rPr lang="en-GB" smtClean="0"/>
              <a:t>28/06/2019</a:t>
            </a:fld>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CE681B-E68C-48A6-B186-0F477EFAE5C7}"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CE681B-E68C-48A6-B186-0F477EFAE5C7}"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CE681B-E68C-48A6-B186-0F477EFAE5C7}"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CE681B-E68C-48A6-B186-0F477EFAE5C7}" type="slidenum">
              <a:rPr lang="en-GB" smtClean="0"/>
              <a:t>‹#›</a:t>
            </a:fld>
            <a:endParaRPr lang="en-GB"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7CE681B-E68C-48A6-B186-0F477EFAE5C7}" type="slidenum">
              <a:rPr lang="en-GB" smtClean="0"/>
              <a:t>‹#›</a:t>
            </a:fld>
            <a:endParaRPr lang="en-GB"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7CE681B-E68C-48A6-B186-0F477EFAE5C7}" type="slidenum">
              <a:rPr lang="en-GB" smtClean="0"/>
              <a:t>‹#›</a:t>
            </a:fld>
            <a:endParaRPr lang="en-GB"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7CE681B-E68C-48A6-B186-0F477EFAE5C7}"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7CE681B-E68C-48A6-B186-0F477EFAE5C7}" type="slidenum">
              <a:rPr lang="en-GB" smtClean="0"/>
              <a:t>‹#›</a:t>
            </a:fld>
            <a:endParaRPr lang="en-GB"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17136-83D1-4BC1-BB2A-2F96E5B4F436}" type="datetimeFigureOut">
              <a:rPr lang="en-GB" smtClean="0"/>
              <a:t>28/06/2019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7CE681B-E68C-48A6-B186-0F477EFAE5C7}"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FC17136-83D1-4BC1-BB2A-2F96E5B4F436}" type="datetimeFigureOut">
              <a:rPr lang="en-GB" smtClean="0"/>
              <a:t>28/06/2019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7CE681B-E68C-48A6-B186-0F477EFAE5C7}"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FC17136-83D1-4BC1-BB2A-2F96E5B4F436}" type="datetimeFigureOut">
              <a:rPr lang="en-GB" smtClean="0"/>
              <a:t>28/06/2019</a:t>
            </a:fld>
            <a:endParaRPr lang="en-GB"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CE681B-E68C-48A6-B186-0F477EFAE5C7}" type="slidenum">
              <a:rPr lang="en-GB" smtClean="0"/>
              <a:t>‹#›</a:t>
            </a:fld>
            <a:endParaRPr lang="en-GB"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C17136-83D1-4BC1-BB2A-2F96E5B4F436}" type="datetimeFigureOut">
              <a:rPr lang="en-GB" smtClean="0"/>
              <a:t>28/06/2019</a:t>
            </a:fld>
            <a:endParaRPr lang="en-GB"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CE681B-E68C-48A6-B186-0F477EFAE5C7}"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556792"/>
            <a:ext cx="7772400" cy="1829761"/>
          </a:xfrm>
        </p:spPr>
        <p:txBody>
          <a:bodyPr/>
          <a:lstStyle/>
          <a:p>
            <a:r>
              <a:rPr lang="en-GB" dirty="0"/>
              <a:t>Think Family</a:t>
            </a:r>
          </a:p>
        </p:txBody>
      </p:sp>
      <p:sp>
        <p:nvSpPr>
          <p:cNvPr id="3" name="Subtitle 2"/>
          <p:cNvSpPr>
            <a:spLocks noGrp="1"/>
          </p:cNvSpPr>
          <p:nvPr>
            <p:ph type="subTitle" idx="1"/>
          </p:nvPr>
        </p:nvSpPr>
        <p:spPr/>
        <p:txBody>
          <a:bodyPr>
            <a:normAutofit fontScale="55000" lnSpcReduction="20000"/>
          </a:bodyPr>
          <a:lstStyle/>
          <a:p>
            <a:r>
              <a:rPr lang="en-US" sz="2900" dirty="0"/>
              <a:t>“Social services are broken” (Hillary Cottam)</a:t>
            </a:r>
          </a:p>
          <a:p>
            <a:endParaRPr lang="en-US" sz="2900" dirty="0"/>
          </a:p>
          <a:p>
            <a:r>
              <a:rPr lang="en-US" sz="2900" dirty="0" smtClean="0"/>
              <a:t>“You know </a:t>
            </a:r>
            <a:r>
              <a:rPr lang="en-US" sz="2900" dirty="0"/>
              <a:t>sometimes it seems like all these problems of poverty, ill health, unemployment, violence, addiction they’re right there in one person’s life” (Cottam)</a:t>
            </a:r>
          </a:p>
          <a:p>
            <a:endParaRPr lang="en-GB" dirty="0"/>
          </a:p>
        </p:txBody>
      </p:sp>
    </p:spTree>
    <p:extLst>
      <p:ext uri="{BB962C8B-B14F-4D97-AF65-F5344CB8AC3E}">
        <p14:creationId xmlns:p14="http://schemas.microsoft.com/office/powerpoint/2010/main" val="3541540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412776"/>
            <a:ext cx="8229600" cy="4525963"/>
          </a:xfrm>
        </p:spPr>
        <p:txBody>
          <a:bodyPr>
            <a:normAutofit/>
          </a:bodyPr>
          <a:lstStyle/>
          <a:p>
            <a:pPr marL="0" indent="0">
              <a:buNone/>
            </a:pPr>
            <a:r>
              <a:rPr lang="en-GB" dirty="0" smtClean="0"/>
              <a:t>Welfare Style (Thompson 1995)</a:t>
            </a:r>
          </a:p>
          <a:p>
            <a:r>
              <a:rPr lang="en-GB" dirty="0" smtClean="0"/>
              <a:t>High levels of poverty</a:t>
            </a:r>
          </a:p>
          <a:p>
            <a:r>
              <a:rPr lang="en-GB" dirty="0" smtClean="0"/>
              <a:t>Intergenerational neglect</a:t>
            </a:r>
            <a:r>
              <a:rPr lang="en-GB" dirty="0" smtClean="0">
                <a:solidFill>
                  <a:srgbClr val="FF0000"/>
                </a:solidFill>
              </a:rPr>
              <a:t> </a:t>
            </a:r>
          </a:p>
          <a:p>
            <a:r>
              <a:rPr lang="en-GB" dirty="0" smtClean="0"/>
              <a:t>Alcohol and substance misuse</a:t>
            </a:r>
          </a:p>
          <a:p>
            <a:r>
              <a:rPr lang="en-GB" dirty="0" smtClean="0"/>
              <a:t>Domestic abuse</a:t>
            </a:r>
          </a:p>
          <a:p>
            <a:r>
              <a:rPr lang="en-GB" dirty="0" smtClean="0"/>
              <a:t>Adult mental health and the impact on children</a:t>
            </a:r>
          </a:p>
          <a:p>
            <a:r>
              <a:rPr lang="en-GB" dirty="0" smtClean="0"/>
              <a:t>Child/adolescent mental health</a:t>
            </a:r>
            <a:endParaRPr lang="en-GB" dirty="0"/>
          </a:p>
        </p:txBody>
      </p:sp>
      <p:sp>
        <p:nvSpPr>
          <p:cNvPr id="2" name="Title 1"/>
          <p:cNvSpPr>
            <a:spLocks noGrp="1"/>
          </p:cNvSpPr>
          <p:nvPr>
            <p:ph type="title"/>
          </p:nvPr>
        </p:nvSpPr>
        <p:spPr/>
        <p:txBody>
          <a:bodyPr/>
          <a:lstStyle/>
          <a:p>
            <a:pPr algn="ctr"/>
            <a:r>
              <a:rPr lang="en-GB" dirty="0" smtClean="0"/>
              <a:t>Societal Issues</a:t>
            </a:r>
            <a:endParaRPr lang="en-GB"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4365104"/>
            <a:ext cx="2261245" cy="2261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3439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99" y="1374843"/>
            <a:ext cx="3250704" cy="2088232"/>
          </a:xfrm>
        </p:spPr>
        <p:txBody>
          <a:bodyPr>
            <a:normAutofit/>
          </a:bodyPr>
          <a:lstStyle/>
          <a:p>
            <a:pPr marL="0" indent="0" algn="ctr">
              <a:buNone/>
            </a:pPr>
            <a:r>
              <a:rPr lang="en-GB" sz="2000" dirty="0" smtClean="0"/>
              <a:t>Child in Need plans: </a:t>
            </a:r>
          </a:p>
          <a:p>
            <a:pPr marL="0" indent="0" algn="ctr">
              <a:buNone/>
            </a:pPr>
            <a:r>
              <a:rPr lang="en-GB" sz="2000" dirty="0" smtClean="0"/>
              <a:t>A&amp;C- 280</a:t>
            </a:r>
          </a:p>
          <a:p>
            <a:pPr marL="0" indent="0" algn="ctr">
              <a:buNone/>
            </a:pPr>
            <a:r>
              <a:rPr lang="en-GB" sz="2000" dirty="0" smtClean="0"/>
              <a:t>B&amp;SL- 322</a:t>
            </a:r>
          </a:p>
          <a:p>
            <a:pPr marL="0" indent="0" algn="ctr">
              <a:buNone/>
            </a:pPr>
            <a:r>
              <a:rPr lang="en-GB" sz="2000" dirty="0" smtClean="0"/>
              <a:t>C%E- 267</a:t>
            </a:r>
          </a:p>
          <a:p>
            <a:pPr marL="0" indent="0">
              <a:buNone/>
            </a:pPr>
            <a:endParaRPr lang="en-GB" sz="2800" dirty="0"/>
          </a:p>
        </p:txBody>
      </p:sp>
      <p:sp>
        <p:nvSpPr>
          <p:cNvPr id="2" name="Title 1"/>
          <p:cNvSpPr>
            <a:spLocks noGrp="1"/>
          </p:cNvSpPr>
          <p:nvPr>
            <p:ph type="title"/>
          </p:nvPr>
        </p:nvSpPr>
        <p:spPr/>
        <p:txBody>
          <a:bodyPr/>
          <a:lstStyle/>
          <a:p>
            <a:pPr algn="ctr"/>
            <a:r>
              <a:rPr lang="en-GB" dirty="0" smtClean="0"/>
              <a:t>What the data says</a:t>
            </a:r>
            <a:endParaRPr lang="en-GB" dirty="0"/>
          </a:p>
        </p:txBody>
      </p:sp>
      <p:sp>
        <p:nvSpPr>
          <p:cNvPr id="4" name="TextBox 3"/>
          <p:cNvSpPr txBox="1"/>
          <p:nvPr/>
        </p:nvSpPr>
        <p:spPr>
          <a:xfrm>
            <a:off x="5460099" y="1407500"/>
            <a:ext cx="3960440" cy="1323439"/>
          </a:xfrm>
          <a:prstGeom prst="rect">
            <a:avLst/>
          </a:prstGeom>
          <a:noFill/>
        </p:spPr>
        <p:txBody>
          <a:bodyPr wrap="square" rtlCol="0">
            <a:spAutoFit/>
          </a:bodyPr>
          <a:lstStyle/>
          <a:p>
            <a:pPr algn="ctr"/>
            <a:r>
              <a:rPr lang="en-GB" sz="2000" dirty="0" smtClean="0"/>
              <a:t>Section 47 Enquiries:</a:t>
            </a:r>
          </a:p>
          <a:p>
            <a:pPr algn="ctr"/>
            <a:r>
              <a:rPr lang="en-GB" sz="2000" dirty="0" smtClean="0"/>
              <a:t>A&amp;C- 726</a:t>
            </a:r>
          </a:p>
          <a:p>
            <a:pPr algn="ctr"/>
            <a:r>
              <a:rPr lang="en-GB" sz="2000" dirty="0" smtClean="0"/>
              <a:t>B&amp;SL- 441</a:t>
            </a:r>
          </a:p>
          <a:p>
            <a:pPr algn="ctr"/>
            <a:r>
              <a:rPr lang="en-GB" sz="2000" dirty="0" smtClean="0"/>
              <a:t>C&amp;E- 416</a:t>
            </a:r>
            <a:endParaRPr lang="en-GB" sz="2000" dirty="0"/>
          </a:p>
        </p:txBody>
      </p:sp>
      <p:sp>
        <p:nvSpPr>
          <p:cNvPr id="5" name="TextBox 4"/>
          <p:cNvSpPr txBox="1"/>
          <p:nvPr/>
        </p:nvSpPr>
        <p:spPr>
          <a:xfrm>
            <a:off x="2848811" y="1377752"/>
            <a:ext cx="3312368" cy="1323439"/>
          </a:xfrm>
          <a:prstGeom prst="rect">
            <a:avLst/>
          </a:prstGeom>
          <a:noFill/>
        </p:spPr>
        <p:txBody>
          <a:bodyPr wrap="square" rtlCol="0">
            <a:spAutoFit/>
          </a:bodyPr>
          <a:lstStyle/>
          <a:p>
            <a:pPr algn="ctr"/>
            <a:r>
              <a:rPr lang="en-GB" sz="2000" dirty="0" smtClean="0"/>
              <a:t>Child Protection plans:</a:t>
            </a:r>
          </a:p>
          <a:p>
            <a:pPr algn="ctr"/>
            <a:r>
              <a:rPr lang="en-GB" sz="2000" dirty="0" smtClean="0"/>
              <a:t>A&amp;C- 250</a:t>
            </a:r>
          </a:p>
          <a:p>
            <a:pPr algn="ctr"/>
            <a:r>
              <a:rPr lang="en-GB" sz="2000" dirty="0" smtClean="0"/>
              <a:t>B&amp;SL- 161</a:t>
            </a:r>
          </a:p>
          <a:p>
            <a:pPr algn="ctr"/>
            <a:r>
              <a:rPr lang="en-GB" sz="2000" dirty="0" smtClean="0"/>
              <a:t>C&amp;E-154</a:t>
            </a:r>
            <a:endParaRPr lang="en-GB" sz="2000" dirty="0"/>
          </a:p>
        </p:txBody>
      </p:sp>
      <p:sp>
        <p:nvSpPr>
          <p:cNvPr id="6" name="TextBox 5"/>
          <p:cNvSpPr txBox="1"/>
          <p:nvPr/>
        </p:nvSpPr>
        <p:spPr>
          <a:xfrm>
            <a:off x="1232688" y="3212976"/>
            <a:ext cx="6552728" cy="707886"/>
          </a:xfrm>
          <a:prstGeom prst="rect">
            <a:avLst/>
          </a:prstGeom>
          <a:noFill/>
        </p:spPr>
        <p:txBody>
          <a:bodyPr wrap="square" rtlCol="0">
            <a:spAutoFit/>
          </a:bodyPr>
          <a:lstStyle/>
          <a:p>
            <a:pPr algn="ctr"/>
            <a:r>
              <a:rPr lang="en-GB" sz="2000" dirty="0" smtClean="0"/>
              <a:t>Only 1/3 of ICPC’s in A&amp;C are completed in time against 83% for B&amp;SL and 180% for C&amp;E</a:t>
            </a:r>
            <a:endParaRPr lang="en-GB" sz="2000" dirty="0"/>
          </a:p>
        </p:txBody>
      </p:sp>
      <p:sp>
        <p:nvSpPr>
          <p:cNvPr id="7" name="TextBox 6"/>
          <p:cNvSpPr txBox="1"/>
          <p:nvPr/>
        </p:nvSpPr>
        <p:spPr>
          <a:xfrm>
            <a:off x="216596" y="4234735"/>
            <a:ext cx="2695297" cy="1323439"/>
          </a:xfrm>
          <a:prstGeom prst="rect">
            <a:avLst/>
          </a:prstGeom>
          <a:noFill/>
        </p:spPr>
        <p:txBody>
          <a:bodyPr wrap="square" rtlCol="0">
            <a:spAutoFit/>
          </a:bodyPr>
          <a:lstStyle/>
          <a:p>
            <a:pPr algn="ctr"/>
            <a:r>
              <a:rPr lang="en-GB" sz="2000" dirty="0" smtClean="0"/>
              <a:t>Children Looked After:</a:t>
            </a:r>
          </a:p>
          <a:p>
            <a:pPr algn="ctr"/>
            <a:r>
              <a:rPr lang="en-GB" sz="2000" dirty="0" smtClean="0"/>
              <a:t>A&amp;C- 307</a:t>
            </a:r>
          </a:p>
          <a:p>
            <a:pPr algn="ctr"/>
            <a:r>
              <a:rPr lang="en-GB" sz="2000" dirty="0" smtClean="0"/>
              <a:t>B&amp;SL- 219</a:t>
            </a:r>
          </a:p>
          <a:p>
            <a:pPr algn="ctr"/>
            <a:r>
              <a:rPr lang="en-GB" sz="2000" dirty="0" smtClean="0"/>
              <a:t>C&amp;E- 173</a:t>
            </a:r>
            <a:endParaRPr lang="en-GB" sz="2000" dirty="0"/>
          </a:p>
        </p:txBody>
      </p:sp>
      <p:sp>
        <p:nvSpPr>
          <p:cNvPr id="8" name="TextBox 7"/>
          <p:cNvSpPr txBox="1"/>
          <p:nvPr/>
        </p:nvSpPr>
        <p:spPr>
          <a:xfrm>
            <a:off x="3203848" y="4234734"/>
            <a:ext cx="3312368" cy="1323439"/>
          </a:xfrm>
          <a:prstGeom prst="rect">
            <a:avLst/>
          </a:prstGeom>
          <a:noFill/>
        </p:spPr>
        <p:txBody>
          <a:bodyPr wrap="square" rtlCol="0">
            <a:spAutoFit/>
          </a:bodyPr>
          <a:lstStyle/>
          <a:p>
            <a:pPr algn="ctr"/>
            <a:r>
              <a:rPr lang="en-GB" sz="2000" dirty="0" smtClean="0"/>
              <a:t>50% of the total number of care proceedings in the county are undertaken in Allerdale and Copeland</a:t>
            </a:r>
            <a:endParaRPr lang="en-GB"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435" y="4242173"/>
            <a:ext cx="2323847" cy="2285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9299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Multi agency</a:t>
            </a:r>
          </a:p>
          <a:p>
            <a:r>
              <a:rPr lang="en-GB" dirty="0" smtClean="0"/>
              <a:t>Family approach</a:t>
            </a:r>
          </a:p>
          <a:p>
            <a:r>
              <a:rPr lang="en-GB" dirty="0" smtClean="0"/>
              <a:t>Strength based model</a:t>
            </a:r>
          </a:p>
          <a:p>
            <a:r>
              <a:rPr lang="en-GB" dirty="0" smtClean="0"/>
              <a:t>Right support by the right people at the right time</a:t>
            </a:r>
          </a:p>
          <a:p>
            <a:r>
              <a:rPr lang="en-GB" dirty="0" smtClean="0"/>
              <a:t>Doing things differently</a:t>
            </a:r>
          </a:p>
          <a:p>
            <a:pPr marL="0" indent="0">
              <a:buNone/>
            </a:pPr>
            <a:endParaRPr lang="en-GB" dirty="0"/>
          </a:p>
        </p:txBody>
      </p:sp>
      <p:sp>
        <p:nvSpPr>
          <p:cNvPr id="2" name="Title 1"/>
          <p:cNvSpPr>
            <a:spLocks noGrp="1"/>
          </p:cNvSpPr>
          <p:nvPr>
            <p:ph type="title"/>
          </p:nvPr>
        </p:nvSpPr>
        <p:spPr/>
        <p:txBody>
          <a:bodyPr>
            <a:normAutofit fontScale="90000"/>
          </a:bodyPr>
          <a:lstStyle/>
          <a:p>
            <a:r>
              <a:rPr lang="en-GB" dirty="0" smtClean="0"/>
              <a:t>Think Family- New Delivery Model</a:t>
            </a:r>
            <a:endParaRPr lang="en-GB" dirty="0"/>
          </a:p>
        </p:txBody>
      </p:sp>
      <p:pic>
        <p:nvPicPr>
          <p:cNvPr id="4098" name="Picture 2" descr="Image result for multi agenc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3933056"/>
            <a:ext cx="3048000" cy="2243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444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84784"/>
            <a:ext cx="8229600" cy="4525963"/>
          </a:xfrm>
        </p:spPr>
        <p:txBody>
          <a:bodyPr>
            <a:normAutofit/>
          </a:bodyPr>
          <a:lstStyle/>
          <a:p>
            <a:r>
              <a:rPr lang="en-GB" sz="2400" dirty="0" smtClean="0"/>
              <a:t>Using Signs of Safety methodology</a:t>
            </a:r>
          </a:p>
          <a:p>
            <a:r>
              <a:rPr lang="en-GB" sz="2400" dirty="0" smtClean="0"/>
              <a:t>A collaborative, appreciative, inquiry method</a:t>
            </a:r>
          </a:p>
          <a:p>
            <a:r>
              <a:rPr lang="en-GB" sz="2400" dirty="0" smtClean="0"/>
              <a:t>Enabling practitioners to work directly with families</a:t>
            </a:r>
          </a:p>
          <a:p>
            <a:r>
              <a:rPr lang="en-GB" sz="2400" dirty="0" smtClean="0"/>
              <a:t>Supporting families to come up with their own solutions</a:t>
            </a:r>
          </a:p>
          <a:p>
            <a:r>
              <a:rPr lang="en-GB" sz="2400" dirty="0" smtClean="0"/>
              <a:t>Using three foundational principles</a:t>
            </a:r>
          </a:p>
          <a:p>
            <a:r>
              <a:rPr lang="en-GB" sz="2400" dirty="0" smtClean="0"/>
              <a:t>The goal is always child safety </a:t>
            </a:r>
          </a:p>
          <a:p>
            <a:r>
              <a:rPr lang="en-GB" sz="2400" dirty="0" smtClean="0"/>
              <a:t>Working relationships</a:t>
            </a:r>
          </a:p>
          <a:p>
            <a:r>
              <a:rPr lang="en-GB" sz="2400" dirty="0" smtClean="0"/>
              <a:t>Thinking critically, fostering inquiry </a:t>
            </a:r>
          </a:p>
          <a:p>
            <a:r>
              <a:rPr lang="en-GB" sz="2400" dirty="0" smtClean="0"/>
              <a:t>Landing grand aspirations in everyday practice</a:t>
            </a:r>
            <a:endParaRPr lang="en-GB" sz="2400" dirty="0"/>
          </a:p>
        </p:txBody>
      </p:sp>
      <p:sp>
        <p:nvSpPr>
          <p:cNvPr id="2" name="Title 1"/>
          <p:cNvSpPr>
            <a:spLocks noGrp="1"/>
          </p:cNvSpPr>
          <p:nvPr>
            <p:ph type="title"/>
          </p:nvPr>
        </p:nvSpPr>
        <p:spPr>
          <a:xfrm>
            <a:off x="395536" y="260648"/>
            <a:ext cx="8229600" cy="1143000"/>
          </a:xfrm>
        </p:spPr>
        <p:txBody>
          <a:bodyPr/>
          <a:lstStyle/>
          <a:p>
            <a:pPr algn="ctr"/>
            <a:r>
              <a:rPr lang="en-GB" dirty="0" smtClean="0"/>
              <a:t>How</a:t>
            </a:r>
            <a:endParaRPr lang="en-GB"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3212976"/>
            <a:ext cx="2281436" cy="19213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0136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96700"/>
            <a:ext cx="8229600" cy="4666523"/>
          </a:xfrm>
        </p:spPr>
        <p:txBody>
          <a:bodyPr>
            <a:normAutofit fontScale="92500"/>
          </a:bodyPr>
          <a:lstStyle/>
          <a:p>
            <a:pPr marL="0" indent="0" algn="ctr">
              <a:buNone/>
            </a:pPr>
            <a:r>
              <a:rPr lang="en-GB" sz="2200" b="1" dirty="0" smtClean="0"/>
              <a:t>“If the nation had deliberately designed a system that would frustrate the professionals who staff it, anger the public who fund it and abandon the children who depend on it, it couldn’t have done a better job than current child welfare system” (Thompson 1995).</a:t>
            </a:r>
          </a:p>
          <a:p>
            <a:r>
              <a:rPr lang="en-GB" sz="2200" dirty="0" smtClean="0"/>
              <a:t>We need to focus available resources on issues of critical demand</a:t>
            </a:r>
          </a:p>
          <a:p>
            <a:r>
              <a:rPr lang="en-GB" sz="2200" dirty="0" smtClean="0"/>
              <a:t>An already strong commitment of partnership working- This new delivery model will strengthen this</a:t>
            </a:r>
          </a:p>
          <a:p>
            <a:r>
              <a:rPr lang="en-GB" sz="2200" dirty="0" smtClean="0"/>
              <a:t>Greater engagement and involvement in a collaborative way of Third Sector organisations</a:t>
            </a:r>
          </a:p>
          <a:p>
            <a:r>
              <a:rPr lang="en-GB" sz="2200" dirty="0" smtClean="0"/>
              <a:t>A collaborative, integrated, solution focused, strength based approach in a trail blaze for future delivery models</a:t>
            </a:r>
          </a:p>
          <a:p>
            <a:r>
              <a:rPr lang="en-GB" sz="2200" dirty="0" smtClean="0"/>
              <a:t>Support the commitment to enable communities to thrive</a:t>
            </a:r>
          </a:p>
          <a:p>
            <a:endParaRPr lang="en-GB" sz="2200" dirty="0"/>
          </a:p>
        </p:txBody>
      </p:sp>
      <p:sp>
        <p:nvSpPr>
          <p:cNvPr id="2" name="Title 1"/>
          <p:cNvSpPr>
            <a:spLocks noGrp="1"/>
          </p:cNvSpPr>
          <p:nvPr>
            <p:ph type="title"/>
          </p:nvPr>
        </p:nvSpPr>
        <p:spPr/>
        <p:txBody>
          <a:bodyPr/>
          <a:lstStyle/>
          <a:p>
            <a:pPr algn="ctr"/>
            <a:r>
              <a:rPr lang="en-GB" dirty="0" smtClean="0"/>
              <a:t>Why</a:t>
            </a:r>
            <a:endParaRPr lang="en-GB" dirty="0"/>
          </a:p>
        </p:txBody>
      </p:sp>
      <p:pic>
        <p:nvPicPr>
          <p:cNvPr id="6146"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2453" y="84737"/>
            <a:ext cx="1491545" cy="1491545"/>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6324"/>
            <a:ext cx="1440160"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6020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sz="2800" dirty="0" smtClean="0"/>
              <a:t>There is clear evidence of socio-economical need</a:t>
            </a:r>
          </a:p>
          <a:p>
            <a:r>
              <a:rPr lang="en-GB" sz="2800" dirty="0" smtClean="0"/>
              <a:t>There is evidence of significant service demand  and associated financial pressure</a:t>
            </a:r>
          </a:p>
          <a:p>
            <a:r>
              <a:rPr lang="en-GB" sz="2800" dirty="0" smtClean="0"/>
              <a:t>This is a whole system, a whole family approach</a:t>
            </a:r>
          </a:p>
          <a:p>
            <a:r>
              <a:rPr lang="en-GB" sz="2800" dirty="0" smtClean="0"/>
              <a:t>Built an already well established relationships which can be built upon and developed</a:t>
            </a:r>
          </a:p>
          <a:p>
            <a:r>
              <a:rPr lang="en-GB" sz="2800" dirty="0" smtClean="0"/>
              <a:t>We have key Council officers from across the organisation who want to participate. Julie Batsford HAWCS, Claire King Public Health, Kathryn Griffith Transformation team and Lesley Sanczuk</a:t>
            </a:r>
            <a:endParaRPr lang="en-GB" sz="2800" dirty="0"/>
          </a:p>
        </p:txBody>
      </p:sp>
      <p:sp>
        <p:nvSpPr>
          <p:cNvPr id="2" name="Title 1"/>
          <p:cNvSpPr>
            <a:spLocks noGrp="1"/>
          </p:cNvSpPr>
          <p:nvPr>
            <p:ph type="title"/>
          </p:nvPr>
        </p:nvSpPr>
        <p:spPr/>
        <p:txBody>
          <a:bodyPr/>
          <a:lstStyle/>
          <a:p>
            <a:pPr algn="ctr"/>
            <a:r>
              <a:rPr lang="en-GB" dirty="0" smtClean="0"/>
              <a:t>Commitment</a:t>
            </a:r>
            <a:endParaRPr lang="en-GB" dirty="0"/>
          </a:p>
        </p:txBody>
      </p:sp>
    </p:spTree>
    <p:extLst>
      <p:ext uri="{BB962C8B-B14F-4D97-AF65-F5344CB8AC3E}">
        <p14:creationId xmlns:p14="http://schemas.microsoft.com/office/powerpoint/2010/main" val="1545796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dirty="0" smtClean="0"/>
              <a:t>“These methods allow and encourage reunification as maintenance of children in the family home with the support of naturally occurring networks focused on plans that are not about service attendance but focused on changing the daily living arrangements of the family to make sure the children will be safe”.</a:t>
            </a:r>
            <a:endParaRPr lang="en-GB" dirty="0"/>
          </a:p>
        </p:txBody>
      </p:sp>
      <p:sp>
        <p:nvSpPr>
          <p:cNvPr id="2" name="Title 1"/>
          <p:cNvSpPr>
            <a:spLocks noGrp="1"/>
          </p:cNvSpPr>
          <p:nvPr>
            <p:ph type="title"/>
          </p:nvPr>
        </p:nvSpPr>
        <p:spPr/>
        <p:txBody>
          <a:bodyPr/>
          <a:lstStyle/>
          <a:p>
            <a:pPr algn="ctr"/>
            <a:r>
              <a:rPr lang="en-GB" dirty="0" smtClean="0"/>
              <a:t>To Conclude</a:t>
            </a:r>
            <a:endParaRPr lang="en-GB"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8006"/>
          <a:stretch/>
        </p:blipFill>
        <p:spPr bwMode="auto">
          <a:xfrm>
            <a:off x="4067944" y="4653135"/>
            <a:ext cx="4783465" cy="1895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38726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264</TotalTime>
  <Words>474</Words>
  <Application>Microsoft Office PowerPoint</Application>
  <PresentationFormat>On-screen Show (4:3)</PresentationFormat>
  <Paragraphs>62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Lucida Sans Unicode</vt:lpstr>
      <vt:lpstr>Verdana</vt:lpstr>
      <vt:lpstr>Wingdings 2</vt:lpstr>
      <vt:lpstr>Wingdings 3</vt:lpstr>
      <vt:lpstr>Concourse</vt:lpstr>
      <vt:lpstr>Think Family</vt:lpstr>
      <vt:lpstr>Societal Issues</vt:lpstr>
      <vt:lpstr>What the data says</vt:lpstr>
      <vt:lpstr>Think Family- New Delivery Model</vt:lpstr>
      <vt:lpstr>How</vt:lpstr>
      <vt:lpstr>Why</vt:lpstr>
      <vt:lpstr>Commitment</vt:lpstr>
      <vt:lpstr>To Conclude</vt:lpstr>
    </vt:vector>
  </TitlesOfParts>
  <Company>Cumbria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 Family</dc:title>
  <dc:creator>Ferris, Charlotte</dc:creator>
  <cp:lastModifiedBy>Slee, Bridget</cp:lastModifiedBy>
  <cp:revision>17</cp:revision>
  <dcterms:created xsi:type="dcterms:W3CDTF">2019-06-07T08:31:16Z</dcterms:created>
  <dcterms:modified xsi:type="dcterms:W3CDTF">2019-06-28T09:47:24Z</dcterms:modified>
</cp:coreProperties>
</file>