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322" r:id="rId2"/>
    <p:sldId id="311" r:id="rId3"/>
    <p:sldId id="292" r:id="rId4"/>
    <p:sldId id="296" r:id="rId5"/>
    <p:sldId id="293" r:id="rId6"/>
    <p:sldId id="306" r:id="rId7"/>
    <p:sldId id="313" r:id="rId8"/>
    <p:sldId id="314" r:id="rId9"/>
    <p:sldId id="316" r:id="rId10"/>
    <p:sldId id="317" r:id="rId11"/>
    <p:sldId id="318" r:id="rId12"/>
    <p:sldId id="319" r:id="rId13"/>
    <p:sldId id="320" r:id="rId14"/>
    <p:sldId id="321" r:id="rId15"/>
    <p:sldId id="301" r:id="rId16"/>
    <p:sldId id="310" r:id="rId17"/>
    <p:sldId id="32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es, Marie D" initials="BMD" lastIdx="0" clrIdx="0">
    <p:extLst>
      <p:ext uri="{19B8F6BF-5375-455C-9EA6-DF929625EA0E}">
        <p15:presenceInfo xmlns:p15="http://schemas.microsoft.com/office/powerpoint/2012/main" userId="Barnes, Marie D" providerId="None"/>
      </p:ext>
    </p:extLst>
  </p:cmAuthor>
  <p:cmAuthor id="2" name="Slater, Lindsey" initials="SL" lastIdx="2" clrIdx="1">
    <p:extLst>
      <p:ext uri="{19B8F6BF-5375-455C-9EA6-DF929625EA0E}">
        <p15:presenceInfo xmlns:p15="http://schemas.microsoft.com/office/powerpoint/2012/main" userId="Slater, Lindse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CC66"/>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066" autoAdjust="0"/>
    <p:restoredTop sz="69764" autoAdjust="0"/>
  </p:normalViewPr>
  <p:slideViewPr>
    <p:cSldViewPr>
      <p:cViewPr varScale="1">
        <p:scale>
          <a:sx n="62" d="100"/>
          <a:sy n="62" d="100"/>
        </p:scale>
        <p:origin x="1662" y="2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13B50D-6CC6-4F20-8EAE-DE68CC2E9569}" type="datetimeFigureOut">
              <a:rPr lang="en-GB" smtClean="0"/>
              <a:t>25/02/2021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0A78A1-F0E1-45AF-9F6D-619BA477F76B}" type="slidenum">
              <a:rPr lang="en-GB" smtClean="0"/>
              <a:t>‹#›</a:t>
            </a:fld>
            <a:endParaRPr lang="en-GB"/>
          </a:p>
        </p:txBody>
      </p:sp>
    </p:spTree>
    <p:extLst>
      <p:ext uri="{BB962C8B-B14F-4D97-AF65-F5344CB8AC3E}">
        <p14:creationId xmlns:p14="http://schemas.microsoft.com/office/powerpoint/2010/main" val="2993169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00A78A1-F0E1-45AF-9F6D-619BA477F76B}" type="slidenum">
              <a:rPr lang="en-GB" smtClean="0"/>
              <a:t>1</a:t>
            </a:fld>
            <a:endParaRPr lang="en-GB"/>
          </a:p>
        </p:txBody>
      </p:sp>
    </p:spTree>
    <p:extLst>
      <p:ext uri="{BB962C8B-B14F-4D97-AF65-F5344CB8AC3E}">
        <p14:creationId xmlns:p14="http://schemas.microsoft.com/office/powerpoint/2010/main" val="35802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00A78A1-F0E1-45AF-9F6D-619BA477F76B}" type="slidenum">
              <a:rPr lang="en-GB" smtClean="0"/>
              <a:t>2</a:t>
            </a:fld>
            <a:endParaRPr lang="en-GB"/>
          </a:p>
        </p:txBody>
      </p:sp>
    </p:spTree>
    <p:extLst>
      <p:ext uri="{BB962C8B-B14F-4D97-AF65-F5344CB8AC3E}">
        <p14:creationId xmlns:p14="http://schemas.microsoft.com/office/powerpoint/2010/main" val="30289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00A78A1-F0E1-45AF-9F6D-619BA477F76B}" type="slidenum">
              <a:rPr lang="en-GB" smtClean="0"/>
              <a:t>3</a:t>
            </a:fld>
            <a:endParaRPr lang="en-GB"/>
          </a:p>
        </p:txBody>
      </p:sp>
    </p:spTree>
    <p:extLst>
      <p:ext uri="{BB962C8B-B14F-4D97-AF65-F5344CB8AC3E}">
        <p14:creationId xmlns:p14="http://schemas.microsoft.com/office/powerpoint/2010/main" val="4122060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sz="1200" b="0" i="0" kern="1200" dirty="0">
                <a:solidFill>
                  <a:schemeClr val="tx1"/>
                </a:solidFill>
                <a:effectLst/>
                <a:latin typeface="+mn-lt"/>
                <a:ea typeface="+mn-ea"/>
                <a:cs typeface="+mn-cs"/>
              </a:rPr>
              <a:t>Three significant forces impacting on the mental health of our students. </a:t>
            </a:r>
            <a:r>
              <a:rPr lang="en-GB" sz="1200" b="1" i="0" kern="1200" dirty="0">
                <a:solidFill>
                  <a:schemeClr val="tx1"/>
                </a:solidFill>
                <a:effectLst/>
                <a:latin typeface="+mn-lt"/>
                <a:ea typeface="+mn-ea"/>
                <a:cs typeface="+mn-cs"/>
              </a:rPr>
              <a:t>Anxiety, trauma and bereavement </a:t>
            </a:r>
            <a:r>
              <a:rPr lang="en-GB" sz="1200" b="0" i="0" kern="1200" dirty="0">
                <a:solidFill>
                  <a:schemeClr val="tx1"/>
                </a:solidFill>
                <a:effectLst/>
                <a:latin typeface="+mn-lt"/>
                <a:ea typeface="+mn-ea"/>
                <a:cs typeface="+mn-cs"/>
              </a:rPr>
              <a:t>appearing at once is of significance for the development</a:t>
            </a:r>
            <a:r>
              <a:rPr lang="en-GB" sz="1200" b="0" i="0" kern="1200" baseline="0" dirty="0">
                <a:solidFill>
                  <a:schemeClr val="tx1"/>
                </a:solidFill>
                <a:effectLst/>
                <a:latin typeface="+mn-lt"/>
                <a:ea typeface="+mn-ea"/>
                <a:cs typeface="+mn-cs"/>
              </a:rPr>
              <a:t> of a</a:t>
            </a:r>
            <a:r>
              <a:rPr lang="en-GB" sz="1200" b="0" i="0" kern="1200" dirty="0">
                <a:solidFill>
                  <a:schemeClr val="tx1"/>
                </a:solidFill>
                <a:effectLst/>
                <a:latin typeface="+mn-lt"/>
                <a:ea typeface="+mn-ea"/>
                <a:cs typeface="+mn-cs"/>
              </a:rPr>
              <a:t> child young person, especially topped with witnessing adult anxiety, which they are</a:t>
            </a:r>
            <a:r>
              <a:rPr lang="en-GB" sz="1200" b="0" i="0" kern="1200" baseline="0" dirty="0">
                <a:solidFill>
                  <a:schemeClr val="tx1"/>
                </a:solidFill>
                <a:effectLst/>
                <a:latin typeface="+mn-lt"/>
                <a:ea typeface="+mn-ea"/>
                <a:cs typeface="+mn-cs"/>
              </a:rPr>
              <a:t> unconsciously</a:t>
            </a:r>
            <a:r>
              <a:rPr lang="en-GB" sz="1200" b="0" i="0" kern="1200" dirty="0">
                <a:solidFill>
                  <a:schemeClr val="tx1"/>
                </a:solidFill>
                <a:effectLst/>
                <a:latin typeface="+mn-lt"/>
                <a:ea typeface="+mn-ea"/>
                <a:cs typeface="+mn-cs"/>
              </a:rPr>
              <a:t> absorbing. </a:t>
            </a:r>
          </a:p>
          <a:p>
            <a:pPr marL="171450" indent="-171450">
              <a:buFontTx/>
              <a:buChar char="-"/>
            </a:pPr>
            <a:r>
              <a:rPr lang="en-GB" sz="1200" b="1" i="0" kern="1200" dirty="0">
                <a:solidFill>
                  <a:schemeClr val="tx1"/>
                </a:solidFill>
                <a:effectLst/>
                <a:latin typeface="+mn-lt"/>
                <a:ea typeface="+mn-ea"/>
                <a:cs typeface="+mn-cs"/>
              </a:rPr>
              <a:t>The loss of routine and structure, will be traumatic for some. </a:t>
            </a:r>
            <a:r>
              <a:rPr lang="en-GB" sz="1200" b="0" i="0" kern="1200" dirty="0">
                <a:solidFill>
                  <a:schemeClr val="tx1"/>
                </a:solidFill>
                <a:effectLst/>
                <a:latin typeface="+mn-lt"/>
                <a:ea typeface="+mn-ea"/>
                <a:cs typeface="+mn-cs"/>
              </a:rPr>
              <a:t>Already we are receiving reports of the increased incidents of self-harm, (Young Minds, 2020). Children can find it alarming that the infrastructure of their week has been abandoned. The suddenness of it all may induce panic attacks, a loss of self-control, as the child feels their own intellect no longer informs their personal judgements accurately.</a:t>
            </a:r>
          </a:p>
          <a:p>
            <a:pPr marL="171450" indent="-171450">
              <a:buFontTx/>
              <a:buChar char="-"/>
            </a:pPr>
            <a:r>
              <a:rPr lang="en-GB" sz="1200" b="1" i="0" kern="1200" dirty="0">
                <a:solidFill>
                  <a:schemeClr val="tx1"/>
                </a:solidFill>
                <a:effectLst/>
                <a:latin typeface="+mn-lt"/>
                <a:ea typeface="+mn-ea"/>
                <a:cs typeface="+mn-cs"/>
              </a:rPr>
              <a:t>Anxiety</a:t>
            </a:r>
            <a:r>
              <a:rPr lang="en-GB" sz="1200" b="0" i="0" kern="1200" dirty="0">
                <a:solidFill>
                  <a:schemeClr val="tx1"/>
                </a:solidFill>
                <a:effectLst/>
                <a:latin typeface="+mn-lt"/>
                <a:ea typeface="+mn-ea"/>
                <a:cs typeface="+mn-cs"/>
              </a:rPr>
              <a:t> eats away at the positive mental health of the child, and can cause a deterioration in their overall well-being. The anxious child is not a learning child. Mood swings may prevail; they can become irrational and illogical. There can be a loss of sleep; the cumulative tiredness can diminish the child’s coping mechanisms. (Coventry SEND Support services information 2020).</a:t>
            </a:r>
          </a:p>
          <a:p>
            <a:pPr marL="0" indent="0">
              <a:buFontTx/>
              <a:buNone/>
            </a:pPr>
            <a:endParaRPr lang="en-GB" dirty="0"/>
          </a:p>
          <a:p>
            <a:endParaRPr lang="en-GB" dirty="0"/>
          </a:p>
        </p:txBody>
      </p:sp>
      <p:sp>
        <p:nvSpPr>
          <p:cNvPr id="4" name="Slide Number Placeholder 3"/>
          <p:cNvSpPr>
            <a:spLocks noGrp="1"/>
          </p:cNvSpPr>
          <p:nvPr>
            <p:ph type="sldNum" sz="quarter" idx="10"/>
          </p:nvPr>
        </p:nvSpPr>
        <p:spPr/>
        <p:txBody>
          <a:bodyPr/>
          <a:lstStyle/>
          <a:p>
            <a:fld id="{400A78A1-F0E1-45AF-9F6D-619BA477F76B}" type="slidenum">
              <a:rPr lang="en-GB" smtClean="0"/>
              <a:t>4</a:t>
            </a:fld>
            <a:endParaRPr lang="en-GB"/>
          </a:p>
        </p:txBody>
      </p:sp>
    </p:spTree>
    <p:extLst>
      <p:ext uri="{BB962C8B-B14F-4D97-AF65-F5344CB8AC3E}">
        <p14:creationId xmlns:p14="http://schemas.microsoft.com/office/powerpoint/2010/main" val="2878001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One size will not fit all</a:t>
            </a:r>
            <a:r>
              <a:rPr lang="en-GB" dirty="0"/>
              <a:t> – different pupils within the same class will have had very different experiences of the lockdown period. Students</a:t>
            </a:r>
            <a:r>
              <a:rPr lang="en-GB" baseline="0" dirty="0"/>
              <a:t> will</a:t>
            </a:r>
            <a:r>
              <a:rPr lang="en-GB" dirty="0"/>
              <a:t> have varying levels of coping strategies and levels of resilience in dealing with those experiences. Keeping an open mind about what pupils may be going through. </a:t>
            </a:r>
          </a:p>
          <a:p>
            <a:r>
              <a:rPr lang="en-GB" b="1" dirty="0"/>
              <a:t>You are part of a team</a:t>
            </a:r>
            <a:r>
              <a:rPr lang="en-GB" dirty="0"/>
              <a:t> – some of the challenges facing you as a teacher may feel overwhelming, but other teachers are facing the same issues.</a:t>
            </a:r>
          </a:p>
          <a:p>
            <a:r>
              <a:rPr lang="en-GB" b="1" dirty="0"/>
              <a:t>Your team is wider than just your school community </a:t>
            </a:r>
            <a:r>
              <a:rPr lang="en-GB" dirty="0"/>
              <a:t>– other agencies, third sector organisations and community groups may be able to offer support.</a:t>
            </a:r>
          </a:p>
          <a:p>
            <a:r>
              <a:rPr lang="en-GB" dirty="0"/>
              <a:t>Try Activity 3</a:t>
            </a:r>
          </a:p>
        </p:txBody>
      </p:sp>
      <p:sp>
        <p:nvSpPr>
          <p:cNvPr id="4" name="Slide Number Placeholder 3"/>
          <p:cNvSpPr>
            <a:spLocks noGrp="1"/>
          </p:cNvSpPr>
          <p:nvPr>
            <p:ph type="sldNum" sz="quarter" idx="10"/>
          </p:nvPr>
        </p:nvSpPr>
        <p:spPr/>
        <p:txBody>
          <a:bodyPr/>
          <a:lstStyle/>
          <a:p>
            <a:fld id="{400A78A1-F0E1-45AF-9F6D-619BA477F76B}" type="slidenum">
              <a:rPr lang="en-GB" smtClean="0"/>
              <a:t>15</a:t>
            </a:fld>
            <a:endParaRPr lang="en-GB"/>
          </a:p>
        </p:txBody>
      </p:sp>
    </p:spTree>
    <p:extLst>
      <p:ext uri="{BB962C8B-B14F-4D97-AF65-F5344CB8AC3E}">
        <p14:creationId xmlns:p14="http://schemas.microsoft.com/office/powerpoint/2010/main" val="1396587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0A78A1-F0E1-45AF-9F6D-619BA477F76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4597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53"/>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614850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641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457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365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41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2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7705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3200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3200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1369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468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53213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141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65389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208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tx1">
                <a:lumMod val="40000"/>
                <a:lumOff val="60000"/>
              </a:schemeClr>
            </a:gs>
            <a:gs pos="58000">
              <a:schemeClr val="tx1">
                <a:lumMod val="40000"/>
                <a:lumOff val="60000"/>
              </a:schemeClr>
            </a:gs>
            <a:gs pos="83000">
              <a:schemeClr val="bg2">
                <a:lumMod val="20000"/>
                <a:lumOff val="80000"/>
              </a:schemeClr>
            </a:gs>
            <a:gs pos="100000">
              <a:schemeClr val="tx1">
                <a:lumMod val="20000"/>
                <a:lumOff val="80000"/>
              </a:schemeClr>
            </a:gs>
          </a:gsLst>
          <a:lin ang="48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685800" y="19812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Line 4"/>
          <p:cNvSpPr>
            <a:spLocks noChangeShapeType="1"/>
          </p:cNvSpPr>
          <p:nvPr/>
        </p:nvSpPr>
        <p:spPr bwMode="auto">
          <a:xfrm flipH="1">
            <a:off x="0" y="5410200"/>
            <a:ext cx="9144000" cy="0"/>
          </a:xfrm>
          <a:prstGeom prst="line">
            <a:avLst/>
          </a:prstGeom>
          <a:noFill/>
          <a:ln w="190500">
            <a:solidFill>
              <a:srgbClr val="007CB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GB">
              <a:solidFill>
                <a:srgbClr val="008AB0"/>
              </a:solidFill>
            </a:endParaRPr>
          </a:p>
        </p:txBody>
      </p:sp>
      <p:sp>
        <p:nvSpPr>
          <p:cNvPr id="1029" name="Text Box 5"/>
          <p:cNvSpPr txBox="1">
            <a:spLocks noChangeArrowheads="1"/>
          </p:cNvSpPr>
          <p:nvPr/>
        </p:nvSpPr>
        <p:spPr bwMode="auto">
          <a:xfrm>
            <a:off x="3132140" y="5862638"/>
            <a:ext cx="5400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50000"/>
              </a:spcBef>
              <a:spcAft>
                <a:spcPct val="0"/>
              </a:spcAft>
              <a:defRPr/>
            </a:pPr>
            <a:r>
              <a:rPr lang="en-GB" altLang="en-US" sz="2800">
                <a:solidFill>
                  <a:srgbClr val="007CB0"/>
                </a:solidFill>
              </a:rPr>
              <a:t>Serving the people of Cumbria</a:t>
            </a:r>
          </a:p>
        </p:txBody>
      </p:sp>
      <p:sp>
        <p:nvSpPr>
          <p:cNvPr id="1030" name="Text Box 6"/>
          <p:cNvSpPr txBox="1">
            <a:spLocks noChangeArrowheads="1"/>
          </p:cNvSpPr>
          <p:nvPr/>
        </p:nvSpPr>
        <p:spPr bwMode="auto">
          <a:xfrm>
            <a:off x="0" y="-5334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50000"/>
              </a:spcBef>
              <a:spcAft>
                <a:spcPct val="0"/>
              </a:spcAft>
              <a:defRPr/>
            </a:pPr>
            <a:r>
              <a:rPr lang="en-GB" altLang="en-US" sz="2000">
                <a:solidFill>
                  <a:srgbClr val="000000"/>
                </a:solidFill>
              </a:rPr>
              <a:t>Do not use fonts other than Arial for your presentations</a:t>
            </a:r>
          </a:p>
        </p:txBody>
      </p:sp>
      <p:pic>
        <p:nvPicPr>
          <p:cNvPr id="1031" name="Picture 7" descr="CCC_Logo_PM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5288" y="5661053"/>
            <a:ext cx="172402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4707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ipe dir="d"/>
  </p:transition>
  <p:txStyles>
    <p:title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2"/>
          </a:solidFill>
          <a:latin typeface="+mn-lt"/>
        </a:defRPr>
      </a:lvl2pPr>
      <a:lvl3pPr marL="1143000" indent="-228600" algn="l" rtl="0" eaLnBrk="0" fontAlgn="base" hangingPunct="0">
        <a:spcBef>
          <a:spcPct val="20000"/>
        </a:spcBef>
        <a:spcAft>
          <a:spcPct val="0"/>
        </a:spcAft>
        <a:buChar char="•"/>
        <a:defRPr sz="2400">
          <a:solidFill>
            <a:schemeClr val="tx2"/>
          </a:solidFill>
          <a:latin typeface="+mn-lt"/>
        </a:defRPr>
      </a:lvl3pPr>
      <a:lvl4pPr marL="1600200" indent="-228600" algn="l" rtl="0" eaLnBrk="0" fontAlgn="base" hangingPunct="0">
        <a:spcBef>
          <a:spcPct val="20000"/>
        </a:spcBef>
        <a:spcAft>
          <a:spcPct val="0"/>
        </a:spcAft>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islingtoncs.org/sites/default/files/Return%20and%20Recovery%20Curriculum_0.pdf" TargetMode="External"/><Relationship Id="rId2" Type="http://schemas.openxmlformats.org/officeDocument/2006/relationships/hyperlink" Target="https://barrycarpentereducation.com/2020/04/23/the-recovery-curriculu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icture1">
            <a:extLst>
              <a:ext uri="{FF2B5EF4-FFF2-40B4-BE49-F238E27FC236}">
                <a16:creationId xmlns:a16="http://schemas.microsoft.com/office/drawing/2014/main" id="{C26E88EA-E2EB-4596-9BF0-586BCEAB7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699" y="260648"/>
            <a:ext cx="5400601"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99897C92-2F97-4551-90D3-0EFC8CA8401E}"/>
              </a:ext>
            </a:extLst>
          </p:cNvPr>
          <p:cNvSpPr/>
          <p:nvPr/>
        </p:nvSpPr>
        <p:spPr>
          <a:xfrm>
            <a:off x="2285999" y="2027966"/>
            <a:ext cx="4572000" cy="1569660"/>
          </a:xfrm>
          <a:prstGeom prst="rect">
            <a:avLst/>
          </a:prstGeom>
        </p:spPr>
        <p:txBody>
          <a:bodyPr>
            <a:spAutoFit/>
          </a:bodyPr>
          <a:lstStyle/>
          <a:p>
            <a:pPr algn="ctr">
              <a:spcBef>
                <a:spcPct val="0"/>
              </a:spcBef>
              <a:buFontTx/>
              <a:buNone/>
            </a:pPr>
            <a:r>
              <a:rPr lang="en-GB" altLang="en-US" sz="2400" b="1" dirty="0">
                <a:latin typeface="Arial" panose="020B0604020202020204" pitchFamily="34" charset="0"/>
                <a:cs typeface="Arial" panose="020B0604020202020204" pitchFamily="34" charset="0"/>
              </a:rPr>
              <a:t>Reconnecting Learning in your school community</a:t>
            </a:r>
          </a:p>
          <a:p>
            <a:pPr algn="ctr">
              <a:spcBef>
                <a:spcPct val="0"/>
              </a:spcBef>
              <a:buFontTx/>
              <a:buNone/>
            </a:pPr>
            <a:r>
              <a:rPr lang="en-GB" altLang="en-US" sz="2400" b="1" dirty="0">
                <a:latin typeface="Arial" panose="020B0604020202020204" pitchFamily="34" charset="0"/>
                <a:cs typeface="Arial" panose="020B0604020202020204" pitchFamily="34" charset="0"/>
              </a:rPr>
              <a:t>A Discussion Tool</a:t>
            </a:r>
          </a:p>
          <a:p>
            <a:pPr algn="ctr">
              <a:spcBef>
                <a:spcPct val="0"/>
              </a:spcBef>
              <a:buFontTx/>
              <a:buNone/>
            </a:pPr>
            <a:r>
              <a:rPr lang="en-GB" altLang="en-US" sz="2400" b="1" dirty="0">
                <a:latin typeface="Arial" panose="020B0604020202020204" pitchFamily="34" charset="0"/>
                <a:cs typeface="Arial" panose="020B0604020202020204" pitchFamily="34" charset="0"/>
              </a:rPr>
              <a:t>2021</a:t>
            </a:r>
          </a:p>
        </p:txBody>
      </p:sp>
    </p:spTree>
    <p:extLst>
      <p:ext uri="{BB962C8B-B14F-4D97-AF65-F5344CB8AC3E}">
        <p14:creationId xmlns:p14="http://schemas.microsoft.com/office/powerpoint/2010/main" val="403526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56269"/>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Lever 3 Transparent curriculum </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542159"/>
            <a:ext cx="8064896" cy="936104"/>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1800" dirty="0"/>
              <a:t>All of our students will feel like they have lost time in learning and we must show them how we are addressing these gaps, consulting and co-constructing with our students to heal this sense of loss.</a:t>
            </a:r>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1628801"/>
            <a:ext cx="8640960" cy="3672408"/>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lvl="0" algn="l">
              <a:spcAft>
                <a:spcPts val="0"/>
              </a:spcAft>
            </a:pPr>
            <a:r>
              <a:rPr lang="en-GB" sz="2000" b="1" kern="0" dirty="0">
                <a:solidFill>
                  <a:srgbClr val="002060"/>
                </a:solidFill>
              </a:rPr>
              <a:t>Consider…</a:t>
            </a:r>
            <a:r>
              <a:rPr lang="en-US" sz="2000" dirty="0">
                <a:latin typeface="Arial" panose="020B0604020202020204" pitchFamily="34" charset="0"/>
                <a:ea typeface="Times New Roman" panose="02020603050405020304" pitchFamily="18" charset="0"/>
              </a:rPr>
              <a:t> </a:t>
            </a:r>
          </a:p>
          <a:p>
            <a:pPr lvl="0" algn="l">
              <a:spcAft>
                <a:spcPts val="0"/>
              </a:spcAft>
            </a:pPr>
            <a:r>
              <a:rPr lang="en-US" sz="2000" dirty="0">
                <a:solidFill>
                  <a:srgbClr val="002060"/>
                </a:solidFill>
                <a:latin typeface="Arial" panose="020B0604020202020204" pitchFamily="34" charset="0"/>
                <a:ea typeface="Times New Roman" panose="02020603050405020304" pitchFamily="18" charset="0"/>
              </a:rPr>
              <a:t>Providing clear and simple information about new routines quickly. Use visual timetables or ask children to help create visuals to support. </a:t>
            </a:r>
          </a:p>
          <a:p>
            <a:pPr lvl="0" algn="l" eaLnBrk="1" hangingPunct="1">
              <a:spcBef>
                <a:spcPts val="0"/>
              </a:spcBef>
              <a:spcAft>
                <a:spcPts val="0"/>
              </a:spcAft>
              <a:defRPr/>
            </a:pPr>
            <a:r>
              <a:rPr lang="en-US" sz="2000" dirty="0">
                <a:solidFill>
                  <a:srgbClr val="002060"/>
                </a:solidFill>
                <a:latin typeface="Arial" panose="020B0604020202020204" pitchFamily="34" charset="0"/>
                <a:ea typeface="Times New Roman" panose="02020603050405020304" pitchFamily="18" charset="0"/>
              </a:rPr>
              <a:t>Involving children in considering how best to support adherence to the new rules, e.g. by </a:t>
            </a:r>
            <a:r>
              <a:rPr lang="en-GB" sz="2000" dirty="0">
                <a:solidFill>
                  <a:srgbClr val="002060"/>
                </a:solidFill>
                <a:latin typeface="Arial" panose="020B0604020202020204" pitchFamily="34" charset="0"/>
                <a:ea typeface="Times New Roman" panose="02020603050405020304" pitchFamily="18" charset="0"/>
              </a:rPr>
              <a:t>designing a socially-distanced classroom for Year X pupils</a:t>
            </a:r>
            <a:r>
              <a:rPr lang="en-US" sz="2000" dirty="0">
                <a:solidFill>
                  <a:srgbClr val="002060"/>
                </a:solidFill>
                <a:latin typeface="Arial" panose="020B0604020202020204" pitchFamily="34" charset="0"/>
                <a:ea typeface="Times New Roman" panose="02020603050405020304" pitchFamily="18" charset="0"/>
              </a:rPr>
              <a:t>, or by making posters to share the rules with others. Pupils’ debate and defend their designs. </a:t>
            </a:r>
          </a:p>
          <a:p>
            <a:pPr lvl="0" algn="l">
              <a:spcAft>
                <a:spcPts val="0"/>
              </a:spcAft>
            </a:pPr>
            <a:r>
              <a:rPr lang="en-US" sz="2000" dirty="0">
                <a:solidFill>
                  <a:srgbClr val="002060"/>
                </a:solidFill>
                <a:latin typeface="Arial" panose="020B0604020202020204" pitchFamily="34" charset="0"/>
                <a:ea typeface="Times New Roman" panose="02020603050405020304" pitchFamily="18" charset="0"/>
              </a:rPr>
              <a:t>Re-establish familiar routines </a:t>
            </a:r>
            <a:r>
              <a:rPr lang="en-GB" sz="2000" dirty="0">
                <a:solidFill>
                  <a:srgbClr val="002060"/>
                </a:solidFill>
                <a:latin typeface="Arial" panose="020B0604020202020204" pitchFamily="34" charset="0"/>
                <a:ea typeface="Times New Roman" panose="02020603050405020304" pitchFamily="18" charset="0"/>
              </a:rPr>
              <a:t>as soon as appropriate.</a:t>
            </a:r>
          </a:p>
          <a:p>
            <a:pPr lvl="0" algn="l">
              <a:spcAft>
                <a:spcPts val="0"/>
              </a:spcAft>
            </a:pPr>
            <a:r>
              <a:rPr lang="en-GB" sz="2000" kern="0" dirty="0">
                <a:solidFill>
                  <a:srgbClr val="002060"/>
                </a:solidFill>
                <a:latin typeface="Arial" panose="020B0604020202020204" pitchFamily="34" charset="0"/>
              </a:rPr>
              <a:t>Help pupils to feel positive about achievements and celebrate success to support self awareness.</a:t>
            </a:r>
          </a:p>
          <a:p>
            <a:pPr lvl="0" algn="l">
              <a:spcAft>
                <a:spcPts val="0"/>
              </a:spcAft>
            </a:pPr>
            <a:r>
              <a:rPr lang="en-GB" sz="2000" kern="0" dirty="0">
                <a:solidFill>
                  <a:srgbClr val="002060"/>
                </a:solidFill>
                <a:latin typeface="Arial" panose="020B0604020202020204" pitchFamily="34" charset="0"/>
              </a:rPr>
              <a:t>Avoid the phrase ‘catch up’ and adults expressing their concern of gaps in learning.</a:t>
            </a:r>
          </a:p>
        </p:txBody>
      </p:sp>
    </p:spTree>
    <p:extLst>
      <p:ext uri="{BB962C8B-B14F-4D97-AF65-F5344CB8AC3E}">
        <p14:creationId xmlns:p14="http://schemas.microsoft.com/office/powerpoint/2010/main" val="587773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56269"/>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Lever 4 Metacognition</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692696"/>
            <a:ext cx="8064896" cy="936104"/>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1800" dirty="0"/>
              <a:t>In different environments, students will have been learning in different ways. It is vital that we make the skills for learning in a school environment explicit to our students to reskill and rebuild their confidence as learners.</a:t>
            </a:r>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1721363"/>
            <a:ext cx="8640960" cy="3507837"/>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lvl="0" algn="l">
              <a:spcAft>
                <a:spcPts val="0"/>
              </a:spcAft>
            </a:pPr>
            <a:r>
              <a:rPr lang="en-GB" sz="2000" b="1" kern="0" dirty="0">
                <a:solidFill>
                  <a:srgbClr val="002060"/>
                </a:solidFill>
              </a:rPr>
              <a:t>Consider…</a:t>
            </a:r>
          </a:p>
          <a:p>
            <a:pPr lvl="0" algn="l">
              <a:spcAft>
                <a:spcPts val="0"/>
              </a:spcAft>
            </a:pPr>
            <a:r>
              <a:rPr lang="en-GB" sz="2000" kern="0" dirty="0">
                <a:solidFill>
                  <a:srgbClr val="002060"/>
                </a:solidFill>
                <a:latin typeface="Arial" panose="020B0604020202020204" pitchFamily="34" charset="0"/>
                <a:ea typeface="Times New Roman" panose="02020603050405020304" pitchFamily="18" charset="0"/>
              </a:rPr>
              <a:t>Staff to understand their own anxieties and how anxiety may be transferred or contributing to pupil behaviour outside of expected norms. Be </a:t>
            </a:r>
            <a:r>
              <a:rPr lang="en-GB" sz="2000" b="1" kern="0" dirty="0">
                <a:solidFill>
                  <a:srgbClr val="002060"/>
                </a:solidFill>
                <a:latin typeface="Arial" panose="020B0604020202020204" pitchFamily="34" charset="0"/>
                <a:ea typeface="Times New Roman" panose="02020603050405020304" pitchFamily="18" charset="0"/>
              </a:rPr>
              <a:t>curious </a:t>
            </a:r>
            <a:r>
              <a:rPr lang="en-GB" sz="2000" kern="0" dirty="0">
                <a:solidFill>
                  <a:srgbClr val="002060"/>
                </a:solidFill>
                <a:latin typeface="Arial" panose="020B0604020202020204" pitchFamily="34" charset="0"/>
                <a:ea typeface="Times New Roman" panose="02020603050405020304" pitchFamily="18" charset="0"/>
              </a:rPr>
              <a:t>not condemnatory.</a:t>
            </a:r>
          </a:p>
          <a:p>
            <a:pPr algn="l">
              <a:spcAft>
                <a:spcPts val="0"/>
              </a:spcAft>
            </a:pPr>
            <a:r>
              <a:rPr lang="en-GB" sz="2000" kern="0" dirty="0">
                <a:solidFill>
                  <a:srgbClr val="002060"/>
                </a:solidFill>
                <a:latin typeface="Arial" panose="020B0604020202020204" pitchFamily="34" charset="0"/>
              </a:rPr>
              <a:t>Foster a culture of compassion.</a:t>
            </a:r>
          </a:p>
          <a:p>
            <a:pPr algn="l">
              <a:spcAft>
                <a:spcPts val="0"/>
              </a:spcAft>
            </a:pPr>
            <a:r>
              <a:rPr lang="en-GB" sz="2000" kern="0" dirty="0">
                <a:solidFill>
                  <a:srgbClr val="002060"/>
                </a:solidFill>
                <a:latin typeface="Arial" panose="020B0604020202020204" pitchFamily="34" charset="0"/>
              </a:rPr>
              <a:t>Be aware productivity may take time to rebuild and some pupils will need to relearn processes for academic working and learning.</a:t>
            </a:r>
          </a:p>
          <a:p>
            <a:pPr algn="l">
              <a:spcAft>
                <a:spcPts val="0"/>
              </a:spcAft>
            </a:pPr>
            <a:r>
              <a:rPr lang="en-GB" sz="2000" kern="0" dirty="0">
                <a:solidFill>
                  <a:srgbClr val="002060"/>
                </a:solidFill>
                <a:latin typeface="Arial" panose="020B0604020202020204" pitchFamily="34" charset="0"/>
              </a:rPr>
              <a:t>Consider how the curriculum will be structured to address key skills and support pupils social emotional and personal development needs</a:t>
            </a:r>
            <a:r>
              <a:rPr lang="en-US" sz="2000" kern="0" dirty="0">
                <a:solidFill>
                  <a:srgbClr val="002060"/>
                </a:solidFill>
                <a:latin typeface="Arial" panose="020B0604020202020204" pitchFamily="34" charset="0"/>
              </a:rPr>
              <a:t>.</a:t>
            </a:r>
            <a:endParaRPr lang="en-US" sz="2000" dirty="0">
              <a:latin typeface="Arial" panose="020B0604020202020204" pitchFamily="34" charset="0"/>
              <a:ea typeface="Times New Roman" panose="02020603050405020304" pitchFamily="18" charset="0"/>
            </a:endParaRPr>
          </a:p>
          <a:p>
            <a:pPr algn="l">
              <a:spcAft>
                <a:spcPts val="0"/>
              </a:spcAft>
            </a:pPr>
            <a:r>
              <a:rPr lang="en-US" sz="2000" dirty="0">
                <a:solidFill>
                  <a:srgbClr val="002060"/>
                </a:solidFill>
                <a:latin typeface="Arial" panose="020B0604020202020204" pitchFamily="34" charset="0"/>
                <a:ea typeface="Times New Roman" panose="02020603050405020304" pitchFamily="18" charset="0"/>
              </a:rPr>
              <a:t>Provide opportunities for children to talk and ask questions. Consider a worry box/ monster/P4C.</a:t>
            </a:r>
            <a:endParaRPr lang="en-GB" sz="2000" kern="0" dirty="0">
              <a:solidFill>
                <a:srgbClr val="002060"/>
              </a:solidFill>
              <a:latin typeface="Arial" panose="020B0604020202020204" pitchFamily="34" charset="0"/>
            </a:endParaRPr>
          </a:p>
          <a:p>
            <a:pPr algn="l">
              <a:spcAft>
                <a:spcPts val="0"/>
              </a:spcAft>
            </a:pPr>
            <a:endParaRPr lang="en-GB" sz="2000" kern="0" dirty="0">
              <a:solidFill>
                <a:srgbClr val="002060"/>
              </a:solidFill>
            </a:endParaRPr>
          </a:p>
          <a:p>
            <a:pPr lvl="0" algn="l">
              <a:spcAft>
                <a:spcPts val="0"/>
              </a:spcAft>
            </a:pPr>
            <a:r>
              <a:rPr lang="en-US" sz="2000" dirty="0">
                <a:latin typeface="Arial" panose="020B0604020202020204" pitchFamily="34" charset="0"/>
                <a:ea typeface="Times New Roman" panose="02020603050405020304" pitchFamily="18" charset="0"/>
              </a:rPr>
              <a:t> </a:t>
            </a:r>
          </a:p>
          <a:p>
            <a:pPr algn="l"/>
            <a:endParaRPr lang="en-GB" sz="2000" kern="0" dirty="0">
              <a:solidFill>
                <a:srgbClr val="002060"/>
              </a:solidFill>
            </a:endParaRPr>
          </a:p>
        </p:txBody>
      </p:sp>
    </p:spTree>
    <p:extLst>
      <p:ext uri="{BB962C8B-B14F-4D97-AF65-F5344CB8AC3E}">
        <p14:creationId xmlns:p14="http://schemas.microsoft.com/office/powerpoint/2010/main" val="3035466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56269"/>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Lever 5 Space</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476672"/>
            <a:ext cx="8064896" cy="1152128"/>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1800" dirty="0"/>
              <a:t>Space to be, to rediscover self, and to find their voice on learning in this issue. It is only natural that we all work at an incredible pace to make sure this group of learners are not disadvantaged against their peers, providing opportunity and exploration alongside the intensity of our expectations.</a:t>
            </a:r>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1721363"/>
            <a:ext cx="8640960" cy="3507837"/>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lvl="0" algn="l">
              <a:spcAft>
                <a:spcPts val="0"/>
              </a:spcAft>
            </a:pPr>
            <a:r>
              <a:rPr lang="en-GB" sz="2000" b="1" kern="0" dirty="0">
                <a:solidFill>
                  <a:srgbClr val="002060"/>
                </a:solidFill>
              </a:rPr>
              <a:t>Consider…</a:t>
            </a:r>
          </a:p>
          <a:p>
            <a:pPr algn="l">
              <a:spcAft>
                <a:spcPts val="0"/>
              </a:spcAft>
            </a:pPr>
            <a:r>
              <a:rPr lang="en-GB" sz="1800" kern="0" dirty="0">
                <a:solidFill>
                  <a:srgbClr val="002060"/>
                </a:solidFill>
              </a:rPr>
              <a:t>Allowing opportunities to adjust and reflect by providing ‘space’ in the sense of patience and time.</a:t>
            </a:r>
          </a:p>
          <a:p>
            <a:pPr algn="l">
              <a:spcAft>
                <a:spcPts val="0"/>
              </a:spcAft>
            </a:pPr>
            <a:r>
              <a:rPr lang="en-GB" sz="1800" kern="0" dirty="0">
                <a:solidFill>
                  <a:srgbClr val="002060"/>
                </a:solidFill>
              </a:rPr>
              <a:t>Activities and spaces for some pupils who need to take a longer time to return to full timetable and curriculum.</a:t>
            </a:r>
          </a:p>
          <a:p>
            <a:pPr algn="l">
              <a:spcAft>
                <a:spcPts val="0"/>
              </a:spcAft>
            </a:pPr>
            <a:r>
              <a:rPr lang="en-GB" sz="1800" kern="0" dirty="0">
                <a:solidFill>
                  <a:srgbClr val="002060"/>
                </a:solidFill>
              </a:rPr>
              <a:t>Plan using different spaces e.g. outside spaces, physical exercise, music and mindfulness to support body regulation.</a:t>
            </a:r>
          </a:p>
          <a:p>
            <a:pPr algn="l">
              <a:spcAft>
                <a:spcPts val="0"/>
              </a:spcAft>
            </a:pPr>
            <a:r>
              <a:rPr lang="en-GB" sz="1800" kern="0" dirty="0">
                <a:solidFill>
                  <a:srgbClr val="002060"/>
                </a:solidFill>
              </a:rPr>
              <a:t>Consider use of visual timetables to support either new routines or set expectations and what is happening now and next to support loss of control. </a:t>
            </a:r>
          </a:p>
          <a:p>
            <a:pPr algn="l">
              <a:spcAft>
                <a:spcPts val="0"/>
              </a:spcAft>
            </a:pPr>
            <a:r>
              <a:rPr lang="en-GB" sz="1800" dirty="0">
                <a:solidFill>
                  <a:srgbClr val="002060"/>
                </a:solidFill>
                <a:latin typeface="Arial" panose="020B0604020202020204" pitchFamily="34" charset="0"/>
                <a:ea typeface="Calibri" panose="020F0502020204030204" pitchFamily="34" charset="0"/>
                <a:cs typeface="Arial" panose="020B0604020202020204" pitchFamily="34" charset="0"/>
              </a:rPr>
              <a:t>Schedule time to complete a calming activity at some point in the school day, such as tutorial time, a shared story, news or circle time, mindfulness. </a:t>
            </a:r>
            <a:endParaRPr lang="en-GB" sz="1800" kern="0" dirty="0">
              <a:solidFill>
                <a:srgbClr val="002060"/>
              </a:solidFill>
            </a:endParaRPr>
          </a:p>
          <a:p>
            <a:pPr algn="l">
              <a:spcAft>
                <a:spcPts val="0"/>
              </a:spcAft>
            </a:pPr>
            <a:endParaRPr lang="en-GB" sz="2000" kern="0" dirty="0">
              <a:solidFill>
                <a:srgbClr val="002060"/>
              </a:solidFill>
            </a:endParaRPr>
          </a:p>
          <a:p>
            <a:pPr lvl="0" algn="l">
              <a:spcAft>
                <a:spcPts val="0"/>
              </a:spcAft>
            </a:pPr>
            <a:r>
              <a:rPr lang="en-US" sz="2000" dirty="0">
                <a:latin typeface="Arial" panose="020B0604020202020204" pitchFamily="34" charset="0"/>
                <a:ea typeface="Times New Roman" panose="02020603050405020304" pitchFamily="18" charset="0"/>
              </a:rPr>
              <a:t> </a:t>
            </a:r>
          </a:p>
          <a:p>
            <a:pPr algn="l"/>
            <a:endParaRPr lang="en-GB" sz="2000" kern="0" dirty="0">
              <a:solidFill>
                <a:srgbClr val="002060"/>
              </a:solidFill>
            </a:endParaRPr>
          </a:p>
        </p:txBody>
      </p:sp>
    </p:spTree>
    <p:extLst>
      <p:ext uri="{BB962C8B-B14F-4D97-AF65-F5344CB8AC3E}">
        <p14:creationId xmlns:p14="http://schemas.microsoft.com/office/powerpoint/2010/main" val="1702466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56269"/>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endParaRPr lang="en-GB" sz="2400" kern="0" dirty="0">
              <a:solidFill>
                <a:srgbClr val="002060"/>
              </a:solidFill>
            </a:endParaRPr>
          </a:p>
        </p:txBody>
      </p:sp>
      <p:sp>
        <p:nvSpPr>
          <p:cNvPr id="5" name="Rectangle 4">
            <a:extLst>
              <a:ext uri="{FF2B5EF4-FFF2-40B4-BE49-F238E27FC236}">
                <a16:creationId xmlns:a16="http://schemas.microsoft.com/office/drawing/2014/main" id="{4F72A8C2-F8DC-4006-8F00-7FBFB9ED99E0}"/>
              </a:ext>
            </a:extLst>
          </p:cNvPr>
          <p:cNvSpPr/>
          <p:nvPr/>
        </p:nvSpPr>
        <p:spPr>
          <a:xfrm>
            <a:off x="107504" y="1028342"/>
            <a:ext cx="8496944" cy="3416320"/>
          </a:xfrm>
          <a:prstGeom prst="rect">
            <a:avLst/>
          </a:prstGeom>
        </p:spPr>
        <p:txBody>
          <a:bodyPr wrap="square">
            <a:spAutoFit/>
          </a:bodyPr>
          <a:lstStyle/>
          <a:p>
            <a:pPr marL="285750" indent="-285750">
              <a:buFont typeface="Arial" panose="020B0604020202020204" pitchFamily="34" charset="0"/>
              <a:buChar char="•"/>
            </a:pPr>
            <a:r>
              <a:rPr lang="en-GB" dirty="0">
                <a:solidFill>
                  <a:srgbClr val="002060"/>
                </a:solidFill>
              </a:rPr>
              <a:t>Public Health England’s report into COVID disparities has shown that BAME groups, people with underlying health conditions and people in areas of high deprivation have greater mortality rates if infected.</a:t>
            </a:r>
          </a:p>
          <a:p>
            <a:pPr marL="285750" indent="-285750">
              <a:buFont typeface="Arial" panose="020B0604020202020204" pitchFamily="34" charset="0"/>
              <a:buChar char="•"/>
            </a:pPr>
            <a:endParaRPr lang="en-GB" dirty="0">
              <a:solidFill>
                <a:srgbClr val="002060"/>
              </a:solidFill>
            </a:endParaRPr>
          </a:p>
          <a:p>
            <a:pPr marL="285750" indent="-285750">
              <a:buFont typeface="Arial" panose="020B0604020202020204" pitchFamily="34" charset="0"/>
              <a:buChar char="•"/>
            </a:pPr>
            <a:r>
              <a:rPr lang="en-GB" dirty="0">
                <a:solidFill>
                  <a:srgbClr val="002060"/>
                </a:solidFill>
              </a:rPr>
              <a:t>Trauma will be disproportionately affecting these groups a) through direct personal experience of COVID or b) due to fear of infection – this could affect children, parents, wider family</a:t>
            </a:r>
          </a:p>
          <a:p>
            <a:pPr marL="285750" indent="-285750">
              <a:buFont typeface="Arial" panose="020B0604020202020204" pitchFamily="34" charset="0"/>
              <a:buChar char="•"/>
            </a:pPr>
            <a:endParaRPr lang="en-GB" dirty="0">
              <a:solidFill>
                <a:srgbClr val="002060"/>
              </a:solidFill>
            </a:endParaRPr>
          </a:p>
          <a:p>
            <a:pPr marL="285750" indent="-285750">
              <a:buFont typeface="Arial" panose="020B0604020202020204" pitchFamily="34" charset="0"/>
              <a:buChar char="•"/>
            </a:pPr>
            <a:r>
              <a:rPr lang="en-GB" dirty="0">
                <a:solidFill>
                  <a:srgbClr val="002060"/>
                </a:solidFill>
              </a:rPr>
              <a:t>In Cumbria BAME and EAL pupils may also feel isolation from being a majority white environment, many will have been influenced by Black Lives Matter – work that reflects issues of race in society can help to integrate minority groups into rebuilding the school community</a:t>
            </a:r>
            <a:r>
              <a:rPr lang="en-GB" sz="1600" dirty="0">
                <a:solidFill>
                  <a:srgbClr val="002060"/>
                </a:solidFill>
              </a:rPr>
              <a:t>.</a:t>
            </a:r>
          </a:p>
        </p:txBody>
      </p:sp>
      <p:sp>
        <p:nvSpPr>
          <p:cNvPr id="6" name="Rectangle 5">
            <a:extLst>
              <a:ext uri="{FF2B5EF4-FFF2-40B4-BE49-F238E27FC236}">
                <a16:creationId xmlns:a16="http://schemas.microsoft.com/office/drawing/2014/main" id="{96240EEA-9DF1-4FAC-B1BA-8DAAB8736CAC}"/>
              </a:ext>
            </a:extLst>
          </p:cNvPr>
          <p:cNvSpPr/>
          <p:nvPr/>
        </p:nvSpPr>
        <p:spPr>
          <a:xfrm>
            <a:off x="1331640" y="397375"/>
            <a:ext cx="5904656" cy="461665"/>
          </a:xfrm>
          <a:prstGeom prst="rect">
            <a:avLst/>
          </a:prstGeom>
        </p:spPr>
        <p:txBody>
          <a:bodyPr wrap="square">
            <a:spAutoFit/>
          </a:bodyPr>
          <a:lstStyle/>
          <a:p>
            <a:pPr algn="ctr"/>
            <a:r>
              <a:rPr lang="en-GB" sz="2400" b="1" dirty="0">
                <a:solidFill>
                  <a:srgbClr val="002060"/>
                </a:solidFill>
              </a:rPr>
              <a:t>Trauma reflects social inequalities 1</a:t>
            </a:r>
          </a:p>
        </p:txBody>
      </p:sp>
    </p:spTree>
    <p:extLst>
      <p:ext uri="{BB962C8B-B14F-4D97-AF65-F5344CB8AC3E}">
        <p14:creationId xmlns:p14="http://schemas.microsoft.com/office/powerpoint/2010/main" val="752257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56269"/>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endParaRPr lang="en-GB" sz="2400" kern="0" dirty="0">
              <a:solidFill>
                <a:srgbClr val="002060"/>
              </a:solidFill>
            </a:endParaRPr>
          </a:p>
        </p:txBody>
      </p:sp>
      <p:sp>
        <p:nvSpPr>
          <p:cNvPr id="5" name="Rectangle 4">
            <a:extLst>
              <a:ext uri="{FF2B5EF4-FFF2-40B4-BE49-F238E27FC236}">
                <a16:creationId xmlns:a16="http://schemas.microsoft.com/office/drawing/2014/main" id="{4F72A8C2-F8DC-4006-8F00-7FBFB9ED99E0}"/>
              </a:ext>
            </a:extLst>
          </p:cNvPr>
          <p:cNvSpPr/>
          <p:nvPr/>
        </p:nvSpPr>
        <p:spPr>
          <a:xfrm>
            <a:off x="107504" y="1028342"/>
            <a:ext cx="8784976" cy="3477875"/>
          </a:xfrm>
          <a:prstGeom prst="rect">
            <a:avLst/>
          </a:prstGeom>
        </p:spPr>
        <p:txBody>
          <a:bodyPr wrap="square">
            <a:spAutoFit/>
          </a:bodyPr>
          <a:lstStyle/>
          <a:p>
            <a:pPr marL="285750" indent="-285750">
              <a:buFont typeface="Arial" panose="020B0604020202020204" pitchFamily="34" charset="0"/>
              <a:buChar char="•"/>
            </a:pPr>
            <a:r>
              <a:rPr lang="en-GB" sz="2000" dirty="0">
                <a:solidFill>
                  <a:srgbClr val="002060"/>
                </a:solidFill>
              </a:rPr>
              <a:t>Children who have underlying health conditions i.e. diabetes and asthma, or children who are obese may feel more anxious about exposure to COVID, the same for children where this applies to family</a:t>
            </a:r>
          </a:p>
          <a:p>
            <a:pPr marL="285750" indent="-285750">
              <a:buFont typeface="Arial" panose="020B0604020202020204" pitchFamily="34" charset="0"/>
              <a:buChar char="•"/>
            </a:pPr>
            <a:endParaRPr lang="en-GB" sz="2000" dirty="0">
              <a:solidFill>
                <a:srgbClr val="002060"/>
              </a:solidFill>
            </a:endParaRPr>
          </a:p>
          <a:p>
            <a:pPr marL="285750" indent="-285750">
              <a:buFont typeface="Arial" panose="020B0604020202020204" pitchFamily="34" charset="0"/>
              <a:buChar char="•"/>
            </a:pPr>
            <a:r>
              <a:rPr lang="en-GB" sz="2000" dirty="0">
                <a:solidFill>
                  <a:srgbClr val="002060"/>
                </a:solidFill>
              </a:rPr>
              <a:t>Autistic children and young people have particularly struggled the loss of structure and other children with special needs have been vulnerable to trauma</a:t>
            </a:r>
          </a:p>
          <a:p>
            <a:pPr marL="285750" indent="-285750">
              <a:buFont typeface="Arial" panose="020B0604020202020204" pitchFamily="34" charset="0"/>
              <a:buChar char="•"/>
            </a:pPr>
            <a:endParaRPr lang="en-GB" sz="2000" dirty="0">
              <a:solidFill>
                <a:srgbClr val="002060"/>
              </a:solidFill>
            </a:endParaRPr>
          </a:p>
          <a:p>
            <a:pPr marL="285750" indent="-285750">
              <a:buFont typeface="Arial" panose="020B0604020202020204" pitchFamily="34" charset="0"/>
              <a:buChar char="•"/>
            </a:pPr>
            <a:r>
              <a:rPr lang="en-GB" sz="2000" dirty="0">
                <a:solidFill>
                  <a:srgbClr val="002060"/>
                </a:solidFill>
              </a:rPr>
              <a:t>Children with disabilities including mobility impairments and sensory loss may require additional support finding themselves within a changed physical environment</a:t>
            </a:r>
          </a:p>
        </p:txBody>
      </p:sp>
      <p:sp>
        <p:nvSpPr>
          <p:cNvPr id="3" name="Rectangle 2">
            <a:extLst>
              <a:ext uri="{FF2B5EF4-FFF2-40B4-BE49-F238E27FC236}">
                <a16:creationId xmlns:a16="http://schemas.microsoft.com/office/drawing/2014/main" id="{D665D8A5-95E7-4412-B447-08D6EB02E2AE}"/>
              </a:ext>
            </a:extLst>
          </p:cNvPr>
          <p:cNvSpPr/>
          <p:nvPr/>
        </p:nvSpPr>
        <p:spPr>
          <a:xfrm>
            <a:off x="1583668" y="315714"/>
            <a:ext cx="5544616" cy="461665"/>
          </a:xfrm>
          <a:prstGeom prst="rect">
            <a:avLst/>
          </a:prstGeom>
        </p:spPr>
        <p:txBody>
          <a:bodyPr wrap="square">
            <a:spAutoFit/>
          </a:bodyPr>
          <a:lstStyle/>
          <a:p>
            <a:pPr algn="ctr"/>
            <a:r>
              <a:rPr lang="en-GB" sz="2400" dirty="0">
                <a:solidFill>
                  <a:srgbClr val="002060"/>
                </a:solidFill>
              </a:rPr>
              <a:t>Trauma reflects social inequalities 2</a:t>
            </a:r>
          </a:p>
        </p:txBody>
      </p:sp>
    </p:spTree>
    <p:extLst>
      <p:ext uri="{BB962C8B-B14F-4D97-AF65-F5344CB8AC3E}">
        <p14:creationId xmlns:p14="http://schemas.microsoft.com/office/powerpoint/2010/main" val="2006316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152794"/>
            <a:ext cx="4957355" cy="5470185"/>
          </a:xfrm>
          <a:prstGeom prst="rect">
            <a:avLst/>
          </a:prstGeom>
        </p:spPr>
      </p:pic>
      <p:sp>
        <p:nvSpPr>
          <p:cNvPr id="5" name="TextBox 4"/>
          <p:cNvSpPr txBox="1"/>
          <p:nvPr/>
        </p:nvSpPr>
        <p:spPr>
          <a:xfrm>
            <a:off x="1835696" y="908720"/>
            <a:ext cx="144016" cy="369332"/>
          </a:xfrm>
          <a:prstGeom prst="rect">
            <a:avLst/>
          </a:prstGeom>
          <a:noFill/>
        </p:spPr>
        <p:txBody>
          <a:bodyPr wrap="square" rtlCol="0">
            <a:spAutoFit/>
          </a:bodyPr>
          <a:lstStyle/>
          <a:p>
            <a:endParaRPr lang="en-GB" dirty="0"/>
          </a:p>
        </p:txBody>
      </p:sp>
      <p:sp>
        <p:nvSpPr>
          <p:cNvPr id="6" name="TextBox 5"/>
          <p:cNvSpPr txBox="1"/>
          <p:nvPr/>
        </p:nvSpPr>
        <p:spPr>
          <a:xfrm>
            <a:off x="2964938" y="733200"/>
            <a:ext cx="4104456" cy="461665"/>
          </a:xfrm>
          <a:prstGeom prst="rect">
            <a:avLst/>
          </a:prstGeom>
          <a:noFill/>
        </p:spPr>
        <p:txBody>
          <a:bodyPr wrap="square" rtlCol="0">
            <a:spAutoFit/>
          </a:bodyPr>
          <a:lstStyle/>
          <a:p>
            <a:r>
              <a:rPr lang="en-GB" sz="2400" b="1" dirty="0">
                <a:solidFill>
                  <a:srgbClr val="FFFF00"/>
                </a:solidFill>
              </a:rPr>
              <a:t>Things to keep in mind</a:t>
            </a:r>
          </a:p>
        </p:txBody>
      </p:sp>
      <p:sp>
        <p:nvSpPr>
          <p:cNvPr id="9" name="TextBox 8"/>
          <p:cNvSpPr txBox="1"/>
          <p:nvPr/>
        </p:nvSpPr>
        <p:spPr>
          <a:xfrm>
            <a:off x="3779912" y="1656385"/>
            <a:ext cx="2750413" cy="400110"/>
          </a:xfrm>
          <a:prstGeom prst="rect">
            <a:avLst/>
          </a:prstGeom>
          <a:noFill/>
        </p:spPr>
        <p:txBody>
          <a:bodyPr wrap="square" rtlCol="0">
            <a:spAutoFit/>
          </a:bodyPr>
          <a:lstStyle/>
          <a:p>
            <a:r>
              <a:rPr lang="en-GB" sz="2000" dirty="0"/>
              <a:t>You are part of a team</a:t>
            </a:r>
            <a:r>
              <a:rPr lang="en-GB" dirty="0"/>
              <a:t>.</a:t>
            </a:r>
          </a:p>
        </p:txBody>
      </p:sp>
      <p:sp>
        <p:nvSpPr>
          <p:cNvPr id="10" name="TextBox 9"/>
          <p:cNvSpPr txBox="1"/>
          <p:nvPr/>
        </p:nvSpPr>
        <p:spPr>
          <a:xfrm>
            <a:off x="2879812" y="2242768"/>
            <a:ext cx="2628292" cy="369332"/>
          </a:xfrm>
          <a:prstGeom prst="rect">
            <a:avLst/>
          </a:prstGeom>
          <a:noFill/>
        </p:spPr>
        <p:txBody>
          <a:bodyPr wrap="square" rtlCol="0">
            <a:spAutoFit/>
          </a:bodyPr>
          <a:lstStyle/>
          <a:p>
            <a:r>
              <a:rPr lang="en-GB" b="1" dirty="0">
                <a:solidFill>
                  <a:schemeClr val="bg1"/>
                </a:solidFill>
              </a:rPr>
              <a:t>One size doesn’t fit all</a:t>
            </a:r>
          </a:p>
        </p:txBody>
      </p:sp>
      <p:sp>
        <p:nvSpPr>
          <p:cNvPr id="11" name="TextBox 10"/>
          <p:cNvSpPr txBox="1"/>
          <p:nvPr/>
        </p:nvSpPr>
        <p:spPr>
          <a:xfrm>
            <a:off x="3443936" y="2856334"/>
            <a:ext cx="3146459" cy="646331"/>
          </a:xfrm>
          <a:prstGeom prst="rect">
            <a:avLst/>
          </a:prstGeom>
          <a:noFill/>
        </p:spPr>
        <p:txBody>
          <a:bodyPr wrap="square" rtlCol="0">
            <a:spAutoFit/>
          </a:bodyPr>
          <a:lstStyle/>
          <a:p>
            <a:r>
              <a:rPr lang="en-GB" b="1" dirty="0"/>
              <a:t>Your team is wider than your school community</a:t>
            </a:r>
          </a:p>
        </p:txBody>
      </p:sp>
      <p:sp>
        <p:nvSpPr>
          <p:cNvPr id="12" name="TextBox 11"/>
          <p:cNvSpPr txBox="1"/>
          <p:nvPr/>
        </p:nvSpPr>
        <p:spPr>
          <a:xfrm>
            <a:off x="2964938" y="3806359"/>
            <a:ext cx="3240360" cy="646331"/>
          </a:xfrm>
          <a:prstGeom prst="rect">
            <a:avLst/>
          </a:prstGeom>
          <a:noFill/>
        </p:spPr>
        <p:txBody>
          <a:bodyPr wrap="square" rtlCol="0">
            <a:spAutoFit/>
          </a:bodyPr>
          <a:lstStyle/>
          <a:p>
            <a:r>
              <a:rPr lang="en-GB" b="1" dirty="0">
                <a:solidFill>
                  <a:schemeClr val="bg1"/>
                </a:solidFill>
              </a:rPr>
              <a:t>People will have different emotional responses</a:t>
            </a:r>
          </a:p>
        </p:txBody>
      </p:sp>
    </p:spTree>
    <p:extLst>
      <p:ext uri="{BB962C8B-B14F-4D97-AF65-F5344CB8AC3E}">
        <p14:creationId xmlns:p14="http://schemas.microsoft.com/office/powerpoint/2010/main" val="2134208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659160"/>
          </a:xfrm>
        </p:spPr>
        <p:txBody>
          <a:bodyPr/>
          <a:lstStyle/>
          <a:p>
            <a:r>
              <a:rPr lang="en-GB" dirty="0"/>
              <a:t>Planning ahead…</a:t>
            </a:r>
          </a:p>
        </p:txBody>
      </p:sp>
      <p:sp>
        <p:nvSpPr>
          <p:cNvPr id="3" name="Content Placeholder 2"/>
          <p:cNvSpPr>
            <a:spLocks noGrp="1"/>
          </p:cNvSpPr>
          <p:nvPr>
            <p:ph idx="1"/>
          </p:nvPr>
        </p:nvSpPr>
        <p:spPr>
          <a:xfrm>
            <a:off x="685800" y="780127"/>
            <a:ext cx="7772400" cy="4392488"/>
          </a:xfrm>
        </p:spPr>
        <p:txBody>
          <a:bodyPr/>
          <a:lstStyle/>
          <a:p>
            <a:r>
              <a:rPr lang="en-GB" sz="2400" dirty="0"/>
              <a:t>How will we ensure students are supported if self- isolation of a individuals or a year group occurs?</a:t>
            </a:r>
          </a:p>
          <a:p>
            <a:r>
              <a:rPr lang="en-GB" sz="2400" dirty="0"/>
              <a:t>How do teachers embed online and in school planning to support all children?</a:t>
            </a:r>
          </a:p>
          <a:p>
            <a:r>
              <a:rPr lang="en-GB" sz="2400" dirty="0"/>
              <a:t>Review the diversity profile of the school – who are our EAL and BAME pupils, who are our pupils with underlying health conditions or disabilities – are we promoting diversity and inclusion?</a:t>
            </a:r>
          </a:p>
          <a:p>
            <a:r>
              <a:rPr lang="en-GB" sz="2400" dirty="0"/>
              <a:t>Who are our most vulnerable pupils and staff?</a:t>
            </a:r>
          </a:p>
          <a:p>
            <a:r>
              <a:rPr lang="en-GB" sz="2400" dirty="0"/>
              <a:t>What are the longer term plans for learning in the next academic year?</a:t>
            </a:r>
          </a:p>
          <a:p>
            <a:pPr marL="0" indent="0">
              <a:buNone/>
            </a:pPr>
            <a:endParaRPr lang="en-GB" sz="1600" dirty="0"/>
          </a:p>
        </p:txBody>
      </p:sp>
    </p:spTree>
    <p:extLst>
      <p:ext uri="{BB962C8B-B14F-4D97-AF65-F5344CB8AC3E}">
        <p14:creationId xmlns:p14="http://schemas.microsoft.com/office/powerpoint/2010/main" val="4104320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7C636-2EF4-4C22-82AB-7135A5DEE2A5}"/>
              </a:ext>
            </a:extLst>
          </p:cNvPr>
          <p:cNvSpPr>
            <a:spLocks noGrp="1"/>
          </p:cNvSpPr>
          <p:nvPr>
            <p:ph type="ctrTitle"/>
          </p:nvPr>
        </p:nvSpPr>
        <p:spPr>
          <a:xfrm>
            <a:off x="685800" y="0"/>
            <a:ext cx="7772400" cy="1470025"/>
          </a:xfrm>
        </p:spPr>
        <p:txBody>
          <a:bodyPr/>
          <a:lstStyle/>
          <a:p>
            <a:r>
              <a:rPr lang="en-GB" dirty="0"/>
              <a:t>Sources of reference</a:t>
            </a:r>
          </a:p>
        </p:txBody>
      </p:sp>
      <p:sp>
        <p:nvSpPr>
          <p:cNvPr id="3" name="Subtitle 2">
            <a:extLst>
              <a:ext uri="{FF2B5EF4-FFF2-40B4-BE49-F238E27FC236}">
                <a16:creationId xmlns:a16="http://schemas.microsoft.com/office/drawing/2014/main" id="{B5D5DBA2-6E31-41CA-95E7-34BE1779505F}"/>
              </a:ext>
            </a:extLst>
          </p:cNvPr>
          <p:cNvSpPr>
            <a:spLocks noGrp="1"/>
          </p:cNvSpPr>
          <p:nvPr>
            <p:ph type="subTitle" idx="1"/>
          </p:nvPr>
        </p:nvSpPr>
        <p:spPr>
          <a:xfrm>
            <a:off x="539552" y="1124744"/>
            <a:ext cx="8064896" cy="1752600"/>
          </a:xfrm>
        </p:spPr>
        <p:txBody>
          <a:bodyPr/>
          <a:lstStyle/>
          <a:p>
            <a:r>
              <a:rPr lang="en-GB" dirty="0"/>
              <a:t>The Recovery Curriculum, April 2020 </a:t>
            </a:r>
            <a:r>
              <a:rPr lang="en-GB" u="sng" dirty="0">
                <a:solidFill>
                  <a:schemeClr val="bg2"/>
                </a:solidFill>
                <a:hlinkClick r:id="rId2">
                  <a:extLst>
                    <a:ext uri="{A12FA001-AC4F-418D-AE19-62706E023703}">
                      <ahyp:hlinkClr xmlns:ahyp="http://schemas.microsoft.com/office/drawing/2018/hyperlinkcolor" val="tx"/>
                    </a:ext>
                  </a:extLst>
                </a:hlinkClick>
              </a:rPr>
              <a:t>https://barrycarpentereducation.com/2020/04/23/the-recovery-curriculum/</a:t>
            </a:r>
            <a:endParaRPr lang="en-GB" u="sng" dirty="0">
              <a:solidFill>
                <a:schemeClr val="bg2"/>
              </a:solidFill>
            </a:endParaRPr>
          </a:p>
          <a:p>
            <a:r>
              <a:rPr lang="en-GB" dirty="0"/>
              <a:t>Islington Return and Recovery Curriculum guidance</a:t>
            </a:r>
          </a:p>
          <a:p>
            <a:r>
              <a:rPr lang="en-GB" dirty="0">
                <a:solidFill>
                  <a:schemeClr val="bg2"/>
                </a:solidFill>
                <a:hlinkClick r:id="rId3">
                  <a:extLst>
                    <a:ext uri="{A12FA001-AC4F-418D-AE19-62706E023703}">
                      <ahyp:hlinkClr xmlns:ahyp="http://schemas.microsoft.com/office/drawing/2018/hyperlinkcolor" val="tx"/>
                    </a:ext>
                  </a:extLst>
                </a:hlinkClick>
              </a:rPr>
              <a:t>https://www.islingtoncs.org/sites/default/files/Return%20and%20Recovery%20Curriculum_0.pdf</a:t>
            </a:r>
            <a:r>
              <a:rPr lang="en-GB" dirty="0">
                <a:solidFill>
                  <a:schemeClr val="bg2"/>
                </a:solidFill>
              </a:rPr>
              <a:t> </a:t>
            </a:r>
          </a:p>
          <a:p>
            <a:endParaRPr lang="en-GB" dirty="0"/>
          </a:p>
        </p:txBody>
      </p:sp>
    </p:spTree>
    <p:extLst>
      <p:ext uri="{BB962C8B-B14F-4D97-AF65-F5344CB8AC3E}">
        <p14:creationId xmlns:p14="http://schemas.microsoft.com/office/powerpoint/2010/main" val="349981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2DBEE-1C2D-4795-B41F-5773E70CB9A1}"/>
              </a:ext>
            </a:extLst>
          </p:cNvPr>
          <p:cNvSpPr>
            <a:spLocks noGrp="1"/>
          </p:cNvSpPr>
          <p:nvPr>
            <p:ph type="title"/>
          </p:nvPr>
        </p:nvSpPr>
        <p:spPr>
          <a:xfrm>
            <a:off x="539552" y="-28414"/>
            <a:ext cx="7772400" cy="1143000"/>
          </a:xfrm>
        </p:spPr>
        <p:txBody>
          <a:bodyPr/>
          <a:lstStyle/>
          <a:p>
            <a:r>
              <a:rPr lang="en-GB" sz="3200" dirty="0"/>
              <a:t>Where are we now? February 2021</a:t>
            </a:r>
          </a:p>
        </p:txBody>
      </p:sp>
      <p:sp>
        <p:nvSpPr>
          <p:cNvPr id="3" name="Content Placeholder 2">
            <a:extLst>
              <a:ext uri="{FF2B5EF4-FFF2-40B4-BE49-F238E27FC236}">
                <a16:creationId xmlns:a16="http://schemas.microsoft.com/office/drawing/2014/main" id="{98171AC7-A3C5-4DF0-BF1A-F47F4BA340E3}"/>
              </a:ext>
            </a:extLst>
          </p:cNvPr>
          <p:cNvSpPr>
            <a:spLocks noGrp="1"/>
          </p:cNvSpPr>
          <p:nvPr>
            <p:ph idx="1"/>
          </p:nvPr>
        </p:nvSpPr>
        <p:spPr>
          <a:xfrm>
            <a:off x="685800" y="908720"/>
            <a:ext cx="7772400" cy="3200400"/>
          </a:xfrm>
        </p:spPr>
        <p:txBody>
          <a:bodyPr/>
          <a:lstStyle/>
          <a:p>
            <a:r>
              <a:rPr lang="en-GB" sz="2400" dirty="0"/>
              <a:t>The impact  of Covid-19 in schools is far reaching. School closures in March 2020 led to up to 5 months loss of face to face teaching and school staff adapting to flexible approaches to blended learning.</a:t>
            </a:r>
          </a:p>
          <a:p>
            <a:r>
              <a:rPr lang="en-GB" sz="2400" dirty="0"/>
              <a:t>In the Autumn term of 2020 return to school, staff and pupils were impacted by bubble closures and ongoing outbreaks. </a:t>
            </a:r>
          </a:p>
          <a:p>
            <a:r>
              <a:rPr lang="en-GB" sz="2400" dirty="0"/>
              <a:t>In Spring term 2021 an additional period of closure resulted in a loss of 8 weeks face to face learning and reliance on a more structured approach to remote learning.</a:t>
            </a:r>
          </a:p>
        </p:txBody>
      </p:sp>
    </p:spTree>
    <p:extLst>
      <p:ext uri="{BB962C8B-B14F-4D97-AF65-F5344CB8AC3E}">
        <p14:creationId xmlns:p14="http://schemas.microsoft.com/office/powerpoint/2010/main" val="3380785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7504" y="692696"/>
            <a:ext cx="8928992" cy="4680520"/>
          </a:xfrm>
        </p:spPr>
        <p:txBody>
          <a:bodyPr/>
          <a:lstStyle/>
          <a:p>
            <a:pPr marL="0" indent="0">
              <a:buNone/>
            </a:pPr>
            <a:r>
              <a:rPr lang="en-GB" sz="1600" dirty="0">
                <a:latin typeface="Arial" panose="020B0604020202020204" pitchFamily="34" charset="0"/>
                <a:cs typeface="Arial" panose="020B0604020202020204" pitchFamily="34" charset="0"/>
              </a:rPr>
              <a:t>The subsequent lockdowns will have had a greater effect on the majority of staff and pupils, and be more traumatic for others.</a:t>
            </a:r>
          </a:p>
          <a:p>
            <a:pPr marL="0" indent="0">
              <a:buNone/>
            </a:pPr>
            <a:r>
              <a:rPr lang="en-GB" sz="1600" dirty="0">
                <a:latin typeface="Arial" panose="020B0604020202020204" pitchFamily="34" charset="0"/>
                <a:cs typeface="Arial" panose="020B0604020202020204" pitchFamily="34" charset="0"/>
              </a:rPr>
              <a:t>Potential impacts on a whole cohort level….</a:t>
            </a:r>
          </a:p>
          <a:p>
            <a:r>
              <a:rPr lang="en-GB" sz="1600" dirty="0">
                <a:latin typeface="Arial" panose="020B0604020202020204" pitchFamily="34" charset="0"/>
                <a:cs typeface="Arial" panose="020B0604020202020204" pitchFamily="34" charset="0"/>
              </a:rPr>
              <a:t>Loss of control forcing them to act outside of normal routines</a:t>
            </a:r>
          </a:p>
          <a:p>
            <a:r>
              <a:rPr lang="en-GB" sz="1600" dirty="0">
                <a:latin typeface="Arial" panose="020B0604020202020204" pitchFamily="34" charset="0"/>
                <a:cs typeface="Arial" panose="020B0604020202020204" pitchFamily="34" charset="0"/>
              </a:rPr>
              <a:t>Schools and work places may feel ‘unnatural’ due to ways of working for staff and pupils</a:t>
            </a:r>
          </a:p>
          <a:p>
            <a:r>
              <a:rPr lang="en-GB" sz="1600" dirty="0">
                <a:latin typeface="Arial" panose="020B0604020202020204" pitchFamily="34" charset="0"/>
                <a:cs typeface="Arial" panose="020B0604020202020204" pitchFamily="34" charset="0"/>
              </a:rPr>
              <a:t>Loss of structure and routines and boundaries</a:t>
            </a:r>
          </a:p>
          <a:p>
            <a:r>
              <a:rPr lang="en-GB" sz="1600" dirty="0">
                <a:latin typeface="Arial" panose="020B0604020202020204" pitchFamily="34" charset="0"/>
                <a:cs typeface="Arial" panose="020B0604020202020204" pitchFamily="34" charset="0"/>
              </a:rPr>
              <a:t>Self-esteem and self- image affected by lack of peer group interaction (esp. teenagers)</a:t>
            </a:r>
          </a:p>
          <a:p>
            <a:r>
              <a:rPr lang="en-GB" sz="1600" dirty="0">
                <a:latin typeface="Arial" panose="020B0604020202020204" pitchFamily="34" charset="0"/>
                <a:cs typeface="Arial" panose="020B0604020202020204" pitchFamily="34" charset="0"/>
              </a:rPr>
              <a:t>Loss of understanding of interactions, play and social situations (behaviours)</a:t>
            </a:r>
          </a:p>
          <a:p>
            <a:r>
              <a:rPr lang="en-GB" sz="1600" dirty="0">
                <a:latin typeface="Arial" panose="020B0604020202020204" pitchFamily="34" charset="0"/>
                <a:cs typeface="Arial" panose="020B0604020202020204" pitchFamily="34" charset="0"/>
              </a:rPr>
              <a:t>Vulnerability to adult and other peer anxiety</a:t>
            </a:r>
          </a:p>
          <a:p>
            <a:r>
              <a:rPr lang="en-GB" sz="1600" dirty="0">
                <a:latin typeface="Arial" panose="020B0604020202020204" pitchFamily="34" charset="0"/>
                <a:cs typeface="Arial" panose="020B0604020202020204" pitchFamily="34" charset="0"/>
              </a:rPr>
              <a:t>Loss of friendships/interaction (can trigger bereavement response)</a:t>
            </a:r>
          </a:p>
          <a:p>
            <a:r>
              <a:rPr lang="en-GB" sz="1600" dirty="0">
                <a:latin typeface="Arial" panose="020B0604020202020204" pitchFamily="34" charset="0"/>
                <a:cs typeface="Arial" panose="020B0604020202020204" pitchFamily="34" charset="0"/>
              </a:rPr>
              <a:t>Continued televised reports of pandemic spread and death tolls and pupils needing to ‘catch up’</a:t>
            </a:r>
          </a:p>
          <a:p>
            <a:r>
              <a:rPr lang="en-GB" sz="1600" dirty="0">
                <a:latin typeface="Arial" panose="020B0604020202020204" pitchFamily="34" charset="0"/>
                <a:cs typeface="Arial" panose="020B0604020202020204" pitchFamily="34" charset="0"/>
              </a:rPr>
              <a:t>School may no longer feel safe and consistent due to threat of infection</a:t>
            </a:r>
          </a:p>
          <a:p>
            <a:r>
              <a:rPr lang="en-GB" sz="1600" dirty="0">
                <a:latin typeface="Arial" panose="020B0604020202020204" pitchFamily="34" charset="0"/>
                <a:cs typeface="Arial" panose="020B0604020202020204" pitchFamily="34" charset="0"/>
              </a:rPr>
              <a:t>Loss of freedom (especially teenagers)</a:t>
            </a:r>
          </a:p>
          <a:p>
            <a:r>
              <a:rPr lang="en-GB" sz="1600" dirty="0">
                <a:latin typeface="Arial" panose="020B0604020202020204" pitchFamily="34" charset="0"/>
                <a:cs typeface="Arial" panose="020B0604020202020204" pitchFamily="34" charset="0"/>
              </a:rPr>
              <a:t>Loss of opportunity (exams, rites of passage – leavers day, transition, celebrations, residentials.) </a:t>
            </a:r>
          </a:p>
          <a:p>
            <a:endParaRPr lang="en-GB" dirty="0"/>
          </a:p>
        </p:txBody>
      </p:sp>
      <p:sp>
        <p:nvSpPr>
          <p:cNvPr id="3" name="Title 1">
            <a:extLst>
              <a:ext uri="{FF2B5EF4-FFF2-40B4-BE49-F238E27FC236}">
                <a16:creationId xmlns:a16="http://schemas.microsoft.com/office/drawing/2014/main" id="{1F0B20EE-C1B4-45D6-B0A5-3F6839F341EC}"/>
              </a:ext>
            </a:extLst>
          </p:cNvPr>
          <p:cNvSpPr>
            <a:spLocks noGrp="1"/>
          </p:cNvSpPr>
          <p:nvPr>
            <p:ph type="title"/>
          </p:nvPr>
        </p:nvSpPr>
        <p:spPr>
          <a:xfrm>
            <a:off x="539552" y="-28414"/>
            <a:ext cx="7772400" cy="721110"/>
          </a:xfrm>
        </p:spPr>
        <p:txBody>
          <a:bodyPr/>
          <a:lstStyle/>
          <a:p>
            <a:r>
              <a:rPr lang="en-GB" sz="2400" dirty="0"/>
              <a:t>What is the potential impact? </a:t>
            </a:r>
          </a:p>
        </p:txBody>
      </p:sp>
    </p:spTree>
    <p:extLst>
      <p:ext uri="{BB962C8B-B14F-4D97-AF65-F5344CB8AC3E}">
        <p14:creationId xmlns:p14="http://schemas.microsoft.com/office/powerpoint/2010/main" val="2538745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305222"/>
          </a:xfrm>
        </p:spPr>
        <p:txBody>
          <a:bodyPr/>
          <a:lstStyle/>
          <a:p>
            <a:r>
              <a:rPr lang="en-GB" dirty="0"/>
              <a:t>Trauma Informed Recovery- </a:t>
            </a:r>
            <a:r>
              <a:rPr lang="en-GB" sz="4000" dirty="0"/>
              <a:t>an alternative approach </a:t>
            </a:r>
          </a:p>
        </p:txBody>
      </p:sp>
      <p:sp>
        <p:nvSpPr>
          <p:cNvPr id="3" name="Content Placeholder 2"/>
          <p:cNvSpPr>
            <a:spLocks noGrp="1"/>
          </p:cNvSpPr>
          <p:nvPr>
            <p:ph idx="1"/>
          </p:nvPr>
        </p:nvSpPr>
        <p:spPr>
          <a:xfrm>
            <a:off x="685800" y="1340768"/>
            <a:ext cx="7772400" cy="3840832"/>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8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r>
              <a:rPr lang="en-GB" sz="2000" dirty="0">
                <a:solidFill>
                  <a:sysClr val="windowText" lastClr="000000"/>
                </a:solidFill>
              </a:rPr>
              <a:t>Bereavement</a:t>
            </a:r>
            <a:r>
              <a:rPr lang="en-GB" sz="1800" dirty="0">
                <a:solidFill>
                  <a:sysClr val="windowText" lastClr="000000"/>
                </a:solidFill>
              </a:rPr>
              <a:t>                                                                         </a:t>
            </a:r>
            <a:r>
              <a:rPr lang="en-GB" sz="2000" dirty="0">
                <a:solidFill>
                  <a:sysClr val="windowText" lastClr="000000"/>
                </a:solidFill>
              </a:rPr>
              <a:t>Anxiety </a:t>
            </a:r>
          </a:p>
          <a:p>
            <a:pPr marL="0" marR="0" lvl="0" indent="0" defTabSz="914400" eaLnBrk="1" fontAlgn="auto" latinLnBrk="0" hangingPunct="1">
              <a:lnSpc>
                <a:spcPct val="100000"/>
              </a:lnSpc>
              <a:spcBef>
                <a:spcPts val="0"/>
              </a:spcBef>
              <a:spcAft>
                <a:spcPts val="0"/>
              </a:spcAft>
              <a:buClrTx/>
              <a:buSzTx/>
              <a:buFontTx/>
              <a:buNone/>
              <a:tabLst/>
              <a:defRPr/>
            </a:pPr>
            <a:endParaRPr lang="en-GB" sz="20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r>
              <a:rPr lang="en-GB" sz="2000" dirty="0">
                <a:solidFill>
                  <a:sysClr val="windowText" lastClr="00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2000" dirty="0">
                <a:solidFill>
                  <a:sysClr val="windowText" lastClr="000000"/>
                </a:solidFill>
              </a:rPr>
              <a:t>                                              Attachment</a:t>
            </a:r>
            <a:r>
              <a:rPr lang="en-GB" sz="1800" dirty="0">
                <a:solidFill>
                  <a:sysClr val="windowText" lastClr="000000"/>
                </a:solidFill>
              </a:rPr>
              <a:t>                                                                     </a:t>
            </a:r>
          </a:p>
        </p:txBody>
      </p:sp>
      <p:sp>
        <p:nvSpPr>
          <p:cNvPr id="23" name="TextBox 22"/>
          <p:cNvSpPr txBox="1"/>
          <p:nvPr/>
        </p:nvSpPr>
        <p:spPr>
          <a:xfrm>
            <a:off x="2951820" y="1803326"/>
            <a:ext cx="3240360" cy="2308324"/>
          </a:xfrm>
          <a:prstGeom prst="rect">
            <a:avLst/>
          </a:prstGeom>
          <a:solidFill>
            <a:srgbClr val="92D050"/>
          </a:solidFill>
        </p:spPr>
        <p:txBody>
          <a:bodyPr wrap="square" rtlCol="0">
            <a:spAutoFit/>
          </a:bodyPr>
          <a:lstStyle/>
          <a:p>
            <a:pPr lvl="0" algn="ctr"/>
            <a:r>
              <a:rPr lang="en-GB" sz="2400" dirty="0">
                <a:solidFill>
                  <a:schemeClr val="tx2"/>
                </a:solidFill>
                <a:latin typeface="+mj-lt"/>
              </a:rPr>
              <a:t>Impact of:</a:t>
            </a:r>
          </a:p>
          <a:p>
            <a:pPr lvl="0" algn="ctr"/>
            <a:r>
              <a:rPr lang="en-GB" sz="2400" dirty="0">
                <a:solidFill>
                  <a:schemeClr val="tx2"/>
                </a:solidFill>
                <a:latin typeface="+mj-lt"/>
              </a:rPr>
              <a:t>Loss of connection</a:t>
            </a:r>
          </a:p>
          <a:p>
            <a:pPr lvl="0" algn="ctr"/>
            <a:r>
              <a:rPr lang="en-GB" sz="2400" dirty="0">
                <a:solidFill>
                  <a:schemeClr val="tx2"/>
                </a:solidFill>
                <a:latin typeface="+mj-lt"/>
              </a:rPr>
              <a:t>Loss of structure and routine</a:t>
            </a:r>
          </a:p>
          <a:p>
            <a:pPr lvl="0" algn="ctr"/>
            <a:r>
              <a:rPr lang="en-GB" sz="2400" dirty="0">
                <a:solidFill>
                  <a:schemeClr val="tx2"/>
                </a:solidFill>
                <a:latin typeface="+mj-lt"/>
              </a:rPr>
              <a:t>Loss of opportunity </a:t>
            </a:r>
          </a:p>
          <a:p>
            <a:pPr lvl="0" algn="ctr"/>
            <a:r>
              <a:rPr lang="en-GB" sz="2400" dirty="0">
                <a:solidFill>
                  <a:schemeClr val="tx2"/>
                </a:solidFill>
                <a:latin typeface="+mj-lt"/>
              </a:rPr>
              <a:t>Loss of freedom</a:t>
            </a:r>
          </a:p>
        </p:txBody>
      </p:sp>
      <p:sp>
        <p:nvSpPr>
          <p:cNvPr id="24" name="Right Arrow 23"/>
          <p:cNvSpPr/>
          <p:nvPr/>
        </p:nvSpPr>
        <p:spPr bwMode="auto">
          <a:xfrm>
            <a:off x="6192180" y="2913982"/>
            <a:ext cx="504056" cy="576064"/>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Arial" charset="0"/>
            </a:endParaRPr>
          </a:p>
        </p:txBody>
      </p:sp>
      <p:sp>
        <p:nvSpPr>
          <p:cNvPr id="26" name="Down Arrow 25"/>
          <p:cNvSpPr/>
          <p:nvPr/>
        </p:nvSpPr>
        <p:spPr bwMode="auto">
          <a:xfrm>
            <a:off x="4283968" y="4111650"/>
            <a:ext cx="576064" cy="644004"/>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Arial" charset="0"/>
            </a:endParaRPr>
          </a:p>
        </p:txBody>
      </p:sp>
      <p:sp>
        <p:nvSpPr>
          <p:cNvPr id="27" name="Left Arrow 26"/>
          <p:cNvSpPr/>
          <p:nvPr/>
        </p:nvSpPr>
        <p:spPr bwMode="auto">
          <a:xfrm>
            <a:off x="2303748" y="2878995"/>
            <a:ext cx="648072" cy="646038"/>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230082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548680"/>
            <a:ext cx="7776864" cy="4370427"/>
          </a:xfrm>
          <a:prstGeom prst="rect">
            <a:avLst/>
          </a:prstGeom>
        </p:spPr>
        <p:txBody>
          <a:bodyPr wrap="square">
            <a:spAutoFit/>
          </a:bodyPr>
          <a:lstStyle/>
          <a:p>
            <a:r>
              <a:rPr lang="en-GB" sz="2400" dirty="0"/>
              <a:t>The Recovery Curriculum is an essential construct for our thinking and our planning. Each school must fill it with the content they believe </a:t>
            </a:r>
            <a:r>
              <a:rPr lang="en-GB" sz="2400" b="1" dirty="0"/>
              <a:t>is best for the children of their school community, informed by your inherent understanding of your children in your community</a:t>
            </a:r>
            <a:r>
              <a:rPr lang="en-GB" sz="2400" dirty="0"/>
              <a:t>. What were the aims and values of your school before this pandemic? Use them now to guide your judgements, to build a personalised response</a:t>
            </a:r>
            <a:r>
              <a:rPr lang="en-GB" sz="2400" i="1" dirty="0"/>
              <a:t>.       </a:t>
            </a:r>
          </a:p>
          <a:p>
            <a:endParaRPr lang="en-GB" sz="2400" i="1" dirty="0"/>
          </a:p>
          <a:p>
            <a:endParaRPr lang="en-GB" sz="2400" i="1" dirty="0"/>
          </a:p>
          <a:p>
            <a:r>
              <a:rPr lang="en-GB" sz="2400" i="1" dirty="0"/>
              <a:t> </a:t>
            </a:r>
            <a:r>
              <a:rPr lang="en-GB" sz="1400" i="1" dirty="0"/>
              <a:t>A </a:t>
            </a:r>
            <a:r>
              <a:rPr lang="en-US" sz="1400" i="1" dirty="0"/>
              <a:t>Recovery Curriculum:  Loss and Life for our children and schools post pandemic. Matthew and Barry Carpenter- 2020.</a:t>
            </a:r>
            <a:r>
              <a:rPr lang="en-GB" sz="1400" i="1" dirty="0"/>
              <a:t>  </a:t>
            </a:r>
          </a:p>
        </p:txBody>
      </p:sp>
    </p:spTree>
    <p:extLst>
      <p:ext uri="{BB962C8B-B14F-4D97-AF65-F5344CB8AC3E}">
        <p14:creationId xmlns:p14="http://schemas.microsoft.com/office/powerpoint/2010/main" val="1659690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AF95CE0-BDAB-4E91-901D-7B9287A4FA0E}"/>
              </a:ext>
            </a:extLst>
          </p:cNvPr>
          <p:cNvSpPr/>
          <p:nvPr/>
        </p:nvSpPr>
        <p:spPr bwMode="auto">
          <a:xfrm>
            <a:off x="143508" y="3645024"/>
            <a:ext cx="8856984" cy="2163153"/>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Arial" charset="0"/>
            </a:endParaRPr>
          </a:p>
        </p:txBody>
      </p:sp>
      <p:sp>
        <p:nvSpPr>
          <p:cNvPr id="2" name="Rectangle 1"/>
          <p:cNvSpPr/>
          <p:nvPr/>
        </p:nvSpPr>
        <p:spPr>
          <a:xfrm>
            <a:off x="107504" y="0"/>
            <a:ext cx="8928992" cy="6801862"/>
          </a:xfrm>
          <a:prstGeom prst="rect">
            <a:avLst/>
          </a:prstGeom>
        </p:spPr>
        <p:txBody>
          <a:bodyPr wrap="square">
            <a:spAutoFit/>
          </a:bodyPr>
          <a:lstStyle/>
          <a:p>
            <a:r>
              <a:rPr lang="en-GB" sz="2400" dirty="0">
                <a:solidFill>
                  <a:schemeClr val="tx2"/>
                </a:solidFill>
              </a:rPr>
              <a:t>Carpenter suggests that the recovery curriculum is based around 5 levers or areas:</a:t>
            </a:r>
          </a:p>
          <a:p>
            <a:endParaRPr lang="en-GB" sz="2400" dirty="0">
              <a:solidFill>
                <a:schemeClr val="tx2"/>
              </a:solidFill>
            </a:endParaRPr>
          </a:p>
          <a:p>
            <a:pPr marL="285750" indent="-285750">
              <a:buFont typeface="Arial" panose="020B0604020202020204" pitchFamily="34" charset="0"/>
              <a:buChar char="•"/>
            </a:pPr>
            <a:r>
              <a:rPr lang="en-GB" sz="2400" dirty="0">
                <a:solidFill>
                  <a:schemeClr val="tx2"/>
                </a:solidFill>
              </a:rPr>
              <a:t>Relationship</a:t>
            </a:r>
          </a:p>
          <a:p>
            <a:pPr marL="285750" indent="-285750">
              <a:buFont typeface="Arial" panose="020B0604020202020204" pitchFamily="34" charset="0"/>
              <a:buChar char="•"/>
            </a:pPr>
            <a:r>
              <a:rPr lang="en-GB" sz="2400" dirty="0">
                <a:solidFill>
                  <a:schemeClr val="tx2"/>
                </a:solidFill>
              </a:rPr>
              <a:t>Community</a:t>
            </a:r>
          </a:p>
          <a:p>
            <a:pPr marL="285750" indent="-285750">
              <a:buFont typeface="Arial" panose="020B0604020202020204" pitchFamily="34" charset="0"/>
              <a:buChar char="•"/>
            </a:pPr>
            <a:r>
              <a:rPr lang="en-GB" sz="2400" dirty="0">
                <a:solidFill>
                  <a:schemeClr val="tx2"/>
                </a:solidFill>
              </a:rPr>
              <a:t>Transparent curriculum</a:t>
            </a:r>
          </a:p>
          <a:p>
            <a:pPr marL="285750" indent="-285750">
              <a:buFont typeface="Arial" panose="020B0604020202020204" pitchFamily="34" charset="0"/>
              <a:buChar char="•"/>
            </a:pPr>
            <a:r>
              <a:rPr lang="en-GB" sz="2400" dirty="0">
                <a:solidFill>
                  <a:schemeClr val="tx2"/>
                </a:solidFill>
              </a:rPr>
              <a:t>Metacognition </a:t>
            </a:r>
          </a:p>
          <a:p>
            <a:pPr marL="285750" indent="-285750">
              <a:buFont typeface="Arial" panose="020B0604020202020204" pitchFamily="34" charset="0"/>
              <a:buChar char="•"/>
            </a:pPr>
            <a:r>
              <a:rPr lang="en-GB" sz="2400" dirty="0">
                <a:solidFill>
                  <a:schemeClr val="tx2"/>
                </a:solidFill>
              </a:rPr>
              <a:t>Space</a:t>
            </a:r>
          </a:p>
          <a:p>
            <a:endParaRPr lang="en-GB" sz="2400" dirty="0">
              <a:solidFill>
                <a:schemeClr val="tx2"/>
              </a:solidFill>
            </a:endParaRPr>
          </a:p>
          <a:p>
            <a:endParaRPr lang="en-GB" sz="2400" dirty="0">
              <a:solidFill>
                <a:schemeClr val="tx2"/>
              </a:solidFill>
            </a:endParaRPr>
          </a:p>
          <a:p>
            <a:pPr algn="ctr"/>
            <a:r>
              <a:rPr lang="en-GB" sz="2000" b="1" u="sng" dirty="0">
                <a:solidFill>
                  <a:schemeClr val="tx2"/>
                </a:solidFill>
              </a:rPr>
              <a:t>First and foremost staff and pupils need to feel </a:t>
            </a:r>
            <a:r>
              <a:rPr lang="en-GB" sz="2000" b="1" u="sng" dirty="0">
                <a:solidFill>
                  <a:srgbClr val="FF0000"/>
                </a:solidFill>
              </a:rPr>
              <a:t>safe</a:t>
            </a:r>
            <a:r>
              <a:rPr lang="en-GB" sz="2000" b="1" u="sng" dirty="0">
                <a:solidFill>
                  <a:schemeClr val="tx2"/>
                </a:solidFill>
              </a:rPr>
              <a:t> and </a:t>
            </a:r>
            <a:r>
              <a:rPr lang="en-GB" sz="2000" b="1" u="sng" dirty="0">
                <a:solidFill>
                  <a:srgbClr val="FF0000"/>
                </a:solidFill>
              </a:rPr>
              <a:t>supported</a:t>
            </a:r>
          </a:p>
          <a:p>
            <a:pPr algn="ctr"/>
            <a:r>
              <a:rPr lang="en-GB" sz="2000" b="1" dirty="0">
                <a:solidFill>
                  <a:schemeClr val="tx2"/>
                </a:solidFill>
              </a:rPr>
              <a:t>Investing in the five levers</a:t>
            </a:r>
            <a:r>
              <a:rPr lang="en-GB" sz="2000" dirty="0">
                <a:solidFill>
                  <a:schemeClr val="tx2"/>
                </a:solidFill>
              </a:rPr>
              <a:t> we can help staff, children and young people feel </a:t>
            </a:r>
            <a:r>
              <a:rPr lang="en-GB" sz="2000" b="1" dirty="0">
                <a:solidFill>
                  <a:schemeClr val="tx2"/>
                </a:solidFill>
              </a:rPr>
              <a:t>empowered </a:t>
            </a:r>
            <a:r>
              <a:rPr lang="en-GB" sz="2000" dirty="0">
                <a:solidFill>
                  <a:schemeClr val="tx2"/>
                </a:solidFill>
              </a:rPr>
              <a:t>and </a:t>
            </a:r>
            <a:r>
              <a:rPr lang="en-GB" sz="2000" b="1" dirty="0">
                <a:solidFill>
                  <a:schemeClr val="tx2"/>
                </a:solidFill>
              </a:rPr>
              <a:t>safe </a:t>
            </a:r>
            <a:r>
              <a:rPr lang="en-GB" sz="2000" dirty="0">
                <a:solidFill>
                  <a:schemeClr val="tx2"/>
                </a:solidFill>
              </a:rPr>
              <a:t>and rebuild and reinforce </a:t>
            </a:r>
            <a:r>
              <a:rPr lang="en-GB" sz="2000" b="1" dirty="0">
                <a:solidFill>
                  <a:schemeClr val="tx2"/>
                </a:solidFill>
              </a:rPr>
              <a:t>connection </a:t>
            </a:r>
            <a:r>
              <a:rPr lang="en-GB" sz="2000" dirty="0">
                <a:solidFill>
                  <a:schemeClr val="tx2"/>
                </a:solidFill>
              </a:rPr>
              <a:t>with the school community</a:t>
            </a:r>
            <a:r>
              <a:rPr lang="en-GB" sz="2400" dirty="0">
                <a:solidFill>
                  <a:schemeClr val="tx2"/>
                </a:solidFill>
              </a:rPr>
              <a:t>.</a:t>
            </a:r>
          </a:p>
          <a:p>
            <a:pPr algn="ctr"/>
            <a:r>
              <a:rPr lang="en-GB" sz="2000" b="1" dirty="0">
                <a:solidFill>
                  <a:srgbClr val="FF0000"/>
                </a:solidFill>
              </a:rPr>
              <a:t>Time spent settling pupils and staff will pay back in greater productivity later.</a:t>
            </a:r>
          </a:p>
          <a:p>
            <a:pPr algn="ctr"/>
            <a:endParaRPr lang="en-GB" sz="2400" dirty="0">
              <a:solidFill>
                <a:srgbClr val="FF0000"/>
              </a:solidFill>
            </a:endParaRPr>
          </a:p>
          <a:p>
            <a:pPr algn="ctr"/>
            <a:endParaRPr lang="en-GB" sz="2400" dirty="0">
              <a:solidFill>
                <a:schemeClr val="tx2"/>
              </a:solidFill>
            </a:endParaRPr>
          </a:p>
          <a:p>
            <a:endParaRPr lang="en-GB" sz="2400" dirty="0">
              <a:solidFill>
                <a:schemeClr val="tx2"/>
              </a:solidFill>
            </a:endParaRPr>
          </a:p>
        </p:txBody>
      </p:sp>
    </p:spTree>
    <p:extLst>
      <p:ext uri="{BB962C8B-B14F-4D97-AF65-F5344CB8AC3E}">
        <p14:creationId xmlns:p14="http://schemas.microsoft.com/office/powerpoint/2010/main" val="389256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229781"/>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Planning a return to school</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950891"/>
            <a:ext cx="8064896" cy="1224136"/>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School will have an important role to support communities, staff and pupils to build resilience and </a:t>
            </a:r>
            <a:r>
              <a:rPr lang="en-GB" sz="2400" b="1" kern="0" dirty="0">
                <a:solidFill>
                  <a:srgbClr val="002060"/>
                </a:solidFill>
              </a:rPr>
              <a:t>hope for the future</a:t>
            </a:r>
            <a:endParaRPr lang="en-GB" sz="2400" kern="0" dirty="0">
              <a:solidFill>
                <a:srgbClr val="002060"/>
              </a:solidFill>
            </a:endParaRPr>
          </a:p>
          <a:p>
            <a:endParaRPr lang="en-GB" sz="2400" kern="0" dirty="0"/>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2348880"/>
            <a:ext cx="8640960" cy="2952328"/>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algn="l"/>
            <a:r>
              <a:rPr lang="en-GB" sz="2000" b="1" kern="0" dirty="0">
                <a:solidFill>
                  <a:srgbClr val="002060"/>
                </a:solidFill>
              </a:rPr>
              <a:t>Consider…</a:t>
            </a:r>
          </a:p>
          <a:p>
            <a:pPr algn="l"/>
            <a:r>
              <a:rPr lang="en-GB" sz="2000" kern="0" dirty="0">
                <a:solidFill>
                  <a:srgbClr val="002060"/>
                </a:solidFill>
              </a:rPr>
              <a:t>Giving staff and pupils space and time to share anxieties.</a:t>
            </a:r>
          </a:p>
          <a:p>
            <a:pPr algn="l"/>
            <a:r>
              <a:rPr lang="en-GB" sz="2000" kern="0" dirty="0">
                <a:solidFill>
                  <a:srgbClr val="002060"/>
                </a:solidFill>
              </a:rPr>
              <a:t>Making contact with staff and pupils and ask them about their worries/anxieties about returning.</a:t>
            </a:r>
          </a:p>
          <a:p>
            <a:pPr algn="l"/>
            <a:r>
              <a:rPr lang="en-GB" sz="2000" kern="0" dirty="0">
                <a:solidFill>
                  <a:srgbClr val="002060"/>
                </a:solidFill>
              </a:rPr>
              <a:t>Preparing staff to understand implications for teaching and learning and being in the school environment.</a:t>
            </a:r>
          </a:p>
          <a:p>
            <a:pPr algn="l"/>
            <a:r>
              <a:rPr lang="en-GB" sz="2000" kern="0" dirty="0">
                <a:solidFill>
                  <a:srgbClr val="002060"/>
                </a:solidFill>
              </a:rPr>
              <a:t>Allowing opportunity for pupils to celebrate some of the time spent home learning.</a:t>
            </a:r>
          </a:p>
          <a:p>
            <a:pPr algn="l"/>
            <a:r>
              <a:rPr lang="en-GB" sz="2000" kern="0" dirty="0">
                <a:solidFill>
                  <a:srgbClr val="002060"/>
                </a:solidFill>
              </a:rPr>
              <a:t>Communicating with parents about routines and plans.</a:t>
            </a:r>
          </a:p>
        </p:txBody>
      </p:sp>
    </p:spTree>
    <p:extLst>
      <p:ext uri="{BB962C8B-B14F-4D97-AF65-F5344CB8AC3E}">
        <p14:creationId xmlns:p14="http://schemas.microsoft.com/office/powerpoint/2010/main" val="262087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229781"/>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Lever 1 Relationships</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950891"/>
            <a:ext cx="8064896" cy="1224136"/>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1800" dirty="0"/>
              <a:t>We can’t expect all students to return joyfully, and many of the relationships that were thriving, may need to be invested in and restored. We need to plan for this to happen, not assume that it will. Reach out to greet them, use the relationships we build to cushion the discomfort of returning.</a:t>
            </a:r>
          </a:p>
          <a:p>
            <a:endParaRPr lang="en-GB" sz="1800" kern="0" dirty="0"/>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2199161"/>
            <a:ext cx="8640960" cy="3096344"/>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algn="l"/>
            <a:r>
              <a:rPr lang="en-GB" sz="2000" b="1" kern="0" dirty="0">
                <a:solidFill>
                  <a:srgbClr val="002060"/>
                </a:solidFill>
              </a:rPr>
              <a:t>Consider…</a:t>
            </a:r>
          </a:p>
          <a:p>
            <a:pPr algn="l"/>
            <a:r>
              <a:rPr lang="en-GB" sz="2000" kern="0" dirty="0">
                <a:solidFill>
                  <a:srgbClr val="002060"/>
                </a:solidFill>
              </a:rPr>
              <a:t>Being explicit about the joy of reconnecting the school community.</a:t>
            </a:r>
          </a:p>
          <a:p>
            <a:pPr algn="l"/>
            <a:r>
              <a:rPr lang="en-GB" sz="2000" kern="0" dirty="0">
                <a:solidFill>
                  <a:srgbClr val="002060"/>
                </a:solidFill>
              </a:rPr>
              <a:t>Provide opportunities through a a range of approaches to allow pupils to express their feelings and experiences (circle time; role play; PSHE, broader curriculum e.g. art, outdoors; embedding reading to support more difficult conversations and emotional well being).</a:t>
            </a:r>
          </a:p>
          <a:p>
            <a:pPr algn="l"/>
            <a:r>
              <a:rPr lang="en-GB" sz="2000" kern="0" dirty="0">
                <a:solidFill>
                  <a:srgbClr val="002060"/>
                </a:solidFill>
              </a:rPr>
              <a:t>Supporting break and lunch times – working and being in a larger group</a:t>
            </a:r>
          </a:p>
          <a:p>
            <a:pPr algn="l"/>
            <a:r>
              <a:rPr lang="en-GB" sz="2000" kern="0" dirty="0">
                <a:solidFill>
                  <a:srgbClr val="002060"/>
                </a:solidFill>
              </a:rPr>
              <a:t>Refocusing on your schools’ values.</a:t>
            </a:r>
          </a:p>
          <a:p>
            <a:pPr algn="l"/>
            <a:r>
              <a:rPr lang="en-GB" sz="2000" kern="0" dirty="0">
                <a:solidFill>
                  <a:srgbClr val="002060"/>
                </a:solidFill>
              </a:rPr>
              <a:t>Respond to challenging situations in a calm manner; demonstrate acceptance of how hard changes are for everyone.</a:t>
            </a:r>
          </a:p>
        </p:txBody>
      </p:sp>
    </p:spTree>
    <p:extLst>
      <p:ext uri="{BB962C8B-B14F-4D97-AF65-F5344CB8AC3E}">
        <p14:creationId xmlns:p14="http://schemas.microsoft.com/office/powerpoint/2010/main" val="2112945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9BEEE-85A6-4D0E-A25D-30EC8E51D627}"/>
              </a:ext>
            </a:extLst>
          </p:cNvPr>
          <p:cNvSpPr txBox="1">
            <a:spLocks/>
          </p:cNvSpPr>
          <p:nvPr/>
        </p:nvSpPr>
        <p:spPr>
          <a:xfrm>
            <a:off x="685800" y="229781"/>
            <a:ext cx="7772400" cy="721110"/>
          </a:xfrm>
          <a:prstGeom prst="rect">
            <a:avLst/>
          </a:prstGeom>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2400" kern="0" dirty="0">
                <a:solidFill>
                  <a:srgbClr val="002060"/>
                </a:solidFill>
              </a:rPr>
              <a:t>Lever 2 Community</a:t>
            </a:r>
          </a:p>
        </p:txBody>
      </p:sp>
      <p:sp>
        <p:nvSpPr>
          <p:cNvPr id="3" name="Title 1">
            <a:extLst>
              <a:ext uri="{FF2B5EF4-FFF2-40B4-BE49-F238E27FC236}">
                <a16:creationId xmlns:a16="http://schemas.microsoft.com/office/drawing/2014/main" id="{C5BDBDCF-95FF-4076-8066-61763B557C4E}"/>
              </a:ext>
            </a:extLst>
          </p:cNvPr>
          <p:cNvSpPr txBox="1">
            <a:spLocks/>
          </p:cNvSpPr>
          <p:nvPr/>
        </p:nvSpPr>
        <p:spPr>
          <a:xfrm>
            <a:off x="539552" y="1016732"/>
            <a:ext cx="8064896" cy="1224136"/>
          </a:xfrm>
          <a:prstGeom prst="rect">
            <a:avLst/>
          </a:prstGeom>
          <a:solidFill>
            <a:srgbClr val="CCFF99"/>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r>
              <a:rPr lang="en-GB" sz="1800" dirty="0"/>
              <a:t>We must recognise that curriculum will have been based in the community for a long period of time. We need to listen to what has happened in this time, understand the needs of our community and engage them in the transitioning of learning back into school.</a:t>
            </a:r>
          </a:p>
        </p:txBody>
      </p:sp>
      <p:sp>
        <p:nvSpPr>
          <p:cNvPr id="4" name="Title 1">
            <a:extLst>
              <a:ext uri="{FF2B5EF4-FFF2-40B4-BE49-F238E27FC236}">
                <a16:creationId xmlns:a16="http://schemas.microsoft.com/office/drawing/2014/main" id="{F2331F82-E606-4395-B06F-45707F48229C}"/>
              </a:ext>
            </a:extLst>
          </p:cNvPr>
          <p:cNvSpPr txBox="1">
            <a:spLocks/>
          </p:cNvSpPr>
          <p:nvPr/>
        </p:nvSpPr>
        <p:spPr>
          <a:xfrm>
            <a:off x="251520" y="2348880"/>
            <a:ext cx="8640960" cy="2880320"/>
          </a:xfrm>
          <a:prstGeom prst="rect">
            <a:avLst/>
          </a:prstGeom>
          <a:solidFill>
            <a:srgbClr val="FFCC66"/>
          </a:solidFill>
        </p:spPr>
        <p:txBody>
          <a:bodyPr/>
          <a:lstStyle>
            <a:lvl1pPr algn="ctr" rtl="0" eaLnBrk="0" fontAlgn="base" hangingPunct="0">
              <a:spcBef>
                <a:spcPct val="0"/>
              </a:spcBef>
              <a:spcAft>
                <a:spcPct val="0"/>
              </a:spcAft>
              <a:defRPr sz="4400">
                <a:solidFill>
                  <a:srgbClr val="007CB0"/>
                </a:solidFill>
                <a:latin typeface="+mj-lt"/>
                <a:ea typeface="+mj-ea"/>
                <a:cs typeface="+mj-cs"/>
              </a:defRPr>
            </a:lvl1pPr>
            <a:lvl2pPr algn="ctr" rtl="0" eaLnBrk="0" fontAlgn="base" hangingPunct="0">
              <a:spcBef>
                <a:spcPct val="0"/>
              </a:spcBef>
              <a:spcAft>
                <a:spcPct val="0"/>
              </a:spcAft>
              <a:defRPr sz="4400">
                <a:solidFill>
                  <a:srgbClr val="007CB0"/>
                </a:solidFill>
                <a:latin typeface="Arial" charset="0"/>
              </a:defRPr>
            </a:lvl2pPr>
            <a:lvl3pPr algn="ctr" rtl="0" eaLnBrk="0" fontAlgn="base" hangingPunct="0">
              <a:spcBef>
                <a:spcPct val="0"/>
              </a:spcBef>
              <a:spcAft>
                <a:spcPct val="0"/>
              </a:spcAft>
              <a:defRPr sz="4400">
                <a:solidFill>
                  <a:srgbClr val="007CB0"/>
                </a:solidFill>
                <a:latin typeface="Arial" charset="0"/>
              </a:defRPr>
            </a:lvl3pPr>
            <a:lvl4pPr algn="ctr" rtl="0" eaLnBrk="0" fontAlgn="base" hangingPunct="0">
              <a:spcBef>
                <a:spcPct val="0"/>
              </a:spcBef>
              <a:spcAft>
                <a:spcPct val="0"/>
              </a:spcAft>
              <a:defRPr sz="4400">
                <a:solidFill>
                  <a:srgbClr val="007CB0"/>
                </a:solidFill>
                <a:latin typeface="Arial" charset="0"/>
              </a:defRPr>
            </a:lvl4pPr>
            <a:lvl5pPr algn="ctr" rtl="0" eaLnBrk="0" fontAlgn="base" hangingPunct="0">
              <a:spcBef>
                <a:spcPct val="0"/>
              </a:spcBef>
              <a:spcAft>
                <a:spcPct val="0"/>
              </a:spcAft>
              <a:defRPr sz="4400">
                <a:solidFill>
                  <a:srgbClr val="007CB0"/>
                </a:solidFill>
                <a:latin typeface="Arial" charset="0"/>
              </a:defRPr>
            </a:lvl5pPr>
            <a:lvl6pPr marL="457200" algn="ctr" rtl="0" fontAlgn="base">
              <a:spcBef>
                <a:spcPct val="0"/>
              </a:spcBef>
              <a:spcAft>
                <a:spcPct val="0"/>
              </a:spcAft>
              <a:defRPr sz="4400">
                <a:solidFill>
                  <a:srgbClr val="007CB0"/>
                </a:solidFill>
                <a:latin typeface="Arial" charset="0"/>
              </a:defRPr>
            </a:lvl6pPr>
            <a:lvl7pPr marL="914400" algn="ctr" rtl="0" fontAlgn="base">
              <a:spcBef>
                <a:spcPct val="0"/>
              </a:spcBef>
              <a:spcAft>
                <a:spcPct val="0"/>
              </a:spcAft>
              <a:defRPr sz="4400">
                <a:solidFill>
                  <a:srgbClr val="007CB0"/>
                </a:solidFill>
                <a:latin typeface="Arial" charset="0"/>
              </a:defRPr>
            </a:lvl7pPr>
            <a:lvl8pPr marL="1371600" algn="ctr" rtl="0" fontAlgn="base">
              <a:spcBef>
                <a:spcPct val="0"/>
              </a:spcBef>
              <a:spcAft>
                <a:spcPct val="0"/>
              </a:spcAft>
              <a:defRPr sz="4400">
                <a:solidFill>
                  <a:srgbClr val="007CB0"/>
                </a:solidFill>
                <a:latin typeface="Arial" charset="0"/>
              </a:defRPr>
            </a:lvl8pPr>
            <a:lvl9pPr marL="1828800" algn="ctr" rtl="0" fontAlgn="base">
              <a:spcBef>
                <a:spcPct val="0"/>
              </a:spcBef>
              <a:spcAft>
                <a:spcPct val="0"/>
              </a:spcAft>
              <a:defRPr sz="4400">
                <a:solidFill>
                  <a:srgbClr val="007CB0"/>
                </a:solidFill>
                <a:latin typeface="Arial" charset="0"/>
              </a:defRPr>
            </a:lvl9pPr>
          </a:lstStyle>
          <a:p>
            <a:pPr algn="l"/>
            <a:r>
              <a:rPr lang="en-GB" sz="2000" b="1" kern="0" dirty="0">
                <a:solidFill>
                  <a:srgbClr val="002060"/>
                </a:solidFill>
              </a:rPr>
              <a:t>Consider…</a:t>
            </a:r>
          </a:p>
          <a:p>
            <a:pPr algn="l"/>
            <a:r>
              <a:rPr lang="en-GB" sz="2000" kern="0" dirty="0">
                <a:solidFill>
                  <a:srgbClr val="002060"/>
                </a:solidFill>
              </a:rPr>
              <a:t>Reassuring parents about the measures in place to make school as safe as possible.</a:t>
            </a:r>
          </a:p>
          <a:p>
            <a:pPr algn="l"/>
            <a:r>
              <a:rPr lang="en-GB" sz="2000" kern="0" dirty="0">
                <a:solidFill>
                  <a:srgbClr val="002060"/>
                </a:solidFill>
              </a:rPr>
              <a:t>Providing spaces of safety and an atmosphere of mutual support.</a:t>
            </a:r>
          </a:p>
          <a:p>
            <a:pPr algn="l"/>
            <a:r>
              <a:rPr lang="en-GB" sz="2000" kern="0" dirty="0">
                <a:solidFill>
                  <a:srgbClr val="002060"/>
                </a:solidFill>
              </a:rPr>
              <a:t>Planning activities that enable pupils at school (and those still at home) to feel connected – joint projects/displays.</a:t>
            </a:r>
          </a:p>
          <a:p>
            <a:pPr algn="l"/>
            <a:r>
              <a:rPr lang="en-GB" sz="2000" kern="0" dirty="0">
                <a:solidFill>
                  <a:srgbClr val="002060"/>
                </a:solidFill>
              </a:rPr>
              <a:t>Purposeful and meaningful writing opportunities to connect to the community.</a:t>
            </a:r>
          </a:p>
          <a:p>
            <a:pPr algn="l"/>
            <a:endParaRPr lang="en-GB" sz="2000" kern="0" dirty="0">
              <a:solidFill>
                <a:srgbClr val="002060"/>
              </a:solidFill>
            </a:endParaRPr>
          </a:p>
        </p:txBody>
      </p:sp>
    </p:spTree>
    <p:extLst>
      <p:ext uri="{BB962C8B-B14F-4D97-AF65-F5344CB8AC3E}">
        <p14:creationId xmlns:p14="http://schemas.microsoft.com/office/powerpoint/2010/main" val="524013805"/>
      </p:ext>
    </p:extLst>
  </p:cSld>
  <p:clrMapOvr>
    <a:masterClrMapping/>
  </p:clrMapOvr>
</p:sld>
</file>

<file path=ppt/theme/theme1.xml><?xml version="1.0" encoding="utf-8"?>
<a:theme xmlns:a="http://schemas.openxmlformats.org/drawingml/2006/main" name="1_corporate deign June 2010">
  <a:themeElements>
    <a:clrScheme name="">
      <a:dk1>
        <a:srgbClr val="008AB0"/>
      </a:dk1>
      <a:lt1>
        <a:srgbClr val="FFFFFF"/>
      </a:lt1>
      <a:dk2>
        <a:srgbClr val="000000"/>
      </a:dk2>
      <a:lt2>
        <a:srgbClr val="003366"/>
      </a:lt2>
      <a:accent1>
        <a:srgbClr val="990000"/>
      </a:accent1>
      <a:accent2>
        <a:srgbClr val="3333CC"/>
      </a:accent2>
      <a:accent3>
        <a:srgbClr val="FFFFFF"/>
      </a:accent3>
      <a:accent4>
        <a:srgbClr val="007596"/>
      </a:accent4>
      <a:accent5>
        <a:srgbClr val="CAAAAA"/>
      </a:accent5>
      <a:accent6>
        <a:srgbClr val="2D2DB9"/>
      </a:accent6>
      <a:hlink>
        <a:srgbClr val="CCCCFF"/>
      </a:hlink>
      <a:folHlink>
        <a:srgbClr val="B2B2B2"/>
      </a:folHlink>
    </a:clrScheme>
    <a:fontScheme name="1_corporate deign June 201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corporate deign June 2010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corporate deign June 2010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corporate deign June 2010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corporate deign June 2010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corporate deign June 2010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corporate deign June 2010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corporate deign June 2010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1612</TotalTime>
  <Words>2013</Words>
  <Application>Microsoft Office PowerPoint</Application>
  <PresentationFormat>On-screen Show (4:3)</PresentationFormat>
  <Paragraphs>148</Paragraphs>
  <Slides>17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1_corporate deign June 2010</vt:lpstr>
      <vt:lpstr>PowerPoint Presentation</vt:lpstr>
      <vt:lpstr>Where are we now? February 2021</vt:lpstr>
      <vt:lpstr>What is the potential impact? </vt:lpstr>
      <vt:lpstr>Trauma Informed Recovery- an alternative approach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Planning ahead…</vt:lpstr>
      <vt:lpstr>Sources of reference</vt:lpstr>
    </vt:vector>
  </TitlesOfParts>
  <Company>Cumbria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Barnes, Marie D</dc:creator>
  <cp:lastModifiedBy>Armstrong, Lynsey</cp:lastModifiedBy>
  <cp:revision>137</cp:revision>
  <dcterms:created xsi:type="dcterms:W3CDTF">2019-01-20T11:38:40Z</dcterms:created>
  <dcterms:modified xsi:type="dcterms:W3CDTF">2021-02-25T14:20:36Z</dcterms:modified>
</cp:coreProperties>
</file>