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60" r:id="rId6"/>
    <p:sldId id="305" r:id="rId7"/>
    <p:sldId id="30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ma Farrow, Analyst - Population Health" initials="EFA-PH" lastIdx="1" clrIdx="0">
    <p:extLst>
      <p:ext uri="{19B8F6BF-5375-455C-9EA6-DF929625EA0E}">
        <p15:presenceInfo xmlns:p15="http://schemas.microsoft.com/office/powerpoint/2012/main" userId="S::Emma.Farrow@essex.gov.uk::c1abfc49-158e-45b9-aeb7-de68c6c40f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12" autoAdjust="0"/>
    <p:restoredTop sz="95657" autoAdjust="0"/>
  </p:normalViewPr>
  <p:slideViewPr>
    <p:cSldViewPr snapToGrid="0">
      <p:cViewPr varScale="1">
        <p:scale>
          <a:sx n="81" d="100"/>
          <a:sy n="81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 Hooper - Senior Strategy Adviser" userId="ba221a4a-2eaf-4aff-bcba-1de947d239d0" providerId="ADAL" clId="{05EB46BF-E79D-4BC4-AD46-9CC338DD9F14}"/>
    <pc:docChg chg="custSel delSld modSld">
      <pc:chgData name="Will Hooper - Senior Strategy Adviser" userId="ba221a4a-2eaf-4aff-bcba-1de947d239d0" providerId="ADAL" clId="{05EB46BF-E79D-4BC4-AD46-9CC338DD9F14}" dt="2020-11-12T08:39:34.809" v="33" actId="2696"/>
      <pc:docMkLst>
        <pc:docMk/>
      </pc:docMkLst>
      <pc:sldChg chg="delSp modSp">
        <pc:chgData name="Will Hooper - Senior Strategy Adviser" userId="ba221a4a-2eaf-4aff-bcba-1de947d239d0" providerId="ADAL" clId="{05EB46BF-E79D-4BC4-AD46-9CC338DD9F14}" dt="2020-11-12T08:38:53.378" v="25" actId="1076"/>
        <pc:sldMkLst>
          <pc:docMk/>
          <pc:sldMk cId="1205587137" sldId="261"/>
        </pc:sldMkLst>
        <pc:spChg chg="mod">
          <ac:chgData name="Will Hooper - Senior Strategy Adviser" userId="ba221a4a-2eaf-4aff-bcba-1de947d239d0" providerId="ADAL" clId="{05EB46BF-E79D-4BC4-AD46-9CC338DD9F14}" dt="2020-11-12T08:38:33.846" v="6" actId="1076"/>
          <ac:spMkLst>
            <pc:docMk/>
            <pc:sldMk cId="1205587137" sldId="261"/>
            <ac:spMk id="10" creationId="{C8BA3B87-87B5-44B1-9354-45F21334406F}"/>
          </ac:spMkLst>
        </pc:spChg>
        <pc:spChg chg="del mod">
          <ac:chgData name="Will Hooper - Senior Strategy Adviser" userId="ba221a4a-2eaf-4aff-bcba-1de947d239d0" providerId="ADAL" clId="{05EB46BF-E79D-4BC4-AD46-9CC338DD9F14}" dt="2020-11-12T08:38:47.630" v="24" actId="478"/>
          <ac:spMkLst>
            <pc:docMk/>
            <pc:sldMk cId="1205587137" sldId="261"/>
            <ac:spMk id="13" creationId="{DACD9FD4-C4E8-4EA2-BA21-4FC0F28B3B59}"/>
          </ac:spMkLst>
        </pc:spChg>
        <pc:picChg chg="mod">
          <ac:chgData name="Will Hooper - Senior Strategy Adviser" userId="ba221a4a-2eaf-4aff-bcba-1de947d239d0" providerId="ADAL" clId="{05EB46BF-E79D-4BC4-AD46-9CC338DD9F14}" dt="2020-11-12T08:38:53.378" v="25" actId="1076"/>
          <ac:picMkLst>
            <pc:docMk/>
            <pc:sldMk cId="1205587137" sldId="261"/>
            <ac:picMk id="4" creationId="{9B897A25-5BB0-4C26-AB43-9C70B0DC23C0}"/>
          </ac:picMkLst>
        </pc:picChg>
        <pc:picChg chg="del">
          <ac:chgData name="Will Hooper - Senior Strategy Adviser" userId="ba221a4a-2eaf-4aff-bcba-1de947d239d0" providerId="ADAL" clId="{05EB46BF-E79D-4BC4-AD46-9CC338DD9F14}" dt="2020-11-12T08:38:36.414" v="7" actId="478"/>
          <ac:picMkLst>
            <pc:docMk/>
            <pc:sldMk cId="1205587137" sldId="261"/>
            <ac:picMk id="5" creationId="{04BE9798-B5E1-4DE1-B3CD-D83593EBD998}"/>
          </ac:picMkLst>
        </pc:picChg>
      </pc:sldChg>
      <pc:sldChg chg="del">
        <pc:chgData name="Will Hooper - Senior Strategy Adviser" userId="ba221a4a-2eaf-4aff-bcba-1de947d239d0" providerId="ADAL" clId="{05EB46BF-E79D-4BC4-AD46-9CC338DD9F14}" dt="2020-11-12T08:39:32.368" v="32" actId="2696"/>
        <pc:sldMkLst>
          <pc:docMk/>
          <pc:sldMk cId="652988026" sldId="262"/>
        </pc:sldMkLst>
      </pc:sldChg>
      <pc:sldChg chg="del">
        <pc:chgData name="Will Hooper - Senior Strategy Adviser" userId="ba221a4a-2eaf-4aff-bcba-1de947d239d0" providerId="ADAL" clId="{05EB46BF-E79D-4BC4-AD46-9CC338DD9F14}" dt="2020-11-12T08:39:28.169" v="29" actId="2696"/>
        <pc:sldMkLst>
          <pc:docMk/>
          <pc:sldMk cId="1716383944" sldId="264"/>
        </pc:sldMkLst>
      </pc:sldChg>
      <pc:sldChg chg="del">
        <pc:chgData name="Will Hooper - Senior Strategy Adviser" userId="ba221a4a-2eaf-4aff-bcba-1de947d239d0" providerId="ADAL" clId="{05EB46BF-E79D-4BC4-AD46-9CC338DD9F14}" dt="2020-11-12T08:39:34.809" v="33" actId="2696"/>
        <pc:sldMkLst>
          <pc:docMk/>
          <pc:sldMk cId="3958618269" sldId="288"/>
        </pc:sldMkLst>
      </pc:sldChg>
      <pc:sldChg chg="del">
        <pc:chgData name="Will Hooper - Senior Strategy Adviser" userId="ba221a4a-2eaf-4aff-bcba-1de947d239d0" providerId="ADAL" clId="{05EB46BF-E79D-4BC4-AD46-9CC338DD9F14}" dt="2020-11-12T08:39:25.175" v="27" actId="2696"/>
        <pc:sldMkLst>
          <pc:docMk/>
          <pc:sldMk cId="2879206269" sldId="289"/>
        </pc:sldMkLst>
      </pc:sldChg>
      <pc:sldChg chg="del">
        <pc:chgData name="Will Hooper - Senior Strategy Adviser" userId="ba221a4a-2eaf-4aff-bcba-1de947d239d0" providerId="ADAL" clId="{05EB46BF-E79D-4BC4-AD46-9CC338DD9F14}" dt="2020-11-12T08:37:39.547" v="4" actId="2696"/>
        <pc:sldMkLst>
          <pc:docMk/>
          <pc:sldMk cId="2103330613" sldId="295"/>
        </pc:sldMkLst>
      </pc:sldChg>
      <pc:sldChg chg="del">
        <pc:chgData name="Will Hooper - Senior Strategy Adviser" userId="ba221a4a-2eaf-4aff-bcba-1de947d239d0" providerId="ADAL" clId="{05EB46BF-E79D-4BC4-AD46-9CC338DD9F14}" dt="2020-11-12T08:39:26.864" v="28" actId="2696"/>
        <pc:sldMkLst>
          <pc:docMk/>
          <pc:sldMk cId="684789965" sldId="296"/>
        </pc:sldMkLst>
      </pc:sldChg>
      <pc:sldChg chg="del">
        <pc:chgData name="Will Hooper - Senior Strategy Adviser" userId="ba221a4a-2eaf-4aff-bcba-1de947d239d0" providerId="ADAL" clId="{05EB46BF-E79D-4BC4-AD46-9CC338DD9F14}" dt="2020-11-12T08:39:31.051" v="31" actId="2696"/>
        <pc:sldMkLst>
          <pc:docMk/>
          <pc:sldMk cId="3761272836" sldId="298"/>
        </pc:sldMkLst>
      </pc:sldChg>
      <pc:sldChg chg="del">
        <pc:chgData name="Will Hooper - Senior Strategy Adviser" userId="ba221a4a-2eaf-4aff-bcba-1de947d239d0" providerId="ADAL" clId="{05EB46BF-E79D-4BC4-AD46-9CC338DD9F14}" dt="2020-11-12T08:39:29.587" v="30" actId="2696"/>
        <pc:sldMkLst>
          <pc:docMk/>
          <pc:sldMk cId="3542251389" sldId="300"/>
        </pc:sldMkLst>
      </pc:sldChg>
      <pc:sldChg chg="modSp">
        <pc:chgData name="Will Hooper - Senior Strategy Adviser" userId="ba221a4a-2eaf-4aff-bcba-1de947d239d0" providerId="ADAL" clId="{05EB46BF-E79D-4BC4-AD46-9CC338DD9F14}" dt="2020-11-12T08:37:26.760" v="3" actId="1076"/>
        <pc:sldMkLst>
          <pc:docMk/>
          <pc:sldMk cId="3126322207" sldId="304"/>
        </pc:sldMkLst>
        <pc:spChg chg="mod">
          <ac:chgData name="Will Hooper - Senior Strategy Adviser" userId="ba221a4a-2eaf-4aff-bcba-1de947d239d0" providerId="ADAL" clId="{05EB46BF-E79D-4BC4-AD46-9CC338DD9F14}" dt="2020-11-12T08:37:11.483" v="0" actId="1076"/>
          <ac:spMkLst>
            <pc:docMk/>
            <pc:sldMk cId="3126322207" sldId="304"/>
            <ac:spMk id="2" creationId="{6234D9CE-8B04-4ADD-B1B9-87190E96D369}"/>
          </ac:spMkLst>
        </pc:spChg>
        <pc:picChg chg="mod">
          <ac:chgData name="Will Hooper - Senior Strategy Adviser" userId="ba221a4a-2eaf-4aff-bcba-1de947d239d0" providerId="ADAL" clId="{05EB46BF-E79D-4BC4-AD46-9CC338DD9F14}" dt="2020-11-12T08:37:26.760" v="3" actId="1076"/>
          <ac:picMkLst>
            <pc:docMk/>
            <pc:sldMk cId="3126322207" sldId="304"/>
            <ac:picMk id="11" creationId="{7D22BC2A-BC3F-4E4A-9086-B163F061E804}"/>
          </ac:picMkLst>
        </pc:picChg>
        <pc:picChg chg="mod">
          <ac:chgData name="Will Hooper - Senior Strategy Adviser" userId="ba221a4a-2eaf-4aff-bcba-1de947d239d0" providerId="ADAL" clId="{05EB46BF-E79D-4BC4-AD46-9CC338DD9F14}" dt="2020-11-12T08:37:22.407" v="2" actId="1076"/>
          <ac:picMkLst>
            <pc:docMk/>
            <pc:sldMk cId="3126322207" sldId="304"/>
            <ac:picMk id="12" creationId="{13A59D53-DB6C-4918-9F18-C1462737272C}"/>
          </ac:picMkLst>
        </pc:picChg>
      </pc:sldChg>
      <pc:sldChg chg="del">
        <pc:chgData name="Will Hooper - Senior Strategy Adviser" userId="ba221a4a-2eaf-4aff-bcba-1de947d239d0" providerId="ADAL" clId="{05EB46BF-E79D-4BC4-AD46-9CC338DD9F14}" dt="2020-11-12T08:39:22.940" v="26" actId="2696"/>
        <pc:sldMkLst>
          <pc:docMk/>
          <pc:sldMk cId="2550181592" sldId="3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CB48A-72AB-4E3A-AFB7-A2AB1928865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B319B-A5A0-4497-A49E-5562147A4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30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4B319B-A5A0-4497-A49E-5562147A43C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827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4B319B-A5A0-4497-A49E-5562147A43C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344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FB23B-F48C-4F6C-816F-94CCDCD06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300870-AD1F-44E8-BA61-34A5CC99B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B8FBB-788F-4EA4-B599-73B0F330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4DCFB-0FB9-4111-B0BA-FFB991CF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BDAF0-F224-4D63-B2E5-3F518B656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09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684FB-C506-4F1F-80BA-A94C7C26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B7CD1C-A168-44E4-809F-95F69CD75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DF6C1-D3E7-4C85-90A3-8E05AE684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55801-4196-4891-9023-A786EE9E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482A6-6BDF-44D3-B78C-72465322F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50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13CF2F-3707-4533-B554-7575EB6A5B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BDDA8-38D5-4EC3-9B01-E61BC382D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BBF83-19AB-4541-856A-3141DE40E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15073-F8D7-4F50-93FD-B2586F115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CD568-4C0D-49E5-AE21-C441C0A3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473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2E577-4A3A-406B-9CAE-2090124E7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B9832-0C61-453D-879E-BEF2E4F96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709AD-F99A-4AF2-8B3A-A1F942922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833B9-8E02-402B-85BD-6699B7B41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0EC4E-F346-4C5B-9BE7-DBA7E571B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6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0220D-6DBB-4420-B06C-E0A491808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2500-07DF-42C3-B168-704EA2593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DB981-C164-408A-8375-CF792C143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1E3D6-C6F3-4748-805A-8BC53ED00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15F15-112C-4F87-B1A0-D0298F061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90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33560-501D-4379-BE59-15E439B28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E9BE4-5293-4E8E-9F20-DAD08F593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4247E-3FD9-471A-B6C2-5620C6295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866E7-4475-40D5-8580-06368C114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8574-22E4-4F0D-B493-A01205CA9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00978-1F93-47D4-BABB-F3B03033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81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C98C6-BC40-4E70-AA09-115A08A0A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79508-FED1-4386-85B6-CE5636784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FDB76A-BBD0-475F-9C92-7F1E42751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5D5A1E-FCB8-4659-BF67-1BF2F52654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0CA235-BC76-444D-A321-F6CC8563A0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4D7E8B-BAE5-46BF-B050-C38951333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126145-6A4F-478A-A72C-FA4EDBF2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96E785-57EA-484E-AE53-CD47A405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1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C8673-BC4B-4A86-B8F3-BDBA1812C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24D6A7-31F5-4D2E-B885-AB4C42B0A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DCE282-1962-4044-B22F-7810BFF2D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4ED2A5-80BA-44A2-88B6-BA10B4837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74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51255C-D577-4F2C-896E-74A6A21A9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4C352-3F8F-4A7F-BB18-D4C86ABC2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40B0BC-E475-47B6-949F-343915E08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02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82A9-79B6-4A8A-9C6F-EAA408BB2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ADB4B-79D9-4B63-AF5F-526D810B9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3E4C2E-65A7-40C3-BA37-A0B27A2F2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F0CB2-C161-4D44-90ED-88D10C22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3F80D2-B2D3-46AD-9BAF-21A03A170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018DDF-B2A7-4DFE-87B2-1218DC64F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4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103B-FB23-4B68-AB54-D94EE6CE6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D2EE0A-1B07-4D88-869A-304160240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5A365-0B66-4EDF-AC2E-7FF96E5D4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12CEC-594D-44D2-B82D-C7BD93C89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F9738-2143-44D5-A669-6A453A2F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C2836-21FB-4E86-99AF-E9A92122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27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9B4907-B0A5-49CC-AB31-0D99FEE7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EDB4A-F7B4-4A1D-87E4-044AD3348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EC48C-9D05-46DB-B372-5DB753CDF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54B4A-A994-431C-9F64-04194A2A5E87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F9677-9CD3-4880-AA42-FDB1EA5CEB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097FD-BEDB-4767-9996-531FDC7D5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AB61B-C73A-4266-9AE6-E33EC8316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000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01DE1-8B93-452D-AAB1-06B96A3D4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7106" y="3858780"/>
            <a:ext cx="10668000" cy="1022684"/>
          </a:xfrm>
        </p:spPr>
        <p:txBody>
          <a:bodyPr>
            <a:normAutofit fontScale="90000"/>
          </a:bodyPr>
          <a:lstStyle/>
          <a:p>
            <a:pPr algn="l"/>
            <a:r>
              <a:rPr lang="en-GB" sz="4400" dirty="0">
                <a:solidFill>
                  <a:srgbClr val="C00000"/>
                </a:solidFill>
                <a:latin typeface="Century Gothic" panose="020B0502020202020204" pitchFamily="34" charset="0"/>
              </a:rPr>
              <a:t>COVID-19 Weekly Briefing Report</a:t>
            </a:r>
            <a:br>
              <a:rPr lang="en-GB" sz="4400" dirty="0">
                <a:latin typeface="Century Gothic" panose="020B0502020202020204" pitchFamily="34" charset="0"/>
              </a:rPr>
            </a:br>
            <a:br>
              <a:rPr lang="en-GB" sz="2200" dirty="0">
                <a:latin typeface="Century Gothic" panose="020B0502020202020204" pitchFamily="34" charset="0"/>
              </a:rPr>
            </a:br>
            <a:br>
              <a:rPr lang="en-GB" sz="2200" dirty="0">
                <a:latin typeface="Century Gothic" panose="020B0502020202020204" pitchFamily="34" charset="0"/>
              </a:rPr>
            </a:br>
            <a:br>
              <a:rPr lang="en-GB" sz="2200" dirty="0">
                <a:latin typeface="Century Gothic" panose="020B0502020202020204" pitchFamily="34" charset="0"/>
              </a:rPr>
            </a:br>
            <a:br>
              <a:rPr lang="en-GB" sz="2200" dirty="0">
                <a:latin typeface="Century Gothic" panose="020B0502020202020204" pitchFamily="34" charset="0"/>
              </a:rPr>
            </a:br>
            <a:br>
              <a:rPr lang="en-GB" sz="2200" dirty="0">
                <a:latin typeface="Century Gothic" panose="020B0502020202020204" pitchFamily="34" charset="0"/>
              </a:rPr>
            </a:br>
            <a:endParaRPr lang="en-GB" sz="1800" dirty="0"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87E639-A144-4B75-9F91-C01D770AC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553074"/>
            <a:ext cx="12192000" cy="1304926"/>
          </a:xfrm>
          <a:solidFill>
            <a:srgbClr val="C00000"/>
          </a:solidFill>
        </p:spPr>
        <p:txBody>
          <a:bodyPr anchor="ctr">
            <a:normAutofit/>
          </a:bodyPr>
          <a:lstStyle/>
          <a:p>
            <a:pPr algn="l"/>
            <a:endParaRPr lang="en-GB" sz="1800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2E30E-53AE-4E67-90B6-EDFD86FF9D0B}"/>
              </a:ext>
            </a:extLst>
          </p:cNvPr>
          <p:cNvSpPr txBox="1"/>
          <p:nvPr/>
        </p:nvSpPr>
        <p:spPr>
          <a:xfrm>
            <a:off x="8397869" y="5943927"/>
            <a:ext cx="3459893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4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Strategy, Insight &amp; Engagement</a:t>
            </a:r>
          </a:p>
          <a:p>
            <a:pPr algn="r"/>
            <a:r>
              <a:rPr lang="en-GB" sz="14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Essex County Council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533B2D-1D31-4881-B96E-6B8FE0493186}"/>
              </a:ext>
            </a:extLst>
          </p:cNvPr>
          <p:cNvSpPr txBox="1"/>
          <p:nvPr/>
        </p:nvSpPr>
        <p:spPr>
          <a:xfrm>
            <a:off x="112295" y="5855368"/>
            <a:ext cx="2775284" cy="72563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026" name="Picture 2" descr="Government announces school closures from Friday - 20 March 2020 ...">
            <a:extLst>
              <a:ext uri="{FF2B5EF4-FFF2-40B4-BE49-F238E27FC236}">
                <a16:creationId xmlns:a16="http://schemas.microsoft.com/office/drawing/2014/main" id="{4CACDC2D-E0EA-4D81-BAEA-9DCC57B4B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041" y="0"/>
            <a:ext cx="2523958" cy="141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8F1D24-7E28-4B94-AAE6-E1AAEE5AD986}"/>
              </a:ext>
            </a:extLst>
          </p:cNvPr>
          <p:cNvSpPr/>
          <p:nvPr/>
        </p:nvSpPr>
        <p:spPr>
          <a:xfrm>
            <a:off x="930812" y="3711913"/>
            <a:ext cx="53328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Enquiries to: PHI@essex.gov.uk</a:t>
            </a:r>
          </a:p>
          <a:p>
            <a:endParaRPr lang="en-GB" sz="1400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Created: 10/11/2020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Based on validated data for the period 30/10/20 - 05/11/20 (unless otherwise stated)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08770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85A5C6-41D4-4136-AB16-8E638CDCAF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85"/>
          <a:stretch/>
        </p:blipFill>
        <p:spPr>
          <a:xfrm>
            <a:off x="6232904" y="2427882"/>
            <a:ext cx="5562600" cy="28163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8EE251-4DB8-4BA1-9220-B29ED8CBD471}"/>
              </a:ext>
            </a:extLst>
          </p:cNvPr>
          <p:cNvSpPr txBox="1"/>
          <p:nvPr/>
        </p:nvSpPr>
        <p:spPr>
          <a:xfrm>
            <a:off x="837139" y="1579214"/>
            <a:ext cx="5171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dirty="0">
              <a:latin typeface="Century Gothic" panose="020B0502020202020204" pitchFamily="34" charset="0"/>
            </a:endParaRPr>
          </a:p>
          <a:p>
            <a:endParaRPr lang="en-GB" sz="1600" dirty="0">
              <a:latin typeface="Century Gothic" panose="020B0502020202020204" pitchFamily="34" charset="0"/>
            </a:endParaRPr>
          </a:p>
          <a:p>
            <a:endParaRPr lang="en-GB" sz="1600" dirty="0"/>
          </a:p>
          <a:p>
            <a:r>
              <a:rPr lang="en-GB" sz="1400" dirty="0">
                <a:latin typeface="Century Gothic" panose="020B0502020202020204" pitchFamily="34" charset="0"/>
              </a:rPr>
              <a:t>Public Health England report on weekly case rates. The weekly case rate is based on the number of cases recorded in the preceding seven days per 100,000 population. 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This allows for comparison between areas, and it gives a clear indication of the trend in COVID-19 cases, removing day-to-day volatility in recorded case numbers.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As at 05/11/20, the weekly case rate for Essex is 106.5. This is the latest date for which complete data is available.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7C1941-6CFC-42DC-B00B-3CD9EEC1A6F7}"/>
              </a:ext>
            </a:extLst>
          </p:cNvPr>
          <p:cNvSpPr txBox="1"/>
          <p:nvPr/>
        </p:nvSpPr>
        <p:spPr>
          <a:xfrm>
            <a:off x="0" y="0"/>
            <a:ext cx="553998" cy="6858000"/>
          </a:xfrm>
          <a:prstGeom prst="rect">
            <a:avLst/>
          </a:prstGeom>
          <a:solidFill>
            <a:srgbClr val="C00000"/>
          </a:solidFill>
        </p:spPr>
        <p:txBody>
          <a:bodyPr vert="vert270" wrap="square" rtlCol="0">
            <a:spAutoFit/>
          </a:bodyPr>
          <a:lstStyle/>
          <a:p>
            <a:pPr lvl="1" algn="ctr"/>
            <a:r>
              <a:rPr lang="en-GB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Cases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E2FFFA-7A80-4FC0-B4B4-F5F078A09B52}"/>
              </a:ext>
            </a:extLst>
          </p:cNvPr>
          <p:cNvSpPr txBox="1"/>
          <p:nvPr/>
        </p:nvSpPr>
        <p:spPr>
          <a:xfrm>
            <a:off x="10282152" y="6371304"/>
            <a:ext cx="19710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Source: PHE Test Data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AE55EE-139E-49DE-AD19-C428FFD0A9F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93672"/>
          <a:stretch/>
        </p:blipFill>
        <p:spPr>
          <a:xfrm>
            <a:off x="6232904" y="2066633"/>
            <a:ext cx="5702447" cy="16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34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34D9CE-8B04-4ADD-B1B9-87190E96D369}"/>
              </a:ext>
            </a:extLst>
          </p:cNvPr>
          <p:cNvSpPr txBox="1"/>
          <p:nvPr/>
        </p:nvSpPr>
        <p:spPr>
          <a:xfrm>
            <a:off x="824592" y="474345"/>
            <a:ext cx="4970151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Public Health England report on weekly case rates. This is based on the number of cases recorded in the preceding seven days per 100,000 population.  </a:t>
            </a:r>
          </a:p>
          <a:p>
            <a:endParaRPr lang="en-GB" sz="105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Case rates allow for comparison between areas, and give a clearer indication of the trend in COVID-19 cases, removing day-to-day volatility in daily case numbers.</a:t>
            </a:r>
          </a:p>
          <a:p>
            <a:endParaRPr lang="en-GB" sz="105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The chart opposite shows weekly case rate by Essex District. As at 05/11/20, the highest weekly case rates were in Brentwood and Epping Forest, with rates of 189.6 and 164.8, respectively. </a:t>
            </a:r>
          </a:p>
          <a:p>
            <a:endParaRPr lang="en-GB" sz="12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The table below shows the weekly case rate figures per 100,000 population by Essex district.</a:t>
            </a:r>
          </a:p>
          <a:p>
            <a:endParaRPr lang="en-GB" sz="1600" dirty="0"/>
          </a:p>
          <a:p>
            <a:pPr marL="285750" indent="-285750">
              <a:buFontTx/>
              <a:buChar char="-"/>
            </a:pP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872F6D-09EA-4497-BB63-B21CED85CAB5}"/>
              </a:ext>
            </a:extLst>
          </p:cNvPr>
          <p:cNvSpPr txBox="1"/>
          <p:nvPr/>
        </p:nvSpPr>
        <p:spPr>
          <a:xfrm>
            <a:off x="0" y="0"/>
            <a:ext cx="553998" cy="6858000"/>
          </a:xfrm>
          <a:prstGeom prst="rect">
            <a:avLst/>
          </a:prstGeom>
          <a:solidFill>
            <a:srgbClr val="C00000"/>
          </a:solidFill>
        </p:spPr>
        <p:txBody>
          <a:bodyPr vert="vert270" wrap="square" rtlCol="0">
            <a:spAutoFit/>
          </a:bodyPr>
          <a:lstStyle/>
          <a:p>
            <a:pPr lvl="1" algn="ctr"/>
            <a:r>
              <a:rPr lang="en-GB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Cases continued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9A1B98-76EE-416B-96E0-ED3A905987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3581"/>
          <a:stretch/>
        </p:blipFill>
        <p:spPr>
          <a:xfrm>
            <a:off x="5794741" y="3200400"/>
            <a:ext cx="6352179" cy="19076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D09F985-93B8-400D-AC41-47C892834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4741" y="629112"/>
            <a:ext cx="6141445" cy="31834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DDB6337-4712-47CD-91BA-FA18A75080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475" y="4164112"/>
            <a:ext cx="9934559" cy="206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22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34D9CE-8B04-4ADD-B1B9-87190E96D369}"/>
              </a:ext>
            </a:extLst>
          </p:cNvPr>
          <p:cNvSpPr txBox="1"/>
          <p:nvPr/>
        </p:nvSpPr>
        <p:spPr>
          <a:xfrm>
            <a:off x="1001229" y="2138326"/>
            <a:ext cx="35990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The chart opposite provides a breakdown of new COVID-19 cases by age group up to 05/11/2020.  This is the latest date for which complete data are available.  </a:t>
            </a: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r>
              <a:rPr lang="en-GB" sz="1600" dirty="0">
                <a:latin typeface="Century Gothic" panose="020B0502020202020204" pitchFamily="34" charset="0"/>
              </a:rPr>
              <a:t>For each date, the chart shows the number of confirmed COVID-19 cases in the preceding seven days.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8D45ED-BDE1-40ED-85FF-DD92995B3EE9}"/>
              </a:ext>
            </a:extLst>
          </p:cNvPr>
          <p:cNvSpPr txBox="1"/>
          <p:nvPr/>
        </p:nvSpPr>
        <p:spPr>
          <a:xfrm>
            <a:off x="0" y="0"/>
            <a:ext cx="553998" cy="6858000"/>
          </a:xfrm>
          <a:prstGeom prst="rect">
            <a:avLst/>
          </a:prstGeom>
          <a:solidFill>
            <a:srgbClr val="C00000"/>
          </a:solidFill>
        </p:spPr>
        <p:txBody>
          <a:bodyPr vert="vert270" wrap="square" rtlCol="0">
            <a:spAutoFit/>
          </a:bodyPr>
          <a:lstStyle/>
          <a:p>
            <a:pPr lvl="1" algn="ctr"/>
            <a:r>
              <a:rPr lang="en-GB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Cases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D22BC2A-BC3F-4E4A-9086-B163F061E8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3002"/>
          <a:stretch/>
        </p:blipFill>
        <p:spPr>
          <a:xfrm>
            <a:off x="5343907" y="2138326"/>
            <a:ext cx="5991017" cy="17992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3A59D53-DB6C-4918-9F18-C146273727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646" b="2696"/>
          <a:stretch/>
        </p:blipFill>
        <p:spPr>
          <a:xfrm>
            <a:off x="5215626" y="2466438"/>
            <a:ext cx="6247581" cy="247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322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897A25-5BB0-4C26-AB43-9C70B0DC2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8356" y="1692349"/>
            <a:ext cx="5972957" cy="304241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78B5BE8-90BC-4CF9-AFCD-F9A86A8F56B8}"/>
              </a:ext>
            </a:extLst>
          </p:cNvPr>
          <p:cNvSpPr txBox="1"/>
          <p:nvPr/>
        </p:nvSpPr>
        <p:spPr>
          <a:xfrm>
            <a:off x="0" y="0"/>
            <a:ext cx="492443" cy="6858000"/>
          </a:xfrm>
          <a:prstGeom prst="rect">
            <a:avLst/>
          </a:prstGeom>
          <a:solidFill>
            <a:srgbClr val="C00000"/>
          </a:solidFill>
        </p:spPr>
        <p:txBody>
          <a:bodyPr vert="vert270" wrap="square" rtlCol="0">
            <a:spAutoFit/>
          </a:bodyPr>
          <a:lstStyle/>
          <a:p>
            <a:pPr lvl="1" algn="ctr"/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Essex NHS Trusts – Occupancy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BA3B87-87B5-44B1-9354-45F21334406F}"/>
              </a:ext>
            </a:extLst>
          </p:cNvPr>
          <p:cNvSpPr txBox="1"/>
          <p:nvPr/>
        </p:nvSpPr>
        <p:spPr>
          <a:xfrm>
            <a:off x="876499" y="2103661"/>
            <a:ext cx="481013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entury Gothic" panose="020B0502020202020204" pitchFamily="34" charset="0"/>
              </a:rPr>
              <a:t>As at 10/11/20 there were 213 beds occupied by confirmed COVID-19 patients in Essex hospital trusts.  This equates to 7.6% of trust capacity and is relatively stable compared to bed occupancy one week previous (03/11/20).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A further 92 beds were occupied by patients with suspected COVID-19 (3.3% trust capacity).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endParaRPr lang="en-GB" sz="1600" dirty="0">
              <a:latin typeface="Century Gothic" panose="020B0502020202020204" pitchFamily="34" charset="0"/>
            </a:endParaRPr>
          </a:p>
          <a:p>
            <a:endParaRPr lang="en-GB" sz="1600" dirty="0">
              <a:latin typeface="Century Gothic" panose="020B0502020202020204" pitchFamily="34" charset="0"/>
            </a:endParaRPr>
          </a:p>
          <a:p>
            <a:endParaRPr lang="en-GB" sz="1600" dirty="0">
              <a:latin typeface="Century Gothic" panose="020B0502020202020204" pitchFamily="34" charset="0"/>
            </a:endParaRPr>
          </a:p>
          <a:p>
            <a:endParaRPr lang="en-GB" sz="1600" dirty="0">
              <a:latin typeface="Century Gothic" panose="020B0502020202020204" pitchFamily="34" charset="0"/>
            </a:endParaRPr>
          </a:p>
          <a:p>
            <a:endParaRPr lang="en-GB" sz="1600" dirty="0">
              <a:latin typeface="Century Gothic" panose="020B0502020202020204" pitchFamily="34" charset="0"/>
            </a:endParaRP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endParaRPr lang="en-GB" sz="16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869FD7-F0CD-4B6A-ACA4-3ACF313963E9}"/>
              </a:ext>
            </a:extLst>
          </p:cNvPr>
          <p:cNvSpPr txBox="1"/>
          <p:nvPr/>
        </p:nvSpPr>
        <p:spPr>
          <a:xfrm>
            <a:off x="10562897" y="6648596"/>
            <a:ext cx="17815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Source: NHSI Sitrep Dashboard. 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4E19E85-6B89-4A4B-B672-56E469BD6D7A}"/>
              </a:ext>
            </a:extLst>
          </p:cNvPr>
          <p:cNvSpPr/>
          <p:nvPr/>
        </p:nvSpPr>
        <p:spPr>
          <a:xfrm>
            <a:off x="1002991" y="5646076"/>
            <a:ext cx="4765355" cy="79642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Graphic 14" descr="Exclamation mark">
            <a:extLst>
              <a:ext uri="{FF2B5EF4-FFF2-40B4-BE49-F238E27FC236}">
                <a16:creationId xmlns:a16="http://schemas.microsoft.com/office/drawing/2014/main" id="{AD0FFE1B-22B8-413B-BB1B-2A5A8D65C4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9484" y="5705939"/>
            <a:ext cx="614261" cy="614261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83833BF-97BF-4927-98F2-A8D6882F5EF4}"/>
              </a:ext>
            </a:extLst>
          </p:cNvPr>
          <p:cNvSpPr/>
          <p:nvPr/>
        </p:nvSpPr>
        <p:spPr>
          <a:xfrm>
            <a:off x="1654127" y="5666822"/>
            <a:ext cx="403706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300" dirty="0">
                <a:latin typeface="Century Gothic" panose="020B0502020202020204" pitchFamily="34" charset="0"/>
              </a:rPr>
              <a:t>We would expect hospital admissions, diagnosis and occupancy to lag behind community cases by a period of four to eight weeks.</a:t>
            </a: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1205587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CFEA606789304C84AF0B5486895E84" ma:contentTypeVersion="12" ma:contentTypeDescription="Create a new document." ma:contentTypeScope="" ma:versionID="3f67947541cf99fd0cfb6cb5da47a899">
  <xsd:schema xmlns:xsd="http://www.w3.org/2001/XMLSchema" xmlns:xs="http://www.w3.org/2001/XMLSchema" xmlns:p="http://schemas.microsoft.com/office/2006/metadata/properties" xmlns:ns3="f82f944f-34bf-41cc-8975-8ed3a8bbc774" xmlns:ns4="9f00a943-7d8d-423e-a1f3-47e3731b0792" targetNamespace="http://schemas.microsoft.com/office/2006/metadata/properties" ma:root="true" ma:fieldsID="66217df97f943f8361c0c28053d3639b" ns3:_="" ns4:_="">
    <xsd:import namespace="f82f944f-34bf-41cc-8975-8ed3a8bbc774"/>
    <xsd:import namespace="9f00a943-7d8d-423e-a1f3-47e3731b079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2f944f-34bf-41cc-8975-8ed3a8bbc7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0a943-7d8d-423e-a1f3-47e3731b079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88547C-25A3-4C22-AA46-16524CB04E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C488C8-703C-4C49-840D-A61E97F13F1A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9f00a943-7d8d-423e-a1f3-47e3731b0792"/>
    <ds:schemaRef ds:uri="f82f944f-34bf-41cc-8975-8ed3a8bbc77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C2858BA-B0BF-492E-93DA-FF64616FEB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2f944f-34bf-41cc-8975-8ed3a8bbc774"/>
    <ds:schemaRef ds:uri="9f00a943-7d8d-423e-a1f3-47e3731b07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14636</TotalTime>
  <Words>385</Words>
  <Application>Microsoft Office PowerPoint</Application>
  <PresentationFormat>Widescreen</PresentationFormat>
  <Paragraphs>47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COVID-19 Weekly Briefing Report   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Weekly Briefing Report Essex Upper-Tier Local Authority and Essex Trusts   Public Health Intelligence PHI@essex.gov.uk</dc:title>
  <dc:creator>Emma Farrow, Analyst - Population Health</dc:creator>
  <cp:lastModifiedBy>Will Hooper - Senior Strategy Adviser</cp:lastModifiedBy>
  <cp:revision>67</cp:revision>
  <dcterms:created xsi:type="dcterms:W3CDTF">2020-04-17T08:19:32Z</dcterms:created>
  <dcterms:modified xsi:type="dcterms:W3CDTF">2020-11-12T08:39:42Z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0x0101000DCFEA606789304C84AF0B5486895E84</vt:lpwstr>
  </property>
  <property fmtid="{D5CDD505-2E9C-101B-9397-08002B2CF9AE}" pid="3" name="MSIP_Label_39d8be9e-c8d9-4b9c-bd40-2c27cc7ea2e6_Enabled">
    <vt:lpwstr>true</vt:lpwstr>
  </property>
  <property fmtid="{D5CDD505-2E9C-101B-9397-08002B2CF9AE}" pid="4" name="MSIP_Label_39d8be9e-c8d9-4b9c-bd40-2c27cc7ea2e6_SetDate">
    <vt:lpwstr>2020-07-06T17:06:02Z</vt:lpwstr>
  </property>
  <property fmtid="{D5CDD505-2E9C-101B-9397-08002B2CF9AE}" pid="5" name="MSIP_Label_39d8be9e-c8d9-4b9c-bd40-2c27cc7ea2e6_Method">
    <vt:lpwstr>Standard</vt:lpwstr>
  </property>
  <property fmtid="{D5CDD505-2E9C-101B-9397-08002B2CF9AE}" pid="6" name="MSIP_Label_39d8be9e-c8d9-4b9c-bd40-2c27cc7ea2e6_Name">
    <vt:lpwstr>39d8be9e-c8d9-4b9c-bd40-2c27cc7ea2e6</vt:lpwstr>
  </property>
  <property fmtid="{D5CDD505-2E9C-101B-9397-08002B2CF9AE}" pid="7" name="MSIP_Label_39d8be9e-c8d9-4b9c-bd40-2c27cc7ea2e6_SiteId">
    <vt:lpwstr>a8b4324f-155c-4215-a0f1-7ed8cc9a992f</vt:lpwstr>
  </property>
  <property fmtid="{D5CDD505-2E9C-101B-9397-08002B2CF9AE}" pid="8" name="MSIP_Label_39d8be9e-c8d9-4b9c-bd40-2c27cc7ea2e6_ActionId">
    <vt:lpwstr>bf3f71d6-b82d-4c15-a79d-0000abf02872</vt:lpwstr>
  </property>
  <property fmtid="{D5CDD505-2E9C-101B-9397-08002B2CF9AE}" pid="9" name="MSIP_Label_39d8be9e-c8d9-4b9c-bd40-2c27cc7ea2e6_ContentBits">
    <vt:lpwstr>0</vt:lpwstr>
  </property>
</Properties>
</file>