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57"/>
  </p:notesMasterIdLst>
  <p:handoutMasterIdLst>
    <p:handoutMasterId r:id="rId58"/>
  </p:handoutMasterIdLst>
  <p:sldIdLst>
    <p:sldId id="1777" r:id="rId6"/>
    <p:sldId id="1745" r:id="rId7"/>
    <p:sldId id="1778" r:id="rId8"/>
    <p:sldId id="1727" r:id="rId9"/>
    <p:sldId id="271" r:id="rId10"/>
    <p:sldId id="1779" r:id="rId11"/>
    <p:sldId id="1780" r:id="rId12"/>
    <p:sldId id="1781" r:id="rId13"/>
    <p:sldId id="1706" r:id="rId14"/>
    <p:sldId id="1806" r:id="rId15"/>
    <p:sldId id="284" r:id="rId16"/>
    <p:sldId id="1783" r:id="rId17"/>
    <p:sldId id="1784" r:id="rId18"/>
    <p:sldId id="1753" r:id="rId19"/>
    <p:sldId id="1698" r:id="rId20"/>
    <p:sldId id="1750" r:id="rId21"/>
    <p:sldId id="1755" r:id="rId22"/>
    <p:sldId id="1748" r:id="rId23"/>
    <p:sldId id="1756" r:id="rId24"/>
    <p:sldId id="1757" r:id="rId25"/>
    <p:sldId id="1805" r:id="rId26"/>
    <p:sldId id="1785" r:id="rId27"/>
    <p:sldId id="1786" r:id="rId28"/>
    <p:sldId id="1776" r:id="rId29"/>
    <p:sldId id="1435" r:id="rId30"/>
    <p:sldId id="1686" r:id="rId31"/>
    <p:sldId id="1787" r:id="rId32"/>
    <p:sldId id="1702" r:id="rId33"/>
    <p:sldId id="1703" r:id="rId34"/>
    <p:sldId id="1688" r:id="rId35"/>
    <p:sldId id="1690" r:id="rId36"/>
    <p:sldId id="1788" r:id="rId37"/>
    <p:sldId id="1789" r:id="rId38"/>
    <p:sldId id="1790" r:id="rId39"/>
    <p:sldId id="1791" r:id="rId40"/>
    <p:sldId id="1792" r:id="rId41"/>
    <p:sldId id="1793" r:id="rId42"/>
    <p:sldId id="1794" r:id="rId43"/>
    <p:sldId id="1766" r:id="rId44"/>
    <p:sldId id="1795" r:id="rId45"/>
    <p:sldId id="1796" r:id="rId46"/>
    <p:sldId id="1797" r:id="rId47"/>
    <p:sldId id="1798" r:id="rId48"/>
    <p:sldId id="1769" r:id="rId49"/>
    <p:sldId id="1799" r:id="rId50"/>
    <p:sldId id="1800" r:id="rId51"/>
    <p:sldId id="1801" r:id="rId52"/>
    <p:sldId id="1802" r:id="rId53"/>
    <p:sldId id="1803" r:id="rId54"/>
    <p:sldId id="1728" r:id="rId55"/>
    <p:sldId id="1804" r:id="rId56"/>
  </p:sldIdLst>
  <p:sldSz cx="12192000" cy="6858000"/>
  <p:notesSz cx="6858000" cy="9144000"/>
  <p:embeddedFontLst>
    <p:embeddedFont>
      <p:font typeface="Apercu Mono Pro Medium" panose="02010609040000040003" charset="0"/>
      <p:regular r:id="rId59"/>
    </p:embeddedFont>
    <p:embeddedFont>
      <p:font typeface="Apercu Pro" panose="020B0604020202020204" charset="0"/>
      <p:regular r:id="rId60"/>
      <p:bold r:id="rId61"/>
    </p:embeddedFont>
    <p:embeddedFont>
      <p:font typeface="Apercu Pro Medium" panose="020B0604020202020204" charset="0"/>
      <p:regular r:id="rId62"/>
    </p:embeddedFont>
    <p:embeddedFont>
      <p:font typeface="Calibri" panose="020F0502020204030204" pitchFamily="34" charset="0"/>
      <p:regular r:id="rId63"/>
      <p:bold r:id="rId64"/>
      <p:italic r:id="rId65"/>
      <p:boldItalic r:id="rId66"/>
    </p:embeddedFont>
    <p:embeddedFont>
      <p:font typeface="Helvetica" panose="020B0604020202020204" pitchFamily="34" charset="0"/>
      <p:regular r:id="rId67"/>
      <p:bold r:id="rId68"/>
      <p:italic r:id="rId69"/>
      <p:boldItalic r:id="rId70"/>
    </p:embeddedFont>
    <p:embeddedFont>
      <p:font typeface="Helvetica Neue" panose="020B0604020202020204" charset="0"/>
      <p:regular r:id="rId71"/>
      <p:bold r:id="rId72"/>
      <p:italic r:id="rId73"/>
      <p:boldItalic r:id="rId74"/>
    </p:embeddedFont>
    <p:embeddedFont>
      <p:font typeface="NewTransport-Light" panose="020B0604020202020204" charset="0"/>
      <p:regular r:id="rId75"/>
      <p:bold r:id="rId76"/>
      <p:italic r:id="rId77"/>
      <p:boldItalic r:id="rId78"/>
    </p:embeddedFont>
    <p:embeddedFont>
      <p:font typeface="Segoe UI" panose="020B0502040204020203" pitchFamily="34" charset="0"/>
      <p:regular r:id="rId79"/>
      <p:bold r:id="rId80"/>
      <p:italic r:id="rId81"/>
      <p:boldItalic r:id="rId8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in-Brittain, Matthew (BEIS)" initials="CBM(" lastIdx="4" clrIdx="0">
    <p:extLst>
      <p:ext uri="{19B8F6BF-5375-455C-9EA6-DF929625EA0E}">
        <p15:presenceInfo xmlns:p15="http://schemas.microsoft.com/office/powerpoint/2012/main" userId="S::Matthew.CarlinBrittain@beis.gov.uk::06dcf4ac-1625-49ea-bf02-2825a4c2c16f" providerId="AD"/>
      </p:ext>
    </p:extLst>
  </p:cmAuthor>
  <p:cmAuthor id="2" name="Tyler, Alex (Business Investment)" initials="TA(I" lastIdx="9" clrIdx="1">
    <p:extLst>
      <p:ext uri="{19B8F6BF-5375-455C-9EA6-DF929625EA0E}">
        <p15:presenceInfo xmlns:p15="http://schemas.microsoft.com/office/powerpoint/2012/main" userId="S::Alex.Tyler@beis.gov.uk::86428ea4-2cab-417b-bef8-e2c2c4861f9d" providerId="AD"/>
      </p:ext>
    </p:extLst>
  </p:cmAuthor>
  <p:cmAuthor id="3" name="Allen2, Sophie (BEIS)" initials="AS(" lastIdx="6" clrIdx="2">
    <p:extLst>
      <p:ext uri="{19B8F6BF-5375-455C-9EA6-DF929625EA0E}">
        <p15:presenceInfo xmlns:p15="http://schemas.microsoft.com/office/powerpoint/2012/main" userId="S::Sophie.Allen2@beis.gov.uk::fa08be46-1d89-446e-bf9c-211746b995eb" providerId="AD"/>
      </p:ext>
    </p:extLst>
  </p:cmAuthor>
  <p:cmAuthor id="4" name="Harrison, Andy (Business Intelligence and Readiness)" initials="HA(IaR" lastIdx="1" clrIdx="3">
    <p:extLst>
      <p:ext uri="{19B8F6BF-5375-455C-9EA6-DF929625EA0E}">
        <p15:presenceInfo xmlns:p15="http://schemas.microsoft.com/office/powerpoint/2012/main" userId="S::Andy.Harrison@beis.gov.uk::8d64b34a-5c78-45a8-8727-2171d9aa63c7" providerId="AD"/>
      </p:ext>
    </p:extLst>
  </p:cmAuthor>
  <p:cmAuthor id="5" name="Scicluna, Patricia (Business Readiness for EU Exit)" initials="SP(RfEE" lastIdx="1" clrIdx="4">
    <p:extLst>
      <p:ext uri="{19B8F6BF-5375-455C-9EA6-DF929625EA0E}">
        <p15:presenceInfo xmlns:p15="http://schemas.microsoft.com/office/powerpoint/2012/main" userId="S::Patricia.Scicluna@beis.gov.uk::c9488683-3424-4d11-a08d-0d121d2108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767"/>
    <a:srgbClr val="504B7F"/>
    <a:srgbClr val="464079"/>
    <a:srgbClr val="E6E6E6"/>
    <a:srgbClr val="FFFFFF"/>
    <a:srgbClr val="2C2664"/>
    <a:srgbClr val="E61E42"/>
    <a:srgbClr val="FF003B"/>
    <a:srgbClr val="EAED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36597C-2FF3-399C-4006-4A2FD54502A3}" v="1" dt="2021-02-19T12:43:35.079"/>
    <p1510:client id="{76BF9391-601A-D4E2-C28C-38411B165AB8}" v="5" dt="2021-02-23T10:27:53.198"/>
    <p1510:client id="{A9A92AAC-A8C1-42C1-84D6-E7E775D9FEB9}" v="1" dt="2021-02-18T22:42:09.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font" Target="fonts/font5.fntdata"/><Relationship Id="rId68" Type="http://schemas.openxmlformats.org/officeDocument/2006/relationships/font" Target="fonts/font10.fntdata"/><Relationship Id="rId76" Type="http://schemas.openxmlformats.org/officeDocument/2006/relationships/font" Target="fonts/font18.fntdata"/><Relationship Id="rId84"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66" Type="http://schemas.openxmlformats.org/officeDocument/2006/relationships/font" Target="fonts/font8.fntdata"/><Relationship Id="rId74" Type="http://schemas.openxmlformats.org/officeDocument/2006/relationships/font" Target="fonts/font16.fntdata"/><Relationship Id="rId79" Type="http://schemas.openxmlformats.org/officeDocument/2006/relationships/font" Target="fonts/font21.fntdata"/><Relationship Id="rId87"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font" Target="fonts/font3.fntdata"/><Relationship Id="rId82" Type="http://schemas.openxmlformats.org/officeDocument/2006/relationships/font" Target="fonts/font24.fntdata"/><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font" Target="fonts/font19.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4.fntdata"/><Relationship Id="rId80" Type="http://schemas.openxmlformats.org/officeDocument/2006/relationships/font" Target="fonts/font22.fntdata"/><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83" Type="http://schemas.openxmlformats.org/officeDocument/2006/relationships/commentAuthors" Target="commentAuthor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font" Target="fonts/font20.fntdata"/><Relationship Id="rId81" Type="http://schemas.openxmlformats.org/officeDocument/2006/relationships/font" Target="fonts/font23.fntdata"/><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04232-80A8-4375-B34B-37D851F7B8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A61C107-6DBF-4718-A090-8E727209FA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3C0FFB-61CE-45C4-9661-D26E79B2793A}" type="datetimeFigureOut">
              <a:rPr lang="en-GB" smtClean="0"/>
              <a:t>11/03/2021</a:t>
            </a:fld>
            <a:endParaRPr lang="en-GB"/>
          </a:p>
        </p:txBody>
      </p:sp>
      <p:sp>
        <p:nvSpPr>
          <p:cNvPr id="4" name="Footer Placeholder 3">
            <a:extLst>
              <a:ext uri="{FF2B5EF4-FFF2-40B4-BE49-F238E27FC236}">
                <a16:creationId xmlns:a16="http://schemas.microsoft.com/office/drawing/2014/main" id="{88101277-FFF3-4DC8-8A1D-0C45ACD755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8F2EF27-3299-4D5B-AA94-FD767DBA32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64E535-4D4F-4DA9-9855-48EF4D1A07A4}" type="slidenum">
              <a:rPr lang="en-GB" smtClean="0"/>
              <a:t>‹#›</a:t>
            </a:fld>
            <a:endParaRPr lang="en-GB"/>
          </a:p>
        </p:txBody>
      </p:sp>
    </p:spTree>
    <p:extLst>
      <p:ext uri="{BB962C8B-B14F-4D97-AF65-F5344CB8AC3E}">
        <p14:creationId xmlns:p14="http://schemas.microsoft.com/office/powerpoint/2010/main" val="1591565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percu Pro" panose="020B0503050601040103"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percu Pro" panose="020B0503050601040103" pitchFamily="34" charset="0"/>
              </a:defRPr>
            </a:lvl1pPr>
          </a:lstStyle>
          <a:p>
            <a:fld id="{700D2F8E-DF27-4E59-B5D6-E91CE0B41800}" type="datetimeFigureOut">
              <a:rPr lang="en-GB" smtClean="0"/>
              <a:pPr/>
              <a:t>11/03/2021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percu Pro" panose="020B0503050601040103"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percu Pro" panose="020B0503050601040103" pitchFamily="34" charset="0"/>
              </a:defRPr>
            </a:lvl1pPr>
          </a:lstStyle>
          <a:p>
            <a:fld id="{A5B65CF2-C103-4F94-A9B3-2EE02F579942}" type="slidenum">
              <a:rPr lang="en-GB" smtClean="0"/>
              <a:pPr/>
              <a:t>‹#›</a:t>
            </a:fld>
            <a:endParaRPr lang="en-GB"/>
          </a:p>
        </p:txBody>
      </p:sp>
    </p:spTree>
    <p:extLst>
      <p:ext uri="{BB962C8B-B14F-4D97-AF65-F5344CB8AC3E}">
        <p14:creationId xmlns:p14="http://schemas.microsoft.com/office/powerpoint/2010/main" val="3797712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percu Pro" panose="020B05030506010401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65CF2-C103-4F94-A9B3-2EE02F579942}" type="slidenum">
              <a:rPr lang="en-GB" smtClean="0"/>
              <a:pPr/>
              <a:t>2</a:t>
            </a:fld>
            <a:endParaRPr lang="en-GB"/>
          </a:p>
        </p:txBody>
      </p:sp>
    </p:spTree>
    <p:extLst>
      <p:ext uri="{BB962C8B-B14F-4D97-AF65-F5344CB8AC3E}">
        <p14:creationId xmlns:p14="http://schemas.microsoft.com/office/powerpoint/2010/main" val="302447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DC0E78-8D2F-4366-A730-2AD744C559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03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Event Name Here</a:t>
            </a:r>
          </a:p>
        </p:txBody>
      </p:sp>
      <p:sp>
        <p:nvSpPr>
          <p:cNvPr id="5" name="Date Placeholder 4"/>
          <p:cNvSpPr>
            <a:spLocks noGrp="1"/>
          </p:cNvSpPr>
          <p:nvPr>
            <p:ph type="dt" idx="11"/>
          </p:nvPr>
        </p:nvSpPr>
        <p:spPr/>
        <p:txBody>
          <a:bodyPr/>
          <a:lstStyle/>
          <a:p>
            <a:pPr>
              <a:defRPr/>
            </a:pPr>
            <a:r>
              <a:rPr lang="en-US"/>
              <a:t>12/02/2007</a:t>
            </a:r>
          </a:p>
        </p:txBody>
      </p:sp>
      <p:sp>
        <p:nvSpPr>
          <p:cNvPr id="6" name="Footer Placeholder 5"/>
          <p:cNvSpPr>
            <a:spLocks noGrp="1"/>
          </p:cNvSpPr>
          <p:nvPr>
            <p:ph type="ftr" sz="quarter" idx="12"/>
          </p:nvPr>
        </p:nvSpPr>
        <p:spPr/>
        <p:txBody>
          <a:bodyPr/>
          <a:lstStyle/>
          <a:p>
            <a:pPr>
              <a:defRPr/>
            </a:pPr>
            <a:r>
              <a:rPr lang="en-US"/>
              <a:t>Project Name: HMRC v1.8</a:t>
            </a: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pPr>
                <a:defRPr/>
              </a:pPr>
              <a:t>16</a:t>
            </a:fld>
            <a:endParaRPr lang="en-US"/>
          </a:p>
        </p:txBody>
      </p:sp>
    </p:spTree>
    <p:extLst>
      <p:ext uri="{BB962C8B-B14F-4D97-AF65-F5344CB8AC3E}">
        <p14:creationId xmlns:p14="http://schemas.microsoft.com/office/powerpoint/2010/main" val="2413023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Event Name Here</a:t>
            </a:r>
          </a:p>
        </p:txBody>
      </p:sp>
      <p:sp>
        <p:nvSpPr>
          <p:cNvPr id="5" name="Date Placeholder 4"/>
          <p:cNvSpPr>
            <a:spLocks noGrp="1"/>
          </p:cNvSpPr>
          <p:nvPr>
            <p:ph type="dt" idx="11"/>
          </p:nvPr>
        </p:nvSpPr>
        <p:spPr/>
        <p:txBody>
          <a:bodyPr/>
          <a:lstStyle/>
          <a:p>
            <a:pPr>
              <a:defRPr/>
            </a:pPr>
            <a:r>
              <a:rPr lang="en-US"/>
              <a:t>12/02/2007</a:t>
            </a:r>
          </a:p>
        </p:txBody>
      </p:sp>
      <p:sp>
        <p:nvSpPr>
          <p:cNvPr id="6" name="Footer Placeholder 5"/>
          <p:cNvSpPr>
            <a:spLocks noGrp="1"/>
          </p:cNvSpPr>
          <p:nvPr>
            <p:ph type="ftr" sz="quarter" idx="12"/>
          </p:nvPr>
        </p:nvSpPr>
        <p:spPr/>
        <p:txBody>
          <a:bodyPr/>
          <a:lstStyle/>
          <a:p>
            <a:pPr>
              <a:defRPr/>
            </a:pPr>
            <a:r>
              <a:rPr lang="en-US"/>
              <a:t>Project Name: HMRC v1.8</a:t>
            </a: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pPr>
                <a:defRPr/>
              </a:pPr>
              <a:t>17</a:t>
            </a:fld>
            <a:endParaRPr lang="en-US"/>
          </a:p>
        </p:txBody>
      </p:sp>
    </p:spTree>
    <p:extLst>
      <p:ext uri="{BB962C8B-B14F-4D97-AF65-F5344CB8AC3E}">
        <p14:creationId xmlns:p14="http://schemas.microsoft.com/office/powerpoint/2010/main" val="1357413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Event Name Here</a:t>
            </a:r>
          </a:p>
        </p:txBody>
      </p:sp>
      <p:sp>
        <p:nvSpPr>
          <p:cNvPr id="5" name="Date Placeholder 4"/>
          <p:cNvSpPr>
            <a:spLocks noGrp="1"/>
          </p:cNvSpPr>
          <p:nvPr>
            <p:ph type="dt" idx="11"/>
          </p:nvPr>
        </p:nvSpPr>
        <p:spPr/>
        <p:txBody>
          <a:bodyPr/>
          <a:lstStyle/>
          <a:p>
            <a:pPr>
              <a:defRPr/>
            </a:pPr>
            <a:r>
              <a:rPr lang="en-US"/>
              <a:t>12/02/2007</a:t>
            </a:r>
          </a:p>
        </p:txBody>
      </p:sp>
      <p:sp>
        <p:nvSpPr>
          <p:cNvPr id="6" name="Footer Placeholder 5"/>
          <p:cNvSpPr>
            <a:spLocks noGrp="1"/>
          </p:cNvSpPr>
          <p:nvPr>
            <p:ph type="ftr" sz="quarter" idx="12"/>
          </p:nvPr>
        </p:nvSpPr>
        <p:spPr/>
        <p:txBody>
          <a:bodyPr/>
          <a:lstStyle/>
          <a:p>
            <a:pPr>
              <a:defRPr/>
            </a:pPr>
            <a:r>
              <a:rPr lang="en-US"/>
              <a:t>Project Name: HMRC v1.8</a:t>
            </a: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pPr>
                <a:defRPr/>
              </a:pPr>
              <a:t>18</a:t>
            </a:fld>
            <a:endParaRPr lang="en-US"/>
          </a:p>
        </p:txBody>
      </p:sp>
    </p:spTree>
    <p:extLst>
      <p:ext uri="{BB962C8B-B14F-4D97-AF65-F5344CB8AC3E}">
        <p14:creationId xmlns:p14="http://schemas.microsoft.com/office/powerpoint/2010/main" val="2324065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Event Name Here</a:t>
            </a:r>
          </a:p>
        </p:txBody>
      </p:sp>
      <p:sp>
        <p:nvSpPr>
          <p:cNvPr id="5" name="Date Placeholder 4"/>
          <p:cNvSpPr>
            <a:spLocks noGrp="1"/>
          </p:cNvSpPr>
          <p:nvPr>
            <p:ph type="dt" idx="11"/>
          </p:nvPr>
        </p:nvSpPr>
        <p:spPr/>
        <p:txBody>
          <a:bodyPr/>
          <a:lstStyle/>
          <a:p>
            <a:pPr>
              <a:defRPr/>
            </a:pPr>
            <a:r>
              <a:rPr lang="en-US"/>
              <a:t>12/02/2007</a:t>
            </a:r>
          </a:p>
        </p:txBody>
      </p:sp>
      <p:sp>
        <p:nvSpPr>
          <p:cNvPr id="6" name="Footer Placeholder 5"/>
          <p:cNvSpPr>
            <a:spLocks noGrp="1"/>
          </p:cNvSpPr>
          <p:nvPr>
            <p:ph type="ftr" sz="quarter" idx="12"/>
          </p:nvPr>
        </p:nvSpPr>
        <p:spPr/>
        <p:txBody>
          <a:bodyPr/>
          <a:lstStyle/>
          <a:p>
            <a:pPr>
              <a:defRPr/>
            </a:pPr>
            <a:r>
              <a:rPr lang="en-US"/>
              <a:t>Project Name: HMRC v1.8</a:t>
            </a: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pPr>
                <a:defRPr/>
              </a:pPr>
              <a:t>19</a:t>
            </a:fld>
            <a:endParaRPr lang="en-US"/>
          </a:p>
        </p:txBody>
      </p:sp>
    </p:spTree>
    <p:extLst>
      <p:ext uri="{BB962C8B-B14F-4D97-AF65-F5344CB8AC3E}">
        <p14:creationId xmlns:p14="http://schemas.microsoft.com/office/powerpoint/2010/main" val="3748737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Event Name Here</a:t>
            </a:r>
          </a:p>
        </p:txBody>
      </p:sp>
      <p:sp>
        <p:nvSpPr>
          <p:cNvPr id="5" name="Date Placeholder 4"/>
          <p:cNvSpPr>
            <a:spLocks noGrp="1"/>
          </p:cNvSpPr>
          <p:nvPr>
            <p:ph type="dt" idx="11"/>
          </p:nvPr>
        </p:nvSpPr>
        <p:spPr/>
        <p:txBody>
          <a:bodyPr/>
          <a:lstStyle/>
          <a:p>
            <a:pPr>
              <a:defRPr/>
            </a:pPr>
            <a:r>
              <a:rPr lang="en-US"/>
              <a:t>12/02/2007</a:t>
            </a:r>
          </a:p>
        </p:txBody>
      </p:sp>
      <p:sp>
        <p:nvSpPr>
          <p:cNvPr id="6" name="Footer Placeholder 5"/>
          <p:cNvSpPr>
            <a:spLocks noGrp="1"/>
          </p:cNvSpPr>
          <p:nvPr>
            <p:ph type="ftr" sz="quarter" idx="12"/>
          </p:nvPr>
        </p:nvSpPr>
        <p:spPr/>
        <p:txBody>
          <a:bodyPr/>
          <a:lstStyle/>
          <a:p>
            <a:pPr>
              <a:defRPr/>
            </a:pPr>
            <a:r>
              <a:rPr lang="en-US"/>
              <a:t>Project Name: HMRC v1.8</a:t>
            </a: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pPr>
                <a:defRPr/>
              </a:pPr>
              <a:t>20</a:t>
            </a:fld>
            <a:endParaRPr lang="en-US"/>
          </a:p>
        </p:txBody>
      </p:sp>
    </p:spTree>
    <p:extLst>
      <p:ext uri="{BB962C8B-B14F-4D97-AF65-F5344CB8AC3E}">
        <p14:creationId xmlns:p14="http://schemas.microsoft.com/office/powerpoint/2010/main" val="2558682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Event Name Here</a:t>
            </a:r>
          </a:p>
        </p:txBody>
      </p:sp>
      <p:sp>
        <p:nvSpPr>
          <p:cNvPr id="5" name="Date Placeholder 4"/>
          <p:cNvSpPr>
            <a:spLocks noGrp="1"/>
          </p:cNvSpPr>
          <p:nvPr>
            <p:ph type="dt" idx="11"/>
          </p:nvPr>
        </p:nvSpPr>
        <p:spPr/>
        <p:txBody>
          <a:bodyPr/>
          <a:lstStyle/>
          <a:p>
            <a:pPr>
              <a:defRPr/>
            </a:pPr>
            <a:r>
              <a:rPr lang="en-US"/>
              <a:t>12/02/2007</a:t>
            </a:r>
          </a:p>
        </p:txBody>
      </p:sp>
      <p:sp>
        <p:nvSpPr>
          <p:cNvPr id="6" name="Footer Placeholder 5"/>
          <p:cNvSpPr>
            <a:spLocks noGrp="1"/>
          </p:cNvSpPr>
          <p:nvPr>
            <p:ph type="ftr" sz="quarter" idx="12"/>
          </p:nvPr>
        </p:nvSpPr>
        <p:spPr/>
        <p:txBody>
          <a:bodyPr/>
          <a:lstStyle/>
          <a:p>
            <a:pPr>
              <a:defRPr/>
            </a:pPr>
            <a:r>
              <a:rPr lang="en-US"/>
              <a:t>Project Name: HMRC v1.8</a:t>
            </a: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pPr>
                <a:defRPr/>
              </a:pPr>
              <a:t>21</a:t>
            </a:fld>
            <a:endParaRPr lang="en-US"/>
          </a:p>
        </p:txBody>
      </p:sp>
    </p:spTree>
    <p:extLst>
      <p:ext uri="{BB962C8B-B14F-4D97-AF65-F5344CB8AC3E}">
        <p14:creationId xmlns:p14="http://schemas.microsoft.com/office/powerpoint/2010/main" val="3911300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9CE919A-C258-4951-B460-E2B2A8FEF6DD}" type="slidenum">
              <a:rPr lang="en-GB" smtClean="0"/>
              <a:t>22</a:t>
            </a:fld>
            <a:endParaRPr lang="en-GB"/>
          </a:p>
        </p:txBody>
      </p:sp>
    </p:spTree>
    <p:extLst>
      <p:ext uri="{BB962C8B-B14F-4D97-AF65-F5344CB8AC3E}">
        <p14:creationId xmlns:p14="http://schemas.microsoft.com/office/powerpoint/2010/main" val="2218078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endParaRPr lang="en-GB" sz="1800" b="0" i="0">
              <a:solidFill>
                <a:srgbClr val="000000"/>
              </a:solidFill>
              <a:effectLst/>
              <a:latin typeface="NewTransport-Light" panose="02000503040000020004" pitchFamily="2" charset="0"/>
            </a:endParaRPr>
          </a:p>
        </p:txBody>
      </p:sp>
      <p:sp>
        <p:nvSpPr>
          <p:cNvPr id="4" name="Slide Number Placeholder 3"/>
          <p:cNvSpPr>
            <a:spLocks noGrp="1"/>
          </p:cNvSpPr>
          <p:nvPr>
            <p:ph type="sldNum" sz="quarter" idx="5"/>
          </p:nvPr>
        </p:nvSpPr>
        <p:spPr/>
        <p:txBody>
          <a:bodyPr/>
          <a:lstStyle/>
          <a:p>
            <a:fld id="{01F53CEE-CAEA-4F01-808B-FA4273B0618E}" type="slidenum">
              <a:rPr lang="en-GB" smtClean="0">
                <a:latin typeface="NewTransport-Light" panose="02000503040000020004" pitchFamily="2" charset="0"/>
              </a:rPr>
              <a:t>23</a:t>
            </a:fld>
            <a:endParaRPr lang="en-GB">
              <a:latin typeface="NewTransport-Light" panose="02000503040000020004" pitchFamily="2" charset="0"/>
            </a:endParaRPr>
          </a:p>
        </p:txBody>
      </p:sp>
    </p:spTree>
    <p:extLst>
      <p:ext uri="{BB962C8B-B14F-4D97-AF65-F5344CB8AC3E}">
        <p14:creationId xmlns:p14="http://schemas.microsoft.com/office/powerpoint/2010/main" val="2273365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endParaRPr lang="en-GB" sz="1800" b="0" i="0">
              <a:solidFill>
                <a:srgbClr val="000000"/>
              </a:solidFill>
              <a:effectLst/>
              <a:latin typeface="NewTransport-Light" panose="02000503040000020004" pitchFamily="2" charset="0"/>
            </a:endParaRPr>
          </a:p>
        </p:txBody>
      </p:sp>
      <p:sp>
        <p:nvSpPr>
          <p:cNvPr id="4" name="Slide Number Placeholder 3"/>
          <p:cNvSpPr>
            <a:spLocks noGrp="1"/>
          </p:cNvSpPr>
          <p:nvPr>
            <p:ph type="sldNum" sz="quarter" idx="5"/>
          </p:nvPr>
        </p:nvSpPr>
        <p:spPr/>
        <p:txBody>
          <a:bodyPr/>
          <a:lstStyle/>
          <a:p>
            <a:fld id="{01F53CEE-CAEA-4F01-808B-FA4273B0618E}" type="slidenum">
              <a:rPr lang="en-GB" smtClean="0">
                <a:latin typeface="NewTransport-Light" panose="02000503040000020004" pitchFamily="2" charset="0"/>
              </a:rPr>
              <a:t>24</a:t>
            </a:fld>
            <a:endParaRPr lang="en-GB">
              <a:latin typeface="NewTransport-Light" panose="02000503040000020004" pitchFamily="2" charset="0"/>
            </a:endParaRPr>
          </a:p>
        </p:txBody>
      </p:sp>
    </p:spTree>
    <p:extLst>
      <p:ext uri="{BB962C8B-B14F-4D97-AF65-F5344CB8AC3E}">
        <p14:creationId xmlns:p14="http://schemas.microsoft.com/office/powerpoint/2010/main" val="25367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US"/>
              <a:t>Event Name Here</a:t>
            </a:r>
          </a:p>
        </p:txBody>
      </p:sp>
      <p:sp>
        <p:nvSpPr>
          <p:cNvPr id="5" name="Date Placeholder 4"/>
          <p:cNvSpPr>
            <a:spLocks noGrp="1"/>
          </p:cNvSpPr>
          <p:nvPr>
            <p:ph type="dt" idx="11"/>
          </p:nvPr>
        </p:nvSpPr>
        <p:spPr/>
        <p:txBody>
          <a:bodyPr/>
          <a:lstStyle/>
          <a:p>
            <a:pPr>
              <a:defRPr/>
            </a:pPr>
            <a:r>
              <a:rPr lang="en-US"/>
              <a:t>12/02/2007</a:t>
            </a:r>
          </a:p>
        </p:txBody>
      </p:sp>
      <p:sp>
        <p:nvSpPr>
          <p:cNvPr id="6" name="Footer Placeholder 5"/>
          <p:cNvSpPr>
            <a:spLocks noGrp="1"/>
          </p:cNvSpPr>
          <p:nvPr>
            <p:ph type="ftr" sz="quarter" idx="12"/>
          </p:nvPr>
        </p:nvSpPr>
        <p:spPr/>
        <p:txBody>
          <a:bodyPr/>
          <a:lstStyle/>
          <a:p>
            <a:pPr>
              <a:defRPr/>
            </a:pPr>
            <a:r>
              <a:rPr lang="en-US"/>
              <a:t>Project Name: HMRC v1.8</a:t>
            </a: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pPr>
                <a:defRPr/>
              </a:pPr>
              <a:t>3</a:t>
            </a:fld>
            <a:endParaRPr lang="en-US"/>
          </a:p>
        </p:txBody>
      </p:sp>
    </p:spTree>
    <p:extLst>
      <p:ext uri="{BB962C8B-B14F-4D97-AF65-F5344CB8AC3E}">
        <p14:creationId xmlns:p14="http://schemas.microsoft.com/office/powerpoint/2010/main" val="1849278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E919A-C258-4951-B460-E2B2A8FEF6DD}" type="slidenum">
              <a:rPr lang="en-GB" smtClean="0"/>
              <a:t>25</a:t>
            </a:fld>
            <a:endParaRPr lang="en-GB"/>
          </a:p>
        </p:txBody>
      </p:sp>
    </p:spTree>
    <p:extLst>
      <p:ext uri="{BB962C8B-B14F-4D97-AF65-F5344CB8AC3E}">
        <p14:creationId xmlns:p14="http://schemas.microsoft.com/office/powerpoint/2010/main" val="1603395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endParaRPr lang="en-GB" sz="1800" b="0" i="0">
              <a:solidFill>
                <a:srgbClr val="000000"/>
              </a:solidFill>
              <a:effectLst/>
              <a:latin typeface="NewTransport-Light" panose="02000503040000020004" pitchFamily="2" charset="0"/>
            </a:endParaRPr>
          </a:p>
        </p:txBody>
      </p:sp>
      <p:sp>
        <p:nvSpPr>
          <p:cNvPr id="4" name="Slide Number Placeholder 3"/>
          <p:cNvSpPr>
            <a:spLocks noGrp="1"/>
          </p:cNvSpPr>
          <p:nvPr>
            <p:ph type="sldNum" sz="quarter" idx="5"/>
          </p:nvPr>
        </p:nvSpPr>
        <p:spPr/>
        <p:txBody>
          <a:bodyPr/>
          <a:lstStyle/>
          <a:p>
            <a:fld id="{01F53CEE-CAEA-4F01-808B-FA4273B0618E}" type="slidenum">
              <a:rPr lang="en-GB" smtClean="0">
                <a:latin typeface="NewTransport-Light" panose="02000503040000020004" pitchFamily="2" charset="0"/>
              </a:rPr>
              <a:t>26</a:t>
            </a:fld>
            <a:endParaRPr lang="en-GB">
              <a:latin typeface="NewTransport-Light" panose="02000503040000020004" pitchFamily="2" charset="0"/>
            </a:endParaRPr>
          </a:p>
        </p:txBody>
      </p:sp>
    </p:spTree>
    <p:extLst>
      <p:ext uri="{BB962C8B-B14F-4D97-AF65-F5344CB8AC3E}">
        <p14:creationId xmlns:p14="http://schemas.microsoft.com/office/powerpoint/2010/main" val="2144195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endParaRPr lang="en-GB" sz="1800" b="0" i="0">
              <a:solidFill>
                <a:srgbClr val="000000"/>
              </a:solidFill>
              <a:effectLst/>
              <a:latin typeface="NewTransport-Light" panose="02000503040000020004" pitchFamily="2" charset="0"/>
            </a:endParaRPr>
          </a:p>
        </p:txBody>
      </p:sp>
      <p:sp>
        <p:nvSpPr>
          <p:cNvPr id="4" name="Slide Number Placeholder 3"/>
          <p:cNvSpPr>
            <a:spLocks noGrp="1"/>
          </p:cNvSpPr>
          <p:nvPr>
            <p:ph type="sldNum" sz="quarter" idx="5"/>
          </p:nvPr>
        </p:nvSpPr>
        <p:spPr/>
        <p:txBody>
          <a:bodyPr/>
          <a:lstStyle/>
          <a:p>
            <a:fld id="{01F53CEE-CAEA-4F01-808B-FA4273B0618E}" type="slidenum">
              <a:rPr lang="en-GB" smtClean="0">
                <a:latin typeface="NewTransport-Light" panose="02000503040000020004" pitchFamily="2" charset="0"/>
              </a:rPr>
              <a:t>27</a:t>
            </a:fld>
            <a:endParaRPr lang="en-GB">
              <a:latin typeface="NewTransport-Light" panose="02000503040000020004" pitchFamily="2" charset="0"/>
            </a:endParaRPr>
          </a:p>
        </p:txBody>
      </p:sp>
    </p:spTree>
    <p:extLst>
      <p:ext uri="{BB962C8B-B14F-4D97-AF65-F5344CB8AC3E}">
        <p14:creationId xmlns:p14="http://schemas.microsoft.com/office/powerpoint/2010/main" val="1031968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endParaRPr lang="en-GB" sz="1800" b="0" i="0">
              <a:solidFill>
                <a:srgbClr val="000000"/>
              </a:solidFill>
              <a:effectLst/>
              <a:latin typeface="NewTransport-Light" panose="02000503040000020004" pitchFamily="2" charset="0"/>
            </a:endParaRPr>
          </a:p>
        </p:txBody>
      </p:sp>
      <p:sp>
        <p:nvSpPr>
          <p:cNvPr id="4" name="Slide Number Placeholder 3"/>
          <p:cNvSpPr>
            <a:spLocks noGrp="1"/>
          </p:cNvSpPr>
          <p:nvPr>
            <p:ph type="sldNum" sz="quarter" idx="5"/>
          </p:nvPr>
        </p:nvSpPr>
        <p:spPr/>
        <p:txBody>
          <a:bodyPr/>
          <a:lstStyle/>
          <a:p>
            <a:fld id="{01F53CEE-CAEA-4F01-808B-FA4273B0618E}" type="slidenum">
              <a:rPr lang="en-GB" smtClean="0">
                <a:latin typeface="NewTransport-Light" panose="02000503040000020004" pitchFamily="2" charset="0"/>
              </a:rPr>
              <a:t>28</a:t>
            </a:fld>
            <a:endParaRPr lang="en-GB">
              <a:latin typeface="NewTransport-Light" panose="02000503040000020004" pitchFamily="2" charset="0"/>
            </a:endParaRPr>
          </a:p>
        </p:txBody>
      </p:sp>
    </p:spTree>
    <p:extLst>
      <p:ext uri="{BB962C8B-B14F-4D97-AF65-F5344CB8AC3E}">
        <p14:creationId xmlns:p14="http://schemas.microsoft.com/office/powerpoint/2010/main" val="6591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endParaRPr lang="en-GB" sz="1800" b="0" i="0">
              <a:solidFill>
                <a:srgbClr val="000000"/>
              </a:solidFill>
              <a:effectLst/>
              <a:latin typeface="NewTransport-Light" panose="02000503040000020004" pitchFamily="2" charset="0"/>
            </a:endParaRPr>
          </a:p>
        </p:txBody>
      </p:sp>
      <p:sp>
        <p:nvSpPr>
          <p:cNvPr id="4" name="Slide Number Placeholder 3"/>
          <p:cNvSpPr>
            <a:spLocks noGrp="1"/>
          </p:cNvSpPr>
          <p:nvPr>
            <p:ph type="sldNum" sz="quarter" idx="5"/>
          </p:nvPr>
        </p:nvSpPr>
        <p:spPr/>
        <p:txBody>
          <a:bodyPr/>
          <a:lstStyle/>
          <a:p>
            <a:fld id="{01F53CEE-CAEA-4F01-808B-FA4273B0618E}" type="slidenum">
              <a:rPr lang="en-GB" smtClean="0">
                <a:latin typeface="NewTransport-Light" panose="02000503040000020004" pitchFamily="2" charset="0"/>
              </a:rPr>
              <a:t>29</a:t>
            </a:fld>
            <a:endParaRPr lang="en-GB">
              <a:latin typeface="NewTransport-Light" panose="02000503040000020004" pitchFamily="2" charset="0"/>
            </a:endParaRPr>
          </a:p>
        </p:txBody>
      </p:sp>
    </p:spTree>
    <p:extLst>
      <p:ext uri="{BB962C8B-B14F-4D97-AF65-F5344CB8AC3E}">
        <p14:creationId xmlns:p14="http://schemas.microsoft.com/office/powerpoint/2010/main" val="1693242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63621-2E60-B848-8968-B0341E26A312}" type="slidenum">
              <a:rPr lang="en-US" smtClean="0"/>
              <a:t>30</a:t>
            </a:fld>
            <a:endParaRPr lang="en-US"/>
          </a:p>
        </p:txBody>
      </p:sp>
    </p:spTree>
    <p:extLst>
      <p:ext uri="{BB962C8B-B14F-4D97-AF65-F5344CB8AC3E}">
        <p14:creationId xmlns:p14="http://schemas.microsoft.com/office/powerpoint/2010/main" val="565538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9CE919A-C258-4951-B460-E2B2A8FEF6DD}" type="slidenum">
              <a:rPr lang="en-GB" smtClean="0"/>
              <a:t>32</a:t>
            </a:fld>
            <a:endParaRPr lang="en-GB"/>
          </a:p>
        </p:txBody>
      </p:sp>
    </p:spTree>
    <p:extLst>
      <p:ext uri="{BB962C8B-B14F-4D97-AF65-F5344CB8AC3E}">
        <p14:creationId xmlns:p14="http://schemas.microsoft.com/office/powerpoint/2010/main" val="2763325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endParaRPr lang="en-GB" sz="1800" b="0" i="0">
              <a:solidFill>
                <a:srgbClr val="000000"/>
              </a:solidFill>
              <a:effectLst/>
              <a:latin typeface="NewTransport-Light" panose="02000503040000020004" pitchFamily="2" charset="0"/>
            </a:endParaRPr>
          </a:p>
        </p:txBody>
      </p:sp>
      <p:sp>
        <p:nvSpPr>
          <p:cNvPr id="4" name="Slide Number Placeholder 3"/>
          <p:cNvSpPr>
            <a:spLocks noGrp="1"/>
          </p:cNvSpPr>
          <p:nvPr>
            <p:ph type="sldNum" sz="quarter" idx="5"/>
          </p:nvPr>
        </p:nvSpPr>
        <p:spPr/>
        <p:txBody>
          <a:bodyPr/>
          <a:lstStyle/>
          <a:p>
            <a:fld id="{01F53CEE-CAEA-4F01-808B-FA4273B0618E}" type="slidenum">
              <a:rPr lang="en-GB" smtClean="0">
                <a:latin typeface="NewTransport-Light" panose="02000503040000020004" pitchFamily="2" charset="0"/>
              </a:rPr>
              <a:t>33</a:t>
            </a:fld>
            <a:endParaRPr lang="en-GB">
              <a:latin typeface="NewTransport-Light" panose="02000503040000020004" pitchFamily="2" charset="0"/>
            </a:endParaRPr>
          </a:p>
        </p:txBody>
      </p:sp>
    </p:spTree>
    <p:extLst>
      <p:ext uri="{BB962C8B-B14F-4D97-AF65-F5344CB8AC3E}">
        <p14:creationId xmlns:p14="http://schemas.microsoft.com/office/powerpoint/2010/main" val="414088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latin typeface="NewTransport-Light" panose="02000503040000020004" pitchFamily="2" charset="0"/>
              </a:rPr>
              <a:t>35</a:t>
            </a:fld>
            <a:endParaRPr>
              <a:latin typeface="NewTransport-Light" panose="02000503040000020004" pitchFamily="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151A43-99C8-4557-95FD-B39D3DBB1BC4}" type="slidenum">
              <a:rPr lang="en-GB" smtClean="0"/>
              <a:t>5</a:t>
            </a:fld>
            <a:endParaRPr lang="en-GB"/>
          </a:p>
        </p:txBody>
      </p:sp>
    </p:spTree>
    <p:extLst>
      <p:ext uri="{BB962C8B-B14F-4D97-AF65-F5344CB8AC3E}">
        <p14:creationId xmlns:p14="http://schemas.microsoft.com/office/powerpoint/2010/main" val="10689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Event Name Here</a:t>
            </a:r>
          </a:p>
        </p:txBody>
      </p:sp>
      <p:sp>
        <p:nvSpPr>
          <p:cNvPr id="5" name="Date Placeholder 4"/>
          <p:cNvSpPr>
            <a:spLocks noGrp="1"/>
          </p:cNvSpPr>
          <p:nvPr>
            <p:ph type="dt" idx="11"/>
          </p:nvPr>
        </p:nvSpPr>
        <p:spPr/>
        <p:txBody>
          <a:bodyPr/>
          <a:lstStyle/>
          <a:p>
            <a:pPr>
              <a:defRPr/>
            </a:pPr>
            <a:r>
              <a:rPr lang="en-US"/>
              <a:t>12/02/2007</a:t>
            </a:r>
          </a:p>
        </p:txBody>
      </p:sp>
      <p:sp>
        <p:nvSpPr>
          <p:cNvPr id="6" name="Footer Placeholder 5"/>
          <p:cNvSpPr>
            <a:spLocks noGrp="1"/>
          </p:cNvSpPr>
          <p:nvPr>
            <p:ph type="ftr" sz="quarter" idx="12"/>
          </p:nvPr>
        </p:nvSpPr>
        <p:spPr/>
        <p:txBody>
          <a:bodyPr/>
          <a:lstStyle/>
          <a:p>
            <a:pPr>
              <a:defRPr/>
            </a:pPr>
            <a:r>
              <a:rPr lang="en-US"/>
              <a:t>Project Name: HMRC v1.8</a:t>
            </a: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pPr>
                <a:defRPr/>
              </a:pPr>
              <a:t>37</a:t>
            </a:fld>
            <a:endParaRPr lang="en-US"/>
          </a:p>
        </p:txBody>
      </p:sp>
    </p:spTree>
    <p:extLst>
      <p:ext uri="{BB962C8B-B14F-4D97-AF65-F5344CB8AC3E}">
        <p14:creationId xmlns:p14="http://schemas.microsoft.com/office/powerpoint/2010/main" val="3325680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Event Name Here</a:t>
            </a:r>
          </a:p>
        </p:txBody>
      </p:sp>
      <p:sp>
        <p:nvSpPr>
          <p:cNvPr id="5" name="Date Placeholder 4"/>
          <p:cNvSpPr>
            <a:spLocks noGrp="1"/>
          </p:cNvSpPr>
          <p:nvPr>
            <p:ph type="dt" idx="11"/>
          </p:nvPr>
        </p:nvSpPr>
        <p:spPr/>
        <p:txBody>
          <a:bodyPr/>
          <a:lstStyle/>
          <a:p>
            <a:pPr>
              <a:defRPr/>
            </a:pPr>
            <a:r>
              <a:rPr lang="en-US"/>
              <a:t>12/02/2007</a:t>
            </a:r>
          </a:p>
        </p:txBody>
      </p:sp>
      <p:sp>
        <p:nvSpPr>
          <p:cNvPr id="6" name="Footer Placeholder 5"/>
          <p:cNvSpPr>
            <a:spLocks noGrp="1"/>
          </p:cNvSpPr>
          <p:nvPr>
            <p:ph type="ftr" sz="quarter" idx="12"/>
          </p:nvPr>
        </p:nvSpPr>
        <p:spPr/>
        <p:txBody>
          <a:bodyPr/>
          <a:lstStyle/>
          <a:p>
            <a:pPr>
              <a:defRPr/>
            </a:pPr>
            <a:r>
              <a:rPr lang="en-US"/>
              <a:t>Project Name: HMRC v1.8</a:t>
            </a: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pPr>
                <a:defRPr/>
              </a:pPr>
              <a:t>38</a:t>
            </a:fld>
            <a:endParaRPr lang="en-US"/>
          </a:p>
        </p:txBody>
      </p:sp>
    </p:spTree>
    <p:extLst>
      <p:ext uri="{BB962C8B-B14F-4D97-AF65-F5344CB8AC3E}">
        <p14:creationId xmlns:p14="http://schemas.microsoft.com/office/powerpoint/2010/main" val="3912269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Event Name Here</a:t>
            </a:r>
          </a:p>
        </p:txBody>
      </p:sp>
      <p:sp>
        <p:nvSpPr>
          <p:cNvPr id="5" name="Date Placeholder 4"/>
          <p:cNvSpPr>
            <a:spLocks noGrp="1"/>
          </p:cNvSpPr>
          <p:nvPr>
            <p:ph type="dt" idx="11"/>
          </p:nvPr>
        </p:nvSpPr>
        <p:spPr/>
        <p:txBody>
          <a:bodyPr/>
          <a:lstStyle/>
          <a:p>
            <a:pPr>
              <a:defRPr/>
            </a:pPr>
            <a:r>
              <a:rPr lang="en-US"/>
              <a:t>12/02/2007</a:t>
            </a:r>
          </a:p>
        </p:txBody>
      </p:sp>
      <p:sp>
        <p:nvSpPr>
          <p:cNvPr id="6" name="Footer Placeholder 5"/>
          <p:cNvSpPr>
            <a:spLocks noGrp="1"/>
          </p:cNvSpPr>
          <p:nvPr>
            <p:ph type="ftr" sz="quarter" idx="12"/>
          </p:nvPr>
        </p:nvSpPr>
        <p:spPr/>
        <p:txBody>
          <a:bodyPr/>
          <a:lstStyle/>
          <a:p>
            <a:pPr>
              <a:defRPr/>
            </a:pPr>
            <a:r>
              <a:rPr lang="en-US"/>
              <a:t>Project Name: HMRC v1.8</a:t>
            </a: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pPr>
                <a:defRPr/>
              </a:pPr>
              <a:t>39</a:t>
            </a:fld>
            <a:endParaRPr lang="en-US"/>
          </a:p>
        </p:txBody>
      </p:sp>
    </p:spTree>
    <p:extLst>
      <p:ext uri="{BB962C8B-B14F-4D97-AF65-F5344CB8AC3E}">
        <p14:creationId xmlns:p14="http://schemas.microsoft.com/office/powerpoint/2010/main" val="3722944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Event Name Here</a:t>
            </a:r>
          </a:p>
        </p:txBody>
      </p:sp>
      <p:sp>
        <p:nvSpPr>
          <p:cNvPr id="5" name="Date Placeholder 4"/>
          <p:cNvSpPr>
            <a:spLocks noGrp="1"/>
          </p:cNvSpPr>
          <p:nvPr>
            <p:ph type="dt" idx="11"/>
          </p:nvPr>
        </p:nvSpPr>
        <p:spPr/>
        <p:txBody>
          <a:bodyPr/>
          <a:lstStyle/>
          <a:p>
            <a:pPr>
              <a:defRPr/>
            </a:pPr>
            <a:r>
              <a:rPr lang="en-US"/>
              <a:t>12/02/2007</a:t>
            </a:r>
          </a:p>
        </p:txBody>
      </p:sp>
      <p:sp>
        <p:nvSpPr>
          <p:cNvPr id="6" name="Footer Placeholder 5"/>
          <p:cNvSpPr>
            <a:spLocks noGrp="1"/>
          </p:cNvSpPr>
          <p:nvPr>
            <p:ph type="ftr" sz="quarter" idx="12"/>
          </p:nvPr>
        </p:nvSpPr>
        <p:spPr/>
        <p:txBody>
          <a:bodyPr/>
          <a:lstStyle/>
          <a:p>
            <a:pPr>
              <a:defRPr/>
            </a:pPr>
            <a:r>
              <a:rPr lang="en-US"/>
              <a:t>Project Name: HMRC v1.8</a:t>
            </a: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pPr>
                <a:defRPr/>
              </a:pPr>
              <a:t>40</a:t>
            </a:fld>
            <a:endParaRPr lang="en-US"/>
          </a:p>
        </p:txBody>
      </p:sp>
    </p:spTree>
    <p:extLst>
      <p:ext uri="{BB962C8B-B14F-4D97-AF65-F5344CB8AC3E}">
        <p14:creationId xmlns:p14="http://schemas.microsoft.com/office/powerpoint/2010/main" val="79502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US"/>
              <a:t>Event Name Here</a:t>
            </a:r>
          </a:p>
        </p:txBody>
      </p:sp>
      <p:sp>
        <p:nvSpPr>
          <p:cNvPr id="5" name="Date Placeholder 4"/>
          <p:cNvSpPr>
            <a:spLocks noGrp="1"/>
          </p:cNvSpPr>
          <p:nvPr>
            <p:ph type="dt" idx="11"/>
          </p:nvPr>
        </p:nvSpPr>
        <p:spPr/>
        <p:txBody>
          <a:bodyPr/>
          <a:lstStyle/>
          <a:p>
            <a:pPr>
              <a:defRPr/>
            </a:pPr>
            <a:r>
              <a:rPr lang="en-US"/>
              <a:t>12/02/2007</a:t>
            </a:r>
          </a:p>
        </p:txBody>
      </p:sp>
      <p:sp>
        <p:nvSpPr>
          <p:cNvPr id="6" name="Footer Placeholder 5"/>
          <p:cNvSpPr>
            <a:spLocks noGrp="1"/>
          </p:cNvSpPr>
          <p:nvPr>
            <p:ph type="ftr" sz="quarter" idx="12"/>
          </p:nvPr>
        </p:nvSpPr>
        <p:spPr/>
        <p:txBody>
          <a:bodyPr/>
          <a:lstStyle/>
          <a:p>
            <a:pPr>
              <a:defRPr/>
            </a:pPr>
            <a:r>
              <a:rPr lang="en-US"/>
              <a:t>Project Name: HMRC v1.8</a:t>
            </a: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pPr>
                <a:defRPr/>
              </a:pPr>
              <a:t>41</a:t>
            </a:fld>
            <a:endParaRPr lang="en-US"/>
          </a:p>
        </p:txBody>
      </p:sp>
    </p:spTree>
    <p:extLst>
      <p:ext uri="{BB962C8B-B14F-4D97-AF65-F5344CB8AC3E}">
        <p14:creationId xmlns:p14="http://schemas.microsoft.com/office/powerpoint/2010/main" val="14809067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Event Name Here</a:t>
            </a:r>
          </a:p>
        </p:txBody>
      </p:sp>
      <p:sp>
        <p:nvSpPr>
          <p:cNvPr id="5" name="Date Placeholder 4"/>
          <p:cNvSpPr>
            <a:spLocks noGrp="1"/>
          </p:cNvSpPr>
          <p:nvPr>
            <p:ph type="dt" idx="11"/>
          </p:nvPr>
        </p:nvSpPr>
        <p:spPr/>
        <p:txBody>
          <a:bodyPr/>
          <a:lstStyle/>
          <a:p>
            <a:pPr>
              <a:defRPr/>
            </a:pPr>
            <a:r>
              <a:rPr lang="en-US"/>
              <a:t>12/02/2007</a:t>
            </a:r>
          </a:p>
        </p:txBody>
      </p:sp>
      <p:sp>
        <p:nvSpPr>
          <p:cNvPr id="6" name="Footer Placeholder 5"/>
          <p:cNvSpPr>
            <a:spLocks noGrp="1"/>
          </p:cNvSpPr>
          <p:nvPr>
            <p:ph type="ftr" sz="quarter" idx="12"/>
          </p:nvPr>
        </p:nvSpPr>
        <p:spPr/>
        <p:txBody>
          <a:bodyPr/>
          <a:lstStyle/>
          <a:p>
            <a:pPr>
              <a:defRPr/>
            </a:pPr>
            <a:r>
              <a:rPr lang="en-US"/>
              <a:t>Project Name: HMRC v1.8</a:t>
            </a: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pPr>
                <a:defRPr/>
              </a:pPr>
              <a:t>43</a:t>
            </a:fld>
            <a:endParaRPr lang="en-US"/>
          </a:p>
        </p:txBody>
      </p:sp>
    </p:spTree>
    <p:extLst>
      <p:ext uri="{BB962C8B-B14F-4D97-AF65-F5344CB8AC3E}">
        <p14:creationId xmlns:p14="http://schemas.microsoft.com/office/powerpoint/2010/main" val="33263388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Event Name Here</a:t>
            </a:r>
          </a:p>
        </p:txBody>
      </p:sp>
      <p:sp>
        <p:nvSpPr>
          <p:cNvPr id="5" name="Date Placeholder 4"/>
          <p:cNvSpPr>
            <a:spLocks noGrp="1"/>
          </p:cNvSpPr>
          <p:nvPr>
            <p:ph type="dt" idx="11"/>
          </p:nvPr>
        </p:nvSpPr>
        <p:spPr/>
        <p:txBody>
          <a:bodyPr/>
          <a:lstStyle/>
          <a:p>
            <a:pPr>
              <a:defRPr/>
            </a:pPr>
            <a:r>
              <a:rPr lang="en-US"/>
              <a:t>12/02/2007</a:t>
            </a:r>
          </a:p>
        </p:txBody>
      </p:sp>
      <p:sp>
        <p:nvSpPr>
          <p:cNvPr id="6" name="Footer Placeholder 5"/>
          <p:cNvSpPr>
            <a:spLocks noGrp="1"/>
          </p:cNvSpPr>
          <p:nvPr>
            <p:ph type="ftr" sz="quarter" idx="12"/>
          </p:nvPr>
        </p:nvSpPr>
        <p:spPr/>
        <p:txBody>
          <a:bodyPr/>
          <a:lstStyle/>
          <a:p>
            <a:pPr>
              <a:defRPr/>
            </a:pPr>
            <a:r>
              <a:rPr lang="en-US"/>
              <a:t>Project Name: HMRC v1.8</a:t>
            </a: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pPr>
                <a:defRPr/>
              </a:pPr>
              <a:t>44</a:t>
            </a:fld>
            <a:endParaRPr lang="en-US"/>
          </a:p>
        </p:txBody>
      </p:sp>
    </p:spTree>
    <p:extLst>
      <p:ext uri="{BB962C8B-B14F-4D97-AF65-F5344CB8AC3E}">
        <p14:creationId xmlns:p14="http://schemas.microsoft.com/office/powerpoint/2010/main" val="2588198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Event Name Here</a:t>
            </a:r>
          </a:p>
        </p:txBody>
      </p:sp>
      <p:sp>
        <p:nvSpPr>
          <p:cNvPr id="5" name="Date Placeholder 4"/>
          <p:cNvSpPr>
            <a:spLocks noGrp="1"/>
          </p:cNvSpPr>
          <p:nvPr>
            <p:ph type="dt" idx="11"/>
          </p:nvPr>
        </p:nvSpPr>
        <p:spPr/>
        <p:txBody>
          <a:bodyPr/>
          <a:lstStyle/>
          <a:p>
            <a:pPr>
              <a:defRPr/>
            </a:pPr>
            <a:r>
              <a:rPr lang="en-US"/>
              <a:t>12/02/2007</a:t>
            </a:r>
          </a:p>
        </p:txBody>
      </p:sp>
      <p:sp>
        <p:nvSpPr>
          <p:cNvPr id="6" name="Footer Placeholder 5"/>
          <p:cNvSpPr>
            <a:spLocks noGrp="1"/>
          </p:cNvSpPr>
          <p:nvPr>
            <p:ph type="ftr" sz="quarter" idx="12"/>
          </p:nvPr>
        </p:nvSpPr>
        <p:spPr/>
        <p:txBody>
          <a:bodyPr/>
          <a:lstStyle/>
          <a:p>
            <a:pPr>
              <a:defRPr/>
            </a:pPr>
            <a:r>
              <a:rPr lang="en-US"/>
              <a:t>Project Name: HMRC v1.8</a:t>
            </a: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pPr>
                <a:defRPr/>
              </a:pPr>
              <a:t>45</a:t>
            </a:fld>
            <a:endParaRPr lang="en-US"/>
          </a:p>
        </p:txBody>
      </p:sp>
    </p:spTree>
    <p:extLst>
      <p:ext uri="{BB962C8B-B14F-4D97-AF65-F5344CB8AC3E}">
        <p14:creationId xmlns:p14="http://schemas.microsoft.com/office/powerpoint/2010/main" val="3156525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Event Name Here</a:t>
            </a:r>
          </a:p>
        </p:txBody>
      </p:sp>
      <p:sp>
        <p:nvSpPr>
          <p:cNvPr id="5" name="Date Placeholder 4"/>
          <p:cNvSpPr>
            <a:spLocks noGrp="1"/>
          </p:cNvSpPr>
          <p:nvPr>
            <p:ph type="dt" idx="11"/>
          </p:nvPr>
        </p:nvSpPr>
        <p:spPr/>
        <p:txBody>
          <a:bodyPr/>
          <a:lstStyle/>
          <a:p>
            <a:pPr>
              <a:defRPr/>
            </a:pPr>
            <a:r>
              <a:rPr lang="en-US"/>
              <a:t>12/02/2007</a:t>
            </a:r>
          </a:p>
        </p:txBody>
      </p:sp>
      <p:sp>
        <p:nvSpPr>
          <p:cNvPr id="6" name="Footer Placeholder 5"/>
          <p:cNvSpPr>
            <a:spLocks noGrp="1"/>
          </p:cNvSpPr>
          <p:nvPr>
            <p:ph type="ftr" sz="quarter" idx="12"/>
          </p:nvPr>
        </p:nvSpPr>
        <p:spPr/>
        <p:txBody>
          <a:bodyPr/>
          <a:lstStyle/>
          <a:p>
            <a:pPr>
              <a:defRPr/>
            </a:pPr>
            <a:r>
              <a:rPr lang="en-US"/>
              <a:t>Project Name: HMRC v1.8</a:t>
            </a: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pPr>
                <a:defRPr/>
              </a:pPr>
              <a:t>46</a:t>
            </a:fld>
            <a:endParaRPr lang="en-US"/>
          </a:p>
        </p:txBody>
      </p:sp>
    </p:spTree>
    <p:extLst>
      <p:ext uri="{BB962C8B-B14F-4D97-AF65-F5344CB8AC3E}">
        <p14:creationId xmlns:p14="http://schemas.microsoft.com/office/powerpoint/2010/main" val="370106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latin typeface="NewTransport-Light" panose="02000503040000020004" pitchFamily="2" charset="0"/>
              </a:rPr>
              <a:t>6</a:t>
            </a:fld>
            <a:endParaRPr>
              <a:latin typeface="NewTransport-Light" panose="02000503040000020004" pitchFamily="2"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77470" algn="l" rtl="0">
              <a:lnSpc>
                <a:spcPct val="100000"/>
              </a:lnSpc>
              <a:spcBef>
                <a:spcPts val="0"/>
              </a:spcBef>
              <a:spcAft>
                <a:spcPts val="0"/>
              </a:spcAft>
              <a:buClr>
                <a:srgbClr val="FF0000"/>
              </a:buClr>
              <a:buSzPts val="2380"/>
              <a:buFont typeface="Calibri"/>
              <a:buNone/>
            </a:pPr>
            <a:endParaRPr sz="1000">
              <a:latin typeface="Helvetica Neue"/>
              <a:ea typeface="Helvetica Neue"/>
              <a:cs typeface="Helvetica Neue"/>
              <a:sym typeface="Helvetica Neue"/>
            </a:endParaRPr>
          </a:p>
        </p:txBody>
      </p:sp>
      <p:sp>
        <p:nvSpPr>
          <p:cNvPr id="213" name="Google Shape;21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latin typeface="NewTransport-Light" panose="02000503040000020004" pitchFamily="2" charset="0"/>
              </a:rPr>
              <a:t>47</a:t>
            </a:fld>
            <a:endParaRPr>
              <a:latin typeface="NewTransport-Light" panose="02000503040000020004" pitchFamily="2"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latin typeface="NewTransport-Light" panose="02000503040000020004" pitchFamily="2" charset="0"/>
              </a:rPr>
              <a:t>7</a:t>
            </a:fld>
            <a:endParaRPr>
              <a:latin typeface="NewTransport-Light" panose="02000503040000020004" pitchFamily="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Event Name Here</a:t>
            </a:r>
          </a:p>
        </p:txBody>
      </p:sp>
      <p:sp>
        <p:nvSpPr>
          <p:cNvPr id="5" name="Date Placeholder 4"/>
          <p:cNvSpPr>
            <a:spLocks noGrp="1"/>
          </p:cNvSpPr>
          <p:nvPr>
            <p:ph type="dt" idx="11"/>
          </p:nvPr>
        </p:nvSpPr>
        <p:spPr/>
        <p:txBody>
          <a:bodyPr/>
          <a:lstStyle/>
          <a:p>
            <a:pPr>
              <a:defRPr/>
            </a:pPr>
            <a:r>
              <a:rPr lang="en-US"/>
              <a:t>12/02/2007</a:t>
            </a:r>
          </a:p>
        </p:txBody>
      </p:sp>
      <p:sp>
        <p:nvSpPr>
          <p:cNvPr id="6" name="Footer Placeholder 5"/>
          <p:cNvSpPr>
            <a:spLocks noGrp="1"/>
          </p:cNvSpPr>
          <p:nvPr>
            <p:ph type="ftr" sz="quarter" idx="12"/>
          </p:nvPr>
        </p:nvSpPr>
        <p:spPr/>
        <p:txBody>
          <a:bodyPr/>
          <a:lstStyle/>
          <a:p>
            <a:pPr>
              <a:defRPr/>
            </a:pPr>
            <a:r>
              <a:rPr lang="en-US"/>
              <a:t>Project Name: HMRC v1.8</a:t>
            </a: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pPr>
                <a:defRPr/>
              </a:pPr>
              <a:t>8</a:t>
            </a:fld>
            <a:endParaRPr lang="en-US"/>
          </a:p>
        </p:txBody>
      </p:sp>
    </p:spTree>
    <p:extLst>
      <p:ext uri="{BB962C8B-B14F-4D97-AF65-F5344CB8AC3E}">
        <p14:creationId xmlns:p14="http://schemas.microsoft.com/office/powerpoint/2010/main" val="1529366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65CF2-C103-4F94-A9B3-2EE02F579942}" type="slidenum">
              <a:rPr lang="en-GB" smtClean="0"/>
              <a:pPr/>
              <a:t>12</a:t>
            </a:fld>
            <a:endParaRPr lang="en-GB"/>
          </a:p>
        </p:txBody>
      </p:sp>
    </p:spTree>
    <p:extLst>
      <p:ext uri="{BB962C8B-B14F-4D97-AF65-F5344CB8AC3E}">
        <p14:creationId xmlns:p14="http://schemas.microsoft.com/office/powerpoint/2010/main" val="3074251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US"/>
              <a:t>Event Name Here</a:t>
            </a:r>
          </a:p>
        </p:txBody>
      </p:sp>
      <p:sp>
        <p:nvSpPr>
          <p:cNvPr id="5" name="Date Placeholder 4"/>
          <p:cNvSpPr>
            <a:spLocks noGrp="1"/>
          </p:cNvSpPr>
          <p:nvPr>
            <p:ph type="dt" idx="11"/>
          </p:nvPr>
        </p:nvSpPr>
        <p:spPr/>
        <p:txBody>
          <a:bodyPr/>
          <a:lstStyle/>
          <a:p>
            <a:pPr>
              <a:defRPr/>
            </a:pPr>
            <a:r>
              <a:rPr lang="en-US"/>
              <a:t>12/02/2007</a:t>
            </a:r>
          </a:p>
        </p:txBody>
      </p:sp>
      <p:sp>
        <p:nvSpPr>
          <p:cNvPr id="6" name="Footer Placeholder 5"/>
          <p:cNvSpPr>
            <a:spLocks noGrp="1"/>
          </p:cNvSpPr>
          <p:nvPr>
            <p:ph type="ftr" sz="quarter" idx="12"/>
          </p:nvPr>
        </p:nvSpPr>
        <p:spPr/>
        <p:txBody>
          <a:bodyPr/>
          <a:lstStyle/>
          <a:p>
            <a:pPr>
              <a:defRPr/>
            </a:pPr>
            <a:r>
              <a:rPr lang="en-US"/>
              <a:t>Project Name: HMRC v1.8</a:t>
            </a: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pPr>
                <a:defRPr/>
              </a:pPr>
              <a:t>13</a:t>
            </a:fld>
            <a:endParaRPr lang="en-US"/>
          </a:p>
        </p:txBody>
      </p:sp>
    </p:spTree>
    <p:extLst>
      <p:ext uri="{BB962C8B-B14F-4D97-AF65-F5344CB8AC3E}">
        <p14:creationId xmlns:p14="http://schemas.microsoft.com/office/powerpoint/2010/main" val="337891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Event Name Here</a:t>
            </a:r>
          </a:p>
        </p:txBody>
      </p:sp>
      <p:sp>
        <p:nvSpPr>
          <p:cNvPr id="5" name="Date Placeholder 4"/>
          <p:cNvSpPr>
            <a:spLocks noGrp="1"/>
          </p:cNvSpPr>
          <p:nvPr>
            <p:ph type="dt" idx="11"/>
          </p:nvPr>
        </p:nvSpPr>
        <p:spPr/>
        <p:txBody>
          <a:bodyPr/>
          <a:lstStyle/>
          <a:p>
            <a:pPr>
              <a:defRPr/>
            </a:pPr>
            <a:r>
              <a:rPr lang="en-US"/>
              <a:t>12/02/2007</a:t>
            </a:r>
          </a:p>
        </p:txBody>
      </p:sp>
      <p:sp>
        <p:nvSpPr>
          <p:cNvPr id="6" name="Footer Placeholder 5"/>
          <p:cNvSpPr>
            <a:spLocks noGrp="1"/>
          </p:cNvSpPr>
          <p:nvPr>
            <p:ph type="ftr" sz="quarter" idx="12"/>
          </p:nvPr>
        </p:nvSpPr>
        <p:spPr/>
        <p:txBody>
          <a:bodyPr/>
          <a:lstStyle/>
          <a:p>
            <a:pPr>
              <a:defRPr/>
            </a:pPr>
            <a:r>
              <a:rPr lang="en-US"/>
              <a:t>Project Name: HMRC v1.8</a:t>
            </a: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pPr>
                <a:defRPr/>
              </a:pPr>
              <a:t>14</a:t>
            </a:fld>
            <a:endParaRPr lang="en-US"/>
          </a:p>
        </p:txBody>
      </p:sp>
    </p:spTree>
    <p:extLst>
      <p:ext uri="{BB962C8B-B14F-4D97-AF65-F5344CB8AC3E}">
        <p14:creationId xmlns:p14="http://schemas.microsoft.com/office/powerpoint/2010/main" val="2889141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3F51D-E749-4E6A-A31E-518042F4C3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1126F5-2B83-4AB3-B772-071901F08E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3" name="Picture 12">
            <a:extLst>
              <a:ext uri="{FF2B5EF4-FFF2-40B4-BE49-F238E27FC236}">
                <a16:creationId xmlns:a16="http://schemas.microsoft.com/office/drawing/2014/main" id="{478E3647-5C46-4CE8-BB1A-07D949305B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90501" y="5576821"/>
            <a:ext cx="1422319" cy="1028979"/>
          </a:xfrm>
          <a:prstGeom prst="rect">
            <a:avLst/>
          </a:prstGeom>
        </p:spPr>
      </p:pic>
      <p:sp>
        <p:nvSpPr>
          <p:cNvPr id="7" name="Rectangle 3">
            <a:extLst>
              <a:ext uri="{FF2B5EF4-FFF2-40B4-BE49-F238E27FC236}">
                <a16:creationId xmlns:a16="http://schemas.microsoft.com/office/drawing/2014/main" id="{C9EE46DC-B33B-4AF6-B31A-3CEFA628D15E}"/>
              </a:ext>
            </a:extLst>
          </p:cNvPr>
          <p:cNvSpPr>
            <a:spLocks noChangeArrowheads="1"/>
          </p:cNvSpPr>
          <p:nvPr userDrawn="1"/>
        </p:nvSpPr>
        <p:spPr bwMode="auto">
          <a:xfrm>
            <a:off x="179180" y="6078486"/>
            <a:ext cx="2686757" cy="67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200"/>
              </a:spcBef>
              <a:spcAft>
                <a:spcPct val="0"/>
              </a:spcAft>
              <a:buClrTx/>
              <a:buSzTx/>
              <a:buFontTx/>
              <a:buNone/>
              <a:tabLst/>
            </a:pPr>
            <a:r>
              <a:rPr kumimoji="0" lang="cy-GB" altLang="en-US" sz="1800" b="0" i="0" u="none" strike="noStrike" cap="none" normalizeH="0" baseline="0" bmk="_Hlk56764929">
                <a:ln>
                  <a:noFill/>
                </a:ln>
                <a:solidFill>
                  <a:srgbClr val="2D2767"/>
                </a:solidFill>
                <a:effectLst/>
                <a:latin typeface="Apercu Mono Pro Medium" panose="02010609040000040003" pitchFamily="50" charset="0"/>
                <a:ea typeface="Times New Roman" panose="02020603050405020304" pitchFamily="18" charset="0"/>
                <a:cs typeface="Times New Roman" panose="02020603050405020304" pitchFamily="18" charset="0"/>
              </a:rPr>
              <a:t>TAKE ACTION NOW</a:t>
            </a:r>
          </a:p>
          <a:p>
            <a:pPr marL="0" marR="0" lvl="0" indent="0" algn="l" defTabSz="914400" rtl="0" eaLnBrk="0" fontAlgn="base" latinLnBrk="0" hangingPunct="0">
              <a:lnSpc>
                <a:spcPct val="100000"/>
              </a:lnSpc>
              <a:spcBef>
                <a:spcPts val="200"/>
              </a:spcBef>
              <a:spcAft>
                <a:spcPct val="0"/>
              </a:spcAft>
              <a:buClrTx/>
              <a:buSzTx/>
              <a:buFontTx/>
              <a:buNone/>
              <a:tabLst/>
            </a:pPr>
            <a:r>
              <a:rPr kumimoji="0" lang="cy-GB" altLang="en-US" sz="1800" b="0" i="0" u="none" strike="noStrike" cap="none" normalizeH="0" baseline="0" bmk="_Hlk56764929">
                <a:ln>
                  <a:noFill/>
                </a:ln>
                <a:solidFill>
                  <a:schemeClr val="bg1"/>
                </a:solidFill>
                <a:effectLst/>
                <a:highlight>
                  <a:srgbClr val="E61E42"/>
                </a:highlight>
                <a:latin typeface="Apercu Mono Pro Medium" panose="02010609040000040003" pitchFamily="50" charset="0"/>
                <a:ea typeface="Times New Roman" panose="02020603050405020304" pitchFamily="18" charset="0"/>
                <a:cs typeface="Times New Roman" panose="02020603050405020304" pitchFamily="18" charset="0"/>
              </a:rPr>
              <a:t>GOV.UK/TRANSITION</a:t>
            </a:r>
            <a:endParaRPr kumimoji="0" lang="cy-GB" altLang="en-US" sz="1800" b="0" i="0" u="none" strike="noStrike" cap="none" normalizeH="0" baseline="0">
              <a:ln>
                <a:noFill/>
              </a:ln>
              <a:solidFill>
                <a:schemeClr val="bg1"/>
              </a:solidFill>
              <a:effectLst/>
              <a:highlight>
                <a:srgbClr val="E61E42"/>
              </a:highlight>
              <a:latin typeface="Arial" panose="020B0604020202020204" pitchFamily="34" charset="0"/>
            </a:endParaRPr>
          </a:p>
        </p:txBody>
      </p:sp>
    </p:spTree>
    <p:extLst>
      <p:ext uri="{BB962C8B-B14F-4D97-AF65-F5344CB8AC3E}">
        <p14:creationId xmlns:p14="http://schemas.microsoft.com/office/powerpoint/2010/main" val="68852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584D1-880D-4D78-A2FB-D61BDBE6307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BE954D-162B-4608-919A-EA5490309F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7C5EB9-A092-4C68-8DD3-94C9CDED16DD}"/>
              </a:ext>
            </a:extLst>
          </p:cNvPr>
          <p:cNvSpPr>
            <a:spLocks noGrp="1"/>
          </p:cNvSpPr>
          <p:nvPr>
            <p:ph type="dt" sz="half" idx="10"/>
          </p:nvPr>
        </p:nvSpPr>
        <p:spPr>
          <a:xfrm>
            <a:off x="838200" y="6356350"/>
            <a:ext cx="2743200" cy="365125"/>
          </a:xfrm>
          <a:prstGeom prst="rect">
            <a:avLst/>
          </a:prstGeom>
        </p:spPr>
        <p:txBody>
          <a:bodyPr/>
          <a:lstStyle/>
          <a:p>
            <a:fld id="{481D8BE7-A135-40C1-9EBC-B305DD12AED0}" type="datetimeFigureOut">
              <a:rPr lang="en-GB" smtClean="0"/>
              <a:t>11/03/2021</a:t>
            </a:fld>
            <a:endParaRPr lang="en-GB"/>
          </a:p>
        </p:txBody>
      </p:sp>
      <p:sp>
        <p:nvSpPr>
          <p:cNvPr id="5" name="Footer Placeholder 4">
            <a:extLst>
              <a:ext uri="{FF2B5EF4-FFF2-40B4-BE49-F238E27FC236}">
                <a16:creationId xmlns:a16="http://schemas.microsoft.com/office/drawing/2014/main" id="{38CABC61-9897-465A-9070-544C9371EEC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61CB383-F858-4A07-A7A0-C08358C2B83E}"/>
              </a:ext>
            </a:extLst>
          </p:cNvPr>
          <p:cNvSpPr>
            <a:spLocks noGrp="1"/>
          </p:cNvSpPr>
          <p:nvPr>
            <p:ph type="sldNum" sz="quarter" idx="12"/>
          </p:nvPr>
        </p:nvSpPr>
        <p:spPr>
          <a:xfrm>
            <a:off x="8610600" y="6356350"/>
            <a:ext cx="2743200" cy="365125"/>
          </a:xfrm>
          <a:prstGeom prst="rect">
            <a:avLst/>
          </a:prstGeom>
        </p:spPr>
        <p:txBody>
          <a:bodyPr/>
          <a:lstStyle>
            <a:lvl1pPr>
              <a:defRPr>
                <a:latin typeface="Apercu Pro" panose="020B0503050601040103" pitchFamily="34" charset="0"/>
              </a:defRPr>
            </a:lvl1pPr>
          </a:lstStyle>
          <a:p>
            <a:fld id="{85194759-C766-4537-A05C-586298C0C997}" type="slidenum">
              <a:rPr lang="en-GB" smtClean="0"/>
              <a:pPr/>
              <a:t>‹#›</a:t>
            </a:fld>
            <a:endParaRPr lang="en-GB"/>
          </a:p>
        </p:txBody>
      </p:sp>
    </p:spTree>
    <p:extLst>
      <p:ext uri="{BB962C8B-B14F-4D97-AF65-F5344CB8AC3E}">
        <p14:creationId xmlns:p14="http://schemas.microsoft.com/office/powerpoint/2010/main" val="162026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B0C48A-8571-4EC8-903B-A54E69ADBD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0F2A05-A7DA-4FBE-90C5-54516DC0D7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A37386-2280-4CE8-BA5E-537F3A7D1661}"/>
              </a:ext>
            </a:extLst>
          </p:cNvPr>
          <p:cNvSpPr>
            <a:spLocks noGrp="1"/>
          </p:cNvSpPr>
          <p:nvPr>
            <p:ph type="dt" sz="half" idx="10"/>
          </p:nvPr>
        </p:nvSpPr>
        <p:spPr>
          <a:xfrm>
            <a:off x="838200" y="6356350"/>
            <a:ext cx="2743200" cy="365125"/>
          </a:xfrm>
          <a:prstGeom prst="rect">
            <a:avLst/>
          </a:prstGeom>
        </p:spPr>
        <p:txBody>
          <a:bodyPr/>
          <a:lstStyle/>
          <a:p>
            <a:fld id="{481D8BE7-A135-40C1-9EBC-B305DD12AED0}" type="datetimeFigureOut">
              <a:rPr lang="en-GB" smtClean="0"/>
              <a:t>11/03/2021</a:t>
            </a:fld>
            <a:endParaRPr lang="en-GB"/>
          </a:p>
        </p:txBody>
      </p:sp>
      <p:sp>
        <p:nvSpPr>
          <p:cNvPr id="5" name="Footer Placeholder 4">
            <a:extLst>
              <a:ext uri="{FF2B5EF4-FFF2-40B4-BE49-F238E27FC236}">
                <a16:creationId xmlns:a16="http://schemas.microsoft.com/office/drawing/2014/main" id="{50392EFC-3D83-4A4E-99BD-03394AD00BC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9A06684-4379-4EC3-B077-39B0824BA1D1}"/>
              </a:ext>
            </a:extLst>
          </p:cNvPr>
          <p:cNvSpPr>
            <a:spLocks noGrp="1"/>
          </p:cNvSpPr>
          <p:nvPr>
            <p:ph type="sldNum" sz="quarter" idx="12"/>
          </p:nvPr>
        </p:nvSpPr>
        <p:spPr>
          <a:xfrm>
            <a:off x="8610600" y="6356350"/>
            <a:ext cx="2743200" cy="365125"/>
          </a:xfrm>
          <a:prstGeom prst="rect">
            <a:avLst/>
          </a:prstGeom>
        </p:spPr>
        <p:txBody>
          <a:bodyPr/>
          <a:lstStyle>
            <a:lvl1pPr>
              <a:defRPr>
                <a:latin typeface="Apercu Pro" panose="020B0503050601040103" pitchFamily="34" charset="0"/>
              </a:defRPr>
            </a:lvl1pPr>
          </a:lstStyle>
          <a:p>
            <a:fld id="{85194759-C766-4537-A05C-586298C0C997}" type="slidenum">
              <a:rPr lang="en-GB" smtClean="0"/>
              <a:pPr/>
              <a:t>‹#›</a:t>
            </a:fld>
            <a:endParaRPr lang="en-GB"/>
          </a:p>
        </p:txBody>
      </p:sp>
    </p:spTree>
    <p:extLst>
      <p:ext uri="{BB962C8B-B14F-4D97-AF65-F5344CB8AC3E}">
        <p14:creationId xmlns:p14="http://schemas.microsoft.com/office/powerpoint/2010/main" val="516579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408" y="1772816"/>
            <a:ext cx="9550400" cy="4649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0355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EA3DE5-1E16-47E3-9108-5D477BBAC334}"/>
              </a:ext>
            </a:extLst>
          </p:cNvPr>
          <p:cNvSpPr>
            <a:spLocks noGrp="1"/>
          </p:cNvSpPr>
          <p:nvPr>
            <p:ph idx="1"/>
          </p:nvPr>
        </p:nvSpPr>
        <p:spPr>
          <a:xfrm>
            <a:off x="318052" y="1825625"/>
            <a:ext cx="114737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a:extLst>
              <a:ext uri="{FF2B5EF4-FFF2-40B4-BE49-F238E27FC236}">
                <a16:creationId xmlns:a16="http://schemas.microsoft.com/office/drawing/2014/main" id="{43898C9A-CFE6-4DAD-B95E-4E24D938022D}"/>
              </a:ext>
            </a:extLst>
          </p:cNvPr>
          <p:cNvCxnSpPr>
            <a:cxnSpLocks/>
          </p:cNvCxnSpPr>
          <p:nvPr userDrawn="1"/>
        </p:nvCxnSpPr>
        <p:spPr>
          <a:xfrm>
            <a:off x="421419" y="1208598"/>
            <a:ext cx="11394219" cy="0"/>
          </a:xfrm>
          <a:prstGeom prst="line">
            <a:avLst/>
          </a:prstGeom>
          <a:ln w="57150">
            <a:solidFill>
              <a:srgbClr val="FF003B"/>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D8C9F59A-6982-420A-B552-E13974723AB8}"/>
              </a:ext>
            </a:extLst>
          </p:cNvPr>
          <p:cNvSpPr>
            <a:spLocks noGrp="1"/>
          </p:cNvSpPr>
          <p:nvPr>
            <p:ph type="title" hasCustomPrompt="1"/>
          </p:nvPr>
        </p:nvSpPr>
        <p:spPr>
          <a:xfrm>
            <a:off x="344770" y="479542"/>
            <a:ext cx="8804551" cy="961155"/>
          </a:xfrm>
        </p:spPr>
        <p:txBody>
          <a:bodyPr lIns="91440" tIns="45720" rIns="91440" bIns="45720" anchor="t">
            <a:normAutofit/>
          </a:bodyPr>
          <a:lstStyle/>
          <a:p>
            <a:r>
              <a:rPr lang="en-GB" sz="3600" b="1">
                <a:latin typeface="Apercu Pro" panose="020B0503050601040103" pitchFamily="34" charset="0"/>
                <a:cs typeface="Calibri"/>
              </a:rPr>
              <a:t>Actions from 1 January 2021</a:t>
            </a:r>
            <a:endParaRPr lang="en-GB" sz="3600" b="1">
              <a:latin typeface="Apercu Pro" panose="020B0503050601040103" pitchFamily="34" charset="0"/>
              <a:cs typeface="Calibri" panose="020F0502020204030204" pitchFamily="34" charset="0"/>
            </a:endParaRPr>
          </a:p>
        </p:txBody>
      </p:sp>
    </p:spTree>
    <p:extLst>
      <p:ext uri="{BB962C8B-B14F-4D97-AF65-F5344CB8AC3E}">
        <p14:creationId xmlns:p14="http://schemas.microsoft.com/office/powerpoint/2010/main" val="831604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B35B03-D760-4D65-A520-3C7D2A67E1F9}"/>
              </a:ext>
            </a:extLst>
          </p:cNvPr>
          <p:cNvSpPr/>
          <p:nvPr userDrawn="1"/>
        </p:nvSpPr>
        <p:spPr>
          <a:xfrm>
            <a:off x="0" y="0"/>
            <a:ext cx="12192000" cy="6858000"/>
          </a:xfrm>
          <a:prstGeom prst="rect">
            <a:avLst/>
          </a:prstGeom>
          <a:solidFill>
            <a:srgbClr val="2D2767"/>
          </a:solidFill>
          <a:ln>
            <a:solidFill>
              <a:srgbClr val="2D2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6F71D16-E48E-4096-83D1-71B87E8B1F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4814CE-2B38-4E84-B24F-D0A6A0D52C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6A660E-1BA1-4EAB-8208-45569DEDF844}"/>
              </a:ext>
            </a:extLst>
          </p:cNvPr>
          <p:cNvSpPr>
            <a:spLocks noGrp="1"/>
          </p:cNvSpPr>
          <p:nvPr>
            <p:ph type="dt" sz="half" idx="10"/>
          </p:nvPr>
        </p:nvSpPr>
        <p:spPr>
          <a:xfrm>
            <a:off x="838200" y="6356350"/>
            <a:ext cx="2743200" cy="365125"/>
          </a:xfrm>
          <a:prstGeom prst="rect">
            <a:avLst/>
          </a:prstGeom>
        </p:spPr>
        <p:txBody>
          <a:bodyPr/>
          <a:lstStyle/>
          <a:p>
            <a:fld id="{481D8BE7-A135-40C1-9EBC-B305DD12AED0}" type="datetimeFigureOut">
              <a:rPr lang="en-GB" smtClean="0"/>
              <a:t>11/03/2021</a:t>
            </a:fld>
            <a:endParaRPr lang="en-GB"/>
          </a:p>
        </p:txBody>
      </p:sp>
      <p:sp>
        <p:nvSpPr>
          <p:cNvPr id="5" name="Footer Placeholder 4">
            <a:extLst>
              <a:ext uri="{FF2B5EF4-FFF2-40B4-BE49-F238E27FC236}">
                <a16:creationId xmlns:a16="http://schemas.microsoft.com/office/drawing/2014/main" id="{A7F21C89-03B5-47A9-A7B3-907BDB74742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3E31984-7EE9-417F-8C38-23A843888B52}"/>
              </a:ext>
            </a:extLst>
          </p:cNvPr>
          <p:cNvSpPr>
            <a:spLocks noGrp="1"/>
          </p:cNvSpPr>
          <p:nvPr>
            <p:ph type="sldNum" sz="quarter" idx="12"/>
          </p:nvPr>
        </p:nvSpPr>
        <p:spPr>
          <a:xfrm>
            <a:off x="8610600" y="6356350"/>
            <a:ext cx="2743200" cy="365125"/>
          </a:xfrm>
          <a:prstGeom prst="rect">
            <a:avLst/>
          </a:prstGeom>
        </p:spPr>
        <p:txBody>
          <a:bodyPr/>
          <a:lstStyle>
            <a:lvl1pPr>
              <a:defRPr>
                <a:latin typeface="Apercu Pro" panose="020B0503050601040103" pitchFamily="34" charset="0"/>
              </a:defRPr>
            </a:lvl1pPr>
          </a:lstStyle>
          <a:p>
            <a:endParaRPr lang="en-GB"/>
          </a:p>
        </p:txBody>
      </p:sp>
      <p:pic>
        <p:nvPicPr>
          <p:cNvPr id="7" name="Google Shape;15;p1">
            <a:extLst>
              <a:ext uri="{FF2B5EF4-FFF2-40B4-BE49-F238E27FC236}">
                <a16:creationId xmlns:a16="http://schemas.microsoft.com/office/drawing/2014/main" id="{0123E4BE-6577-478A-B1FA-306798AE036A}"/>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0632342" y="172752"/>
            <a:ext cx="1430215" cy="1280098"/>
          </a:xfrm>
          <a:prstGeom prst="rect">
            <a:avLst/>
          </a:prstGeom>
          <a:noFill/>
          <a:ln>
            <a:noFill/>
          </a:ln>
        </p:spPr>
      </p:pic>
      <p:pic>
        <p:nvPicPr>
          <p:cNvPr id="13" name="Picture 2" descr="A picture containing text&#10;&#10;Description automatically generated">
            <a:extLst>
              <a:ext uri="{FF2B5EF4-FFF2-40B4-BE49-F238E27FC236}">
                <a16:creationId xmlns:a16="http://schemas.microsoft.com/office/drawing/2014/main" id="{A2BCF0BC-5728-417A-9C4D-C0E5892684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3899" y="5791222"/>
            <a:ext cx="1178658" cy="857206"/>
          </a:xfrm>
          <a:prstGeom prst="rect">
            <a:avLst/>
          </a:prstGeom>
        </p:spPr>
      </p:pic>
      <p:pic>
        <p:nvPicPr>
          <p:cNvPr id="21" name="Picture 20" descr="A picture containing graphical user interface&#10;&#10;Description automatically generated">
            <a:extLst>
              <a:ext uri="{FF2B5EF4-FFF2-40B4-BE49-F238E27FC236}">
                <a16:creationId xmlns:a16="http://schemas.microsoft.com/office/drawing/2014/main" id="{87E4C83A-B14D-4874-8B18-46C2B3DD2C8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4511" y="340168"/>
            <a:ext cx="2393305" cy="1202439"/>
          </a:xfrm>
          <a:prstGeom prst="rect">
            <a:avLst/>
          </a:prstGeom>
        </p:spPr>
      </p:pic>
    </p:spTree>
    <p:extLst>
      <p:ext uri="{BB962C8B-B14F-4D97-AF65-F5344CB8AC3E}">
        <p14:creationId xmlns:p14="http://schemas.microsoft.com/office/powerpoint/2010/main" val="419856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647E9-0959-4494-9164-A2B271AFC1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C85E36-D6C8-4EFA-A293-758B7B11F0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DEA6A2C-E409-4100-9D7D-D89304FDED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EE3B4CE-2953-4428-953B-724CCE8430F1}"/>
              </a:ext>
            </a:extLst>
          </p:cNvPr>
          <p:cNvSpPr>
            <a:spLocks noGrp="1"/>
          </p:cNvSpPr>
          <p:nvPr>
            <p:ph type="dt" sz="half" idx="10"/>
          </p:nvPr>
        </p:nvSpPr>
        <p:spPr>
          <a:xfrm>
            <a:off x="838200" y="6356350"/>
            <a:ext cx="2743200" cy="365125"/>
          </a:xfrm>
          <a:prstGeom prst="rect">
            <a:avLst/>
          </a:prstGeom>
        </p:spPr>
        <p:txBody>
          <a:bodyPr/>
          <a:lstStyle/>
          <a:p>
            <a:fld id="{481D8BE7-A135-40C1-9EBC-B305DD12AED0}" type="datetimeFigureOut">
              <a:rPr lang="en-GB" smtClean="0"/>
              <a:t>11/03/2021</a:t>
            </a:fld>
            <a:endParaRPr lang="en-GB"/>
          </a:p>
        </p:txBody>
      </p:sp>
      <p:sp>
        <p:nvSpPr>
          <p:cNvPr id="6" name="Footer Placeholder 5">
            <a:extLst>
              <a:ext uri="{FF2B5EF4-FFF2-40B4-BE49-F238E27FC236}">
                <a16:creationId xmlns:a16="http://schemas.microsoft.com/office/drawing/2014/main" id="{1362C809-B44D-46DC-B1C7-E5BD87F3C09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8C45495-416B-463D-9DC9-DC321006E7CB}"/>
              </a:ext>
            </a:extLst>
          </p:cNvPr>
          <p:cNvSpPr>
            <a:spLocks noGrp="1"/>
          </p:cNvSpPr>
          <p:nvPr>
            <p:ph type="sldNum" sz="quarter" idx="12"/>
          </p:nvPr>
        </p:nvSpPr>
        <p:spPr>
          <a:xfrm>
            <a:off x="8610600" y="6356350"/>
            <a:ext cx="2743200" cy="365125"/>
          </a:xfrm>
          <a:prstGeom prst="rect">
            <a:avLst/>
          </a:prstGeom>
        </p:spPr>
        <p:txBody>
          <a:bodyPr/>
          <a:lstStyle>
            <a:lvl1pPr>
              <a:defRPr>
                <a:latin typeface="Apercu Pro" panose="020B0503050601040103" pitchFamily="34" charset="0"/>
              </a:defRPr>
            </a:lvl1pPr>
          </a:lstStyle>
          <a:p>
            <a:fld id="{85194759-C766-4537-A05C-586298C0C997}" type="slidenum">
              <a:rPr lang="en-GB" smtClean="0"/>
              <a:pPr/>
              <a:t>‹#›</a:t>
            </a:fld>
            <a:endParaRPr lang="en-GB"/>
          </a:p>
        </p:txBody>
      </p:sp>
    </p:spTree>
    <p:extLst>
      <p:ext uri="{BB962C8B-B14F-4D97-AF65-F5344CB8AC3E}">
        <p14:creationId xmlns:p14="http://schemas.microsoft.com/office/powerpoint/2010/main" val="388865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88DBB-CA8A-4F9F-A5B7-51BC18832B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0C564A-6CB8-467D-B2F0-62E1D74EDF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0BD40C-DD0E-42A7-B6CC-4466ACDD4C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BA9805-F0A6-4F96-A8D0-BD04B28090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63ED37-E41B-4407-8F9D-95B5B4371C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919A22-F266-416D-8C52-0F74BF05F8D7}"/>
              </a:ext>
            </a:extLst>
          </p:cNvPr>
          <p:cNvSpPr>
            <a:spLocks noGrp="1"/>
          </p:cNvSpPr>
          <p:nvPr>
            <p:ph type="dt" sz="half" idx="10"/>
          </p:nvPr>
        </p:nvSpPr>
        <p:spPr>
          <a:xfrm>
            <a:off x="838200" y="6356350"/>
            <a:ext cx="2743200" cy="365125"/>
          </a:xfrm>
          <a:prstGeom prst="rect">
            <a:avLst/>
          </a:prstGeom>
        </p:spPr>
        <p:txBody>
          <a:bodyPr/>
          <a:lstStyle/>
          <a:p>
            <a:fld id="{481D8BE7-A135-40C1-9EBC-B305DD12AED0}" type="datetimeFigureOut">
              <a:rPr lang="en-GB" smtClean="0"/>
              <a:t>11/03/2021</a:t>
            </a:fld>
            <a:endParaRPr lang="en-GB"/>
          </a:p>
        </p:txBody>
      </p:sp>
      <p:sp>
        <p:nvSpPr>
          <p:cNvPr id="8" name="Footer Placeholder 7">
            <a:extLst>
              <a:ext uri="{FF2B5EF4-FFF2-40B4-BE49-F238E27FC236}">
                <a16:creationId xmlns:a16="http://schemas.microsoft.com/office/drawing/2014/main" id="{39701D89-8DD5-4447-A2EF-35C9CCFFAD8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C172DDE6-24F4-42F4-B214-48048A396FBF}"/>
              </a:ext>
            </a:extLst>
          </p:cNvPr>
          <p:cNvSpPr>
            <a:spLocks noGrp="1"/>
          </p:cNvSpPr>
          <p:nvPr>
            <p:ph type="sldNum" sz="quarter" idx="12"/>
          </p:nvPr>
        </p:nvSpPr>
        <p:spPr>
          <a:xfrm>
            <a:off x="8610600" y="6356350"/>
            <a:ext cx="2743200" cy="365125"/>
          </a:xfrm>
          <a:prstGeom prst="rect">
            <a:avLst/>
          </a:prstGeom>
        </p:spPr>
        <p:txBody>
          <a:bodyPr/>
          <a:lstStyle>
            <a:lvl1pPr>
              <a:defRPr>
                <a:latin typeface="Apercu Pro" panose="020B0503050601040103" pitchFamily="34" charset="0"/>
              </a:defRPr>
            </a:lvl1pPr>
          </a:lstStyle>
          <a:p>
            <a:fld id="{85194759-C766-4537-A05C-586298C0C997}" type="slidenum">
              <a:rPr lang="en-GB" smtClean="0"/>
              <a:pPr/>
              <a:t>‹#›</a:t>
            </a:fld>
            <a:endParaRPr lang="en-GB"/>
          </a:p>
        </p:txBody>
      </p:sp>
    </p:spTree>
    <p:extLst>
      <p:ext uri="{BB962C8B-B14F-4D97-AF65-F5344CB8AC3E}">
        <p14:creationId xmlns:p14="http://schemas.microsoft.com/office/powerpoint/2010/main" val="3817463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F13E7-6560-4D1B-ACFF-E33AF27D80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7E8CF47-30FF-4DD9-AC47-6561F13000E7}"/>
              </a:ext>
            </a:extLst>
          </p:cNvPr>
          <p:cNvSpPr>
            <a:spLocks noGrp="1"/>
          </p:cNvSpPr>
          <p:nvPr>
            <p:ph type="dt" sz="half" idx="10"/>
          </p:nvPr>
        </p:nvSpPr>
        <p:spPr>
          <a:xfrm>
            <a:off x="838200" y="6356350"/>
            <a:ext cx="2743200" cy="365125"/>
          </a:xfrm>
          <a:prstGeom prst="rect">
            <a:avLst/>
          </a:prstGeom>
        </p:spPr>
        <p:txBody>
          <a:bodyPr/>
          <a:lstStyle/>
          <a:p>
            <a:fld id="{481D8BE7-A135-40C1-9EBC-B305DD12AED0}" type="datetimeFigureOut">
              <a:rPr lang="en-GB" smtClean="0"/>
              <a:t>11/03/2021</a:t>
            </a:fld>
            <a:endParaRPr lang="en-GB"/>
          </a:p>
        </p:txBody>
      </p:sp>
      <p:sp>
        <p:nvSpPr>
          <p:cNvPr id="4" name="Footer Placeholder 3">
            <a:extLst>
              <a:ext uri="{FF2B5EF4-FFF2-40B4-BE49-F238E27FC236}">
                <a16:creationId xmlns:a16="http://schemas.microsoft.com/office/drawing/2014/main" id="{F59D5AB5-FCFB-46F8-8093-D08D85EAE84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BE1F0247-8D8A-4233-83A2-97701EF8C51C}"/>
              </a:ext>
            </a:extLst>
          </p:cNvPr>
          <p:cNvSpPr>
            <a:spLocks noGrp="1"/>
          </p:cNvSpPr>
          <p:nvPr>
            <p:ph type="sldNum" sz="quarter" idx="12"/>
          </p:nvPr>
        </p:nvSpPr>
        <p:spPr>
          <a:xfrm>
            <a:off x="8610600" y="6356350"/>
            <a:ext cx="2743200" cy="365125"/>
          </a:xfrm>
          <a:prstGeom prst="rect">
            <a:avLst/>
          </a:prstGeom>
        </p:spPr>
        <p:txBody>
          <a:bodyPr/>
          <a:lstStyle>
            <a:lvl1pPr>
              <a:defRPr>
                <a:latin typeface="Apercu Pro" panose="020B0503050601040103" pitchFamily="34" charset="0"/>
              </a:defRPr>
            </a:lvl1pPr>
          </a:lstStyle>
          <a:p>
            <a:fld id="{85194759-C766-4537-A05C-586298C0C997}" type="slidenum">
              <a:rPr lang="en-GB" smtClean="0"/>
              <a:pPr/>
              <a:t>‹#›</a:t>
            </a:fld>
            <a:endParaRPr lang="en-GB"/>
          </a:p>
        </p:txBody>
      </p:sp>
    </p:spTree>
    <p:extLst>
      <p:ext uri="{BB962C8B-B14F-4D97-AF65-F5344CB8AC3E}">
        <p14:creationId xmlns:p14="http://schemas.microsoft.com/office/powerpoint/2010/main" val="339389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694388-0494-4A86-B9A3-A262A94CBBAE}"/>
              </a:ext>
            </a:extLst>
          </p:cNvPr>
          <p:cNvSpPr>
            <a:spLocks noGrp="1"/>
          </p:cNvSpPr>
          <p:nvPr>
            <p:ph type="dt" sz="half" idx="10"/>
          </p:nvPr>
        </p:nvSpPr>
        <p:spPr>
          <a:xfrm>
            <a:off x="838200" y="6356350"/>
            <a:ext cx="2743200" cy="365125"/>
          </a:xfrm>
          <a:prstGeom prst="rect">
            <a:avLst/>
          </a:prstGeom>
        </p:spPr>
        <p:txBody>
          <a:bodyPr/>
          <a:lstStyle/>
          <a:p>
            <a:fld id="{481D8BE7-A135-40C1-9EBC-B305DD12AED0}" type="datetimeFigureOut">
              <a:rPr lang="en-GB" smtClean="0"/>
              <a:t>11/03/2021</a:t>
            </a:fld>
            <a:endParaRPr lang="en-GB"/>
          </a:p>
        </p:txBody>
      </p:sp>
      <p:sp>
        <p:nvSpPr>
          <p:cNvPr id="3" name="Footer Placeholder 2">
            <a:extLst>
              <a:ext uri="{FF2B5EF4-FFF2-40B4-BE49-F238E27FC236}">
                <a16:creationId xmlns:a16="http://schemas.microsoft.com/office/drawing/2014/main" id="{87D9588F-F974-46BF-AE77-3541F21DF1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5BA3A5A5-BCD7-4898-9F01-6ABE0397D931}"/>
              </a:ext>
            </a:extLst>
          </p:cNvPr>
          <p:cNvSpPr>
            <a:spLocks noGrp="1"/>
          </p:cNvSpPr>
          <p:nvPr>
            <p:ph type="sldNum" sz="quarter" idx="12"/>
          </p:nvPr>
        </p:nvSpPr>
        <p:spPr>
          <a:xfrm>
            <a:off x="8610600" y="6356350"/>
            <a:ext cx="2743200" cy="365125"/>
          </a:xfrm>
          <a:prstGeom prst="rect">
            <a:avLst/>
          </a:prstGeom>
        </p:spPr>
        <p:txBody>
          <a:bodyPr/>
          <a:lstStyle>
            <a:lvl1pPr>
              <a:defRPr>
                <a:latin typeface="Apercu Pro" panose="020B0503050601040103" pitchFamily="34" charset="0"/>
              </a:defRPr>
            </a:lvl1pPr>
          </a:lstStyle>
          <a:p>
            <a:fld id="{85194759-C766-4537-A05C-586298C0C997}" type="slidenum">
              <a:rPr lang="en-GB" smtClean="0"/>
              <a:pPr/>
              <a:t>‹#›</a:t>
            </a:fld>
            <a:endParaRPr lang="en-GB"/>
          </a:p>
        </p:txBody>
      </p:sp>
    </p:spTree>
    <p:extLst>
      <p:ext uri="{BB962C8B-B14F-4D97-AF65-F5344CB8AC3E}">
        <p14:creationId xmlns:p14="http://schemas.microsoft.com/office/powerpoint/2010/main" val="2287284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FBB0-9258-4451-A916-1021AD22C7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F5DBDAB-F896-47D6-9F0A-7D74E85CD9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C00ECF3-68DC-472E-9F70-45E9246C3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B50586-BAB0-4312-B531-1289D574B920}"/>
              </a:ext>
            </a:extLst>
          </p:cNvPr>
          <p:cNvSpPr>
            <a:spLocks noGrp="1"/>
          </p:cNvSpPr>
          <p:nvPr>
            <p:ph type="dt" sz="half" idx="10"/>
          </p:nvPr>
        </p:nvSpPr>
        <p:spPr>
          <a:xfrm>
            <a:off x="838200" y="6356350"/>
            <a:ext cx="2743200" cy="365125"/>
          </a:xfrm>
          <a:prstGeom prst="rect">
            <a:avLst/>
          </a:prstGeom>
        </p:spPr>
        <p:txBody>
          <a:bodyPr/>
          <a:lstStyle/>
          <a:p>
            <a:fld id="{481D8BE7-A135-40C1-9EBC-B305DD12AED0}" type="datetimeFigureOut">
              <a:rPr lang="en-GB" smtClean="0"/>
              <a:t>11/03/2021</a:t>
            </a:fld>
            <a:endParaRPr lang="en-GB"/>
          </a:p>
        </p:txBody>
      </p:sp>
      <p:sp>
        <p:nvSpPr>
          <p:cNvPr id="6" name="Footer Placeholder 5">
            <a:extLst>
              <a:ext uri="{FF2B5EF4-FFF2-40B4-BE49-F238E27FC236}">
                <a16:creationId xmlns:a16="http://schemas.microsoft.com/office/drawing/2014/main" id="{40C0FBCC-B9CD-44F8-ADFC-779E556D9E1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CE7A7ED-BC32-4385-9A1D-AADD25F777BF}"/>
              </a:ext>
            </a:extLst>
          </p:cNvPr>
          <p:cNvSpPr>
            <a:spLocks noGrp="1"/>
          </p:cNvSpPr>
          <p:nvPr>
            <p:ph type="sldNum" sz="quarter" idx="12"/>
          </p:nvPr>
        </p:nvSpPr>
        <p:spPr>
          <a:xfrm>
            <a:off x="8610600" y="6356350"/>
            <a:ext cx="2743200" cy="365125"/>
          </a:xfrm>
          <a:prstGeom prst="rect">
            <a:avLst/>
          </a:prstGeom>
        </p:spPr>
        <p:txBody>
          <a:bodyPr/>
          <a:lstStyle>
            <a:lvl1pPr>
              <a:defRPr>
                <a:latin typeface="Apercu Pro" panose="020B0503050601040103" pitchFamily="34" charset="0"/>
              </a:defRPr>
            </a:lvl1pPr>
          </a:lstStyle>
          <a:p>
            <a:fld id="{85194759-C766-4537-A05C-586298C0C997}" type="slidenum">
              <a:rPr lang="en-GB" smtClean="0"/>
              <a:pPr/>
              <a:t>‹#›</a:t>
            </a:fld>
            <a:endParaRPr lang="en-GB"/>
          </a:p>
        </p:txBody>
      </p:sp>
    </p:spTree>
    <p:extLst>
      <p:ext uri="{BB962C8B-B14F-4D97-AF65-F5344CB8AC3E}">
        <p14:creationId xmlns:p14="http://schemas.microsoft.com/office/powerpoint/2010/main" val="369401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A9209-3D3D-43D2-8A02-A300C3D0F8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70C3F7-0334-41E4-969F-D6DB70ED02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EDB2E8-EBC2-4B70-96FA-5469C51EE2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504E9-DAA7-48C8-97AB-98F45CF8824D}"/>
              </a:ext>
            </a:extLst>
          </p:cNvPr>
          <p:cNvSpPr>
            <a:spLocks noGrp="1"/>
          </p:cNvSpPr>
          <p:nvPr>
            <p:ph type="dt" sz="half" idx="10"/>
          </p:nvPr>
        </p:nvSpPr>
        <p:spPr>
          <a:xfrm>
            <a:off x="838200" y="6356350"/>
            <a:ext cx="2743200" cy="365125"/>
          </a:xfrm>
          <a:prstGeom prst="rect">
            <a:avLst/>
          </a:prstGeom>
        </p:spPr>
        <p:txBody>
          <a:bodyPr/>
          <a:lstStyle/>
          <a:p>
            <a:fld id="{481D8BE7-A135-40C1-9EBC-B305DD12AED0}" type="datetimeFigureOut">
              <a:rPr lang="en-GB" smtClean="0"/>
              <a:t>11/03/2021</a:t>
            </a:fld>
            <a:endParaRPr lang="en-GB"/>
          </a:p>
        </p:txBody>
      </p:sp>
      <p:sp>
        <p:nvSpPr>
          <p:cNvPr id="6" name="Footer Placeholder 5">
            <a:extLst>
              <a:ext uri="{FF2B5EF4-FFF2-40B4-BE49-F238E27FC236}">
                <a16:creationId xmlns:a16="http://schemas.microsoft.com/office/drawing/2014/main" id="{01CF2A52-258F-4F92-BFC1-2560EFBD89D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8540C3F-0C63-44E2-8E91-5F33EFDD803D}"/>
              </a:ext>
            </a:extLst>
          </p:cNvPr>
          <p:cNvSpPr>
            <a:spLocks noGrp="1"/>
          </p:cNvSpPr>
          <p:nvPr>
            <p:ph type="sldNum" sz="quarter" idx="12"/>
          </p:nvPr>
        </p:nvSpPr>
        <p:spPr>
          <a:xfrm>
            <a:off x="8610600" y="6356350"/>
            <a:ext cx="2743200" cy="365125"/>
          </a:xfrm>
          <a:prstGeom prst="rect">
            <a:avLst/>
          </a:prstGeom>
        </p:spPr>
        <p:txBody>
          <a:bodyPr/>
          <a:lstStyle>
            <a:lvl1pPr>
              <a:defRPr>
                <a:latin typeface="Apercu Pro" panose="020B0503050601040103" pitchFamily="34" charset="0"/>
              </a:defRPr>
            </a:lvl1pPr>
          </a:lstStyle>
          <a:p>
            <a:fld id="{85194759-C766-4537-A05C-586298C0C997}" type="slidenum">
              <a:rPr lang="en-GB" smtClean="0"/>
              <a:pPr/>
              <a:t>‹#›</a:t>
            </a:fld>
            <a:endParaRPr lang="en-GB"/>
          </a:p>
        </p:txBody>
      </p:sp>
    </p:spTree>
    <p:extLst>
      <p:ext uri="{BB962C8B-B14F-4D97-AF65-F5344CB8AC3E}">
        <p14:creationId xmlns:p14="http://schemas.microsoft.com/office/powerpoint/2010/main" val="1435989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D2429F-C0E3-42EC-89EC-67A5A5A9C4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F87707-116C-48FD-BD7B-ACB7605307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9198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2D2767"/>
          </a:solidFill>
          <a:latin typeface="Apercu Pro Medium" panose="020B0603050601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D2767"/>
          </a:solidFill>
          <a:latin typeface="Apercu Pro" panose="020B05030506010401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D2767"/>
          </a:solidFill>
          <a:latin typeface="Apercu Pro" panose="020B05030506010401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D2767"/>
          </a:solidFill>
          <a:latin typeface="Apercu Pro" panose="020B05030506010401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D2767"/>
          </a:solidFill>
          <a:latin typeface="Apercu Pro" panose="020B05030506010401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D2767"/>
          </a:solidFill>
          <a:latin typeface="Apercu Pro" panose="020B05030506010401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eori/ni" TargetMode="External"/><Relationship Id="rId2" Type="http://schemas.openxmlformats.org/officeDocument/2006/relationships/hyperlink" Target="https://eur02.safelinks.protection.outlook.com/?url=https%3A%2F%2Fwww.gov.uk%2Fgovernment%2Fcollections%2Fmoving-goods-into-out-of-or-through-northern-ireland&amp;data=04%7C01%7CSophie.Allen2%40beis.gov.uk%7Ca9cff1bf52f84735ab7708d8c4429a3a%7Ccbac700502c143ebb497e6492d1b2dd8%7C0%7C0%7C637475137630133162%7CUnknown%7CTWFpbGZsb3d8eyJWIjoiMC4wLjAwMDAiLCJQIjoiV2luMzIiLCJBTiI6Ik1haWwiLCJXVCI6Mn0%3D%7C1000&amp;sdata=TsLtcn%2BkS5YvMjj3XJQXgluyKttW1ngdHOY6s4Q8M2c%3D&amp;reserved=0" TargetMode="External"/><Relationship Id="rId1" Type="http://schemas.openxmlformats.org/officeDocument/2006/relationships/slideLayout" Target="../slideLayouts/slideLayout2.xml"/><Relationship Id="rId4" Type="http://schemas.openxmlformats.org/officeDocument/2006/relationships/hyperlink" Target="https://www.tradersupportservice.co.uk/ts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svg"/><Relationship Id="rId11" Type="http://schemas.openxmlformats.org/officeDocument/2006/relationships/hyperlink" Target="https://www.gov.uk/transition" TargetMode="External"/><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34.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www.gov.uk/uk-market-conformity-assessment-bodies" TargetMode="External"/><Relationship Id="rId7" Type="http://schemas.openxmlformats.org/officeDocument/2006/relationships/image" Target="../media/image47.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www.gov.uk/transitio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hyperlink" Target="mailto:goodsregulation@beis.gov.uk" TargetMode="External"/><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8.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overnment/collections/the-uks-trade-agreemen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gov.uk/government/publications/trading-with-developing-nations" TargetMode="External"/><Relationship Id="rId4" Type="http://schemas.openxmlformats.org/officeDocument/2006/relationships/hyperlink" Target="https://www.gov.uk/guidance/duty-suspensions-and-tariff-quota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agreements-reached-between-the-united-kingdom-of-great-britain-and-northern-ireland-and-the-european-un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gov.uk/transition" TargetMode="External"/><Relationship Id="rId4" Type="http://schemas.openxmlformats.org/officeDocument/2006/relationships/hyperlink" Target="https://www.gov.uk/guidance/uk-trade-agreements-with-non-eu-countrie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48119/EU-UK_Trade_and_Cooperation_Agreement_24.12.2020.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8.png"/><Relationship Id="rId7" Type="http://schemas.openxmlformats.org/officeDocument/2006/relationships/image" Target="../media/image8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69.png"/><Relationship Id="rId4" Type="http://schemas.openxmlformats.org/officeDocument/2006/relationships/image" Target="../media/image79.png"/><Relationship Id="rId9" Type="http://schemas.openxmlformats.org/officeDocument/2006/relationships/image" Target="../media/image72.png"/></Relationships>
</file>

<file path=ppt/slides/_rels/slide34.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notesSlide" Target="../notesSlides/notesSlide28.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83.png"/><Relationship Id="rId5" Type="http://schemas.microsoft.com/office/2007/relationships/hdphoto" Target="../media/hdphoto1.wdp"/><Relationship Id="rId4" Type="http://schemas.openxmlformats.org/officeDocument/2006/relationships/image" Target="../media/image82.png"/><Relationship Id="rId9" Type="http://schemas.microsoft.com/office/2007/relationships/hdphoto" Target="../media/hdphoto3.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3.png"/><Relationship Id="rId7" Type="http://schemas.microsoft.com/office/2007/relationships/hdphoto" Target="../media/hdphoto4.wdp"/><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ublic.govdelivery.com/accounts/UKDECC/subscriber/new?topic_id=UKDECC_155" TargetMode="External"/><Relationship Id="rId2" Type="http://schemas.openxmlformats.org/officeDocument/2006/relationships/hyperlink" Target="http://www.gov.uk/transition"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9" Type="http://schemas.openxmlformats.org/officeDocument/2006/relationships/image" Target="../media/image9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1.png"/></Relationships>
</file>

<file path=ppt/slides/_rels/slide49.xml.rels><?xml version="1.0" encoding="UTF-8" standalone="yes"?>
<Relationships xmlns="http://schemas.openxmlformats.org/package/2006/relationships"><Relationship Id="rId8" Type="http://schemas.openxmlformats.org/officeDocument/2006/relationships/hyperlink" Target="https://www.gov.uk/guidance/recruiting-people-from-outside-the-uk-from-1-january-2021" TargetMode="External"/><Relationship Id="rId13" Type="http://schemas.openxmlformats.org/officeDocument/2006/relationships/hyperlink" Target="https://www.gov.uk/government/news/government-announces-20-million-sme-brexit-support-fund" TargetMode="External"/><Relationship Id="rId3" Type="http://schemas.openxmlformats.org/officeDocument/2006/relationships/hyperlink" Target="https://www.gov.uk/government/publications/moving-goods-under-the-northern-ireland-protocol/moving-goods-under-the-northern-ireland-protocol-introduction" TargetMode="External"/><Relationship Id="rId7" Type="http://schemas.openxmlformats.org/officeDocument/2006/relationships/hyperlink" Target="https://www.gov.uk/visit-europe-1-january-2021/business-travel-extra-requirements" TargetMode="External"/><Relationship Id="rId12" Type="http://schemas.openxmlformats.org/officeDocument/2006/relationships/hyperlink" Target="https://www.gov.uk/guidance/help-and-support-if-your-business-trades-with-the-eu" TargetMode="External"/><Relationship Id="rId2" Type="http://schemas.openxmlformats.org/officeDocument/2006/relationships/hyperlink" Target="https://www.gov.uk/government/publications/how-to-import-and-export-goods-between-great-britain-and-the-eu-from-1-january-2021" TargetMode="External"/><Relationship Id="rId1" Type="http://schemas.openxmlformats.org/officeDocument/2006/relationships/slideLayout" Target="../slideLayouts/slideLayout2.xml"/><Relationship Id="rId6" Type="http://schemas.openxmlformats.org/officeDocument/2006/relationships/hyperlink" Target="https://www.gov.uk/search/all?keywords=tariffs" TargetMode="External"/><Relationship Id="rId11" Type="http://schemas.openxmlformats.org/officeDocument/2006/relationships/hyperlink" Target="https://www.workcast.com/register?cpak=1070296099921910" TargetMode="External"/><Relationship Id="rId5" Type="http://schemas.openxmlformats.org/officeDocument/2006/relationships/hyperlink" Target="https://www.gov.uk/search/all?keywords=placing+goods+on+the+market" TargetMode="External"/><Relationship Id="rId10" Type="http://schemas.openxmlformats.org/officeDocument/2006/relationships/hyperlink" Target="https://ico.org.uk/for-organisations/data-protection-at-the-end-of-the-transition-period/keep-data-flowing-from-the-eea-to-the-uk-interactive-tool/" TargetMode="External"/><Relationship Id="rId4" Type="http://schemas.openxmlformats.org/officeDocument/2006/relationships/hyperlink" Target="https://www.gov.uk/guidance/trader-support-service" TargetMode="External"/><Relationship Id="rId9" Type="http://schemas.openxmlformats.org/officeDocument/2006/relationships/hyperlink" Target="https://www.gov.uk/guidance/using-personal-data-in-your-business-or-other-organisation-after-the-transition-period" TargetMode="External"/><Relationship Id="rId14" Type="http://schemas.openxmlformats.org/officeDocument/2006/relationships/hyperlink" Target="https://public.govdelivery.com/accounts/UKDECC/subscriber/new?topic_id=UKDECC_155"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hyperlink" Target="https://lnks.gd/l/eyJhbGciOiJIUzI1NiJ9.eyJidWxsZXRpbl9saW5rX2lkIjoxMDEsInVyaSI6ImJwMjpjbGljayIsImJ1bGxldGluX2lkIjoiMjAyMTAxMTkuMzM1MzAzMjEiLCJ1cmwiOiJodHRwczovL2V1cjAyLnNhZmVsaW5rcy5wcm90ZWN0aW9uLm91dGxvb2suY29tLz91cmw9aHR0cHMlM0ElMkYlMkZ3d3cud29ya2Nhc3QuY29tJTJGcmVnaXN0ZXIlM0ZjcGFrJTNEMTA3MDI5NjA5OTkyMTkxMCZkYXRhPTA0JTdDMDElN0NLaXJzdHkuSm9obnNvbiU0MGJlaXMuZ292LnVrJTdDMWU0Yjc5YzZmMjc0NGUzYTAxZjcwOGQ4YmM2N2E1MzMlN0NjYmFjNzAwNTAyYzE0M2ViYjQ5N2U2NDkyZDFiMmRkOCU3QzAlN0MwJTdDNjM3NDY2NTAwNjIwMTY4MjgwJTdDVW5rbm93biU3Q1RXRnBiR1pzYjNkOGV5SldJam9pTUM0d0xqQXdNREFpTENKUUlqb2lWMmx1TXpJaUxDSkJUaUk2SWsxaGFXd2lMQ0pYVkNJNk1uMCUzRCU3QzEwMDAmc2RhdGE9QyUyQjlUUWFJYkxNMmFhZzNFUlJTMUNFdnF5RHMwYURCJTJGNjl2d0dwaWdDbG8lM0QmcmVzZXJ2ZWQ9MCJ9.7_hC3nLGKsGt_re3dAE9dSdi5I1L1Gdg7LIavg_Bcjg/s/641628582/br/93276088378-l" TargetMode="External"/><Relationship Id="rId2" Type="http://schemas.openxmlformats.org/officeDocument/2006/relationships/notesSlide" Target="../notesSlides/notesSlide3.xml"/><Relationship Id="rId16" Type="http://schemas.openxmlformats.org/officeDocument/2006/relationships/image" Target="../media/image24.svg"/><Relationship Id="rId20" Type="http://schemas.openxmlformats.org/officeDocument/2006/relationships/hyperlink" Target="https://www.gov.uk/transition" TargetMode="Externa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19" Type="http://schemas.openxmlformats.org/officeDocument/2006/relationships/image" Target="../media/image26.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person, indoor, computer&#10;&#10;Description automatically generated">
            <a:extLst>
              <a:ext uri="{FF2B5EF4-FFF2-40B4-BE49-F238E27FC236}">
                <a16:creationId xmlns:a16="http://schemas.microsoft.com/office/drawing/2014/main" id="{AF0047F9-1178-4995-8C16-BC85040CAF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5510855" cy="6850563"/>
          </a:xfrm>
          <a:prstGeom prst="rect">
            <a:avLst/>
          </a:prstGeom>
        </p:spPr>
      </p:pic>
      <p:sp>
        <p:nvSpPr>
          <p:cNvPr id="2" name="Title 1">
            <a:extLst>
              <a:ext uri="{FF2B5EF4-FFF2-40B4-BE49-F238E27FC236}">
                <a16:creationId xmlns:a16="http://schemas.microsoft.com/office/drawing/2014/main" id="{E7CEA210-B9F2-4316-ACDC-B9ED023545CA}"/>
              </a:ext>
            </a:extLst>
          </p:cNvPr>
          <p:cNvSpPr>
            <a:spLocks noGrp="1"/>
          </p:cNvSpPr>
          <p:nvPr>
            <p:ph type="ctrTitle"/>
          </p:nvPr>
        </p:nvSpPr>
        <p:spPr>
          <a:xfrm>
            <a:off x="5909578" y="2597400"/>
            <a:ext cx="9510634" cy="1655762"/>
          </a:xfrm>
        </p:spPr>
        <p:txBody>
          <a:bodyPr>
            <a:normAutofit fontScale="90000"/>
          </a:body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br>
              <a:rPr lang="en-GB" sz="4800" b="1" dirty="0">
                <a:effectLst/>
                <a:latin typeface="Apercu Pro" panose="020B0604020202020204" charset="0"/>
                <a:ea typeface="Calibri" panose="020F0502020204030204" pitchFamily="34" charset="0"/>
                <a:cs typeface="Times New Roman" panose="02020603050405020304" pitchFamily="18" charset="0"/>
              </a:rPr>
            </a:br>
            <a:r>
              <a:rPr lang="en-GB" sz="4800" b="1" dirty="0">
                <a:effectLst/>
                <a:latin typeface="Apercu Pro" panose="020B0604020202020204" charset="0"/>
                <a:ea typeface="Calibri" panose="020F0502020204030204" pitchFamily="34" charset="0"/>
                <a:cs typeface="Times New Roman" panose="02020603050405020304" pitchFamily="18" charset="0"/>
              </a:rPr>
              <a:t>POST- BREXIT</a:t>
            </a:r>
            <a:br>
              <a:rPr lang="en-GB" sz="4800" b="1" dirty="0">
                <a:effectLst/>
                <a:latin typeface="Apercu Pro" panose="020B0604020202020204" charset="0"/>
                <a:ea typeface="Calibri" panose="020F0502020204030204" pitchFamily="34" charset="0"/>
                <a:cs typeface="Times New Roman" panose="02020603050405020304" pitchFamily="18" charset="0"/>
              </a:rPr>
            </a:br>
            <a:r>
              <a:rPr lang="en-GB" sz="4800" b="1" dirty="0">
                <a:effectLst/>
                <a:latin typeface="Apercu Pro" panose="020B0604020202020204" charset="0"/>
                <a:ea typeface="Calibri" panose="020F0502020204030204" pitchFamily="34" charset="0"/>
                <a:cs typeface="Times New Roman" panose="02020603050405020304" pitchFamily="18" charset="0"/>
              </a:rPr>
              <a:t>TRANSITION PERIOD </a:t>
            </a:r>
            <a:br>
              <a:rPr lang="en-GB" sz="4800" b="1" dirty="0">
                <a:effectLst/>
                <a:latin typeface="Apercu Pro" panose="020B0604020202020204" charset="0"/>
                <a:ea typeface="Calibri" panose="020F0502020204030204" pitchFamily="34" charset="0"/>
                <a:cs typeface="Times New Roman" panose="02020603050405020304" pitchFamily="18" charset="0"/>
              </a:rPr>
            </a:br>
            <a:r>
              <a:rPr lang="en-GB" sz="4800" b="1" dirty="0">
                <a:effectLst/>
                <a:latin typeface="Apercu Pro" panose="020B0604020202020204" charset="0"/>
                <a:ea typeface="Calibri" panose="020F0502020204030204" pitchFamily="34" charset="0"/>
                <a:cs typeface="Times New Roman" panose="02020603050405020304" pitchFamily="18" charset="0"/>
              </a:rPr>
              <a:t>ACTIONS FOR </a:t>
            </a:r>
            <a:br>
              <a:rPr lang="en-GB" sz="4800" b="1" dirty="0">
                <a:effectLst/>
                <a:latin typeface="Apercu Pro" panose="020B0604020202020204" charset="0"/>
                <a:ea typeface="Calibri" panose="020F0502020204030204" pitchFamily="34" charset="0"/>
                <a:cs typeface="Times New Roman" panose="02020603050405020304" pitchFamily="18" charset="0"/>
              </a:rPr>
            </a:br>
            <a:r>
              <a:rPr lang="en-GB" sz="4800" b="1" dirty="0">
                <a:effectLst/>
                <a:latin typeface="Apercu Pro" panose="020B0604020202020204" charset="0"/>
                <a:ea typeface="Calibri" panose="020F0502020204030204" pitchFamily="34" charset="0"/>
                <a:cs typeface="Times New Roman" panose="02020603050405020304" pitchFamily="18" charset="0"/>
              </a:rPr>
              <a:t>BUSINESSES</a:t>
            </a:r>
          </a:p>
        </p:txBody>
      </p:sp>
      <p:sp>
        <p:nvSpPr>
          <p:cNvPr id="6" name="Google Shape;83;p1">
            <a:extLst>
              <a:ext uri="{FF2B5EF4-FFF2-40B4-BE49-F238E27FC236}">
                <a16:creationId xmlns:a16="http://schemas.microsoft.com/office/drawing/2014/main" id="{706B35A5-0FCA-4D8E-B561-88BAE7A64AF5}"/>
              </a:ext>
            </a:extLst>
          </p:cNvPr>
          <p:cNvSpPr txBox="1"/>
          <p:nvPr/>
        </p:nvSpPr>
        <p:spPr>
          <a:xfrm>
            <a:off x="5909578" y="5823804"/>
            <a:ext cx="2655300" cy="84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2C26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GB" sz="1700" b="0" i="0" u="none" strike="noStrike" cap="none" dirty="0">
                <a:solidFill>
                  <a:srgbClr val="2C2664"/>
                </a:solidFill>
                <a:latin typeface="Apercu Pro" panose="020B0503050601040103" pitchFamily="34" charset="0"/>
                <a:ea typeface="Arial"/>
                <a:cs typeface="Arial"/>
                <a:sym typeface="Arial"/>
              </a:rPr>
              <a:t>ACT NOW AT</a:t>
            </a:r>
            <a:endParaRPr sz="1700" b="0" i="0" u="none" strike="noStrike" cap="none" dirty="0">
              <a:solidFill>
                <a:srgbClr val="2C2664"/>
              </a:solidFill>
              <a:latin typeface="Apercu Pro" panose="020B0503050601040103" pitchFamily="34" charset="0"/>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GB" sz="800" b="1" i="0" u="none" strike="noStrike" cap="none" dirty="0">
                <a:solidFill>
                  <a:srgbClr val="FF003B"/>
                </a:solidFill>
                <a:highlight>
                  <a:srgbClr val="FF003B"/>
                </a:highlight>
                <a:latin typeface="Apercu Pro" panose="020B0503050601040103" pitchFamily="34" charset="0"/>
                <a:ea typeface="Arial"/>
                <a:cs typeface="Arial"/>
                <a:sym typeface="Arial"/>
              </a:rPr>
              <a:t>i</a:t>
            </a:r>
            <a:r>
              <a:rPr lang="en-GB" sz="1700" b="1" i="0" u="none" strike="noStrike" cap="none" dirty="0">
                <a:solidFill>
                  <a:srgbClr val="FFFFFF"/>
                </a:solidFill>
                <a:highlight>
                  <a:srgbClr val="FF003B"/>
                </a:highlight>
                <a:latin typeface="Apercu Pro" panose="020B0503050601040103" pitchFamily="34" charset="0"/>
                <a:ea typeface="Arial"/>
                <a:cs typeface="Arial"/>
                <a:sym typeface="Arial"/>
              </a:rPr>
              <a:t>GOV.UK/</a:t>
            </a:r>
            <a:r>
              <a:rPr lang="en-GB" sz="1700" b="1" i="0" u="none" strike="noStrike" cap="none" dirty="0" err="1">
                <a:solidFill>
                  <a:srgbClr val="FFFFFF"/>
                </a:solidFill>
                <a:highlight>
                  <a:srgbClr val="FF003B"/>
                </a:highlight>
                <a:latin typeface="Apercu Pro" panose="020B0503050601040103" pitchFamily="34" charset="0"/>
                <a:ea typeface="Arial"/>
                <a:cs typeface="Arial"/>
                <a:sym typeface="Arial"/>
              </a:rPr>
              <a:t>TRANSITION</a:t>
            </a:r>
            <a:r>
              <a:rPr lang="en-GB" sz="800" b="1" i="0" u="none" strike="noStrike" cap="none" dirty="0" err="1">
                <a:solidFill>
                  <a:srgbClr val="FF003B"/>
                </a:solidFill>
                <a:highlight>
                  <a:srgbClr val="FF003B"/>
                </a:highlight>
                <a:latin typeface="Arial"/>
                <a:ea typeface="Arial"/>
                <a:cs typeface="Arial"/>
                <a:sym typeface="Arial"/>
              </a:rPr>
              <a:t>i</a:t>
            </a:r>
            <a:r>
              <a:rPr lang="en-GB" sz="1700" b="1" i="0" u="none" strike="noStrike" cap="none" dirty="0">
                <a:solidFill>
                  <a:srgbClr val="FFFFFF"/>
                </a:solidFill>
                <a:highlight>
                  <a:srgbClr val="FF003B"/>
                </a:highlight>
                <a:latin typeface="Arial"/>
                <a:ea typeface="Arial"/>
                <a:cs typeface="Arial"/>
                <a:sym typeface="Arial"/>
              </a:rPr>
              <a:t> </a:t>
            </a:r>
            <a:r>
              <a:rPr lang="en-GB" sz="1400" b="1" i="0" u="none" strike="noStrike" cap="none" dirty="0">
                <a:solidFill>
                  <a:srgbClr val="FFFFFF"/>
                </a:solidFill>
                <a:highlight>
                  <a:srgbClr val="FF003B"/>
                </a:highlight>
                <a:latin typeface="Arial"/>
                <a:ea typeface="Arial"/>
                <a:cs typeface="Arial"/>
                <a:sym typeface="Arial"/>
              </a:rPr>
              <a:t> </a:t>
            </a:r>
            <a:endParaRPr sz="1400" b="1" i="0" u="none" strike="noStrike" cap="none" dirty="0">
              <a:solidFill>
                <a:srgbClr val="FFFFFF"/>
              </a:solidFill>
              <a:highlight>
                <a:srgbClr val="FF003B"/>
              </a:highlight>
              <a:latin typeface="Arial"/>
              <a:ea typeface="Arial"/>
              <a:cs typeface="Arial"/>
              <a:sym typeface="Arial"/>
            </a:endParaRPr>
          </a:p>
        </p:txBody>
      </p:sp>
      <p:pic>
        <p:nvPicPr>
          <p:cNvPr id="5" name="Picture 4" descr="Graphical user interface, text&#10;&#10;Description automatically generated">
            <a:extLst>
              <a:ext uri="{FF2B5EF4-FFF2-40B4-BE49-F238E27FC236}">
                <a16:creationId xmlns:a16="http://schemas.microsoft.com/office/drawing/2014/main" id="{E28FBC9A-29D0-466F-844B-FF4B3DEA70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116" y="117914"/>
            <a:ext cx="1239313" cy="657942"/>
          </a:xfrm>
          <a:prstGeom prst="rect">
            <a:avLst/>
          </a:prstGeom>
        </p:spPr>
      </p:pic>
      <p:pic>
        <p:nvPicPr>
          <p:cNvPr id="10" name="Google Shape;80;p1">
            <a:extLst>
              <a:ext uri="{FF2B5EF4-FFF2-40B4-BE49-F238E27FC236}">
                <a16:creationId xmlns:a16="http://schemas.microsoft.com/office/drawing/2014/main" id="{E7523B21-600F-47EA-A68D-F49318EB0B69}"/>
              </a:ext>
            </a:extLst>
          </p:cNvPr>
          <p:cNvPicPr preferRelativeResize="0"/>
          <p:nvPr/>
        </p:nvPicPr>
        <p:blipFill rotWithShape="1">
          <a:blip r:embed="rId4">
            <a:alphaModFix/>
          </a:blip>
          <a:srcRect/>
          <a:stretch/>
        </p:blipFill>
        <p:spPr>
          <a:xfrm>
            <a:off x="10765650" y="257749"/>
            <a:ext cx="1172050" cy="1003094"/>
          </a:xfrm>
          <a:prstGeom prst="rect">
            <a:avLst/>
          </a:prstGeom>
          <a:noFill/>
          <a:ln>
            <a:noFill/>
          </a:ln>
        </p:spPr>
      </p:pic>
      <p:sp>
        <p:nvSpPr>
          <p:cNvPr id="11" name="Google Shape;82;p1">
            <a:extLst>
              <a:ext uri="{FF2B5EF4-FFF2-40B4-BE49-F238E27FC236}">
                <a16:creationId xmlns:a16="http://schemas.microsoft.com/office/drawing/2014/main" id="{953A5BD7-1331-4295-BCA3-B6639199F27C}"/>
              </a:ext>
            </a:extLst>
          </p:cNvPr>
          <p:cNvSpPr txBox="1"/>
          <p:nvPr/>
        </p:nvSpPr>
        <p:spPr>
          <a:xfrm>
            <a:off x="5912830" y="4337502"/>
            <a:ext cx="4135500" cy="523200"/>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2200"/>
              <a:buFont typeface="Arial"/>
              <a:buNone/>
            </a:pPr>
            <a:r>
              <a:rPr lang="en-GB" sz="1100" b="1" i="0" u="none" strike="noStrike" cap="none" dirty="0">
                <a:solidFill>
                  <a:srgbClr val="FF003B"/>
                </a:solidFill>
                <a:highlight>
                  <a:srgbClr val="FF003B"/>
                </a:highlight>
                <a:latin typeface="Apercu Pro" panose="020B0503050601040103" pitchFamily="34" charset="0"/>
                <a:ea typeface="Arial"/>
                <a:cs typeface="Arial"/>
                <a:sym typeface="Arial"/>
              </a:rPr>
              <a:t> </a:t>
            </a:r>
            <a:r>
              <a:rPr lang="en-GB" sz="2200" b="1" i="0" u="none" strike="noStrike" cap="none" dirty="0">
                <a:solidFill>
                  <a:srgbClr val="FFFFFF"/>
                </a:solidFill>
                <a:highlight>
                  <a:srgbClr val="FF003B"/>
                </a:highlight>
                <a:latin typeface="Apercu Pro" panose="020B0503050601040103" pitchFamily="34" charset="0"/>
                <a:ea typeface="Arial"/>
                <a:cs typeface="Arial"/>
                <a:sym typeface="Arial"/>
              </a:rPr>
              <a:t>NEW RULES FOR</a:t>
            </a:r>
            <a:r>
              <a:rPr lang="en-GB" sz="2200" b="1" i="0" u="none" strike="noStrike" cap="none" dirty="0">
                <a:solidFill>
                  <a:srgbClr val="FF003B"/>
                </a:solidFill>
                <a:highlight>
                  <a:srgbClr val="FF003B"/>
                </a:highlight>
                <a:latin typeface="Arial" panose="020B0604020202020204" pitchFamily="34" charset="0"/>
                <a:ea typeface="Arial"/>
                <a:cs typeface="Arial" panose="020B0604020202020204" pitchFamily="34" charset="0"/>
                <a:sym typeface="Arial"/>
              </a:rPr>
              <a:t> </a:t>
            </a:r>
            <a:r>
              <a:rPr lang="en-GB" sz="2200" b="1" i="0" u="none" strike="noStrike" cap="none" dirty="0" err="1">
                <a:solidFill>
                  <a:srgbClr val="FFFFFF"/>
                </a:solidFill>
                <a:highlight>
                  <a:srgbClr val="FF003B"/>
                </a:highlight>
                <a:latin typeface="Apercu Pro" panose="020B0503050601040103" pitchFamily="34" charset="0"/>
                <a:ea typeface="Arial"/>
                <a:cs typeface="Arial"/>
                <a:sym typeface="Arial"/>
              </a:rPr>
              <a:t>BUSINESS</a:t>
            </a:r>
            <a:r>
              <a:rPr lang="en-GB" sz="1100" b="1" i="0" u="none" strike="noStrike" cap="none" dirty="0" err="1">
                <a:solidFill>
                  <a:srgbClr val="FF003B"/>
                </a:solidFill>
                <a:highlight>
                  <a:srgbClr val="FF003B"/>
                </a:highlight>
                <a:latin typeface="Apercu Pro" panose="020B0503050601040103" pitchFamily="34" charset="0"/>
                <a:ea typeface="Arial"/>
                <a:cs typeface="Arial"/>
                <a:sym typeface="Arial"/>
              </a:rPr>
              <a:t>i</a:t>
            </a:r>
            <a:r>
              <a:rPr lang="en-GB" sz="2200" b="1" i="0" u="none" strike="noStrike" cap="none" dirty="0">
                <a:solidFill>
                  <a:srgbClr val="FFFFFF"/>
                </a:solidFill>
                <a:highlight>
                  <a:srgbClr val="FF003B"/>
                </a:highlight>
                <a:latin typeface="Apercu Pro" panose="020B0503050601040103" pitchFamily="34" charset="0"/>
                <a:ea typeface="Arial"/>
                <a:cs typeface="Arial"/>
                <a:sym typeface="Arial"/>
              </a:rPr>
              <a:t>  </a:t>
            </a:r>
            <a:endParaRPr sz="2200" b="1" i="0" u="none" strike="noStrike" cap="none" dirty="0">
              <a:solidFill>
                <a:srgbClr val="FFFFFF"/>
              </a:solidFill>
              <a:highlight>
                <a:srgbClr val="E30613"/>
              </a:highlight>
              <a:latin typeface="Apercu Pro" panose="020B0503050601040103" pitchFamily="34" charset="0"/>
              <a:ea typeface="Arial"/>
              <a:cs typeface="Arial"/>
              <a:sym typeface="Arial"/>
            </a:endParaRPr>
          </a:p>
        </p:txBody>
      </p:sp>
      <p:sp>
        <p:nvSpPr>
          <p:cNvPr id="12" name="Google Shape;84;p1">
            <a:extLst>
              <a:ext uri="{FF2B5EF4-FFF2-40B4-BE49-F238E27FC236}">
                <a16:creationId xmlns:a16="http://schemas.microsoft.com/office/drawing/2014/main" id="{60BDEB58-8FBF-48ED-980E-612BFCE3E2EB}"/>
              </a:ext>
            </a:extLst>
          </p:cNvPr>
          <p:cNvSpPr txBox="1"/>
          <p:nvPr/>
        </p:nvSpPr>
        <p:spPr>
          <a:xfrm>
            <a:off x="5912830" y="4679990"/>
            <a:ext cx="3838500" cy="5232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Clr>
                <a:schemeClr val="dk1"/>
              </a:buClr>
              <a:buSzPts val="2200"/>
              <a:buFont typeface="Arial"/>
              <a:buNone/>
            </a:pPr>
            <a:r>
              <a:rPr lang="en-GB" sz="2200" b="1" dirty="0" err="1">
                <a:solidFill>
                  <a:srgbClr val="FF003B"/>
                </a:solidFill>
                <a:highlight>
                  <a:srgbClr val="FF003B"/>
                </a:highlight>
                <a:latin typeface="Apercu Pro" panose="020B0503050601040103" pitchFamily="34" charset="0"/>
              </a:rPr>
              <a:t>i</a:t>
            </a:r>
            <a:r>
              <a:rPr lang="en-GB" sz="2200" b="1" dirty="0" err="1">
                <a:solidFill>
                  <a:schemeClr val="lt1"/>
                </a:solidFill>
                <a:highlight>
                  <a:srgbClr val="FF003B"/>
                </a:highlight>
                <a:latin typeface="Apercu Pro" panose="020B0503050601040103" pitchFamily="34" charset="0"/>
              </a:rPr>
              <a:t>WITH</a:t>
            </a:r>
            <a:r>
              <a:rPr lang="en-GB" sz="2200" b="1" dirty="0">
                <a:solidFill>
                  <a:srgbClr val="FF003B"/>
                </a:solidFill>
                <a:highlight>
                  <a:srgbClr val="FF003B"/>
                </a:highlight>
                <a:latin typeface="Arial" panose="020B0604020202020204" pitchFamily="34" charset="0"/>
                <a:cs typeface="Arial" panose="020B0604020202020204" pitchFamily="34" charset="0"/>
              </a:rPr>
              <a:t> </a:t>
            </a:r>
            <a:r>
              <a:rPr lang="en-GB" sz="2200" b="1" dirty="0">
                <a:solidFill>
                  <a:schemeClr val="lt1"/>
                </a:solidFill>
                <a:highlight>
                  <a:srgbClr val="FF003B"/>
                </a:highlight>
                <a:latin typeface="Apercu Pro" panose="020B0503050601040103" pitchFamily="34" charset="0"/>
              </a:rPr>
              <a:t>EUROPE ARE </a:t>
            </a:r>
            <a:r>
              <a:rPr lang="en-GB" sz="2200" b="1" dirty="0" err="1">
                <a:solidFill>
                  <a:schemeClr val="lt1"/>
                </a:solidFill>
                <a:highlight>
                  <a:srgbClr val="FF003B"/>
                </a:highlight>
                <a:latin typeface="Apercu Pro" panose="020B0503050601040103" pitchFamily="34" charset="0"/>
              </a:rPr>
              <a:t>HERE</a:t>
            </a:r>
            <a:r>
              <a:rPr lang="en-GB" sz="2200" b="1" dirty="0" err="1">
                <a:solidFill>
                  <a:srgbClr val="FF003B"/>
                </a:solidFill>
                <a:highlight>
                  <a:srgbClr val="FF003B"/>
                </a:highlight>
                <a:latin typeface="Apercu Pro" panose="020B0503050601040103" pitchFamily="34" charset="0"/>
              </a:rPr>
              <a:t>i</a:t>
            </a:r>
            <a:r>
              <a:rPr lang="en-GB" sz="2200" b="1" dirty="0">
                <a:solidFill>
                  <a:schemeClr val="lt1"/>
                </a:solidFill>
                <a:highlight>
                  <a:srgbClr val="FF003B"/>
                </a:highlight>
                <a:latin typeface="Apercu Pro" panose="020B0503050601040103" pitchFamily="34" charset="0"/>
              </a:rPr>
              <a:t> </a:t>
            </a:r>
            <a:r>
              <a:rPr lang="en-GB" sz="2200" b="1" dirty="0">
                <a:solidFill>
                  <a:schemeClr val="lt1"/>
                </a:solidFill>
                <a:highlight>
                  <a:srgbClr val="E30613"/>
                </a:highlight>
                <a:latin typeface="Apercu Pro" panose="020B0503050601040103" pitchFamily="34" charset="0"/>
              </a:rPr>
              <a:t> </a:t>
            </a:r>
            <a:endParaRPr sz="2200" dirty="0">
              <a:latin typeface="Apercu Pro" panose="020B0503050601040103" pitchFamily="34" charset="0"/>
            </a:endParaRPr>
          </a:p>
        </p:txBody>
      </p:sp>
    </p:spTree>
    <p:extLst>
      <p:ext uri="{BB962C8B-B14F-4D97-AF65-F5344CB8AC3E}">
        <p14:creationId xmlns:p14="http://schemas.microsoft.com/office/powerpoint/2010/main" val="504448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2EDE3-A015-4170-A47F-49E03AB04C87}"/>
              </a:ext>
            </a:extLst>
          </p:cNvPr>
          <p:cNvSpPr>
            <a:spLocks noGrp="1"/>
          </p:cNvSpPr>
          <p:nvPr>
            <p:ph idx="1"/>
          </p:nvPr>
        </p:nvSpPr>
        <p:spPr>
          <a:xfrm>
            <a:off x="384171" y="1514586"/>
            <a:ext cx="11713486" cy="5235665"/>
          </a:xfrm>
        </p:spPr>
        <p:txBody>
          <a:bodyPr vert="horz" lIns="91440" tIns="45720" rIns="91440" bIns="45720" rtlCol="0" anchor="t">
            <a:noAutofit/>
          </a:bodyPr>
          <a:lstStyle/>
          <a:p>
            <a:pPr marL="0" indent="0">
              <a:spcBef>
                <a:spcPts val="0"/>
              </a:spcBef>
              <a:buClr>
                <a:srgbClr val="FF0000"/>
              </a:buClr>
              <a:buNone/>
            </a:pPr>
            <a:r>
              <a:rPr lang="en-GB" sz="1900" b="1" dirty="0">
                <a:latin typeface="Apercu Pro" panose="020B0604020202020204" charset="0"/>
                <a:ea typeface="+mj-ea"/>
                <a:cs typeface="Helvetica"/>
              </a:rPr>
              <a:t>What do businesses need to know?</a:t>
            </a:r>
          </a:p>
          <a:p>
            <a:pPr marL="0" indent="0">
              <a:spcBef>
                <a:spcPts val="0"/>
              </a:spcBef>
              <a:buClr>
                <a:srgbClr val="FF0000"/>
              </a:buClr>
              <a:buNone/>
            </a:pPr>
            <a:endParaRPr lang="en-GB" sz="1800" b="1" dirty="0">
              <a:solidFill>
                <a:srgbClr val="FF003B"/>
              </a:solidFill>
              <a:ea typeface="+mj-ea"/>
              <a:cs typeface="Helvetica"/>
            </a:endParaRPr>
          </a:p>
          <a:p>
            <a:pPr>
              <a:spcBef>
                <a:spcPts val="1200"/>
              </a:spcBef>
              <a:buClr>
                <a:srgbClr val="FF0000"/>
              </a:buClr>
            </a:pPr>
            <a:r>
              <a:rPr lang="en-GB" sz="1800" dirty="0">
                <a:latin typeface="Apercu Pro"/>
                <a:cs typeface="Helvetica"/>
              </a:rPr>
              <a:t>Direct trade from Northern Ireland to Great Britain continues. The only exceptions to these arrangements are goods falling within the extremely limited number of procedures relating to specific international obligations binding on the UK and the EU. i.e. wild animals and already restricted items, such as uncut diamonds. </a:t>
            </a:r>
          </a:p>
          <a:p>
            <a:pPr>
              <a:spcBef>
                <a:spcPts val="1200"/>
              </a:spcBef>
              <a:buClr>
                <a:srgbClr val="FF0000"/>
              </a:buClr>
            </a:pPr>
            <a:r>
              <a:rPr lang="en-GB" sz="1800" dirty="0">
                <a:latin typeface="Apercu Pro"/>
                <a:cs typeface="Helvetica"/>
              </a:rPr>
              <a:t>The smooth flow of trade from Great Britain to Northern Ireland will be maintained - with critical flexibilities to maintain the flow of food supplies and medicines and avoid the need for any new physical customs infrastructure.</a:t>
            </a:r>
          </a:p>
          <a:p>
            <a:pPr>
              <a:spcBef>
                <a:spcPts val="1200"/>
              </a:spcBef>
              <a:buClr>
                <a:srgbClr val="FF0000"/>
              </a:buClr>
            </a:pPr>
            <a:r>
              <a:rPr lang="en-GB" sz="1800" dirty="0">
                <a:latin typeface="Apercu Pro"/>
                <a:cs typeface="Helvetica"/>
              </a:rPr>
              <a:t>The Movement Assistance Scheme (MAS) complement the existing Trader Support Service. The MAS provides assistance for traders moving food or agricultural products for which specific Sanitary and Phytosanitary (SPS) controls apply - meaning the Government will cover, for example, reasonable costs for obtaining Export Health Certificates. </a:t>
            </a:r>
          </a:p>
          <a:p>
            <a:pPr>
              <a:lnSpc>
                <a:spcPct val="120000"/>
              </a:lnSpc>
              <a:spcBef>
                <a:spcPts val="0"/>
              </a:spcBef>
              <a:buClr>
                <a:srgbClr val="FF0000"/>
              </a:buClr>
            </a:pPr>
            <a:endParaRPr lang="en-GB" dirty="0">
              <a:latin typeface="Helvetica" panose="020B0604020202020204" pitchFamily="34" charset="0"/>
              <a:cs typeface="Helvetica" panose="020B0604020202020204" pitchFamily="34" charset="0"/>
            </a:endParaRPr>
          </a:p>
          <a:p>
            <a:pPr>
              <a:lnSpc>
                <a:spcPct val="120000"/>
              </a:lnSpc>
              <a:spcBef>
                <a:spcPts val="0"/>
              </a:spcBef>
              <a:buClr>
                <a:srgbClr val="FF0000"/>
              </a:buClr>
            </a:pPr>
            <a:endParaRPr lang="en-GB" dirty="0">
              <a:latin typeface="Arial" panose="020B0604020202020204" pitchFamily="34" charset="0"/>
              <a:cs typeface="Arial" panose="020B0604020202020204" pitchFamily="34" charset="0"/>
            </a:endParaRPr>
          </a:p>
          <a:p>
            <a:pPr>
              <a:lnSpc>
                <a:spcPct val="120000"/>
              </a:lnSpc>
              <a:spcBef>
                <a:spcPts val="0"/>
              </a:spcBef>
              <a:buClr>
                <a:srgbClr val="FF0000"/>
              </a:buClr>
            </a:pPr>
            <a:endParaRPr lang="en-GB" sz="3800" dirty="0">
              <a:solidFill>
                <a:srgbClr val="FF0000"/>
              </a:solidFill>
              <a:latin typeface="Helvetica" panose="020B0604020202020204" pitchFamily="34" charset="0"/>
              <a:cs typeface="Helvetica" panose="020B0604020202020204" pitchFamily="34" charset="0"/>
            </a:endParaRPr>
          </a:p>
          <a:p>
            <a:endParaRPr lang="en-GB" dirty="0">
              <a:latin typeface="Helvetica" panose="020B0604020202020204" pitchFamily="34" charset="0"/>
              <a:cs typeface="Helvetica" panose="020B0604020202020204" pitchFamily="34" charset="0"/>
            </a:endParaRPr>
          </a:p>
          <a:p>
            <a:endParaRPr lang="en-GB" dirty="0">
              <a:latin typeface="Helvetica" panose="020B0604020202020204" pitchFamily="34" charset="0"/>
              <a:cs typeface="Helvetica" panose="020B0604020202020204" pitchFamily="34" charset="0"/>
            </a:endParaRPr>
          </a:p>
          <a:p>
            <a:endParaRPr lang="en-GB" dirty="0">
              <a:latin typeface="Helvetica" panose="020B0604020202020204" pitchFamily="34" charset="0"/>
              <a:cs typeface="Helvetica" panose="020B0604020202020204" pitchFamily="34" charset="0"/>
            </a:endParaRPr>
          </a:p>
        </p:txBody>
      </p:sp>
      <p:sp>
        <p:nvSpPr>
          <p:cNvPr id="4" name="Title 1">
            <a:extLst>
              <a:ext uri="{FF2B5EF4-FFF2-40B4-BE49-F238E27FC236}">
                <a16:creationId xmlns:a16="http://schemas.microsoft.com/office/drawing/2014/main" id="{68BF45BA-5C84-469B-A11B-43786F13BA51}"/>
              </a:ext>
            </a:extLst>
          </p:cNvPr>
          <p:cNvSpPr>
            <a:spLocks noGrp="1"/>
          </p:cNvSpPr>
          <p:nvPr>
            <p:ph type="title"/>
          </p:nvPr>
        </p:nvSpPr>
        <p:spPr>
          <a:xfrm>
            <a:off x="344770" y="479542"/>
            <a:ext cx="10886648"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TRADING</a:t>
            </a:r>
            <a:r>
              <a:rPr lang="en-GB" sz="3600" b="1" dirty="0">
                <a:solidFill>
                  <a:schemeClr val="bg1"/>
                </a:solidFill>
                <a:highlight>
                  <a:srgbClr val="E61E42"/>
                </a:highlight>
                <a:latin typeface="Apercu Pro" panose="020B0604020202020204" charset="0"/>
                <a:cs typeface="Apercu Pro" panose="020B0604020202020204" charset="0"/>
              </a:rPr>
              <a:t> WITH NORTHERN IRELAND</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extLst>
      <p:ext uri="{BB962C8B-B14F-4D97-AF65-F5344CB8AC3E}">
        <p14:creationId xmlns:p14="http://schemas.microsoft.com/office/powerpoint/2010/main" val="215895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2EDE3-A015-4170-A47F-49E03AB04C87}"/>
              </a:ext>
            </a:extLst>
          </p:cNvPr>
          <p:cNvSpPr>
            <a:spLocks noGrp="1"/>
          </p:cNvSpPr>
          <p:nvPr>
            <p:ph idx="1"/>
          </p:nvPr>
        </p:nvSpPr>
        <p:spPr>
          <a:xfrm>
            <a:off x="385200" y="1515600"/>
            <a:ext cx="11473732" cy="4722122"/>
          </a:xfrm>
        </p:spPr>
        <p:txBody>
          <a:bodyPr vert="horz" lIns="91440" tIns="45720" rIns="91440" bIns="45720" rtlCol="0" anchor="t">
            <a:noAutofit/>
          </a:bodyPr>
          <a:lstStyle/>
          <a:p>
            <a:pPr marL="0" indent="0">
              <a:spcBef>
                <a:spcPts val="0"/>
              </a:spcBef>
              <a:buClr>
                <a:srgbClr val="FF0000"/>
              </a:buClr>
              <a:buNone/>
            </a:pPr>
            <a:r>
              <a:rPr lang="en-GB" sz="1900" b="1" dirty="0">
                <a:latin typeface="Apercu Pro" panose="020B0604020202020204" charset="0"/>
                <a:ea typeface="+mj-ea"/>
                <a:cs typeface="Helvetica"/>
              </a:rPr>
              <a:t>What do businesses need to do?</a:t>
            </a:r>
          </a:p>
          <a:p>
            <a:pPr marL="0" indent="0">
              <a:spcBef>
                <a:spcPts val="0"/>
              </a:spcBef>
              <a:buClr>
                <a:srgbClr val="FF0000"/>
              </a:buClr>
              <a:buNone/>
            </a:pPr>
            <a:endParaRPr lang="en-GB" sz="1800" b="1" dirty="0">
              <a:latin typeface="Apercu Pro"/>
              <a:ea typeface="+mj-ea"/>
              <a:cs typeface="Helvetica"/>
            </a:endParaRPr>
          </a:p>
          <a:p>
            <a:pPr>
              <a:spcBef>
                <a:spcPts val="1200"/>
              </a:spcBef>
              <a:buClr>
                <a:srgbClr val="FF0000"/>
              </a:buClr>
            </a:pPr>
            <a:r>
              <a:rPr lang="en-GB" sz="1800" dirty="0">
                <a:latin typeface="Apercu Pro"/>
                <a:cs typeface="Helvetica"/>
              </a:rPr>
              <a:t>Check the latest </a:t>
            </a:r>
            <a:r>
              <a:rPr lang="en-GB" sz="1800" dirty="0">
                <a:latin typeface="Apercu Pro"/>
                <a:cs typeface="Helvetica"/>
                <a:hlinkClick r:id="rId2"/>
              </a:rPr>
              <a:t>Northern Ireland Protocol guidance</a:t>
            </a:r>
            <a:r>
              <a:rPr lang="en-GB" sz="1800" dirty="0">
                <a:latin typeface="Apercu Pro"/>
                <a:cs typeface="Helvetica"/>
              </a:rPr>
              <a:t>.</a:t>
            </a:r>
          </a:p>
          <a:p>
            <a:pPr>
              <a:spcBef>
                <a:spcPts val="1200"/>
              </a:spcBef>
              <a:buClr>
                <a:srgbClr val="FF0000"/>
              </a:buClr>
            </a:pPr>
            <a:r>
              <a:rPr lang="en-GB" sz="1800" dirty="0">
                <a:latin typeface="Apercu Pro"/>
                <a:cs typeface="Helvetica"/>
              </a:rPr>
              <a:t>If businesses move goods to or from NI, they will need an EORI number that starts with XI under certain circumstances. To get an XI EORI number, businesses must already have a GB EORI number. Further information is available at </a:t>
            </a:r>
            <a:r>
              <a:rPr lang="en-GB" sz="1800" dirty="0">
                <a:latin typeface="Apercu Pro"/>
                <a:cs typeface="Helvetica"/>
                <a:hlinkClick r:id="rId3"/>
              </a:rPr>
              <a:t>https://www.gov.uk/eori/ni</a:t>
            </a:r>
            <a:r>
              <a:rPr lang="en-GB" sz="1800" dirty="0">
                <a:latin typeface="Apercu Pro"/>
                <a:cs typeface="Helvetica"/>
              </a:rPr>
              <a:t>. </a:t>
            </a:r>
          </a:p>
          <a:p>
            <a:pPr>
              <a:spcBef>
                <a:spcPts val="1200"/>
              </a:spcBef>
              <a:buClr>
                <a:srgbClr val="FF0000"/>
              </a:buClr>
            </a:pPr>
            <a:r>
              <a:rPr lang="en-GB" sz="1800" dirty="0">
                <a:latin typeface="Apercu Pro"/>
                <a:cs typeface="Helvetica"/>
              </a:rPr>
              <a:t>Sign up for the free </a:t>
            </a:r>
            <a:r>
              <a:rPr lang="en-GB" sz="1800" dirty="0">
                <a:latin typeface="Apercu Pro"/>
                <a:cs typeface="Helvetica"/>
                <a:hlinkClick r:id="rId4"/>
              </a:rPr>
              <a:t>Trader Support Service </a:t>
            </a:r>
            <a:r>
              <a:rPr lang="en-GB" sz="1800" dirty="0">
                <a:latin typeface="Apercu Pro"/>
                <a:cs typeface="Helvetica"/>
              </a:rPr>
              <a:t>for guidance through any changes to the way goods move between Great Britain and Northern Ireland.</a:t>
            </a:r>
          </a:p>
          <a:p>
            <a:pPr>
              <a:spcBef>
                <a:spcPts val="1200"/>
              </a:spcBef>
              <a:buClr>
                <a:srgbClr val="FF0000"/>
              </a:buClr>
            </a:pPr>
            <a:r>
              <a:rPr lang="en-GB" sz="1800" dirty="0">
                <a:latin typeface="Apercu Pro"/>
                <a:cs typeface="Helvetica"/>
              </a:rPr>
              <a:t>Contact the Movement Assistance Scheme (MAS) for support. The MAS provides a dedicated helpline to guide businesses through the new requirements for moving goods; and are ready to support businesses in meeting new certification costs that arise.</a:t>
            </a:r>
          </a:p>
          <a:p>
            <a:pPr>
              <a:spcBef>
                <a:spcPts val="1200"/>
              </a:spcBef>
              <a:buClr>
                <a:srgbClr val="FF0000"/>
              </a:buClr>
            </a:pPr>
            <a:r>
              <a:rPr lang="en-GB" sz="1800" dirty="0">
                <a:latin typeface="Apercu Pro"/>
                <a:cs typeface="Helvetica"/>
              </a:rPr>
              <a:t>The Movement Assistance Scheme’s helpline number is </a:t>
            </a:r>
            <a:r>
              <a:rPr lang="en-GB" sz="1800" b="1" dirty="0">
                <a:latin typeface="Apercu Pro"/>
                <a:cs typeface="Helvetica"/>
              </a:rPr>
              <a:t>0330 0416 580</a:t>
            </a:r>
            <a:r>
              <a:rPr lang="en-GB" sz="1800" dirty="0">
                <a:latin typeface="Apercu Pro"/>
                <a:cs typeface="Helvetica"/>
              </a:rPr>
              <a:t>.</a:t>
            </a:r>
          </a:p>
          <a:p>
            <a:pPr marL="0" indent="0">
              <a:lnSpc>
                <a:spcPct val="110000"/>
              </a:lnSpc>
              <a:spcBef>
                <a:spcPts val="1200"/>
              </a:spcBef>
              <a:buClr>
                <a:srgbClr val="FF0000"/>
              </a:buClr>
              <a:buNone/>
            </a:pPr>
            <a:endParaRPr lang="en-GB" sz="1900" dirty="0">
              <a:latin typeface="Apercu Pro"/>
              <a:cs typeface="Helvetica"/>
            </a:endParaRPr>
          </a:p>
          <a:p>
            <a:pPr marL="0" indent="0">
              <a:lnSpc>
                <a:spcPct val="110000"/>
              </a:lnSpc>
              <a:spcBef>
                <a:spcPts val="0"/>
              </a:spcBef>
              <a:buClr>
                <a:srgbClr val="FF0000"/>
              </a:buClr>
              <a:buNone/>
            </a:pPr>
            <a:endParaRPr lang="en-GB" sz="1900" dirty="0">
              <a:cs typeface="Helvetica" panose="020B0604020202020204" pitchFamily="34" charset="0"/>
            </a:endParaRPr>
          </a:p>
        </p:txBody>
      </p:sp>
      <p:sp>
        <p:nvSpPr>
          <p:cNvPr id="4" name="Title 1">
            <a:extLst>
              <a:ext uri="{FF2B5EF4-FFF2-40B4-BE49-F238E27FC236}">
                <a16:creationId xmlns:a16="http://schemas.microsoft.com/office/drawing/2014/main" id="{F8451953-6717-4CE1-801F-F0775CA95AA1}"/>
              </a:ext>
            </a:extLst>
          </p:cNvPr>
          <p:cNvSpPr>
            <a:spLocks noGrp="1"/>
          </p:cNvSpPr>
          <p:nvPr>
            <p:ph type="title"/>
          </p:nvPr>
        </p:nvSpPr>
        <p:spPr>
          <a:xfrm>
            <a:off x="344770" y="479542"/>
            <a:ext cx="10886648"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TRADING</a:t>
            </a:r>
            <a:r>
              <a:rPr lang="en-GB" sz="3600" b="1" dirty="0">
                <a:solidFill>
                  <a:schemeClr val="bg1"/>
                </a:solidFill>
                <a:highlight>
                  <a:srgbClr val="E61E42"/>
                </a:highlight>
                <a:latin typeface="Apercu Pro" panose="020B0604020202020204" charset="0"/>
                <a:cs typeface="Apercu Pro" panose="020B0604020202020204" charset="0"/>
              </a:rPr>
              <a:t> WITH NORTHERN IRELAND</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extLst>
      <p:ext uri="{BB962C8B-B14F-4D97-AF65-F5344CB8AC3E}">
        <p14:creationId xmlns:p14="http://schemas.microsoft.com/office/powerpoint/2010/main" val="4076317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26F4175-0E1B-499A-A069-F2EC190802E6}"/>
              </a:ext>
            </a:extLst>
          </p:cNvPr>
          <p:cNvSpPr>
            <a:spLocks noGrp="1"/>
          </p:cNvSpPr>
          <p:nvPr>
            <p:ph type="title"/>
          </p:nvPr>
        </p:nvSpPr>
        <p:spPr>
          <a:xfrm>
            <a:off x="344770" y="479542"/>
            <a:ext cx="10886648"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FURTHER</a:t>
            </a:r>
            <a:r>
              <a:rPr lang="en-GB" sz="3600" b="1" dirty="0">
                <a:solidFill>
                  <a:schemeClr val="bg1"/>
                </a:solidFill>
                <a:highlight>
                  <a:srgbClr val="E61E42"/>
                </a:highlight>
                <a:latin typeface="Apercu Pro" panose="020B0604020202020204" charset="0"/>
                <a:cs typeface="Apercu Pro" panose="020B0604020202020204" charset="0"/>
              </a:rPr>
              <a:t> INFORMATION</a:t>
            </a:r>
            <a:r>
              <a:rPr lang="en-GB" sz="3600" b="1" dirty="0">
                <a:solidFill>
                  <a:srgbClr val="E61E42"/>
                </a:solidFill>
                <a:highlight>
                  <a:srgbClr val="E61E42"/>
                </a:highlight>
                <a:latin typeface="Apercu Pro" panose="020B0604020202020204" charset="0"/>
                <a:cs typeface="Apercu Pro" panose="020B0604020202020204" charset="0"/>
              </a:rPr>
              <a:t>I</a:t>
            </a:r>
          </a:p>
        </p:txBody>
      </p:sp>
      <p:grpSp>
        <p:nvGrpSpPr>
          <p:cNvPr id="14" name="Group 13">
            <a:extLst>
              <a:ext uri="{FF2B5EF4-FFF2-40B4-BE49-F238E27FC236}">
                <a16:creationId xmlns:a16="http://schemas.microsoft.com/office/drawing/2014/main" id="{B47BAD9C-C958-49C2-951F-A9142403CBA1}"/>
              </a:ext>
            </a:extLst>
          </p:cNvPr>
          <p:cNvGrpSpPr/>
          <p:nvPr/>
        </p:nvGrpSpPr>
        <p:grpSpPr>
          <a:xfrm>
            <a:off x="5010269" y="2095200"/>
            <a:ext cx="2118986" cy="2496175"/>
            <a:chOff x="2244511" y="2138400"/>
            <a:chExt cx="2118986" cy="2496175"/>
          </a:xfrm>
        </p:grpSpPr>
        <p:sp>
          <p:nvSpPr>
            <p:cNvPr id="5" name="TextBox 4">
              <a:extLst>
                <a:ext uri="{FF2B5EF4-FFF2-40B4-BE49-F238E27FC236}">
                  <a16:creationId xmlns:a16="http://schemas.microsoft.com/office/drawing/2014/main" id="{77C0F3ED-9A58-4469-ADEF-133AB07F0225}"/>
                </a:ext>
              </a:extLst>
            </p:cNvPr>
            <p:cNvSpPr txBox="1"/>
            <p:nvPr/>
          </p:nvSpPr>
          <p:spPr>
            <a:xfrm>
              <a:off x="2244511" y="3618912"/>
              <a:ext cx="2118986" cy="1015663"/>
            </a:xfrm>
            <a:prstGeom prst="rect">
              <a:avLst/>
            </a:prstGeom>
            <a:solidFill>
              <a:schemeClr val="bg1"/>
            </a:solidFill>
          </p:spPr>
          <p:txBody>
            <a:bodyPr wrap="square">
              <a:spAutoFit/>
            </a:bodyPr>
            <a:lstStyle/>
            <a:p>
              <a:pPr algn="ctr"/>
              <a:r>
                <a:rPr lang="en-GB" sz="1500" b="1" dirty="0">
                  <a:solidFill>
                    <a:srgbClr val="2D2767"/>
                  </a:solidFill>
                  <a:latin typeface="Apercu Pro" panose="020B0604020202020204" charset="0"/>
                  <a:cs typeface="Helvetica" panose="020B0604020202020204" pitchFamily="34" charset="0"/>
                </a:rPr>
                <a:t>SCAN NOW FOR INFO ON:</a:t>
              </a:r>
            </a:p>
            <a:p>
              <a:pPr algn="ctr"/>
              <a:r>
                <a:rPr lang="en-GB" sz="1500" b="1" dirty="0">
                  <a:solidFill>
                    <a:srgbClr val="2D2767"/>
                  </a:solidFill>
                  <a:latin typeface="Apercu Pro" panose="020B0604020202020204" charset="0"/>
                  <a:cs typeface="Helvetica" panose="020B0604020202020204" pitchFamily="34" charset="0"/>
                </a:rPr>
                <a:t>TRADER SUPPORT SERVICE</a:t>
              </a:r>
              <a:endParaRPr lang="en-GB" sz="1500" dirty="0">
                <a:solidFill>
                  <a:srgbClr val="2D2767"/>
                </a:solidFill>
              </a:endParaRPr>
            </a:p>
          </p:txBody>
        </p:sp>
        <p:pic>
          <p:nvPicPr>
            <p:cNvPr id="11" name="Picture 10" descr="Qr code&#10;&#10;Description automatically generated">
              <a:extLst>
                <a:ext uri="{FF2B5EF4-FFF2-40B4-BE49-F238E27FC236}">
                  <a16:creationId xmlns:a16="http://schemas.microsoft.com/office/drawing/2014/main" id="{85C211E2-ECA8-4058-B33E-600A52B510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6602" y="2243659"/>
              <a:ext cx="1085483" cy="1085483"/>
            </a:xfrm>
            <a:prstGeom prst="rect">
              <a:avLst/>
            </a:prstGeom>
          </p:spPr>
        </p:pic>
        <p:sp>
          <p:nvSpPr>
            <p:cNvPr id="2" name="Rectangle: Rounded Corners 1">
              <a:extLst>
                <a:ext uri="{FF2B5EF4-FFF2-40B4-BE49-F238E27FC236}">
                  <a16:creationId xmlns:a16="http://schemas.microsoft.com/office/drawing/2014/main" id="{4E8B0DEF-CE46-4AD3-A706-20FF091FBAA7}"/>
                </a:ext>
              </a:extLst>
            </p:cNvPr>
            <p:cNvSpPr/>
            <p:nvPr/>
          </p:nvSpPr>
          <p:spPr>
            <a:xfrm>
              <a:off x="2656004" y="2138400"/>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nvGrpSpPr>
          <p:cNvPr id="10" name="Group 9">
            <a:extLst>
              <a:ext uri="{FF2B5EF4-FFF2-40B4-BE49-F238E27FC236}">
                <a16:creationId xmlns:a16="http://schemas.microsoft.com/office/drawing/2014/main" id="{BE4A49EA-87C7-47F7-BCE1-EE1416F31355}"/>
              </a:ext>
            </a:extLst>
          </p:cNvPr>
          <p:cNvGrpSpPr/>
          <p:nvPr/>
        </p:nvGrpSpPr>
        <p:grpSpPr>
          <a:xfrm>
            <a:off x="1936467" y="2096248"/>
            <a:ext cx="2118986" cy="2496175"/>
            <a:chOff x="5135277" y="2138400"/>
            <a:chExt cx="2118986" cy="2496175"/>
          </a:xfrm>
        </p:grpSpPr>
        <p:sp>
          <p:nvSpPr>
            <p:cNvPr id="9" name="TextBox 8">
              <a:extLst>
                <a:ext uri="{FF2B5EF4-FFF2-40B4-BE49-F238E27FC236}">
                  <a16:creationId xmlns:a16="http://schemas.microsoft.com/office/drawing/2014/main" id="{6CBF223A-B7BB-41C4-B973-16282A6960E9}"/>
                </a:ext>
              </a:extLst>
            </p:cNvPr>
            <p:cNvSpPr txBox="1"/>
            <p:nvPr/>
          </p:nvSpPr>
          <p:spPr>
            <a:xfrm>
              <a:off x="5135277" y="3618912"/>
              <a:ext cx="2118986" cy="1015663"/>
            </a:xfrm>
            <a:prstGeom prst="rect">
              <a:avLst/>
            </a:prstGeom>
            <a:solidFill>
              <a:schemeClr val="bg1"/>
            </a:solidFill>
          </p:spPr>
          <p:txBody>
            <a:bodyPr wrap="square">
              <a:spAutoFit/>
            </a:bodyPr>
            <a:lstStyle/>
            <a:p>
              <a:pPr algn="ctr"/>
              <a:r>
                <a:rPr lang="en-GB" sz="1500" b="1" dirty="0">
                  <a:solidFill>
                    <a:srgbClr val="2D2767"/>
                  </a:solidFill>
                  <a:latin typeface="Apercu Pro" panose="020B0604020202020204" charset="0"/>
                  <a:cs typeface="Helvetica" panose="020B0604020202020204" pitchFamily="34" charset="0"/>
                </a:rPr>
                <a:t>SCAN NOW FOR INFO ON:</a:t>
              </a:r>
            </a:p>
            <a:p>
              <a:pPr algn="ctr"/>
              <a:r>
                <a:rPr lang="en-GB" sz="1500" b="1" dirty="0">
                  <a:solidFill>
                    <a:srgbClr val="2D2767"/>
                  </a:solidFill>
                  <a:latin typeface="Apercu Pro" panose="020B0604020202020204" charset="0"/>
                  <a:cs typeface="Helvetica" panose="020B0604020202020204" pitchFamily="34" charset="0"/>
                </a:rPr>
                <a:t>MOVING GOODS UNDER NI PROTOCOL</a:t>
              </a:r>
              <a:endParaRPr lang="en-GB" sz="1500" dirty="0">
                <a:solidFill>
                  <a:srgbClr val="2D2767"/>
                </a:solidFill>
              </a:endParaRPr>
            </a:p>
          </p:txBody>
        </p:sp>
        <p:grpSp>
          <p:nvGrpSpPr>
            <p:cNvPr id="6" name="Group 5">
              <a:extLst>
                <a:ext uri="{FF2B5EF4-FFF2-40B4-BE49-F238E27FC236}">
                  <a16:creationId xmlns:a16="http://schemas.microsoft.com/office/drawing/2014/main" id="{DFFFEBF3-AB0D-4E60-B492-1DDB381BF3E6}"/>
                </a:ext>
              </a:extLst>
            </p:cNvPr>
            <p:cNvGrpSpPr/>
            <p:nvPr/>
          </p:nvGrpSpPr>
          <p:grpSpPr>
            <a:xfrm>
              <a:off x="5546770" y="2138400"/>
              <a:ext cx="1296000" cy="1296000"/>
              <a:chOff x="5474575" y="2048346"/>
              <a:chExt cx="1296000" cy="1296000"/>
            </a:xfrm>
          </p:grpSpPr>
          <p:pic>
            <p:nvPicPr>
              <p:cNvPr id="7" name="Picture 6" descr="Qr code&#10;&#10;Description automatically generated">
                <a:extLst>
                  <a:ext uri="{FF2B5EF4-FFF2-40B4-BE49-F238E27FC236}">
                    <a16:creationId xmlns:a16="http://schemas.microsoft.com/office/drawing/2014/main" id="{BE95FDE5-90AD-49F6-A632-F4798B1289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8975" y="2152800"/>
                <a:ext cx="1087200" cy="1087200"/>
              </a:xfrm>
              <a:prstGeom prst="rect">
                <a:avLst/>
              </a:prstGeom>
            </p:spPr>
          </p:pic>
          <p:sp>
            <p:nvSpPr>
              <p:cNvPr id="23" name="Rectangle: Rounded Corners 22">
                <a:extLst>
                  <a:ext uri="{FF2B5EF4-FFF2-40B4-BE49-F238E27FC236}">
                    <a16:creationId xmlns:a16="http://schemas.microsoft.com/office/drawing/2014/main" id="{2B3BCFFD-8AF1-400B-BB10-F596AF717D4B}"/>
                  </a:ext>
                </a:extLst>
              </p:cNvPr>
              <p:cNvSpPr/>
              <p:nvPr/>
            </p:nvSpPr>
            <p:spPr>
              <a:xfrm>
                <a:off x="5474575" y="2048346"/>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grpSp>
        <p:nvGrpSpPr>
          <p:cNvPr id="25" name="Group 24">
            <a:extLst>
              <a:ext uri="{FF2B5EF4-FFF2-40B4-BE49-F238E27FC236}">
                <a16:creationId xmlns:a16="http://schemas.microsoft.com/office/drawing/2014/main" id="{506DDD5C-E7AF-4E62-B100-6E666879A35A}"/>
              </a:ext>
            </a:extLst>
          </p:cNvPr>
          <p:cNvGrpSpPr/>
          <p:nvPr/>
        </p:nvGrpSpPr>
        <p:grpSpPr>
          <a:xfrm>
            <a:off x="8495564" y="2096248"/>
            <a:ext cx="2118986" cy="2496175"/>
            <a:chOff x="7953655" y="2138400"/>
            <a:chExt cx="2118986" cy="2496175"/>
          </a:xfrm>
        </p:grpSpPr>
        <p:sp>
          <p:nvSpPr>
            <p:cNvPr id="21" name="TextBox 20">
              <a:extLst>
                <a:ext uri="{FF2B5EF4-FFF2-40B4-BE49-F238E27FC236}">
                  <a16:creationId xmlns:a16="http://schemas.microsoft.com/office/drawing/2014/main" id="{8C6D642C-C0CD-4DD2-A500-7F74338DBA0C}"/>
                </a:ext>
              </a:extLst>
            </p:cNvPr>
            <p:cNvSpPr txBox="1"/>
            <p:nvPr/>
          </p:nvSpPr>
          <p:spPr>
            <a:xfrm>
              <a:off x="7953655" y="3618912"/>
              <a:ext cx="2118986" cy="1015663"/>
            </a:xfrm>
            <a:prstGeom prst="rect">
              <a:avLst/>
            </a:prstGeom>
            <a:solidFill>
              <a:schemeClr val="bg1"/>
            </a:solidFill>
          </p:spPr>
          <p:txBody>
            <a:bodyPr wrap="square">
              <a:spAutoFit/>
            </a:bodyPr>
            <a:lstStyle/>
            <a:p>
              <a:pPr algn="ctr"/>
              <a:r>
                <a:rPr lang="en-GB" sz="1500" b="1" dirty="0">
                  <a:solidFill>
                    <a:srgbClr val="2D2767"/>
                  </a:solidFill>
                  <a:latin typeface="Apercu Pro" panose="020B0604020202020204" charset="0"/>
                  <a:cs typeface="Helvetica" panose="020B0604020202020204" pitchFamily="34" charset="0"/>
                </a:rPr>
                <a:t>SCAN NOW FOR INFO ON:</a:t>
              </a:r>
            </a:p>
            <a:p>
              <a:pPr algn="ctr"/>
              <a:r>
                <a:rPr lang="en-GB" sz="1500" b="1" dirty="0">
                  <a:solidFill>
                    <a:srgbClr val="2D2767"/>
                  </a:solidFill>
                  <a:latin typeface="Apercu Pro" panose="020B0604020202020204" charset="0"/>
                  <a:cs typeface="Helvetica" panose="020B0604020202020204" pitchFamily="34" charset="0"/>
                </a:rPr>
                <a:t>MOVEMENT ASSISTANCE SCHEME</a:t>
              </a:r>
              <a:endParaRPr lang="en-GB" sz="1500" dirty="0">
                <a:solidFill>
                  <a:srgbClr val="2D2767"/>
                </a:solidFill>
              </a:endParaRPr>
            </a:p>
          </p:txBody>
        </p:sp>
        <p:grpSp>
          <p:nvGrpSpPr>
            <p:cNvPr id="8" name="Group 7">
              <a:extLst>
                <a:ext uri="{FF2B5EF4-FFF2-40B4-BE49-F238E27FC236}">
                  <a16:creationId xmlns:a16="http://schemas.microsoft.com/office/drawing/2014/main" id="{1797DD0C-3726-4F78-8CBE-9B3401CC5665}"/>
                </a:ext>
              </a:extLst>
            </p:cNvPr>
            <p:cNvGrpSpPr/>
            <p:nvPr/>
          </p:nvGrpSpPr>
          <p:grpSpPr>
            <a:xfrm>
              <a:off x="8365148" y="2138400"/>
              <a:ext cx="1296000" cy="1296000"/>
              <a:chOff x="8295877" y="2063163"/>
              <a:chExt cx="1296000" cy="1296000"/>
            </a:xfrm>
          </p:grpSpPr>
          <p:pic>
            <p:nvPicPr>
              <p:cNvPr id="17" name="Picture 16" descr="Qr code&#10;&#10;Description automatically generated">
                <a:extLst>
                  <a:ext uri="{FF2B5EF4-FFF2-40B4-BE49-F238E27FC236}">
                    <a16:creationId xmlns:a16="http://schemas.microsoft.com/office/drawing/2014/main" id="{C8E49B37-BC5D-429B-B79A-7F800CC9E4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00277" y="2152800"/>
                <a:ext cx="1087200" cy="1087200"/>
              </a:xfrm>
              <a:prstGeom prst="rect">
                <a:avLst/>
              </a:prstGeom>
            </p:spPr>
          </p:pic>
          <p:sp>
            <p:nvSpPr>
              <p:cNvPr id="24" name="Rectangle: Rounded Corners 23">
                <a:extLst>
                  <a:ext uri="{FF2B5EF4-FFF2-40B4-BE49-F238E27FC236}">
                    <a16:creationId xmlns:a16="http://schemas.microsoft.com/office/drawing/2014/main" id="{D407B5F2-C7AE-4A79-B3BA-4B75C13F702D}"/>
                  </a:ext>
                </a:extLst>
              </p:cNvPr>
              <p:cNvSpPr/>
              <p:nvPr/>
            </p:nvSpPr>
            <p:spPr>
              <a:xfrm>
                <a:off x="8295877" y="2063163"/>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spTree>
    <p:extLst>
      <p:ext uri="{BB962C8B-B14F-4D97-AF65-F5344CB8AC3E}">
        <p14:creationId xmlns:p14="http://schemas.microsoft.com/office/powerpoint/2010/main" val="1402951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2FD9E8-20B0-4CE2-B14E-5FF464A2B81C}"/>
              </a:ext>
            </a:extLst>
          </p:cNvPr>
          <p:cNvSpPr txBox="1"/>
          <p:nvPr/>
        </p:nvSpPr>
        <p:spPr>
          <a:xfrm>
            <a:off x="385200" y="1515600"/>
            <a:ext cx="11205880" cy="369332"/>
          </a:xfrm>
          <a:prstGeom prst="rect">
            <a:avLst/>
          </a:prstGeom>
          <a:noFill/>
        </p:spPr>
        <p:txBody>
          <a:bodyPr wrap="square" lIns="91440" tIns="45720" rIns="91440" bIns="45720" rtlCol="0" anchor="t">
            <a:spAutoFit/>
          </a:bodyPr>
          <a:lstStyle/>
          <a:p>
            <a:pPr algn="l" rtl="0" fontAlgn="base">
              <a:lnSpc>
                <a:spcPct val="90000"/>
              </a:lnSpc>
              <a:spcBef>
                <a:spcPts val="800"/>
              </a:spcBef>
              <a:spcAft>
                <a:spcPts val="800"/>
              </a:spcAft>
            </a:pPr>
            <a:r>
              <a:rPr lang="en-GB" sz="1900" b="1" i="0" u="none" strike="noStrike" dirty="0">
                <a:solidFill>
                  <a:srgbClr val="2D2767"/>
                </a:solidFill>
                <a:effectLst/>
                <a:latin typeface="Apercu Pro"/>
              </a:rPr>
              <a:t>What do businesses need to </a:t>
            </a:r>
            <a:r>
              <a:rPr lang="en-GB" sz="1900" b="1" dirty="0">
                <a:solidFill>
                  <a:srgbClr val="2D2767"/>
                </a:solidFill>
                <a:latin typeface="Apercu Pro"/>
              </a:rPr>
              <a:t>know</a:t>
            </a:r>
            <a:r>
              <a:rPr lang="en-GB" sz="1900" b="1" i="0" u="none" strike="noStrike" dirty="0">
                <a:solidFill>
                  <a:srgbClr val="2D2767"/>
                </a:solidFill>
                <a:effectLst/>
                <a:latin typeface="Apercu Pro"/>
              </a:rPr>
              <a:t>?</a:t>
            </a:r>
            <a:r>
              <a:rPr lang="en-GB" sz="2000" b="0" i="0" dirty="0">
                <a:solidFill>
                  <a:srgbClr val="2D2767"/>
                </a:solidFill>
                <a:effectLst/>
                <a:latin typeface="Apercu Pro"/>
              </a:rPr>
              <a:t>​</a:t>
            </a:r>
          </a:p>
        </p:txBody>
      </p:sp>
      <p:grpSp>
        <p:nvGrpSpPr>
          <p:cNvPr id="4" name="Group 3">
            <a:extLst>
              <a:ext uri="{FF2B5EF4-FFF2-40B4-BE49-F238E27FC236}">
                <a16:creationId xmlns:a16="http://schemas.microsoft.com/office/drawing/2014/main" id="{C641571B-2BA1-45B1-9E31-9B4F9809FC9D}"/>
              </a:ext>
            </a:extLst>
          </p:cNvPr>
          <p:cNvGrpSpPr/>
          <p:nvPr/>
        </p:nvGrpSpPr>
        <p:grpSpPr>
          <a:xfrm>
            <a:off x="760121" y="2498821"/>
            <a:ext cx="10456038" cy="3609917"/>
            <a:chOff x="764139" y="2358721"/>
            <a:chExt cx="10456038" cy="3609917"/>
          </a:xfrm>
        </p:grpSpPr>
        <p:sp>
          <p:nvSpPr>
            <p:cNvPr id="3" name="AutoShape 2">
              <a:extLst>
                <a:ext uri="{FF2B5EF4-FFF2-40B4-BE49-F238E27FC236}">
                  <a16:creationId xmlns:a16="http://schemas.microsoft.com/office/drawing/2014/main" id="{6D264F71-07C5-46D3-B89B-FB08583B699D}"/>
                </a:ext>
              </a:extLst>
            </p:cNvPr>
            <p:cNvSpPr>
              <a:spLocks noChangeAspect="1" noChangeArrowheads="1"/>
            </p:cNvSpPr>
            <p:nvPr/>
          </p:nvSpPr>
          <p:spPr bwMode="auto">
            <a:xfrm>
              <a:off x="5943600" y="358368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a:extLst>
                <a:ext uri="{FF2B5EF4-FFF2-40B4-BE49-F238E27FC236}">
                  <a16:creationId xmlns:a16="http://schemas.microsoft.com/office/drawing/2014/main" id="{B49AC6A8-B5C5-442D-9D29-F3F7282F8233}"/>
                </a:ext>
              </a:extLst>
            </p:cNvPr>
            <p:cNvSpPr>
              <a:spLocks noChangeAspect="1" noChangeArrowheads="1"/>
            </p:cNvSpPr>
            <p:nvPr/>
          </p:nvSpPr>
          <p:spPr bwMode="auto">
            <a:xfrm>
              <a:off x="6096000" y="373608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TextBox 8">
              <a:extLst>
                <a:ext uri="{FF2B5EF4-FFF2-40B4-BE49-F238E27FC236}">
                  <a16:creationId xmlns:a16="http://schemas.microsoft.com/office/drawing/2014/main" id="{28342C49-1813-4D0C-9D44-5A0815DFB200}"/>
                </a:ext>
              </a:extLst>
            </p:cNvPr>
            <p:cNvSpPr txBox="1"/>
            <p:nvPr/>
          </p:nvSpPr>
          <p:spPr>
            <a:xfrm>
              <a:off x="764139" y="3861586"/>
              <a:ext cx="2368513" cy="2107052"/>
            </a:xfrm>
            <a:prstGeom prst="rect">
              <a:avLst/>
            </a:prstGeom>
            <a:noFill/>
          </p:spPr>
          <p:txBody>
            <a:bodyPr wrap="square" lIns="91440" tIns="45720" rIns="91440" bIns="45720" anchor="t">
              <a:spAutoFit/>
            </a:bodyPr>
            <a:lstStyle/>
            <a:p>
              <a:pPr algn="ctr" rtl="0" fontAlgn="base"/>
              <a:r>
                <a:rPr lang="en-GB" sz="1400" b="1" i="0" u="none" strike="noStrike">
                  <a:solidFill>
                    <a:srgbClr val="2C2664"/>
                  </a:solidFill>
                  <a:effectLst/>
                  <a:latin typeface="Apercu Pro" panose="020B0503050601040103" pitchFamily="34" charset="0"/>
                </a:rPr>
                <a:t>New Approach</a:t>
              </a:r>
              <a:endParaRPr lang="en-US" sz="1400" b="0" i="0">
                <a:solidFill>
                  <a:srgbClr val="000000"/>
                </a:solidFill>
                <a:effectLst/>
                <a:latin typeface="Segoe UI" panose="020B0502040204020203" pitchFamily="34" charset="0"/>
              </a:endParaRPr>
            </a:p>
            <a:p>
              <a:pPr marL="0" lvl="3" algn="ctr">
                <a:lnSpc>
                  <a:spcPct val="110000"/>
                </a:lnSpc>
                <a:spcBef>
                  <a:spcPts val="600"/>
                </a:spcBef>
                <a:defRPr/>
              </a:pPr>
              <a:r>
                <a:rPr lang="en-US" sz="1400">
                  <a:solidFill>
                    <a:srgbClr val="2C2664"/>
                  </a:solidFill>
                  <a:latin typeface="Apercu Pro"/>
                </a:rPr>
                <a:t>Goods with a CE marking may be placed on the GB market until 1 January 2022 e.g. Toys, PPE, machinery. </a:t>
              </a:r>
              <a:endParaRPr lang="en-US" sz="1400">
                <a:solidFill>
                  <a:srgbClr val="2C2664"/>
                </a:solidFill>
                <a:latin typeface="Apercu Pro" panose="020B0604020202020204" charset="0"/>
              </a:endParaRPr>
            </a:p>
            <a:p>
              <a:pPr marL="0" lvl="3" algn="ctr">
                <a:lnSpc>
                  <a:spcPct val="110000"/>
                </a:lnSpc>
                <a:spcBef>
                  <a:spcPts val="600"/>
                </a:spcBef>
                <a:defRPr/>
              </a:pPr>
              <a:r>
                <a:rPr lang="en-US" sz="1400">
                  <a:solidFill>
                    <a:srgbClr val="2C2664"/>
                  </a:solidFill>
                  <a:latin typeface="Apercu Pro"/>
                </a:rPr>
                <a:t>It is longer in some cases e.g. medical devices. Different rules apply to NI.</a:t>
              </a:r>
            </a:p>
          </p:txBody>
        </p:sp>
        <p:cxnSp>
          <p:nvCxnSpPr>
            <p:cNvPr id="17" name="Straight Connector 16">
              <a:extLst>
                <a:ext uri="{FF2B5EF4-FFF2-40B4-BE49-F238E27FC236}">
                  <a16:creationId xmlns:a16="http://schemas.microsoft.com/office/drawing/2014/main" id="{4AEC3255-F886-4B24-9173-D2D9B0386D48}"/>
                </a:ext>
              </a:extLst>
            </p:cNvPr>
            <p:cNvCxnSpPr>
              <a:cxnSpLocks/>
            </p:cNvCxnSpPr>
            <p:nvPr/>
          </p:nvCxnSpPr>
          <p:spPr>
            <a:xfrm>
              <a:off x="1044498" y="3814918"/>
              <a:ext cx="1743350" cy="0"/>
            </a:xfrm>
            <a:prstGeom prst="line">
              <a:avLst/>
            </a:prstGeom>
            <a:ln w="38100">
              <a:solidFill>
                <a:srgbClr val="2C2664"/>
              </a:solidFill>
            </a:ln>
          </p:spPr>
          <p:style>
            <a:lnRef idx="1">
              <a:schemeClr val="accent1"/>
            </a:lnRef>
            <a:fillRef idx="0">
              <a:schemeClr val="accent1"/>
            </a:fillRef>
            <a:effectRef idx="0">
              <a:schemeClr val="accent1"/>
            </a:effectRef>
            <a:fontRef idx="minor">
              <a:schemeClr val="tx1"/>
            </a:fontRef>
          </p:style>
        </p:cxnSp>
        <p:pic>
          <p:nvPicPr>
            <p:cNvPr id="18" name="Graphic 17" descr="Clipboard Checked with solid fill">
              <a:extLst>
                <a:ext uri="{FF2B5EF4-FFF2-40B4-BE49-F238E27FC236}">
                  <a16:creationId xmlns:a16="http://schemas.microsoft.com/office/drawing/2014/main" id="{B62EAA0E-C3A2-4E89-904C-1FF1C5D3E7F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250751" y="2358721"/>
              <a:ext cx="1395288" cy="1395288"/>
            </a:xfrm>
            <a:prstGeom prst="rect">
              <a:avLst/>
            </a:prstGeom>
          </p:spPr>
        </p:pic>
        <p:sp>
          <p:nvSpPr>
            <p:cNvPr id="20" name="TextBox 19">
              <a:extLst>
                <a:ext uri="{FF2B5EF4-FFF2-40B4-BE49-F238E27FC236}">
                  <a16:creationId xmlns:a16="http://schemas.microsoft.com/office/drawing/2014/main" id="{97348C85-DB7E-4C6F-A74E-E596AFEE0A3C}"/>
                </a:ext>
              </a:extLst>
            </p:cNvPr>
            <p:cNvSpPr txBox="1"/>
            <p:nvPr/>
          </p:nvSpPr>
          <p:spPr>
            <a:xfrm>
              <a:off x="3422687" y="3861586"/>
              <a:ext cx="2368513" cy="1556132"/>
            </a:xfrm>
            <a:prstGeom prst="rect">
              <a:avLst/>
            </a:prstGeom>
            <a:noFill/>
          </p:spPr>
          <p:txBody>
            <a:bodyPr wrap="square">
              <a:spAutoFit/>
            </a:bodyPr>
            <a:lstStyle/>
            <a:p>
              <a:pPr algn="ctr" rtl="0" fontAlgn="base"/>
              <a:r>
                <a:rPr lang="en-GB" sz="1400" b="1" i="0" u="none" strike="noStrike">
                  <a:solidFill>
                    <a:srgbClr val="2C2664"/>
                  </a:solidFill>
                  <a:effectLst/>
                  <a:latin typeface="Apercu Pro" panose="020B0503050601040103" pitchFamily="34" charset="0"/>
                </a:rPr>
                <a:t>Old Approach</a:t>
              </a:r>
              <a:endParaRPr lang="en-US" sz="1400" b="0" i="0">
                <a:solidFill>
                  <a:srgbClr val="000000"/>
                </a:solidFill>
                <a:effectLst/>
                <a:latin typeface="Segoe UI" panose="020B0502040204020203" pitchFamily="34" charset="0"/>
              </a:endParaRPr>
            </a:p>
            <a:p>
              <a:pPr marL="0" lvl="3" algn="ctr">
                <a:lnSpc>
                  <a:spcPct val="110000"/>
                </a:lnSpc>
                <a:spcBef>
                  <a:spcPts val="600"/>
                </a:spcBef>
                <a:defRPr/>
              </a:pPr>
              <a:r>
                <a:rPr lang="en-US" sz="1400">
                  <a:solidFill>
                    <a:srgbClr val="2C2664"/>
                  </a:solidFill>
                  <a:latin typeface="Apercu Pro" panose="020B0604020202020204" charset="0"/>
                </a:rPr>
                <a:t>Rules under standalone regulation models depend on specific goods, e.g. Chemicals, Vehicles, Aerospace. </a:t>
              </a:r>
            </a:p>
          </p:txBody>
        </p:sp>
        <p:sp>
          <p:nvSpPr>
            <p:cNvPr id="21" name="TextBox 20">
              <a:extLst>
                <a:ext uri="{FF2B5EF4-FFF2-40B4-BE49-F238E27FC236}">
                  <a16:creationId xmlns:a16="http://schemas.microsoft.com/office/drawing/2014/main" id="{67D0133A-CBF5-4085-A9DF-B2AD56C84C63}"/>
                </a:ext>
              </a:extLst>
            </p:cNvPr>
            <p:cNvSpPr txBox="1"/>
            <p:nvPr/>
          </p:nvSpPr>
          <p:spPr>
            <a:xfrm>
              <a:off x="6096000" y="3888480"/>
              <a:ext cx="2368513" cy="1319144"/>
            </a:xfrm>
            <a:prstGeom prst="rect">
              <a:avLst/>
            </a:prstGeom>
            <a:noFill/>
          </p:spPr>
          <p:txBody>
            <a:bodyPr wrap="square">
              <a:spAutoFit/>
            </a:bodyPr>
            <a:lstStyle/>
            <a:p>
              <a:pPr algn="ctr" rtl="0" fontAlgn="base"/>
              <a:r>
                <a:rPr lang="en-GB" sz="1400" b="1">
                  <a:solidFill>
                    <a:srgbClr val="2C2664"/>
                  </a:solidFill>
                  <a:latin typeface="Apercu Pro" panose="020B0503050601040103" pitchFamily="34" charset="0"/>
                </a:rPr>
                <a:t>Non-Harmonised Goods</a:t>
              </a:r>
              <a:endParaRPr lang="en-US" sz="1400" b="0" i="0">
                <a:solidFill>
                  <a:srgbClr val="000000"/>
                </a:solidFill>
                <a:effectLst/>
                <a:latin typeface="Segoe UI" panose="020B0502040204020203" pitchFamily="34" charset="0"/>
              </a:endParaRPr>
            </a:p>
            <a:p>
              <a:pPr marL="0" lvl="3" algn="ctr">
                <a:lnSpc>
                  <a:spcPct val="110000"/>
                </a:lnSpc>
                <a:spcBef>
                  <a:spcPts val="600"/>
                </a:spcBef>
                <a:defRPr/>
              </a:pPr>
              <a:r>
                <a:rPr lang="en-US" sz="1400">
                  <a:solidFill>
                    <a:srgbClr val="2C2664"/>
                  </a:solidFill>
                  <a:latin typeface="Apercu Pro" panose="020B0604020202020204" charset="0"/>
                </a:rPr>
                <a:t>Mutual recognition no longer applies to non-</a:t>
              </a:r>
              <a:r>
                <a:rPr lang="en-GB" sz="1400">
                  <a:solidFill>
                    <a:srgbClr val="2C2664"/>
                  </a:solidFill>
                  <a:latin typeface="Apercu Pro" panose="020B0604020202020204" charset="0"/>
                </a:rPr>
                <a:t>harmonised</a:t>
              </a:r>
              <a:r>
                <a:rPr lang="en-US" sz="1400">
                  <a:solidFill>
                    <a:srgbClr val="2C2664"/>
                  </a:solidFill>
                  <a:latin typeface="Apercu Pro" panose="020B0604020202020204" charset="0"/>
                </a:rPr>
                <a:t> goods, e.g. Furniture. </a:t>
              </a:r>
            </a:p>
          </p:txBody>
        </p:sp>
        <p:sp>
          <p:nvSpPr>
            <p:cNvPr id="22" name="TextBox 21">
              <a:extLst>
                <a:ext uri="{FF2B5EF4-FFF2-40B4-BE49-F238E27FC236}">
                  <a16:creationId xmlns:a16="http://schemas.microsoft.com/office/drawing/2014/main" id="{9ED9B5F5-FEB0-4767-A87B-1ACDBC1A0729}"/>
                </a:ext>
              </a:extLst>
            </p:cNvPr>
            <p:cNvSpPr txBox="1"/>
            <p:nvPr/>
          </p:nvSpPr>
          <p:spPr>
            <a:xfrm>
              <a:off x="8851664" y="3861586"/>
              <a:ext cx="2368513" cy="2030108"/>
            </a:xfrm>
            <a:prstGeom prst="rect">
              <a:avLst/>
            </a:prstGeom>
            <a:noFill/>
          </p:spPr>
          <p:txBody>
            <a:bodyPr wrap="square">
              <a:spAutoFit/>
            </a:bodyPr>
            <a:lstStyle/>
            <a:p>
              <a:pPr algn="ctr" rtl="0" fontAlgn="base"/>
              <a:r>
                <a:rPr lang="en-GB" sz="1400" b="1" dirty="0">
                  <a:solidFill>
                    <a:srgbClr val="2C2664"/>
                  </a:solidFill>
                  <a:latin typeface="Apercu Pro" panose="020B0503050601040103" pitchFamily="34" charset="0"/>
                </a:rPr>
                <a:t>Other Goods</a:t>
              </a:r>
              <a:endParaRPr lang="en-US" sz="1400" b="0" i="0" dirty="0">
                <a:solidFill>
                  <a:srgbClr val="000000"/>
                </a:solidFill>
                <a:effectLst/>
                <a:latin typeface="Segoe UI" panose="020B0502040204020203" pitchFamily="34" charset="0"/>
              </a:endParaRPr>
            </a:p>
            <a:p>
              <a:pPr marL="0" lvl="3" algn="ctr">
                <a:lnSpc>
                  <a:spcPct val="110000"/>
                </a:lnSpc>
                <a:spcBef>
                  <a:spcPts val="600"/>
                </a:spcBef>
                <a:defRPr/>
              </a:pPr>
              <a:r>
                <a:rPr lang="en-US" sz="1400" dirty="0">
                  <a:solidFill>
                    <a:srgbClr val="2C2664"/>
                  </a:solidFill>
                  <a:latin typeface="Apercu Pro" panose="020B0604020202020204" charset="0"/>
                </a:rPr>
                <a:t>There are now special rules for some goods including medical devices, cosmetics, construction products, civil explosives, and products requiring eco-design and energy labelling. </a:t>
              </a:r>
            </a:p>
          </p:txBody>
        </p:sp>
        <p:cxnSp>
          <p:nvCxnSpPr>
            <p:cNvPr id="23" name="Straight Connector 22">
              <a:extLst>
                <a:ext uri="{FF2B5EF4-FFF2-40B4-BE49-F238E27FC236}">
                  <a16:creationId xmlns:a16="http://schemas.microsoft.com/office/drawing/2014/main" id="{F44323F7-19C4-4172-9063-0EDCDCA37885}"/>
                </a:ext>
              </a:extLst>
            </p:cNvPr>
            <p:cNvCxnSpPr>
              <a:cxnSpLocks/>
            </p:cNvCxnSpPr>
            <p:nvPr/>
          </p:nvCxnSpPr>
          <p:spPr>
            <a:xfrm>
              <a:off x="3735268" y="3814918"/>
              <a:ext cx="1743350" cy="0"/>
            </a:xfrm>
            <a:prstGeom prst="line">
              <a:avLst/>
            </a:prstGeom>
            <a:ln w="38100">
              <a:solidFill>
                <a:srgbClr val="2C266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CFE2436-9908-48FA-9E1B-05A1983B14D5}"/>
                </a:ext>
              </a:extLst>
            </p:cNvPr>
            <p:cNvCxnSpPr>
              <a:cxnSpLocks/>
            </p:cNvCxnSpPr>
            <p:nvPr/>
          </p:nvCxnSpPr>
          <p:spPr>
            <a:xfrm>
              <a:off x="6443815" y="3817556"/>
              <a:ext cx="1743350" cy="0"/>
            </a:xfrm>
            <a:prstGeom prst="line">
              <a:avLst/>
            </a:prstGeom>
            <a:ln w="38100">
              <a:solidFill>
                <a:srgbClr val="2C266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8B13EA2-E871-44A7-AB4E-D056C27FD052}"/>
                </a:ext>
              </a:extLst>
            </p:cNvPr>
            <p:cNvCxnSpPr>
              <a:cxnSpLocks/>
            </p:cNvCxnSpPr>
            <p:nvPr/>
          </p:nvCxnSpPr>
          <p:spPr>
            <a:xfrm>
              <a:off x="9172168" y="3814918"/>
              <a:ext cx="1743350" cy="0"/>
            </a:xfrm>
            <a:prstGeom prst="line">
              <a:avLst/>
            </a:prstGeom>
            <a:ln w="38100">
              <a:solidFill>
                <a:srgbClr val="2C2664"/>
              </a:solidFill>
            </a:ln>
          </p:spPr>
          <p:style>
            <a:lnRef idx="1">
              <a:schemeClr val="accent1"/>
            </a:lnRef>
            <a:fillRef idx="0">
              <a:schemeClr val="accent1"/>
            </a:fillRef>
            <a:effectRef idx="0">
              <a:schemeClr val="accent1"/>
            </a:effectRef>
            <a:fontRef idx="minor">
              <a:schemeClr val="tx1"/>
            </a:fontRef>
          </p:style>
        </p:cxnSp>
        <p:pic>
          <p:nvPicPr>
            <p:cNvPr id="26" name="Graphic 25" descr="Convertible with solid fill">
              <a:extLst>
                <a:ext uri="{FF2B5EF4-FFF2-40B4-BE49-F238E27FC236}">
                  <a16:creationId xmlns:a16="http://schemas.microsoft.com/office/drawing/2014/main" id="{291C5277-B6C5-4A27-9883-F37FF42753C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3909299" y="2358721"/>
              <a:ext cx="1395288" cy="1395288"/>
            </a:xfrm>
            <a:prstGeom prst="rect">
              <a:avLst/>
            </a:prstGeom>
          </p:spPr>
        </p:pic>
        <p:pic>
          <p:nvPicPr>
            <p:cNvPr id="27" name="Graphic 26" descr="Fork In Road outline">
              <a:extLst>
                <a:ext uri="{FF2B5EF4-FFF2-40B4-BE49-F238E27FC236}">
                  <a16:creationId xmlns:a16="http://schemas.microsoft.com/office/drawing/2014/main" id="{470356AD-53B1-4B5E-A566-EFD926FA043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rot="5400000">
              <a:off x="6582612" y="2358721"/>
              <a:ext cx="1395288" cy="1395288"/>
            </a:xfrm>
            <a:prstGeom prst="rect">
              <a:avLst/>
            </a:prstGeom>
          </p:spPr>
        </p:pic>
        <p:pic>
          <p:nvPicPr>
            <p:cNvPr id="29" name="Graphic 28" descr="Inventory with solid fill">
              <a:extLst>
                <a:ext uri="{FF2B5EF4-FFF2-40B4-BE49-F238E27FC236}">
                  <a16:creationId xmlns:a16="http://schemas.microsoft.com/office/drawing/2014/main" id="{BB8027DF-FC1E-4844-A366-BDEAA601907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9404152" y="2391992"/>
              <a:ext cx="1395288" cy="1395288"/>
            </a:xfrm>
            <a:prstGeom prst="rect">
              <a:avLst/>
            </a:prstGeom>
          </p:spPr>
        </p:pic>
      </p:grpSp>
      <p:sp>
        <p:nvSpPr>
          <p:cNvPr id="28" name="TextBox 27">
            <a:extLst>
              <a:ext uri="{FF2B5EF4-FFF2-40B4-BE49-F238E27FC236}">
                <a16:creationId xmlns:a16="http://schemas.microsoft.com/office/drawing/2014/main" id="{83866815-0E9C-4F7D-A15A-74AF0460EB24}"/>
              </a:ext>
            </a:extLst>
          </p:cNvPr>
          <p:cNvSpPr txBox="1"/>
          <p:nvPr/>
        </p:nvSpPr>
        <p:spPr>
          <a:xfrm>
            <a:off x="428744" y="1899952"/>
            <a:ext cx="11334511" cy="646331"/>
          </a:xfrm>
          <a:prstGeom prst="rect">
            <a:avLst/>
          </a:prstGeom>
          <a:noFill/>
        </p:spPr>
        <p:txBody>
          <a:bodyPr wrap="square">
            <a:spAutoFit/>
          </a:bodyPr>
          <a:lstStyle/>
          <a:p>
            <a:r>
              <a:rPr lang="en-GB" dirty="0">
                <a:solidFill>
                  <a:srgbClr val="2D2767"/>
                </a:solidFill>
                <a:latin typeface="Apercu Pro"/>
              </a:rPr>
              <a:t>Check which regulations apply to products. The following slides focus on New Approach goods. Guidance for other products can be found on </a:t>
            </a:r>
            <a:r>
              <a:rPr lang="en-GB" dirty="0">
                <a:solidFill>
                  <a:srgbClr val="2D2767"/>
                </a:solidFill>
                <a:latin typeface="Apercu Pro"/>
                <a:hlinkClick r:id="rId11"/>
              </a:rPr>
              <a:t>gov.uk/transition</a:t>
            </a:r>
            <a:r>
              <a:rPr lang="en-GB" dirty="0">
                <a:solidFill>
                  <a:srgbClr val="2D2767"/>
                </a:solidFill>
                <a:latin typeface="Apercu Pro"/>
              </a:rPr>
              <a:t>.</a:t>
            </a:r>
          </a:p>
        </p:txBody>
      </p:sp>
      <p:sp>
        <p:nvSpPr>
          <p:cNvPr id="31" name="TextBox 30">
            <a:extLst>
              <a:ext uri="{FF2B5EF4-FFF2-40B4-BE49-F238E27FC236}">
                <a16:creationId xmlns:a16="http://schemas.microsoft.com/office/drawing/2014/main" id="{FBB11596-838F-4FAB-865A-CC20E05338E6}"/>
              </a:ext>
            </a:extLst>
          </p:cNvPr>
          <p:cNvSpPr txBox="1"/>
          <p:nvPr/>
        </p:nvSpPr>
        <p:spPr>
          <a:xfrm>
            <a:off x="2953840" y="6108738"/>
            <a:ext cx="7257544" cy="646331"/>
          </a:xfrm>
          <a:prstGeom prst="rect">
            <a:avLst/>
          </a:prstGeom>
          <a:noFill/>
        </p:spPr>
        <p:txBody>
          <a:bodyPr wrap="square" lIns="91440" tIns="45720" rIns="91440" bIns="45720" rtlCol="0" anchor="t">
            <a:spAutoFit/>
          </a:bodyPr>
          <a:lstStyle/>
          <a:p>
            <a:pPr algn="ctr"/>
            <a:r>
              <a:rPr lang="en-GB" dirty="0">
                <a:solidFill>
                  <a:srgbClr val="FF003B"/>
                </a:solidFill>
                <a:latin typeface="Apercu Pro"/>
                <a:cs typeface="Apercu Pro" panose="020B0604020202020204" charset="0"/>
              </a:rPr>
              <a:t>There are different rules for Northern Ireland – check the latest guidance on </a:t>
            </a:r>
            <a:r>
              <a:rPr lang="en-GB" dirty="0">
                <a:solidFill>
                  <a:srgbClr val="FF003B"/>
                </a:solidFill>
                <a:latin typeface="Apercu Pro"/>
                <a:cs typeface="Apercu Pro" panose="020B0604020202020204" charset="0"/>
                <a:hlinkClick r:id="rId11"/>
              </a:rPr>
              <a:t>gov.uk/transition</a:t>
            </a:r>
            <a:endParaRPr lang="en-GB" dirty="0">
              <a:solidFill>
                <a:srgbClr val="FF003B"/>
              </a:solidFill>
              <a:latin typeface="Apercu Pro"/>
              <a:cs typeface="Apercu Pro" panose="020B0604020202020204" charset="0"/>
            </a:endParaRPr>
          </a:p>
        </p:txBody>
      </p:sp>
      <p:sp>
        <p:nvSpPr>
          <p:cNvPr id="32" name="Title 1">
            <a:extLst>
              <a:ext uri="{FF2B5EF4-FFF2-40B4-BE49-F238E27FC236}">
                <a16:creationId xmlns:a16="http://schemas.microsoft.com/office/drawing/2014/main" id="{EB41F652-266A-4B70-BA26-FFBF78903FE9}"/>
              </a:ext>
            </a:extLst>
          </p:cNvPr>
          <p:cNvSpPr>
            <a:spLocks noGrp="1"/>
          </p:cNvSpPr>
          <p:nvPr>
            <p:ph type="title"/>
          </p:nvPr>
        </p:nvSpPr>
        <p:spPr>
          <a:xfrm>
            <a:off x="344770" y="479542"/>
            <a:ext cx="10886648"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PLACING</a:t>
            </a:r>
            <a:r>
              <a:rPr lang="en-GB" sz="3600" b="1" dirty="0">
                <a:solidFill>
                  <a:schemeClr val="bg1"/>
                </a:solidFill>
                <a:highlight>
                  <a:srgbClr val="E61E42"/>
                </a:highlight>
                <a:latin typeface="Apercu Pro" panose="020B0604020202020204" charset="0"/>
                <a:cs typeface="Apercu Pro" panose="020B0604020202020204" charset="0"/>
              </a:rPr>
              <a:t> GOODS ON THE MARKET</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extLst>
      <p:ext uri="{BB962C8B-B14F-4D97-AF65-F5344CB8AC3E}">
        <p14:creationId xmlns:p14="http://schemas.microsoft.com/office/powerpoint/2010/main" val="304006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2FD9E8-20B0-4CE2-B14E-5FF464A2B81C}"/>
              </a:ext>
            </a:extLst>
          </p:cNvPr>
          <p:cNvSpPr txBox="1"/>
          <p:nvPr/>
        </p:nvSpPr>
        <p:spPr>
          <a:xfrm>
            <a:off x="385200" y="1515600"/>
            <a:ext cx="11205880" cy="369332"/>
          </a:xfrm>
          <a:prstGeom prst="rect">
            <a:avLst/>
          </a:prstGeom>
          <a:noFill/>
        </p:spPr>
        <p:txBody>
          <a:bodyPr wrap="square" lIns="91440" tIns="45720" rIns="91440" bIns="45720" rtlCol="0" anchor="t">
            <a:spAutoFit/>
          </a:bodyPr>
          <a:lstStyle/>
          <a:p>
            <a:pPr algn="l" rtl="0" fontAlgn="base">
              <a:lnSpc>
                <a:spcPct val="90000"/>
              </a:lnSpc>
              <a:spcBef>
                <a:spcPts val="800"/>
              </a:spcBef>
              <a:spcAft>
                <a:spcPts val="800"/>
              </a:spcAft>
            </a:pPr>
            <a:r>
              <a:rPr lang="en-GB" sz="1900" b="1" i="0" u="none" strike="noStrike" dirty="0">
                <a:solidFill>
                  <a:srgbClr val="2D2767"/>
                </a:solidFill>
                <a:effectLst/>
                <a:latin typeface="Apercu Pro"/>
              </a:rPr>
              <a:t>What do businesses need to </a:t>
            </a:r>
            <a:r>
              <a:rPr lang="en-GB" sz="1900" b="1" dirty="0">
                <a:solidFill>
                  <a:srgbClr val="2D2767"/>
                </a:solidFill>
                <a:latin typeface="Apercu Pro"/>
              </a:rPr>
              <a:t>know</a:t>
            </a:r>
            <a:r>
              <a:rPr lang="en-GB" sz="1900" b="1" i="0" u="none" strike="noStrike" dirty="0">
                <a:solidFill>
                  <a:srgbClr val="2D2767"/>
                </a:solidFill>
                <a:effectLst/>
                <a:latin typeface="Apercu Pro"/>
              </a:rPr>
              <a:t>?</a:t>
            </a:r>
            <a:r>
              <a:rPr lang="en-GB" sz="2000" b="0" i="0" dirty="0">
                <a:solidFill>
                  <a:srgbClr val="2D2767"/>
                </a:solidFill>
                <a:effectLst/>
                <a:latin typeface="Apercu Pro"/>
              </a:rPr>
              <a:t>​</a:t>
            </a:r>
          </a:p>
        </p:txBody>
      </p:sp>
      <p:sp>
        <p:nvSpPr>
          <p:cNvPr id="3" name="AutoShape 2">
            <a:extLst>
              <a:ext uri="{FF2B5EF4-FFF2-40B4-BE49-F238E27FC236}">
                <a16:creationId xmlns:a16="http://schemas.microsoft.com/office/drawing/2014/main" id="{6D264F71-07C5-46D3-B89B-FB08583B699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a:extLst>
              <a:ext uri="{FF2B5EF4-FFF2-40B4-BE49-F238E27FC236}">
                <a16:creationId xmlns:a16="http://schemas.microsoft.com/office/drawing/2014/main" id="{B49AC6A8-B5C5-442D-9D29-F3F7282F823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4" name="Group 3">
            <a:extLst>
              <a:ext uri="{FF2B5EF4-FFF2-40B4-BE49-F238E27FC236}">
                <a16:creationId xmlns:a16="http://schemas.microsoft.com/office/drawing/2014/main" id="{309D75B3-26F6-4580-A1E8-C1822F5ACBB1}"/>
              </a:ext>
            </a:extLst>
          </p:cNvPr>
          <p:cNvGrpSpPr/>
          <p:nvPr/>
        </p:nvGrpSpPr>
        <p:grpSpPr>
          <a:xfrm>
            <a:off x="344770" y="2088406"/>
            <a:ext cx="9785468" cy="4320419"/>
            <a:chOff x="262103" y="1622343"/>
            <a:chExt cx="9785468" cy="4320419"/>
          </a:xfrm>
        </p:grpSpPr>
        <p:sp>
          <p:nvSpPr>
            <p:cNvPr id="9" name="TextBox 8">
              <a:extLst>
                <a:ext uri="{FF2B5EF4-FFF2-40B4-BE49-F238E27FC236}">
                  <a16:creationId xmlns:a16="http://schemas.microsoft.com/office/drawing/2014/main" id="{28342C49-1813-4D0C-9D44-5A0815DFB200}"/>
                </a:ext>
              </a:extLst>
            </p:cNvPr>
            <p:cNvSpPr txBox="1"/>
            <p:nvPr/>
          </p:nvSpPr>
          <p:spPr>
            <a:xfrm>
              <a:off x="262103" y="3031709"/>
              <a:ext cx="5529097" cy="2911053"/>
            </a:xfrm>
            <a:prstGeom prst="rect">
              <a:avLst/>
            </a:prstGeom>
            <a:noFill/>
          </p:spPr>
          <p:txBody>
            <a:bodyPr wrap="square">
              <a:spAutoFit/>
            </a:bodyPr>
            <a:lstStyle/>
            <a:p>
              <a:pPr algn="ctr" rtl="0" fontAlgn="base"/>
              <a:r>
                <a:rPr lang="en-GB" sz="1400" b="1" i="0" u="none" strike="noStrike" dirty="0">
                  <a:solidFill>
                    <a:srgbClr val="2C2664"/>
                  </a:solidFill>
                  <a:effectLst/>
                  <a:latin typeface="Apercu Pro" panose="020B0503050601040103" pitchFamily="34" charset="0"/>
                </a:rPr>
                <a:t>CE Marking</a:t>
              </a:r>
              <a:endParaRPr lang="en-US" sz="1400" b="0" i="0" dirty="0">
                <a:solidFill>
                  <a:srgbClr val="000000"/>
                </a:solidFill>
                <a:effectLst/>
                <a:latin typeface="Segoe UI" panose="020B0502040204020203" pitchFamily="34" charset="0"/>
              </a:endParaRPr>
            </a:p>
            <a:p>
              <a:pPr marL="342900" indent="-342900" fontAlgn="base">
                <a:spcBef>
                  <a:spcPts val="700"/>
                </a:spcBef>
                <a:spcAft>
                  <a:spcPts val="700"/>
                </a:spcAft>
                <a:buClr>
                  <a:srgbClr val="FF0000"/>
                </a:buClr>
                <a:buFont typeface="Arial" panose="020B0604020202020204" pitchFamily="34" charset="0"/>
                <a:buChar char="•"/>
              </a:pPr>
              <a:r>
                <a:rPr lang="en-GB" sz="1400" dirty="0">
                  <a:solidFill>
                    <a:srgbClr val="2D2767"/>
                  </a:solidFill>
                  <a:latin typeface="Apercu Pro"/>
                </a:rPr>
                <a:t>If business self-declare or use an EU Notified Body, they can still use the CE marking until 1 January 2022 for goods placed on the GB market (more in some cases). In this case, EU Declarations of Conformity can be used until 1 January 2022. </a:t>
              </a:r>
            </a:p>
            <a:p>
              <a:pPr marL="342900" indent="-342900" fontAlgn="base">
                <a:spcBef>
                  <a:spcPts val="700"/>
                </a:spcBef>
                <a:spcAft>
                  <a:spcPts val="700"/>
                </a:spcAft>
                <a:buClr>
                  <a:srgbClr val="FF0000"/>
                </a:buClr>
                <a:buFont typeface="Arial" panose="020B0604020202020204" pitchFamily="34" charset="0"/>
                <a:buChar char="•"/>
              </a:pPr>
              <a:r>
                <a:rPr lang="en-GB" sz="1400" b="0" i="0" u="none" strike="noStrike" dirty="0">
                  <a:solidFill>
                    <a:srgbClr val="2D2767"/>
                  </a:solidFill>
                  <a:effectLst/>
                  <a:latin typeface="Apercu Pro" panose="020B0503050601040103" pitchFamily="34" charset="0"/>
                </a:rPr>
                <a:t>The CE marking is still required for products placed on the EU market.</a:t>
              </a:r>
              <a:r>
                <a:rPr lang="en-GB" sz="1400" b="0" i="0" dirty="0">
                  <a:solidFill>
                    <a:srgbClr val="2D2767"/>
                  </a:solidFill>
                  <a:effectLst/>
                  <a:latin typeface="Apercu Pro" panose="020B0503050601040103" pitchFamily="34" charset="0"/>
                </a:rPr>
                <a:t>​</a:t>
              </a:r>
            </a:p>
            <a:p>
              <a:pPr marL="342900" indent="-342900" fontAlgn="base">
                <a:spcBef>
                  <a:spcPts val="700"/>
                </a:spcBef>
                <a:spcAft>
                  <a:spcPts val="700"/>
                </a:spcAft>
                <a:buClr>
                  <a:srgbClr val="FF0000"/>
                </a:buClr>
                <a:buFont typeface="Arial" panose="020B0604020202020204" pitchFamily="34" charset="0"/>
                <a:buChar char="•"/>
              </a:pPr>
              <a:r>
                <a:rPr lang="en-GB" sz="1400" b="0" i="0" u="none" strike="noStrike" dirty="0">
                  <a:solidFill>
                    <a:srgbClr val="2D2767"/>
                  </a:solidFill>
                  <a:effectLst/>
                  <a:latin typeface="Apercu Pro" panose="020B0503050601040103" pitchFamily="34" charset="0"/>
                </a:rPr>
                <a:t>Businesses can place the UKCA and CE marking on the same product if it is destined for both the GB and EU markets so long as the product meets the rules for both markets.</a:t>
              </a:r>
              <a:r>
                <a:rPr lang="en-GB" sz="1400" b="0" i="0" dirty="0">
                  <a:solidFill>
                    <a:srgbClr val="2D2767"/>
                  </a:solidFill>
                  <a:effectLst/>
                  <a:latin typeface="Apercu Pro" panose="020B0503050601040103" pitchFamily="34" charset="0"/>
                </a:rPr>
                <a:t>​</a:t>
              </a:r>
              <a:endParaRPr lang="en-GB" sz="1400" b="0" i="0" dirty="0">
                <a:solidFill>
                  <a:srgbClr val="2D2767"/>
                </a:solidFill>
                <a:effectLst/>
                <a:latin typeface="Apercu Pro"/>
              </a:endParaRPr>
            </a:p>
          </p:txBody>
        </p:sp>
        <p:cxnSp>
          <p:nvCxnSpPr>
            <p:cNvPr id="17" name="Straight Connector 16">
              <a:extLst>
                <a:ext uri="{FF2B5EF4-FFF2-40B4-BE49-F238E27FC236}">
                  <a16:creationId xmlns:a16="http://schemas.microsoft.com/office/drawing/2014/main" id="{4AEC3255-F886-4B24-9173-D2D9B0386D48}"/>
                </a:ext>
              </a:extLst>
            </p:cNvPr>
            <p:cNvCxnSpPr>
              <a:cxnSpLocks/>
            </p:cNvCxnSpPr>
            <p:nvPr/>
          </p:nvCxnSpPr>
          <p:spPr>
            <a:xfrm>
              <a:off x="2162368" y="2943342"/>
              <a:ext cx="1743350" cy="0"/>
            </a:xfrm>
            <a:prstGeom prst="line">
              <a:avLst/>
            </a:prstGeom>
            <a:ln w="38100">
              <a:solidFill>
                <a:srgbClr val="12034B"/>
              </a:solidFill>
            </a:ln>
          </p:spPr>
          <p:style>
            <a:lnRef idx="1">
              <a:schemeClr val="accent1"/>
            </a:lnRef>
            <a:fillRef idx="0">
              <a:schemeClr val="accent1"/>
            </a:fillRef>
            <a:effectRef idx="0">
              <a:schemeClr val="accent1"/>
            </a:effectRef>
            <a:fontRef idx="minor">
              <a:schemeClr val="tx1"/>
            </a:fontRef>
          </p:style>
        </p:cxnSp>
        <p:pic>
          <p:nvPicPr>
            <p:cNvPr id="18" name="Graphic 17" descr="Clipboard Checked with solid fill">
              <a:extLst>
                <a:ext uri="{FF2B5EF4-FFF2-40B4-BE49-F238E27FC236}">
                  <a16:creationId xmlns:a16="http://schemas.microsoft.com/office/drawing/2014/main" id="{B62EAA0E-C3A2-4E89-904C-1FF1C5D3E7F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366151" y="1622343"/>
              <a:ext cx="1320999" cy="1320999"/>
            </a:xfrm>
            <a:prstGeom prst="rect">
              <a:avLst/>
            </a:prstGeom>
          </p:spPr>
        </p:pic>
        <p:sp>
          <p:nvSpPr>
            <p:cNvPr id="22" name="TextBox 21">
              <a:extLst>
                <a:ext uri="{FF2B5EF4-FFF2-40B4-BE49-F238E27FC236}">
                  <a16:creationId xmlns:a16="http://schemas.microsoft.com/office/drawing/2014/main" id="{9ED9B5F5-FEB0-4767-A87B-1ACDBC1A0729}"/>
                </a:ext>
              </a:extLst>
            </p:cNvPr>
            <p:cNvSpPr txBox="1"/>
            <p:nvPr/>
          </p:nvSpPr>
          <p:spPr>
            <a:xfrm>
              <a:off x="6013977" y="3031709"/>
              <a:ext cx="4033594" cy="2911053"/>
            </a:xfrm>
            <a:prstGeom prst="rect">
              <a:avLst/>
            </a:prstGeom>
            <a:noFill/>
          </p:spPr>
          <p:txBody>
            <a:bodyPr wrap="square" lIns="91440" tIns="45720" rIns="91440" bIns="45720" anchor="t">
              <a:spAutoFit/>
            </a:bodyPr>
            <a:lstStyle/>
            <a:p>
              <a:pPr algn="ctr" fontAlgn="base"/>
              <a:r>
                <a:rPr lang="en-GB" sz="1400" b="1" dirty="0">
                  <a:solidFill>
                    <a:srgbClr val="2D2767"/>
                  </a:solidFill>
                  <a:latin typeface="Apercu Pro" panose="020B0503050601040103" pitchFamily="34" charset="0"/>
                </a:rPr>
                <a:t>UKCA Marking</a:t>
              </a:r>
              <a:endParaRPr lang="en-US" sz="1400" b="1" dirty="0">
                <a:solidFill>
                  <a:srgbClr val="2D2767"/>
                </a:solidFill>
                <a:latin typeface="Apercu Pro" panose="020B0503050601040103" pitchFamily="34" charset="0"/>
              </a:endParaRPr>
            </a:p>
            <a:p>
              <a:pPr marL="342900" indent="-342900" fontAlgn="base">
                <a:spcBef>
                  <a:spcPts val="700"/>
                </a:spcBef>
                <a:spcAft>
                  <a:spcPts val="700"/>
                </a:spcAft>
                <a:buClr>
                  <a:srgbClr val="FF0000"/>
                </a:buClr>
                <a:buFont typeface="Arial" panose="020B0604020202020204" pitchFamily="34" charset="0"/>
                <a:buChar char="•"/>
              </a:pPr>
              <a:r>
                <a:rPr lang="en-GB" sz="1400" dirty="0">
                  <a:solidFill>
                    <a:srgbClr val="2D2767"/>
                  </a:solidFill>
                  <a:latin typeface="Apercu Pro"/>
                </a:rPr>
                <a:t>New Approach goods assessed against GB rules by a GB ‘Approved Body’ need the UKCA (UK Conformity Assessed) marking and a UK Declaration of Conformity. ​</a:t>
              </a:r>
            </a:p>
            <a:p>
              <a:pPr marL="342900" indent="-342900" fontAlgn="base">
                <a:spcBef>
                  <a:spcPts val="700"/>
                </a:spcBef>
                <a:spcAft>
                  <a:spcPts val="700"/>
                </a:spcAft>
                <a:buClr>
                  <a:srgbClr val="FF0000"/>
                </a:buClr>
                <a:buFont typeface="Arial" panose="020B0604020202020204" pitchFamily="34" charset="0"/>
                <a:buChar char="•"/>
              </a:pPr>
              <a:r>
                <a:rPr lang="en-GB" sz="1400" dirty="0">
                  <a:solidFill>
                    <a:srgbClr val="2D2767"/>
                  </a:solidFill>
                  <a:latin typeface="Apercu Pro"/>
                </a:rPr>
                <a:t>Businesses can self-declare for the UKCA marking, as with the CE marking.​</a:t>
              </a:r>
            </a:p>
            <a:p>
              <a:pPr marL="342900" indent="-342900" fontAlgn="base">
                <a:spcBef>
                  <a:spcPts val="700"/>
                </a:spcBef>
                <a:spcAft>
                  <a:spcPts val="700"/>
                </a:spcAft>
                <a:buClr>
                  <a:srgbClr val="FF0000"/>
                </a:buClr>
                <a:buFont typeface="Arial" panose="020B0604020202020204" pitchFamily="34" charset="0"/>
                <a:buChar char="•"/>
              </a:pPr>
              <a:r>
                <a:rPr lang="en-GB" sz="1400" dirty="0">
                  <a:solidFill>
                    <a:srgbClr val="2D2767"/>
                  </a:solidFill>
                  <a:latin typeface="Apercu Pro"/>
                </a:rPr>
                <a:t>On 31 December 2020, the essential legal requirements that businesses must meet did not change. All harmonised standards became ‘designated standards’. </a:t>
              </a:r>
              <a:r>
                <a:rPr lang="en-GB" sz="1400" b="0" i="0" dirty="0">
                  <a:solidFill>
                    <a:srgbClr val="2D2767"/>
                  </a:solidFill>
                  <a:effectLst/>
                  <a:latin typeface="Apercu Pro"/>
                </a:rPr>
                <a:t>​</a:t>
              </a:r>
              <a:endParaRPr lang="en-US" sz="1400" dirty="0">
                <a:solidFill>
                  <a:srgbClr val="2D2767"/>
                </a:solidFill>
                <a:latin typeface="Apercu Pro"/>
              </a:endParaRPr>
            </a:p>
          </p:txBody>
        </p:sp>
        <p:cxnSp>
          <p:nvCxnSpPr>
            <p:cNvPr id="25" name="Straight Connector 24">
              <a:extLst>
                <a:ext uri="{FF2B5EF4-FFF2-40B4-BE49-F238E27FC236}">
                  <a16:creationId xmlns:a16="http://schemas.microsoft.com/office/drawing/2014/main" id="{08B13EA2-E871-44A7-AB4E-D056C27FD052}"/>
                </a:ext>
              </a:extLst>
            </p:cNvPr>
            <p:cNvCxnSpPr>
              <a:cxnSpLocks/>
            </p:cNvCxnSpPr>
            <p:nvPr/>
          </p:nvCxnSpPr>
          <p:spPr>
            <a:xfrm flipV="1">
              <a:off x="7186742" y="2935239"/>
              <a:ext cx="1688064" cy="8103"/>
            </a:xfrm>
            <a:prstGeom prst="line">
              <a:avLst/>
            </a:prstGeom>
            <a:ln w="38100">
              <a:solidFill>
                <a:srgbClr val="12034B"/>
              </a:solidFill>
            </a:ln>
          </p:spPr>
          <p:style>
            <a:lnRef idx="1">
              <a:schemeClr val="accent1"/>
            </a:lnRef>
            <a:fillRef idx="0">
              <a:schemeClr val="accent1"/>
            </a:fillRef>
            <a:effectRef idx="0">
              <a:schemeClr val="accent1"/>
            </a:effectRef>
            <a:fontRef idx="minor">
              <a:schemeClr val="tx1"/>
            </a:fontRef>
          </p:style>
        </p:cxnSp>
        <p:pic>
          <p:nvPicPr>
            <p:cNvPr id="29" name="Graphic 28" descr="Diploma with solid fill">
              <a:extLst>
                <a:ext uri="{FF2B5EF4-FFF2-40B4-BE49-F238E27FC236}">
                  <a16:creationId xmlns:a16="http://schemas.microsoft.com/office/drawing/2014/main" id="{BB8027DF-FC1E-4844-A366-BDEAA601907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370274" y="1628415"/>
              <a:ext cx="1321000" cy="1321000"/>
            </a:xfrm>
            <a:prstGeom prst="rect">
              <a:avLst/>
            </a:prstGeom>
          </p:spPr>
        </p:pic>
      </p:grpSp>
      <p:sp>
        <p:nvSpPr>
          <p:cNvPr id="20" name="Title 1">
            <a:extLst>
              <a:ext uri="{FF2B5EF4-FFF2-40B4-BE49-F238E27FC236}">
                <a16:creationId xmlns:a16="http://schemas.microsoft.com/office/drawing/2014/main" id="{39673348-836B-410B-A0E2-69E67327705E}"/>
              </a:ext>
            </a:extLst>
          </p:cNvPr>
          <p:cNvSpPr>
            <a:spLocks noGrp="1"/>
          </p:cNvSpPr>
          <p:nvPr>
            <p:ph type="title"/>
          </p:nvPr>
        </p:nvSpPr>
        <p:spPr>
          <a:xfrm>
            <a:off x="344770" y="90980"/>
            <a:ext cx="11502460"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ENSURE</a:t>
            </a:r>
            <a:r>
              <a:rPr lang="en-GB" sz="3600" b="1" dirty="0">
                <a:solidFill>
                  <a:schemeClr val="bg1"/>
                </a:solidFill>
                <a:highlight>
                  <a:srgbClr val="E61E42"/>
                </a:highlight>
                <a:latin typeface="Apercu Pro" panose="020B0604020202020204" charset="0"/>
                <a:cs typeface="Apercu Pro" panose="020B0604020202020204" charset="0"/>
              </a:rPr>
              <a:t> NEW APPROACH GOODS ARE LABELLED </a:t>
            </a:r>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CORRECTLY</a:t>
            </a:r>
            <a:r>
              <a:rPr lang="en-GB" sz="3600" b="1" dirty="0" err="1">
                <a:solidFill>
                  <a:srgbClr val="E61E42"/>
                </a:solidFill>
                <a:highlight>
                  <a:srgbClr val="E61E42"/>
                </a:highlight>
                <a:latin typeface="Apercu Pro" panose="020B0604020202020204" charset="0"/>
                <a:cs typeface="Apercu Pro" panose="020B0604020202020204" charset="0"/>
              </a:rPr>
              <a:t>I</a:t>
            </a:r>
            <a:endParaRPr lang="en-GB" sz="3600" b="1" dirty="0">
              <a:solidFill>
                <a:srgbClr val="E61E42"/>
              </a:solidFill>
              <a:highlight>
                <a:srgbClr val="E61E42"/>
              </a:highlight>
              <a:latin typeface="Apercu Pro" panose="020B0604020202020204" charset="0"/>
              <a:cs typeface="Apercu Pro" panose="020B0604020202020204" charset="0"/>
            </a:endParaRPr>
          </a:p>
        </p:txBody>
      </p:sp>
      <p:grpSp>
        <p:nvGrpSpPr>
          <p:cNvPr id="6" name="Group 5">
            <a:extLst>
              <a:ext uri="{FF2B5EF4-FFF2-40B4-BE49-F238E27FC236}">
                <a16:creationId xmlns:a16="http://schemas.microsoft.com/office/drawing/2014/main" id="{A6AC76C3-5A40-4AB7-B3CB-22DF0B2861AC}"/>
              </a:ext>
            </a:extLst>
          </p:cNvPr>
          <p:cNvGrpSpPr/>
          <p:nvPr/>
        </p:nvGrpSpPr>
        <p:grpSpPr>
          <a:xfrm>
            <a:off x="10587090" y="2846072"/>
            <a:ext cx="1296000" cy="2126997"/>
            <a:chOff x="10743477" y="4574299"/>
            <a:chExt cx="1296000" cy="2126997"/>
          </a:xfrm>
        </p:grpSpPr>
        <p:sp>
          <p:nvSpPr>
            <p:cNvPr id="19" name="TextBox 18">
              <a:extLst>
                <a:ext uri="{FF2B5EF4-FFF2-40B4-BE49-F238E27FC236}">
                  <a16:creationId xmlns:a16="http://schemas.microsoft.com/office/drawing/2014/main" id="{EC2F4B0C-547A-4158-8F5A-2A393D242791}"/>
                </a:ext>
              </a:extLst>
            </p:cNvPr>
            <p:cNvSpPr txBox="1"/>
            <p:nvPr/>
          </p:nvSpPr>
          <p:spPr>
            <a:xfrm>
              <a:off x="10812942" y="5870299"/>
              <a:ext cx="1226535" cy="830997"/>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NOW FOR INFO ON:</a:t>
              </a:r>
            </a:p>
            <a:p>
              <a:pPr algn="ctr"/>
              <a:r>
                <a:rPr lang="en-GB" sz="1200" b="1" dirty="0">
                  <a:solidFill>
                    <a:srgbClr val="2D2767"/>
                  </a:solidFill>
                  <a:latin typeface="Apercu Pro" panose="020B0604020202020204" charset="0"/>
                  <a:cs typeface="Helvetica" panose="020B0604020202020204" pitchFamily="34" charset="0"/>
                </a:rPr>
                <a:t>DESIGNATED STANDARDS</a:t>
              </a:r>
            </a:p>
          </p:txBody>
        </p:sp>
        <p:pic>
          <p:nvPicPr>
            <p:cNvPr id="7" name="Picture 6">
              <a:extLst>
                <a:ext uri="{FF2B5EF4-FFF2-40B4-BE49-F238E27FC236}">
                  <a16:creationId xmlns:a16="http://schemas.microsoft.com/office/drawing/2014/main" id="{B6A05D05-F0DD-49AA-BD44-30622157F96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859641" y="4693245"/>
              <a:ext cx="1080000" cy="1053708"/>
            </a:xfrm>
            <a:prstGeom prst="rect">
              <a:avLst/>
            </a:prstGeom>
          </p:spPr>
        </p:pic>
        <p:sp>
          <p:nvSpPr>
            <p:cNvPr id="21" name="Rectangle: Rounded Corners 20">
              <a:extLst>
                <a:ext uri="{FF2B5EF4-FFF2-40B4-BE49-F238E27FC236}">
                  <a16:creationId xmlns:a16="http://schemas.microsoft.com/office/drawing/2014/main" id="{A0F87D2B-510B-4D17-94B2-C37E0F3AAEBB}"/>
                </a:ext>
              </a:extLst>
            </p:cNvPr>
            <p:cNvSpPr/>
            <p:nvPr/>
          </p:nvSpPr>
          <p:spPr>
            <a:xfrm>
              <a:off x="10743477" y="4574299"/>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spTree>
    <p:extLst>
      <p:ext uri="{BB962C8B-B14F-4D97-AF65-F5344CB8AC3E}">
        <p14:creationId xmlns:p14="http://schemas.microsoft.com/office/powerpoint/2010/main" val="2423867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235C134-60AE-4002-90DD-151DDA3CB851}"/>
              </a:ext>
            </a:extLst>
          </p:cNvPr>
          <p:cNvSpPr txBox="1">
            <a:spLocks/>
          </p:cNvSpPr>
          <p:nvPr/>
        </p:nvSpPr>
        <p:spPr>
          <a:xfrm>
            <a:off x="297121" y="1380129"/>
            <a:ext cx="11597758" cy="476535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
                <a:srgbClr val="FF0000"/>
              </a:buClr>
              <a:buSzTx/>
              <a:buFont typeface="Arial" panose="020B0604020202020204" pitchFamily="34" charset="0"/>
              <a:buNone/>
              <a:tabLst/>
              <a:defRPr/>
            </a:pPr>
            <a:r>
              <a:rPr kumimoji="0" lang="en-GB" sz="6800" b="0" i="0" u="none" strike="noStrike" kern="1200" cap="none" spc="0" normalizeH="0" baseline="0" noProof="0" dirty="0">
                <a:ln>
                  <a:noFill/>
                </a:ln>
                <a:solidFill>
                  <a:srgbClr val="2D2767"/>
                </a:solidFill>
                <a:effectLst/>
                <a:uLnTx/>
                <a:uFillTx/>
                <a:latin typeface="Apercu Pro" panose="020B0503050601040103" pitchFamily="34" charset="0"/>
                <a:cs typeface="Apercu Pro" panose="020B0604020202020204" charset="0"/>
              </a:rPr>
              <a:t>CE marked goods already placed on the EU or UK market before January 2021</a:t>
            </a:r>
            <a:r>
              <a:rPr lang="en-GB" sz="6800" dirty="0">
                <a:solidFill>
                  <a:srgbClr val="2D2767"/>
                </a:solidFill>
                <a:latin typeface="Apercu Pro" panose="020B0503050601040103" pitchFamily="34" charset="0"/>
                <a:cs typeface="Apercu Pro" panose="020B0604020202020204" charset="0"/>
              </a:rPr>
              <a:t> </a:t>
            </a:r>
            <a:r>
              <a:rPr kumimoji="0" lang="en-GB" sz="6800" b="0" i="0" u="none" strike="noStrike" kern="1200" cap="none" spc="0" normalizeH="0" baseline="0" noProof="0" dirty="0">
                <a:ln>
                  <a:noFill/>
                </a:ln>
                <a:solidFill>
                  <a:srgbClr val="2D2767"/>
                </a:solidFill>
                <a:effectLst/>
                <a:uLnTx/>
                <a:uFillTx/>
                <a:latin typeface="Apercu Pro" panose="020B0503050601040103" pitchFamily="34" charset="0"/>
                <a:cs typeface="Apercu Pro" panose="020B0604020202020204" charset="0"/>
              </a:rPr>
              <a:t>do not require any actions to be taken. </a:t>
            </a:r>
            <a:r>
              <a:rPr lang="en-GB" sz="6800" dirty="0">
                <a:solidFill>
                  <a:srgbClr val="2D2767"/>
                </a:solidFill>
                <a:latin typeface="Apercu Pro" panose="020B0503050601040103" pitchFamily="34" charset="0"/>
              </a:rPr>
              <a:t>Placing on the market refers to individual goods, not types of goods. </a:t>
            </a:r>
            <a:endParaRPr kumimoji="0" lang="en-GB" sz="6800" b="0" i="0" u="none" strike="noStrike" kern="1200" cap="none" spc="0" normalizeH="0" baseline="0" noProof="0" dirty="0">
              <a:ln>
                <a:noFill/>
              </a:ln>
              <a:solidFill>
                <a:srgbClr val="2D2767"/>
              </a:solidFill>
              <a:effectLst/>
              <a:uLnTx/>
              <a:uFillTx/>
              <a:latin typeface="Apercu Pro" panose="020B0503050601040103" pitchFamily="34" charset="0"/>
              <a:cs typeface="Apercu Pro" panose="020B0604020202020204" charset="0"/>
            </a:endParaRPr>
          </a:p>
          <a:p>
            <a:pPr marL="0" marR="0" lvl="0" indent="0" algn="l" defTabSz="914400" rtl="0" eaLnBrk="1" fontAlgn="auto" latinLnBrk="0" hangingPunct="1">
              <a:lnSpc>
                <a:spcPct val="120000"/>
              </a:lnSpc>
              <a:spcBef>
                <a:spcPts val="0"/>
              </a:spcBef>
              <a:spcAft>
                <a:spcPts val="0"/>
              </a:spcAft>
              <a:buClr>
                <a:srgbClr val="FF0000"/>
              </a:buClr>
              <a:buSzTx/>
              <a:buFont typeface="Arial" panose="020B0604020202020204" pitchFamily="34" charset="0"/>
              <a:buNone/>
              <a:tabLst/>
              <a:defRPr/>
            </a:pPr>
            <a:endParaRPr kumimoji="0" lang="en-GB" sz="6800" b="1" i="0" u="none" strike="noStrike" kern="1200" cap="none" spc="0" normalizeH="0" baseline="0" noProof="0" dirty="0">
              <a:ln>
                <a:noFill/>
              </a:ln>
              <a:solidFill>
                <a:srgbClr val="FF0000"/>
              </a:solidFill>
              <a:effectLst/>
              <a:uLnTx/>
              <a:uFillTx/>
              <a:latin typeface="Apercu Pro" panose="020B0503050601040103" pitchFamily="34" charset="0"/>
              <a:cs typeface="Apercu Pro" panose="020B0604020202020204" charset="0"/>
            </a:endParaRPr>
          </a:p>
          <a:p>
            <a:pPr marL="0" marR="0" lvl="0" indent="0" algn="l" defTabSz="914400" rtl="0" eaLnBrk="1" fontAlgn="auto" latinLnBrk="0" hangingPunct="1">
              <a:lnSpc>
                <a:spcPct val="120000"/>
              </a:lnSpc>
              <a:spcBef>
                <a:spcPts val="0"/>
              </a:spcBef>
              <a:spcAft>
                <a:spcPts val="0"/>
              </a:spcAft>
              <a:buClr>
                <a:srgbClr val="FF0000"/>
              </a:buClr>
              <a:buSzTx/>
              <a:buFont typeface="Arial" panose="020B0604020202020204" pitchFamily="34" charset="0"/>
              <a:buNone/>
              <a:tabLst/>
              <a:defRPr/>
            </a:pPr>
            <a:r>
              <a:rPr kumimoji="0" lang="en-GB" sz="6800" b="1" i="0" u="none" strike="noStrike" kern="1200" cap="none" spc="0" normalizeH="0" baseline="0" noProof="0" dirty="0">
                <a:ln>
                  <a:noFill/>
                </a:ln>
                <a:solidFill>
                  <a:srgbClr val="FF003B"/>
                </a:solidFill>
                <a:effectLst/>
                <a:uLnTx/>
                <a:uFillTx/>
                <a:latin typeface="Apercu Pro" panose="020B0503050601040103" pitchFamily="34" charset="0"/>
                <a:cs typeface="Apercu Pro" panose="020B0604020202020204" charset="0"/>
              </a:rPr>
              <a:t>Placing CE marked goods on the GB market</a:t>
            </a:r>
          </a:p>
          <a:p>
            <a:pPr marL="0" marR="0" lvl="0" indent="0" algn="l" defTabSz="914400" rtl="0" eaLnBrk="1" fontAlgn="auto" latinLnBrk="0" hangingPunct="1">
              <a:lnSpc>
                <a:spcPct val="120000"/>
              </a:lnSpc>
              <a:spcBef>
                <a:spcPts val="0"/>
              </a:spcBef>
              <a:spcAft>
                <a:spcPts val="0"/>
              </a:spcAft>
              <a:buClr>
                <a:srgbClr val="FF0000"/>
              </a:buClr>
              <a:buSzTx/>
              <a:buFont typeface="Arial" panose="020B0604020202020204" pitchFamily="34" charset="0"/>
              <a:buNone/>
              <a:tabLst/>
              <a:defRPr/>
            </a:pPr>
            <a:endParaRPr kumimoji="0" lang="en-GB" sz="6800" b="0" i="0" u="none" strike="noStrike" kern="1200" cap="none" spc="0" normalizeH="0" baseline="0" noProof="0" dirty="0">
              <a:ln>
                <a:noFill/>
              </a:ln>
              <a:solidFill>
                <a:srgbClr val="12034B"/>
              </a:solidFill>
              <a:effectLst/>
              <a:uLnTx/>
              <a:uFillTx/>
              <a:latin typeface="Apercu Pro" panose="020B0503050601040103" pitchFamily="34" charset="0"/>
              <a:cs typeface="Apercu Pro" panose="020B0604020202020204" charset="0"/>
            </a:endParaRPr>
          </a:p>
          <a:p>
            <a:pPr marL="228600" marR="0" lvl="0" indent="-228600" algn="l" defTabSz="914400" rtl="0" eaLnBrk="1" fontAlgn="auto" latinLnBrk="0" hangingPunct="1">
              <a:lnSpc>
                <a:spcPct val="120000"/>
              </a:lnSpc>
              <a:spcBef>
                <a:spcPts val="200"/>
              </a:spcBef>
              <a:spcAft>
                <a:spcPts val="0"/>
              </a:spcAft>
              <a:buClr>
                <a:srgbClr val="E61E42"/>
              </a:buClr>
              <a:buSzTx/>
              <a:buFont typeface="Arial" panose="020B0604020202020204" pitchFamily="34" charset="0"/>
              <a:buChar char="•"/>
              <a:tabLst/>
              <a:defRPr/>
            </a:pPr>
            <a:r>
              <a:rPr kumimoji="0" lang="en-GB" sz="6800" b="0" i="0" u="none" strike="noStrike" kern="1200" cap="none" spc="0" normalizeH="0" baseline="0" noProof="0" dirty="0">
                <a:ln>
                  <a:noFill/>
                </a:ln>
                <a:solidFill>
                  <a:srgbClr val="2D2767"/>
                </a:solidFill>
                <a:effectLst/>
                <a:uLnTx/>
                <a:uFillTx/>
                <a:latin typeface="Apercu Pro" panose="020B0503050601040103" pitchFamily="34" charset="0"/>
                <a:cs typeface="Apercu Pro" panose="020B0604020202020204" charset="0"/>
              </a:rPr>
              <a:t>Businesses should ensure they comply with changes to </a:t>
            </a:r>
            <a:r>
              <a:rPr lang="en-US" sz="6800" dirty="0">
                <a:solidFill>
                  <a:srgbClr val="2D2767"/>
                </a:solidFill>
                <a:latin typeface="Apercu Pro" panose="020B0503050601040103" pitchFamily="34" charset="0"/>
              </a:rPr>
              <a:t>the new domestic regime if they are placing CE marked goods on the GB market, for instance using the UKCA marking where necessary. </a:t>
            </a:r>
            <a:endParaRPr kumimoji="0" lang="en-GB" sz="6800" b="0" i="0" u="none" strike="noStrike" kern="1200" cap="none" spc="0" normalizeH="0" baseline="0" noProof="0" dirty="0">
              <a:ln>
                <a:noFill/>
              </a:ln>
              <a:solidFill>
                <a:srgbClr val="2D2767"/>
              </a:solidFill>
              <a:effectLst/>
              <a:uLnTx/>
              <a:uFillTx/>
              <a:latin typeface="Apercu Pro" panose="020B0503050601040103" pitchFamily="34" charset="0"/>
              <a:cs typeface="Apercu Pro" panose="020B0604020202020204" charset="0"/>
            </a:endParaRPr>
          </a:p>
          <a:p>
            <a:pPr marL="228600" marR="0" lvl="0" indent="-228600" algn="l" defTabSz="914400" rtl="0" eaLnBrk="1" fontAlgn="auto" latinLnBrk="0" hangingPunct="1">
              <a:lnSpc>
                <a:spcPct val="120000"/>
              </a:lnSpc>
              <a:spcBef>
                <a:spcPts val="200"/>
              </a:spcBef>
              <a:spcAft>
                <a:spcPts val="0"/>
              </a:spcAft>
              <a:buClr>
                <a:srgbClr val="E61E42"/>
              </a:buClr>
              <a:buSzTx/>
              <a:buFont typeface="Arial" panose="020B0604020202020204" pitchFamily="34" charset="0"/>
              <a:buChar char="•"/>
              <a:tabLst/>
              <a:defRPr/>
            </a:pPr>
            <a:r>
              <a:rPr lang="en-GB" sz="6800" dirty="0">
                <a:solidFill>
                  <a:srgbClr val="2D2767"/>
                </a:solidFill>
                <a:latin typeface="Apercu Pro" panose="020B0503050601040103" pitchFamily="34" charset="0"/>
                <a:cs typeface="Apercu Pro" panose="020B0604020202020204" charset="0"/>
              </a:rPr>
              <a:t>CE</a:t>
            </a:r>
            <a:r>
              <a:rPr kumimoji="0" lang="en-GB" sz="6800" b="0" i="0" u="none" strike="noStrike" kern="1200" cap="none" spc="0" normalizeH="0" baseline="0" noProof="0" dirty="0">
                <a:ln>
                  <a:noFill/>
                </a:ln>
                <a:solidFill>
                  <a:srgbClr val="2D2767"/>
                </a:solidFill>
                <a:effectLst/>
                <a:uLnTx/>
                <a:uFillTx/>
                <a:latin typeface="Apercu Pro" panose="020B0503050601040103" pitchFamily="34" charset="0"/>
                <a:cs typeface="Apercu Pro" panose="020B0604020202020204" charset="0"/>
              </a:rPr>
              <a:t> marked goods that meet EU and GB requirements can continue to be placed on the GB market in most cases until 1 January 2022.</a:t>
            </a:r>
          </a:p>
          <a:p>
            <a:pPr marL="228600" marR="0" lvl="0" indent="-228600" algn="l" defTabSz="914400" rtl="0" eaLnBrk="1" fontAlgn="auto" latinLnBrk="0" hangingPunct="1">
              <a:lnSpc>
                <a:spcPct val="120000"/>
              </a:lnSpc>
              <a:spcBef>
                <a:spcPts val="200"/>
              </a:spcBef>
              <a:spcAft>
                <a:spcPts val="0"/>
              </a:spcAft>
              <a:buClr>
                <a:srgbClr val="E61E42"/>
              </a:buClr>
              <a:buSzTx/>
              <a:buFont typeface="Arial" panose="020B0604020202020204" pitchFamily="34" charset="0"/>
              <a:buChar char="•"/>
              <a:tabLst/>
              <a:defRPr/>
            </a:pPr>
            <a:r>
              <a:rPr kumimoji="0" lang="en-GB" sz="6800" b="0" i="0" u="none" strike="noStrike" kern="1200" cap="none" spc="0" normalizeH="0" baseline="0" noProof="0" dirty="0">
                <a:ln>
                  <a:noFill/>
                </a:ln>
                <a:solidFill>
                  <a:srgbClr val="2D2767"/>
                </a:solidFill>
                <a:effectLst/>
                <a:uLnTx/>
                <a:uFillTx/>
                <a:latin typeface="Apercu Pro" panose="020B0503050601040103" pitchFamily="34" charset="0"/>
                <a:cs typeface="Apercu Pro" panose="020B0604020202020204" charset="0"/>
              </a:rPr>
              <a:t>For most new approach goods, businesses should affix the UKCA marking on a label affixed to the product or on accompanying documentation until 1 January 2023</a:t>
            </a:r>
            <a:r>
              <a:rPr kumimoji="0" lang="en-GB" sz="6800" b="1" i="0" u="none" strike="noStrike" kern="1200" cap="none" spc="0" normalizeH="0" baseline="0" noProof="0" dirty="0">
                <a:ln>
                  <a:noFill/>
                </a:ln>
                <a:solidFill>
                  <a:srgbClr val="2D2767"/>
                </a:solidFill>
                <a:effectLst/>
                <a:uLnTx/>
                <a:uFillTx/>
                <a:latin typeface="Apercu Pro" panose="020B0503050601040103" pitchFamily="34" charset="0"/>
                <a:cs typeface="Apercu Pro" panose="020B0604020202020204" charset="0"/>
              </a:rPr>
              <a:t>.</a:t>
            </a:r>
          </a:p>
          <a:p>
            <a:pPr marL="0" marR="0" lvl="0" indent="0" algn="l" defTabSz="914400" rtl="0" eaLnBrk="1" fontAlgn="auto" latinLnBrk="0" hangingPunct="1">
              <a:lnSpc>
                <a:spcPct val="120000"/>
              </a:lnSpc>
              <a:spcBef>
                <a:spcPts val="0"/>
              </a:spcBef>
              <a:spcAft>
                <a:spcPts val="0"/>
              </a:spcAft>
              <a:buClr>
                <a:srgbClr val="FF0000"/>
              </a:buClr>
              <a:buSzTx/>
              <a:buFont typeface="Arial" panose="020B0604020202020204" pitchFamily="34" charset="0"/>
              <a:buNone/>
              <a:tabLst/>
              <a:defRPr/>
            </a:pPr>
            <a:endParaRPr kumimoji="0" lang="en-GB" sz="6800" b="1" i="0" u="none" strike="noStrike" kern="1200" cap="none" spc="0" normalizeH="0" baseline="0" noProof="0" dirty="0">
              <a:ln>
                <a:noFill/>
              </a:ln>
              <a:solidFill>
                <a:srgbClr val="FF0000"/>
              </a:solidFill>
              <a:effectLst/>
              <a:uLnTx/>
              <a:uFillTx/>
              <a:latin typeface="Apercu Pro" panose="020B0503050601040103" pitchFamily="34" charset="0"/>
              <a:cs typeface="Apercu Pro" panose="020B0604020202020204" charset="0"/>
            </a:endParaRPr>
          </a:p>
          <a:p>
            <a:pPr marL="0" marR="0" lvl="0" indent="0" algn="l" defTabSz="914400" rtl="0" eaLnBrk="1" fontAlgn="auto" latinLnBrk="0" hangingPunct="1">
              <a:lnSpc>
                <a:spcPct val="120000"/>
              </a:lnSpc>
              <a:spcBef>
                <a:spcPts val="0"/>
              </a:spcBef>
              <a:spcAft>
                <a:spcPts val="0"/>
              </a:spcAft>
              <a:buClr>
                <a:srgbClr val="FF0000"/>
              </a:buClr>
              <a:buSzTx/>
              <a:buFont typeface="Arial" panose="020B0604020202020204" pitchFamily="34" charset="0"/>
              <a:buNone/>
              <a:tabLst/>
              <a:defRPr/>
            </a:pPr>
            <a:r>
              <a:rPr kumimoji="0" lang="en-GB" sz="6800" b="1" i="0" u="none" strike="noStrike" kern="1200" cap="none" spc="0" normalizeH="0" baseline="0" noProof="0" dirty="0">
                <a:ln>
                  <a:noFill/>
                </a:ln>
                <a:solidFill>
                  <a:srgbClr val="FF003B"/>
                </a:solidFill>
                <a:effectLst/>
                <a:uLnTx/>
                <a:uFillTx/>
                <a:latin typeface="Apercu Pro" panose="020B0503050601040103" pitchFamily="34" charset="0"/>
                <a:cs typeface="Apercu Pro" panose="020B0604020202020204" charset="0"/>
              </a:rPr>
              <a:t>Placing CE marked goods on the EU market</a:t>
            </a:r>
          </a:p>
          <a:p>
            <a:pPr marL="0" marR="0" lvl="0" indent="0" algn="l" defTabSz="914400" rtl="0" eaLnBrk="1" fontAlgn="auto" latinLnBrk="0" hangingPunct="1">
              <a:lnSpc>
                <a:spcPct val="120000"/>
              </a:lnSpc>
              <a:spcBef>
                <a:spcPts val="0"/>
              </a:spcBef>
              <a:spcAft>
                <a:spcPts val="0"/>
              </a:spcAft>
              <a:buClr>
                <a:srgbClr val="FF0000"/>
              </a:buClr>
              <a:buSzTx/>
              <a:buFont typeface="Arial" panose="020B0604020202020204" pitchFamily="34" charset="0"/>
              <a:buNone/>
              <a:tabLst/>
              <a:defRPr/>
            </a:pPr>
            <a:endParaRPr kumimoji="0" lang="en-GB" sz="6800" b="1" i="0" u="none" strike="noStrike" kern="1200" cap="none" spc="0" normalizeH="0" baseline="0" noProof="0" dirty="0">
              <a:ln>
                <a:noFill/>
              </a:ln>
              <a:solidFill>
                <a:prstClr val="black"/>
              </a:solidFill>
              <a:effectLst/>
              <a:uLnTx/>
              <a:uFillTx/>
              <a:latin typeface="Apercu Pro" panose="020B0503050601040103" pitchFamily="34" charset="0"/>
              <a:cs typeface="Apercu Pro" panose="020B0604020202020204" charset="0"/>
            </a:endParaRPr>
          </a:p>
          <a:p>
            <a:pPr marL="228600" marR="0" lvl="0" indent="-228600" algn="l" defTabSz="914400" rtl="0" eaLnBrk="1" fontAlgn="auto" latinLnBrk="0" hangingPunct="1">
              <a:lnSpc>
                <a:spcPct val="120000"/>
              </a:lnSpc>
              <a:spcBef>
                <a:spcPts val="0"/>
              </a:spcBef>
              <a:spcAft>
                <a:spcPts val="0"/>
              </a:spcAft>
              <a:buClr>
                <a:srgbClr val="E61E42"/>
              </a:buClr>
              <a:buSzTx/>
              <a:buFont typeface="Arial" panose="020B0604020202020204" pitchFamily="34" charset="0"/>
              <a:buChar char="•"/>
              <a:tabLst/>
              <a:defRPr/>
            </a:pPr>
            <a:r>
              <a:rPr kumimoji="0" lang="en-GB" sz="6800" b="0" i="0" u="none" strike="noStrike" kern="1200" cap="none" spc="0" normalizeH="0" baseline="0" noProof="0" dirty="0">
                <a:ln>
                  <a:noFill/>
                </a:ln>
                <a:solidFill>
                  <a:srgbClr val="2D2767"/>
                </a:solidFill>
                <a:effectLst/>
                <a:uLnTx/>
                <a:uFillTx/>
                <a:latin typeface="Apercu Pro" panose="020B0503050601040103" pitchFamily="34" charset="0"/>
                <a:cs typeface="Apercu Pro" panose="020B0604020202020204" charset="0"/>
              </a:rPr>
              <a:t>If </a:t>
            </a:r>
            <a:r>
              <a:rPr lang="en-GB" sz="6800" dirty="0">
                <a:solidFill>
                  <a:srgbClr val="2D2767"/>
                </a:solidFill>
                <a:latin typeface="Apercu Pro" panose="020B0503050601040103" pitchFamily="34" charset="0"/>
                <a:cs typeface="Apercu Pro" panose="020B0604020202020204" charset="0"/>
              </a:rPr>
              <a:t>businesses</a:t>
            </a:r>
            <a:r>
              <a:rPr kumimoji="0" lang="en-GB" sz="6800" b="0" i="0" u="none" strike="noStrike" kern="1200" cap="none" spc="0" normalizeH="0" baseline="0" noProof="0" dirty="0">
                <a:ln>
                  <a:noFill/>
                </a:ln>
                <a:solidFill>
                  <a:srgbClr val="2D2767"/>
                </a:solidFill>
                <a:effectLst/>
                <a:uLnTx/>
                <a:uFillTx/>
                <a:latin typeface="Apercu Pro" panose="020B0503050601040103" pitchFamily="34" charset="0"/>
                <a:cs typeface="Apercu Pro" panose="020B0604020202020204" charset="0"/>
              </a:rPr>
              <a:t> are placing manufactured goods on the EU market, </a:t>
            </a:r>
            <a:r>
              <a:rPr lang="en-GB" sz="6800" dirty="0">
                <a:solidFill>
                  <a:srgbClr val="2D2767"/>
                </a:solidFill>
                <a:latin typeface="Apercu Pro" panose="020B0503050601040103" pitchFamily="34" charset="0"/>
                <a:cs typeface="Apercu Pro" panose="020B0604020202020204" charset="0"/>
              </a:rPr>
              <a:t>they</a:t>
            </a:r>
            <a:r>
              <a:rPr kumimoji="0" lang="en-GB" sz="6800" b="0" i="0" u="none" strike="noStrike" kern="1200" cap="none" spc="0" normalizeH="0" baseline="0" noProof="0" dirty="0">
                <a:ln>
                  <a:noFill/>
                </a:ln>
                <a:solidFill>
                  <a:srgbClr val="2D2767"/>
                </a:solidFill>
                <a:effectLst/>
                <a:uLnTx/>
                <a:uFillTx/>
                <a:latin typeface="Apercu Pro" panose="020B0503050601040103" pitchFamily="34" charset="0"/>
                <a:cs typeface="Apercu Pro" panose="020B0604020202020204" charset="0"/>
              </a:rPr>
              <a:t> must take steps to ensure compliance with EU requirements.</a:t>
            </a:r>
          </a:p>
          <a:p>
            <a:pPr marL="457200" marR="0" lvl="0" indent="-457200" algn="l" defTabSz="914400" rtl="0" eaLnBrk="1" fontAlgn="auto" latinLnBrk="0" hangingPunct="1">
              <a:lnSpc>
                <a:spcPct val="170000"/>
              </a:lnSpc>
              <a:spcBef>
                <a:spcPts val="0"/>
              </a:spcBef>
              <a:spcAft>
                <a:spcPts val="0"/>
              </a:spcAft>
              <a:buClr>
                <a:srgbClr val="FF0000"/>
              </a:buClr>
              <a:buSzTx/>
              <a:buFont typeface="+mj-lt"/>
              <a:buAutoNum type="arabicPeriod"/>
              <a:tabLst/>
              <a:defRPr/>
            </a:pPr>
            <a:endParaRPr kumimoji="0" lang="en-GB" sz="5200" b="0" i="0" u="none" strike="noStrike" kern="1200" cap="none" spc="0" normalizeH="0" baseline="0" noProof="0" dirty="0">
              <a:ln>
                <a:noFill/>
              </a:ln>
              <a:solidFill>
                <a:prstClr val="black"/>
              </a:solidFill>
              <a:effectLst/>
              <a:uLnTx/>
              <a:uFillTx/>
              <a:latin typeface="Apercu Pro" panose="020B0503050601040103" pitchFamily="34" charset="0"/>
              <a:cs typeface="Helvetica" panose="020B0604020202020204" pitchFamily="34" charset="0"/>
            </a:endParaRPr>
          </a:p>
          <a:p>
            <a:pPr marL="0" marR="0" lvl="0" indent="0" algn="l" defTabSz="914400" rtl="0" eaLnBrk="1" fontAlgn="auto" latinLnBrk="0" hangingPunct="1">
              <a:lnSpc>
                <a:spcPct val="120000"/>
              </a:lnSpc>
              <a:spcBef>
                <a:spcPts val="0"/>
              </a:spcBef>
              <a:spcAft>
                <a:spcPts val="0"/>
              </a:spcAft>
              <a:buClr>
                <a:srgbClr val="FF0000"/>
              </a:buClr>
              <a:buSzTx/>
              <a:buFont typeface="Arial" panose="020B0604020202020204" pitchFamily="34" charset="0"/>
              <a:buNone/>
              <a:tabLst/>
              <a:defRPr/>
            </a:pPr>
            <a:endParaRPr kumimoji="0" lang="en-GB" sz="2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20000"/>
              </a:lnSpc>
              <a:spcBef>
                <a:spcPts val="0"/>
              </a:spcBef>
              <a:spcAft>
                <a:spcPts val="0"/>
              </a:spcAft>
              <a:buClr>
                <a:srgbClr val="FF0000"/>
              </a:buClr>
              <a:buSzTx/>
              <a:buFont typeface="Arial" panose="020B0604020202020204" pitchFamily="34" charset="0"/>
              <a:buNone/>
              <a:tabLst/>
              <a:defRPr/>
            </a:pPr>
            <a:endParaRPr kumimoji="0" lang="en-GB" sz="2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itle 1">
            <a:extLst>
              <a:ext uri="{FF2B5EF4-FFF2-40B4-BE49-F238E27FC236}">
                <a16:creationId xmlns:a16="http://schemas.microsoft.com/office/drawing/2014/main" id="{574250A4-D5D6-40B4-9020-76BAFF1A1132}"/>
              </a:ext>
            </a:extLst>
          </p:cNvPr>
          <p:cNvSpPr>
            <a:spLocks noGrp="1"/>
          </p:cNvSpPr>
          <p:nvPr>
            <p:ph type="title"/>
          </p:nvPr>
        </p:nvSpPr>
        <p:spPr>
          <a:xfrm>
            <a:off x="344770" y="479542"/>
            <a:ext cx="11847230"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PLACING</a:t>
            </a:r>
            <a:r>
              <a:rPr lang="en-GB" sz="3600" b="1" dirty="0">
                <a:solidFill>
                  <a:schemeClr val="bg1"/>
                </a:solidFill>
                <a:highlight>
                  <a:srgbClr val="E61E42"/>
                </a:highlight>
                <a:latin typeface="Apercu Pro" panose="020B0604020202020204" charset="0"/>
                <a:cs typeface="Apercu Pro" panose="020B0604020202020204" charset="0"/>
              </a:rPr>
              <a:t> NEW APPROACH GOODS ON THE MARKET</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extLst>
      <p:ext uri="{BB962C8B-B14F-4D97-AF65-F5344CB8AC3E}">
        <p14:creationId xmlns:p14="http://schemas.microsoft.com/office/powerpoint/2010/main" val="146298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2FD9E8-20B0-4CE2-B14E-5FF464A2B81C}"/>
              </a:ext>
            </a:extLst>
          </p:cNvPr>
          <p:cNvSpPr txBox="1"/>
          <p:nvPr/>
        </p:nvSpPr>
        <p:spPr>
          <a:xfrm>
            <a:off x="344770" y="1425903"/>
            <a:ext cx="9418066" cy="387747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20000"/>
              </a:lnSpc>
              <a:spcBef>
                <a:spcPts val="0"/>
              </a:spcBef>
              <a:spcAft>
                <a:spcPts val="0"/>
              </a:spcAft>
              <a:buClr>
                <a:srgbClr val="FF0000"/>
              </a:buClr>
              <a:buSzTx/>
              <a:buFont typeface="Arial" panose="020B0604020202020204" pitchFamily="34" charset="0"/>
              <a:buNone/>
              <a:tabLst/>
              <a:defRPr/>
            </a:pPr>
            <a:r>
              <a:rPr kumimoji="0" lang="en-GB" sz="1900" b="1" i="0" u="none" strike="noStrike" kern="1200" cap="none" spc="0" normalizeH="0" baseline="0" noProof="0" dirty="0">
                <a:ln>
                  <a:noFill/>
                </a:ln>
                <a:solidFill>
                  <a:srgbClr val="2D2767"/>
                </a:solidFill>
                <a:effectLst/>
                <a:uLnTx/>
                <a:uFillTx/>
                <a:latin typeface="Apercu Pro" panose="020B0604020202020204" charset="0"/>
                <a:cs typeface="Helvetica"/>
              </a:rPr>
              <a:t>GB market</a:t>
            </a:r>
            <a:endParaRPr kumimoji="0" lang="en-GB" sz="1900" b="0" i="0" u="none" strike="noStrike" kern="1200" cap="none" spc="0" normalizeH="0" baseline="0" noProof="0" dirty="0">
              <a:ln>
                <a:noFill/>
              </a:ln>
              <a:solidFill>
                <a:srgbClr val="2D2767"/>
              </a:solidFill>
              <a:effectLst/>
              <a:uLnTx/>
              <a:uFillTx/>
              <a:latin typeface="Apercu Pro" panose="020B0604020202020204" charset="0"/>
              <a:cs typeface="Helvetica" panose="020B0604020202020204" pitchFamily="34" charset="0"/>
            </a:endParaRPr>
          </a:p>
          <a:p>
            <a:pPr marL="1371600" indent="0">
              <a:lnSpc>
                <a:spcPct val="110000"/>
              </a:lnSpc>
              <a:spcBef>
                <a:spcPts val="1200"/>
              </a:spcBef>
              <a:buClr>
                <a:srgbClr val="FF0000"/>
              </a:buClr>
              <a:buNone/>
              <a:defRPr/>
            </a:pPr>
            <a:r>
              <a:rPr kumimoji="0" lang="en-GB" b="0" i="0" u="none" strike="noStrike" kern="1200" cap="none" spc="0" normalizeH="0" baseline="0" noProof="0" dirty="0">
                <a:ln>
                  <a:noFill/>
                </a:ln>
                <a:solidFill>
                  <a:srgbClr val="2D2767"/>
                </a:solidFill>
                <a:effectLst/>
                <a:uLnTx/>
                <a:uFillTx/>
                <a:latin typeface="Apercu Pro" panose="020B0604020202020204" charset="0"/>
                <a:cs typeface="Helvetica"/>
              </a:rPr>
              <a:t>All UK-based ‘Notified </a:t>
            </a:r>
            <a:r>
              <a:rPr lang="en-GB" dirty="0">
                <a:solidFill>
                  <a:srgbClr val="2D2767"/>
                </a:solidFill>
                <a:latin typeface="Apercu Pro" panose="020B0604020202020204" charset="0"/>
                <a:cs typeface="Helvetica"/>
              </a:rPr>
              <a:t>B</a:t>
            </a:r>
            <a:r>
              <a:rPr kumimoji="0" lang="en-GB" b="0" i="0" u="none" strike="noStrike" kern="1200" cap="none" spc="0" normalizeH="0" baseline="0" noProof="0" dirty="0" err="1">
                <a:ln>
                  <a:noFill/>
                </a:ln>
                <a:solidFill>
                  <a:srgbClr val="2D2767"/>
                </a:solidFill>
                <a:effectLst/>
                <a:uLnTx/>
                <a:uFillTx/>
                <a:latin typeface="Apercu Pro" panose="020B0604020202020204" charset="0"/>
                <a:cs typeface="Helvetica"/>
              </a:rPr>
              <a:t>odies</a:t>
            </a:r>
            <a:r>
              <a:rPr kumimoji="0" lang="en-GB" b="0" i="0" u="none" strike="noStrike" kern="1200" cap="none" spc="0" normalizeH="0" baseline="0" noProof="0" dirty="0">
                <a:ln>
                  <a:noFill/>
                </a:ln>
                <a:solidFill>
                  <a:srgbClr val="2D2767"/>
                </a:solidFill>
                <a:effectLst/>
                <a:uLnTx/>
                <a:uFillTx/>
                <a:latin typeface="Apercu Pro" panose="020B0604020202020204" charset="0"/>
                <a:cs typeface="Helvetica"/>
              </a:rPr>
              <a:t>’ became UK ‘Approved </a:t>
            </a:r>
            <a:r>
              <a:rPr lang="en-GB" dirty="0">
                <a:solidFill>
                  <a:srgbClr val="2D2767"/>
                </a:solidFill>
                <a:latin typeface="Apercu Pro" panose="020B0604020202020204" charset="0"/>
                <a:cs typeface="Helvetica"/>
              </a:rPr>
              <a:t>B</a:t>
            </a:r>
            <a:r>
              <a:rPr kumimoji="0" lang="en-GB" b="0" i="0" u="none" strike="noStrike" kern="1200" cap="none" spc="0" normalizeH="0" baseline="0" noProof="0" dirty="0" err="1">
                <a:ln>
                  <a:noFill/>
                </a:ln>
                <a:solidFill>
                  <a:srgbClr val="2D2767"/>
                </a:solidFill>
                <a:effectLst/>
                <a:uLnTx/>
                <a:uFillTx/>
                <a:latin typeface="Apercu Pro" panose="020B0604020202020204" charset="0"/>
                <a:cs typeface="Helvetica"/>
              </a:rPr>
              <a:t>odies</a:t>
            </a:r>
            <a:r>
              <a:rPr kumimoji="0" lang="en-GB" b="0" i="0" u="none" strike="noStrike" kern="1200" cap="none" spc="0" normalizeH="0" baseline="0" noProof="0" dirty="0">
                <a:ln>
                  <a:noFill/>
                </a:ln>
                <a:solidFill>
                  <a:srgbClr val="2D2767"/>
                </a:solidFill>
                <a:effectLst/>
                <a:uLnTx/>
                <a:uFillTx/>
                <a:latin typeface="Apercu Pro" panose="020B0604020202020204" charset="0"/>
                <a:cs typeface="Helvetica"/>
              </a:rPr>
              <a:t>’ on 1 January 2021. Details of UK bodies can be found on the </a:t>
            </a:r>
            <a:r>
              <a:rPr lang="en-GB" dirty="0">
                <a:solidFill>
                  <a:srgbClr val="2D2767"/>
                </a:solidFill>
                <a:latin typeface="Apercu Pro" panose="020B0604020202020204" charset="0"/>
                <a:cs typeface="Helvetica"/>
                <a:hlinkClick r:id="rId3"/>
              </a:rPr>
              <a:t>UKMCAB</a:t>
            </a:r>
            <a:r>
              <a:rPr kumimoji="0" lang="en-GB" b="0" i="0" u="none" strike="noStrike" kern="1200" cap="none" spc="0" normalizeH="0" baseline="0" noProof="0" dirty="0">
                <a:ln>
                  <a:noFill/>
                </a:ln>
                <a:solidFill>
                  <a:srgbClr val="2D2767"/>
                </a:solidFill>
                <a:effectLst/>
                <a:uLnTx/>
                <a:uFillTx/>
                <a:latin typeface="Apercu Pro" panose="020B0604020202020204" charset="0"/>
                <a:cs typeface="Helvetica"/>
                <a:hlinkClick r:id="rId3"/>
              </a:rPr>
              <a:t> database</a:t>
            </a:r>
            <a:r>
              <a:rPr kumimoji="0" lang="en-GB" b="0" i="0" u="none" strike="noStrike" kern="1200" cap="none" spc="0" normalizeH="0" baseline="0" noProof="0" dirty="0">
                <a:ln>
                  <a:noFill/>
                </a:ln>
                <a:solidFill>
                  <a:srgbClr val="2D2767"/>
                </a:solidFill>
                <a:effectLst/>
                <a:uLnTx/>
                <a:uFillTx/>
                <a:latin typeface="Apercu Pro" panose="020B0604020202020204" charset="0"/>
                <a:cs typeface="Helvetica"/>
              </a:rPr>
              <a:t>.</a:t>
            </a:r>
            <a:r>
              <a:rPr lang="en-GB" dirty="0">
                <a:solidFill>
                  <a:srgbClr val="2D2767"/>
                </a:solidFill>
                <a:latin typeface="Apercu Pro" panose="020B0604020202020204" charset="0"/>
                <a:cs typeface="Helvetica"/>
              </a:rPr>
              <a:t> </a:t>
            </a:r>
            <a:endParaRPr lang="en-GB" b="0" i="0" u="none" strike="noStrike" kern="1200" cap="none" spc="0" normalizeH="0" baseline="0" noProof="0" dirty="0">
              <a:ln>
                <a:noFill/>
              </a:ln>
              <a:solidFill>
                <a:srgbClr val="2D2767"/>
              </a:solidFill>
              <a:effectLst/>
              <a:uLnTx/>
              <a:uFillTx/>
              <a:latin typeface="Apercu Pro" panose="020B0604020202020204" charset="0"/>
              <a:cs typeface="Helvetica" panose="020B0604020202020204" pitchFamily="34" charset="0"/>
            </a:endParaRPr>
          </a:p>
          <a:p>
            <a:pPr marL="1371600" indent="0">
              <a:lnSpc>
                <a:spcPct val="110000"/>
              </a:lnSpc>
              <a:spcBef>
                <a:spcPts val="1800"/>
              </a:spcBef>
              <a:buClr>
                <a:srgbClr val="FF0000"/>
              </a:buClr>
              <a:buNone/>
              <a:defRPr/>
            </a:pPr>
            <a:r>
              <a:rPr lang="en-GB" dirty="0">
                <a:solidFill>
                  <a:srgbClr val="2D2767"/>
                </a:solidFill>
                <a:latin typeface="Apercu Pro" panose="020B0604020202020204" charset="0"/>
                <a:cs typeface="Helvetica"/>
              </a:rPr>
              <a:t>If a businesses</a:t>
            </a:r>
            <a:r>
              <a:rPr kumimoji="0" lang="en-GB" b="0" i="0" u="none" strike="noStrike" kern="1200" cap="none" spc="0" normalizeH="0" baseline="0" noProof="0" dirty="0">
                <a:ln>
                  <a:noFill/>
                </a:ln>
                <a:solidFill>
                  <a:srgbClr val="2D2767"/>
                </a:solidFill>
                <a:effectLst/>
                <a:uLnTx/>
                <a:uFillTx/>
                <a:latin typeface="Apercu Pro" panose="020B0604020202020204" charset="0"/>
                <a:cs typeface="Helvetica"/>
              </a:rPr>
              <a:t> product requires </a:t>
            </a:r>
            <a:r>
              <a:rPr lang="en-GB" dirty="0">
                <a:solidFill>
                  <a:srgbClr val="2D2767"/>
                </a:solidFill>
                <a:latin typeface="Apercu Pro" panose="020B0604020202020204" charset="0"/>
                <a:cs typeface="Helvetica"/>
              </a:rPr>
              <a:t>third-party</a:t>
            </a:r>
            <a:r>
              <a:rPr kumimoji="0" lang="en-GB" b="0" i="0" u="none" strike="noStrike" kern="1200" cap="none" spc="0" normalizeH="0" baseline="0" noProof="0" dirty="0">
                <a:ln>
                  <a:noFill/>
                </a:ln>
                <a:solidFill>
                  <a:srgbClr val="2D2767"/>
                </a:solidFill>
                <a:effectLst/>
                <a:uLnTx/>
                <a:uFillTx/>
                <a:latin typeface="Apercu Pro" panose="020B0604020202020204" charset="0"/>
                <a:cs typeface="Helvetica"/>
              </a:rPr>
              <a:t> conformity assessment, </a:t>
            </a:r>
            <a:r>
              <a:rPr lang="en-GB" dirty="0">
                <a:solidFill>
                  <a:srgbClr val="2D2767"/>
                </a:solidFill>
                <a:latin typeface="Apercu Pro" panose="020B0604020202020204" charset="0"/>
                <a:cs typeface="Helvetica"/>
              </a:rPr>
              <a:t>this </a:t>
            </a:r>
            <a:r>
              <a:rPr kumimoji="0" lang="en-GB" b="0" i="0" u="none" strike="noStrike" kern="1200" cap="none" spc="0" normalizeH="0" baseline="0" noProof="0" dirty="0">
                <a:ln>
                  <a:noFill/>
                </a:ln>
                <a:solidFill>
                  <a:srgbClr val="2D2767"/>
                </a:solidFill>
                <a:effectLst/>
                <a:uLnTx/>
                <a:uFillTx/>
                <a:latin typeface="Apercu Pro" panose="020B0604020202020204" charset="0"/>
                <a:cs typeface="Helvetica"/>
              </a:rPr>
              <a:t>will </a:t>
            </a:r>
            <a:r>
              <a:rPr lang="en-GB" dirty="0">
                <a:solidFill>
                  <a:srgbClr val="2D2767"/>
                </a:solidFill>
                <a:latin typeface="Apercu Pro" panose="020B0604020202020204" charset="0"/>
                <a:cs typeface="Helvetica"/>
              </a:rPr>
              <a:t>need to be completed by a UK-recognised body from 1 January 2022 (in most cases).</a:t>
            </a:r>
            <a:endParaRPr kumimoji="0" lang="en-GB" b="0" i="0" u="none" strike="noStrike" kern="1200" cap="none" spc="0" normalizeH="0" baseline="0" noProof="0" dirty="0">
              <a:ln>
                <a:noFill/>
              </a:ln>
              <a:solidFill>
                <a:srgbClr val="2D2767"/>
              </a:solidFill>
              <a:effectLst/>
              <a:uLnTx/>
              <a:uFillTx/>
              <a:latin typeface="Apercu Pro" panose="020B0604020202020204" charset="0"/>
              <a:cs typeface="Helvetica" panose="020B0604020202020204" pitchFamily="34" charset="0"/>
            </a:endParaRPr>
          </a:p>
          <a:p>
            <a:pPr marL="0" marR="0" lvl="0" indent="0" algn="l" defTabSz="914400" rtl="0" eaLnBrk="1" fontAlgn="auto" latinLnBrk="0" hangingPunct="1">
              <a:lnSpc>
                <a:spcPct val="110000"/>
              </a:lnSpc>
              <a:spcBef>
                <a:spcPts val="1200"/>
              </a:spcBef>
              <a:spcAft>
                <a:spcPts val="0"/>
              </a:spcAft>
              <a:buClr>
                <a:srgbClr val="FF0000"/>
              </a:buClr>
              <a:buSzTx/>
              <a:buFont typeface="Arial" panose="020B0604020202020204" pitchFamily="34" charset="0"/>
              <a:buNone/>
              <a:tabLst/>
              <a:defRPr/>
            </a:pPr>
            <a:r>
              <a:rPr kumimoji="0" lang="en-GB" sz="1900" b="1" i="0" u="none" strike="noStrike" kern="1200" cap="none" spc="0" normalizeH="0" baseline="0" noProof="0" dirty="0">
                <a:ln>
                  <a:noFill/>
                </a:ln>
                <a:solidFill>
                  <a:srgbClr val="2D2767"/>
                </a:solidFill>
                <a:effectLst/>
                <a:uLnTx/>
                <a:uFillTx/>
                <a:latin typeface="Apercu Pro" panose="020B0604020202020204" charset="0"/>
                <a:cs typeface="Helvetica"/>
              </a:rPr>
              <a:t>EU market</a:t>
            </a:r>
            <a:endParaRPr kumimoji="0" lang="en-GB" sz="1900" b="0" i="0" u="none" strike="noStrike" kern="1200" cap="none" spc="0" normalizeH="0" baseline="0" noProof="0" dirty="0">
              <a:ln>
                <a:noFill/>
              </a:ln>
              <a:solidFill>
                <a:srgbClr val="2D2767"/>
              </a:solidFill>
              <a:effectLst/>
              <a:uLnTx/>
              <a:uFillTx/>
              <a:latin typeface="Apercu Pro" panose="020B0604020202020204" charset="0"/>
              <a:cs typeface="Helvetica" panose="020B0604020202020204" pitchFamily="34" charset="0"/>
            </a:endParaRPr>
          </a:p>
          <a:p>
            <a:pPr marL="1371600" indent="0">
              <a:lnSpc>
                <a:spcPct val="110000"/>
              </a:lnSpc>
              <a:spcBef>
                <a:spcPts val="1200"/>
              </a:spcBef>
              <a:buClr>
                <a:srgbClr val="FF0000"/>
              </a:buClr>
              <a:buNone/>
              <a:defRPr/>
            </a:pPr>
            <a:r>
              <a:rPr lang="en-GB" dirty="0">
                <a:solidFill>
                  <a:srgbClr val="2C2664"/>
                </a:solidFill>
                <a:latin typeface="Apercu Pro" panose="020B0604020202020204" charset="0"/>
                <a:cs typeface="Helvetica"/>
              </a:rPr>
              <a:t>M</a:t>
            </a:r>
            <a:r>
              <a:rPr kumimoji="0" lang="en-GB" b="0" i="0" u="none" strike="noStrike" kern="1200" cap="none" spc="0" normalizeH="0" baseline="0" noProof="0" dirty="0" err="1">
                <a:ln>
                  <a:noFill/>
                </a:ln>
                <a:solidFill>
                  <a:srgbClr val="2C2664"/>
                </a:solidFill>
                <a:effectLst/>
                <a:uLnTx/>
                <a:uFillTx/>
                <a:latin typeface="Apercu Pro" panose="020B0604020202020204" charset="0"/>
                <a:cs typeface="Helvetica"/>
              </a:rPr>
              <a:t>andatory</a:t>
            </a:r>
            <a:r>
              <a:rPr kumimoji="0" lang="en-GB" b="0" i="0" u="none" strike="noStrike" kern="1200" cap="none" spc="0" normalizeH="0" baseline="0" noProof="0" dirty="0">
                <a:ln>
                  <a:noFill/>
                </a:ln>
                <a:solidFill>
                  <a:srgbClr val="2C2664"/>
                </a:solidFill>
                <a:effectLst/>
                <a:uLnTx/>
                <a:uFillTx/>
                <a:latin typeface="Apercu Pro" panose="020B0604020202020204" charset="0"/>
                <a:cs typeface="Helvetica"/>
              </a:rPr>
              <a:t> conformity assessments by UK bodies are no longer recognised by the EU</a:t>
            </a:r>
            <a:r>
              <a:rPr lang="en-GB" dirty="0">
                <a:solidFill>
                  <a:srgbClr val="2C2664"/>
                </a:solidFill>
                <a:latin typeface="Apercu Pro" panose="020B0604020202020204" charset="0"/>
                <a:cs typeface="Helvetica"/>
              </a:rPr>
              <a:t>. Businesses should speak to their existing conformity assessment body to discuss options. </a:t>
            </a:r>
            <a:endParaRPr kumimoji="0" lang="en-GB" b="0" i="0" u="none" strike="noStrike" kern="1200" cap="none" spc="0" normalizeH="0" baseline="0" noProof="0" dirty="0">
              <a:ln>
                <a:noFill/>
              </a:ln>
              <a:solidFill>
                <a:srgbClr val="2C2664"/>
              </a:solidFill>
              <a:effectLst/>
              <a:uLnTx/>
              <a:uFillTx/>
              <a:latin typeface="Apercu Pro" panose="020B0604020202020204" charset="0"/>
              <a:cs typeface="Helvetica" panose="020B0604020202020204" pitchFamily="34" charset="0"/>
            </a:endParaRPr>
          </a:p>
        </p:txBody>
      </p:sp>
      <p:pic>
        <p:nvPicPr>
          <p:cNvPr id="5" name="Graphic 4" descr="Microscope">
            <a:extLst>
              <a:ext uri="{FF2B5EF4-FFF2-40B4-BE49-F238E27FC236}">
                <a16:creationId xmlns:a16="http://schemas.microsoft.com/office/drawing/2014/main" id="{30BEFD04-57F7-4A9B-9FF8-C000A075FC7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80033" y="2260990"/>
            <a:ext cx="797530" cy="797530"/>
          </a:xfrm>
          <a:prstGeom prst="rect">
            <a:avLst/>
          </a:prstGeom>
        </p:spPr>
      </p:pic>
      <p:pic>
        <p:nvPicPr>
          <p:cNvPr id="7" name="Graphic 6" descr="Truck">
            <a:extLst>
              <a:ext uri="{FF2B5EF4-FFF2-40B4-BE49-F238E27FC236}">
                <a16:creationId xmlns:a16="http://schemas.microsoft.com/office/drawing/2014/main" id="{47954E8C-697C-4B24-9021-ADBE35C24DB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44431" y="4394522"/>
            <a:ext cx="797530" cy="797530"/>
          </a:xfrm>
          <a:prstGeom prst="rect">
            <a:avLst/>
          </a:prstGeom>
        </p:spPr>
      </p:pic>
      <p:sp>
        <p:nvSpPr>
          <p:cNvPr id="12" name="Title 1">
            <a:extLst>
              <a:ext uri="{FF2B5EF4-FFF2-40B4-BE49-F238E27FC236}">
                <a16:creationId xmlns:a16="http://schemas.microsoft.com/office/drawing/2014/main" id="{2F8AB740-3112-4ADC-8642-8EE0B1F76D49}"/>
              </a:ext>
            </a:extLst>
          </p:cNvPr>
          <p:cNvSpPr>
            <a:spLocks noGrp="1"/>
          </p:cNvSpPr>
          <p:nvPr>
            <p:ph type="title"/>
          </p:nvPr>
        </p:nvSpPr>
        <p:spPr>
          <a:xfrm>
            <a:off x="344770" y="61200"/>
            <a:ext cx="11502460"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CONFORMITY</a:t>
            </a:r>
            <a:r>
              <a:rPr lang="en-GB" sz="3600" b="1" dirty="0">
                <a:solidFill>
                  <a:schemeClr val="bg1"/>
                </a:solidFill>
                <a:highlight>
                  <a:srgbClr val="E61E42"/>
                </a:highlight>
                <a:latin typeface="Apercu Pro" panose="020B0604020202020204" charset="0"/>
                <a:cs typeface="Apercu Pro" panose="020B0604020202020204" charset="0"/>
              </a:rPr>
              <a:t> ASSESSMENT BODIES FOR NEW </a:t>
            </a:r>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APPROACH</a:t>
            </a:r>
            <a:r>
              <a:rPr lang="en-GB" sz="3600" b="1" dirty="0">
                <a:solidFill>
                  <a:schemeClr val="bg1"/>
                </a:solidFill>
                <a:highlight>
                  <a:srgbClr val="E61E42"/>
                </a:highlight>
                <a:latin typeface="Apercu Pro" panose="020B0604020202020204" charset="0"/>
                <a:cs typeface="Apercu Pro" panose="020B0604020202020204" charset="0"/>
              </a:rPr>
              <a:t> GOODS</a:t>
            </a:r>
            <a:r>
              <a:rPr lang="en-GB" sz="3600" b="1" dirty="0">
                <a:solidFill>
                  <a:srgbClr val="E61E42"/>
                </a:solidFill>
                <a:highlight>
                  <a:srgbClr val="E61E42"/>
                </a:highlight>
                <a:latin typeface="Apercu Pro" panose="020B0604020202020204" charset="0"/>
                <a:cs typeface="Apercu Pro" panose="020B0604020202020204" charset="0"/>
              </a:rPr>
              <a:t>I</a:t>
            </a:r>
          </a:p>
        </p:txBody>
      </p:sp>
      <p:grpSp>
        <p:nvGrpSpPr>
          <p:cNvPr id="3" name="Group 2">
            <a:extLst>
              <a:ext uri="{FF2B5EF4-FFF2-40B4-BE49-F238E27FC236}">
                <a16:creationId xmlns:a16="http://schemas.microsoft.com/office/drawing/2014/main" id="{4CFD829C-F11D-477D-A093-748F5441399F}"/>
              </a:ext>
            </a:extLst>
          </p:cNvPr>
          <p:cNvGrpSpPr/>
          <p:nvPr/>
        </p:nvGrpSpPr>
        <p:grpSpPr>
          <a:xfrm>
            <a:off x="10587600" y="2847600"/>
            <a:ext cx="1342882" cy="2449456"/>
            <a:chOff x="10607272" y="1580935"/>
            <a:chExt cx="1342882" cy="2449456"/>
          </a:xfrm>
        </p:grpSpPr>
        <p:pic>
          <p:nvPicPr>
            <p:cNvPr id="9" name="Picture 8">
              <a:extLst>
                <a:ext uri="{FF2B5EF4-FFF2-40B4-BE49-F238E27FC236}">
                  <a16:creationId xmlns:a16="http://schemas.microsoft.com/office/drawing/2014/main" id="{50EB66D9-3973-49EB-A045-9CDA2E654C4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608829" y="1688935"/>
              <a:ext cx="1294443" cy="1080000"/>
            </a:xfrm>
            <a:prstGeom prst="rect">
              <a:avLst/>
            </a:prstGeom>
          </p:spPr>
        </p:pic>
        <p:sp>
          <p:nvSpPr>
            <p:cNvPr id="10" name="TextBox 9">
              <a:extLst>
                <a:ext uri="{FF2B5EF4-FFF2-40B4-BE49-F238E27FC236}">
                  <a16:creationId xmlns:a16="http://schemas.microsoft.com/office/drawing/2014/main" id="{3053D9A0-4B12-4C3F-A184-394F83FD760C}"/>
                </a:ext>
              </a:extLst>
            </p:cNvPr>
            <p:cNvSpPr txBox="1"/>
            <p:nvPr/>
          </p:nvSpPr>
          <p:spPr>
            <a:xfrm>
              <a:off x="10641987" y="2860840"/>
              <a:ext cx="1308167" cy="1169551"/>
            </a:xfrm>
            <a:prstGeom prst="rect">
              <a:avLst/>
            </a:prstGeom>
            <a:noFill/>
          </p:spPr>
          <p:txBody>
            <a:bodyPr wrap="square">
              <a:spAutoFit/>
            </a:bodyPr>
            <a:lstStyle/>
            <a:p>
              <a:pPr algn="ctr"/>
              <a:r>
                <a:rPr lang="en-GB" sz="1400" b="1" dirty="0">
                  <a:solidFill>
                    <a:srgbClr val="2C2664"/>
                  </a:solidFill>
                  <a:latin typeface="Apercu Pro" panose="020B0604020202020204" charset="0"/>
                  <a:cs typeface="Helvetica" panose="020B0604020202020204" pitchFamily="34" charset="0"/>
                </a:rPr>
                <a:t>SCAN NOW FOR INFO ON:</a:t>
              </a:r>
            </a:p>
            <a:p>
              <a:pPr algn="ctr"/>
              <a:r>
                <a:rPr lang="en-GB" sz="1400" b="1" dirty="0">
                  <a:solidFill>
                    <a:srgbClr val="2C2664"/>
                  </a:solidFill>
                  <a:latin typeface="Apercu Pro" panose="020B0604020202020204" charset="0"/>
                  <a:cs typeface="Helvetica" panose="020B0604020202020204" pitchFamily="34" charset="0"/>
                </a:rPr>
                <a:t>UKMCAB DATABASE</a:t>
              </a:r>
            </a:p>
          </p:txBody>
        </p:sp>
        <p:sp>
          <p:nvSpPr>
            <p:cNvPr id="13" name="Rectangle: Rounded Corners 12">
              <a:extLst>
                <a:ext uri="{FF2B5EF4-FFF2-40B4-BE49-F238E27FC236}">
                  <a16:creationId xmlns:a16="http://schemas.microsoft.com/office/drawing/2014/main" id="{DB24B42F-03E4-47F5-B541-3F8A7AF8AD87}"/>
                </a:ext>
              </a:extLst>
            </p:cNvPr>
            <p:cNvSpPr/>
            <p:nvPr/>
          </p:nvSpPr>
          <p:spPr>
            <a:xfrm>
              <a:off x="10607272" y="1580935"/>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spTree>
    <p:extLst>
      <p:ext uri="{BB962C8B-B14F-4D97-AF65-F5344CB8AC3E}">
        <p14:creationId xmlns:p14="http://schemas.microsoft.com/office/powerpoint/2010/main" val="748835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2FD9E8-20B0-4CE2-B14E-5FF464A2B81C}"/>
              </a:ext>
            </a:extLst>
          </p:cNvPr>
          <p:cNvSpPr txBox="1"/>
          <p:nvPr/>
        </p:nvSpPr>
        <p:spPr>
          <a:xfrm>
            <a:off x="385200" y="1515600"/>
            <a:ext cx="11273486" cy="4457631"/>
          </a:xfrm>
          <a:prstGeom prst="rect">
            <a:avLst/>
          </a:prstGeom>
          <a:noFill/>
        </p:spPr>
        <p:txBody>
          <a:bodyPr wrap="square" lIns="91440" tIns="45720" rIns="91440" bIns="45720" rtlCol="0" anchor="t">
            <a:spAutoFit/>
          </a:bodyPr>
          <a:lstStyle/>
          <a:p>
            <a:pPr algn="l" rtl="0" fontAlgn="base">
              <a:spcBef>
                <a:spcPts val="800"/>
              </a:spcBef>
              <a:spcAft>
                <a:spcPts val="800"/>
              </a:spcAft>
            </a:pPr>
            <a:r>
              <a:rPr lang="en-GB" sz="1900" b="1" i="0" u="none" strike="noStrike" dirty="0">
                <a:solidFill>
                  <a:srgbClr val="2D2767"/>
                </a:solidFill>
                <a:effectLst/>
                <a:latin typeface="Apercu Pro"/>
              </a:rPr>
              <a:t>What do businesses need to </a:t>
            </a:r>
            <a:r>
              <a:rPr lang="en-GB" sz="1900" b="1" dirty="0">
                <a:solidFill>
                  <a:srgbClr val="2D2767"/>
                </a:solidFill>
                <a:latin typeface="Apercu Pro"/>
              </a:rPr>
              <a:t>know</a:t>
            </a:r>
            <a:r>
              <a:rPr lang="en-GB" sz="1900" b="1" i="0" u="none" strike="noStrike" dirty="0">
                <a:solidFill>
                  <a:srgbClr val="2D2767"/>
                </a:solidFill>
                <a:effectLst/>
                <a:latin typeface="Apercu Pro"/>
              </a:rPr>
              <a:t>?</a:t>
            </a:r>
            <a:r>
              <a:rPr lang="en-GB" sz="1900" b="0" i="0" dirty="0">
                <a:solidFill>
                  <a:srgbClr val="2D2767"/>
                </a:solidFill>
                <a:effectLst/>
                <a:latin typeface="Apercu Pro"/>
              </a:rPr>
              <a:t>​</a:t>
            </a:r>
          </a:p>
          <a:p>
            <a:pPr fontAlgn="base">
              <a:spcBef>
                <a:spcPts val="800"/>
              </a:spcBef>
              <a:spcAft>
                <a:spcPts val="800"/>
              </a:spcAft>
            </a:pPr>
            <a:r>
              <a:rPr lang="en-GB" dirty="0">
                <a:solidFill>
                  <a:srgbClr val="2D2767"/>
                </a:solidFill>
                <a:latin typeface="Apercu Pro"/>
              </a:rPr>
              <a:t>The responsibilities of ‘economic operators’ who deal with CE or UKCA marked goods changed on 1 January 2021. Economic operators include manufacturers, importers, distributors and authorised representatives. ​	</a:t>
            </a:r>
          </a:p>
          <a:p>
            <a:pPr lvl="4">
              <a:spcBef>
                <a:spcPts val="800"/>
              </a:spcBef>
              <a:spcAft>
                <a:spcPts val="800"/>
              </a:spcAft>
            </a:pPr>
            <a:r>
              <a:rPr lang="en-GB" dirty="0">
                <a:solidFill>
                  <a:srgbClr val="2D2767"/>
                </a:solidFill>
                <a:latin typeface="Apercu Pro"/>
              </a:rPr>
              <a:t>UK-based distributors of EU goods may become 'importers' - and vice-versa. Compared to distributors, importers have additional duties to ensure products are compliant with product standards and must ensure their address is on a product. </a:t>
            </a:r>
          </a:p>
          <a:p>
            <a:pPr lvl="4">
              <a:spcBef>
                <a:spcPts val="800"/>
              </a:spcBef>
              <a:spcAft>
                <a:spcPts val="800"/>
              </a:spcAft>
            </a:pPr>
            <a:r>
              <a:rPr lang="en-GB" dirty="0">
                <a:solidFill>
                  <a:srgbClr val="2D2767"/>
                </a:solidFill>
                <a:latin typeface="Apercu Pro"/>
              </a:rPr>
              <a:t>Authorised Representatives must be based in GB or NI for the GB market. GB-based Authorised Representatives aren't recognised in the EU. </a:t>
            </a:r>
          </a:p>
          <a:p>
            <a:pPr fontAlgn="base">
              <a:spcBef>
                <a:spcPts val="800"/>
              </a:spcBef>
              <a:spcAft>
                <a:spcPts val="800"/>
              </a:spcAft>
            </a:pPr>
            <a:endParaRPr lang="en-GB" dirty="0">
              <a:solidFill>
                <a:srgbClr val="2D2767"/>
              </a:solidFill>
              <a:latin typeface="Apercu Pro"/>
            </a:endParaRPr>
          </a:p>
          <a:p>
            <a:pPr fontAlgn="base">
              <a:spcBef>
                <a:spcPts val="800"/>
              </a:spcBef>
              <a:spcAft>
                <a:spcPts val="800"/>
              </a:spcAft>
            </a:pPr>
            <a:r>
              <a:rPr lang="en-GB" dirty="0">
                <a:solidFill>
                  <a:srgbClr val="2D2767"/>
                </a:solidFill>
                <a:latin typeface="Apercu Pro"/>
              </a:rPr>
              <a:t>On 16 July 2021, Regulation (EU) 2019/1020 – Market Surveillance and Compliance of Products Regulation – comes into effect, which means businesses may need to appoint an EU representative if there is no other economic operator in place (when exporting or moving goods to the EU and NI).</a:t>
            </a:r>
          </a:p>
        </p:txBody>
      </p:sp>
      <p:pic>
        <p:nvPicPr>
          <p:cNvPr id="5" name="Graphic 4" descr="Warehouse with solid fill">
            <a:extLst>
              <a:ext uri="{FF2B5EF4-FFF2-40B4-BE49-F238E27FC236}">
                <a16:creationId xmlns:a16="http://schemas.microsoft.com/office/drawing/2014/main" id="{A6239F40-253E-4234-886F-E8C6891BA32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811683" y="2675557"/>
            <a:ext cx="941491" cy="941491"/>
          </a:xfrm>
          <a:prstGeom prst="rect">
            <a:avLst/>
          </a:prstGeom>
        </p:spPr>
      </p:pic>
      <p:pic>
        <p:nvPicPr>
          <p:cNvPr id="7" name="Graphic 6" descr="Employee badge with solid fill">
            <a:extLst>
              <a:ext uri="{FF2B5EF4-FFF2-40B4-BE49-F238E27FC236}">
                <a16:creationId xmlns:a16="http://schemas.microsoft.com/office/drawing/2014/main" id="{E27EFB85-B9E2-474B-AAFC-CFC80D4788D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811683" y="3617048"/>
            <a:ext cx="941491" cy="941491"/>
          </a:xfrm>
          <a:prstGeom prst="rect">
            <a:avLst/>
          </a:prstGeom>
        </p:spPr>
      </p:pic>
      <p:sp>
        <p:nvSpPr>
          <p:cNvPr id="9" name="Title 1">
            <a:extLst>
              <a:ext uri="{FF2B5EF4-FFF2-40B4-BE49-F238E27FC236}">
                <a16:creationId xmlns:a16="http://schemas.microsoft.com/office/drawing/2014/main" id="{A14581D4-9B45-4783-950D-1FB005B907B7}"/>
              </a:ext>
            </a:extLst>
          </p:cNvPr>
          <p:cNvSpPr>
            <a:spLocks noGrp="1"/>
          </p:cNvSpPr>
          <p:nvPr>
            <p:ph type="title"/>
          </p:nvPr>
        </p:nvSpPr>
        <p:spPr>
          <a:xfrm>
            <a:off x="344770" y="61200"/>
            <a:ext cx="11502460" cy="961155"/>
          </a:xfrm>
        </p:spPr>
        <p:txBody>
          <a:bodyPr>
            <a:noAutofit/>
          </a:bodyPr>
          <a:lstStyle/>
          <a:p>
            <a:r>
              <a:rPr lang="en-GB" sz="3600" b="1" dirty="0">
                <a:solidFill>
                  <a:srgbClr val="E61E42"/>
                </a:solidFill>
                <a:highlight>
                  <a:srgbClr val="E61E42"/>
                </a:highlight>
                <a:latin typeface="Apercu Pro" panose="020B0604020202020204" charset="0"/>
                <a:cs typeface="Apercu Pro" panose="020B0604020202020204" charset="0"/>
              </a:rPr>
              <a:t>I</a:t>
            </a:r>
            <a:r>
              <a:rPr lang="en-GB" sz="3600" b="1" dirty="0">
                <a:solidFill>
                  <a:schemeClr val="bg1"/>
                </a:solidFill>
                <a:highlight>
                  <a:srgbClr val="E61E42"/>
                </a:highlight>
                <a:latin typeface="Apercu Pro" panose="020B0604020202020204" charset="0"/>
                <a:cs typeface="Apercu Pro" panose="020B0604020202020204" charset="0"/>
              </a:rPr>
              <a:t>LEGAL RESPONSIBILITIES FOR NEW APPROACH   </a:t>
            </a:r>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GOODS</a:t>
            </a:r>
            <a:r>
              <a:rPr lang="en-GB" sz="3600" b="1" dirty="0" err="1">
                <a:solidFill>
                  <a:srgbClr val="E61E42"/>
                </a:solidFill>
                <a:highlight>
                  <a:srgbClr val="E61E42"/>
                </a:highlight>
                <a:latin typeface="Apercu Pro" panose="020B0604020202020204" charset="0"/>
                <a:cs typeface="Apercu Pro" panose="020B0604020202020204" charset="0"/>
              </a:rPr>
              <a:t>I</a:t>
            </a:r>
            <a:endParaRPr lang="en-GB" sz="3600" b="1" dirty="0">
              <a:solidFill>
                <a:srgbClr val="E61E42"/>
              </a:solidFill>
              <a:highlight>
                <a:srgbClr val="E61E42"/>
              </a:highlight>
              <a:latin typeface="Apercu Pro" panose="020B0604020202020204" charset="0"/>
              <a:cs typeface="Apercu Pro" panose="020B0604020202020204" charset="0"/>
            </a:endParaRPr>
          </a:p>
        </p:txBody>
      </p:sp>
    </p:spTree>
    <p:extLst>
      <p:ext uri="{BB962C8B-B14F-4D97-AF65-F5344CB8AC3E}">
        <p14:creationId xmlns:p14="http://schemas.microsoft.com/office/powerpoint/2010/main" val="144070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2FD9E8-20B0-4CE2-B14E-5FF464A2B81C}"/>
              </a:ext>
            </a:extLst>
          </p:cNvPr>
          <p:cNvSpPr txBox="1"/>
          <p:nvPr/>
        </p:nvSpPr>
        <p:spPr>
          <a:xfrm>
            <a:off x="385200" y="1515600"/>
            <a:ext cx="11636002" cy="4462760"/>
          </a:xfrm>
          <a:prstGeom prst="rect">
            <a:avLst/>
          </a:prstGeom>
          <a:noFill/>
        </p:spPr>
        <p:txBody>
          <a:bodyPr wrap="square" lIns="91440" tIns="45720" rIns="91440" bIns="45720" rtlCol="0" anchor="t">
            <a:spAutoFit/>
          </a:bodyPr>
          <a:lstStyle/>
          <a:p>
            <a:pPr algn="l" rtl="0" fontAlgn="base">
              <a:spcBef>
                <a:spcPts val="800"/>
              </a:spcBef>
              <a:spcAft>
                <a:spcPts val="800"/>
              </a:spcAft>
            </a:pPr>
            <a:r>
              <a:rPr lang="en-GB" sz="1900" b="1" i="0" u="none" strike="noStrike" dirty="0">
                <a:solidFill>
                  <a:srgbClr val="2D2767"/>
                </a:solidFill>
                <a:effectLst/>
                <a:latin typeface="Apercu Pro"/>
              </a:rPr>
              <a:t>What do businesses need to </a:t>
            </a:r>
            <a:r>
              <a:rPr lang="en-GB" sz="1900" b="1" dirty="0">
                <a:solidFill>
                  <a:srgbClr val="2D2767"/>
                </a:solidFill>
                <a:latin typeface="Apercu Pro"/>
              </a:rPr>
              <a:t>know</a:t>
            </a:r>
            <a:r>
              <a:rPr lang="en-GB" sz="1900" b="1" i="0" u="none" strike="noStrike" dirty="0">
                <a:solidFill>
                  <a:srgbClr val="2D2767"/>
                </a:solidFill>
                <a:effectLst/>
                <a:latin typeface="Apercu Pro"/>
              </a:rPr>
              <a:t>?</a:t>
            </a:r>
            <a:r>
              <a:rPr lang="en-GB" sz="1900" b="0" i="0" dirty="0">
                <a:solidFill>
                  <a:srgbClr val="2D2767"/>
                </a:solidFill>
                <a:effectLst/>
                <a:latin typeface="Apercu Pro"/>
              </a:rPr>
              <a:t>​</a:t>
            </a:r>
            <a:endParaRPr lang="en-GB" sz="1900" dirty="0">
              <a:solidFill>
                <a:srgbClr val="2D2767"/>
              </a:solidFill>
              <a:latin typeface="Apercu Pro"/>
            </a:endParaRPr>
          </a:p>
          <a:p>
            <a:pPr marL="342900" indent="-342900" fontAlgn="base">
              <a:spcBef>
                <a:spcPts val="800"/>
              </a:spcBef>
              <a:spcAft>
                <a:spcPts val="800"/>
              </a:spcAft>
              <a:buClr>
                <a:srgbClr val="FF0000"/>
              </a:buClr>
              <a:buFont typeface="Arial" panose="020B0604020202020204" pitchFamily="34" charset="0"/>
              <a:buChar char="•"/>
            </a:pPr>
            <a:r>
              <a:rPr lang="en-US" sz="1700" dirty="0">
                <a:solidFill>
                  <a:srgbClr val="2D2767"/>
                </a:solidFill>
                <a:latin typeface="Apercu Pro"/>
              </a:rPr>
              <a:t>The Northern Ireland Protocol is now in effect. For as long as it applies, goods placed on the market in NI need to meet relevant EU rules. </a:t>
            </a:r>
          </a:p>
          <a:p>
            <a:pPr marL="342900" indent="-342900" algn="l" rtl="0" fontAlgn="base">
              <a:spcBef>
                <a:spcPts val="800"/>
              </a:spcBef>
              <a:spcAft>
                <a:spcPts val="800"/>
              </a:spcAft>
              <a:buClr>
                <a:srgbClr val="FF0000"/>
              </a:buClr>
              <a:buFont typeface="Arial" panose="020B0604020202020204" pitchFamily="34" charset="0"/>
              <a:buChar char="•"/>
            </a:pPr>
            <a:r>
              <a:rPr lang="en-US" sz="1700" dirty="0">
                <a:solidFill>
                  <a:srgbClr val="2D2767"/>
                </a:solidFill>
                <a:latin typeface="Apercu Pro"/>
              </a:rPr>
              <a:t>The CE marking will continue to be relevant marking for most goods. If a business self-declares for CE, they can continue to do this when placing goods on the NI market. </a:t>
            </a:r>
          </a:p>
          <a:p>
            <a:pPr marL="342900" indent="-342900" fontAlgn="base">
              <a:spcBef>
                <a:spcPts val="800"/>
              </a:spcBef>
              <a:spcAft>
                <a:spcPts val="800"/>
              </a:spcAft>
              <a:buClr>
                <a:srgbClr val="FF0000"/>
              </a:buClr>
              <a:buFont typeface="Arial" panose="020B0604020202020204" pitchFamily="34" charset="0"/>
              <a:buChar char="•"/>
            </a:pPr>
            <a:r>
              <a:rPr lang="en-GB" sz="1700" dirty="0">
                <a:solidFill>
                  <a:srgbClr val="2D2767"/>
                </a:solidFill>
                <a:latin typeface="Apercu Pro"/>
              </a:rPr>
              <a:t>The CE marking will need to be accompanied by the UKNI marking if a business uses a UK Notified Body to assess against EU rules. This is now the case, and this rule applies to existing stock that was not already placed on the market, by the end of the 2020 (if that existing stock was assessed against relevant EU rules by a UK Notified Body). </a:t>
            </a:r>
            <a:r>
              <a:rPr lang="en-GB" sz="1700" b="1" dirty="0">
                <a:solidFill>
                  <a:srgbClr val="2D2767"/>
                </a:solidFill>
                <a:latin typeface="Apercu Pro"/>
              </a:rPr>
              <a:t>Goods with the ‘CE UKNI’ marking are not valid for the EU market.​</a:t>
            </a:r>
            <a:r>
              <a:rPr lang="en-US" sz="1700" b="1" dirty="0">
                <a:solidFill>
                  <a:srgbClr val="2D2767"/>
                </a:solidFill>
                <a:latin typeface="Apercu Pro"/>
              </a:rPr>
              <a:t> </a:t>
            </a:r>
          </a:p>
          <a:p>
            <a:pPr marL="342900" indent="-342900" algn="l" rtl="0" fontAlgn="base">
              <a:spcBef>
                <a:spcPts val="800"/>
              </a:spcBef>
              <a:spcAft>
                <a:spcPts val="800"/>
              </a:spcAft>
              <a:buClr>
                <a:srgbClr val="FF0000"/>
              </a:buClr>
              <a:buFont typeface="Arial" panose="020B0604020202020204" pitchFamily="34" charset="0"/>
              <a:buChar char="•"/>
            </a:pPr>
            <a:r>
              <a:rPr lang="en-GB" sz="1700" dirty="0">
                <a:solidFill>
                  <a:srgbClr val="2D2767"/>
                </a:solidFill>
                <a:latin typeface="Apercu Pro"/>
              </a:rPr>
              <a:t>A business will never apply the UKNI marking on its own. It always accompanies the relevant EU conformity marking.​</a:t>
            </a:r>
          </a:p>
          <a:p>
            <a:pPr marL="342900" indent="-342900" algn="l" rtl="0" fontAlgn="base">
              <a:spcBef>
                <a:spcPts val="800"/>
              </a:spcBef>
              <a:spcAft>
                <a:spcPts val="800"/>
              </a:spcAft>
              <a:buClr>
                <a:srgbClr val="FF0000"/>
              </a:buClr>
              <a:buFont typeface="Arial" panose="020B0604020202020204" pitchFamily="34" charset="0"/>
              <a:buChar char="•"/>
            </a:pPr>
            <a:r>
              <a:rPr lang="en-GB" sz="1700" dirty="0">
                <a:solidFill>
                  <a:srgbClr val="2D2767"/>
                </a:solidFill>
                <a:latin typeface="Apercu Pro"/>
              </a:rPr>
              <a:t>If a business uses an EU Notified Body, they will only need to use the CE marking. </a:t>
            </a:r>
          </a:p>
          <a:p>
            <a:pPr marL="342900" indent="-342900" algn="l" rtl="0" fontAlgn="base">
              <a:spcBef>
                <a:spcPts val="800"/>
              </a:spcBef>
              <a:spcAft>
                <a:spcPts val="800"/>
              </a:spcAft>
              <a:buClr>
                <a:srgbClr val="FF0000"/>
              </a:buClr>
              <a:buFont typeface="Arial" panose="020B0604020202020204" pitchFamily="34" charset="0"/>
              <a:buChar char="•"/>
            </a:pPr>
            <a:r>
              <a:rPr lang="en-GB" sz="1700" dirty="0">
                <a:solidFill>
                  <a:srgbClr val="2D2767"/>
                </a:solidFill>
                <a:latin typeface="Apercu Pro"/>
              </a:rPr>
              <a:t>The UKCA marking alone will not be valid for the NI market. </a:t>
            </a:r>
          </a:p>
        </p:txBody>
      </p:sp>
      <p:pic>
        <p:nvPicPr>
          <p:cNvPr id="2050" name="Picture 2">
            <a:extLst>
              <a:ext uri="{FF2B5EF4-FFF2-40B4-BE49-F238E27FC236}">
                <a16:creationId xmlns:a16="http://schemas.microsoft.com/office/drawing/2014/main" id="{6E5DCEFD-ACFC-4029-B056-835931E60E7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75809" y="5305936"/>
            <a:ext cx="1564396" cy="104601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D0974CE-2655-47CB-9FEE-4A008EE8DA5C}"/>
              </a:ext>
            </a:extLst>
          </p:cNvPr>
          <p:cNvSpPr>
            <a:spLocks noGrp="1"/>
          </p:cNvSpPr>
          <p:nvPr>
            <p:ph type="title"/>
          </p:nvPr>
        </p:nvSpPr>
        <p:spPr>
          <a:xfrm>
            <a:off x="344770" y="479542"/>
            <a:ext cx="10886648"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PLACING</a:t>
            </a:r>
            <a:r>
              <a:rPr lang="en-GB" sz="3600" b="1" dirty="0">
                <a:solidFill>
                  <a:schemeClr val="bg1"/>
                </a:solidFill>
                <a:highlight>
                  <a:srgbClr val="E61E42"/>
                </a:highlight>
                <a:latin typeface="Apercu Pro" panose="020B0604020202020204" charset="0"/>
                <a:cs typeface="Apercu Pro" panose="020B0604020202020204" charset="0"/>
              </a:rPr>
              <a:t> GOODS ON THE NI MARKET</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extLst>
      <p:ext uri="{BB962C8B-B14F-4D97-AF65-F5344CB8AC3E}">
        <p14:creationId xmlns:p14="http://schemas.microsoft.com/office/powerpoint/2010/main" val="69732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2FD9E8-20B0-4CE2-B14E-5FF464A2B81C}"/>
              </a:ext>
            </a:extLst>
          </p:cNvPr>
          <p:cNvSpPr txBox="1"/>
          <p:nvPr/>
        </p:nvSpPr>
        <p:spPr>
          <a:xfrm>
            <a:off x="385200" y="1515600"/>
            <a:ext cx="11205880" cy="3698448"/>
          </a:xfrm>
          <a:prstGeom prst="rect">
            <a:avLst/>
          </a:prstGeom>
          <a:noFill/>
        </p:spPr>
        <p:txBody>
          <a:bodyPr wrap="square" lIns="91440" tIns="45720" rIns="91440" bIns="45720" rtlCol="0" anchor="t">
            <a:spAutoFit/>
          </a:bodyPr>
          <a:lstStyle/>
          <a:p>
            <a:pPr algn="l" rtl="0" fontAlgn="base">
              <a:spcBef>
                <a:spcPts val="800"/>
              </a:spcBef>
              <a:spcAft>
                <a:spcPts val="800"/>
              </a:spcAft>
            </a:pPr>
            <a:r>
              <a:rPr lang="en-GB" sz="1900" b="1" i="0" u="none" strike="noStrike" dirty="0">
                <a:solidFill>
                  <a:srgbClr val="2D2767"/>
                </a:solidFill>
                <a:effectLst/>
                <a:latin typeface="Apercu Pro"/>
              </a:rPr>
              <a:t>What do businesses need to </a:t>
            </a:r>
            <a:r>
              <a:rPr lang="en-GB" sz="1900" b="1" dirty="0">
                <a:solidFill>
                  <a:srgbClr val="2D2767"/>
                </a:solidFill>
                <a:latin typeface="Apercu Pro"/>
              </a:rPr>
              <a:t>know</a:t>
            </a:r>
            <a:r>
              <a:rPr lang="en-GB" sz="1900" b="1" i="0" u="none" strike="noStrike" dirty="0">
                <a:solidFill>
                  <a:srgbClr val="2D2767"/>
                </a:solidFill>
                <a:effectLst/>
                <a:latin typeface="Apercu Pro"/>
              </a:rPr>
              <a:t>?</a:t>
            </a:r>
            <a:r>
              <a:rPr lang="en-GB" sz="1900" b="0" i="0" dirty="0">
                <a:solidFill>
                  <a:srgbClr val="2D2767"/>
                </a:solidFill>
                <a:effectLst/>
                <a:latin typeface="Apercu Pro"/>
              </a:rPr>
              <a:t>​</a:t>
            </a:r>
          </a:p>
          <a:p>
            <a:pPr marL="342900" indent="-342900" fontAlgn="base">
              <a:spcBef>
                <a:spcPts val="800"/>
              </a:spcBef>
              <a:spcAft>
                <a:spcPts val="800"/>
              </a:spcAft>
              <a:buClr>
                <a:srgbClr val="FF0000"/>
              </a:buClr>
              <a:buFont typeface="Arial" panose="020B0604020202020204" pitchFamily="34" charset="0"/>
              <a:buChar char="•"/>
            </a:pPr>
            <a:r>
              <a:rPr lang="en-GB" dirty="0">
                <a:solidFill>
                  <a:srgbClr val="2D2767"/>
                </a:solidFill>
                <a:latin typeface="Apercu Pro"/>
              </a:rPr>
              <a:t>The Northern Ireland Protocol provides Northern Ireland businesses with unfettered access</a:t>
            </a:r>
            <a:r>
              <a:rPr lang="en-GB" dirty="0">
                <a:solidFill>
                  <a:srgbClr val="E61E42"/>
                </a:solidFill>
                <a:latin typeface="Apercu Pro"/>
              </a:rPr>
              <a:t>*</a:t>
            </a:r>
            <a:r>
              <a:rPr lang="en-GB" dirty="0">
                <a:solidFill>
                  <a:srgbClr val="2D2767"/>
                </a:solidFill>
                <a:latin typeface="Apercu Pro"/>
              </a:rPr>
              <a:t> to the rest of the UK market.</a:t>
            </a:r>
            <a:r>
              <a:rPr lang="en-US" dirty="0">
                <a:solidFill>
                  <a:srgbClr val="2D2767"/>
                </a:solidFill>
                <a:latin typeface="Apercu Pro"/>
              </a:rPr>
              <a:t>​</a:t>
            </a:r>
          </a:p>
          <a:p>
            <a:pPr marL="342900" indent="-342900" fontAlgn="base">
              <a:spcBef>
                <a:spcPts val="800"/>
              </a:spcBef>
              <a:spcAft>
                <a:spcPts val="800"/>
              </a:spcAft>
              <a:buClr>
                <a:srgbClr val="FF0000"/>
              </a:buClr>
              <a:buFont typeface="Arial" panose="020B0604020202020204" pitchFamily="34" charset="0"/>
              <a:buChar char="•"/>
            </a:pPr>
            <a:r>
              <a:rPr lang="en-GB" dirty="0">
                <a:solidFill>
                  <a:srgbClr val="2D2767"/>
                </a:solidFill>
                <a:latin typeface="Apercu Pro"/>
              </a:rPr>
              <a:t>This means that qualifying Northern Ireland goods marked with the CE marking or CE plus UKNI marking can be placed on the GB market, even if EU and GB rules diverge. ​</a:t>
            </a:r>
          </a:p>
          <a:p>
            <a:pPr marL="342900" indent="-342900" fontAlgn="base">
              <a:spcBef>
                <a:spcPts val="800"/>
              </a:spcBef>
              <a:spcAft>
                <a:spcPts val="800"/>
              </a:spcAft>
              <a:buClr>
                <a:srgbClr val="FF0000"/>
              </a:buClr>
              <a:buFont typeface="Arial" panose="020B0604020202020204" pitchFamily="34" charset="0"/>
              <a:buChar char="•"/>
            </a:pPr>
            <a:r>
              <a:rPr lang="en-GB" dirty="0">
                <a:solidFill>
                  <a:srgbClr val="2D2767"/>
                </a:solidFill>
                <a:latin typeface="Apercu Pro"/>
              </a:rPr>
              <a:t>For highly regulated goods (e.g. chemicals and medicines), which pose a particular risk to the consumer, some basic information will need to be provided to the GB market regulator to place that good on the GB market. There is detailed guidance for these goods on gov.uk. </a:t>
            </a:r>
            <a:r>
              <a:rPr lang="en-US" dirty="0">
                <a:solidFill>
                  <a:srgbClr val="2D2767"/>
                </a:solidFill>
                <a:latin typeface="Apercu Pro"/>
              </a:rPr>
              <a:t>​</a:t>
            </a:r>
          </a:p>
          <a:p>
            <a:pPr marL="342900" indent="-342900" fontAlgn="base">
              <a:spcBef>
                <a:spcPts val="800"/>
              </a:spcBef>
              <a:spcAft>
                <a:spcPts val="800"/>
              </a:spcAft>
              <a:buClr>
                <a:srgbClr val="FF0000"/>
              </a:buClr>
              <a:buFont typeface="Arial" panose="020B0604020202020204" pitchFamily="34" charset="0"/>
              <a:buChar char="•"/>
            </a:pPr>
            <a:r>
              <a:rPr lang="en-GB" dirty="0">
                <a:solidFill>
                  <a:srgbClr val="2D2767"/>
                </a:solidFill>
                <a:latin typeface="Apercu Pro"/>
              </a:rPr>
              <a:t>Guidance is also available on gov.uk on how to check whether goods qualify for the arrangements in place to support NI’s unfettered access to the rest of the UK market.</a:t>
            </a:r>
          </a:p>
        </p:txBody>
      </p:sp>
      <p:sp>
        <p:nvSpPr>
          <p:cNvPr id="5" name="TextBox 4">
            <a:extLst>
              <a:ext uri="{FF2B5EF4-FFF2-40B4-BE49-F238E27FC236}">
                <a16:creationId xmlns:a16="http://schemas.microsoft.com/office/drawing/2014/main" id="{A4FC3086-70A1-44AC-9208-E60D533AD8DC}"/>
              </a:ext>
            </a:extLst>
          </p:cNvPr>
          <p:cNvSpPr txBox="1"/>
          <p:nvPr/>
        </p:nvSpPr>
        <p:spPr>
          <a:xfrm>
            <a:off x="5392098" y="5909563"/>
            <a:ext cx="6454688" cy="523220"/>
          </a:xfrm>
          <a:prstGeom prst="rect">
            <a:avLst/>
          </a:prstGeom>
          <a:noFill/>
        </p:spPr>
        <p:txBody>
          <a:bodyPr wrap="square">
            <a:spAutoFit/>
          </a:bodyPr>
          <a:lstStyle/>
          <a:p>
            <a:pPr algn="r" fontAlgn="base">
              <a:spcBef>
                <a:spcPts val="800"/>
              </a:spcBef>
              <a:spcAft>
                <a:spcPts val="800"/>
              </a:spcAft>
              <a:buClr>
                <a:srgbClr val="FF0000"/>
              </a:buClr>
            </a:pPr>
            <a:r>
              <a:rPr lang="en-GB" sz="1400" dirty="0">
                <a:solidFill>
                  <a:srgbClr val="E61E42"/>
                </a:solidFill>
                <a:latin typeface="Apercu Pro"/>
              </a:rPr>
              <a:t>* </a:t>
            </a:r>
            <a:r>
              <a:rPr lang="en-GB" sz="1400" dirty="0">
                <a:solidFill>
                  <a:srgbClr val="2D2767"/>
                </a:solidFill>
                <a:latin typeface="Apercu Pro"/>
              </a:rPr>
              <a:t>There will be only extremely limited exceptions to this for certain controlled products, for example the movement of radioactive waste. </a:t>
            </a:r>
          </a:p>
        </p:txBody>
      </p:sp>
      <p:sp>
        <p:nvSpPr>
          <p:cNvPr id="10" name="Title 1">
            <a:extLst>
              <a:ext uri="{FF2B5EF4-FFF2-40B4-BE49-F238E27FC236}">
                <a16:creationId xmlns:a16="http://schemas.microsoft.com/office/drawing/2014/main" id="{FA2208EA-5D7D-45F1-ADF9-9D8E2660A357}"/>
              </a:ext>
            </a:extLst>
          </p:cNvPr>
          <p:cNvSpPr>
            <a:spLocks noGrp="1"/>
          </p:cNvSpPr>
          <p:nvPr>
            <p:ph type="title"/>
          </p:nvPr>
        </p:nvSpPr>
        <p:spPr>
          <a:xfrm>
            <a:off x="344770" y="479542"/>
            <a:ext cx="11694830"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PLACING</a:t>
            </a:r>
            <a:r>
              <a:rPr lang="en-GB" sz="3600" b="1" dirty="0">
                <a:solidFill>
                  <a:schemeClr val="bg1"/>
                </a:solidFill>
                <a:highlight>
                  <a:srgbClr val="E61E42"/>
                </a:highlight>
                <a:latin typeface="Apercu Pro" panose="020B0604020202020204" charset="0"/>
                <a:cs typeface="Apercu Pro" panose="020B0604020202020204" charset="0"/>
              </a:rPr>
              <a:t> QUALIFYING NI GOODS ON THE GB MARKET</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extLst>
      <p:ext uri="{BB962C8B-B14F-4D97-AF65-F5344CB8AC3E}">
        <p14:creationId xmlns:p14="http://schemas.microsoft.com/office/powerpoint/2010/main" val="100199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4EB1F64-067D-4427-99E2-E13AA13EDABD}"/>
              </a:ext>
            </a:extLst>
          </p:cNvPr>
          <p:cNvCxnSpPr>
            <a:cxnSpLocks/>
          </p:cNvCxnSpPr>
          <p:nvPr/>
        </p:nvCxnSpPr>
        <p:spPr>
          <a:xfrm>
            <a:off x="421419" y="1208598"/>
            <a:ext cx="5172931" cy="0"/>
          </a:xfrm>
          <a:prstGeom prst="line">
            <a:avLst/>
          </a:prstGeom>
          <a:ln w="57150">
            <a:solidFill>
              <a:srgbClr val="FF003B"/>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outdoor, sky, truck, power shovel&#10;&#10;Description automatically generated">
            <a:extLst>
              <a:ext uri="{FF2B5EF4-FFF2-40B4-BE49-F238E27FC236}">
                <a16:creationId xmlns:a16="http://schemas.microsoft.com/office/drawing/2014/main" id="{09EA3CD0-21CD-463F-906F-ED6C488D80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82328" y="-35790"/>
            <a:ext cx="5809672" cy="6893790"/>
          </a:xfrm>
          <a:prstGeom prst="rect">
            <a:avLst/>
          </a:prstGeom>
        </p:spPr>
      </p:pic>
      <p:sp>
        <p:nvSpPr>
          <p:cNvPr id="10" name="Title 2">
            <a:extLst>
              <a:ext uri="{FF2B5EF4-FFF2-40B4-BE49-F238E27FC236}">
                <a16:creationId xmlns:a16="http://schemas.microsoft.com/office/drawing/2014/main" id="{3600AA63-9535-4DB3-9D9B-94EFE2CF5AA1}"/>
              </a:ext>
            </a:extLst>
          </p:cNvPr>
          <p:cNvSpPr>
            <a:spLocks noGrp="1"/>
          </p:cNvSpPr>
          <p:nvPr>
            <p:ph type="title"/>
          </p:nvPr>
        </p:nvSpPr>
        <p:spPr>
          <a:xfrm>
            <a:off x="322736" y="335578"/>
            <a:ext cx="8804551" cy="961155"/>
          </a:xfrm>
        </p:spPr>
        <p:txBody>
          <a:bodyPr>
            <a:normAutofit/>
          </a:bodyPr>
          <a:lstStyle/>
          <a:p>
            <a:pPr>
              <a:spcBef>
                <a:spcPts val="600"/>
              </a:spcBef>
            </a:pPr>
            <a:r>
              <a:rPr lang="en-GB" sz="3600" b="1" dirty="0" err="1">
                <a:solidFill>
                  <a:srgbClr val="E61E42"/>
                </a:solidFill>
                <a:highlight>
                  <a:srgbClr val="E61E42"/>
                </a:highlight>
                <a:latin typeface="Apercu Pro"/>
                <a:cs typeface="Times New Roman"/>
              </a:rPr>
              <a:t>I</a:t>
            </a:r>
            <a:r>
              <a:rPr lang="en-GB" sz="3600" b="1" dirty="0" err="1">
                <a:solidFill>
                  <a:schemeClr val="bg1"/>
                </a:solidFill>
                <a:highlight>
                  <a:srgbClr val="E61E42"/>
                </a:highlight>
                <a:latin typeface="Apercu Pro"/>
                <a:cs typeface="Times New Roman"/>
              </a:rPr>
              <a:t>CONTEXT</a:t>
            </a:r>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a:cs typeface="Times New Roman"/>
              </a:rPr>
              <a:t>AND</a:t>
            </a:r>
            <a:r>
              <a:rPr lang="en-GB" sz="3600" b="1" dirty="0">
                <a:solidFill>
                  <a:schemeClr val="bg1"/>
                </a:solidFill>
                <a:highlight>
                  <a:srgbClr val="E61E42"/>
                </a:highlight>
                <a:latin typeface="Apercu Pro"/>
                <a:cs typeface="Times New Roman"/>
              </a:rPr>
              <a:t> AIMS</a:t>
            </a:r>
            <a:r>
              <a:rPr lang="en-GB" sz="3600" b="1" dirty="0">
                <a:solidFill>
                  <a:srgbClr val="E61E42"/>
                </a:solidFill>
                <a:highlight>
                  <a:srgbClr val="E61E42"/>
                </a:highlight>
                <a:latin typeface="Apercu Pro"/>
                <a:cs typeface="Times New Roman"/>
              </a:rPr>
              <a:t>I</a:t>
            </a:r>
            <a:endParaRPr lang="en-GB" sz="3600" b="1" dirty="0">
              <a:solidFill>
                <a:schemeClr val="bg1"/>
              </a:solidFill>
              <a:highlight>
                <a:srgbClr val="E61E42"/>
              </a:highlight>
              <a:latin typeface="Apercu Pro"/>
              <a:cs typeface="Times New Roman"/>
            </a:endParaRPr>
          </a:p>
        </p:txBody>
      </p:sp>
      <p:sp>
        <p:nvSpPr>
          <p:cNvPr id="2" name="TextBox 1">
            <a:extLst>
              <a:ext uri="{FF2B5EF4-FFF2-40B4-BE49-F238E27FC236}">
                <a16:creationId xmlns:a16="http://schemas.microsoft.com/office/drawing/2014/main" id="{BCDACB69-6A6E-4862-9C3A-F747D5909F1E}"/>
              </a:ext>
            </a:extLst>
          </p:cNvPr>
          <p:cNvSpPr txBox="1"/>
          <p:nvPr/>
        </p:nvSpPr>
        <p:spPr>
          <a:xfrm>
            <a:off x="385200" y="1515600"/>
            <a:ext cx="5945710" cy="5514074"/>
          </a:xfrm>
          <a:prstGeom prst="rect">
            <a:avLst/>
          </a:prstGeom>
          <a:noFill/>
        </p:spPr>
        <p:txBody>
          <a:bodyPr wrap="square" lIns="91440" tIns="45720" rIns="91440" bIns="45720" rtlCol="0" anchor="t">
            <a:spAutoFit/>
          </a:bodyPr>
          <a:lstStyle/>
          <a:p>
            <a:pPr>
              <a:lnSpc>
                <a:spcPct val="107000"/>
              </a:lnSpc>
              <a:spcBef>
                <a:spcPts val="800"/>
              </a:spcBef>
              <a:spcAft>
                <a:spcPts val="800"/>
              </a:spcAft>
              <a:buClr>
                <a:srgbClr val="FF0000"/>
              </a:buClr>
              <a:tabLst>
                <a:tab pos="914400" algn="l"/>
              </a:tabLst>
            </a:pPr>
            <a:r>
              <a:rPr lang="en-GB" b="1" i="0" u="none" strike="noStrike" dirty="0">
                <a:solidFill>
                  <a:srgbClr val="2D2767"/>
                </a:solidFill>
                <a:effectLst/>
                <a:latin typeface="Apercu Pro "/>
              </a:rPr>
              <a:t>Context</a:t>
            </a:r>
          </a:p>
          <a:p>
            <a:pPr marL="285750" indent="-285750">
              <a:lnSpc>
                <a:spcPct val="107000"/>
              </a:lnSpc>
              <a:spcBef>
                <a:spcPts val="800"/>
              </a:spcBef>
              <a:spcAft>
                <a:spcPts val="800"/>
              </a:spcAft>
              <a:buClr>
                <a:srgbClr val="FF0000"/>
              </a:buClr>
              <a:buFont typeface="Arial" panose="020B0604020202020204" pitchFamily="34" charset="0"/>
              <a:buChar char="•"/>
              <a:tabLst>
                <a:tab pos="914400" algn="l"/>
              </a:tabLst>
            </a:pPr>
            <a:r>
              <a:rPr lang="en-GB" b="0" i="0" u="none" strike="noStrike" dirty="0">
                <a:solidFill>
                  <a:srgbClr val="2D2767"/>
                </a:solidFill>
                <a:effectLst/>
                <a:latin typeface="Apercu Pro"/>
              </a:rPr>
              <a:t>The UK has left the EU and now has a free trade agreement based on zero tariffs and zero quotas where goods meet the EU-UK preferential rules of origin. </a:t>
            </a:r>
            <a:r>
              <a:rPr lang="en-GB" dirty="0">
                <a:solidFill>
                  <a:srgbClr val="2D2767"/>
                </a:solidFill>
                <a:latin typeface="Apercu Pro"/>
              </a:rPr>
              <a:t>Businesses should</a:t>
            </a:r>
            <a:r>
              <a:rPr lang="en-GB" b="0" i="0" u="none" strike="noStrike" dirty="0">
                <a:solidFill>
                  <a:srgbClr val="2D2767"/>
                </a:solidFill>
                <a:effectLst/>
                <a:latin typeface="Apercu Pro"/>
              </a:rPr>
              <a:t> continue to make the necessary changes to operate in an independent trading nation.  </a:t>
            </a:r>
            <a:r>
              <a:rPr lang="en-GB" b="0" i="0" dirty="0">
                <a:solidFill>
                  <a:srgbClr val="2D2767"/>
                </a:solidFill>
                <a:effectLst/>
                <a:latin typeface="Apercu Pro"/>
              </a:rPr>
              <a:t>​</a:t>
            </a:r>
          </a:p>
          <a:p>
            <a:pPr marL="285750" indent="-285750">
              <a:lnSpc>
                <a:spcPct val="107000"/>
              </a:lnSpc>
              <a:spcBef>
                <a:spcPts val="800"/>
              </a:spcBef>
              <a:spcAft>
                <a:spcPts val="800"/>
              </a:spcAft>
              <a:buClr>
                <a:srgbClr val="FF0000"/>
              </a:buClr>
              <a:buFont typeface="Arial" panose="020B0604020202020204" pitchFamily="34" charset="0"/>
              <a:buChar char="•"/>
              <a:tabLst>
                <a:tab pos="914400" algn="l"/>
              </a:tabLst>
            </a:pPr>
            <a:r>
              <a:rPr lang="en-GB" dirty="0">
                <a:solidFill>
                  <a:srgbClr val="2D2767"/>
                </a:solidFill>
                <a:effectLst/>
                <a:latin typeface="Apercu Pro"/>
                <a:ea typeface="Calibri" panose="020F0502020204030204" pitchFamily="34" charset="0"/>
                <a:cs typeface="Times New Roman"/>
              </a:rPr>
              <a:t>All businesses should understand that there </a:t>
            </a:r>
            <a:r>
              <a:rPr lang="en-GB" dirty="0">
                <a:solidFill>
                  <a:srgbClr val="2D2767"/>
                </a:solidFill>
                <a:latin typeface="Apercu Pro"/>
                <a:ea typeface="Calibri" panose="020F0502020204030204" pitchFamily="34" charset="0"/>
                <a:cs typeface="Times New Roman"/>
              </a:rPr>
              <a:t>are </a:t>
            </a:r>
            <a:r>
              <a:rPr lang="en-GB" dirty="0">
                <a:solidFill>
                  <a:srgbClr val="2D2767"/>
                </a:solidFill>
                <a:effectLst/>
                <a:latin typeface="Apercu Pro"/>
                <a:ea typeface="Calibri" panose="020F0502020204030204" pitchFamily="34" charset="0"/>
                <a:cs typeface="Times New Roman"/>
              </a:rPr>
              <a:t>changes to key areas and must check to see if they need to take action now.</a:t>
            </a:r>
            <a:endParaRPr lang="en-GB" dirty="0">
              <a:solidFill>
                <a:srgbClr val="2D2767"/>
              </a:solidFill>
              <a:latin typeface="Apercu Pro"/>
              <a:cs typeface="Times New Roman"/>
            </a:endParaRPr>
          </a:p>
          <a:p>
            <a:pPr>
              <a:lnSpc>
                <a:spcPct val="110000"/>
              </a:lnSpc>
              <a:spcBef>
                <a:spcPts val="1200"/>
              </a:spcBef>
              <a:spcAft>
                <a:spcPts val="1200"/>
              </a:spcAft>
            </a:pPr>
            <a:r>
              <a:rPr lang="en-GB" b="1" dirty="0">
                <a:solidFill>
                  <a:srgbClr val="2D2767"/>
                </a:solidFill>
                <a:latin typeface="Apercu Pro" panose="020B0503050601040103" pitchFamily="34" charset="0"/>
              </a:rPr>
              <a:t>Aims</a:t>
            </a:r>
          </a:p>
          <a:p>
            <a:pPr marL="457200" indent="-457200">
              <a:lnSpc>
                <a:spcPct val="90000"/>
              </a:lnSpc>
              <a:spcBef>
                <a:spcPts val="600"/>
              </a:spcBef>
              <a:spcAft>
                <a:spcPts val="600"/>
              </a:spcAft>
              <a:buClr>
                <a:srgbClr val="E61E42"/>
              </a:buClr>
              <a:buFont typeface="+mj-lt"/>
              <a:buAutoNum type="arabicPeriod"/>
            </a:pPr>
            <a:r>
              <a:rPr lang="en-GB" dirty="0">
                <a:solidFill>
                  <a:srgbClr val="2D2767"/>
                </a:solidFill>
                <a:latin typeface="Apercu Pro"/>
              </a:rPr>
              <a:t>Provide information on areas of change and identify the key actions to take. </a:t>
            </a:r>
            <a:endParaRPr lang="en-GB" dirty="0">
              <a:solidFill>
                <a:srgbClr val="2D2767"/>
              </a:solidFill>
              <a:latin typeface="Apercu Pro" panose="020B0503050601040103" pitchFamily="34" charset="0"/>
            </a:endParaRPr>
          </a:p>
          <a:p>
            <a:pPr marL="457200" indent="-457200">
              <a:lnSpc>
                <a:spcPct val="90000"/>
              </a:lnSpc>
              <a:spcBef>
                <a:spcPts val="600"/>
              </a:spcBef>
              <a:spcAft>
                <a:spcPts val="600"/>
              </a:spcAft>
              <a:buClr>
                <a:srgbClr val="E61E42"/>
              </a:buClr>
              <a:buFont typeface="+mj-lt"/>
              <a:buAutoNum type="arabicPeriod"/>
            </a:pPr>
            <a:r>
              <a:rPr lang="en-GB" dirty="0">
                <a:solidFill>
                  <a:srgbClr val="2D2767"/>
                </a:solidFill>
                <a:latin typeface="Apercu Pro" panose="020B0604020202020204" charset="0"/>
              </a:rPr>
              <a:t>Show available support, including </a:t>
            </a:r>
            <a:r>
              <a:rPr lang="en-GB" dirty="0">
                <a:solidFill>
                  <a:srgbClr val="2D2767"/>
                </a:solidFill>
                <a:latin typeface="Apercu Pro" panose="020B0604020202020204" charset="0"/>
                <a:hlinkClick r:id="rId4"/>
              </a:rPr>
              <a:t>gov.uk/transition</a:t>
            </a:r>
            <a:endParaRPr lang="en-GB" dirty="0">
              <a:solidFill>
                <a:srgbClr val="2D2767"/>
              </a:solidFill>
              <a:latin typeface="Apercu Pro" panose="020B0604020202020204" charset="0"/>
            </a:endParaRPr>
          </a:p>
          <a:p>
            <a:endParaRPr lang="en-GB" dirty="0"/>
          </a:p>
        </p:txBody>
      </p:sp>
    </p:spTree>
    <p:extLst>
      <p:ext uri="{BB962C8B-B14F-4D97-AF65-F5344CB8AC3E}">
        <p14:creationId xmlns:p14="http://schemas.microsoft.com/office/powerpoint/2010/main" val="301791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2FD9E8-20B0-4CE2-B14E-5FF464A2B81C}"/>
              </a:ext>
            </a:extLst>
          </p:cNvPr>
          <p:cNvSpPr txBox="1"/>
          <p:nvPr/>
        </p:nvSpPr>
        <p:spPr>
          <a:xfrm>
            <a:off x="385200" y="1515600"/>
            <a:ext cx="11205880" cy="4560223"/>
          </a:xfrm>
          <a:prstGeom prst="rect">
            <a:avLst/>
          </a:prstGeom>
          <a:noFill/>
        </p:spPr>
        <p:txBody>
          <a:bodyPr wrap="square" lIns="91440" tIns="45720" rIns="91440" bIns="45720" rtlCol="0" anchor="t">
            <a:spAutoFit/>
          </a:bodyPr>
          <a:lstStyle/>
          <a:p>
            <a:pPr algn="l" rtl="0" fontAlgn="base">
              <a:spcBef>
                <a:spcPts val="800"/>
              </a:spcBef>
              <a:spcAft>
                <a:spcPts val="800"/>
              </a:spcAft>
            </a:pPr>
            <a:r>
              <a:rPr lang="en-GB" sz="1900" b="1" dirty="0">
                <a:solidFill>
                  <a:srgbClr val="2D2767"/>
                </a:solidFill>
                <a:latin typeface="Apercu Pro"/>
              </a:rPr>
              <a:t>Have responsibilities changed?</a:t>
            </a:r>
            <a:endParaRPr lang="en-GB" sz="1900" b="0" i="0" dirty="0">
              <a:solidFill>
                <a:srgbClr val="2D2767"/>
              </a:solidFill>
              <a:effectLst/>
              <a:latin typeface="Apercu Pro"/>
            </a:endParaRPr>
          </a:p>
          <a:p>
            <a:pPr fontAlgn="base">
              <a:spcBef>
                <a:spcPts val="800"/>
              </a:spcBef>
              <a:spcAft>
                <a:spcPts val="800"/>
              </a:spcAft>
            </a:pPr>
            <a:r>
              <a:rPr lang="en-GB" dirty="0">
                <a:solidFill>
                  <a:srgbClr val="2D2767"/>
                </a:solidFill>
                <a:latin typeface="Apercu Pro"/>
              </a:rPr>
              <a:t>There are now changes to the responsibilities of businesses importing goods within the UK. </a:t>
            </a:r>
          </a:p>
          <a:p>
            <a:pPr lvl="3" fontAlgn="base">
              <a:spcBef>
                <a:spcPts val="800"/>
              </a:spcBef>
              <a:spcAft>
                <a:spcPts val="800"/>
              </a:spcAft>
            </a:pPr>
            <a:r>
              <a:rPr lang="en-GB" b="1" dirty="0">
                <a:solidFill>
                  <a:srgbClr val="2D2767"/>
                </a:solidFill>
                <a:latin typeface="Apercu Pro"/>
              </a:rPr>
              <a:t>Bringing goods into NI </a:t>
            </a:r>
            <a:r>
              <a:rPr lang="en-GB" dirty="0">
                <a:solidFill>
                  <a:srgbClr val="2D2767"/>
                </a:solidFill>
                <a:latin typeface="Apercu Pro"/>
              </a:rPr>
              <a:t>- A business is an importer if they import goods from the EU or another non-EU country and place them on the NI market, or move goods from GB to NI. This is due to the rules that apply in NI under the Protocol. Importers need to make sure goods are labelled with their details, among other responsibilities. The measure on providing address details on e.g. an accompanying document, does not apply to goods from GB, due to the Protocol. </a:t>
            </a:r>
            <a:r>
              <a:rPr lang="en-US" dirty="0">
                <a:solidFill>
                  <a:srgbClr val="2D2767"/>
                </a:solidFill>
                <a:latin typeface="Apercu Pro"/>
              </a:rPr>
              <a:t>​</a:t>
            </a:r>
          </a:p>
          <a:p>
            <a:pPr lvl="3" fontAlgn="base">
              <a:spcBef>
                <a:spcPts val="800"/>
              </a:spcBef>
              <a:spcAft>
                <a:spcPts val="800"/>
              </a:spcAft>
            </a:pPr>
            <a:r>
              <a:rPr lang="en-GB" b="1" dirty="0">
                <a:solidFill>
                  <a:srgbClr val="2D2767"/>
                </a:solidFill>
                <a:latin typeface="Apercu Pro"/>
              </a:rPr>
              <a:t>Placing goods on the GB market from outside the UK </a:t>
            </a:r>
            <a:r>
              <a:rPr lang="en-GB" dirty="0">
                <a:solidFill>
                  <a:srgbClr val="2D2767"/>
                </a:solidFill>
                <a:latin typeface="Apercu Pro"/>
              </a:rPr>
              <a:t>– A business is an importer if they are an NI business placing goods from outside the UK on the GB market. This includes where they have come from, e.g. the EU via NI, and means they will need to be labelled with their details, e.g. NI businesses benefit from unfettered access, meaning qualifying goods can use the CE or CE UKNI marking, even if EU and GB rules diverge. </a:t>
            </a:r>
          </a:p>
          <a:p>
            <a:pPr algn="l" rtl="0" fontAlgn="base">
              <a:spcBef>
                <a:spcPts val="800"/>
              </a:spcBef>
              <a:spcAft>
                <a:spcPts val="800"/>
              </a:spcAft>
            </a:pPr>
            <a:endParaRPr lang="en-US" sz="2000" b="0" i="0" dirty="0">
              <a:solidFill>
                <a:srgbClr val="000000"/>
              </a:solidFill>
              <a:effectLst/>
              <a:latin typeface="Apercu Pro"/>
            </a:endParaRPr>
          </a:p>
        </p:txBody>
      </p:sp>
      <p:pic>
        <p:nvPicPr>
          <p:cNvPr id="4" name="Graphic 3" descr="Warehouse with solid fill">
            <a:extLst>
              <a:ext uri="{FF2B5EF4-FFF2-40B4-BE49-F238E27FC236}">
                <a16:creationId xmlns:a16="http://schemas.microsoft.com/office/drawing/2014/main" id="{6833A416-A3F2-4071-9C55-7BAE942F901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40761" y="2557892"/>
            <a:ext cx="941491" cy="941491"/>
          </a:xfrm>
          <a:prstGeom prst="rect">
            <a:avLst/>
          </a:prstGeom>
        </p:spPr>
      </p:pic>
      <p:pic>
        <p:nvPicPr>
          <p:cNvPr id="5" name="Graphic 4" descr="Truck with solid fill">
            <a:extLst>
              <a:ext uri="{FF2B5EF4-FFF2-40B4-BE49-F238E27FC236}">
                <a16:creationId xmlns:a16="http://schemas.microsoft.com/office/drawing/2014/main" id="{2AA483E1-545A-4AA9-A353-58FB3B0C426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43903" y="4354894"/>
            <a:ext cx="941491" cy="941491"/>
          </a:xfrm>
          <a:prstGeom prst="rect">
            <a:avLst/>
          </a:prstGeom>
        </p:spPr>
      </p:pic>
      <p:sp>
        <p:nvSpPr>
          <p:cNvPr id="9" name="Title 1">
            <a:extLst>
              <a:ext uri="{FF2B5EF4-FFF2-40B4-BE49-F238E27FC236}">
                <a16:creationId xmlns:a16="http://schemas.microsoft.com/office/drawing/2014/main" id="{120D1BF5-8EEA-4CDD-BCD4-2AE602477DC3}"/>
              </a:ext>
            </a:extLst>
          </p:cNvPr>
          <p:cNvSpPr>
            <a:spLocks noGrp="1"/>
          </p:cNvSpPr>
          <p:nvPr>
            <p:ph type="title"/>
          </p:nvPr>
        </p:nvSpPr>
        <p:spPr>
          <a:xfrm>
            <a:off x="344770" y="479542"/>
            <a:ext cx="11694830"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a:cs typeface="Apercu Pro" panose="020B0604020202020204" charset="0"/>
              </a:rPr>
              <a:t>IMPORTER</a:t>
            </a:r>
            <a:r>
              <a:rPr lang="en-GB" sz="3600" b="1" dirty="0">
                <a:solidFill>
                  <a:schemeClr val="bg1"/>
                </a:solidFill>
                <a:highlight>
                  <a:srgbClr val="E61E42"/>
                </a:highlight>
                <a:latin typeface="Apercu Pro"/>
                <a:cs typeface="Apercu Pro" panose="020B0604020202020204" charset="0"/>
              </a:rPr>
              <a:t> RESPONSIBILITIES AND NI</a:t>
            </a:r>
            <a:r>
              <a:rPr lang="en-GB" sz="3600" b="1" dirty="0">
                <a:solidFill>
                  <a:srgbClr val="E61E42"/>
                </a:solidFill>
                <a:highlight>
                  <a:srgbClr val="E61E42"/>
                </a:highlight>
                <a:latin typeface="Apercu Pro"/>
                <a:cs typeface="Apercu Pro" panose="020B0604020202020204" charset="0"/>
              </a:rPr>
              <a:t>I</a:t>
            </a:r>
            <a:endParaRPr lang="en-GB" sz="3600" b="1" dirty="0">
              <a:solidFill>
                <a:srgbClr val="E61E42"/>
              </a:solidFill>
              <a:highlight>
                <a:srgbClr val="E61E42"/>
              </a:highlight>
              <a:latin typeface="Apercu Pro" panose="020B0604020202020204" charset="0"/>
              <a:cs typeface="Apercu Pro" panose="020B0604020202020204" charset="0"/>
            </a:endParaRPr>
          </a:p>
        </p:txBody>
      </p:sp>
    </p:spTree>
    <p:extLst>
      <p:ext uri="{BB962C8B-B14F-4D97-AF65-F5344CB8AC3E}">
        <p14:creationId xmlns:p14="http://schemas.microsoft.com/office/powerpoint/2010/main" val="1204510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F78EFC9-E2E5-4C5B-BE80-3D9A4EB62E27}"/>
              </a:ext>
            </a:extLst>
          </p:cNvPr>
          <p:cNvSpPr>
            <a:spLocks noGrp="1"/>
          </p:cNvSpPr>
          <p:nvPr>
            <p:ph type="title"/>
          </p:nvPr>
        </p:nvSpPr>
        <p:spPr>
          <a:xfrm>
            <a:off x="344770" y="479542"/>
            <a:ext cx="10886648"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FURTHER</a:t>
            </a:r>
            <a:r>
              <a:rPr lang="en-GB" sz="3600" b="1" dirty="0">
                <a:solidFill>
                  <a:schemeClr val="bg1"/>
                </a:solidFill>
                <a:highlight>
                  <a:srgbClr val="E61E42"/>
                </a:highlight>
                <a:latin typeface="Apercu Pro" panose="020B0604020202020204" charset="0"/>
                <a:cs typeface="Apercu Pro" panose="020B0604020202020204" charset="0"/>
              </a:rPr>
              <a:t> INFORMATION</a:t>
            </a:r>
            <a:r>
              <a:rPr lang="en-GB" sz="3600" b="1" dirty="0">
                <a:solidFill>
                  <a:srgbClr val="E61E42"/>
                </a:solidFill>
                <a:highlight>
                  <a:srgbClr val="E61E42"/>
                </a:highlight>
                <a:latin typeface="Apercu Pro" panose="020B0604020202020204" charset="0"/>
                <a:cs typeface="Apercu Pro" panose="020B0604020202020204" charset="0"/>
              </a:rPr>
              <a:t>I</a:t>
            </a:r>
          </a:p>
        </p:txBody>
      </p:sp>
      <p:sp>
        <p:nvSpPr>
          <p:cNvPr id="49" name="TextBox 48">
            <a:extLst>
              <a:ext uri="{FF2B5EF4-FFF2-40B4-BE49-F238E27FC236}">
                <a16:creationId xmlns:a16="http://schemas.microsoft.com/office/drawing/2014/main" id="{0B7B4794-C5B2-41CF-BB2C-E4887AEACEF3}"/>
              </a:ext>
            </a:extLst>
          </p:cNvPr>
          <p:cNvSpPr txBox="1"/>
          <p:nvPr/>
        </p:nvSpPr>
        <p:spPr>
          <a:xfrm>
            <a:off x="7236888" y="442670"/>
            <a:ext cx="4610342" cy="646331"/>
          </a:xfrm>
          <a:prstGeom prst="rect">
            <a:avLst/>
          </a:prstGeom>
          <a:noFill/>
        </p:spPr>
        <p:txBody>
          <a:bodyPr wrap="square">
            <a:spAutoFit/>
          </a:bodyPr>
          <a:lstStyle/>
          <a:p>
            <a:pPr algn="r"/>
            <a:r>
              <a:rPr lang="en-GB" sz="1800">
                <a:solidFill>
                  <a:srgbClr val="2D2767"/>
                </a:solidFill>
                <a:latin typeface="Apercu Pro"/>
              </a:rPr>
              <a:t>For queries on this guidance, please email </a:t>
            </a:r>
            <a:r>
              <a:rPr lang="en-GB" sz="1800">
                <a:solidFill>
                  <a:srgbClr val="2D2767"/>
                </a:solidFill>
                <a:latin typeface="Apercu Pro"/>
                <a:hlinkClick r:id="rId3">
                  <a:extLst>
                    <a:ext uri="{A12FA001-AC4F-418D-AE19-62706E023703}">
                      <ahyp:hlinkClr xmlns:ahyp="http://schemas.microsoft.com/office/drawing/2018/hyperlinkcolor" val="tx"/>
                    </a:ext>
                  </a:extLst>
                </a:hlinkClick>
              </a:rPr>
              <a:t>goodsregulation@beis.gov.uk</a:t>
            </a:r>
            <a:r>
              <a:rPr lang="en-GB" sz="1800">
                <a:solidFill>
                  <a:srgbClr val="2D2767"/>
                </a:solidFill>
                <a:latin typeface="Apercu Pro"/>
              </a:rPr>
              <a:t> </a:t>
            </a:r>
            <a:endParaRPr lang="en-GB"/>
          </a:p>
        </p:txBody>
      </p:sp>
      <p:grpSp>
        <p:nvGrpSpPr>
          <p:cNvPr id="3" name="Group 2">
            <a:extLst>
              <a:ext uri="{FF2B5EF4-FFF2-40B4-BE49-F238E27FC236}">
                <a16:creationId xmlns:a16="http://schemas.microsoft.com/office/drawing/2014/main" id="{30BAAB28-7C77-4C2A-ABA8-CA1A95B7E69A}"/>
              </a:ext>
            </a:extLst>
          </p:cNvPr>
          <p:cNvGrpSpPr/>
          <p:nvPr/>
        </p:nvGrpSpPr>
        <p:grpSpPr>
          <a:xfrm>
            <a:off x="257662" y="1584000"/>
            <a:ext cx="1572980" cy="2340148"/>
            <a:chOff x="171488" y="1691999"/>
            <a:chExt cx="1572980" cy="2340148"/>
          </a:xfrm>
        </p:grpSpPr>
        <p:sp>
          <p:nvSpPr>
            <p:cNvPr id="10" name="TextBox 9">
              <a:extLst>
                <a:ext uri="{FF2B5EF4-FFF2-40B4-BE49-F238E27FC236}">
                  <a16:creationId xmlns:a16="http://schemas.microsoft.com/office/drawing/2014/main" id="{4FFA4E6E-6292-45EB-9C5A-927402149553}"/>
                </a:ext>
              </a:extLst>
            </p:cNvPr>
            <p:cNvSpPr txBox="1"/>
            <p:nvPr/>
          </p:nvSpPr>
          <p:spPr>
            <a:xfrm>
              <a:off x="171488" y="3016484"/>
              <a:ext cx="1572980" cy="1015663"/>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NOW FOR INFO ON:</a:t>
              </a:r>
            </a:p>
            <a:p>
              <a:pPr algn="ctr"/>
              <a:r>
                <a:rPr lang="en-GB" sz="1200" b="1" dirty="0">
                  <a:solidFill>
                    <a:srgbClr val="2D2767"/>
                  </a:solidFill>
                  <a:latin typeface="Apercu Pro" panose="020B0604020202020204" charset="0"/>
                  <a:cs typeface="Helvetica" panose="020B0604020202020204" pitchFamily="34" charset="0"/>
                </a:rPr>
                <a:t>PLACING GOODS ON THE GB MARKET</a:t>
              </a:r>
              <a:endParaRPr lang="en-GB" sz="1200" dirty="0">
                <a:solidFill>
                  <a:srgbClr val="2D2767"/>
                </a:solidFill>
              </a:endParaRPr>
            </a:p>
          </p:txBody>
        </p:sp>
        <p:grpSp>
          <p:nvGrpSpPr>
            <p:cNvPr id="2" name="Group 1">
              <a:extLst>
                <a:ext uri="{FF2B5EF4-FFF2-40B4-BE49-F238E27FC236}">
                  <a16:creationId xmlns:a16="http://schemas.microsoft.com/office/drawing/2014/main" id="{F75B7A75-9C57-4D4F-BC30-E098EC62F89C}"/>
                </a:ext>
              </a:extLst>
            </p:cNvPr>
            <p:cNvGrpSpPr/>
            <p:nvPr/>
          </p:nvGrpSpPr>
          <p:grpSpPr>
            <a:xfrm>
              <a:off x="314747" y="1691999"/>
              <a:ext cx="1296000" cy="1296000"/>
              <a:chOff x="314747" y="1691999"/>
              <a:chExt cx="1296000" cy="1296000"/>
            </a:xfrm>
          </p:grpSpPr>
          <p:pic>
            <p:nvPicPr>
              <p:cNvPr id="6" name="Picture 5" descr="Qr code&#10;&#10;Description automatically generated">
                <a:extLst>
                  <a:ext uri="{FF2B5EF4-FFF2-40B4-BE49-F238E27FC236}">
                    <a16:creationId xmlns:a16="http://schemas.microsoft.com/office/drawing/2014/main" id="{CE6B2D8B-750D-42EC-9A4D-6C217E96EA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615" y="1800000"/>
                <a:ext cx="1068682" cy="1080000"/>
              </a:xfrm>
              <a:prstGeom prst="rect">
                <a:avLst/>
              </a:prstGeom>
            </p:spPr>
          </p:pic>
          <p:sp>
            <p:nvSpPr>
              <p:cNvPr id="50" name="Rectangle: Rounded Corners 49">
                <a:extLst>
                  <a:ext uri="{FF2B5EF4-FFF2-40B4-BE49-F238E27FC236}">
                    <a16:creationId xmlns:a16="http://schemas.microsoft.com/office/drawing/2014/main" id="{93080F5E-0B24-41F1-B718-FE6879D4901C}"/>
                  </a:ext>
                </a:extLst>
              </p:cNvPr>
              <p:cNvSpPr/>
              <p:nvPr/>
            </p:nvSpPr>
            <p:spPr>
              <a:xfrm>
                <a:off x="314747" y="1691999"/>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grpSp>
        <p:nvGrpSpPr>
          <p:cNvPr id="59" name="Group 58">
            <a:extLst>
              <a:ext uri="{FF2B5EF4-FFF2-40B4-BE49-F238E27FC236}">
                <a16:creationId xmlns:a16="http://schemas.microsoft.com/office/drawing/2014/main" id="{2980DCE1-FA0A-47B4-8ED8-8B929923A82E}"/>
              </a:ext>
            </a:extLst>
          </p:cNvPr>
          <p:cNvGrpSpPr/>
          <p:nvPr/>
        </p:nvGrpSpPr>
        <p:grpSpPr>
          <a:xfrm>
            <a:off x="10444807" y="1582559"/>
            <a:ext cx="1475106" cy="2177351"/>
            <a:chOff x="10522454" y="1670130"/>
            <a:chExt cx="1475106" cy="2177351"/>
          </a:xfrm>
        </p:grpSpPr>
        <p:sp>
          <p:nvSpPr>
            <p:cNvPr id="16" name="TextBox 15">
              <a:extLst>
                <a:ext uri="{FF2B5EF4-FFF2-40B4-BE49-F238E27FC236}">
                  <a16:creationId xmlns:a16="http://schemas.microsoft.com/office/drawing/2014/main" id="{F9F500A5-1AE8-4926-B1EE-CDAAA34667AB}"/>
                </a:ext>
              </a:extLst>
            </p:cNvPr>
            <p:cNvSpPr txBox="1"/>
            <p:nvPr/>
          </p:nvSpPr>
          <p:spPr>
            <a:xfrm>
              <a:off x="10522454" y="3016484"/>
              <a:ext cx="1475106" cy="830997"/>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NOW FOR INFO ON:</a:t>
              </a:r>
            </a:p>
            <a:p>
              <a:pPr algn="ctr"/>
              <a:r>
                <a:rPr lang="en-GB" sz="1200" b="1" dirty="0">
                  <a:solidFill>
                    <a:srgbClr val="2D2767"/>
                  </a:solidFill>
                  <a:latin typeface="Apercu Pro" panose="020B0604020202020204" charset="0"/>
                  <a:cs typeface="Helvetica" panose="020B0604020202020204" pitchFamily="34" charset="0"/>
                </a:rPr>
                <a:t>USING THE UKCA MARKING</a:t>
              </a:r>
            </a:p>
          </p:txBody>
        </p:sp>
        <p:pic>
          <p:nvPicPr>
            <p:cNvPr id="17" name="Picture 16">
              <a:extLst>
                <a:ext uri="{FF2B5EF4-FFF2-40B4-BE49-F238E27FC236}">
                  <a16:creationId xmlns:a16="http://schemas.microsoft.com/office/drawing/2014/main" id="{BA167F01-1E2F-4199-A8B3-B46819DE6F5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625404" y="1799999"/>
              <a:ext cx="1315806" cy="1080000"/>
            </a:xfrm>
            <a:prstGeom prst="rect">
              <a:avLst/>
            </a:prstGeom>
          </p:spPr>
        </p:pic>
        <p:sp>
          <p:nvSpPr>
            <p:cNvPr id="51" name="Rectangle: Rounded Corners 50">
              <a:extLst>
                <a:ext uri="{FF2B5EF4-FFF2-40B4-BE49-F238E27FC236}">
                  <a16:creationId xmlns:a16="http://schemas.microsoft.com/office/drawing/2014/main" id="{6C0B4071-C79B-4990-AF72-B6E21C2E4AB7}"/>
                </a:ext>
              </a:extLst>
            </p:cNvPr>
            <p:cNvSpPr/>
            <p:nvPr/>
          </p:nvSpPr>
          <p:spPr>
            <a:xfrm>
              <a:off x="10615682" y="1670130"/>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nvGrpSpPr>
          <p:cNvPr id="58" name="Group 57">
            <a:extLst>
              <a:ext uri="{FF2B5EF4-FFF2-40B4-BE49-F238E27FC236}">
                <a16:creationId xmlns:a16="http://schemas.microsoft.com/office/drawing/2014/main" id="{788E8B34-F43A-4F59-9BBC-DA9DD86A9D6C}"/>
              </a:ext>
            </a:extLst>
          </p:cNvPr>
          <p:cNvGrpSpPr/>
          <p:nvPr/>
        </p:nvGrpSpPr>
        <p:grpSpPr>
          <a:xfrm>
            <a:off x="8453987" y="1584000"/>
            <a:ext cx="1475106" cy="2175910"/>
            <a:chOff x="8612042" y="1670130"/>
            <a:chExt cx="1475106" cy="2175910"/>
          </a:xfrm>
        </p:grpSpPr>
        <p:pic>
          <p:nvPicPr>
            <p:cNvPr id="14" name="Picture 13">
              <a:extLst>
                <a:ext uri="{FF2B5EF4-FFF2-40B4-BE49-F238E27FC236}">
                  <a16:creationId xmlns:a16="http://schemas.microsoft.com/office/drawing/2014/main" id="{4025D9A2-D73E-4452-8B79-D2B688CC3D5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764223" y="1799999"/>
              <a:ext cx="1315806" cy="1080000"/>
            </a:xfrm>
            <a:prstGeom prst="rect">
              <a:avLst/>
            </a:prstGeom>
          </p:spPr>
        </p:pic>
        <p:sp>
          <p:nvSpPr>
            <p:cNvPr id="15" name="TextBox 14">
              <a:extLst>
                <a:ext uri="{FF2B5EF4-FFF2-40B4-BE49-F238E27FC236}">
                  <a16:creationId xmlns:a16="http://schemas.microsoft.com/office/drawing/2014/main" id="{B926D04F-3239-4B77-A897-752D98B56336}"/>
                </a:ext>
              </a:extLst>
            </p:cNvPr>
            <p:cNvSpPr txBox="1"/>
            <p:nvPr/>
          </p:nvSpPr>
          <p:spPr>
            <a:xfrm>
              <a:off x="8612042" y="3015045"/>
              <a:ext cx="1475106" cy="830995"/>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NOW FOR INFO ON:</a:t>
              </a:r>
            </a:p>
            <a:p>
              <a:pPr algn="ctr"/>
              <a:r>
                <a:rPr lang="en-GB" sz="1200" b="1" dirty="0">
                  <a:solidFill>
                    <a:srgbClr val="2D2767"/>
                  </a:solidFill>
                  <a:latin typeface="Apercu Pro" panose="020B0604020202020204" charset="0"/>
                  <a:cs typeface="Helvetica" panose="020B0604020202020204" pitchFamily="34" charset="0"/>
                </a:rPr>
                <a:t>USING THE UKNI MARKING</a:t>
              </a:r>
            </a:p>
          </p:txBody>
        </p:sp>
        <p:sp>
          <p:nvSpPr>
            <p:cNvPr id="52" name="Rectangle: Rounded Corners 51">
              <a:extLst>
                <a:ext uri="{FF2B5EF4-FFF2-40B4-BE49-F238E27FC236}">
                  <a16:creationId xmlns:a16="http://schemas.microsoft.com/office/drawing/2014/main" id="{C0F7D914-0AC1-4FCA-8A95-3A64D4CF42BD}"/>
                </a:ext>
              </a:extLst>
            </p:cNvPr>
            <p:cNvSpPr/>
            <p:nvPr/>
          </p:nvSpPr>
          <p:spPr>
            <a:xfrm>
              <a:off x="8774307" y="1670130"/>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nvGrpSpPr>
          <p:cNvPr id="56" name="Group 55">
            <a:extLst>
              <a:ext uri="{FF2B5EF4-FFF2-40B4-BE49-F238E27FC236}">
                <a16:creationId xmlns:a16="http://schemas.microsoft.com/office/drawing/2014/main" id="{D1C3FE69-0EAB-40B4-8316-799AEF5A17DC}"/>
              </a:ext>
            </a:extLst>
          </p:cNvPr>
          <p:cNvGrpSpPr/>
          <p:nvPr/>
        </p:nvGrpSpPr>
        <p:grpSpPr>
          <a:xfrm>
            <a:off x="6350495" y="1584000"/>
            <a:ext cx="1587778" cy="2342056"/>
            <a:chOff x="6245856" y="1688373"/>
            <a:chExt cx="1587778" cy="2342056"/>
          </a:xfrm>
        </p:grpSpPr>
        <p:sp>
          <p:nvSpPr>
            <p:cNvPr id="23" name="TextBox 22">
              <a:extLst>
                <a:ext uri="{FF2B5EF4-FFF2-40B4-BE49-F238E27FC236}">
                  <a16:creationId xmlns:a16="http://schemas.microsoft.com/office/drawing/2014/main" id="{FE1019A3-6820-4D14-BE13-314343B05BB4}"/>
                </a:ext>
              </a:extLst>
            </p:cNvPr>
            <p:cNvSpPr txBox="1"/>
            <p:nvPr/>
          </p:nvSpPr>
          <p:spPr>
            <a:xfrm>
              <a:off x="6245856" y="3014766"/>
              <a:ext cx="1587778" cy="1015663"/>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NOW FOR INFO ON:</a:t>
              </a:r>
            </a:p>
            <a:p>
              <a:pPr algn="ctr"/>
              <a:r>
                <a:rPr lang="en-GB" sz="1200" b="1" dirty="0">
                  <a:solidFill>
                    <a:srgbClr val="2D2767"/>
                  </a:solidFill>
                  <a:latin typeface="Apercu Pro" panose="020B0604020202020204" charset="0"/>
                  <a:cs typeface="Helvetica" panose="020B0604020202020204" pitchFamily="34" charset="0"/>
                </a:rPr>
                <a:t>MOVING GOODS BETWEEN NI AND GB</a:t>
              </a:r>
            </a:p>
          </p:txBody>
        </p:sp>
        <p:pic>
          <p:nvPicPr>
            <p:cNvPr id="24" name="Picture 23" descr="Qr code&#10;&#10;Description automatically generated">
              <a:extLst>
                <a:ext uri="{FF2B5EF4-FFF2-40B4-BE49-F238E27FC236}">
                  <a16:creationId xmlns:a16="http://schemas.microsoft.com/office/drawing/2014/main" id="{C0881C0C-DC90-424A-96BD-78C240A77BE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64539" y="1800000"/>
              <a:ext cx="1080000" cy="1036261"/>
            </a:xfrm>
            <a:prstGeom prst="rect">
              <a:avLst/>
            </a:prstGeom>
          </p:spPr>
        </p:pic>
        <p:sp>
          <p:nvSpPr>
            <p:cNvPr id="53" name="Rectangle: Rounded Corners 52">
              <a:extLst>
                <a:ext uri="{FF2B5EF4-FFF2-40B4-BE49-F238E27FC236}">
                  <a16:creationId xmlns:a16="http://schemas.microsoft.com/office/drawing/2014/main" id="{3A704ACF-93D1-46BC-AFF8-13E6B6AB1725}"/>
                </a:ext>
              </a:extLst>
            </p:cNvPr>
            <p:cNvSpPr/>
            <p:nvPr/>
          </p:nvSpPr>
          <p:spPr>
            <a:xfrm>
              <a:off x="6456539" y="1688373"/>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nvGrpSpPr>
          <p:cNvPr id="57" name="Group 56">
            <a:extLst>
              <a:ext uri="{FF2B5EF4-FFF2-40B4-BE49-F238E27FC236}">
                <a16:creationId xmlns:a16="http://schemas.microsoft.com/office/drawing/2014/main" id="{125E492B-6D9D-4810-A946-6E6846268BE9}"/>
              </a:ext>
            </a:extLst>
          </p:cNvPr>
          <p:cNvGrpSpPr/>
          <p:nvPr/>
        </p:nvGrpSpPr>
        <p:grpSpPr>
          <a:xfrm>
            <a:off x="4385346" y="1584000"/>
            <a:ext cx="1475105" cy="2353600"/>
            <a:chOff x="3891776" y="1676830"/>
            <a:chExt cx="1475105" cy="2353600"/>
          </a:xfrm>
        </p:grpSpPr>
        <p:pic>
          <p:nvPicPr>
            <p:cNvPr id="9" name="Picture 8" descr="Qr code&#10;&#10;Description automatically generated">
              <a:extLst>
                <a:ext uri="{FF2B5EF4-FFF2-40B4-BE49-F238E27FC236}">
                  <a16:creationId xmlns:a16="http://schemas.microsoft.com/office/drawing/2014/main" id="{E3008070-062D-43B6-9763-40DECCE41B1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33272" y="1800000"/>
              <a:ext cx="1080000" cy="1091438"/>
            </a:xfrm>
            <a:prstGeom prst="rect">
              <a:avLst/>
            </a:prstGeom>
          </p:spPr>
        </p:pic>
        <p:grpSp>
          <p:nvGrpSpPr>
            <p:cNvPr id="31" name="Group 30">
              <a:extLst>
                <a:ext uri="{FF2B5EF4-FFF2-40B4-BE49-F238E27FC236}">
                  <a16:creationId xmlns:a16="http://schemas.microsoft.com/office/drawing/2014/main" id="{B14226BB-927E-431C-9903-084790333C21}"/>
                </a:ext>
              </a:extLst>
            </p:cNvPr>
            <p:cNvGrpSpPr/>
            <p:nvPr/>
          </p:nvGrpSpPr>
          <p:grpSpPr>
            <a:xfrm>
              <a:off x="3891776" y="1676830"/>
              <a:ext cx="1475105" cy="2353600"/>
              <a:chOff x="3891776" y="1676830"/>
              <a:chExt cx="1475105" cy="2353600"/>
            </a:xfrm>
          </p:grpSpPr>
          <p:sp>
            <p:nvSpPr>
              <p:cNvPr id="12" name="TextBox 11">
                <a:extLst>
                  <a:ext uri="{FF2B5EF4-FFF2-40B4-BE49-F238E27FC236}">
                    <a16:creationId xmlns:a16="http://schemas.microsoft.com/office/drawing/2014/main" id="{B354B363-EDB0-4C36-8DC9-18A05F5FBD81}"/>
                  </a:ext>
                </a:extLst>
              </p:cNvPr>
              <p:cNvSpPr txBox="1"/>
              <p:nvPr/>
            </p:nvSpPr>
            <p:spPr>
              <a:xfrm>
                <a:off x="3891776" y="3014767"/>
                <a:ext cx="1475105" cy="1015663"/>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NOW FOR INFO ON:</a:t>
                </a:r>
              </a:p>
              <a:p>
                <a:pPr algn="ctr"/>
                <a:r>
                  <a:rPr lang="en-GB" sz="1200" b="1" dirty="0">
                    <a:solidFill>
                      <a:srgbClr val="2D2767"/>
                    </a:solidFill>
                    <a:latin typeface="Apercu Pro" panose="020B0604020202020204" charset="0"/>
                    <a:cs typeface="Helvetica" panose="020B0604020202020204" pitchFamily="34" charset="0"/>
                  </a:rPr>
                  <a:t>PLACING GOODS ON THE NI MARKET </a:t>
                </a:r>
                <a:endParaRPr lang="en-GB" sz="1200" dirty="0">
                  <a:solidFill>
                    <a:srgbClr val="2D2767"/>
                  </a:solidFill>
                </a:endParaRPr>
              </a:p>
            </p:txBody>
          </p:sp>
          <p:sp>
            <p:nvSpPr>
              <p:cNvPr id="54" name="Rectangle: Rounded Corners 53">
                <a:extLst>
                  <a:ext uri="{FF2B5EF4-FFF2-40B4-BE49-F238E27FC236}">
                    <a16:creationId xmlns:a16="http://schemas.microsoft.com/office/drawing/2014/main" id="{EA2284F9-6955-47F8-9EEB-C83C92625A2F}"/>
                  </a:ext>
                </a:extLst>
              </p:cNvPr>
              <p:cNvSpPr/>
              <p:nvPr/>
            </p:nvSpPr>
            <p:spPr>
              <a:xfrm>
                <a:off x="4025272" y="1676830"/>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grpSp>
        <p:nvGrpSpPr>
          <p:cNvPr id="4" name="Group 3">
            <a:extLst>
              <a:ext uri="{FF2B5EF4-FFF2-40B4-BE49-F238E27FC236}">
                <a16:creationId xmlns:a16="http://schemas.microsoft.com/office/drawing/2014/main" id="{BF511EE4-A23C-4A71-BFDC-072B69F564B7}"/>
              </a:ext>
            </a:extLst>
          </p:cNvPr>
          <p:cNvGrpSpPr/>
          <p:nvPr/>
        </p:nvGrpSpPr>
        <p:grpSpPr>
          <a:xfrm>
            <a:off x="2344574" y="1584000"/>
            <a:ext cx="1509211" cy="2340148"/>
            <a:chOff x="1995586" y="1691999"/>
            <a:chExt cx="1509211" cy="2340148"/>
          </a:xfrm>
        </p:grpSpPr>
        <p:pic>
          <p:nvPicPr>
            <p:cNvPr id="7" name="Picture 6" descr="Qr code&#10;&#10;Description automatically generated">
              <a:extLst>
                <a:ext uri="{FF2B5EF4-FFF2-40B4-BE49-F238E27FC236}">
                  <a16:creationId xmlns:a16="http://schemas.microsoft.com/office/drawing/2014/main" id="{B71BDB74-D4E5-4872-8B07-4D54ACDC114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214152" y="1800000"/>
              <a:ext cx="1080000" cy="1091438"/>
            </a:xfrm>
            <a:prstGeom prst="rect">
              <a:avLst/>
            </a:prstGeom>
          </p:spPr>
        </p:pic>
        <p:sp>
          <p:nvSpPr>
            <p:cNvPr id="11" name="TextBox 10">
              <a:extLst>
                <a:ext uri="{FF2B5EF4-FFF2-40B4-BE49-F238E27FC236}">
                  <a16:creationId xmlns:a16="http://schemas.microsoft.com/office/drawing/2014/main" id="{DA100351-50DE-4501-B6D9-EDA8B79E5232}"/>
                </a:ext>
              </a:extLst>
            </p:cNvPr>
            <p:cNvSpPr txBox="1"/>
            <p:nvPr/>
          </p:nvSpPr>
          <p:spPr>
            <a:xfrm>
              <a:off x="1995586" y="3016484"/>
              <a:ext cx="1509211" cy="1015663"/>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NOW FOR INFO ON:</a:t>
              </a:r>
            </a:p>
            <a:p>
              <a:pPr algn="ctr"/>
              <a:r>
                <a:rPr lang="en-GB" sz="1200" b="1" dirty="0">
                  <a:solidFill>
                    <a:srgbClr val="2D2767"/>
                  </a:solidFill>
                  <a:latin typeface="Apercu Pro" panose="020B0604020202020204" charset="0"/>
                  <a:cs typeface="Helvetica" panose="020B0604020202020204" pitchFamily="34" charset="0"/>
                </a:rPr>
                <a:t>PLACING GOODS ON THE EU MARKET</a:t>
              </a:r>
              <a:endParaRPr lang="en-GB" sz="1200" dirty="0">
                <a:solidFill>
                  <a:srgbClr val="2D2767"/>
                </a:solidFill>
              </a:endParaRPr>
            </a:p>
          </p:txBody>
        </p:sp>
        <p:sp>
          <p:nvSpPr>
            <p:cNvPr id="55" name="Rectangle: Rounded Corners 54">
              <a:extLst>
                <a:ext uri="{FF2B5EF4-FFF2-40B4-BE49-F238E27FC236}">
                  <a16:creationId xmlns:a16="http://schemas.microsoft.com/office/drawing/2014/main" id="{3E57E709-053D-46F1-BD97-F513A19FDC9D}"/>
                </a:ext>
              </a:extLst>
            </p:cNvPr>
            <p:cNvSpPr/>
            <p:nvPr/>
          </p:nvSpPr>
          <p:spPr>
            <a:xfrm>
              <a:off x="2111971" y="1691999"/>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nvGrpSpPr>
          <p:cNvPr id="72" name="Group 71">
            <a:extLst>
              <a:ext uri="{FF2B5EF4-FFF2-40B4-BE49-F238E27FC236}">
                <a16:creationId xmlns:a16="http://schemas.microsoft.com/office/drawing/2014/main" id="{E784F7F8-61A3-46EF-84D8-0B08BDB3B8E8}"/>
              </a:ext>
            </a:extLst>
          </p:cNvPr>
          <p:cNvGrpSpPr/>
          <p:nvPr/>
        </p:nvGrpSpPr>
        <p:grpSpPr>
          <a:xfrm>
            <a:off x="10347104" y="4143275"/>
            <a:ext cx="1670511" cy="2496329"/>
            <a:chOff x="10396162" y="4395749"/>
            <a:chExt cx="1670511" cy="2496329"/>
          </a:xfrm>
        </p:grpSpPr>
        <p:sp>
          <p:nvSpPr>
            <p:cNvPr id="38" name="TextBox 37">
              <a:extLst>
                <a:ext uri="{FF2B5EF4-FFF2-40B4-BE49-F238E27FC236}">
                  <a16:creationId xmlns:a16="http://schemas.microsoft.com/office/drawing/2014/main" id="{AB31C662-21D0-4A88-9E2F-D9EA36EBD2D0}"/>
                </a:ext>
              </a:extLst>
            </p:cNvPr>
            <p:cNvSpPr txBox="1"/>
            <p:nvPr/>
          </p:nvSpPr>
          <p:spPr>
            <a:xfrm>
              <a:off x="10396162" y="5691749"/>
              <a:ext cx="1670511" cy="1200329"/>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NOW FOR INFO ON:</a:t>
              </a:r>
            </a:p>
            <a:p>
              <a:pPr algn="ctr"/>
              <a:r>
                <a:rPr lang="en-GB" sz="1200" b="1" dirty="0">
                  <a:solidFill>
                    <a:srgbClr val="2D2767"/>
                  </a:solidFill>
                  <a:latin typeface="Apercu Pro" panose="020B0604020202020204" charset="0"/>
                  <a:cs typeface="Helvetica" panose="020B0604020202020204" pitchFamily="34" charset="0"/>
                </a:rPr>
                <a:t>SPECIFIC PRODUCT SAFETY AND METROLOGY REGULATIONS</a:t>
              </a:r>
            </a:p>
          </p:txBody>
        </p:sp>
        <p:pic>
          <p:nvPicPr>
            <p:cNvPr id="39" name="Picture 38">
              <a:extLst>
                <a:ext uri="{FF2B5EF4-FFF2-40B4-BE49-F238E27FC236}">
                  <a16:creationId xmlns:a16="http://schemas.microsoft.com/office/drawing/2014/main" id="{2147FAB8-31E5-4A9A-A982-053C5737001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720007" y="4503750"/>
              <a:ext cx="1126878" cy="1080000"/>
            </a:xfrm>
            <a:prstGeom prst="rect">
              <a:avLst/>
            </a:prstGeom>
          </p:spPr>
        </p:pic>
        <p:sp>
          <p:nvSpPr>
            <p:cNvPr id="60" name="Rectangle: Rounded Corners 59">
              <a:extLst>
                <a:ext uri="{FF2B5EF4-FFF2-40B4-BE49-F238E27FC236}">
                  <a16:creationId xmlns:a16="http://schemas.microsoft.com/office/drawing/2014/main" id="{37E740FE-52DB-4941-8FE6-8ADD58801476}"/>
                </a:ext>
              </a:extLst>
            </p:cNvPr>
            <p:cNvSpPr/>
            <p:nvPr/>
          </p:nvSpPr>
          <p:spPr>
            <a:xfrm>
              <a:off x="10617715" y="4395749"/>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nvGrpSpPr>
          <p:cNvPr id="71" name="Group 70">
            <a:extLst>
              <a:ext uri="{FF2B5EF4-FFF2-40B4-BE49-F238E27FC236}">
                <a16:creationId xmlns:a16="http://schemas.microsoft.com/office/drawing/2014/main" id="{23DC66A2-9F63-45D0-A03C-5A4DB7388CDF}"/>
              </a:ext>
            </a:extLst>
          </p:cNvPr>
          <p:cNvGrpSpPr/>
          <p:nvPr/>
        </p:nvGrpSpPr>
        <p:grpSpPr>
          <a:xfrm>
            <a:off x="8481150" y="4151040"/>
            <a:ext cx="1568539" cy="2547073"/>
            <a:chOff x="8646125" y="4402656"/>
            <a:chExt cx="1568539" cy="2547073"/>
          </a:xfrm>
        </p:grpSpPr>
        <p:sp>
          <p:nvSpPr>
            <p:cNvPr id="34" name="TextBox 33">
              <a:extLst>
                <a:ext uri="{FF2B5EF4-FFF2-40B4-BE49-F238E27FC236}">
                  <a16:creationId xmlns:a16="http://schemas.microsoft.com/office/drawing/2014/main" id="{B7BEF4E8-124A-410D-9BC0-BB18CC8BA04A}"/>
                </a:ext>
              </a:extLst>
            </p:cNvPr>
            <p:cNvSpPr txBox="1"/>
            <p:nvPr/>
          </p:nvSpPr>
          <p:spPr>
            <a:xfrm>
              <a:off x="8646125" y="5749400"/>
              <a:ext cx="1568539" cy="1200329"/>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NOW FOR INFO ON:</a:t>
              </a:r>
            </a:p>
            <a:p>
              <a:pPr algn="ctr"/>
              <a:r>
                <a:rPr lang="en-GB" sz="1200" b="1" dirty="0">
                  <a:solidFill>
                    <a:srgbClr val="2D2767"/>
                  </a:solidFill>
                  <a:latin typeface="Apercu Pro" panose="020B0604020202020204" charset="0"/>
                  <a:cs typeface="Helvetica" panose="020B0604020202020204" pitchFamily="34" charset="0"/>
                </a:rPr>
                <a:t>HOW TO CHECK IF YOU QUALIFY FOR UNFETTERED ACCESS</a:t>
              </a:r>
            </a:p>
          </p:txBody>
        </p:sp>
        <p:pic>
          <p:nvPicPr>
            <p:cNvPr id="35" name="Picture 34" descr="Qr code&#10;&#10;Description automatically generated">
              <a:extLst>
                <a:ext uri="{FF2B5EF4-FFF2-40B4-BE49-F238E27FC236}">
                  <a16:creationId xmlns:a16="http://schemas.microsoft.com/office/drawing/2014/main" id="{9D292A54-4E3C-4FF8-A049-7890FC87B8C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847656" y="4503749"/>
              <a:ext cx="1165478" cy="1080000"/>
            </a:xfrm>
            <a:prstGeom prst="rect">
              <a:avLst/>
            </a:prstGeom>
          </p:spPr>
        </p:pic>
        <p:sp>
          <p:nvSpPr>
            <p:cNvPr id="61" name="Rectangle: Rounded Corners 60">
              <a:extLst>
                <a:ext uri="{FF2B5EF4-FFF2-40B4-BE49-F238E27FC236}">
                  <a16:creationId xmlns:a16="http://schemas.microsoft.com/office/drawing/2014/main" id="{3831E348-FD18-4967-AB04-0F41FA119F54}"/>
                </a:ext>
              </a:extLst>
            </p:cNvPr>
            <p:cNvSpPr/>
            <p:nvPr/>
          </p:nvSpPr>
          <p:spPr>
            <a:xfrm>
              <a:off x="8782395" y="4402656"/>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nvGrpSpPr>
          <p:cNvPr id="70" name="Group 69">
            <a:extLst>
              <a:ext uri="{FF2B5EF4-FFF2-40B4-BE49-F238E27FC236}">
                <a16:creationId xmlns:a16="http://schemas.microsoft.com/office/drawing/2014/main" id="{9F42432F-3187-47B6-BF53-766B90FD98EA}"/>
              </a:ext>
            </a:extLst>
          </p:cNvPr>
          <p:cNvGrpSpPr/>
          <p:nvPr/>
        </p:nvGrpSpPr>
        <p:grpSpPr>
          <a:xfrm>
            <a:off x="6301231" y="4143275"/>
            <a:ext cx="1823327" cy="2345794"/>
            <a:chOff x="6244353" y="4294757"/>
            <a:chExt cx="1823327" cy="2345794"/>
          </a:xfrm>
        </p:grpSpPr>
        <p:sp>
          <p:nvSpPr>
            <p:cNvPr id="27" name="TextBox 26">
              <a:extLst>
                <a:ext uri="{FF2B5EF4-FFF2-40B4-BE49-F238E27FC236}">
                  <a16:creationId xmlns:a16="http://schemas.microsoft.com/office/drawing/2014/main" id="{43A43FC2-4B69-4997-BF34-DCB044689BE7}"/>
                </a:ext>
              </a:extLst>
            </p:cNvPr>
            <p:cNvSpPr txBox="1"/>
            <p:nvPr/>
          </p:nvSpPr>
          <p:spPr>
            <a:xfrm>
              <a:off x="6244353" y="5624888"/>
              <a:ext cx="1823327" cy="1015663"/>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NOW FOR INFO ON:</a:t>
              </a:r>
            </a:p>
            <a:p>
              <a:pPr algn="ctr"/>
              <a:r>
                <a:rPr lang="en-GB" sz="1200" b="1" dirty="0">
                  <a:solidFill>
                    <a:srgbClr val="2D2767"/>
                  </a:solidFill>
                  <a:latin typeface="Apercu Pro" panose="020B0604020202020204" charset="0"/>
                  <a:cs typeface="Helvetica" panose="020B0604020202020204" pitchFamily="34" charset="0"/>
                </a:rPr>
                <a:t>APPLYING TO BE A UK CONFORMITY ASSESSMENT BODY</a:t>
              </a:r>
            </a:p>
          </p:txBody>
        </p:sp>
        <p:grpSp>
          <p:nvGrpSpPr>
            <p:cNvPr id="69" name="Group 68">
              <a:extLst>
                <a:ext uri="{FF2B5EF4-FFF2-40B4-BE49-F238E27FC236}">
                  <a16:creationId xmlns:a16="http://schemas.microsoft.com/office/drawing/2014/main" id="{8BD851F6-A7EC-418C-A192-2ABBAB4967FD}"/>
                </a:ext>
              </a:extLst>
            </p:cNvPr>
            <p:cNvGrpSpPr/>
            <p:nvPr/>
          </p:nvGrpSpPr>
          <p:grpSpPr>
            <a:xfrm>
              <a:off x="6496384" y="4294757"/>
              <a:ext cx="1296000" cy="1296000"/>
              <a:chOff x="6496384" y="4294757"/>
              <a:chExt cx="1296000" cy="1296000"/>
            </a:xfrm>
          </p:grpSpPr>
          <p:pic>
            <p:nvPicPr>
              <p:cNvPr id="29" name="Picture 28">
                <a:extLst>
                  <a:ext uri="{FF2B5EF4-FFF2-40B4-BE49-F238E27FC236}">
                    <a16:creationId xmlns:a16="http://schemas.microsoft.com/office/drawing/2014/main" id="{58DD2872-03E1-415F-A35F-9347316A62B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608248" y="4402757"/>
                <a:ext cx="1095539" cy="1080000"/>
              </a:xfrm>
              <a:prstGeom prst="rect">
                <a:avLst/>
              </a:prstGeom>
            </p:spPr>
          </p:pic>
          <p:sp>
            <p:nvSpPr>
              <p:cNvPr id="62" name="Rectangle: Rounded Corners 61">
                <a:extLst>
                  <a:ext uri="{FF2B5EF4-FFF2-40B4-BE49-F238E27FC236}">
                    <a16:creationId xmlns:a16="http://schemas.microsoft.com/office/drawing/2014/main" id="{E0D1B7F9-FA73-4F89-B273-826A71175EDE}"/>
                  </a:ext>
                </a:extLst>
              </p:cNvPr>
              <p:cNvSpPr/>
              <p:nvPr/>
            </p:nvSpPr>
            <p:spPr>
              <a:xfrm>
                <a:off x="6496384" y="4294757"/>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grpSp>
        <p:nvGrpSpPr>
          <p:cNvPr id="68" name="Group 67">
            <a:extLst>
              <a:ext uri="{FF2B5EF4-FFF2-40B4-BE49-F238E27FC236}">
                <a16:creationId xmlns:a16="http://schemas.microsoft.com/office/drawing/2014/main" id="{46E5FCAA-A68F-4DD8-97A2-0B2D5D43FCDC}"/>
              </a:ext>
            </a:extLst>
          </p:cNvPr>
          <p:cNvGrpSpPr/>
          <p:nvPr/>
        </p:nvGrpSpPr>
        <p:grpSpPr>
          <a:xfrm>
            <a:off x="4207530" y="4151040"/>
            <a:ext cx="1923079" cy="2366775"/>
            <a:chOff x="4214173" y="4274942"/>
            <a:chExt cx="1923079" cy="2366775"/>
          </a:xfrm>
        </p:grpSpPr>
        <p:sp>
          <p:nvSpPr>
            <p:cNvPr id="26" name="TextBox 25">
              <a:extLst>
                <a:ext uri="{FF2B5EF4-FFF2-40B4-BE49-F238E27FC236}">
                  <a16:creationId xmlns:a16="http://schemas.microsoft.com/office/drawing/2014/main" id="{9185F446-18A0-41EC-99E9-79D9ADEC5189}"/>
                </a:ext>
              </a:extLst>
            </p:cNvPr>
            <p:cNvSpPr txBox="1"/>
            <p:nvPr/>
          </p:nvSpPr>
          <p:spPr>
            <a:xfrm>
              <a:off x="4214173" y="5626054"/>
              <a:ext cx="1923079" cy="1015663"/>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NOW FOR INFO ON:</a:t>
              </a:r>
            </a:p>
            <a:p>
              <a:pPr algn="ctr"/>
              <a:r>
                <a:rPr lang="en-GB" sz="1200" b="1" dirty="0">
                  <a:solidFill>
                    <a:srgbClr val="2D2767"/>
                  </a:solidFill>
                  <a:latin typeface="Apercu Pro" panose="020B0604020202020204" charset="0"/>
                  <a:cs typeface="Helvetica" panose="020B0604020202020204" pitchFamily="34" charset="0"/>
                </a:rPr>
                <a:t>CONFORMITY ASSESSMENT AND ACCREDITATION</a:t>
              </a:r>
            </a:p>
          </p:txBody>
        </p:sp>
        <p:pic>
          <p:nvPicPr>
            <p:cNvPr id="28" name="Picture 27" descr="Qr code&#10;&#10;Description automatically generated">
              <a:extLst>
                <a:ext uri="{FF2B5EF4-FFF2-40B4-BE49-F238E27FC236}">
                  <a16:creationId xmlns:a16="http://schemas.microsoft.com/office/drawing/2014/main" id="{FBA0CF31-11A5-4CEC-BAC7-6574AB995EF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630480" y="4386953"/>
              <a:ext cx="1093531" cy="1080000"/>
            </a:xfrm>
            <a:prstGeom prst="rect">
              <a:avLst/>
            </a:prstGeom>
          </p:spPr>
        </p:pic>
        <p:sp>
          <p:nvSpPr>
            <p:cNvPr id="63" name="Rectangle: Rounded Corners 62">
              <a:extLst>
                <a:ext uri="{FF2B5EF4-FFF2-40B4-BE49-F238E27FC236}">
                  <a16:creationId xmlns:a16="http://schemas.microsoft.com/office/drawing/2014/main" id="{30E91D38-C5C0-4A3F-BA36-3FE3F07B7FD9}"/>
                </a:ext>
              </a:extLst>
            </p:cNvPr>
            <p:cNvSpPr/>
            <p:nvPr/>
          </p:nvSpPr>
          <p:spPr>
            <a:xfrm>
              <a:off x="4527613" y="4274942"/>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nvGrpSpPr>
          <p:cNvPr id="67" name="Group 66">
            <a:extLst>
              <a:ext uri="{FF2B5EF4-FFF2-40B4-BE49-F238E27FC236}">
                <a16:creationId xmlns:a16="http://schemas.microsoft.com/office/drawing/2014/main" id="{478238A4-B00D-4D7B-BC05-CFB79426A886}"/>
              </a:ext>
            </a:extLst>
          </p:cNvPr>
          <p:cNvGrpSpPr/>
          <p:nvPr/>
        </p:nvGrpSpPr>
        <p:grpSpPr>
          <a:xfrm>
            <a:off x="2449163" y="4146428"/>
            <a:ext cx="1319592" cy="2179630"/>
            <a:chOff x="2363093" y="4328888"/>
            <a:chExt cx="1319592" cy="2179630"/>
          </a:xfrm>
        </p:grpSpPr>
        <p:pic>
          <p:nvPicPr>
            <p:cNvPr id="42" name="Picture 41">
              <a:extLst>
                <a:ext uri="{FF2B5EF4-FFF2-40B4-BE49-F238E27FC236}">
                  <a16:creationId xmlns:a16="http://schemas.microsoft.com/office/drawing/2014/main" id="{D4743251-D7F3-4231-BA6A-380030821412}"/>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2390766" y="4436888"/>
              <a:ext cx="1279568" cy="1080000"/>
            </a:xfrm>
            <a:prstGeom prst="rect">
              <a:avLst/>
            </a:prstGeom>
          </p:spPr>
        </p:pic>
        <p:sp>
          <p:nvSpPr>
            <p:cNvPr id="43" name="TextBox 42">
              <a:extLst>
                <a:ext uri="{FF2B5EF4-FFF2-40B4-BE49-F238E27FC236}">
                  <a16:creationId xmlns:a16="http://schemas.microsoft.com/office/drawing/2014/main" id="{A4719AD0-549A-42E0-96BC-44325C712F9B}"/>
                </a:ext>
              </a:extLst>
            </p:cNvPr>
            <p:cNvSpPr txBox="1"/>
            <p:nvPr/>
          </p:nvSpPr>
          <p:spPr>
            <a:xfrm>
              <a:off x="2374518" y="5677521"/>
              <a:ext cx="1308167" cy="830997"/>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NOW FOR INFO ON:</a:t>
              </a:r>
            </a:p>
            <a:p>
              <a:pPr algn="ctr"/>
              <a:r>
                <a:rPr lang="en-GB" sz="1200" b="1" dirty="0">
                  <a:solidFill>
                    <a:srgbClr val="2D2767"/>
                  </a:solidFill>
                  <a:latin typeface="Apercu Pro" panose="020B0604020202020204" charset="0"/>
                  <a:cs typeface="Helvetica" panose="020B0604020202020204" pitchFamily="34" charset="0"/>
                </a:rPr>
                <a:t>UKMCAB DATABASE</a:t>
              </a:r>
            </a:p>
          </p:txBody>
        </p:sp>
        <p:sp>
          <p:nvSpPr>
            <p:cNvPr id="64" name="Rectangle: Rounded Corners 63">
              <a:extLst>
                <a:ext uri="{FF2B5EF4-FFF2-40B4-BE49-F238E27FC236}">
                  <a16:creationId xmlns:a16="http://schemas.microsoft.com/office/drawing/2014/main" id="{1A78C127-4482-4920-B426-637CBD1A0A6B}"/>
                </a:ext>
              </a:extLst>
            </p:cNvPr>
            <p:cNvSpPr/>
            <p:nvPr/>
          </p:nvSpPr>
          <p:spPr>
            <a:xfrm>
              <a:off x="2363093" y="4328888"/>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nvGrpSpPr>
          <p:cNvPr id="66" name="Group 65">
            <a:extLst>
              <a:ext uri="{FF2B5EF4-FFF2-40B4-BE49-F238E27FC236}">
                <a16:creationId xmlns:a16="http://schemas.microsoft.com/office/drawing/2014/main" id="{03C7B361-A55B-4946-9591-6D25297BCF33}"/>
              </a:ext>
            </a:extLst>
          </p:cNvPr>
          <p:cNvGrpSpPr/>
          <p:nvPr/>
        </p:nvGrpSpPr>
        <p:grpSpPr>
          <a:xfrm>
            <a:off x="396152" y="4151297"/>
            <a:ext cx="1296000" cy="2190306"/>
            <a:chOff x="435031" y="4328888"/>
            <a:chExt cx="1296000" cy="2190306"/>
          </a:xfrm>
        </p:grpSpPr>
        <p:sp>
          <p:nvSpPr>
            <p:cNvPr id="45" name="TextBox 44">
              <a:extLst>
                <a:ext uri="{FF2B5EF4-FFF2-40B4-BE49-F238E27FC236}">
                  <a16:creationId xmlns:a16="http://schemas.microsoft.com/office/drawing/2014/main" id="{7902124A-151D-4AB0-A859-B7AFF2D270A4}"/>
                </a:ext>
              </a:extLst>
            </p:cNvPr>
            <p:cNvSpPr txBox="1"/>
            <p:nvPr/>
          </p:nvSpPr>
          <p:spPr>
            <a:xfrm>
              <a:off x="445268" y="5688197"/>
              <a:ext cx="1226535" cy="830997"/>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NOW FOR INFO ON:</a:t>
              </a:r>
            </a:p>
            <a:p>
              <a:pPr algn="ctr"/>
              <a:r>
                <a:rPr lang="en-GB" sz="1200" b="1" dirty="0">
                  <a:solidFill>
                    <a:srgbClr val="2D2767"/>
                  </a:solidFill>
                  <a:latin typeface="Apercu Pro" panose="020B0604020202020204" charset="0"/>
                  <a:cs typeface="Helvetica" panose="020B0604020202020204" pitchFamily="34" charset="0"/>
                </a:rPr>
                <a:t>DESIGNATED STANDARDS</a:t>
              </a:r>
            </a:p>
          </p:txBody>
        </p:sp>
        <p:pic>
          <p:nvPicPr>
            <p:cNvPr id="46" name="Picture 45">
              <a:extLst>
                <a:ext uri="{FF2B5EF4-FFF2-40B4-BE49-F238E27FC236}">
                  <a16:creationId xmlns:a16="http://schemas.microsoft.com/office/drawing/2014/main" id="{56A9FBE1-8B5F-4137-9A9F-93CAC169E1A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30747" y="4454608"/>
              <a:ext cx="1111280" cy="1080000"/>
            </a:xfrm>
            <a:prstGeom prst="rect">
              <a:avLst/>
            </a:prstGeom>
          </p:spPr>
        </p:pic>
        <p:sp>
          <p:nvSpPr>
            <p:cNvPr id="65" name="Rectangle: Rounded Corners 64">
              <a:extLst>
                <a:ext uri="{FF2B5EF4-FFF2-40B4-BE49-F238E27FC236}">
                  <a16:creationId xmlns:a16="http://schemas.microsoft.com/office/drawing/2014/main" id="{362AF073-560A-460B-8826-AECEFC0ABA61}"/>
                </a:ext>
              </a:extLst>
            </p:cNvPr>
            <p:cNvSpPr/>
            <p:nvPr/>
          </p:nvSpPr>
          <p:spPr>
            <a:xfrm>
              <a:off x="435031" y="4328888"/>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spTree>
    <p:extLst>
      <p:ext uri="{BB962C8B-B14F-4D97-AF65-F5344CB8AC3E}">
        <p14:creationId xmlns:p14="http://schemas.microsoft.com/office/powerpoint/2010/main" val="808512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B3FFEBD-B288-427E-9066-445E64504722}"/>
              </a:ext>
            </a:extLst>
          </p:cNvPr>
          <p:cNvSpPr>
            <a:spLocks noGrp="1"/>
          </p:cNvSpPr>
          <p:nvPr>
            <p:ph idx="1"/>
          </p:nvPr>
        </p:nvSpPr>
        <p:spPr>
          <a:xfrm>
            <a:off x="385200" y="1515600"/>
            <a:ext cx="11473732" cy="3011099"/>
          </a:xfrm>
        </p:spPr>
        <p:txBody>
          <a:bodyPr vert="horz" lIns="85588" tIns="42794" rIns="85588" bIns="42794" rtlCol="0" anchor="t">
            <a:noAutofit/>
          </a:bodyPr>
          <a:lstStyle/>
          <a:p>
            <a:pPr marL="0" indent="0">
              <a:buClr>
                <a:srgbClr val="E61E42"/>
              </a:buClr>
              <a:buNone/>
            </a:pPr>
            <a:r>
              <a:rPr lang="en-GB" sz="1900" b="1" dirty="0">
                <a:latin typeface="Apercu Pro"/>
              </a:rPr>
              <a:t>What do businesses need to know?</a:t>
            </a:r>
          </a:p>
          <a:p>
            <a:pPr>
              <a:lnSpc>
                <a:spcPct val="100000"/>
              </a:lnSpc>
              <a:buClr>
                <a:srgbClr val="E61E42"/>
              </a:buClr>
            </a:pPr>
            <a:r>
              <a:rPr lang="en-GB" sz="1600" dirty="0">
                <a:latin typeface="Apercu Pro"/>
              </a:rPr>
              <a:t>The UK is no longer part of the EU Customs Union and Single Market.</a:t>
            </a:r>
            <a:r>
              <a:rPr lang="en-GB" sz="1600" b="1" dirty="0">
                <a:latin typeface="Apercu Pro"/>
              </a:rPr>
              <a:t> </a:t>
            </a:r>
            <a:r>
              <a:rPr lang="en-GB" sz="1600" dirty="0">
                <a:latin typeface="Apercu Pro"/>
              </a:rPr>
              <a:t>The EU Common External Tariff (EU’s CET) no longer applies for UK businesses trading internationally.</a:t>
            </a:r>
          </a:p>
          <a:p>
            <a:pPr>
              <a:lnSpc>
                <a:spcPct val="100000"/>
              </a:lnSpc>
              <a:buClr>
                <a:srgbClr val="E61E42"/>
              </a:buClr>
            </a:pPr>
            <a:r>
              <a:rPr lang="en-GB" sz="1600" dirty="0">
                <a:latin typeface="Apercu Pro"/>
              </a:rPr>
              <a:t>The UK now has its own tariff schedule, the UK Global Tariff (UKGT). The UKGT applies to goods imported into the UK.</a:t>
            </a:r>
          </a:p>
          <a:p>
            <a:pPr>
              <a:lnSpc>
                <a:spcPct val="100000"/>
              </a:lnSpc>
              <a:buClr>
                <a:srgbClr val="E61E42"/>
              </a:buClr>
            </a:pPr>
            <a:r>
              <a:rPr lang="en-GB" sz="1600" dirty="0">
                <a:latin typeface="Apercu Pro"/>
                <a:ea typeface="Arial" panose="020B0604020202020204" pitchFamily="34" charset="0"/>
                <a:cs typeface="Times New Roman"/>
              </a:rPr>
              <a:t>The UK Global Tariff applies to </a:t>
            </a:r>
            <a:r>
              <a:rPr lang="en-GB" sz="1600" b="1" dirty="0">
                <a:latin typeface="Apercu Pro"/>
                <a:ea typeface="Arial" panose="020B0604020202020204" pitchFamily="34" charset="0"/>
                <a:cs typeface="Times New Roman"/>
              </a:rPr>
              <a:t>all</a:t>
            </a:r>
            <a:r>
              <a:rPr lang="en-GB" sz="1600" dirty="0">
                <a:latin typeface="Apercu Pro"/>
                <a:ea typeface="Arial" panose="020B0604020202020204" pitchFamily="34" charset="0"/>
                <a:cs typeface="Times New Roman"/>
              </a:rPr>
              <a:t> goods imported into the UK unless: </a:t>
            </a:r>
          </a:p>
          <a:p>
            <a:pPr lvl="1">
              <a:lnSpc>
                <a:spcPct val="100000"/>
              </a:lnSpc>
              <a:buClr>
                <a:srgbClr val="E61E42"/>
              </a:buClr>
            </a:pPr>
            <a:r>
              <a:rPr lang="en-GB" sz="1600" dirty="0">
                <a:latin typeface="Apercu Pro"/>
                <a:ea typeface="Arial" panose="020B0604020202020204" pitchFamily="34" charset="0"/>
                <a:cs typeface="Times New Roman"/>
              </a:rPr>
              <a:t>the country being imported from has a </a:t>
            </a:r>
            <a:r>
              <a:rPr lang="en-GB" sz="1600" u="sng" dirty="0">
                <a:latin typeface="Apercu Pro"/>
                <a:ea typeface="Arial" panose="020B0604020202020204" pitchFamily="34" charset="0"/>
                <a:cs typeface="Times New Roman"/>
                <a:hlinkClick r:id="rId3"/>
              </a:rPr>
              <a:t>trade agreement with the UK</a:t>
            </a:r>
            <a:r>
              <a:rPr lang="en-GB" sz="1600" u="sng" dirty="0">
                <a:latin typeface="Apercu Pro"/>
                <a:ea typeface="Arial" panose="020B0604020202020204" pitchFamily="34" charset="0"/>
                <a:cs typeface="Times New Roman"/>
              </a:rPr>
              <a:t>,</a:t>
            </a:r>
            <a:r>
              <a:rPr lang="en-GB" sz="1600" dirty="0">
                <a:latin typeface="Apercu Pro"/>
                <a:ea typeface="Arial" panose="020B0604020202020204" pitchFamily="34" charset="0"/>
                <a:cs typeface="Times New Roman"/>
              </a:rPr>
              <a:t> and a business can meet the rules of origin requirements, to trade under lower, or zero tariffs in that agreement; </a:t>
            </a:r>
          </a:p>
          <a:p>
            <a:pPr lvl="1">
              <a:lnSpc>
                <a:spcPct val="100000"/>
              </a:lnSpc>
              <a:buClr>
                <a:srgbClr val="E61E42"/>
              </a:buClr>
            </a:pPr>
            <a:r>
              <a:rPr lang="en-GB" sz="1600" dirty="0">
                <a:latin typeface="Apercu Pro"/>
                <a:ea typeface="Arial" panose="020B0604020202020204" pitchFamily="34" charset="0"/>
                <a:cs typeface="Times New Roman"/>
              </a:rPr>
              <a:t>an exception applies - such as a relief or </a:t>
            </a:r>
            <a:r>
              <a:rPr lang="en-GB" sz="1600" u="sng" dirty="0">
                <a:latin typeface="Apercu Pro"/>
                <a:ea typeface="Arial" panose="020B0604020202020204" pitchFamily="34" charset="0"/>
                <a:cs typeface="Times New Roman"/>
                <a:hlinkClick r:id="rId4"/>
              </a:rPr>
              <a:t>tariff suspension</a:t>
            </a:r>
            <a:r>
              <a:rPr lang="en-GB" sz="1600" u="sng" dirty="0">
                <a:latin typeface="Apercu Pro"/>
                <a:ea typeface="Arial" panose="020B0604020202020204" pitchFamily="34" charset="0"/>
                <a:cs typeface="Times New Roman"/>
              </a:rPr>
              <a:t>; or</a:t>
            </a:r>
            <a:r>
              <a:rPr lang="en-GB" sz="1600" dirty="0">
                <a:latin typeface="Apercu Pro"/>
                <a:ea typeface="Arial" panose="020B0604020202020204" pitchFamily="34" charset="0"/>
                <a:cs typeface="Times New Roman"/>
              </a:rPr>
              <a:t> </a:t>
            </a:r>
          </a:p>
          <a:p>
            <a:pPr lvl="1">
              <a:lnSpc>
                <a:spcPct val="100000"/>
              </a:lnSpc>
              <a:buClr>
                <a:srgbClr val="E61E42"/>
              </a:buClr>
            </a:pPr>
            <a:r>
              <a:rPr lang="en-GB" sz="1600" dirty="0">
                <a:latin typeface="Apercu Pro"/>
                <a:ea typeface="Arial" panose="020B0604020202020204" pitchFamily="34" charset="0"/>
                <a:cs typeface="Times New Roman"/>
              </a:rPr>
              <a:t>the goods come from developing countries - covered by the </a:t>
            </a:r>
            <a:r>
              <a:rPr lang="en-GB" sz="1600" u="sng" dirty="0">
                <a:latin typeface="Apercu Pro"/>
                <a:ea typeface="Arial" panose="020B0604020202020204" pitchFamily="34" charset="0"/>
                <a:cs typeface="Times New Roman"/>
                <a:hlinkClick r:id="rId5"/>
              </a:rPr>
              <a:t>Generalised Scheme of Preferences (known as GSP’s).</a:t>
            </a:r>
            <a:r>
              <a:rPr lang="en-GB" sz="1600" dirty="0">
                <a:latin typeface="Apercu Pro"/>
                <a:ea typeface="Arial" panose="020B0604020202020204" pitchFamily="34" charset="0"/>
                <a:cs typeface="Times New Roman"/>
              </a:rPr>
              <a:t>  </a:t>
            </a:r>
          </a:p>
          <a:p>
            <a:pPr>
              <a:lnSpc>
                <a:spcPct val="100000"/>
              </a:lnSpc>
              <a:spcAft>
                <a:spcPts val="800"/>
              </a:spcAft>
              <a:buClr>
                <a:srgbClr val="FF003B"/>
              </a:buClr>
            </a:pPr>
            <a:r>
              <a:rPr lang="en-GB" sz="1600" dirty="0">
                <a:effectLst/>
                <a:latin typeface="Apercu Pro"/>
                <a:ea typeface="Arial" panose="020B0604020202020204" pitchFamily="34" charset="0"/>
                <a:cs typeface="Times New Roman"/>
              </a:rPr>
              <a:t>The UKGT introduces</a:t>
            </a:r>
            <a:r>
              <a:rPr lang="en-GB" sz="1600" b="1" dirty="0">
                <a:effectLst/>
                <a:latin typeface="Apercu Pro"/>
                <a:ea typeface="Arial" panose="020B0604020202020204" pitchFamily="34" charset="0"/>
                <a:cs typeface="Times New Roman"/>
              </a:rPr>
              <a:t> two distinct changes </a:t>
            </a:r>
            <a:r>
              <a:rPr lang="en-GB" sz="1600" dirty="0">
                <a:effectLst/>
                <a:latin typeface="Apercu Pro"/>
                <a:ea typeface="Arial" panose="020B0604020202020204" pitchFamily="34" charset="0"/>
                <a:cs typeface="Times New Roman"/>
              </a:rPr>
              <a:t>to the current EU’s CET tariffs:</a:t>
            </a:r>
            <a:endParaRPr lang="en-GB" sz="1600" dirty="0">
              <a:effectLst/>
              <a:latin typeface="Apercu Pro"/>
              <a:ea typeface="Calibri" panose="020F0502020204030204" pitchFamily="34" charset="0"/>
              <a:cs typeface="Times New Roman"/>
            </a:endParaRPr>
          </a:p>
          <a:p>
            <a:pPr lvl="1">
              <a:lnSpc>
                <a:spcPct val="100000"/>
              </a:lnSpc>
              <a:spcAft>
                <a:spcPts val="800"/>
              </a:spcAft>
              <a:buClr>
                <a:srgbClr val="FF003B"/>
              </a:buClr>
            </a:pPr>
            <a:r>
              <a:rPr lang="en-GB" sz="1600" b="1" dirty="0">
                <a:effectLst/>
                <a:latin typeface="Apercu Pro"/>
                <a:ea typeface="Arial" panose="020B0604020202020204" pitchFamily="34" charset="0"/>
                <a:cs typeface="Arial"/>
              </a:rPr>
              <a:t>Liberalisation</a:t>
            </a:r>
            <a:r>
              <a:rPr lang="en-GB" sz="1600" dirty="0">
                <a:effectLst/>
                <a:latin typeface="Apercu Pro"/>
                <a:ea typeface="Arial" panose="020B0604020202020204" pitchFamily="34" charset="0"/>
                <a:cs typeface="Arial"/>
              </a:rPr>
              <a:t> - removing tariffs on products which are used in UK production, not made in the UK or are a nuisance tariff of below 2%.</a:t>
            </a:r>
            <a:endParaRPr lang="en-GB" sz="1600" dirty="0">
              <a:effectLst/>
              <a:latin typeface="Apercu Pro"/>
              <a:ea typeface="Calibri" panose="020F0502020204030204" pitchFamily="34" charset="0"/>
              <a:cs typeface="Arial"/>
            </a:endParaRPr>
          </a:p>
          <a:p>
            <a:pPr lvl="1">
              <a:lnSpc>
                <a:spcPct val="100000"/>
              </a:lnSpc>
              <a:spcAft>
                <a:spcPts val="800"/>
              </a:spcAft>
              <a:buClr>
                <a:srgbClr val="FF003B"/>
              </a:buClr>
            </a:pPr>
            <a:r>
              <a:rPr lang="en-GB" sz="1600" b="1" dirty="0">
                <a:effectLst/>
                <a:latin typeface="Apercu Pro"/>
                <a:ea typeface="Arial" panose="020B0604020202020204" pitchFamily="34" charset="0"/>
                <a:cs typeface="Arial"/>
              </a:rPr>
              <a:t>Simplification</a:t>
            </a:r>
            <a:r>
              <a:rPr lang="en-GB" sz="1600" dirty="0">
                <a:effectLst/>
                <a:latin typeface="Apercu Pro"/>
                <a:ea typeface="Arial" panose="020B0604020202020204" pitchFamily="34" charset="0"/>
                <a:cs typeface="Arial"/>
              </a:rPr>
              <a:t> - rounding tariffs down (to the nearest 2% below 20%, 5% between 20-50%, and 10% for tariffs over 50%) and moving complex agricultural tariffs to a single percentage.</a:t>
            </a:r>
            <a:endParaRPr lang="en-GB" sz="1600" dirty="0">
              <a:effectLst/>
              <a:latin typeface="Apercu Pro"/>
              <a:ea typeface="Calibri" panose="020F0502020204030204" pitchFamily="34" charset="0"/>
              <a:cs typeface="Arial"/>
            </a:endParaRPr>
          </a:p>
        </p:txBody>
      </p:sp>
      <p:sp>
        <p:nvSpPr>
          <p:cNvPr id="6" name="AutoShape 2">
            <a:extLst>
              <a:ext uri="{FF2B5EF4-FFF2-40B4-BE49-F238E27FC236}">
                <a16:creationId xmlns:a16="http://schemas.microsoft.com/office/drawing/2014/main" id="{5BDCEF7A-176F-4666-8E24-9431C26D9C45}"/>
              </a:ext>
            </a:extLst>
          </p:cNvPr>
          <p:cNvSpPr>
            <a:spLocks noChangeAspect="1" noChangeArrowheads="1"/>
          </p:cNvSpPr>
          <p:nvPr/>
        </p:nvSpPr>
        <p:spPr bwMode="auto">
          <a:xfrm>
            <a:off x="4428432" y="3713641"/>
            <a:ext cx="260553" cy="2605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GB" sz="2160"/>
          </a:p>
        </p:txBody>
      </p:sp>
      <p:sp>
        <p:nvSpPr>
          <p:cNvPr id="8" name="Title 1">
            <a:extLst>
              <a:ext uri="{FF2B5EF4-FFF2-40B4-BE49-F238E27FC236}">
                <a16:creationId xmlns:a16="http://schemas.microsoft.com/office/drawing/2014/main" id="{B058EB7E-A0D8-4F4D-88F3-0F683CADFE5B}"/>
              </a:ext>
            </a:extLst>
          </p:cNvPr>
          <p:cNvSpPr>
            <a:spLocks noGrp="1"/>
          </p:cNvSpPr>
          <p:nvPr>
            <p:ph type="title"/>
          </p:nvPr>
        </p:nvSpPr>
        <p:spPr>
          <a:xfrm>
            <a:off x="344770" y="479542"/>
            <a:ext cx="10886648"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THE</a:t>
            </a:r>
            <a:r>
              <a:rPr lang="en-GB" sz="3600" b="1" dirty="0">
                <a:solidFill>
                  <a:schemeClr val="bg1"/>
                </a:solidFill>
                <a:highlight>
                  <a:srgbClr val="E61E42"/>
                </a:highlight>
                <a:latin typeface="Apercu Pro" panose="020B0604020202020204" charset="0"/>
                <a:cs typeface="Apercu Pro" panose="020B0604020202020204" charset="0"/>
              </a:rPr>
              <a:t> UK GLOBAL TARIFF (UKGT)</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extLst>
      <p:ext uri="{BB962C8B-B14F-4D97-AF65-F5344CB8AC3E}">
        <p14:creationId xmlns:p14="http://schemas.microsoft.com/office/powerpoint/2010/main" val="887766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2EDE3-A015-4170-A47F-49E03AB04C87}"/>
              </a:ext>
            </a:extLst>
          </p:cNvPr>
          <p:cNvSpPr>
            <a:spLocks noGrp="1"/>
          </p:cNvSpPr>
          <p:nvPr>
            <p:ph idx="1"/>
          </p:nvPr>
        </p:nvSpPr>
        <p:spPr>
          <a:xfrm>
            <a:off x="385200" y="1515600"/>
            <a:ext cx="7126547" cy="4510008"/>
          </a:xfrm>
        </p:spPr>
        <p:txBody>
          <a:bodyPr vert="horz" lIns="85588" tIns="42794" rIns="85588" bIns="42794" rtlCol="0" anchor="t">
            <a:noAutofit/>
          </a:bodyPr>
          <a:lstStyle/>
          <a:p>
            <a:pPr marL="0" indent="0">
              <a:spcAft>
                <a:spcPts val="800"/>
              </a:spcAft>
              <a:buClr>
                <a:srgbClr val="E61E42"/>
              </a:buClr>
              <a:buNone/>
            </a:pPr>
            <a:r>
              <a:rPr lang="en-GB" sz="1900" b="1" dirty="0">
                <a:latin typeface="Apercu Pro"/>
              </a:rPr>
              <a:t>What do businesses need to do?</a:t>
            </a:r>
            <a:endParaRPr lang="en-US" sz="1900" b="1" dirty="0">
              <a:latin typeface="Apercu Pro"/>
            </a:endParaRPr>
          </a:p>
          <a:p>
            <a:pPr>
              <a:lnSpc>
                <a:spcPct val="160000"/>
              </a:lnSpc>
              <a:spcAft>
                <a:spcPts val="800"/>
              </a:spcAft>
              <a:buClr>
                <a:srgbClr val="FF003B"/>
              </a:buClr>
            </a:pPr>
            <a:r>
              <a:rPr lang="en-US" sz="1800" dirty="0">
                <a:latin typeface="Apercu Pro"/>
                <a:ea typeface="Calibri" panose="020F0502020204030204" pitchFamily="34" charset="0"/>
                <a:cs typeface="Times New Roman"/>
              </a:rPr>
              <a:t>The </a:t>
            </a:r>
            <a:r>
              <a:rPr lang="en-US" sz="1800" b="1" dirty="0">
                <a:latin typeface="Apercu Pro"/>
                <a:ea typeface="Calibri" panose="020F0502020204030204" pitchFamily="34" charset="0"/>
                <a:cs typeface="Times New Roman"/>
              </a:rPr>
              <a:t>'Trade Tariff'</a:t>
            </a:r>
            <a:r>
              <a:rPr lang="en-US" sz="1800" dirty="0">
                <a:latin typeface="Apercu Pro"/>
                <a:ea typeface="Calibri" panose="020F0502020204030204" pitchFamily="34" charset="0"/>
                <a:cs typeface="Times New Roman"/>
              </a:rPr>
              <a:t> tool provides information about what tariffs apply to goods imported into the UK.</a:t>
            </a:r>
          </a:p>
          <a:p>
            <a:pPr>
              <a:lnSpc>
                <a:spcPct val="160000"/>
              </a:lnSpc>
              <a:spcAft>
                <a:spcPts val="800"/>
              </a:spcAft>
              <a:buClr>
                <a:srgbClr val="FF003B"/>
              </a:buClr>
            </a:pPr>
            <a:r>
              <a:rPr lang="en-US" sz="1800" dirty="0">
                <a:latin typeface="Apercu Pro"/>
                <a:ea typeface="Calibri" panose="020F0502020204030204" pitchFamily="34" charset="0"/>
                <a:cs typeface="Times New Roman"/>
              </a:rPr>
              <a:t>The </a:t>
            </a:r>
            <a:r>
              <a:rPr lang="en-US" sz="1800" b="1" dirty="0">
                <a:latin typeface="Apercu Pro"/>
                <a:ea typeface="Calibri" panose="020F0502020204030204" pitchFamily="34" charset="0"/>
                <a:cs typeface="Times New Roman"/>
              </a:rPr>
              <a:t>‘Check How to Export Goods’ </a:t>
            </a:r>
            <a:r>
              <a:rPr lang="en-US" sz="1800" dirty="0">
                <a:latin typeface="Apercu Pro"/>
                <a:ea typeface="Calibri" panose="020F0502020204030204" pitchFamily="34" charset="0"/>
                <a:cs typeface="Times New Roman"/>
              </a:rPr>
              <a:t>tool, provides information for UK exporters about duties, rules of origin and customs procedures for over 160 markets around the world. It also provides detailed information about the UK border.</a:t>
            </a:r>
          </a:p>
          <a:p>
            <a:pPr>
              <a:lnSpc>
                <a:spcPct val="160000"/>
              </a:lnSpc>
              <a:spcAft>
                <a:spcPts val="800"/>
              </a:spcAft>
              <a:buClr>
                <a:srgbClr val="FF003B"/>
              </a:buClr>
            </a:pPr>
            <a:endParaRPr lang="en-US" sz="1900" dirty="0">
              <a:latin typeface="Apercu Pro"/>
              <a:ea typeface="Calibri" panose="020F0502020204030204" pitchFamily="34" charset="0"/>
              <a:cs typeface="Times New Roman"/>
            </a:endParaRPr>
          </a:p>
        </p:txBody>
      </p:sp>
      <p:sp>
        <p:nvSpPr>
          <p:cNvPr id="5" name="Slide Number Placeholder 4">
            <a:extLst>
              <a:ext uri="{FF2B5EF4-FFF2-40B4-BE49-F238E27FC236}">
                <a16:creationId xmlns:a16="http://schemas.microsoft.com/office/drawing/2014/main" id="{52F12C36-5E1B-4F7C-8850-414E08664C7F}"/>
              </a:ext>
            </a:extLst>
          </p:cNvPr>
          <p:cNvSpPr>
            <a:spLocks noGrp="1"/>
          </p:cNvSpPr>
          <p:nvPr>
            <p:ph type="sldNum" sz="quarter" idx="4294967295"/>
          </p:nvPr>
        </p:nvSpPr>
        <p:spPr>
          <a:xfrm>
            <a:off x="11666538" y="6315075"/>
            <a:ext cx="525462" cy="365125"/>
          </a:xfrm>
          <a:prstGeom prst="rect">
            <a:avLst/>
          </a:prstGeom>
        </p:spPr>
        <p:txBody>
          <a:bodyPr/>
          <a:lstStyle/>
          <a:p>
            <a:fld id="{5E823101-2CF2-4830-9078-CC565604177F}" type="slidenum">
              <a:rPr lang="en-GB" smtClean="0">
                <a:solidFill>
                  <a:schemeClr val="bg1"/>
                </a:solidFill>
              </a:rPr>
              <a:t>23</a:t>
            </a:fld>
            <a:endParaRPr lang="en-GB">
              <a:solidFill>
                <a:schemeClr val="bg1"/>
              </a:solidFill>
            </a:endParaRPr>
          </a:p>
        </p:txBody>
      </p:sp>
      <p:sp>
        <p:nvSpPr>
          <p:cNvPr id="10" name="Title 1">
            <a:extLst>
              <a:ext uri="{FF2B5EF4-FFF2-40B4-BE49-F238E27FC236}">
                <a16:creationId xmlns:a16="http://schemas.microsoft.com/office/drawing/2014/main" id="{0184878E-2C38-474E-86E0-8EB882C71C0E}"/>
              </a:ext>
            </a:extLst>
          </p:cNvPr>
          <p:cNvSpPr>
            <a:spLocks noGrp="1"/>
          </p:cNvSpPr>
          <p:nvPr>
            <p:ph type="title"/>
          </p:nvPr>
        </p:nvSpPr>
        <p:spPr>
          <a:xfrm>
            <a:off x="344770" y="479542"/>
            <a:ext cx="10886648"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THE</a:t>
            </a:r>
            <a:r>
              <a:rPr lang="en-GB" sz="3600" b="1" dirty="0">
                <a:solidFill>
                  <a:schemeClr val="bg1"/>
                </a:solidFill>
                <a:highlight>
                  <a:srgbClr val="E61E42"/>
                </a:highlight>
                <a:latin typeface="Apercu Pro" panose="020B0604020202020204" charset="0"/>
                <a:cs typeface="Apercu Pro" panose="020B0604020202020204" charset="0"/>
              </a:rPr>
              <a:t> UK GLOBAL TARIFF (UKGT)</a:t>
            </a:r>
            <a:r>
              <a:rPr lang="en-GB" sz="3600" b="1" dirty="0">
                <a:solidFill>
                  <a:srgbClr val="E61E42"/>
                </a:solidFill>
                <a:highlight>
                  <a:srgbClr val="E61E42"/>
                </a:highlight>
                <a:latin typeface="Apercu Pro" panose="020B0604020202020204" charset="0"/>
                <a:cs typeface="Apercu Pro" panose="020B0604020202020204" charset="0"/>
              </a:rPr>
              <a:t>I</a:t>
            </a:r>
          </a:p>
        </p:txBody>
      </p:sp>
      <p:sp>
        <p:nvSpPr>
          <p:cNvPr id="12" name="TextBox 11">
            <a:extLst>
              <a:ext uri="{FF2B5EF4-FFF2-40B4-BE49-F238E27FC236}">
                <a16:creationId xmlns:a16="http://schemas.microsoft.com/office/drawing/2014/main" id="{4F0AD927-B201-4C06-8484-5EC0ADC77410}"/>
              </a:ext>
            </a:extLst>
          </p:cNvPr>
          <p:cNvSpPr txBox="1"/>
          <p:nvPr/>
        </p:nvSpPr>
        <p:spPr>
          <a:xfrm>
            <a:off x="8004969" y="3803773"/>
            <a:ext cx="6096000" cy="369332"/>
          </a:xfrm>
          <a:prstGeom prst="rect">
            <a:avLst/>
          </a:prstGeom>
          <a:noFill/>
        </p:spPr>
        <p:txBody>
          <a:bodyPr wrap="square">
            <a:spAutoFit/>
          </a:bodyPr>
          <a:lstStyle/>
          <a:p>
            <a:r>
              <a:rPr lang="en-US" sz="1800" b="1" dirty="0">
                <a:solidFill>
                  <a:srgbClr val="2D2767"/>
                </a:solidFill>
                <a:effectLst/>
                <a:latin typeface="Apercu Pro"/>
                <a:ea typeface="Calibri" panose="020F0502020204030204" pitchFamily="34" charset="0"/>
                <a:cs typeface="Times New Roman"/>
              </a:rPr>
              <a:t>Check How to Export Goods</a:t>
            </a:r>
            <a:endParaRPr lang="en-GB" dirty="0">
              <a:solidFill>
                <a:srgbClr val="2D2767"/>
              </a:solidFill>
            </a:endParaRPr>
          </a:p>
        </p:txBody>
      </p:sp>
      <p:sp>
        <p:nvSpPr>
          <p:cNvPr id="13" name="TextBox 12">
            <a:extLst>
              <a:ext uri="{FF2B5EF4-FFF2-40B4-BE49-F238E27FC236}">
                <a16:creationId xmlns:a16="http://schemas.microsoft.com/office/drawing/2014/main" id="{F1861DA5-A113-4FEF-9832-F9F239C1B96E}"/>
              </a:ext>
            </a:extLst>
          </p:cNvPr>
          <p:cNvSpPr txBox="1"/>
          <p:nvPr/>
        </p:nvSpPr>
        <p:spPr>
          <a:xfrm>
            <a:off x="8780271" y="1292472"/>
            <a:ext cx="6996544" cy="369332"/>
          </a:xfrm>
          <a:prstGeom prst="rect">
            <a:avLst/>
          </a:prstGeom>
          <a:noFill/>
        </p:spPr>
        <p:txBody>
          <a:bodyPr wrap="square">
            <a:spAutoFit/>
          </a:bodyPr>
          <a:lstStyle/>
          <a:p>
            <a:r>
              <a:rPr lang="en-US" sz="1800" b="1" dirty="0">
                <a:solidFill>
                  <a:srgbClr val="2D2767"/>
                </a:solidFill>
                <a:latin typeface="Apercu Pro"/>
                <a:ea typeface="Calibri" panose="020F0502020204030204" pitchFamily="34" charset="0"/>
                <a:cs typeface="Times New Roman"/>
              </a:rPr>
              <a:t>Trade Tariff</a:t>
            </a:r>
            <a:endParaRPr lang="en-GB" dirty="0">
              <a:solidFill>
                <a:srgbClr val="2D2767"/>
              </a:solidFill>
            </a:endParaRPr>
          </a:p>
        </p:txBody>
      </p:sp>
      <p:grpSp>
        <p:nvGrpSpPr>
          <p:cNvPr id="4" name="Group 3">
            <a:extLst>
              <a:ext uri="{FF2B5EF4-FFF2-40B4-BE49-F238E27FC236}">
                <a16:creationId xmlns:a16="http://schemas.microsoft.com/office/drawing/2014/main" id="{786F8350-5606-4DF9-8A0D-4A6142C1E583}"/>
              </a:ext>
            </a:extLst>
          </p:cNvPr>
          <p:cNvGrpSpPr/>
          <p:nvPr/>
        </p:nvGrpSpPr>
        <p:grpSpPr>
          <a:xfrm>
            <a:off x="8882855" y="2084788"/>
            <a:ext cx="1296000" cy="1296000"/>
            <a:chOff x="8935609" y="1826734"/>
            <a:chExt cx="1296000" cy="1296000"/>
          </a:xfrm>
        </p:grpSpPr>
        <p:pic>
          <p:nvPicPr>
            <p:cNvPr id="2" name="Picture 1" descr="Qr code&#10;&#10;Description automatically generated">
              <a:extLst>
                <a:ext uri="{FF2B5EF4-FFF2-40B4-BE49-F238E27FC236}">
                  <a16:creationId xmlns:a16="http://schemas.microsoft.com/office/drawing/2014/main" id="{A996E102-296C-483E-808F-0662457939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3609" y="1934734"/>
              <a:ext cx="1080000" cy="1080000"/>
            </a:xfrm>
            <a:prstGeom prst="rect">
              <a:avLst/>
            </a:prstGeom>
          </p:spPr>
        </p:pic>
        <p:sp>
          <p:nvSpPr>
            <p:cNvPr id="11" name="Rectangle: Rounded Corners 10">
              <a:extLst>
                <a:ext uri="{FF2B5EF4-FFF2-40B4-BE49-F238E27FC236}">
                  <a16:creationId xmlns:a16="http://schemas.microsoft.com/office/drawing/2014/main" id="{0F7473A1-A481-4A2A-A7C9-CF551B0ED9DA}"/>
                </a:ext>
              </a:extLst>
            </p:cNvPr>
            <p:cNvSpPr/>
            <p:nvPr/>
          </p:nvSpPr>
          <p:spPr>
            <a:xfrm>
              <a:off x="8935609" y="1826734"/>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nvGrpSpPr>
          <p:cNvPr id="8" name="Group 7">
            <a:extLst>
              <a:ext uri="{FF2B5EF4-FFF2-40B4-BE49-F238E27FC236}">
                <a16:creationId xmlns:a16="http://schemas.microsoft.com/office/drawing/2014/main" id="{BE75D08C-D004-4161-95F6-52313ECD6BDD}"/>
              </a:ext>
            </a:extLst>
          </p:cNvPr>
          <p:cNvGrpSpPr/>
          <p:nvPr/>
        </p:nvGrpSpPr>
        <p:grpSpPr>
          <a:xfrm>
            <a:off x="8882855" y="4596090"/>
            <a:ext cx="1296000" cy="1296000"/>
            <a:chOff x="5823132" y="4837608"/>
            <a:chExt cx="1296000" cy="1296000"/>
          </a:xfrm>
        </p:grpSpPr>
        <p:pic>
          <p:nvPicPr>
            <p:cNvPr id="6" name="Picture 5" descr="Qr code&#10;&#10;Description automatically generated">
              <a:extLst>
                <a:ext uri="{FF2B5EF4-FFF2-40B4-BE49-F238E27FC236}">
                  <a16:creationId xmlns:a16="http://schemas.microsoft.com/office/drawing/2014/main" id="{BE73BF56-C813-4A12-8C1F-69AF584909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31132" y="4945608"/>
              <a:ext cx="1080000" cy="1080000"/>
            </a:xfrm>
            <a:prstGeom prst="rect">
              <a:avLst/>
            </a:prstGeom>
          </p:spPr>
        </p:pic>
        <p:sp>
          <p:nvSpPr>
            <p:cNvPr id="14" name="Rectangle: Rounded Corners 13">
              <a:extLst>
                <a:ext uri="{FF2B5EF4-FFF2-40B4-BE49-F238E27FC236}">
                  <a16:creationId xmlns:a16="http://schemas.microsoft.com/office/drawing/2014/main" id="{6B8A1EC2-821A-43B0-8770-F4B90A92104C}"/>
                </a:ext>
              </a:extLst>
            </p:cNvPr>
            <p:cNvSpPr/>
            <p:nvPr/>
          </p:nvSpPr>
          <p:spPr>
            <a:xfrm>
              <a:off x="5823132" y="4837608"/>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spTree>
    <p:extLst>
      <p:ext uri="{BB962C8B-B14F-4D97-AF65-F5344CB8AC3E}">
        <p14:creationId xmlns:p14="http://schemas.microsoft.com/office/powerpoint/2010/main" val="144116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2EDE3-A015-4170-A47F-49E03AB04C87}"/>
              </a:ext>
            </a:extLst>
          </p:cNvPr>
          <p:cNvSpPr>
            <a:spLocks noGrp="1"/>
          </p:cNvSpPr>
          <p:nvPr>
            <p:ph idx="1"/>
          </p:nvPr>
        </p:nvSpPr>
        <p:spPr>
          <a:xfrm>
            <a:off x="359134" y="338348"/>
            <a:ext cx="11473732" cy="4351338"/>
          </a:xfrm>
        </p:spPr>
        <p:txBody>
          <a:bodyPr vert="horz" lIns="85588" tIns="42794" rIns="85588" bIns="42794" rtlCol="0" anchor="t">
            <a:normAutofit/>
          </a:bodyPr>
          <a:lstStyle/>
          <a:p>
            <a:pPr marL="0" indent="0">
              <a:lnSpc>
                <a:spcPct val="150000"/>
              </a:lnSpc>
              <a:spcBef>
                <a:spcPts val="0"/>
              </a:spcBef>
              <a:spcAft>
                <a:spcPts val="540"/>
              </a:spcAft>
              <a:buNone/>
            </a:pPr>
            <a:endParaRPr lang="en-GB" sz="4400" b="1">
              <a:solidFill>
                <a:srgbClr val="1E1348"/>
              </a:solidFill>
              <a:latin typeface="Arial" panose="020B0604020202020204" pitchFamily="34" charset="0"/>
              <a:cs typeface="Arial" panose="020B0604020202020204" pitchFamily="34" charset="0"/>
            </a:endParaRPr>
          </a:p>
          <a:p>
            <a:pPr marL="0" indent="0">
              <a:lnSpc>
                <a:spcPct val="150000"/>
              </a:lnSpc>
              <a:spcBef>
                <a:spcPts val="0"/>
              </a:spcBef>
              <a:spcAft>
                <a:spcPts val="540"/>
              </a:spcAft>
              <a:buNone/>
            </a:pPr>
            <a:endParaRPr lang="en-GB" sz="4400" b="1">
              <a:solidFill>
                <a:srgbClr val="1E1348"/>
              </a:solidFill>
              <a:latin typeface="Arial" panose="020B0604020202020204" pitchFamily="34" charset="0"/>
              <a:cs typeface="Arial" panose="020B0604020202020204" pitchFamily="34" charset="0"/>
            </a:endParaRPr>
          </a:p>
          <a:p>
            <a:pPr marL="0" indent="0">
              <a:lnSpc>
                <a:spcPct val="150000"/>
              </a:lnSpc>
              <a:spcBef>
                <a:spcPts val="0"/>
              </a:spcBef>
              <a:spcAft>
                <a:spcPts val="540"/>
              </a:spcAft>
              <a:buNone/>
            </a:pPr>
            <a:endParaRPr lang="en-GB" sz="4000" b="1">
              <a:solidFill>
                <a:srgbClr val="1E1348"/>
              </a:solidFill>
              <a:latin typeface="Arial" panose="020B0604020202020204" pitchFamily="34" charset="0"/>
              <a:cs typeface="Arial" panose="020B0604020202020204" pitchFamily="34" charset="0"/>
            </a:endParaRPr>
          </a:p>
        </p:txBody>
      </p:sp>
      <p:sp>
        <p:nvSpPr>
          <p:cNvPr id="23" name="Title 1">
            <a:extLst>
              <a:ext uri="{FF2B5EF4-FFF2-40B4-BE49-F238E27FC236}">
                <a16:creationId xmlns:a16="http://schemas.microsoft.com/office/drawing/2014/main" id="{CC063F0A-2213-42B1-9B50-E11B191CBA2B}"/>
              </a:ext>
            </a:extLst>
          </p:cNvPr>
          <p:cNvSpPr>
            <a:spLocks noGrp="1"/>
          </p:cNvSpPr>
          <p:nvPr>
            <p:ph type="title"/>
          </p:nvPr>
        </p:nvSpPr>
        <p:spPr>
          <a:xfrm>
            <a:off x="344770" y="479542"/>
            <a:ext cx="10886648"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FURTHER</a:t>
            </a:r>
            <a:r>
              <a:rPr lang="en-GB" sz="3600" b="1" dirty="0">
                <a:solidFill>
                  <a:schemeClr val="bg1"/>
                </a:solidFill>
                <a:highlight>
                  <a:srgbClr val="E61E42"/>
                </a:highlight>
                <a:latin typeface="Apercu Pro" panose="020B0604020202020204" charset="0"/>
                <a:cs typeface="Apercu Pro" panose="020B0604020202020204" charset="0"/>
              </a:rPr>
              <a:t> INFORMATION</a:t>
            </a:r>
            <a:r>
              <a:rPr lang="en-GB" sz="3600" b="1" dirty="0">
                <a:solidFill>
                  <a:srgbClr val="E61E42"/>
                </a:solidFill>
                <a:highlight>
                  <a:srgbClr val="E61E42"/>
                </a:highlight>
                <a:latin typeface="Apercu Pro" panose="020B0604020202020204" charset="0"/>
                <a:cs typeface="Apercu Pro" panose="020B0604020202020204" charset="0"/>
              </a:rPr>
              <a:t>I</a:t>
            </a:r>
          </a:p>
        </p:txBody>
      </p:sp>
      <p:grpSp>
        <p:nvGrpSpPr>
          <p:cNvPr id="32" name="Group 31">
            <a:extLst>
              <a:ext uri="{FF2B5EF4-FFF2-40B4-BE49-F238E27FC236}">
                <a16:creationId xmlns:a16="http://schemas.microsoft.com/office/drawing/2014/main" id="{7F47B81C-9882-42C3-B54E-E8B38935090F}"/>
              </a:ext>
            </a:extLst>
          </p:cNvPr>
          <p:cNvGrpSpPr/>
          <p:nvPr/>
        </p:nvGrpSpPr>
        <p:grpSpPr>
          <a:xfrm>
            <a:off x="425380" y="2111021"/>
            <a:ext cx="2171869" cy="2812418"/>
            <a:chOff x="688929" y="1864800"/>
            <a:chExt cx="2171869" cy="2812418"/>
          </a:xfrm>
        </p:grpSpPr>
        <p:sp>
          <p:nvSpPr>
            <p:cNvPr id="34" name="TextBox 33">
              <a:extLst>
                <a:ext uri="{FF2B5EF4-FFF2-40B4-BE49-F238E27FC236}">
                  <a16:creationId xmlns:a16="http://schemas.microsoft.com/office/drawing/2014/main" id="{AF9477EF-7DAD-4E90-AE4F-CECDEEDB7C4A}"/>
                </a:ext>
              </a:extLst>
            </p:cNvPr>
            <p:cNvSpPr txBox="1"/>
            <p:nvPr/>
          </p:nvSpPr>
          <p:spPr>
            <a:xfrm>
              <a:off x="688929" y="3600000"/>
              <a:ext cx="2171869" cy="1077218"/>
            </a:xfrm>
            <a:prstGeom prst="rect">
              <a:avLst/>
            </a:prstGeom>
            <a:solidFill>
              <a:schemeClr val="bg1"/>
            </a:solidFill>
          </p:spPr>
          <p:txBody>
            <a:bodyPr wrap="square">
              <a:spAutoFit/>
            </a:bodyPr>
            <a:lstStyle/>
            <a:p>
              <a:pPr algn="ctr"/>
              <a:r>
                <a:rPr lang="en-GB" sz="1600" b="1" dirty="0">
                  <a:solidFill>
                    <a:srgbClr val="2D2767"/>
                  </a:solidFill>
                  <a:latin typeface="Apercu Pro" panose="020B0604020202020204" charset="0"/>
                  <a:cs typeface="Helvetica" panose="020B0604020202020204" pitchFamily="34" charset="0"/>
                </a:rPr>
                <a:t>SCAN NOW FOR INFO: </a:t>
              </a:r>
            </a:p>
            <a:p>
              <a:pPr algn="ctr"/>
              <a:r>
                <a:rPr lang="en-GB" sz="1600" b="1" dirty="0">
                  <a:solidFill>
                    <a:srgbClr val="2D2767"/>
                  </a:solidFill>
                  <a:latin typeface="Apercu Pro" panose="020B0604020202020204" charset="0"/>
                  <a:cs typeface="Helvetica" panose="020B0604020202020204" pitchFamily="34" charset="0"/>
                </a:rPr>
                <a:t>THE UK’S TRADE AGREEMENTS</a:t>
              </a:r>
            </a:p>
          </p:txBody>
        </p:sp>
        <p:grpSp>
          <p:nvGrpSpPr>
            <p:cNvPr id="5" name="Group 4">
              <a:extLst>
                <a:ext uri="{FF2B5EF4-FFF2-40B4-BE49-F238E27FC236}">
                  <a16:creationId xmlns:a16="http://schemas.microsoft.com/office/drawing/2014/main" id="{27FE31EC-A5F3-4766-B277-2647A5C87F5F}"/>
                </a:ext>
              </a:extLst>
            </p:cNvPr>
            <p:cNvGrpSpPr/>
            <p:nvPr/>
          </p:nvGrpSpPr>
          <p:grpSpPr>
            <a:xfrm>
              <a:off x="1126863" y="1864800"/>
              <a:ext cx="1296000" cy="1296000"/>
              <a:chOff x="973450" y="1854643"/>
              <a:chExt cx="1296000" cy="1296000"/>
            </a:xfrm>
          </p:grpSpPr>
          <p:pic>
            <p:nvPicPr>
              <p:cNvPr id="12" name="Picture 11" descr="Qr code&#10;&#10;Description automatically generated">
                <a:extLst>
                  <a:ext uri="{FF2B5EF4-FFF2-40B4-BE49-F238E27FC236}">
                    <a16:creationId xmlns:a16="http://schemas.microsoft.com/office/drawing/2014/main" id="{8206096F-A0CD-430F-A71A-E22313E75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831" y="1936332"/>
                <a:ext cx="1143286" cy="1080000"/>
              </a:xfrm>
              <a:prstGeom prst="rect">
                <a:avLst/>
              </a:prstGeom>
            </p:spPr>
          </p:pic>
          <p:sp>
            <p:nvSpPr>
              <p:cNvPr id="20" name="Rectangle: Rounded Corners 19">
                <a:extLst>
                  <a:ext uri="{FF2B5EF4-FFF2-40B4-BE49-F238E27FC236}">
                    <a16:creationId xmlns:a16="http://schemas.microsoft.com/office/drawing/2014/main" id="{3453CF79-8C34-479C-B9C5-72C29B04F941}"/>
                  </a:ext>
                </a:extLst>
              </p:cNvPr>
              <p:cNvSpPr/>
              <p:nvPr/>
            </p:nvSpPr>
            <p:spPr>
              <a:xfrm>
                <a:off x="973450" y="1854643"/>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grpSp>
        <p:nvGrpSpPr>
          <p:cNvPr id="29" name="Group 28">
            <a:extLst>
              <a:ext uri="{FF2B5EF4-FFF2-40B4-BE49-F238E27FC236}">
                <a16:creationId xmlns:a16="http://schemas.microsoft.com/office/drawing/2014/main" id="{645CCFF4-07C7-40CE-92E0-DD78A4344DB1}"/>
              </a:ext>
            </a:extLst>
          </p:cNvPr>
          <p:cNvGrpSpPr/>
          <p:nvPr/>
        </p:nvGrpSpPr>
        <p:grpSpPr>
          <a:xfrm>
            <a:off x="7661801" y="2111021"/>
            <a:ext cx="1691635" cy="3797303"/>
            <a:chOff x="7384815" y="1864800"/>
            <a:chExt cx="1691635" cy="3797303"/>
          </a:xfrm>
        </p:grpSpPr>
        <p:sp>
          <p:nvSpPr>
            <p:cNvPr id="14" name="TextBox 13">
              <a:extLst>
                <a:ext uri="{FF2B5EF4-FFF2-40B4-BE49-F238E27FC236}">
                  <a16:creationId xmlns:a16="http://schemas.microsoft.com/office/drawing/2014/main" id="{D51E3F20-C1BC-4E54-80C6-B2F2979D97F6}"/>
                </a:ext>
              </a:extLst>
            </p:cNvPr>
            <p:cNvSpPr txBox="1"/>
            <p:nvPr/>
          </p:nvSpPr>
          <p:spPr>
            <a:xfrm>
              <a:off x="7384815" y="3600000"/>
              <a:ext cx="1691635" cy="2062103"/>
            </a:xfrm>
            <a:prstGeom prst="rect">
              <a:avLst/>
            </a:prstGeom>
            <a:solidFill>
              <a:schemeClr val="bg1"/>
            </a:solidFill>
          </p:spPr>
          <p:txBody>
            <a:bodyPr wrap="square">
              <a:spAutoFit/>
            </a:bodyPr>
            <a:lstStyle/>
            <a:p>
              <a:pPr algn="ctr"/>
              <a:r>
                <a:rPr lang="en-GB" sz="1600" b="1" dirty="0">
                  <a:solidFill>
                    <a:srgbClr val="2D2767"/>
                  </a:solidFill>
                  <a:latin typeface="Apercu Pro" panose="020B0604020202020204" charset="0"/>
                  <a:cs typeface="Helvetica" panose="020B0604020202020204" pitchFamily="34" charset="0"/>
                </a:rPr>
                <a:t>SCAN NOW FOR HELP ON:</a:t>
              </a:r>
            </a:p>
            <a:p>
              <a:pPr algn="ctr"/>
              <a:r>
                <a:rPr lang="en-GB" sz="1600" b="1" dirty="0">
                  <a:solidFill>
                    <a:srgbClr val="2D2767"/>
                  </a:solidFill>
                  <a:latin typeface="Apercu Pro" panose="020B0604020202020204" charset="0"/>
                  <a:cs typeface="Helvetica" panose="020B0604020202020204" pitchFamily="34" charset="0"/>
                </a:rPr>
                <a:t>IMPORTING AND EXPORTING, CONTACT HMRC USING GUIDANCE</a:t>
              </a:r>
            </a:p>
          </p:txBody>
        </p:sp>
        <p:grpSp>
          <p:nvGrpSpPr>
            <p:cNvPr id="4" name="Group 3">
              <a:extLst>
                <a:ext uri="{FF2B5EF4-FFF2-40B4-BE49-F238E27FC236}">
                  <a16:creationId xmlns:a16="http://schemas.microsoft.com/office/drawing/2014/main" id="{56061D28-1F59-4036-9A10-A591E908B09C}"/>
                </a:ext>
              </a:extLst>
            </p:cNvPr>
            <p:cNvGrpSpPr/>
            <p:nvPr/>
          </p:nvGrpSpPr>
          <p:grpSpPr>
            <a:xfrm>
              <a:off x="7582632" y="1864800"/>
              <a:ext cx="1296000" cy="1296000"/>
              <a:chOff x="1233084" y="5309946"/>
              <a:chExt cx="1296000" cy="1296000"/>
            </a:xfrm>
          </p:grpSpPr>
          <p:pic>
            <p:nvPicPr>
              <p:cNvPr id="19" name="Picture 18" descr="Qr code&#10;&#10;Description automatically generated">
                <a:extLst>
                  <a:ext uri="{FF2B5EF4-FFF2-40B4-BE49-F238E27FC236}">
                    <a16:creationId xmlns:a16="http://schemas.microsoft.com/office/drawing/2014/main" id="{7947CFBE-F4F9-4E0A-9251-94CE1AAA27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1084" y="5418331"/>
                <a:ext cx="1080000" cy="1080000"/>
              </a:xfrm>
              <a:prstGeom prst="rect">
                <a:avLst/>
              </a:prstGeom>
            </p:spPr>
          </p:pic>
          <p:sp>
            <p:nvSpPr>
              <p:cNvPr id="25" name="Rectangle: Rounded Corners 24">
                <a:extLst>
                  <a:ext uri="{FF2B5EF4-FFF2-40B4-BE49-F238E27FC236}">
                    <a16:creationId xmlns:a16="http://schemas.microsoft.com/office/drawing/2014/main" id="{9C6B6066-4907-410B-BBA8-C1EC1A26F5E4}"/>
                  </a:ext>
                </a:extLst>
              </p:cNvPr>
              <p:cNvSpPr/>
              <p:nvPr/>
            </p:nvSpPr>
            <p:spPr>
              <a:xfrm>
                <a:off x="1233084" y="5309946"/>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grpSp>
        <p:nvGrpSpPr>
          <p:cNvPr id="30" name="Group 29">
            <a:extLst>
              <a:ext uri="{FF2B5EF4-FFF2-40B4-BE49-F238E27FC236}">
                <a16:creationId xmlns:a16="http://schemas.microsoft.com/office/drawing/2014/main" id="{02219937-DF82-4E88-9A0B-232BAFD2D78D}"/>
              </a:ext>
            </a:extLst>
          </p:cNvPr>
          <p:cNvGrpSpPr/>
          <p:nvPr/>
        </p:nvGrpSpPr>
        <p:grpSpPr>
          <a:xfrm>
            <a:off x="5441937" y="2117255"/>
            <a:ext cx="1623027" cy="3058639"/>
            <a:chOff x="5554335" y="1864800"/>
            <a:chExt cx="1623027" cy="3058639"/>
          </a:xfrm>
        </p:grpSpPr>
        <p:sp>
          <p:nvSpPr>
            <p:cNvPr id="2" name="TextBox 1">
              <a:extLst>
                <a:ext uri="{FF2B5EF4-FFF2-40B4-BE49-F238E27FC236}">
                  <a16:creationId xmlns:a16="http://schemas.microsoft.com/office/drawing/2014/main" id="{C765BD9B-9DDB-41D6-A81C-8B3555ABDC50}"/>
                </a:ext>
              </a:extLst>
            </p:cNvPr>
            <p:cNvSpPr txBox="1"/>
            <p:nvPr/>
          </p:nvSpPr>
          <p:spPr>
            <a:xfrm>
              <a:off x="5554335" y="3600000"/>
              <a:ext cx="1623027" cy="1323439"/>
            </a:xfrm>
            <a:prstGeom prst="rect">
              <a:avLst/>
            </a:prstGeom>
            <a:solidFill>
              <a:schemeClr val="bg1"/>
            </a:solidFill>
          </p:spPr>
          <p:txBody>
            <a:bodyPr wrap="square">
              <a:spAutoFit/>
            </a:bodyPr>
            <a:lstStyle/>
            <a:p>
              <a:pPr algn="ctr"/>
              <a:r>
                <a:rPr lang="en-GB" sz="1600" b="1" dirty="0">
                  <a:solidFill>
                    <a:srgbClr val="2D2767"/>
                  </a:solidFill>
                  <a:latin typeface="Apercu Pro" panose="020B0604020202020204" charset="0"/>
                  <a:cs typeface="Helvetica" panose="020B0604020202020204" pitchFamily="34" charset="0"/>
                </a:rPr>
                <a:t>SCAN NOW FOR INFO:</a:t>
              </a:r>
            </a:p>
            <a:p>
              <a:pPr algn="ctr"/>
              <a:r>
                <a:rPr lang="en-GB" sz="1600" b="1" dirty="0">
                  <a:solidFill>
                    <a:srgbClr val="2D2767"/>
                  </a:solidFill>
                  <a:latin typeface="Apercu Pro" panose="020B0604020202020204" charset="0"/>
                  <a:cs typeface="Helvetica" panose="020B0604020202020204" pitchFamily="34" charset="0"/>
                </a:rPr>
                <a:t>TRADING WITH DEVELOPING NATIONS</a:t>
              </a:r>
            </a:p>
          </p:txBody>
        </p:sp>
        <p:grpSp>
          <p:nvGrpSpPr>
            <p:cNvPr id="7" name="Group 6">
              <a:extLst>
                <a:ext uri="{FF2B5EF4-FFF2-40B4-BE49-F238E27FC236}">
                  <a16:creationId xmlns:a16="http://schemas.microsoft.com/office/drawing/2014/main" id="{ED4C69FA-0C9C-4AD5-AC5B-CC0F5BCB5426}"/>
                </a:ext>
              </a:extLst>
            </p:cNvPr>
            <p:cNvGrpSpPr/>
            <p:nvPr/>
          </p:nvGrpSpPr>
          <p:grpSpPr>
            <a:xfrm>
              <a:off x="5717848" y="1864800"/>
              <a:ext cx="1296000" cy="1296000"/>
              <a:chOff x="5526873" y="1760724"/>
              <a:chExt cx="1296000" cy="1296000"/>
            </a:xfrm>
          </p:grpSpPr>
          <p:pic>
            <p:nvPicPr>
              <p:cNvPr id="10" name="Picture 9" descr="Qr code&#10;&#10;Description automatically generated">
                <a:extLst>
                  <a:ext uri="{FF2B5EF4-FFF2-40B4-BE49-F238E27FC236}">
                    <a16:creationId xmlns:a16="http://schemas.microsoft.com/office/drawing/2014/main" id="{91545F05-C310-41F4-96EE-D4DBCD66F0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9072" y="1911546"/>
                <a:ext cx="1151603" cy="1080000"/>
              </a:xfrm>
              <a:prstGeom prst="rect">
                <a:avLst/>
              </a:prstGeom>
            </p:spPr>
          </p:pic>
          <p:sp>
            <p:nvSpPr>
              <p:cNvPr id="26" name="Rectangle: Rounded Corners 25">
                <a:extLst>
                  <a:ext uri="{FF2B5EF4-FFF2-40B4-BE49-F238E27FC236}">
                    <a16:creationId xmlns:a16="http://schemas.microsoft.com/office/drawing/2014/main" id="{D2DC35DF-6DE7-4807-BDC6-116B43D91D6D}"/>
                  </a:ext>
                </a:extLst>
              </p:cNvPr>
              <p:cNvSpPr/>
              <p:nvPr/>
            </p:nvSpPr>
            <p:spPr>
              <a:xfrm>
                <a:off x="5526873" y="1760724"/>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grpSp>
        <p:nvGrpSpPr>
          <p:cNvPr id="18" name="Group 17">
            <a:extLst>
              <a:ext uri="{FF2B5EF4-FFF2-40B4-BE49-F238E27FC236}">
                <a16:creationId xmlns:a16="http://schemas.microsoft.com/office/drawing/2014/main" id="{E08B1670-C6FD-4425-B991-0BC2BE5A02ED}"/>
              </a:ext>
            </a:extLst>
          </p:cNvPr>
          <p:cNvGrpSpPr/>
          <p:nvPr/>
        </p:nvGrpSpPr>
        <p:grpSpPr>
          <a:xfrm>
            <a:off x="9952055" y="2111021"/>
            <a:ext cx="1557728" cy="3551082"/>
            <a:chOff x="9686915" y="1864800"/>
            <a:chExt cx="1557728" cy="3551082"/>
          </a:xfrm>
        </p:grpSpPr>
        <p:sp>
          <p:nvSpPr>
            <p:cNvPr id="17" name="TextBox 16">
              <a:extLst>
                <a:ext uri="{FF2B5EF4-FFF2-40B4-BE49-F238E27FC236}">
                  <a16:creationId xmlns:a16="http://schemas.microsoft.com/office/drawing/2014/main" id="{5848F39E-1598-425A-906B-7660254ED425}"/>
                </a:ext>
              </a:extLst>
            </p:cNvPr>
            <p:cNvSpPr txBox="1"/>
            <p:nvPr/>
          </p:nvSpPr>
          <p:spPr>
            <a:xfrm>
              <a:off x="9686915" y="3600000"/>
              <a:ext cx="1557728" cy="1815882"/>
            </a:xfrm>
            <a:prstGeom prst="rect">
              <a:avLst/>
            </a:prstGeom>
            <a:solidFill>
              <a:schemeClr val="bg1"/>
            </a:solidFill>
          </p:spPr>
          <p:txBody>
            <a:bodyPr wrap="square">
              <a:spAutoFit/>
            </a:bodyPr>
            <a:lstStyle/>
            <a:p>
              <a:pPr algn="ctr"/>
              <a:r>
                <a:rPr lang="en-GB" sz="1600" b="1" dirty="0">
                  <a:solidFill>
                    <a:srgbClr val="2D2767"/>
                  </a:solidFill>
                  <a:latin typeface="Apercu Pro" panose="020B0604020202020204" charset="0"/>
                  <a:cs typeface="Helvetica" panose="020B0604020202020204" pitchFamily="34" charset="0"/>
                </a:rPr>
                <a:t>SCAN NOW FOR INFO:</a:t>
              </a:r>
            </a:p>
            <a:p>
              <a:pPr algn="ctr"/>
              <a:r>
                <a:rPr lang="en-GB" sz="1600" b="1" dirty="0">
                  <a:solidFill>
                    <a:srgbClr val="2D2767"/>
                  </a:solidFill>
                  <a:latin typeface="Apercu Pro" panose="020B0604020202020204" charset="0"/>
                  <a:cs typeface="Helvetica" panose="020B0604020202020204" pitchFamily="34" charset="0"/>
                </a:rPr>
                <a:t>STAGED CUSTOMS WHEN IMPORTING INTO THE UK</a:t>
              </a:r>
            </a:p>
          </p:txBody>
        </p:sp>
        <p:grpSp>
          <p:nvGrpSpPr>
            <p:cNvPr id="9" name="Group 8">
              <a:extLst>
                <a:ext uri="{FF2B5EF4-FFF2-40B4-BE49-F238E27FC236}">
                  <a16:creationId xmlns:a16="http://schemas.microsoft.com/office/drawing/2014/main" id="{0A9485BD-4A1C-4754-A5FA-3543CC381770}"/>
                </a:ext>
              </a:extLst>
            </p:cNvPr>
            <p:cNvGrpSpPr/>
            <p:nvPr/>
          </p:nvGrpSpPr>
          <p:grpSpPr>
            <a:xfrm>
              <a:off x="9817779" y="1864800"/>
              <a:ext cx="1296000" cy="1296000"/>
              <a:chOff x="9714829" y="1828332"/>
              <a:chExt cx="1296000" cy="1296000"/>
            </a:xfrm>
          </p:grpSpPr>
          <p:pic>
            <p:nvPicPr>
              <p:cNvPr id="13" name="Picture 12" descr="Qr code&#10;&#10;Description automatically generated">
                <a:extLst>
                  <a:ext uri="{FF2B5EF4-FFF2-40B4-BE49-F238E27FC236}">
                    <a16:creationId xmlns:a16="http://schemas.microsoft.com/office/drawing/2014/main" id="{011C5EAF-90CF-4A8E-A3D2-22B2F8CD09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22829" y="1962643"/>
                <a:ext cx="1080000" cy="1080000"/>
              </a:xfrm>
              <a:prstGeom prst="rect">
                <a:avLst/>
              </a:prstGeom>
            </p:spPr>
          </p:pic>
          <p:sp>
            <p:nvSpPr>
              <p:cNvPr id="27" name="Rectangle: Rounded Corners 26">
                <a:extLst>
                  <a:ext uri="{FF2B5EF4-FFF2-40B4-BE49-F238E27FC236}">
                    <a16:creationId xmlns:a16="http://schemas.microsoft.com/office/drawing/2014/main" id="{D86FC0D3-52C2-4C8C-A21A-ECD99A257CF9}"/>
                  </a:ext>
                </a:extLst>
              </p:cNvPr>
              <p:cNvSpPr/>
              <p:nvPr/>
            </p:nvSpPr>
            <p:spPr>
              <a:xfrm>
                <a:off x="9714829" y="1828332"/>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grpSp>
        <p:nvGrpSpPr>
          <p:cNvPr id="31" name="Group 30">
            <a:extLst>
              <a:ext uri="{FF2B5EF4-FFF2-40B4-BE49-F238E27FC236}">
                <a16:creationId xmlns:a16="http://schemas.microsoft.com/office/drawing/2014/main" id="{0545D034-56CC-4216-BD3C-A79A09D86DF3}"/>
              </a:ext>
            </a:extLst>
          </p:cNvPr>
          <p:cNvGrpSpPr/>
          <p:nvPr/>
        </p:nvGrpSpPr>
        <p:grpSpPr>
          <a:xfrm>
            <a:off x="2895132" y="2117255"/>
            <a:ext cx="2104601" cy="3058639"/>
            <a:chOff x="3136457" y="1864800"/>
            <a:chExt cx="2104601" cy="3058639"/>
          </a:xfrm>
        </p:grpSpPr>
        <p:sp>
          <p:nvSpPr>
            <p:cNvPr id="8" name="TextBox 7">
              <a:extLst>
                <a:ext uri="{FF2B5EF4-FFF2-40B4-BE49-F238E27FC236}">
                  <a16:creationId xmlns:a16="http://schemas.microsoft.com/office/drawing/2014/main" id="{DACCC623-7B7F-4FEC-A30C-94E62800D631}"/>
                </a:ext>
              </a:extLst>
            </p:cNvPr>
            <p:cNvSpPr txBox="1"/>
            <p:nvPr/>
          </p:nvSpPr>
          <p:spPr>
            <a:xfrm>
              <a:off x="3136457" y="3600000"/>
              <a:ext cx="2104601" cy="1323439"/>
            </a:xfrm>
            <a:prstGeom prst="rect">
              <a:avLst/>
            </a:prstGeom>
            <a:solidFill>
              <a:schemeClr val="bg1"/>
            </a:solidFill>
          </p:spPr>
          <p:txBody>
            <a:bodyPr wrap="square">
              <a:spAutoFit/>
            </a:bodyPr>
            <a:lstStyle/>
            <a:p>
              <a:pPr algn="ctr"/>
              <a:r>
                <a:rPr lang="en-GB" sz="1600" b="1" dirty="0">
                  <a:solidFill>
                    <a:srgbClr val="2D2767"/>
                  </a:solidFill>
                  <a:latin typeface="Apercu Pro" panose="020B0604020202020204" charset="0"/>
                  <a:cs typeface="Helvetica" panose="020B0604020202020204" pitchFamily="34" charset="0"/>
                </a:rPr>
                <a:t>SCAN NOW FOR INFO:</a:t>
              </a:r>
            </a:p>
            <a:p>
              <a:pPr algn="ctr"/>
              <a:r>
                <a:rPr lang="en-GB" sz="1600" b="1" dirty="0">
                  <a:solidFill>
                    <a:srgbClr val="2D2767"/>
                  </a:solidFill>
                  <a:latin typeface="Apercu Pro" panose="020B0604020202020204" charset="0"/>
                  <a:cs typeface="Helvetica" panose="020B0604020202020204" pitchFamily="34" charset="0"/>
                </a:rPr>
                <a:t>DUTY SUSPENSIONS AND TARIFF QUOTAS</a:t>
              </a:r>
            </a:p>
          </p:txBody>
        </p:sp>
        <p:grpSp>
          <p:nvGrpSpPr>
            <p:cNvPr id="6" name="Group 5">
              <a:extLst>
                <a:ext uri="{FF2B5EF4-FFF2-40B4-BE49-F238E27FC236}">
                  <a16:creationId xmlns:a16="http://schemas.microsoft.com/office/drawing/2014/main" id="{82A7A0C0-C889-443D-8809-4E0F3D1D51C2}"/>
                </a:ext>
              </a:extLst>
            </p:cNvPr>
            <p:cNvGrpSpPr/>
            <p:nvPr/>
          </p:nvGrpSpPr>
          <p:grpSpPr>
            <a:xfrm>
              <a:off x="3538967" y="1864800"/>
              <a:ext cx="1296000" cy="1296000"/>
              <a:chOff x="3304361" y="1803546"/>
              <a:chExt cx="1296000" cy="1296000"/>
            </a:xfrm>
          </p:grpSpPr>
          <p:pic>
            <p:nvPicPr>
              <p:cNvPr id="15" name="Picture 14" descr="Qr code&#10;&#10;Description automatically generated">
                <a:extLst>
                  <a:ext uri="{FF2B5EF4-FFF2-40B4-BE49-F238E27FC236}">
                    <a16:creationId xmlns:a16="http://schemas.microsoft.com/office/drawing/2014/main" id="{2B1BE897-81B0-4D6C-9750-FC7E370AF7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73234" y="1911546"/>
                <a:ext cx="1146467" cy="1080000"/>
              </a:xfrm>
              <a:prstGeom prst="rect">
                <a:avLst/>
              </a:prstGeom>
            </p:spPr>
          </p:pic>
          <p:sp>
            <p:nvSpPr>
              <p:cNvPr id="28" name="Rectangle: Rounded Corners 27">
                <a:extLst>
                  <a:ext uri="{FF2B5EF4-FFF2-40B4-BE49-F238E27FC236}">
                    <a16:creationId xmlns:a16="http://schemas.microsoft.com/office/drawing/2014/main" id="{E30090B4-0019-4E34-9AE5-A10B06A7DB73}"/>
                  </a:ext>
                </a:extLst>
              </p:cNvPr>
              <p:cNvSpPr/>
              <p:nvPr/>
            </p:nvSpPr>
            <p:spPr>
              <a:xfrm>
                <a:off x="3304361" y="1803546"/>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spTree>
    <p:extLst>
      <p:ext uri="{BB962C8B-B14F-4D97-AF65-F5344CB8AC3E}">
        <p14:creationId xmlns:p14="http://schemas.microsoft.com/office/powerpoint/2010/main" val="3789766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D4906CB-61AC-4BCA-AE2B-B2FAD04CCD96}"/>
              </a:ext>
            </a:extLst>
          </p:cNvPr>
          <p:cNvSpPr txBox="1"/>
          <p:nvPr/>
        </p:nvSpPr>
        <p:spPr>
          <a:xfrm>
            <a:off x="5123893" y="61272"/>
            <a:ext cx="1871003" cy="313932"/>
          </a:xfrm>
          <a:prstGeom prst="rect">
            <a:avLst/>
          </a:prstGeom>
          <a:solidFill>
            <a:schemeClr val="bg1"/>
          </a:solidFill>
          <a:ln>
            <a:noFill/>
          </a:ln>
        </p:spPr>
        <p:txBody>
          <a:bodyPr wrap="square" rtlCol="0">
            <a:spAutoFit/>
          </a:bodyPr>
          <a:lstStyle/>
          <a:p>
            <a:endParaRPr lang="en-GB" sz="144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4401" y="5174366"/>
            <a:ext cx="826292" cy="438857"/>
          </a:xfrm>
          <a:prstGeom prst="rect">
            <a:avLst/>
          </a:prstGeom>
        </p:spPr>
      </p:pic>
      <p:sp>
        <p:nvSpPr>
          <p:cNvPr id="3" name="Content Placeholder 2">
            <a:extLst>
              <a:ext uri="{FF2B5EF4-FFF2-40B4-BE49-F238E27FC236}">
                <a16:creationId xmlns:a16="http://schemas.microsoft.com/office/drawing/2014/main" id="{DF63003A-599A-874E-BC03-3D5E6A01B5F8}"/>
              </a:ext>
            </a:extLst>
          </p:cNvPr>
          <p:cNvSpPr>
            <a:spLocks noGrp="1"/>
          </p:cNvSpPr>
          <p:nvPr>
            <p:ph idx="1"/>
          </p:nvPr>
        </p:nvSpPr>
        <p:spPr>
          <a:xfrm>
            <a:off x="370642" y="1339489"/>
            <a:ext cx="6203160" cy="4641730"/>
          </a:xfrm>
        </p:spPr>
        <p:txBody>
          <a:bodyPr vert="horz" lIns="85588" tIns="42794" rIns="85588" bIns="42794" rtlCol="0" anchor="t">
            <a:normAutofit/>
          </a:bodyPr>
          <a:lstStyle/>
          <a:p>
            <a:pPr marL="0" indent="0">
              <a:buNone/>
            </a:pPr>
            <a:endParaRPr lang="en-GB" sz="1800" b="1" dirty="0">
              <a:solidFill>
                <a:srgbClr val="000000"/>
              </a:solidFill>
              <a:latin typeface="Arial"/>
              <a:cs typeface="Arial"/>
            </a:endParaRPr>
          </a:p>
          <a:p>
            <a:pPr marL="320675" indent="-320675">
              <a:buClr>
                <a:srgbClr val="FF0000"/>
              </a:buClr>
            </a:pPr>
            <a:r>
              <a:rPr lang="en-GB" sz="1800" b="1" dirty="0">
                <a:solidFill>
                  <a:srgbClr val="12034B"/>
                </a:solidFill>
                <a:latin typeface="Apercu Pro"/>
              </a:rPr>
              <a:t>The UK is no longer part of the EU Customs Union</a:t>
            </a:r>
            <a:r>
              <a:rPr lang="en-GB" sz="1800" dirty="0">
                <a:solidFill>
                  <a:srgbClr val="12034B"/>
                </a:solidFill>
                <a:latin typeface="Apercu Pro"/>
              </a:rPr>
              <a:t>. Trade is now governed by the UK-EU Trade and Cooperation Agreement (TCA). The Northern Ireland Protocol applies to Northern Ireland.</a:t>
            </a:r>
          </a:p>
          <a:p>
            <a:pPr marL="320675" indent="-320675">
              <a:buClr>
                <a:srgbClr val="FF0000"/>
              </a:buClr>
            </a:pPr>
            <a:endParaRPr lang="en-US" sz="1800" dirty="0">
              <a:solidFill>
                <a:srgbClr val="12034B"/>
              </a:solidFill>
              <a:latin typeface="Apercu Pro" panose="020B0604020202020204" charset="0"/>
            </a:endParaRPr>
          </a:p>
          <a:p>
            <a:pPr marL="320675" indent="-320675">
              <a:buClr>
                <a:srgbClr val="FF0000"/>
              </a:buClr>
            </a:pPr>
            <a:r>
              <a:rPr lang="en-GB" altLang="en-US" sz="1800" dirty="0">
                <a:solidFill>
                  <a:srgbClr val="12034B"/>
                </a:solidFill>
                <a:latin typeface="Apercu Pro"/>
              </a:rPr>
              <a:t>As of 1 January 2021, </a:t>
            </a:r>
            <a:r>
              <a:rPr lang="en-GB" altLang="en-US" sz="1800" b="1" dirty="0">
                <a:solidFill>
                  <a:srgbClr val="12034B"/>
                </a:solidFill>
                <a:latin typeface="Apercu Pro"/>
              </a:rPr>
              <a:t>UK goods exported to the EU are eligible for zero tariffs if the goods meet the Rules of Origin requirements</a:t>
            </a:r>
            <a:r>
              <a:rPr lang="en-GB" altLang="en-US" sz="1800" dirty="0">
                <a:solidFill>
                  <a:srgbClr val="12034B"/>
                </a:solidFill>
                <a:latin typeface="Apercu Pro"/>
              </a:rPr>
              <a:t> set out in the TCA. </a:t>
            </a:r>
            <a:r>
              <a:rPr lang="en-GB" altLang="en-US" sz="1800" b="1" dirty="0">
                <a:solidFill>
                  <a:srgbClr val="12034B"/>
                </a:solidFill>
                <a:latin typeface="Apercu Pro"/>
              </a:rPr>
              <a:t>If not, the goods may be subject to EU tariffs.  </a:t>
            </a:r>
            <a:endParaRPr lang="en-GB" altLang="en-US" sz="1800" b="1" dirty="0">
              <a:solidFill>
                <a:srgbClr val="12034B"/>
              </a:solidFill>
              <a:latin typeface="Apercu Pro" panose="020B0604020202020204" charset="0"/>
            </a:endParaRPr>
          </a:p>
          <a:p>
            <a:pPr marL="320675" indent="-320675">
              <a:buClr>
                <a:srgbClr val="FF0000"/>
              </a:buClr>
            </a:pPr>
            <a:endParaRPr lang="en-GB" altLang="en-US" sz="1800" dirty="0">
              <a:solidFill>
                <a:srgbClr val="12034B"/>
              </a:solidFill>
              <a:latin typeface="Apercu Pro" panose="020B0604020202020204" charset="0"/>
            </a:endParaRPr>
          </a:p>
          <a:p>
            <a:pPr marL="320675" indent="-320675">
              <a:buClr>
                <a:srgbClr val="FF0000"/>
              </a:buClr>
            </a:pPr>
            <a:r>
              <a:rPr lang="en-GB" altLang="en-US" sz="1800" dirty="0">
                <a:solidFill>
                  <a:srgbClr val="12034B"/>
                </a:solidFill>
                <a:latin typeface="Apercu Pro"/>
              </a:rPr>
              <a:t>The same applies for EU goods imported into the UK. </a:t>
            </a:r>
            <a:endParaRPr lang="en-GB" sz="1800" dirty="0">
              <a:solidFill>
                <a:srgbClr val="12034B"/>
              </a:solidFill>
              <a:latin typeface="Apercu Pro" panose="020B0604020202020204" charset="0"/>
            </a:endParaRPr>
          </a:p>
          <a:p>
            <a:pPr marL="320675" indent="-320675"/>
            <a:endParaRPr lang="en-US" sz="1440" dirty="0">
              <a:latin typeface="Arial" panose="020B0604020202020204" pitchFamily="34" charset="0"/>
              <a:cs typeface="Arial" panose="020B0604020202020204" pitchFamily="34" charset="0"/>
            </a:endParaRPr>
          </a:p>
        </p:txBody>
      </p:sp>
      <p:pic>
        <p:nvPicPr>
          <p:cNvPr id="4098" name="Picture 2">
            <a:extLst>
              <a:ext uri="{FF2B5EF4-FFF2-40B4-BE49-F238E27FC236}">
                <a16:creationId xmlns:a16="http://schemas.microsoft.com/office/drawing/2014/main" id="{36F61520-BAFA-40B7-955F-40534444CE6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08545" y="1629801"/>
            <a:ext cx="3791720" cy="376399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5EC9EE2F-4081-415C-BBB4-3F41FBC9898A}"/>
              </a:ext>
            </a:extLst>
          </p:cNvPr>
          <p:cNvSpPr>
            <a:spLocks noGrp="1"/>
          </p:cNvSpPr>
          <p:nvPr>
            <p:ph type="title"/>
          </p:nvPr>
        </p:nvSpPr>
        <p:spPr>
          <a:xfrm>
            <a:off x="344770" y="479542"/>
            <a:ext cx="10886648"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RULES</a:t>
            </a:r>
            <a:r>
              <a:rPr lang="en-GB" sz="3600" b="1" dirty="0">
                <a:solidFill>
                  <a:schemeClr val="bg1"/>
                </a:solidFill>
                <a:highlight>
                  <a:srgbClr val="E61E42"/>
                </a:highlight>
                <a:latin typeface="Apercu Pro" panose="020B0604020202020204" charset="0"/>
                <a:cs typeface="Apercu Pro" panose="020B0604020202020204" charset="0"/>
              </a:rPr>
              <a:t> OF ORIGIN – TRADING WITH THE EU</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extLst>
      <p:ext uri="{BB962C8B-B14F-4D97-AF65-F5344CB8AC3E}">
        <p14:creationId xmlns:p14="http://schemas.microsoft.com/office/powerpoint/2010/main" val="67834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2EDE3-A015-4170-A47F-49E03AB04C87}"/>
              </a:ext>
            </a:extLst>
          </p:cNvPr>
          <p:cNvSpPr>
            <a:spLocks noGrp="1"/>
          </p:cNvSpPr>
          <p:nvPr>
            <p:ph idx="1"/>
          </p:nvPr>
        </p:nvSpPr>
        <p:spPr>
          <a:xfrm>
            <a:off x="385200" y="1515600"/>
            <a:ext cx="11621495" cy="5246301"/>
          </a:xfrm>
        </p:spPr>
        <p:txBody>
          <a:bodyPr vert="horz" lIns="85588" tIns="42794" rIns="85588" bIns="42794" rtlCol="0" anchor="t">
            <a:noAutofit/>
          </a:bodyPr>
          <a:lstStyle/>
          <a:p>
            <a:pPr marL="0" indent="0" fontAlgn="base">
              <a:buClr>
                <a:srgbClr val="FF0000"/>
              </a:buClr>
              <a:buNone/>
            </a:pPr>
            <a:r>
              <a:rPr lang="en-GB" sz="1900" b="1" dirty="0">
                <a:latin typeface="Apercu Pro"/>
              </a:rPr>
              <a:t>What do businesses need to know?</a:t>
            </a:r>
            <a:r>
              <a:rPr lang="en-GB" sz="1900" dirty="0">
                <a:latin typeface="Apercu Pro"/>
              </a:rPr>
              <a:t> </a:t>
            </a:r>
          </a:p>
          <a:p>
            <a:pPr marL="0" indent="0" fontAlgn="base">
              <a:buClr>
                <a:srgbClr val="FF0000"/>
              </a:buClr>
              <a:buNone/>
            </a:pPr>
            <a:endParaRPr lang="en-GB" sz="1800" dirty="0">
              <a:latin typeface="Apercu Pro"/>
            </a:endParaRPr>
          </a:p>
          <a:p>
            <a:pPr marL="320675" indent="-320675">
              <a:spcBef>
                <a:spcPts val="400"/>
              </a:spcBef>
              <a:buClr>
                <a:srgbClr val="FF0000"/>
              </a:buClr>
            </a:pPr>
            <a:r>
              <a:rPr lang="en-GB" sz="1800" b="1" dirty="0">
                <a:latin typeface="Apercu Pro"/>
              </a:rPr>
              <a:t>Rules of Origin determine the ‘economic nationality’ of a good</a:t>
            </a:r>
            <a:r>
              <a:rPr lang="en-GB" sz="1800" dirty="0">
                <a:latin typeface="Apercu Pro"/>
              </a:rPr>
              <a:t>,</a:t>
            </a:r>
            <a:r>
              <a:rPr lang="en-GB" sz="1800" b="1" dirty="0">
                <a:latin typeface="Apercu Pro"/>
              </a:rPr>
              <a:t> </a:t>
            </a:r>
            <a:r>
              <a:rPr lang="en-GB" sz="1800" dirty="0">
                <a:latin typeface="Apercu Pro"/>
              </a:rPr>
              <a:t>a standard part of trade agreements.  </a:t>
            </a:r>
            <a:endParaRPr lang="en-US" sz="1800" dirty="0">
              <a:latin typeface="Apercu Pro"/>
            </a:endParaRPr>
          </a:p>
          <a:p>
            <a:pPr marL="320675" indent="-320675">
              <a:spcBef>
                <a:spcPts val="400"/>
              </a:spcBef>
              <a:buClr>
                <a:srgbClr val="FF0000"/>
              </a:buClr>
            </a:pPr>
            <a:r>
              <a:rPr lang="en-GB" sz="1800" b="1" dirty="0">
                <a:latin typeface="Apercu Pro"/>
              </a:rPr>
              <a:t>The UK is no longer part of the EU Customs Union</a:t>
            </a:r>
            <a:r>
              <a:rPr lang="en-GB" sz="1800" dirty="0">
                <a:latin typeface="Apercu Pro"/>
              </a:rPr>
              <a:t>. Trade is now governed by the UK-EU Trade and Cooperation Agreement (TCA). Rules of Origin in the TCA ensure that only goods produced in the UK or EU benefit from the zero-tariff agreement.</a:t>
            </a:r>
          </a:p>
          <a:p>
            <a:pPr marL="320675" indent="-320675" fontAlgn="base">
              <a:spcBef>
                <a:spcPts val="400"/>
              </a:spcBef>
              <a:buClr>
                <a:srgbClr val="FF0000"/>
              </a:buClr>
            </a:pPr>
            <a:r>
              <a:rPr lang="en-GB" sz="1800" dirty="0">
                <a:latin typeface="Apercu Pro"/>
              </a:rPr>
              <a:t>Different goods must comply with different rules. The following slides set out the types of rules products may need to comply with. </a:t>
            </a:r>
          </a:p>
          <a:p>
            <a:pPr marL="320675" indent="-320675" fontAlgn="base">
              <a:spcBef>
                <a:spcPts val="400"/>
              </a:spcBef>
              <a:spcAft>
                <a:spcPts val="1200"/>
              </a:spcAft>
              <a:buClr>
                <a:srgbClr val="FF0000"/>
              </a:buClr>
            </a:pPr>
            <a:r>
              <a:rPr lang="en-GB" sz="1800" dirty="0">
                <a:latin typeface="Apercu Pro"/>
              </a:rPr>
              <a:t>Goods imported into GB cannot move freely between GB and EU Member States or vice versa. </a:t>
            </a:r>
            <a:r>
              <a:rPr lang="en-US" sz="1800" dirty="0">
                <a:latin typeface="Apercu Pro"/>
              </a:rPr>
              <a:t>To be eligible for zero tariff export to the EU, these goods must still comply with </a:t>
            </a:r>
            <a:r>
              <a:rPr lang="en-US" sz="1800" b="1" dirty="0">
                <a:latin typeface="Apercu Pro"/>
              </a:rPr>
              <a:t>rules of origin.</a:t>
            </a:r>
            <a:r>
              <a:rPr lang="en-US" sz="1800" dirty="0">
                <a:latin typeface="Apercu Pro"/>
              </a:rPr>
              <a:t> </a:t>
            </a:r>
          </a:p>
          <a:p>
            <a:pPr marL="320675" indent="-320675" fontAlgn="base">
              <a:spcBef>
                <a:spcPts val="400"/>
              </a:spcBef>
              <a:buClr>
                <a:srgbClr val="FF0000"/>
              </a:buClr>
            </a:pPr>
            <a:r>
              <a:rPr lang="en-GB" sz="1800" b="1" dirty="0">
                <a:latin typeface="Apercu Pro"/>
              </a:rPr>
              <a:t>This means there must be a qualifying level of production in the UK.</a:t>
            </a:r>
            <a:r>
              <a:rPr lang="en-GB" sz="1800" dirty="0">
                <a:latin typeface="Apercu Pro"/>
              </a:rPr>
              <a:t> This applies to EU origin goods as well as to goods from the rest of world.</a:t>
            </a:r>
          </a:p>
          <a:p>
            <a:pPr marL="320675" indent="-320675" fontAlgn="base">
              <a:spcBef>
                <a:spcPts val="400"/>
              </a:spcBef>
              <a:buClr>
                <a:srgbClr val="FF0000"/>
              </a:buClr>
            </a:pPr>
            <a:r>
              <a:rPr lang="en-GB" sz="1800" dirty="0">
                <a:latin typeface="Apercu Pro"/>
              </a:rPr>
              <a:t>If traders move goods through GB from one EU Member State to another without the goods entering UK customs territory (i.e. without entering free circulation in GB) the goods may not need to meet rules of origin. </a:t>
            </a:r>
          </a:p>
          <a:p>
            <a:pPr marL="0" indent="0" fontAlgn="base">
              <a:lnSpc>
                <a:spcPct val="120000"/>
              </a:lnSpc>
              <a:spcBef>
                <a:spcPts val="400"/>
              </a:spcBef>
              <a:spcAft>
                <a:spcPts val="1200"/>
              </a:spcAft>
              <a:buClr>
                <a:srgbClr val="FF0000"/>
              </a:buClr>
              <a:buNone/>
            </a:pPr>
            <a:endParaRPr lang="en-US" sz="1900" dirty="0">
              <a:solidFill>
                <a:srgbClr val="12034B"/>
              </a:solidFill>
              <a:latin typeface="Apercu Pro"/>
            </a:endParaRPr>
          </a:p>
          <a:p>
            <a:pPr marL="320675" indent="-320675" fontAlgn="base">
              <a:lnSpc>
                <a:spcPct val="120000"/>
              </a:lnSpc>
              <a:spcBef>
                <a:spcPts val="400"/>
              </a:spcBef>
              <a:spcAft>
                <a:spcPts val="1200"/>
              </a:spcAft>
              <a:buClr>
                <a:srgbClr val="FF0000"/>
              </a:buClr>
            </a:pPr>
            <a:endParaRPr lang="en-US" sz="1900" dirty="0">
              <a:solidFill>
                <a:srgbClr val="12034B"/>
              </a:solidFill>
              <a:latin typeface="Apercu Pro" panose="020B0604020202020204" charset="0"/>
            </a:endParaRPr>
          </a:p>
        </p:txBody>
      </p:sp>
      <p:sp>
        <p:nvSpPr>
          <p:cNvPr id="5" name="Title 1">
            <a:extLst>
              <a:ext uri="{FF2B5EF4-FFF2-40B4-BE49-F238E27FC236}">
                <a16:creationId xmlns:a16="http://schemas.microsoft.com/office/drawing/2014/main" id="{2DC0C2D7-1471-4662-9E0F-703EFCD47FDF}"/>
              </a:ext>
            </a:extLst>
          </p:cNvPr>
          <p:cNvSpPr>
            <a:spLocks noGrp="1"/>
          </p:cNvSpPr>
          <p:nvPr>
            <p:ph type="title"/>
          </p:nvPr>
        </p:nvSpPr>
        <p:spPr>
          <a:xfrm>
            <a:off x="344770" y="479542"/>
            <a:ext cx="10886648"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RULES</a:t>
            </a:r>
            <a:r>
              <a:rPr lang="en-GB" sz="3600" b="1" dirty="0">
                <a:solidFill>
                  <a:schemeClr val="bg1"/>
                </a:solidFill>
                <a:highlight>
                  <a:srgbClr val="E61E42"/>
                </a:highlight>
                <a:latin typeface="Apercu Pro" panose="020B0604020202020204" charset="0"/>
                <a:cs typeface="Apercu Pro" panose="020B0604020202020204" charset="0"/>
              </a:rPr>
              <a:t> OF ORIGIN</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extLst>
      <p:ext uri="{BB962C8B-B14F-4D97-AF65-F5344CB8AC3E}">
        <p14:creationId xmlns:p14="http://schemas.microsoft.com/office/powerpoint/2010/main" val="3265301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2EDE3-A015-4170-A47F-49E03AB04C87}"/>
              </a:ext>
            </a:extLst>
          </p:cNvPr>
          <p:cNvSpPr>
            <a:spLocks noGrp="1"/>
          </p:cNvSpPr>
          <p:nvPr>
            <p:ph idx="1"/>
          </p:nvPr>
        </p:nvSpPr>
        <p:spPr>
          <a:xfrm>
            <a:off x="385200" y="1515600"/>
            <a:ext cx="11473732" cy="4351338"/>
          </a:xfrm>
        </p:spPr>
        <p:txBody>
          <a:bodyPr vert="horz" lIns="85588" tIns="42794" rIns="85588" bIns="42794" rtlCol="0" anchor="t">
            <a:noAutofit/>
          </a:bodyPr>
          <a:lstStyle/>
          <a:p>
            <a:pPr marL="0" indent="0" fontAlgn="base">
              <a:buClr>
                <a:srgbClr val="FF0000"/>
              </a:buClr>
              <a:buFont typeface="Arial" panose="020B0604020202020204" pitchFamily="34" charset="0"/>
              <a:buNone/>
            </a:pPr>
            <a:r>
              <a:rPr lang="en-GB" sz="1900" b="1" dirty="0">
                <a:latin typeface="Apercu Pro"/>
              </a:rPr>
              <a:t>What do businesses need to do? </a:t>
            </a:r>
          </a:p>
          <a:p>
            <a:pPr marL="0" indent="0">
              <a:buClr>
                <a:srgbClr val="FF0000"/>
              </a:buClr>
              <a:buFont typeface="Arial" panose="020B0604020202020204" pitchFamily="34" charset="0"/>
              <a:buNone/>
            </a:pPr>
            <a:endParaRPr lang="en-US" sz="1800" dirty="0">
              <a:latin typeface="Apercu Pro"/>
            </a:endParaRPr>
          </a:p>
          <a:p>
            <a:pPr marL="320675" indent="-320675">
              <a:spcBef>
                <a:spcPts val="400"/>
              </a:spcBef>
              <a:buClr>
                <a:srgbClr val="FF0000"/>
              </a:buClr>
            </a:pPr>
            <a:r>
              <a:rPr lang="en-GB" sz="1800" dirty="0">
                <a:latin typeface="Apercu Pro"/>
              </a:rPr>
              <a:t>If a business is a UK exporter and the EU importer wants to claim zero tariffs on their goods, there are 3 key steps to work out whether the goods comply with rules of origin:</a:t>
            </a:r>
          </a:p>
          <a:p>
            <a:pPr marL="914400" lvl="1" indent="-457200" fontAlgn="base">
              <a:buClr>
                <a:srgbClr val="E61E42"/>
              </a:buClr>
              <a:buFont typeface="+mj-lt"/>
              <a:buAutoNum type="arabicPeriod"/>
            </a:pPr>
            <a:r>
              <a:rPr lang="en-GB" sz="1700" dirty="0">
                <a:latin typeface="Apercu Pro"/>
              </a:rPr>
              <a:t>Classify the goods</a:t>
            </a:r>
          </a:p>
          <a:p>
            <a:pPr marL="914400" lvl="1" indent="-457200" fontAlgn="base">
              <a:buClr>
                <a:srgbClr val="E61E42"/>
              </a:buClr>
              <a:buFont typeface="+mj-lt"/>
              <a:buAutoNum type="arabicPeriod"/>
            </a:pPr>
            <a:r>
              <a:rPr lang="en-GB" sz="1700" dirty="0">
                <a:latin typeface="Apercu Pro"/>
              </a:rPr>
              <a:t>Understand whether goods meet the applicable rule of origin </a:t>
            </a:r>
          </a:p>
          <a:p>
            <a:pPr marL="914400" lvl="1" indent="-457200" fontAlgn="base">
              <a:buClr>
                <a:srgbClr val="E61E42"/>
              </a:buClr>
              <a:buFont typeface="+mj-lt"/>
              <a:buAutoNum type="arabicPeriod"/>
            </a:pPr>
            <a:r>
              <a:rPr lang="en-GB" sz="1700" dirty="0">
                <a:latin typeface="Apercu Pro"/>
              </a:rPr>
              <a:t>Understand how to demonstrate origin to the customs authorities.</a:t>
            </a:r>
          </a:p>
          <a:p>
            <a:pPr lvl="1" fontAlgn="base">
              <a:buClr>
                <a:srgbClr val="E61E42"/>
              </a:buClr>
            </a:pPr>
            <a:endParaRPr lang="en-GB" sz="2000" dirty="0">
              <a:latin typeface="Apercu Pro"/>
            </a:endParaRPr>
          </a:p>
          <a:p>
            <a:pPr marL="320675" indent="-320675" fontAlgn="base">
              <a:spcBef>
                <a:spcPts val="400"/>
              </a:spcBef>
              <a:buClr>
                <a:srgbClr val="FF0000"/>
              </a:buClr>
            </a:pPr>
            <a:r>
              <a:rPr lang="en-GB" sz="1800" dirty="0">
                <a:latin typeface="Apercu Pro"/>
              </a:rPr>
              <a:t>Businesses may choose to use a customs agent to help with rules of origin. There is guidance available on GOV.UK on how to find a customs agent. Businesses may still need to provide supporting evidence to customs agents. </a:t>
            </a:r>
          </a:p>
          <a:p>
            <a:pPr fontAlgn="base">
              <a:buClr>
                <a:srgbClr val="FF003B"/>
              </a:buClr>
            </a:pPr>
            <a:endParaRPr lang="en-GB" sz="2000" dirty="0">
              <a:solidFill>
                <a:srgbClr val="12034B"/>
              </a:solidFill>
              <a:latin typeface="Apercu Pro" panose="020B0604020202020204" charset="0"/>
            </a:endParaRPr>
          </a:p>
        </p:txBody>
      </p:sp>
      <p:sp>
        <p:nvSpPr>
          <p:cNvPr id="19" name="Slide Number Placeholder 18">
            <a:extLst>
              <a:ext uri="{FF2B5EF4-FFF2-40B4-BE49-F238E27FC236}">
                <a16:creationId xmlns:a16="http://schemas.microsoft.com/office/drawing/2014/main" id="{B05A7597-9C94-4BD0-A1DB-9AE6300BCA13}"/>
              </a:ext>
            </a:extLst>
          </p:cNvPr>
          <p:cNvSpPr>
            <a:spLocks noGrp="1"/>
          </p:cNvSpPr>
          <p:nvPr>
            <p:ph type="sldNum" sz="quarter" idx="4294967295"/>
          </p:nvPr>
        </p:nvSpPr>
        <p:spPr>
          <a:xfrm>
            <a:off x="11666538" y="6334125"/>
            <a:ext cx="525462" cy="365125"/>
          </a:xfrm>
          <a:prstGeom prst="rect">
            <a:avLst/>
          </a:prstGeom>
        </p:spPr>
        <p:txBody>
          <a:bodyPr/>
          <a:lstStyle/>
          <a:p>
            <a:fld id="{5E823101-2CF2-4830-9078-CC565604177F}" type="slidenum">
              <a:rPr lang="en-GB" smtClean="0">
                <a:solidFill>
                  <a:schemeClr val="bg1"/>
                </a:solidFill>
              </a:rPr>
              <a:t>27</a:t>
            </a:fld>
            <a:endParaRPr lang="en-GB">
              <a:solidFill>
                <a:schemeClr val="bg1"/>
              </a:solidFill>
            </a:endParaRPr>
          </a:p>
        </p:txBody>
      </p:sp>
      <p:sp>
        <p:nvSpPr>
          <p:cNvPr id="13" name="AutoShape 2">
            <a:extLst>
              <a:ext uri="{FF2B5EF4-FFF2-40B4-BE49-F238E27FC236}">
                <a16:creationId xmlns:a16="http://schemas.microsoft.com/office/drawing/2014/main" id="{C9A4A123-A5D5-4CC7-96DD-8AFDBDC33FF4}"/>
              </a:ext>
            </a:extLst>
          </p:cNvPr>
          <p:cNvSpPr>
            <a:spLocks noChangeAspect="1" noChangeArrowheads="1"/>
          </p:cNvSpPr>
          <p:nvPr/>
        </p:nvSpPr>
        <p:spPr bwMode="auto">
          <a:xfrm>
            <a:off x="5913120" y="3246120"/>
            <a:ext cx="365760" cy="3657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GB" sz="2160"/>
          </a:p>
        </p:txBody>
      </p:sp>
      <p:sp>
        <p:nvSpPr>
          <p:cNvPr id="6" name="Title 1">
            <a:extLst>
              <a:ext uri="{FF2B5EF4-FFF2-40B4-BE49-F238E27FC236}">
                <a16:creationId xmlns:a16="http://schemas.microsoft.com/office/drawing/2014/main" id="{B7C94A5E-F82D-41DF-B7A7-B78395FA2759}"/>
              </a:ext>
            </a:extLst>
          </p:cNvPr>
          <p:cNvSpPr>
            <a:spLocks noGrp="1"/>
          </p:cNvSpPr>
          <p:nvPr>
            <p:ph type="title"/>
          </p:nvPr>
        </p:nvSpPr>
        <p:spPr>
          <a:xfrm>
            <a:off x="344770" y="479542"/>
            <a:ext cx="10886648"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RULES</a:t>
            </a:r>
            <a:r>
              <a:rPr lang="en-GB" sz="3600" b="1" dirty="0">
                <a:solidFill>
                  <a:schemeClr val="bg1"/>
                </a:solidFill>
                <a:highlight>
                  <a:srgbClr val="E61E42"/>
                </a:highlight>
                <a:latin typeface="Apercu Pro" panose="020B0604020202020204" charset="0"/>
                <a:cs typeface="Apercu Pro" panose="020B0604020202020204" charset="0"/>
              </a:rPr>
              <a:t> OF ORIGIN - EXPORTING</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extLst>
      <p:ext uri="{BB962C8B-B14F-4D97-AF65-F5344CB8AC3E}">
        <p14:creationId xmlns:p14="http://schemas.microsoft.com/office/powerpoint/2010/main" val="1836788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2EDE3-A015-4170-A47F-49E03AB04C87}"/>
              </a:ext>
            </a:extLst>
          </p:cNvPr>
          <p:cNvSpPr>
            <a:spLocks noGrp="1"/>
          </p:cNvSpPr>
          <p:nvPr>
            <p:ph idx="1"/>
          </p:nvPr>
        </p:nvSpPr>
        <p:spPr>
          <a:xfrm>
            <a:off x="385200" y="1515600"/>
            <a:ext cx="11535363" cy="4862858"/>
          </a:xfrm>
        </p:spPr>
        <p:txBody>
          <a:bodyPr vert="horz" lIns="85588" tIns="42794" rIns="85588" bIns="42794" rtlCol="0" anchor="t">
            <a:normAutofit fontScale="92500" lnSpcReduction="20000"/>
          </a:bodyPr>
          <a:lstStyle/>
          <a:p>
            <a:pPr marL="0" indent="0" fontAlgn="base">
              <a:lnSpc>
                <a:spcPct val="110000"/>
              </a:lnSpc>
              <a:buClr>
                <a:srgbClr val="FF0000"/>
              </a:buClr>
              <a:buNone/>
            </a:pPr>
            <a:r>
              <a:rPr lang="en-GB" sz="2100" b="1" dirty="0">
                <a:latin typeface="Apercu Pro"/>
              </a:rPr>
              <a:t>What do businesses need to do?</a:t>
            </a:r>
          </a:p>
          <a:p>
            <a:pPr marL="0" indent="0" fontAlgn="base">
              <a:lnSpc>
                <a:spcPct val="110000"/>
              </a:lnSpc>
              <a:buClr>
                <a:srgbClr val="FF0000"/>
              </a:buClr>
              <a:buNone/>
            </a:pPr>
            <a:endParaRPr lang="en-GB" sz="1900" b="1" dirty="0">
              <a:latin typeface="Apercu Pro"/>
            </a:endParaRPr>
          </a:p>
          <a:p>
            <a:pPr marL="360363" indent="-360363" fontAlgn="base">
              <a:lnSpc>
                <a:spcPct val="110000"/>
              </a:lnSpc>
              <a:spcBef>
                <a:spcPts val="400"/>
              </a:spcBef>
              <a:buClr>
                <a:srgbClr val="FF0000"/>
              </a:buClr>
            </a:pPr>
            <a:r>
              <a:rPr lang="en-GB" sz="1900" dirty="0">
                <a:latin typeface="Apercu Pro"/>
              </a:rPr>
              <a:t>For the purposes of international trade, all goods are classified under the Harmonised System, an internationally standardised system of descriptions and numbers to identify goods. </a:t>
            </a:r>
            <a:r>
              <a:rPr lang="en-GB" sz="1900" b="1" dirty="0">
                <a:latin typeface="Apercu Pro"/>
              </a:rPr>
              <a:t>Businesses need to know the classification of their goods to find the applicable rule of origin.</a:t>
            </a:r>
          </a:p>
          <a:p>
            <a:pPr marL="360363" indent="-360363" fontAlgn="base">
              <a:lnSpc>
                <a:spcPct val="110000"/>
              </a:lnSpc>
              <a:buClr>
                <a:srgbClr val="FF0000"/>
              </a:buClr>
            </a:pPr>
            <a:r>
              <a:rPr lang="en-GB" sz="1900" dirty="0">
                <a:latin typeface="Apercu Pro"/>
              </a:rPr>
              <a:t>The Harmonised System forms the first 6 digits of the 10-digit classification (commodity) code when importing goods into the UK or the EU.</a:t>
            </a:r>
          </a:p>
          <a:p>
            <a:pPr marL="360363" indent="-360363" fontAlgn="base">
              <a:lnSpc>
                <a:spcPct val="110000"/>
              </a:lnSpc>
              <a:buClr>
                <a:srgbClr val="FF0000"/>
              </a:buClr>
            </a:pPr>
            <a:r>
              <a:rPr lang="en-GB" sz="1900" dirty="0">
                <a:latin typeface="Apercu Pro"/>
              </a:rPr>
              <a:t>Goods are categorised into chapters (first 2 digits), headings (next 2 digits), and subheadings (next 2 digits)</a:t>
            </a:r>
          </a:p>
          <a:p>
            <a:pPr marL="0" indent="0" fontAlgn="base">
              <a:lnSpc>
                <a:spcPct val="110000"/>
              </a:lnSpc>
              <a:buClr>
                <a:srgbClr val="FF0000"/>
              </a:buClr>
              <a:buNone/>
            </a:pPr>
            <a:endParaRPr lang="en-GB" sz="1800" dirty="0">
              <a:solidFill>
                <a:srgbClr val="12034B"/>
              </a:solidFill>
              <a:latin typeface="Apercu Pro" panose="020B0604020202020204" charset="0"/>
            </a:endParaRPr>
          </a:p>
          <a:p>
            <a:pPr marL="0" indent="0" fontAlgn="base">
              <a:lnSpc>
                <a:spcPct val="110000"/>
              </a:lnSpc>
              <a:buNone/>
            </a:pPr>
            <a:endParaRPr lang="en-GB" sz="1800" dirty="0">
              <a:solidFill>
                <a:srgbClr val="12034B"/>
              </a:solidFill>
              <a:latin typeface="Apercu Pro" panose="020B0604020202020204" charset="0"/>
            </a:endParaRPr>
          </a:p>
          <a:p>
            <a:pPr marL="0" indent="0" fontAlgn="base">
              <a:lnSpc>
                <a:spcPct val="110000"/>
              </a:lnSpc>
              <a:buNone/>
            </a:pPr>
            <a:endParaRPr lang="en-GB" sz="1800" dirty="0">
              <a:solidFill>
                <a:srgbClr val="12034B"/>
              </a:solidFill>
              <a:latin typeface="Apercu Pro" panose="020B0604020202020204" charset="0"/>
            </a:endParaRPr>
          </a:p>
          <a:p>
            <a:pPr marL="0" indent="0" fontAlgn="base">
              <a:lnSpc>
                <a:spcPct val="110000"/>
              </a:lnSpc>
              <a:buNone/>
            </a:pPr>
            <a:endParaRPr lang="en-GB" sz="1800" dirty="0">
              <a:solidFill>
                <a:srgbClr val="12034B"/>
              </a:solidFill>
              <a:latin typeface="Apercu Pro" panose="020B0604020202020204" charset="0"/>
            </a:endParaRPr>
          </a:p>
          <a:p>
            <a:pPr marL="0" indent="0" fontAlgn="base">
              <a:lnSpc>
                <a:spcPct val="110000"/>
              </a:lnSpc>
              <a:buNone/>
            </a:pPr>
            <a:endParaRPr lang="en-GB" sz="1800" dirty="0">
              <a:solidFill>
                <a:srgbClr val="12034B"/>
              </a:solidFill>
              <a:latin typeface="Apercu Pro" panose="020B0604020202020204" charset="0"/>
            </a:endParaRPr>
          </a:p>
          <a:p>
            <a:pPr marL="360363" indent="-360363" fontAlgn="base">
              <a:lnSpc>
                <a:spcPct val="110000"/>
              </a:lnSpc>
              <a:buClr>
                <a:srgbClr val="FF003B"/>
              </a:buClr>
            </a:pPr>
            <a:r>
              <a:rPr lang="en-GB" sz="1900" b="1" dirty="0">
                <a:latin typeface="Apercu Pro" panose="020B0604020202020204" charset="0"/>
              </a:rPr>
              <a:t>Use the trade tariff look-up tool to classify goods.</a:t>
            </a:r>
          </a:p>
          <a:p>
            <a:pPr marL="0" indent="0" fontAlgn="base">
              <a:buNone/>
            </a:pPr>
            <a:endParaRPr lang="en-GB" sz="1680" dirty="0">
              <a:solidFill>
                <a:srgbClr val="000000"/>
              </a:solidFill>
              <a:latin typeface="Segoe UI" panose="020B0502040204020203" pitchFamily="34" charset="0"/>
            </a:endParaRPr>
          </a:p>
        </p:txBody>
      </p:sp>
      <p:sp>
        <p:nvSpPr>
          <p:cNvPr id="19" name="Slide Number Placeholder 18">
            <a:extLst>
              <a:ext uri="{FF2B5EF4-FFF2-40B4-BE49-F238E27FC236}">
                <a16:creationId xmlns:a16="http://schemas.microsoft.com/office/drawing/2014/main" id="{B05A7597-9C94-4BD0-A1DB-9AE6300BCA13}"/>
              </a:ext>
            </a:extLst>
          </p:cNvPr>
          <p:cNvSpPr>
            <a:spLocks noGrp="1"/>
          </p:cNvSpPr>
          <p:nvPr>
            <p:ph type="sldNum" sz="quarter" idx="4294967295"/>
          </p:nvPr>
        </p:nvSpPr>
        <p:spPr>
          <a:xfrm>
            <a:off x="11666538" y="6334125"/>
            <a:ext cx="525462" cy="365125"/>
          </a:xfrm>
          <a:prstGeom prst="rect">
            <a:avLst/>
          </a:prstGeom>
        </p:spPr>
        <p:txBody>
          <a:bodyPr/>
          <a:lstStyle/>
          <a:p>
            <a:fld id="{5E823101-2CF2-4830-9078-CC565604177F}" type="slidenum">
              <a:rPr lang="en-GB" smtClean="0">
                <a:solidFill>
                  <a:schemeClr val="bg1"/>
                </a:solidFill>
              </a:rPr>
              <a:t>28</a:t>
            </a:fld>
            <a:endParaRPr lang="en-GB">
              <a:solidFill>
                <a:schemeClr val="bg1"/>
              </a:solidFill>
            </a:endParaRPr>
          </a:p>
        </p:txBody>
      </p:sp>
      <p:sp>
        <p:nvSpPr>
          <p:cNvPr id="13" name="AutoShape 2">
            <a:extLst>
              <a:ext uri="{FF2B5EF4-FFF2-40B4-BE49-F238E27FC236}">
                <a16:creationId xmlns:a16="http://schemas.microsoft.com/office/drawing/2014/main" id="{C9A4A123-A5D5-4CC7-96DD-8AFDBDC33FF4}"/>
              </a:ext>
            </a:extLst>
          </p:cNvPr>
          <p:cNvSpPr>
            <a:spLocks noChangeAspect="1" noChangeArrowheads="1"/>
          </p:cNvSpPr>
          <p:nvPr/>
        </p:nvSpPr>
        <p:spPr bwMode="auto">
          <a:xfrm>
            <a:off x="5913120" y="3246120"/>
            <a:ext cx="365760" cy="3657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GB" sz="2160"/>
          </a:p>
        </p:txBody>
      </p:sp>
      <p:sp>
        <p:nvSpPr>
          <p:cNvPr id="5" name="TextBox 4">
            <a:extLst>
              <a:ext uri="{FF2B5EF4-FFF2-40B4-BE49-F238E27FC236}">
                <a16:creationId xmlns:a16="http://schemas.microsoft.com/office/drawing/2014/main" id="{D4BF2862-84BC-AF48-8112-35C98ED66E8E}"/>
              </a:ext>
            </a:extLst>
          </p:cNvPr>
          <p:cNvSpPr txBox="1"/>
          <p:nvPr/>
        </p:nvSpPr>
        <p:spPr>
          <a:xfrm>
            <a:off x="846758" y="4208132"/>
            <a:ext cx="8685430" cy="1677382"/>
          </a:xfrm>
          <a:prstGeom prst="rect">
            <a:avLst/>
          </a:prstGeom>
          <a:noFill/>
        </p:spPr>
        <p:txBody>
          <a:bodyPr wrap="square" rtlCol="0">
            <a:spAutoFit/>
          </a:bodyPr>
          <a:lstStyle/>
          <a:p>
            <a:pPr fontAlgn="base">
              <a:buClr>
                <a:srgbClr val="FF0000"/>
              </a:buClr>
            </a:pPr>
            <a:r>
              <a:rPr lang="en-GB" sz="1700" dirty="0">
                <a:solidFill>
                  <a:srgbClr val="2D2767"/>
                </a:solidFill>
                <a:latin typeface="Apercu Pro" panose="020B0604020202020204" charset="0"/>
              </a:rPr>
              <a:t>For example, household dishwashers are classified under:</a:t>
            </a:r>
          </a:p>
          <a:p>
            <a:pPr lvl="0" fontAlgn="base">
              <a:buClr>
                <a:srgbClr val="FF0000"/>
              </a:buClr>
            </a:pPr>
            <a:r>
              <a:rPr lang="en-GB" sz="1700" dirty="0">
                <a:solidFill>
                  <a:srgbClr val="2D2767"/>
                </a:solidFill>
                <a:latin typeface="Apercu Pro" panose="020B0604020202020204" charset="0"/>
              </a:rPr>
              <a:t>Chapter 84 - Nuclear reactors, boilers, machinery and mechanical appliances</a:t>
            </a:r>
          </a:p>
          <a:p>
            <a:pPr lvl="0" fontAlgn="base">
              <a:buClr>
                <a:srgbClr val="FF0000"/>
              </a:buClr>
            </a:pPr>
            <a:r>
              <a:rPr lang="en-GB" sz="1700" dirty="0">
                <a:solidFill>
                  <a:srgbClr val="2D2767"/>
                </a:solidFill>
                <a:latin typeface="Apercu Pro" panose="020B0604020202020204" charset="0"/>
              </a:rPr>
              <a:t>Heading 8422 - Dishwashing machines; machinery for cleaning or drying bottles or other containers…</a:t>
            </a:r>
          </a:p>
          <a:p>
            <a:pPr lvl="0" fontAlgn="base">
              <a:buClr>
                <a:srgbClr val="FF0000"/>
              </a:buClr>
            </a:pPr>
            <a:r>
              <a:rPr lang="en-GB" sz="1700" dirty="0">
                <a:solidFill>
                  <a:srgbClr val="2D2767"/>
                </a:solidFill>
                <a:latin typeface="Apercu Pro" panose="020B0604020202020204" charset="0"/>
              </a:rPr>
              <a:t>Subheading 842211 - Household dishwashing machines</a:t>
            </a:r>
          </a:p>
          <a:p>
            <a:endParaRPr lang="en-US" dirty="0"/>
          </a:p>
        </p:txBody>
      </p:sp>
      <p:sp>
        <p:nvSpPr>
          <p:cNvPr id="12" name="Title 1">
            <a:extLst>
              <a:ext uri="{FF2B5EF4-FFF2-40B4-BE49-F238E27FC236}">
                <a16:creationId xmlns:a16="http://schemas.microsoft.com/office/drawing/2014/main" id="{BAF4735A-662C-4D62-8456-256FFDCCC266}"/>
              </a:ext>
            </a:extLst>
          </p:cNvPr>
          <p:cNvSpPr>
            <a:spLocks noGrp="1"/>
          </p:cNvSpPr>
          <p:nvPr>
            <p:ph type="title"/>
          </p:nvPr>
        </p:nvSpPr>
        <p:spPr>
          <a:xfrm>
            <a:off x="344770" y="479542"/>
            <a:ext cx="10886648"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STEP</a:t>
            </a:r>
            <a:r>
              <a:rPr lang="en-GB" sz="3600" b="1" dirty="0">
                <a:solidFill>
                  <a:schemeClr val="bg1"/>
                </a:solidFill>
                <a:highlight>
                  <a:srgbClr val="E61E42"/>
                </a:highlight>
                <a:latin typeface="Apercu Pro" panose="020B0604020202020204" charset="0"/>
                <a:cs typeface="Apercu Pro" panose="020B0604020202020204" charset="0"/>
              </a:rPr>
              <a:t> 1 – CLASSIFY THE GOODS</a:t>
            </a:r>
            <a:r>
              <a:rPr lang="en-GB" sz="3600" b="1" dirty="0">
                <a:solidFill>
                  <a:srgbClr val="E61E42"/>
                </a:solidFill>
                <a:highlight>
                  <a:srgbClr val="E61E42"/>
                </a:highlight>
                <a:latin typeface="Apercu Pro" panose="020B0604020202020204" charset="0"/>
                <a:cs typeface="Apercu Pro" panose="020B0604020202020204" charset="0"/>
              </a:rPr>
              <a:t>I</a:t>
            </a:r>
          </a:p>
        </p:txBody>
      </p:sp>
      <p:grpSp>
        <p:nvGrpSpPr>
          <p:cNvPr id="6" name="Group 5">
            <a:extLst>
              <a:ext uri="{FF2B5EF4-FFF2-40B4-BE49-F238E27FC236}">
                <a16:creationId xmlns:a16="http://schemas.microsoft.com/office/drawing/2014/main" id="{37876A53-AE36-485C-8806-D99DCAD753F0}"/>
              </a:ext>
            </a:extLst>
          </p:cNvPr>
          <p:cNvGrpSpPr/>
          <p:nvPr/>
        </p:nvGrpSpPr>
        <p:grpSpPr>
          <a:xfrm>
            <a:off x="9716601" y="4237661"/>
            <a:ext cx="1892215" cy="2082054"/>
            <a:chOff x="9714265" y="3948192"/>
            <a:chExt cx="1892215" cy="2082054"/>
          </a:xfrm>
        </p:grpSpPr>
        <p:sp>
          <p:nvSpPr>
            <p:cNvPr id="8" name="TextBox 7">
              <a:extLst>
                <a:ext uri="{FF2B5EF4-FFF2-40B4-BE49-F238E27FC236}">
                  <a16:creationId xmlns:a16="http://schemas.microsoft.com/office/drawing/2014/main" id="{4F315ED3-C9B0-4A44-8457-F68422E273F0}"/>
                </a:ext>
              </a:extLst>
            </p:cNvPr>
            <p:cNvSpPr txBox="1"/>
            <p:nvPr/>
          </p:nvSpPr>
          <p:spPr>
            <a:xfrm>
              <a:off x="9714265" y="5383915"/>
              <a:ext cx="1892215" cy="646331"/>
            </a:xfrm>
            <a:prstGeom prst="rect">
              <a:avLst/>
            </a:prstGeom>
            <a:no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NOW TO ACCESS:</a:t>
              </a:r>
            </a:p>
            <a:p>
              <a:pPr algn="ctr"/>
              <a:r>
                <a:rPr lang="en-GB" sz="1200" b="1" dirty="0">
                  <a:solidFill>
                    <a:srgbClr val="2D2767"/>
                  </a:solidFill>
                  <a:latin typeface="Apercu Pro" panose="020B0604020202020204" charset="0"/>
                  <a:cs typeface="Helvetica" panose="020B0604020202020204" pitchFamily="34" charset="0"/>
                </a:rPr>
                <a:t>TRADE TARIFF TOOL TO CLASSIFY  GOODS</a:t>
              </a:r>
            </a:p>
          </p:txBody>
        </p:sp>
        <p:grpSp>
          <p:nvGrpSpPr>
            <p:cNvPr id="2" name="Group 1">
              <a:extLst>
                <a:ext uri="{FF2B5EF4-FFF2-40B4-BE49-F238E27FC236}">
                  <a16:creationId xmlns:a16="http://schemas.microsoft.com/office/drawing/2014/main" id="{89B40C9D-C000-4AB2-BBCE-670452E44426}"/>
                </a:ext>
              </a:extLst>
            </p:cNvPr>
            <p:cNvGrpSpPr/>
            <p:nvPr/>
          </p:nvGrpSpPr>
          <p:grpSpPr>
            <a:xfrm>
              <a:off x="10003059" y="3948192"/>
              <a:ext cx="1296000" cy="1296000"/>
              <a:chOff x="9560351" y="3849911"/>
              <a:chExt cx="1296000" cy="1296000"/>
            </a:xfrm>
          </p:grpSpPr>
          <p:pic>
            <p:nvPicPr>
              <p:cNvPr id="4" name="Picture 3" descr="Qr code&#10;&#10;Description automatically generated">
                <a:extLst>
                  <a:ext uri="{FF2B5EF4-FFF2-40B4-BE49-F238E27FC236}">
                    <a16:creationId xmlns:a16="http://schemas.microsoft.com/office/drawing/2014/main" id="{AC915108-C6B5-40FD-A352-833C403078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92482" y="3957911"/>
                <a:ext cx="1050366" cy="1080000"/>
              </a:xfrm>
              <a:prstGeom prst="rect">
                <a:avLst/>
              </a:prstGeom>
            </p:spPr>
          </p:pic>
          <p:sp>
            <p:nvSpPr>
              <p:cNvPr id="11" name="Rectangle: Rounded Corners 10">
                <a:extLst>
                  <a:ext uri="{FF2B5EF4-FFF2-40B4-BE49-F238E27FC236}">
                    <a16:creationId xmlns:a16="http://schemas.microsoft.com/office/drawing/2014/main" id="{21D7FAAA-A824-4D0F-8E45-E65308806897}"/>
                  </a:ext>
                </a:extLst>
              </p:cNvPr>
              <p:cNvSpPr/>
              <p:nvPr/>
            </p:nvSpPr>
            <p:spPr>
              <a:xfrm>
                <a:off x="9560351" y="3849911"/>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spTree>
    <p:extLst>
      <p:ext uri="{BB962C8B-B14F-4D97-AF65-F5344CB8AC3E}">
        <p14:creationId xmlns:p14="http://schemas.microsoft.com/office/powerpoint/2010/main" val="529503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2EDE3-A015-4170-A47F-49E03AB04C87}"/>
              </a:ext>
            </a:extLst>
          </p:cNvPr>
          <p:cNvSpPr>
            <a:spLocks noGrp="1"/>
          </p:cNvSpPr>
          <p:nvPr>
            <p:ph idx="1"/>
          </p:nvPr>
        </p:nvSpPr>
        <p:spPr>
          <a:xfrm>
            <a:off x="385200" y="1515600"/>
            <a:ext cx="11473732" cy="4351338"/>
          </a:xfrm>
        </p:spPr>
        <p:txBody>
          <a:bodyPr vert="horz" lIns="85588" tIns="42794" rIns="85588" bIns="42794" rtlCol="0" anchor="t">
            <a:noAutofit/>
          </a:bodyPr>
          <a:lstStyle/>
          <a:p>
            <a:pPr marL="0" indent="0" fontAlgn="base">
              <a:buClr>
                <a:srgbClr val="FF0000"/>
              </a:buClr>
              <a:buNone/>
            </a:pPr>
            <a:r>
              <a:rPr lang="en-GB" sz="1900" b="1" dirty="0">
                <a:latin typeface="Apercu Pro"/>
              </a:rPr>
              <a:t>What do businesses need to do?</a:t>
            </a:r>
          </a:p>
          <a:p>
            <a:pPr marL="0" indent="0" fontAlgn="base">
              <a:buClr>
                <a:srgbClr val="FF0000"/>
              </a:buClr>
              <a:buNone/>
            </a:pPr>
            <a:endParaRPr lang="en-GB" sz="1800" dirty="0">
              <a:latin typeface="Apercu Pro"/>
            </a:endParaRPr>
          </a:p>
          <a:p>
            <a:pPr marL="360363" indent="-360363" fontAlgn="base">
              <a:spcBef>
                <a:spcPts val="400"/>
              </a:spcBef>
              <a:buClr>
                <a:srgbClr val="FF003B"/>
              </a:buClr>
            </a:pPr>
            <a:r>
              <a:rPr lang="en-GB" sz="1800" dirty="0">
                <a:latin typeface="Apercu Pro"/>
              </a:rPr>
              <a:t>Understand supply chains to know where businesses’ materials or inputs come from – whether they originate in the UK or EU, or whether they come from rest of world (non-originating). </a:t>
            </a:r>
            <a:endParaRPr lang="en-GB" sz="1800" dirty="0">
              <a:latin typeface="Apercu Pro" panose="020B0604020202020204" charset="0"/>
            </a:endParaRPr>
          </a:p>
          <a:p>
            <a:pPr marL="360363" indent="-360363" fontAlgn="base">
              <a:spcAft>
                <a:spcPts val="1200"/>
              </a:spcAft>
              <a:buClr>
                <a:srgbClr val="FF003B"/>
              </a:buClr>
            </a:pPr>
            <a:r>
              <a:rPr lang="en-GB" sz="1800" dirty="0">
                <a:solidFill>
                  <a:srgbClr val="12034B"/>
                </a:solidFill>
                <a:latin typeface="Apercu Pro"/>
              </a:rPr>
              <a:t>Count EU origin materials and processing when considering whether UK exports to the EU meet rules of origin requirements, if </a:t>
            </a:r>
            <a:r>
              <a:rPr lang="en-GB" sz="1800" dirty="0">
                <a:latin typeface="Apercu Pro"/>
              </a:rPr>
              <a:t>there is a </a:t>
            </a:r>
            <a:r>
              <a:rPr lang="en-GB" sz="1800" dirty="0">
                <a:solidFill>
                  <a:srgbClr val="12034B"/>
                </a:solidFill>
                <a:latin typeface="Apercu Pro"/>
              </a:rPr>
              <a:t>qualifying level of production in the UK – this is called 'cumulation'.</a:t>
            </a:r>
          </a:p>
          <a:p>
            <a:pPr marL="360363" indent="-360363">
              <a:spcAft>
                <a:spcPts val="1200"/>
              </a:spcAft>
              <a:buClr>
                <a:srgbClr val="FF003B"/>
              </a:buClr>
            </a:pPr>
            <a:r>
              <a:rPr lang="en-GB" sz="1800" b="1" dirty="0">
                <a:latin typeface="Apercu Pro"/>
              </a:rPr>
              <a:t>If the exported goods incorporate non-originating material, businesses need to comply with the relevant Product Specific Rule. </a:t>
            </a:r>
          </a:p>
          <a:p>
            <a:pPr marL="360363" indent="-360363" fontAlgn="base">
              <a:spcAft>
                <a:spcPts val="1200"/>
              </a:spcAft>
              <a:buClr>
                <a:srgbClr val="FF003B"/>
              </a:buClr>
            </a:pPr>
            <a:r>
              <a:rPr lang="en-US" sz="1800" dirty="0">
                <a:latin typeface="Apercu Pro"/>
              </a:rPr>
              <a:t>There are rules for different goods. Businesses will need to understand whether their goods comply with the applicable rule for that good. </a:t>
            </a:r>
            <a:endParaRPr lang="en-US" sz="1800" dirty="0">
              <a:latin typeface="Apercu Pro" panose="020B0604020202020204" charset="0"/>
            </a:endParaRPr>
          </a:p>
          <a:p>
            <a:pPr marL="360363" indent="-360363" fontAlgn="base">
              <a:spcAft>
                <a:spcPts val="1200"/>
              </a:spcAft>
              <a:buClr>
                <a:srgbClr val="FF003B"/>
              </a:buClr>
            </a:pPr>
            <a:r>
              <a:rPr lang="en-US" sz="1800" dirty="0">
                <a:latin typeface="Apercu Pro"/>
              </a:rPr>
              <a:t>Refer to the list of Product Specific Rules in the TCA to find the applicable rule for specific goods. </a:t>
            </a:r>
            <a:endParaRPr lang="en-US" sz="1800" dirty="0">
              <a:latin typeface="Apercu Pro" panose="020B0604020202020204" charset="0"/>
            </a:endParaRPr>
          </a:p>
        </p:txBody>
      </p:sp>
      <p:sp>
        <p:nvSpPr>
          <p:cNvPr id="19" name="Slide Number Placeholder 18">
            <a:extLst>
              <a:ext uri="{FF2B5EF4-FFF2-40B4-BE49-F238E27FC236}">
                <a16:creationId xmlns:a16="http://schemas.microsoft.com/office/drawing/2014/main" id="{B05A7597-9C94-4BD0-A1DB-9AE6300BCA13}"/>
              </a:ext>
            </a:extLst>
          </p:cNvPr>
          <p:cNvSpPr>
            <a:spLocks noGrp="1"/>
          </p:cNvSpPr>
          <p:nvPr>
            <p:ph type="sldNum" sz="quarter" idx="4294967295"/>
          </p:nvPr>
        </p:nvSpPr>
        <p:spPr>
          <a:xfrm>
            <a:off x="11666538" y="6334125"/>
            <a:ext cx="525462" cy="365125"/>
          </a:xfrm>
          <a:prstGeom prst="rect">
            <a:avLst/>
          </a:prstGeom>
        </p:spPr>
        <p:txBody>
          <a:bodyPr/>
          <a:lstStyle/>
          <a:p>
            <a:fld id="{5E823101-2CF2-4830-9078-CC565604177F}" type="slidenum">
              <a:rPr lang="en-GB" smtClean="0">
                <a:solidFill>
                  <a:schemeClr val="bg1"/>
                </a:solidFill>
              </a:rPr>
              <a:t>29</a:t>
            </a:fld>
            <a:endParaRPr lang="en-GB">
              <a:solidFill>
                <a:schemeClr val="bg1"/>
              </a:solidFill>
            </a:endParaRPr>
          </a:p>
        </p:txBody>
      </p:sp>
      <p:sp>
        <p:nvSpPr>
          <p:cNvPr id="13" name="AutoShape 2">
            <a:extLst>
              <a:ext uri="{FF2B5EF4-FFF2-40B4-BE49-F238E27FC236}">
                <a16:creationId xmlns:a16="http://schemas.microsoft.com/office/drawing/2014/main" id="{C9A4A123-A5D5-4CC7-96DD-8AFDBDC33FF4}"/>
              </a:ext>
            </a:extLst>
          </p:cNvPr>
          <p:cNvSpPr>
            <a:spLocks noChangeAspect="1" noChangeArrowheads="1"/>
          </p:cNvSpPr>
          <p:nvPr/>
        </p:nvSpPr>
        <p:spPr bwMode="auto">
          <a:xfrm>
            <a:off x="5913120" y="3246120"/>
            <a:ext cx="365760" cy="3657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GB" sz="2160"/>
          </a:p>
        </p:txBody>
      </p:sp>
      <p:sp>
        <p:nvSpPr>
          <p:cNvPr id="6" name="Title 1">
            <a:extLst>
              <a:ext uri="{FF2B5EF4-FFF2-40B4-BE49-F238E27FC236}">
                <a16:creationId xmlns:a16="http://schemas.microsoft.com/office/drawing/2014/main" id="{B6B54648-FFAB-4E9F-B885-DA4DDCDB482A}"/>
              </a:ext>
            </a:extLst>
          </p:cNvPr>
          <p:cNvSpPr>
            <a:spLocks noGrp="1"/>
          </p:cNvSpPr>
          <p:nvPr>
            <p:ph type="title"/>
          </p:nvPr>
        </p:nvSpPr>
        <p:spPr>
          <a:xfrm>
            <a:off x="344770" y="479542"/>
            <a:ext cx="11580530"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STEP</a:t>
            </a:r>
            <a:r>
              <a:rPr lang="en-GB" sz="3600" b="1" dirty="0">
                <a:solidFill>
                  <a:schemeClr val="bg1"/>
                </a:solidFill>
                <a:highlight>
                  <a:srgbClr val="E61E42"/>
                </a:highlight>
                <a:latin typeface="Apercu Pro" panose="020B0604020202020204" charset="0"/>
                <a:cs typeface="Apercu Pro" panose="020B0604020202020204" charset="0"/>
              </a:rPr>
              <a:t> 2 – DETERMINE WHETHER GOODS MEET </a:t>
            </a:r>
            <a:r>
              <a:rPr lang="en-GB" sz="3600" b="1" dirty="0" err="1">
                <a:solidFill>
                  <a:schemeClr val="bg1"/>
                </a:solidFill>
                <a:highlight>
                  <a:srgbClr val="E61E42"/>
                </a:highlight>
                <a:latin typeface="Apercu Pro" panose="020B0604020202020204" charset="0"/>
                <a:cs typeface="Apercu Pro" panose="020B0604020202020204" charset="0"/>
              </a:rPr>
              <a:t>RoO</a:t>
            </a:r>
            <a:r>
              <a:rPr lang="en-GB" sz="3600" b="1" dirty="0" err="1">
                <a:solidFill>
                  <a:srgbClr val="E61E42"/>
                </a:solidFill>
                <a:highlight>
                  <a:srgbClr val="E61E42"/>
                </a:highlight>
                <a:latin typeface="Apercu Pro" panose="020B0604020202020204" charset="0"/>
                <a:cs typeface="Apercu Pro" panose="020B0604020202020204" charset="0"/>
              </a:rPr>
              <a:t>I</a:t>
            </a:r>
            <a:endParaRPr lang="en-GB" sz="3600" b="1" dirty="0">
              <a:solidFill>
                <a:srgbClr val="E61E42"/>
              </a:solidFill>
              <a:highlight>
                <a:srgbClr val="E61E42"/>
              </a:highlight>
              <a:latin typeface="Apercu Pro" panose="020B0604020202020204" charset="0"/>
              <a:cs typeface="Apercu Pro" panose="020B0604020202020204" charset="0"/>
            </a:endParaRPr>
          </a:p>
        </p:txBody>
      </p:sp>
    </p:spTree>
    <p:extLst>
      <p:ext uri="{BB962C8B-B14F-4D97-AF65-F5344CB8AC3E}">
        <p14:creationId xmlns:p14="http://schemas.microsoft.com/office/powerpoint/2010/main" val="2426168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2E9525-670D-4A60-8C29-33683A0C9481}"/>
              </a:ext>
            </a:extLst>
          </p:cNvPr>
          <p:cNvSpPr>
            <a:spLocks noGrp="1"/>
          </p:cNvSpPr>
          <p:nvPr>
            <p:ph type="title"/>
          </p:nvPr>
        </p:nvSpPr>
        <p:spPr/>
        <p:txBody>
          <a:bodyPr>
            <a:normAutofit/>
          </a:bodyPr>
          <a:lstStyle/>
          <a:p>
            <a:pPr>
              <a:spcBef>
                <a:spcPts val="600"/>
              </a:spcBef>
            </a:pPr>
            <a:r>
              <a:rPr lang="en-GB" sz="3600" b="1" dirty="0">
                <a:solidFill>
                  <a:srgbClr val="E61E42"/>
                </a:solidFill>
                <a:highlight>
                  <a:srgbClr val="E61E42"/>
                </a:highlight>
                <a:latin typeface="Apercu Pro"/>
                <a:cs typeface="Times New Roman"/>
              </a:rPr>
              <a:t>I</a:t>
            </a:r>
            <a:r>
              <a:rPr lang="en-GB" sz="3600" b="1" dirty="0">
                <a:solidFill>
                  <a:schemeClr val="bg1"/>
                </a:solidFill>
                <a:highlight>
                  <a:srgbClr val="E61E42"/>
                </a:highlight>
                <a:latin typeface="Apercu Pro"/>
                <a:cs typeface="Times New Roman"/>
              </a:rPr>
              <a:t>NEW </a:t>
            </a:r>
            <a:r>
              <a:rPr lang="en-GB" sz="3600" b="1" dirty="0" err="1">
                <a:solidFill>
                  <a:schemeClr val="bg1"/>
                </a:solidFill>
                <a:highlight>
                  <a:srgbClr val="E61E42"/>
                </a:highlight>
                <a:latin typeface="Apercu Pro"/>
                <a:cs typeface="Times New Roman"/>
              </a:rPr>
              <a:t>RULES</a:t>
            </a:r>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a:cs typeface="Times New Roman"/>
              </a:rPr>
              <a:t>ARE</a:t>
            </a:r>
            <a:r>
              <a:rPr lang="en-GB" sz="3600" b="1" dirty="0">
                <a:solidFill>
                  <a:schemeClr val="bg1"/>
                </a:solidFill>
                <a:highlight>
                  <a:srgbClr val="E61E42"/>
                </a:highlight>
                <a:latin typeface="Apercu Pro"/>
                <a:cs typeface="Times New Roman"/>
              </a:rPr>
              <a:t> HERE</a:t>
            </a:r>
            <a:r>
              <a:rPr lang="en-GB" sz="3600" b="1" dirty="0">
                <a:solidFill>
                  <a:srgbClr val="E61E42"/>
                </a:solidFill>
                <a:highlight>
                  <a:srgbClr val="E61E42"/>
                </a:highlight>
                <a:latin typeface="Apercu Pro"/>
                <a:cs typeface="Times New Roman"/>
              </a:rPr>
              <a:t>I</a:t>
            </a:r>
            <a:endParaRPr lang="en-GB" sz="3600" b="1" dirty="0">
              <a:solidFill>
                <a:schemeClr val="bg1"/>
              </a:solidFill>
              <a:highlight>
                <a:srgbClr val="E61E42"/>
              </a:highlight>
              <a:latin typeface="Apercu Pro"/>
              <a:cs typeface="Times New Roman"/>
            </a:endParaRPr>
          </a:p>
        </p:txBody>
      </p:sp>
      <p:sp>
        <p:nvSpPr>
          <p:cNvPr id="2" name="TextBox 1">
            <a:extLst>
              <a:ext uri="{FF2B5EF4-FFF2-40B4-BE49-F238E27FC236}">
                <a16:creationId xmlns:a16="http://schemas.microsoft.com/office/drawing/2014/main" id="{C92FD9E8-20B0-4CE2-B14E-5FF464A2B81C}"/>
              </a:ext>
            </a:extLst>
          </p:cNvPr>
          <p:cNvSpPr txBox="1"/>
          <p:nvPr/>
        </p:nvSpPr>
        <p:spPr>
          <a:xfrm>
            <a:off x="344769" y="1442366"/>
            <a:ext cx="11570139" cy="4852547"/>
          </a:xfrm>
          <a:prstGeom prst="rect">
            <a:avLst/>
          </a:prstGeom>
          <a:noFill/>
        </p:spPr>
        <p:txBody>
          <a:bodyPr wrap="square" lIns="91440" tIns="45720" rIns="91440" bIns="45720" rtlCol="0" anchor="t">
            <a:spAutoFit/>
          </a:bodyPr>
          <a:lstStyle/>
          <a:p>
            <a:pPr lvl="0">
              <a:lnSpc>
                <a:spcPct val="90000"/>
              </a:lnSpc>
              <a:spcBef>
                <a:spcPts val="1200"/>
              </a:spcBef>
              <a:spcAft>
                <a:spcPts val="1200"/>
              </a:spcAft>
              <a:buClr>
                <a:srgbClr val="E61E42"/>
              </a:buClr>
              <a:tabLst>
                <a:tab pos="457200" algn="l"/>
              </a:tabLst>
            </a:pPr>
            <a:endParaRPr lang="en-GB" sz="1900" b="1" dirty="0">
              <a:solidFill>
                <a:srgbClr val="2D2767"/>
              </a:solidFill>
              <a:effectLst/>
              <a:latin typeface="Apercu Pro" panose="020B0604020202020204" charset="0"/>
              <a:ea typeface="Calibri" panose="020F0502020204030204" pitchFamily="34" charset="0"/>
              <a:cs typeface="Times New Roman"/>
            </a:endParaRPr>
          </a:p>
          <a:p>
            <a:pPr marL="342900" lvl="0" indent="-342900">
              <a:lnSpc>
                <a:spcPct val="90000"/>
              </a:lnSpc>
              <a:spcBef>
                <a:spcPts val="1200"/>
              </a:spcBef>
              <a:spcAft>
                <a:spcPts val="1200"/>
              </a:spcAft>
              <a:buClr>
                <a:srgbClr val="E61E42"/>
              </a:buClr>
              <a:buFont typeface="Arial" panose="020B0604020202020204" pitchFamily="34" charset="0"/>
              <a:buChar char="•"/>
              <a:tabLst>
                <a:tab pos="457200" algn="l"/>
              </a:tabLst>
            </a:pPr>
            <a:r>
              <a:rPr lang="en-GB" dirty="0">
                <a:solidFill>
                  <a:srgbClr val="2D2767"/>
                </a:solidFill>
                <a:effectLst/>
                <a:latin typeface="Apercu Pro" panose="020B0604020202020204" charset="0"/>
                <a:ea typeface="Calibri" panose="020F0502020204030204" pitchFamily="34" charset="0"/>
                <a:cs typeface="Times New Roman"/>
              </a:rPr>
              <a:t>The UK has left the EU. Businesses need to </a:t>
            </a:r>
            <a:r>
              <a:rPr lang="en-GB" dirty="0">
                <a:solidFill>
                  <a:srgbClr val="2D2767"/>
                </a:solidFill>
                <a:latin typeface="Apercu Pro" panose="020B0604020202020204" charset="0"/>
                <a:ea typeface="Calibri" panose="020F0502020204030204" pitchFamily="34" charset="0"/>
                <a:cs typeface="Times New Roman"/>
              </a:rPr>
              <a:t>take the </a:t>
            </a:r>
            <a:r>
              <a:rPr lang="en-GB" dirty="0">
                <a:solidFill>
                  <a:srgbClr val="2D2767"/>
                </a:solidFill>
                <a:effectLst/>
                <a:latin typeface="Apercu Pro" panose="020B0604020202020204" charset="0"/>
                <a:ea typeface="Calibri" panose="020F0502020204030204" pitchFamily="34" charset="0"/>
                <a:cs typeface="Times New Roman"/>
              </a:rPr>
              <a:t>actions required to adapt to the new rules.</a:t>
            </a:r>
          </a:p>
          <a:p>
            <a:pPr marL="342900" indent="-342900">
              <a:lnSpc>
                <a:spcPct val="90000"/>
              </a:lnSpc>
              <a:spcBef>
                <a:spcPts val="1200"/>
              </a:spcBef>
              <a:spcAft>
                <a:spcPts val="1200"/>
              </a:spcAft>
              <a:buClr>
                <a:srgbClr val="E61E42"/>
              </a:buClr>
              <a:buFont typeface="Arial" panose="020B0604020202020204" pitchFamily="34" charset="0"/>
              <a:buChar char="•"/>
              <a:tabLst>
                <a:tab pos="457200" algn="l"/>
              </a:tabLst>
            </a:pPr>
            <a:r>
              <a:rPr lang="en-GB" dirty="0">
                <a:solidFill>
                  <a:srgbClr val="2D2767"/>
                </a:solidFill>
                <a:latin typeface="Apercu Pro" panose="020B0604020202020204" charset="0"/>
                <a:cs typeface="Times New Roman"/>
              </a:rPr>
              <a:t>This is the beginning of a new relationship with the EU and a chance for the UK to set its own rules that benefit UK businesses.</a:t>
            </a:r>
          </a:p>
          <a:p>
            <a:pPr marL="342900" indent="-342900">
              <a:lnSpc>
                <a:spcPct val="90000"/>
              </a:lnSpc>
              <a:spcBef>
                <a:spcPts val="800"/>
              </a:spcBef>
              <a:spcAft>
                <a:spcPts val="800"/>
              </a:spcAft>
              <a:buClr>
                <a:srgbClr val="E61E42"/>
              </a:buClr>
              <a:buFont typeface="Arial" panose="020B0604020202020204" pitchFamily="34" charset="0"/>
              <a:buChar char="•"/>
              <a:tabLst>
                <a:tab pos="457200" algn="l"/>
              </a:tabLst>
            </a:pPr>
            <a:r>
              <a:rPr lang="en-GB" dirty="0">
                <a:solidFill>
                  <a:srgbClr val="2D2767"/>
                </a:solidFill>
                <a:latin typeface="Apercu Pro" panose="020B0604020202020204" charset="0"/>
                <a:cs typeface="Times New Roman"/>
              </a:rPr>
              <a:t>The UK agreed a Free Trade Deal with the EU on 24 December 2020. The UK/EU trade agreement is based on zero tariffs and zero quotas where goods meet the UK-EU preferential rules of origin. An explainer document is available </a:t>
            </a:r>
            <a:r>
              <a:rPr lang="en-GB" u="sng" dirty="0">
                <a:solidFill>
                  <a:srgbClr val="FF0000"/>
                </a:solidFill>
                <a:latin typeface="Apercu Pro" panose="020B0604020202020204" charset="0"/>
                <a:ea typeface="Calibri" panose="020F0502020204030204" pitchFamily="34" charset="0"/>
                <a:cs typeface="Times New Roman"/>
                <a:hlinkClick r:id="rId3">
                  <a:extLst>
                    <a:ext uri="{A12FA001-AC4F-418D-AE19-62706E023703}">
                      <ahyp:hlinkClr xmlns:ahyp="http://schemas.microsoft.com/office/drawing/2018/hyperlinkcolor" val="tx"/>
                    </a:ext>
                  </a:extLst>
                </a:hlinkClick>
              </a:rPr>
              <a:t>here</a:t>
            </a:r>
            <a:r>
              <a:rPr lang="en-GB" dirty="0">
                <a:solidFill>
                  <a:srgbClr val="2D2767"/>
                </a:solidFill>
                <a:latin typeface="Apercu Pro" panose="020B0604020202020204" charset="0"/>
                <a:ea typeface="Calibri" panose="020F0502020204030204" pitchFamily="34" charset="0"/>
                <a:cs typeface="Calibri"/>
              </a:rPr>
              <a:t>.</a:t>
            </a:r>
            <a:endParaRPr lang="en-GB" dirty="0">
              <a:solidFill>
                <a:srgbClr val="2D2767"/>
              </a:solidFill>
              <a:latin typeface="Apercu Pro" panose="020B0604020202020204" charset="0"/>
              <a:ea typeface="+mn-lt"/>
              <a:cs typeface="+mn-lt"/>
            </a:endParaRPr>
          </a:p>
          <a:p>
            <a:pPr marL="342900" indent="-342900">
              <a:lnSpc>
                <a:spcPct val="90000"/>
              </a:lnSpc>
              <a:spcBef>
                <a:spcPts val="800"/>
              </a:spcBef>
              <a:spcAft>
                <a:spcPts val="800"/>
              </a:spcAft>
              <a:buClr>
                <a:srgbClr val="E61E42"/>
              </a:buClr>
              <a:buFont typeface="Arial" panose="020B0604020202020204" pitchFamily="34" charset="0"/>
              <a:buChar char="•"/>
              <a:tabLst>
                <a:tab pos="457200" algn="l"/>
              </a:tabLst>
            </a:pPr>
            <a:r>
              <a:rPr lang="en-GB" dirty="0">
                <a:solidFill>
                  <a:srgbClr val="2D2767"/>
                </a:solidFill>
                <a:latin typeface="Apercu Pro" panose="020B0604020202020204" charset="0"/>
                <a:cs typeface="Times New Roman"/>
              </a:rPr>
              <a:t>The UK has also signed agreements with key trading partners including Ukraine, Switzerland, South Korea, Japan, Chile, Morocco, Vietnam and Canada. Negotiations are progressing including with the US, Australia and New Zealand. Further details on all agreements can be found on </a:t>
            </a:r>
            <a:r>
              <a:rPr lang="en-GB" dirty="0">
                <a:solidFill>
                  <a:srgbClr val="2D2767"/>
                </a:solidFill>
                <a:latin typeface="Apercu Pro" panose="020B0604020202020204" charset="0"/>
                <a:ea typeface="Calibri" panose="020F0502020204030204" pitchFamily="34" charset="0"/>
                <a:hlinkClick r:id="rId4">
                  <a:extLst>
                    <a:ext uri="{A12FA001-AC4F-418D-AE19-62706E023703}">
                      <ahyp:hlinkClr xmlns:ahyp="http://schemas.microsoft.com/office/drawing/2018/hyperlinkcolor" val="tx"/>
                    </a:ext>
                  </a:extLst>
                </a:hlinkClick>
              </a:rPr>
              <a:t>GOV.UK</a:t>
            </a:r>
            <a:r>
              <a:rPr lang="en-GB" dirty="0">
                <a:solidFill>
                  <a:srgbClr val="2D2767"/>
                </a:solidFill>
                <a:latin typeface="Apercu Pro" panose="020B0604020202020204" charset="0"/>
                <a:ea typeface="Calibri" panose="020F0502020204030204" pitchFamily="34" charset="0"/>
              </a:rPr>
              <a:t>. </a:t>
            </a:r>
            <a:endParaRPr lang="en-GB" dirty="0">
              <a:solidFill>
                <a:srgbClr val="2D2767"/>
              </a:solidFill>
              <a:latin typeface="Apercu Pro" panose="020B0604020202020204" charset="0"/>
              <a:ea typeface="+mn-lt"/>
              <a:cs typeface="+mn-lt"/>
            </a:endParaRPr>
          </a:p>
          <a:p>
            <a:pPr marL="342900" indent="-342900">
              <a:lnSpc>
                <a:spcPct val="90000"/>
              </a:lnSpc>
              <a:spcBef>
                <a:spcPts val="800"/>
              </a:spcBef>
              <a:spcAft>
                <a:spcPts val="800"/>
              </a:spcAft>
              <a:buClr>
                <a:srgbClr val="E61E42"/>
              </a:buClr>
              <a:buFont typeface="Arial" panose="020B0604020202020204" pitchFamily="34" charset="0"/>
              <a:buChar char="•"/>
              <a:tabLst>
                <a:tab pos="457200" algn="l"/>
              </a:tabLst>
            </a:pPr>
            <a:r>
              <a:rPr lang="en-GB" dirty="0">
                <a:solidFill>
                  <a:srgbClr val="2D2767"/>
                </a:solidFill>
                <a:latin typeface="Apercu Pro" panose="020B0604020202020204" charset="0"/>
                <a:cs typeface="Times New Roman"/>
              </a:rPr>
              <a:t>Businesses need to understand how changes affect them and adjust accordingly to ensure they can continue trading. Advice on what actions businesses should take is available on </a:t>
            </a:r>
            <a:r>
              <a:rPr lang="en-GB" dirty="0">
                <a:solidFill>
                  <a:srgbClr val="2D2767"/>
                </a:solidFill>
                <a:latin typeface="Apercu Pro" panose="020B0604020202020204" charset="0"/>
                <a:ea typeface="Calibri" panose="020F0502020204030204" pitchFamily="34" charset="0"/>
                <a:cs typeface="Times New Roman"/>
                <a:hlinkClick r:id="rId5"/>
              </a:rPr>
              <a:t>gov.uk/transition</a:t>
            </a:r>
            <a:r>
              <a:rPr lang="en-GB" dirty="0">
                <a:solidFill>
                  <a:srgbClr val="2D2767"/>
                </a:solidFill>
                <a:latin typeface="Apercu Pro" panose="020B0604020202020204" charset="0"/>
                <a:ea typeface="Calibri" panose="020F0502020204030204" pitchFamily="34" charset="0"/>
                <a:cs typeface="Times New Roman"/>
              </a:rPr>
              <a:t>.</a:t>
            </a:r>
            <a:endParaRPr lang="en-GB" dirty="0">
              <a:solidFill>
                <a:srgbClr val="2D2767"/>
              </a:solidFill>
              <a:latin typeface="Apercu Pro" panose="020B0604020202020204" charset="0"/>
              <a:ea typeface="+mn-lt"/>
              <a:cs typeface="+mn-lt"/>
            </a:endParaRPr>
          </a:p>
          <a:p>
            <a:pPr marL="342900" lvl="0" indent="-342900">
              <a:lnSpc>
                <a:spcPct val="107000"/>
              </a:lnSpc>
              <a:spcBef>
                <a:spcPts val="800"/>
              </a:spcBef>
              <a:spcAft>
                <a:spcPts val="800"/>
              </a:spcAft>
              <a:buClr>
                <a:srgbClr val="E61E42"/>
              </a:buClr>
              <a:buFont typeface="Arial" panose="020B0604020202020204" pitchFamily="34" charset="0"/>
              <a:buChar char="•"/>
              <a:tabLst>
                <a:tab pos="457200" algn="l"/>
              </a:tabLst>
            </a:pPr>
            <a:endParaRPr lang="en-GB" dirty="0">
              <a:solidFill>
                <a:srgbClr val="2D2767"/>
              </a:solidFill>
              <a:effectLst/>
              <a:latin typeface="Apercu Pro"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727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90AD84A-9451-A348-B691-2071AC519B51}"/>
              </a:ext>
            </a:extLst>
          </p:cNvPr>
          <p:cNvGrpSpPr/>
          <p:nvPr/>
        </p:nvGrpSpPr>
        <p:grpSpPr>
          <a:xfrm>
            <a:off x="609599" y="1412507"/>
            <a:ext cx="10554427" cy="5313506"/>
            <a:chOff x="250630" y="1378274"/>
            <a:chExt cx="8670195" cy="3315820"/>
          </a:xfrm>
        </p:grpSpPr>
        <p:sp>
          <p:nvSpPr>
            <p:cNvPr id="6" name="Freeform 5">
              <a:extLst>
                <a:ext uri="{FF2B5EF4-FFF2-40B4-BE49-F238E27FC236}">
                  <a16:creationId xmlns:a16="http://schemas.microsoft.com/office/drawing/2014/main" id="{57E1DBCC-0E69-0147-88E5-C096420A2F4C}"/>
                </a:ext>
              </a:extLst>
            </p:cNvPr>
            <p:cNvSpPr/>
            <p:nvPr/>
          </p:nvSpPr>
          <p:spPr>
            <a:xfrm>
              <a:off x="1911928" y="1390238"/>
              <a:ext cx="6980432" cy="785973"/>
            </a:xfrm>
            <a:custGeom>
              <a:avLst/>
              <a:gdLst>
                <a:gd name="connsiteX0" fmla="*/ 130998 w 785973"/>
                <a:gd name="connsiteY0" fmla="*/ 0 h 5321235"/>
                <a:gd name="connsiteX1" fmla="*/ 654975 w 785973"/>
                <a:gd name="connsiteY1" fmla="*/ 0 h 5321235"/>
                <a:gd name="connsiteX2" fmla="*/ 785973 w 785973"/>
                <a:gd name="connsiteY2" fmla="*/ 130998 h 5321235"/>
                <a:gd name="connsiteX3" fmla="*/ 785973 w 785973"/>
                <a:gd name="connsiteY3" fmla="*/ 5321235 h 5321235"/>
                <a:gd name="connsiteX4" fmla="*/ 785973 w 785973"/>
                <a:gd name="connsiteY4" fmla="*/ 5321235 h 5321235"/>
                <a:gd name="connsiteX5" fmla="*/ 0 w 785973"/>
                <a:gd name="connsiteY5" fmla="*/ 5321235 h 5321235"/>
                <a:gd name="connsiteX6" fmla="*/ 0 w 785973"/>
                <a:gd name="connsiteY6" fmla="*/ 5321235 h 5321235"/>
                <a:gd name="connsiteX7" fmla="*/ 0 w 785973"/>
                <a:gd name="connsiteY7" fmla="*/ 130998 h 5321235"/>
                <a:gd name="connsiteX8" fmla="*/ 130998 w 785973"/>
                <a:gd name="connsiteY8" fmla="*/ 0 h 532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973" h="5321235">
                  <a:moveTo>
                    <a:pt x="785973" y="886892"/>
                  </a:moveTo>
                  <a:lnTo>
                    <a:pt x="785973" y="4434343"/>
                  </a:lnTo>
                  <a:cubicBezTo>
                    <a:pt x="785973" y="4924157"/>
                    <a:pt x="777310" y="5321232"/>
                    <a:pt x="766624" y="5321232"/>
                  </a:cubicBezTo>
                  <a:lnTo>
                    <a:pt x="0" y="5321232"/>
                  </a:lnTo>
                  <a:lnTo>
                    <a:pt x="0" y="5321232"/>
                  </a:lnTo>
                  <a:lnTo>
                    <a:pt x="0" y="3"/>
                  </a:lnTo>
                  <a:lnTo>
                    <a:pt x="0" y="3"/>
                  </a:lnTo>
                  <a:lnTo>
                    <a:pt x="766624" y="3"/>
                  </a:lnTo>
                  <a:cubicBezTo>
                    <a:pt x="777310" y="3"/>
                    <a:pt x="785973" y="397078"/>
                    <a:pt x="785973" y="886892"/>
                  </a:cubicBezTo>
                  <a:close/>
                </a:path>
              </a:pathLst>
            </a:custGeom>
            <a:no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148" tIns="66616" rIns="87190" bIns="66616" numCol="1" spcCol="1270" anchor="ctr" anchorCtr="0">
              <a:noAutofit/>
            </a:bodyPr>
            <a:lstStyle/>
            <a:p>
              <a:pPr marL="0" lvl="1" defTabSz="480060">
                <a:lnSpc>
                  <a:spcPct val="90000"/>
                </a:lnSpc>
                <a:spcBef>
                  <a:spcPct val="0"/>
                </a:spcBef>
                <a:spcAft>
                  <a:spcPct val="15000"/>
                </a:spcAft>
              </a:pPr>
              <a:r>
                <a:rPr lang="en-GB" sz="1700" dirty="0">
                  <a:solidFill>
                    <a:srgbClr val="2D2767"/>
                  </a:solidFill>
                  <a:latin typeface="Apercu  Pro "/>
                  <a:cs typeface="Arial"/>
                </a:rPr>
                <a:t>If a good is fully grown, born or extracted from the UK, it is eligible for preferential treatment. This mainly applies to agricultural products e.g. vegetables grown in the UK, but could also apply to e.g. mineral products extracted within the UK.</a:t>
              </a:r>
            </a:p>
          </p:txBody>
        </p:sp>
        <p:sp>
          <p:nvSpPr>
            <p:cNvPr id="7" name="Freeform 6">
              <a:extLst>
                <a:ext uri="{FF2B5EF4-FFF2-40B4-BE49-F238E27FC236}">
                  <a16:creationId xmlns:a16="http://schemas.microsoft.com/office/drawing/2014/main" id="{053C9B40-F26D-2B41-8F26-9CA61E1C71CE}"/>
                </a:ext>
              </a:extLst>
            </p:cNvPr>
            <p:cNvSpPr/>
            <p:nvPr/>
          </p:nvSpPr>
          <p:spPr>
            <a:xfrm>
              <a:off x="251641" y="1378274"/>
              <a:ext cx="1553408" cy="785973"/>
            </a:xfrm>
            <a:custGeom>
              <a:avLst/>
              <a:gdLst>
                <a:gd name="connsiteX0" fmla="*/ 0 w 2360193"/>
                <a:gd name="connsiteY0" fmla="*/ 127011 h 762049"/>
                <a:gd name="connsiteX1" fmla="*/ 127011 w 2360193"/>
                <a:gd name="connsiteY1" fmla="*/ 0 h 762049"/>
                <a:gd name="connsiteX2" fmla="*/ 2233182 w 2360193"/>
                <a:gd name="connsiteY2" fmla="*/ 0 h 762049"/>
                <a:gd name="connsiteX3" fmla="*/ 2360193 w 2360193"/>
                <a:gd name="connsiteY3" fmla="*/ 127011 h 762049"/>
                <a:gd name="connsiteX4" fmla="*/ 2360193 w 2360193"/>
                <a:gd name="connsiteY4" fmla="*/ 635038 h 762049"/>
                <a:gd name="connsiteX5" fmla="*/ 2233182 w 2360193"/>
                <a:gd name="connsiteY5" fmla="*/ 762049 h 762049"/>
                <a:gd name="connsiteX6" fmla="*/ 127011 w 2360193"/>
                <a:gd name="connsiteY6" fmla="*/ 762049 h 762049"/>
                <a:gd name="connsiteX7" fmla="*/ 0 w 2360193"/>
                <a:gd name="connsiteY7" fmla="*/ 635038 h 762049"/>
                <a:gd name="connsiteX8" fmla="*/ 0 w 2360193"/>
                <a:gd name="connsiteY8" fmla="*/ 127011 h 76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193" h="762049">
                  <a:moveTo>
                    <a:pt x="0" y="127011"/>
                  </a:moveTo>
                  <a:cubicBezTo>
                    <a:pt x="0" y="56865"/>
                    <a:pt x="56865" y="0"/>
                    <a:pt x="127011" y="0"/>
                  </a:cubicBezTo>
                  <a:lnTo>
                    <a:pt x="2233182" y="0"/>
                  </a:lnTo>
                  <a:cubicBezTo>
                    <a:pt x="2303328" y="0"/>
                    <a:pt x="2360193" y="56865"/>
                    <a:pt x="2360193" y="127011"/>
                  </a:cubicBezTo>
                  <a:lnTo>
                    <a:pt x="2360193" y="635038"/>
                  </a:lnTo>
                  <a:cubicBezTo>
                    <a:pt x="2360193" y="705184"/>
                    <a:pt x="2303328" y="762049"/>
                    <a:pt x="2233182" y="762049"/>
                  </a:cubicBezTo>
                  <a:lnTo>
                    <a:pt x="127011" y="762049"/>
                  </a:lnTo>
                  <a:cubicBezTo>
                    <a:pt x="56865" y="762049"/>
                    <a:pt x="0" y="705184"/>
                    <a:pt x="0" y="635038"/>
                  </a:cubicBezTo>
                  <a:lnTo>
                    <a:pt x="0" y="127011"/>
                  </a:lnTo>
                  <a:close/>
                </a:path>
              </a:pathLst>
            </a:custGeom>
            <a:solidFill>
              <a:srgbClr val="2D276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364" tIns="83502" rIns="122364" bIns="83502" numCol="1" spcCol="1270" anchor="ctr" anchorCtr="0">
              <a:noAutofit/>
            </a:bodyPr>
            <a:lstStyle/>
            <a:p>
              <a:pPr algn="ctr" defTabSz="906780">
                <a:lnSpc>
                  <a:spcPct val="90000"/>
                </a:lnSpc>
                <a:spcBef>
                  <a:spcPct val="0"/>
                </a:spcBef>
                <a:spcAft>
                  <a:spcPct val="35000"/>
                </a:spcAft>
              </a:pPr>
              <a:r>
                <a:rPr lang="en-GB" sz="2160" dirty="0">
                  <a:latin typeface="Arial"/>
                  <a:cs typeface="Arial"/>
                </a:rPr>
                <a:t>Wholly Obtained (WO)</a:t>
              </a:r>
            </a:p>
          </p:txBody>
        </p:sp>
        <p:sp>
          <p:nvSpPr>
            <p:cNvPr id="8" name="Freeform 7">
              <a:extLst>
                <a:ext uri="{FF2B5EF4-FFF2-40B4-BE49-F238E27FC236}">
                  <a16:creationId xmlns:a16="http://schemas.microsoft.com/office/drawing/2014/main" id="{95498043-152E-6349-8281-B023E1F262FF}"/>
                </a:ext>
              </a:extLst>
            </p:cNvPr>
            <p:cNvSpPr/>
            <p:nvPr/>
          </p:nvSpPr>
          <p:spPr>
            <a:xfrm>
              <a:off x="1911147" y="2225334"/>
              <a:ext cx="6984411" cy="785974"/>
            </a:xfrm>
            <a:custGeom>
              <a:avLst/>
              <a:gdLst>
                <a:gd name="connsiteX0" fmla="*/ 130998 w 785973"/>
                <a:gd name="connsiteY0" fmla="*/ 0 h 5324268"/>
                <a:gd name="connsiteX1" fmla="*/ 654975 w 785973"/>
                <a:gd name="connsiteY1" fmla="*/ 0 h 5324268"/>
                <a:gd name="connsiteX2" fmla="*/ 785973 w 785973"/>
                <a:gd name="connsiteY2" fmla="*/ 130998 h 5324268"/>
                <a:gd name="connsiteX3" fmla="*/ 785973 w 785973"/>
                <a:gd name="connsiteY3" fmla="*/ 5324268 h 5324268"/>
                <a:gd name="connsiteX4" fmla="*/ 785973 w 785973"/>
                <a:gd name="connsiteY4" fmla="*/ 5324268 h 5324268"/>
                <a:gd name="connsiteX5" fmla="*/ 0 w 785973"/>
                <a:gd name="connsiteY5" fmla="*/ 5324268 h 5324268"/>
                <a:gd name="connsiteX6" fmla="*/ 0 w 785973"/>
                <a:gd name="connsiteY6" fmla="*/ 5324268 h 5324268"/>
                <a:gd name="connsiteX7" fmla="*/ 0 w 785973"/>
                <a:gd name="connsiteY7" fmla="*/ 130998 h 5324268"/>
                <a:gd name="connsiteX8" fmla="*/ 130998 w 785973"/>
                <a:gd name="connsiteY8" fmla="*/ 0 h 532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973" h="5324268">
                  <a:moveTo>
                    <a:pt x="785973" y="887397"/>
                  </a:moveTo>
                  <a:lnTo>
                    <a:pt x="785973" y="4436871"/>
                  </a:lnTo>
                  <a:cubicBezTo>
                    <a:pt x="785973" y="4926964"/>
                    <a:pt x="777315" y="5324265"/>
                    <a:pt x="766635" y="5324265"/>
                  </a:cubicBezTo>
                  <a:lnTo>
                    <a:pt x="0" y="5324265"/>
                  </a:lnTo>
                  <a:lnTo>
                    <a:pt x="0" y="5324265"/>
                  </a:lnTo>
                  <a:lnTo>
                    <a:pt x="0" y="3"/>
                  </a:lnTo>
                  <a:lnTo>
                    <a:pt x="0" y="3"/>
                  </a:lnTo>
                  <a:lnTo>
                    <a:pt x="766635" y="3"/>
                  </a:lnTo>
                  <a:cubicBezTo>
                    <a:pt x="777315" y="3"/>
                    <a:pt x="785973" y="397304"/>
                    <a:pt x="785973" y="887397"/>
                  </a:cubicBezTo>
                  <a:close/>
                </a:path>
              </a:pathLst>
            </a:custGeom>
            <a:no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149" tIns="66616" rIns="87190" bIns="66617" numCol="1" spcCol="1270" anchor="ctr" anchorCtr="0">
              <a:noAutofit/>
            </a:bodyPr>
            <a:lstStyle/>
            <a:p>
              <a:pPr marL="0" lvl="1" defTabSz="480060">
                <a:lnSpc>
                  <a:spcPct val="90000"/>
                </a:lnSpc>
                <a:spcBef>
                  <a:spcPct val="0"/>
                </a:spcBef>
                <a:spcAft>
                  <a:spcPct val="15000"/>
                </a:spcAft>
              </a:pPr>
              <a:r>
                <a:rPr lang="en-GB" sz="1700" dirty="0">
                  <a:solidFill>
                    <a:srgbClr val="2D2767"/>
                  </a:solidFill>
                  <a:latin typeface="Apercu  Pro "/>
                  <a:cs typeface="Arial" panose="020B0604020202020204" pitchFamily="34" charset="0"/>
                </a:rPr>
                <a:t>Some rules of origin require that non-originating inputs used in production of a good must be classified in a different chapter, heading or subheading of the Harmonised System.</a:t>
              </a:r>
            </a:p>
          </p:txBody>
        </p:sp>
        <p:sp>
          <p:nvSpPr>
            <p:cNvPr id="9" name="Freeform 8">
              <a:extLst>
                <a:ext uri="{FF2B5EF4-FFF2-40B4-BE49-F238E27FC236}">
                  <a16:creationId xmlns:a16="http://schemas.microsoft.com/office/drawing/2014/main" id="{3EFECB54-5EE6-2E4F-ACF4-BF0B7D0A8229}"/>
                </a:ext>
              </a:extLst>
            </p:cNvPr>
            <p:cNvSpPr/>
            <p:nvPr/>
          </p:nvSpPr>
          <p:spPr>
            <a:xfrm>
              <a:off x="251641" y="2213371"/>
              <a:ext cx="1553408" cy="785973"/>
            </a:xfrm>
            <a:custGeom>
              <a:avLst/>
              <a:gdLst>
                <a:gd name="connsiteX0" fmla="*/ 0 w 2360193"/>
                <a:gd name="connsiteY0" fmla="*/ 127011 h 762049"/>
                <a:gd name="connsiteX1" fmla="*/ 127011 w 2360193"/>
                <a:gd name="connsiteY1" fmla="*/ 0 h 762049"/>
                <a:gd name="connsiteX2" fmla="*/ 2233182 w 2360193"/>
                <a:gd name="connsiteY2" fmla="*/ 0 h 762049"/>
                <a:gd name="connsiteX3" fmla="*/ 2360193 w 2360193"/>
                <a:gd name="connsiteY3" fmla="*/ 127011 h 762049"/>
                <a:gd name="connsiteX4" fmla="*/ 2360193 w 2360193"/>
                <a:gd name="connsiteY4" fmla="*/ 635038 h 762049"/>
                <a:gd name="connsiteX5" fmla="*/ 2233182 w 2360193"/>
                <a:gd name="connsiteY5" fmla="*/ 762049 h 762049"/>
                <a:gd name="connsiteX6" fmla="*/ 127011 w 2360193"/>
                <a:gd name="connsiteY6" fmla="*/ 762049 h 762049"/>
                <a:gd name="connsiteX7" fmla="*/ 0 w 2360193"/>
                <a:gd name="connsiteY7" fmla="*/ 635038 h 762049"/>
                <a:gd name="connsiteX8" fmla="*/ 0 w 2360193"/>
                <a:gd name="connsiteY8" fmla="*/ 127011 h 76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193" h="762049">
                  <a:moveTo>
                    <a:pt x="0" y="127011"/>
                  </a:moveTo>
                  <a:cubicBezTo>
                    <a:pt x="0" y="56865"/>
                    <a:pt x="56865" y="0"/>
                    <a:pt x="127011" y="0"/>
                  </a:cubicBezTo>
                  <a:lnTo>
                    <a:pt x="2233182" y="0"/>
                  </a:lnTo>
                  <a:cubicBezTo>
                    <a:pt x="2303328" y="0"/>
                    <a:pt x="2360193" y="56865"/>
                    <a:pt x="2360193" y="127011"/>
                  </a:cubicBezTo>
                  <a:lnTo>
                    <a:pt x="2360193" y="635038"/>
                  </a:lnTo>
                  <a:cubicBezTo>
                    <a:pt x="2360193" y="705184"/>
                    <a:pt x="2303328" y="762049"/>
                    <a:pt x="2233182" y="762049"/>
                  </a:cubicBezTo>
                  <a:lnTo>
                    <a:pt x="127011" y="762049"/>
                  </a:lnTo>
                  <a:cubicBezTo>
                    <a:pt x="56865" y="762049"/>
                    <a:pt x="0" y="705184"/>
                    <a:pt x="0" y="635038"/>
                  </a:cubicBezTo>
                  <a:lnTo>
                    <a:pt x="0" y="127011"/>
                  </a:lnTo>
                  <a:close/>
                </a:path>
              </a:pathLst>
            </a:custGeom>
            <a:solidFill>
              <a:srgbClr val="2D276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364" tIns="83502" rIns="122364" bIns="83502" numCol="1" spcCol="1270" anchor="ctr" anchorCtr="0">
              <a:noAutofit/>
            </a:bodyPr>
            <a:lstStyle/>
            <a:p>
              <a:pPr algn="ctr" defTabSz="906780">
                <a:lnSpc>
                  <a:spcPct val="90000"/>
                </a:lnSpc>
                <a:spcBef>
                  <a:spcPct val="0"/>
                </a:spcBef>
                <a:spcAft>
                  <a:spcPct val="35000"/>
                </a:spcAft>
              </a:pPr>
              <a:r>
                <a:rPr lang="en-GB" sz="2160" dirty="0">
                  <a:latin typeface="Arial"/>
                  <a:cs typeface="Arial"/>
                </a:rPr>
                <a:t>Change in Tariff Code (CTC)</a:t>
              </a:r>
            </a:p>
          </p:txBody>
        </p:sp>
        <p:sp>
          <p:nvSpPr>
            <p:cNvPr id="10" name="Freeform 9">
              <a:extLst>
                <a:ext uri="{FF2B5EF4-FFF2-40B4-BE49-F238E27FC236}">
                  <a16:creationId xmlns:a16="http://schemas.microsoft.com/office/drawing/2014/main" id="{027083BB-83A7-4C4B-86C7-A5D28D05BFB8}"/>
                </a:ext>
              </a:extLst>
            </p:cNvPr>
            <p:cNvSpPr/>
            <p:nvPr/>
          </p:nvSpPr>
          <p:spPr>
            <a:xfrm>
              <a:off x="1911928" y="3060430"/>
              <a:ext cx="6980432" cy="785973"/>
            </a:xfrm>
            <a:custGeom>
              <a:avLst/>
              <a:gdLst>
                <a:gd name="connsiteX0" fmla="*/ 130998 w 785973"/>
                <a:gd name="connsiteY0" fmla="*/ 0 h 5321235"/>
                <a:gd name="connsiteX1" fmla="*/ 654975 w 785973"/>
                <a:gd name="connsiteY1" fmla="*/ 0 h 5321235"/>
                <a:gd name="connsiteX2" fmla="*/ 785973 w 785973"/>
                <a:gd name="connsiteY2" fmla="*/ 130998 h 5321235"/>
                <a:gd name="connsiteX3" fmla="*/ 785973 w 785973"/>
                <a:gd name="connsiteY3" fmla="*/ 5321235 h 5321235"/>
                <a:gd name="connsiteX4" fmla="*/ 785973 w 785973"/>
                <a:gd name="connsiteY4" fmla="*/ 5321235 h 5321235"/>
                <a:gd name="connsiteX5" fmla="*/ 0 w 785973"/>
                <a:gd name="connsiteY5" fmla="*/ 5321235 h 5321235"/>
                <a:gd name="connsiteX6" fmla="*/ 0 w 785973"/>
                <a:gd name="connsiteY6" fmla="*/ 5321235 h 5321235"/>
                <a:gd name="connsiteX7" fmla="*/ 0 w 785973"/>
                <a:gd name="connsiteY7" fmla="*/ 130998 h 5321235"/>
                <a:gd name="connsiteX8" fmla="*/ 130998 w 785973"/>
                <a:gd name="connsiteY8" fmla="*/ 0 h 532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973" h="5321235">
                  <a:moveTo>
                    <a:pt x="785973" y="886892"/>
                  </a:moveTo>
                  <a:lnTo>
                    <a:pt x="785973" y="4434343"/>
                  </a:lnTo>
                  <a:cubicBezTo>
                    <a:pt x="785973" y="4924157"/>
                    <a:pt x="777310" y="5321232"/>
                    <a:pt x="766624" y="5321232"/>
                  </a:cubicBezTo>
                  <a:lnTo>
                    <a:pt x="0" y="5321232"/>
                  </a:lnTo>
                  <a:lnTo>
                    <a:pt x="0" y="5321232"/>
                  </a:lnTo>
                  <a:lnTo>
                    <a:pt x="0" y="3"/>
                  </a:lnTo>
                  <a:lnTo>
                    <a:pt x="0" y="3"/>
                  </a:lnTo>
                  <a:lnTo>
                    <a:pt x="766624" y="3"/>
                  </a:lnTo>
                  <a:cubicBezTo>
                    <a:pt x="777310" y="3"/>
                    <a:pt x="785973" y="397078"/>
                    <a:pt x="785973" y="886892"/>
                  </a:cubicBezTo>
                  <a:close/>
                </a:path>
              </a:pathLst>
            </a:custGeom>
            <a:no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148" tIns="66616" rIns="87190" bIns="66616" numCol="1" spcCol="1270" anchor="ctr" anchorCtr="0">
              <a:noAutofit/>
            </a:bodyPr>
            <a:lstStyle/>
            <a:p>
              <a:pPr marL="0" lvl="1" defTabSz="480060">
                <a:lnSpc>
                  <a:spcPct val="90000"/>
                </a:lnSpc>
                <a:spcBef>
                  <a:spcPct val="0"/>
                </a:spcBef>
                <a:spcAft>
                  <a:spcPct val="15000"/>
                </a:spcAft>
              </a:pPr>
              <a:r>
                <a:rPr lang="en-GB" sz="1700" dirty="0">
                  <a:solidFill>
                    <a:srgbClr val="2D2767"/>
                  </a:solidFill>
                  <a:latin typeface="Apercu  Pro "/>
                  <a:cs typeface="Arial"/>
                </a:rPr>
                <a:t>If a rule requires a “maximum level of non-originating material” (</a:t>
              </a:r>
              <a:r>
                <a:rPr lang="en-GB" sz="1700" dirty="0" err="1">
                  <a:solidFill>
                    <a:srgbClr val="2D2767"/>
                  </a:solidFill>
                  <a:latin typeface="Apercu  Pro "/>
                  <a:cs typeface="Arial"/>
                </a:rPr>
                <a:t>MaxNOM</a:t>
              </a:r>
              <a:r>
                <a:rPr lang="en-GB" sz="1700" dirty="0">
                  <a:solidFill>
                    <a:srgbClr val="2D2767"/>
                  </a:solidFill>
                  <a:latin typeface="Apercu  Pro "/>
                  <a:cs typeface="Arial"/>
                </a:rPr>
                <a:t>), a certain proportion of the value of the final good must be generated in the UK or the EU. This can include UK-originating parts or value added in production, such as labour and manufacturing costs.</a:t>
              </a:r>
            </a:p>
          </p:txBody>
        </p:sp>
        <p:sp>
          <p:nvSpPr>
            <p:cNvPr id="11" name="Freeform 10">
              <a:extLst>
                <a:ext uri="{FF2B5EF4-FFF2-40B4-BE49-F238E27FC236}">
                  <a16:creationId xmlns:a16="http://schemas.microsoft.com/office/drawing/2014/main" id="{A0C50994-AC6A-3044-B5A7-3ADB8642CF5B}"/>
                </a:ext>
              </a:extLst>
            </p:cNvPr>
            <p:cNvSpPr/>
            <p:nvPr/>
          </p:nvSpPr>
          <p:spPr>
            <a:xfrm>
              <a:off x="250630" y="3048467"/>
              <a:ext cx="1553408" cy="785973"/>
            </a:xfrm>
            <a:custGeom>
              <a:avLst/>
              <a:gdLst>
                <a:gd name="connsiteX0" fmla="*/ 0 w 2360193"/>
                <a:gd name="connsiteY0" fmla="*/ 127011 h 762049"/>
                <a:gd name="connsiteX1" fmla="*/ 127011 w 2360193"/>
                <a:gd name="connsiteY1" fmla="*/ 0 h 762049"/>
                <a:gd name="connsiteX2" fmla="*/ 2233182 w 2360193"/>
                <a:gd name="connsiteY2" fmla="*/ 0 h 762049"/>
                <a:gd name="connsiteX3" fmla="*/ 2360193 w 2360193"/>
                <a:gd name="connsiteY3" fmla="*/ 127011 h 762049"/>
                <a:gd name="connsiteX4" fmla="*/ 2360193 w 2360193"/>
                <a:gd name="connsiteY4" fmla="*/ 635038 h 762049"/>
                <a:gd name="connsiteX5" fmla="*/ 2233182 w 2360193"/>
                <a:gd name="connsiteY5" fmla="*/ 762049 h 762049"/>
                <a:gd name="connsiteX6" fmla="*/ 127011 w 2360193"/>
                <a:gd name="connsiteY6" fmla="*/ 762049 h 762049"/>
                <a:gd name="connsiteX7" fmla="*/ 0 w 2360193"/>
                <a:gd name="connsiteY7" fmla="*/ 635038 h 762049"/>
                <a:gd name="connsiteX8" fmla="*/ 0 w 2360193"/>
                <a:gd name="connsiteY8" fmla="*/ 127011 h 76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193" h="762049">
                  <a:moveTo>
                    <a:pt x="0" y="127011"/>
                  </a:moveTo>
                  <a:cubicBezTo>
                    <a:pt x="0" y="56865"/>
                    <a:pt x="56865" y="0"/>
                    <a:pt x="127011" y="0"/>
                  </a:cubicBezTo>
                  <a:lnTo>
                    <a:pt x="2233182" y="0"/>
                  </a:lnTo>
                  <a:cubicBezTo>
                    <a:pt x="2303328" y="0"/>
                    <a:pt x="2360193" y="56865"/>
                    <a:pt x="2360193" y="127011"/>
                  </a:cubicBezTo>
                  <a:lnTo>
                    <a:pt x="2360193" y="635038"/>
                  </a:lnTo>
                  <a:cubicBezTo>
                    <a:pt x="2360193" y="705184"/>
                    <a:pt x="2303328" y="762049"/>
                    <a:pt x="2233182" y="762049"/>
                  </a:cubicBezTo>
                  <a:lnTo>
                    <a:pt x="127011" y="762049"/>
                  </a:lnTo>
                  <a:cubicBezTo>
                    <a:pt x="56865" y="762049"/>
                    <a:pt x="0" y="705184"/>
                    <a:pt x="0" y="635038"/>
                  </a:cubicBezTo>
                  <a:lnTo>
                    <a:pt x="0" y="127011"/>
                  </a:lnTo>
                  <a:close/>
                </a:path>
              </a:pathLst>
            </a:custGeom>
            <a:solidFill>
              <a:srgbClr val="2D276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364" tIns="83502" rIns="122364" bIns="83502" numCol="1" spcCol="1270" anchor="ctr" anchorCtr="0">
              <a:noAutofit/>
            </a:bodyPr>
            <a:lstStyle/>
            <a:p>
              <a:pPr algn="ctr" defTabSz="906780">
                <a:lnSpc>
                  <a:spcPct val="90000"/>
                </a:lnSpc>
                <a:spcBef>
                  <a:spcPct val="0"/>
                </a:spcBef>
                <a:spcAft>
                  <a:spcPct val="35000"/>
                </a:spcAft>
              </a:pPr>
              <a:r>
                <a:rPr lang="en-GB" sz="1900" dirty="0">
                  <a:latin typeface="Arial"/>
                  <a:cs typeface="Arial"/>
                </a:rPr>
                <a:t>Value Added or ‘maximum non-originating material’</a:t>
              </a:r>
            </a:p>
          </p:txBody>
        </p:sp>
        <p:sp>
          <p:nvSpPr>
            <p:cNvPr id="12" name="Freeform 11">
              <a:extLst>
                <a:ext uri="{FF2B5EF4-FFF2-40B4-BE49-F238E27FC236}">
                  <a16:creationId xmlns:a16="http://schemas.microsoft.com/office/drawing/2014/main" id="{0538A73D-0FCC-6044-9DFE-25901A15EC02}"/>
                </a:ext>
              </a:extLst>
            </p:cNvPr>
            <p:cNvSpPr/>
            <p:nvPr/>
          </p:nvSpPr>
          <p:spPr>
            <a:xfrm>
              <a:off x="1905004" y="3901823"/>
              <a:ext cx="7015821" cy="785973"/>
            </a:xfrm>
            <a:custGeom>
              <a:avLst/>
              <a:gdLst>
                <a:gd name="connsiteX0" fmla="*/ 130998 w 785973"/>
                <a:gd name="connsiteY0" fmla="*/ 0 h 5348213"/>
                <a:gd name="connsiteX1" fmla="*/ 654975 w 785973"/>
                <a:gd name="connsiteY1" fmla="*/ 0 h 5348213"/>
                <a:gd name="connsiteX2" fmla="*/ 785973 w 785973"/>
                <a:gd name="connsiteY2" fmla="*/ 130998 h 5348213"/>
                <a:gd name="connsiteX3" fmla="*/ 785973 w 785973"/>
                <a:gd name="connsiteY3" fmla="*/ 5348213 h 5348213"/>
                <a:gd name="connsiteX4" fmla="*/ 785973 w 785973"/>
                <a:gd name="connsiteY4" fmla="*/ 5348213 h 5348213"/>
                <a:gd name="connsiteX5" fmla="*/ 0 w 785973"/>
                <a:gd name="connsiteY5" fmla="*/ 5348213 h 5348213"/>
                <a:gd name="connsiteX6" fmla="*/ 0 w 785973"/>
                <a:gd name="connsiteY6" fmla="*/ 5348213 h 5348213"/>
                <a:gd name="connsiteX7" fmla="*/ 0 w 785973"/>
                <a:gd name="connsiteY7" fmla="*/ 130998 h 5348213"/>
                <a:gd name="connsiteX8" fmla="*/ 130998 w 785973"/>
                <a:gd name="connsiteY8" fmla="*/ 0 h 534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973" h="5348213">
                  <a:moveTo>
                    <a:pt x="785973" y="891388"/>
                  </a:moveTo>
                  <a:lnTo>
                    <a:pt x="785973" y="4456825"/>
                  </a:lnTo>
                  <a:cubicBezTo>
                    <a:pt x="785973" y="4949122"/>
                    <a:pt x="777354" y="5348210"/>
                    <a:pt x="766722" y="5348210"/>
                  </a:cubicBezTo>
                  <a:lnTo>
                    <a:pt x="0" y="5348210"/>
                  </a:lnTo>
                  <a:lnTo>
                    <a:pt x="0" y="5348210"/>
                  </a:lnTo>
                  <a:lnTo>
                    <a:pt x="0" y="3"/>
                  </a:lnTo>
                  <a:lnTo>
                    <a:pt x="0" y="3"/>
                  </a:lnTo>
                  <a:lnTo>
                    <a:pt x="766722" y="3"/>
                  </a:lnTo>
                  <a:cubicBezTo>
                    <a:pt x="777354" y="3"/>
                    <a:pt x="785973" y="399091"/>
                    <a:pt x="785973" y="891388"/>
                  </a:cubicBezTo>
                  <a:close/>
                </a:path>
              </a:pathLst>
            </a:custGeom>
            <a:no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148" tIns="66616" rIns="87190" bIns="66616" numCol="1" spcCol="1270" anchor="ctr" anchorCtr="0">
              <a:noAutofit/>
            </a:bodyPr>
            <a:lstStyle/>
            <a:p>
              <a:pPr marL="0" lvl="1" defTabSz="480060">
                <a:lnSpc>
                  <a:spcPct val="90000"/>
                </a:lnSpc>
                <a:spcBef>
                  <a:spcPct val="0"/>
                </a:spcBef>
                <a:spcAft>
                  <a:spcPct val="15000"/>
                </a:spcAft>
              </a:pPr>
              <a:r>
                <a:rPr lang="en-GB" sz="1700" dirty="0">
                  <a:solidFill>
                    <a:srgbClr val="2D2767"/>
                  </a:solidFill>
                  <a:latin typeface="Apercu  Pro "/>
                  <a:cs typeface="Arial" panose="020B0604020202020204" pitchFamily="34" charset="0"/>
                </a:rPr>
                <a:t>Some rules require a specific operation or set of operations to take place in the UK, in order for that good to be classed as UK-originating. For example, </a:t>
              </a:r>
              <a:r>
                <a:rPr lang="en-GB" sz="1700" dirty="0">
                  <a:solidFill>
                    <a:srgbClr val="2D2767"/>
                  </a:solidFill>
                  <a:latin typeface="Apercu  Pro "/>
                  <a:cs typeface="Arial"/>
                </a:rPr>
                <a:t>for certain chemicals, a chemical reaction must take place in the UK. </a:t>
              </a:r>
            </a:p>
          </p:txBody>
        </p:sp>
        <p:sp>
          <p:nvSpPr>
            <p:cNvPr id="13" name="Freeform 12">
              <a:extLst>
                <a:ext uri="{FF2B5EF4-FFF2-40B4-BE49-F238E27FC236}">
                  <a16:creationId xmlns:a16="http://schemas.microsoft.com/office/drawing/2014/main" id="{674E51CE-31B5-C042-9401-36CB0BB31EB5}"/>
                </a:ext>
              </a:extLst>
            </p:cNvPr>
            <p:cNvSpPr/>
            <p:nvPr/>
          </p:nvSpPr>
          <p:spPr>
            <a:xfrm>
              <a:off x="251641" y="3870456"/>
              <a:ext cx="1553408" cy="823638"/>
            </a:xfrm>
            <a:custGeom>
              <a:avLst/>
              <a:gdLst>
                <a:gd name="connsiteX0" fmla="*/ 0 w 2360193"/>
                <a:gd name="connsiteY0" fmla="*/ 133097 h 798568"/>
                <a:gd name="connsiteX1" fmla="*/ 133097 w 2360193"/>
                <a:gd name="connsiteY1" fmla="*/ 0 h 798568"/>
                <a:gd name="connsiteX2" fmla="*/ 2227096 w 2360193"/>
                <a:gd name="connsiteY2" fmla="*/ 0 h 798568"/>
                <a:gd name="connsiteX3" fmla="*/ 2360193 w 2360193"/>
                <a:gd name="connsiteY3" fmla="*/ 133097 h 798568"/>
                <a:gd name="connsiteX4" fmla="*/ 2360193 w 2360193"/>
                <a:gd name="connsiteY4" fmla="*/ 665471 h 798568"/>
                <a:gd name="connsiteX5" fmla="*/ 2227096 w 2360193"/>
                <a:gd name="connsiteY5" fmla="*/ 798568 h 798568"/>
                <a:gd name="connsiteX6" fmla="*/ 133097 w 2360193"/>
                <a:gd name="connsiteY6" fmla="*/ 798568 h 798568"/>
                <a:gd name="connsiteX7" fmla="*/ 0 w 2360193"/>
                <a:gd name="connsiteY7" fmla="*/ 665471 h 798568"/>
                <a:gd name="connsiteX8" fmla="*/ 0 w 2360193"/>
                <a:gd name="connsiteY8" fmla="*/ 133097 h 79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193" h="798568">
                  <a:moveTo>
                    <a:pt x="0" y="133097"/>
                  </a:moveTo>
                  <a:cubicBezTo>
                    <a:pt x="0" y="59590"/>
                    <a:pt x="59590" y="0"/>
                    <a:pt x="133097" y="0"/>
                  </a:cubicBezTo>
                  <a:lnTo>
                    <a:pt x="2227096" y="0"/>
                  </a:lnTo>
                  <a:cubicBezTo>
                    <a:pt x="2300603" y="0"/>
                    <a:pt x="2360193" y="59590"/>
                    <a:pt x="2360193" y="133097"/>
                  </a:cubicBezTo>
                  <a:lnTo>
                    <a:pt x="2360193" y="665471"/>
                  </a:lnTo>
                  <a:cubicBezTo>
                    <a:pt x="2360193" y="738978"/>
                    <a:pt x="2300603" y="798568"/>
                    <a:pt x="2227096" y="798568"/>
                  </a:cubicBezTo>
                  <a:lnTo>
                    <a:pt x="133097" y="798568"/>
                  </a:lnTo>
                  <a:cubicBezTo>
                    <a:pt x="59590" y="798568"/>
                    <a:pt x="0" y="738978"/>
                    <a:pt x="0" y="665471"/>
                  </a:cubicBezTo>
                  <a:lnTo>
                    <a:pt x="0" y="133097"/>
                  </a:lnTo>
                  <a:close/>
                </a:path>
              </a:pathLst>
            </a:custGeom>
            <a:solidFill>
              <a:srgbClr val="2D276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504" tIns="85642" rIns="124504" bIns="85642" numCol="1" spcCol="1270" anchor="ctr" anchorCtr="0">
              <a:noAutofit/>
            </a:bodyPr>
            <a:lstStyle/>
            <a:p>
              <a:pPr algn="ctr" defTabSz="906780">
                <a:lnSpc>
                  <a:spcPct val="90000"/>
                </a:lnSpc>
                <a:spcBef>
                  <a:spcPct val="0"/>
                </a:spcBef>
                <a:spcAft>
                  <a:spcPct val="35000"/>
                </a:spcAft>
              </a:pPr>
              <a:r>
                <a:rPr lang="en-GB" sz="2160" dirty="0">
                  <a:latin typeface="Arial"/>
                  <a:cs typeface="Arial"/>
                </a:rPr>
                <a:t>Specific Processing Rule (SPR)</a:t>
              </a:r>
            </a:p>
          </p:txBody>
        </p:sp>
      </p:grpSp>
      <p:sp>
        <p:nvSpPr>
          <p:cNvPr id="4" name="Slide Number Placeholder 3">
            <a:extLst>
              <a:ext uri="{FF2B5EF4-FFF2-40B4-BE49-F238E27FC236}">
                <a16:creationId xmlns:a16="http://schemas.microsoft.com/office/drawing/2014/main" id="{0F77FC6D-148F-47AD-86B7-E62A224A3AAF}"/>
              </a:ext>
            </a:extLst>
          </p:cNvPr>
          <p:cNvSpPr>
            <a:spLocks noGrp="1"/>
          </p:cNvSpPr>
          <p:nvPr>
            <p:ph type="sldNum" sz="quarter" idx="12"/>
          </p:nvPr>
        </p:nvSpPr>
        <p:spPr>
          <a:xfrm>
            <a:off x="11056850" y="6360888"/>
            <a:ext cx="525551" cy="365125"/>
          </a:xfrm>
        </p:spPr>
        <p:txBody>
          <a:bodyPr/>
          <a:lstStyle/>
          <a:p>
            <a:fld id="{5E823101-2CF2-4830-9078-CC565604177F}" type="slidenum">
              <a:rPr lang="en-GB" smtClean="0">
                <a:solidFill>
                  <a:schemeClr val="bg1"/>
                </a:solidFill>
              </a:rPr>
              <a:t>30</a:t>
            </a:fld>
            <a:endParaRPr lang="en-GB">
              <a:solidFill>
                <a:schemeClr val="bg1"/>
              </a:solidFill>
            </a:endParaRPr>
          </a:p>
        </p:txBody>
      </p:sp>
      <p:cxnSp>
        <p:nvCxnSpPr>
          <p:cNvPr id="15" name="Straight Connector 14">
            <a:extLst>
              <a:ext uri="{FF2B5EF4-FFF2-40B4-BE49-F238E27FC236}">
                <a16:creationId xmlns:a16="http://schemas.microsoft.com/office/drawing/2014/main" id="{B8ABEDD9-36B3-45B5-BBA4-09845448E009}"/>
              </a:ext>
            </a:extLst>
          </p:cNvPr>
          <p:cNvCxnSpPr>
            <a:cxnSpLocks/>
          </p:cNvCxnSpPr>
          <p:nvPr/>
        </p:nvCxnSpPr>
        <p:spPr>
          <a:xfrm>
            <a:off x="421419" y="1179723"/>
            <a:ext cx="11394219" cy="0"/>
          </a:xfrm>
          <a:prstGeom prst="line">
            <a:avLst/>
          </a:prstGeom>
          <a:ln w="57150">
            <a:solidFill>
              <a:srgbClr val="FF003B"/>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D8711EA2-5555-4211-96A0-30F9E0667DED}"/>
              </a:ext>
            </a:extLst>
          </p:cNvPr>
          <p:cNvSpPr>
            <a:spLocks noGrp="1"/>
          </p:cNvSpPr>
          <p:nvPr>
            <p:ph type="title"/>
          </p:nvPr>
        </p:nvSpPr>
        <p:spPr>
          <a:xfrm>
            <a:off x="328263" y="254542"/>
            <a:ext cx="11580530"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PRODUCT</a:t>
            </a:r>
            <a:r>
              <a:rPr lang="en-GB" sz="3600" b="1" dirty="0">
                <a:solidFill>
                  <a:schemeClr val="bg1"/>
                </a:solidFill>
                <a:highlight>
                  <a:srgbClr val="E61E42"/>
                </a:highlight>
                <a:latin typeface="Apercu Pro" panose="020B0604020202020204" charset="0"/>
                <a:cs typeface="Apercu Pro" panose="020B0604020202020204" charset="0"/>
              </a:rPr>
              <a:t> SPECIFIC RULES</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extLst>
      <p:ext uri="{BB962C8B-B14F-4D97-AF65-F5344CB8AC3E}">
        <p14:creationId xmlns:p14="http://schemas.microsoft.com/office/powerpoint/2010/main" val="168954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0B0A61-15E6-4032-BE9C-37ED45BD67B4}"/>
              </a:ext>
            </a:extLst>
          </p:cNvPr>
          <p:cNvSpPr>
            <a:spLocks noGrp="1"/>
          </p:cNvSpPr>
          <p:nvPr>
            <p:ph idx="1"/>
          </p:nvPr>
        </p:nvSpPr>
        <p:spPr>
          <a:xfrm>
            <a:off x="385200" y="1515600"/>
            <a:ext cx="9732673" cy="3200900"/>
          </a:xfrm>
        </p:spPr>
        <p:txBody>
          <a:bodyPr vert="horz" lIns="85588" tIns="42794" rIns="85588" bIns="42794" rtlCol="0" anchor="t">
            <a:noAutofit/>
          </a:bodyPr>
          <a:lstStyle/>
          <a:p>
            <a:pPr marL="0" indent="0" fontAlgn="base">
              <a:spcAft>
                <a:spcPts val="600"/>
              </a:spcAft>
              <a:buClr>
                <a:srgbClr val="FF003B"/>
              </a:buClr>
              <a:buNone/>
            </a:pPr>
            <a:r>
              <a:rPr lang="en-GB" sz="1900" b="1" dirty="0">
                <a:latin typeface="Apercu Pro"/>
              </a:rPr>
              <a:t>What do businesses need to do?</a:t>
            </a:r>
          </a:p>
          <a:p>
            <a:pPr fontAlgn="base">
              <a:spcAft>
                <a:spcPts val="600"/>
              </a:spcAft>
              <a:buClr>
                <a:srgbClr val="FF003B"/>
              </a:buClr>
            </a:pPr>
            <a:r>
              <a:rPr lang="en-GB" sz="1800" b="1" dirty="0">
                <a:latin typeface="Apercu Pro"/>
              </a:rPr>
              <a:t>Have evidence to prove goods meet rules of origin. </a:t>
            </a:r>
            <a:endParaRPr lang="en-GB" sz="1800" b="1" dirty="0">
              <a:latin typeface="Apercu Pro" panose="020B0604020202020204" charset="0"/>
            </a:endParaRPr>
          </a:p>
          <a:p>
            <a:pPr fontAlgn="base">
              <a:spcAft>
                <a:spcPts val="600"/>
              </a:spcAft>
              <a:buClr>
                <a:srgbClr val="FF003B"/>
              </a:buClr>
            </a:pPr>
            <a:r>
              <a:rPr lang="en-GB" sz="1800" dirty="0">
                <a:latin typeface="Apercu Pro"/>
              </a:rPr>
              <a:t>Businesses may also require evidence of origin from suppliers, such as a supplier declaration. </a:t>
            </a:r>
            <a:endParaRPr lang="en-GB" sz="1800" dirty="0">
              <a:latin typeface="Apercu Pro" panose="020B0604020202020204" charset="0"/>
            </a:endParaRPr>
          </a:p>
          <a:p>
            <a:pPr fontAlgn="base">
              <a:spcAft>
                <a:spcPts val="600"/>
              </a:spcAft>
              <a:buClr>
                <a:srgbClr val="FF003B"/>
              </a:buClr>
            </a:pPr>
            <a:r>
              <a:rPr lang="en-GB" sz="1800" dirty="0">
                <a:latin typeface="Apercu Pro"/>
              </a:rPr>
              <a:t>Businesses can: </a:t>
            </a:r>
            <a:endParaRPr lang="en-GB" sz="1600" b="1" dirty="0">
              <a:latin typeface="Apercu Pro"/>
            </a:endParaRPr>
          </a:p>
          <a:p>
            <a:pPr lvl="1" fontAlgn="base">
              <a:spcAft>
                <a:spcPts val="600"/>
              </a:spcAft>
              <a:buClr>
                <a:srgbClr val="FF003B"/>
              </a:buClr>
            </a:pPr>
            <a:r>
              <a:rPr lang="en-GB" sz="1700" dirty="0">
                <a:latin typeface="Apercu Pro"/>
              </a:rPr>
              <a:t>Self-declare that goods meet the rules by making out a statement on origin and sending this to customers with the export. </a:t>
            </a:r>
          </a:p>
          <a:p>
            <a:pPr marL="457200" lvl="1" indent="0" fontAlgn="base">
              <a:spcAft>
                <a:spcPts val="600"/>
              </a:spcAft>
              <a:buClr>
                <a:srgbClr val="FF003B"/>
              </a:buClr>
              <a:buNone/>
            </a:pPr>
            <a:r>
              <a:rPr lang="en-GB" sz="1700" dirty="0">
                <a:latin typeface="Apercu Pro"/>
              </a:rPr>
              <a:t>or, </a:t>
            </a:r>
          </a:p>
          <a:p>
            <a:pPr lvl="1" fontAlgn="base">
              <a:spcAft>
                <a:spcPts val="600"/>
              </a:spcAft>
              <a:buClr>
                <a:srgbClr val="FF003B"/>
              </a:buClr>
            </a:pPr>
            <a:r>
              <a:rPr lang="en-GB" sz="1700" dirty="0">
                <a:latin typeface="Apercu Pro"/>
              </a:rPr>
              <a:t>importers can claim for zero tariffs based on importer’s knowledge without providing the customer with a statement of origin, though they may ask businesses to provide other information about the goods to support their claim for zero tariffs.</a:t>
            </a:r>
            <a:endParaRPr lang="en-GB" sz="1700" b="1" dirty="0">
              <a:latin typeface="Apercu Pro"/>
            </a:endParaRPr>
          </a:p>
          <a:p>
            <a:pPr fontAlgn="base">
              <a:spcAft>
                <a:spcPts val="600"/>
              </a:spcAft>
              <a:buClr>
                <a:srgbClr val="FF003B"/>
              </a:buClr>
            </a:pPr>
            <a:r>
              <a:rPr lang="en-GB" sz="1800" b="1" dirty="0">
                <a:latin typeface="Apercu Pro"/>
              </a:rPr>
              <a:t>Until 31 December 2021, UK and EU exporters do not need supplier’s declarations in place when the goods are exported</a:t>
            </a:r>
            <a:r>
              <a:rPr lang="en-GB" sz="1800" dirty="0">
                <a:latin typeface="Apercu Pro"/>
              </a:rPr>
              <a:t>, but they must be confident that the exported goods meet the rules of origin requirements. Businesses may be asked to retrospectively provide a supplier’s declaration after this date.</a:t>
            </a:r>
          </a:p>
          <a:p>
            <a:pPr lvl="1" fontAlgn="base">
              <a:spcAft>
                <a:spcPts val="600"/>
              </a:spcAft>
              <a:buClr>
                <a:srgbClr val="FF003B"/>
              </a:buClr>
            </a:pPr>
            <a:endParaRPr lang="en-GB" sz="1600" dirty="0">
              <a:latin typeface="Apercu Pro"/>
            </a:endParaRPr>
          </a:p>
          <a:p>
            <a:pPr lvl="1" fontAlgn="base">
              <a:spcAft>
                <a:spcPts val="600"/>
              </a:spcAft>
              <a:buClr>
                <a:srgbClr val="FF003B"/>
              </a:buClr>
            </a:pPr>
            <a:endParaRPr lang="en-GB" sz="1400" b="1" dirty="0">
              <a:latin typeface="Apercu Pro"/>
            </a:endParaRPr>
          </a:p>
          <a:p>
            <a:pPr marL="0" indent="0">
              <a:spcAft>
                <a:spcPts val="600"/>
              </a:spcAft>
              <a:buNone/>
            </a:pPr>
            <a:endParaRPr lang="en-GB" sz="1800" dirty="0">
              <a:solidFill>
                <a:srgbClr val="000000"/>
              </a:solidFill>
              <a:latin typeface="Arial"/>
              <a:cs typeface="Arial"/>
            </a:endParaRPr>
          </a:p>
        </p:txBody>
      </p:sp>
      <p:sp>
        <p:nvSpPr>
          <p:cNvPr id="7" name="Title 1">
            <a:extLst>
              <a:ext uri="{FF2B5EF4-FFF2-40B4-BE49-F238E27FC236}">
                <a16:creationId xmlns:a16="http://schemas.microsoft.com/office/drawing/2014/main" id="{0F5A8C5E-E053-4511-B338-D5CED7B4EE2E}"/>
              </a:ext>
            </a:extLst>
          </p:cNvPr>
          <p:cNvSpPr>
            <a:spLocks noGrp="1"/>
          </p:cNvSpPr>
          <p:nvPr>
            <p:ph type="title"/>
          </p:nvPr>
        </p:nvSpPr>
        <p:spPr>
          <a:xfrm>
            <a:off x="344770" y="71900"/>
            <a:ext cx="11502460" cy="961155"/>
          </a:xfrm>
        </p:spPr>
        <p:txBody>
          <a:bodyPr>
            <a:noAutofit/>
          </a:bodyPr>
          <a:lstStyle/>
          <a:p>
            <a:r>
              <a:rPr lang="en-GB" sz="3600" b="1" dirty="0">
                <a:solidFill>
                  <a:srgbClr val="E61E42"/>
                </a:solidFill>
                <a:highlight>
                  <a:srgbClr val="E61E42"/>
                </a:highlight>
                <a:latin typeface="Apercu Pro"/>
                <a:cs typeface="Apercu Pro" panose="020B0604020202020204" charset="0"/>
              </a:rPr>
              <a:t>I</a:t>
            </a:r>
            <a:r>
              <a:rPr lang="en-GB" sz="3600" b="1" dirty="0">
                <a:solidFill>
                  <a:schemeClr val="bg1"/>
                </a:solidFill>
                <a:highlight>
                  <a:srgbClr val="E61E42"/>
                </a:highlight>
                <a:latin typeface="Apercu Pro"/>
                <a:cs typeface="Apercu Pro" panose="020B0604020202020204" charset="0"/>
              </a:rPr>
              <a:t>STEP 3 - DEMONSTRATE ORIGIN AND </a:t>
            </a:r>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a:cs typeface="Apercu Pro" panose="020B0604020202020204" charset="0"/>
              </a:rPr>
              <a:t>QUALIFICATION</a:t>
            </a:r>
            <a:r>
              <a:rPr lang="en-GB" sz="3600" b="1" dirty="0">
                <a:solidFill>
                  <a:schemeClr val="bg1"/>
                </a:solidFill>
                <a:highlight>
                  <a:srgbClr val="E61E42"/>
                </a:highlight>
                <a:latin typeface="Apercu Pro"/>
                <a:cs typeface="Apercu Pro" panose="020B0604020202020204" charset="0"/>
              </a:rPr>
              <a:t> TO CUSTOMS AUTHORITIES</a:t>
            </a:r>
            <a:r>
              <a:rPr lang="en-GB" sz="3600" b="1" dirty="0">
                <a:solidFill>
                  <a:srgbClr val="E61E42"/>
                </a:solidFill>
                <a:highlight>
                  <a:srgbClr val="E61E42"/>
                </a:highlight>
                <a:latin typeface="Apercu Pro"/>
                <a:cs typeface="Apercu Pro" panose="020B0604020202020204" charset="0"/>
              </a:rPr>
              <a:t>I</a:t>
            </a:r>
          </a:p>
        </p:txBody>
      </p:sp>
      <p:grpSp>
        <p:nvGrpSpPr>
          <p:cNvPr id="4" name="Group 3">
            <a:extLst>
              <a:ext uri="{FF2B5EF4-FFF2-40B4-BE49-F238E27FC236}">
                <a16:creationId xmlns:a16="http://schemas.microsoft.com/office/drawing/2014/main" id="{DB790608-34E3-4B2E-9605-EA90564578B1}"/>
              </a:ext>
            </a:extLst>
          </p:cNvPr>
          <p:cNvGrpSpPr/>
          <p:nvPr/>
        </p:nvGrpSpPr>
        <p:grpSpPr>
          <a:xfrm>
            <a:off x="10236670" y="2752935"/>
            <a:ext cx="1610560" cy="2837729"/>
            <a:chOff x="10290764" y="3920376"/>
            <a:chExt cx="1610560" cy="2837729"/>
          </a:xfrm>
        </p:grpSpPr>
        <p:sp>
          <p:nvSpPr>
            <p:cNvPr id="16" name="TextBox 15">
              <a:extLst>
                <a:ext uri="{FF2B5EF4-FFF2-40B4-BE49-F238E27FC236}">
                  <a16:creationId xmlns:a16="http://schemas.microsoft.com/office/drawing/2014/main" id="{BC923E93-D741-4EE6-B156-16F957216148}"/>
                </a:ext>
              </a:extLst>
            </p:cNvPr>
            <p:cNvSpPr txBox="1"/>
            <p:nvPr/>
          </p:nvSpPr>
          <p:spPr>
            <a:xfrm>
              <a:off x="10290764" y="5373110"/>
              <a:ext cx="1610560" cy="1384995"/>
            </a:xfrm>
            <a:prstGeom prst="rect">
              <a:avLst/>
            </a:prstGeom>
            <a:no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NOW TO ACCESS:</a:t>
              </a:r>
            </a:p>
            <a:p>
              <a:pPr algn="ctr"/>
              <a:r>
                <a:rPr lang="en-GB" sz="1200" b="1" dirty="0">
                  <a:solidFill>
                    <a:srgbClr val="2D2767"/>
                  </a:solidFill>
                  <a:latin typeface="Apercu Pro" panose="020B0604020202020204" charset="0"/>
                  <a:cs typeface="Helvetica" panose="020B0604020202020204" pitchFamily="34" charset="0"/>
                </a:rPr>
                <a:t>ONLINE TOOL TO CHECK WHICH RULES OF ORIGIN APPLY TO YOUR EXPORTS</a:t>
              </a:r>
            </a:p>
          </p:txBody>
        </p:sp>
        <p:grpSp>
          <p:nvGrpSpPr>
            <p:cNvPr id="2" name="Group 1">
              <a:extLst>
                <a:ext uri="{FF2B5EF4-FFF2-40B4-BE49-F238E27FC236}">
                  <a16:creationId xmlns:a16="http://schemas.microsoft.com/office/drawing/2014/main" id="{7F489D7C-F1EA-4E1E-BD63-639DDD392B8F}"/>
                </a:ext>
              </a:extLst>
            </p:cNvPr>
            <p:cNvGrpSpPr/>
            <p:nvPr/>
          </p:nvGrpSpPr>
          <p:grpSpPr>
            <a:xfrm>
              <a:off x="10448044" y="3920376"/>
              <a:ext cx="1296000" cy="1296000"/>
              <a:chOff x="10328471" y="3857115"/>
              <a:chExt cx="1296000" cy="1296000"/>
            </a:xfrm>
          </p:grpSpPr>
          <p:pic>
            <p:nvPicPr>
              <p:cNvPr id="12" name="Picture 11" descr="Qr code&#10;&#10;Description automatically generated">
                <a:extLst>
                  <a:ext uri="{FF2B5EF4-FFF2-40B4-BE49-F238E27FC236}">
                    <a16:creationId xmlns:a16="http://schemas.microsoft.com/office/drawing/2014/main" id="{AA29DDD7-C383-4C01-B338-44F12C63F4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0140" y="3965115"/>
                <a:ext cx="1012662" cy="1080000"/>
              </a:xfrm>
              <a:prstGeom prst="rect">
                <a:avLst/>
              </a:prstGeom>
            </p:spPr>
          </p:pic>
          <p:sp>
            <p:nvSpPr>
              <p:cNvPr id="8" name="Rectangle: Rounded Corners 7">
                <a:extLst>
                  <a:ext uri="{FF2B5EF4-FFF2-40B4-BE49-F238E27FC236}">
                    <a16:creationId xmlns:a16="http://schemas.microsoft.com/office/drawing/2014/main" id="{2BEA63E7-772C-4C55-892E-381EE2378473}"/>
                  </a:ext>
                </a:extLst>
              </p:cNvPr>
              <p:cNvSpPr/>
              <p:nvPr/>
            </p:nvSpPr>
            <p:spPr>
              <a:xfrm>
                <a:off x="10328471" y="3857115"/>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spTree>
    <p:extLst>
      <p:ext uri="{BB962C8B-B14F-4D97-AF65-F5344CB8AC3E}">
        <p14:creationId xmlns:p14="http://schemas.microsoft.com/office/powerpoint/2010/main" val="1873193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9EA7B0-0B14-4BB1-B24D-A913748B69F4}"/>
              </a:ext>
            </a:extLst>
          </p:cNvPr>
          <p:cNvSpPr>
            <a:spLocks noGrp="1"/>
          </p:cNvSpPr>
          <p:nvPr>
            <p:ph idx="1"/>
          </p:nvPr>
        </p:nvSpPr>
        <p:spPr>
          <a:xfrm>
            <a:off x="385200" y="1515600"/>
            <a:ext cx="11473732" cy="4351338"/>
          </a:xfrm>
        </p:spPr>
        <p:txBody>
          <a:bodyPr vert="horz" lIns="85588" tIns="42794" rIns="85588" bIns="42794" rtlCol="0" anchor="t">
            <a:noAutofit/>
          </a:bodyPr>
          <a:lstStyle/>
          <a:p>
            <a:pPr marL="0" indent="0" fontAlgn="base">
              <a:spcAft>
                <a:spcPts val="600"/>
              </a:spcAft>
              <a:buClr>
                <a:srgbClr val="FF003B"/>
              </a:buClr>
              <a:buNone/>
            </a:pPr>
            <a:r>
              <a:rPr lang="en-GB" sz="1900" b="1" dirty="0">
                <a:latin typeface="Apercu Pro"/>
              </a:rPr>
              <a:t>What do businesses need to do?</a:t>
            </a:r>
            <a:r>
              <a:rPr lang="en-GB" sz="1900" dirty="0">
                <a:latin typeface="Apercu Pro"/>
              </a:rPr>
              <a:t> </a:t>
            </a:r>
          </a:p>
          <a:p>
            <a:pPr>
              <a:spcAft>
                <a:spcPts val="600"/>
              </a:spcAft>
              <a:buClr>
                <a:srgbClr val="E61E42"/>
              </a:buClr>
            </a:pPr>
            <a:r>
              <a:rPr lang="en-GB" sz="1800" dirty="0">
                <a:latin typeface="Apercu Pro"/>
              </a:rPr>
              <a:t>To access zero tariffs when importing into the UK from the EU, businesses will need to claim preference on customs declaration. They need to hold proof that the goods being imported meet the Rules of Origin.</a:t>
            </a:r>
          </a:p>
          <a:p>
            <a:pPr fontAlgn="base">
              <a:spcAft>
                <a:spcPts val="600"/>
              </a:spcAft>
              <a:buClr>
                <a:srgbClr val="E61E42"/>
              </a:buClr>
            </a:pPr>
            <a:r>
              <a:rPr lang="en-GB" sz="1800" b="1" dirty="0">
                <a:latin typeface="Apercu Pro"/>
              </a:rPr>
              <a:t>Under the UK’s deal with the EU, </a:t>
            </a:r>
            <a:r>
              <a:rPr lang="en-GB" sz="1800" dirty="0">
                <a:latin typeface="Apercu Pro"/>
              </a:rPr>
              <a:t>businesses can self-declare that goods meet the rules by making out a statement on origin. Alternatively, the importer can use importer’s knowledge, and businesses may need to provide other information. Businesses can choose which option to use and should look at the origin procedures in the text of the Agreement </a:t>
            </a:r>
            <a:r>
              <a:rPr lang="en-GB" sz="1800" dirty="0">
                <a:latin typeface="Apercu Pro"/>
                <a:hlinkClick r:id="rId3"/>
              </a:rPr>
              <a:t>here</a:t>
            </a:r>
            <a:r>
              <a:rPr lang="en-GB" sz="1800" dirty="0">
                <a:latin typeface="Apercu Pro"/>
              </a:rPr>
              <a:t>. </a:t>
            </a:r>
          </a:p>
          <a:p>
            <a:pPr fontAlgn="base">
              <a:spcAft>
                <a:spcPts val="600"/>
              </a:spcAft>
              <a:buClr>
                <a:srgbClr val="E61E42"/>
              </a:buClr>
            </a:pPr>
            <a:r>
              <a:rPr lang="en-GB" sz="1800" dirty="0">
                <a:latin typeface="Apercu Pro"/>
              </a:rPr>
              <a:t>To use importer’s knowledge, businesses will need to obtain sufficient evidence that the goods meet Rules of Origin. This may involve the exporter providing a range of supporting documentation.</a:t>
            </a:r>
          </a:p>
          <a:p>
            <a:pPr fontAlgn="base">
              <a:spcAft>
                <a:spcPts val="600"/>
              </a:spcAft>
              <a:buClr>
                <a:srgbClr val="E61E42"/>
              </a:buClr>
            </a:pPr>
            <a:r>
              <a:rPr lang="en-GB" sz="1800" b="1" dirty="0">
                <a:latin typeface="Apercu Pro"/>
              </a:rPr>
              <a:t>The UK is taking a staged approach to customs controls (see slide 7). </a:t>
            </a:r>
            <a:r>
              <a:rPr lang="en-GB" sz="1800" dirty="0">
                <a:latin typeface="Apercu Pro"/>
              </a:rPr>
              <a:t>This allows traders to make a record in their own commercial records at the point of entry of goods into GB and submit a customs declaration and any claim for preference to HMRC within six months, until 1 July 2021, of the point of import. This easement is only for UK companies importing from the EU.</a:t>
            </a:r>
            <a:endParaRPr lang="en-GB" sz="1800" dirty="0">
              <a:latin typeface="Apercu Pro"/>
              <a:cs typeface="Arial"/>
            </a:endParaRPr>
          </a:p>
        </p:txBody>
      </p:sp>
      <p:sp>
        <p:nvSpPr>
          <p:cNvPr id="5" name="Title 1">
            <a:extLst>
              <a:ext uri="{FF2B5EF4-FFF2-40B4-BE49-F238E27FC236}">
                <a16:creationId xmlns:a16="http://schemas.microsoft.com/office/drawing/2014/main" id="{1CDDC3F0-C932-4A7C-97BE-237CC91A35B1}"/>
              </a:ext>
            </a:extLst>
          </p:cNvPr>
          <p:cNvSpPr>
            <a:spLocks noGrp="1"/>
          </p:cNvSpPr>
          <p:nvPr>
            <p:ph type="title"/>
          </p:nvPr>
        </p:nvSpPr>
        <p:spPr>
          <a:xfrm>
            <a:off x="344770" y="479542"/>
            <a:ext cx="10886648"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RULES</a:t>
            </a:r>
            <a:r>
              <a:rPr lang="en-GB" sz="3600" b="1" dirty="0">
                <a:solidFill>
                  <a:schemeClr val="bg1"/>
                </a:solidFill>
                <a:highlight>
                  <a:srgbClr val="E61E42"/>
                </a:highlight>
                <a:latin typeface="Apercu Pro" panose="020B0604020202020204" charset="0"/>
                <a:cs typeface="Apercu Pro" panose="020B0604020202020204" charset="0"/>
              </a:rPr>
              <a:t> OF ORIGIN - IMPORTING</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extLst>
      <p:ext uri="{BB962C8B-B14F-4D97-AF65-F5344CB8AC3E}">
        <p14:creationId xmlns:p14="http://schemas.microsoft.com/office/powerpoint/2010/main" val="2119502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D8ACA2C-F18F-46E1-88B4-4382046BFA6C}"/>
              </a:ext>
            </a:extLst>
          </p:cNvPr>
          <p:cNvSpPr txBox="1"/>
          <p:nvPr/>
        </p:nvSpPr>
        <p:spPr>
          <a:xfrm>
            <a:off x="8081263" y="5631953"/>
            <a:ext cx="1559730" cy="1200329"/>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NOW FOR HELP ON:</a:t>
            </a:r>
          </a:p>
          <a:p>
            <a:pPr algn="ctr"/>
            <a:r>
              <a:rPr lang="en-GB" sz="1200" b="1" dirty="0">
                <a:solidFill>
                  <a:srgbClr val="2D2767"/>
                </a:solidFill>
                <a:latin typeface="Apercu Pro" panose="020B0604020202020204" charset="0"/>
                <a:cs typeface="Helvetica" panose="020B0604020202020204" pitchFamily="34" charset="0"/>
              </a:rPr>
              <a:t>IMPORTING AND EXPORTING, CONTACT HMRC USING GUIDANCE</a:t>
            </a:r>
          </a:p>
        </p:txBody>
      </p:sp>
      <p:sp>
        <p:nvSpPr>
          <p:cNvPr id="17" name="TextBox 16">
            <a:extLst>
              <a:ext uri="{FF2B5EF4-FFF2-40B4-BE49-F238E27FC236}">
                <a16:creationId xmlns:a16="http://schemas.microsoft.com/office/drawing/2014/main" id="{8EE3A30E-FCA7-4E27-A66F-1AB4441617BC}"/>
              </a:ext>
            </a:extLst>
          </p:cNvPr>
          <p:cNvSpPr txBox="1"/>
          <p:nvPr/>
        </p:nvSpPr>
        <p:spPr>
          <a:xfrm>
            <a:off x="5162943" y="5631953"/>
            <a:ext cx="1863616" cy="830997"/>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NOW FOR INFO:</a:t>
            </a:r>
          </a:p>
          <a:p>
            <a:pPr algn="ctr"/>
            <a:r>
              <a:rPr lang="en-GB" sz="1200" b="1" dirty="0">
                <a:solidFill>
                  <a:srgbClr val="2D2767"/>
                </a:solidFill>
                <a:latin typeface="Apercu Pro" panose="020B0604020202020204" charset="0"/>
                <a:cs typeface="Helvetica" panose="020B0604020202020204" pitchFamily="34" charset="0"/>
              </a:rPr>
              <a:t>STAGED CUSTOMS WHEN IMPORTING INTO THE UK</a:t>
            </a:r>
          </a:p>
        </p:txBody>
      </p:sp>
      <p:sp>
        <p:nvSpPr>
          <p:cNvPr id="6" name="TextBox 5">
            <a:extLst>
              <a:ext uri="{FF2B5EF4-FFF2-40B4-BE49-F238E27FC236}">
                <a16:creationId xmlns:a16="http://schemas.microsoft.com/office/drawing/2014/main" id="{287F7BB7-DD49-4B1D-884B-6FA779508AC4}"/>
              </a:ext>
            </a:extLst>
          </p:cNvPr>
          <p:cNvSpPr txBox="1"/>
          <p:nvPr/>
        </p:nvSpPr>
        <p:spPr>
          <a:xfrm>
            <a:off x="2407806" y="5638046"/>
            <a:ext cx="1905251" cy="1015663"/>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NOW TO ACCESS: ONLINE TOOL TO CHECK WHICH RULES OF ORIGIN APPLY TO YOUR IMPORTS</a:t>
            </a:r>
          </a:p>
        </p:txBody>
      </p:sp>
      <p:sp>
        <p:nvSpPr>
          <p:cNvPr id="19" name="TextBox 18">
            <a:extLst>
              <a:ext uri="{FF2B5EF4-FFF2-40B4-BE49-F238E27FC236}">
                <a16:creationId xmlns:a16="http://schemas.microsoft.com/office/drawing/2014/main" id="{32682C35-CE4C-407D-8EC5-03D5F15BD3CF}"/>
              </a:ext>
            </a:extLst>
          </p:cNvPr>
          <p:cNvSpPr txBox="1"/>
          <p:nvPr/>
        </p:nvSpPr>
        <p:spPr>
          <a:xfrm>
            <a:off x="6605819" y="3000384"/>
            <a:ext cx="1729683" cy="830997"/>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NOW TO ACCESS:</a:t>
            </a:r>
          </a:p>
          <a:p>
            <a:pPr algn="ctr"/>
            <a:r>
              <a:rPr lang="en-GB" sz="1200" b="1" dirty="0">
                <a:solidFill>
                  <a:srgbClr val="2D2767"/>
                </a:solidFill>
                <a:latin typeface="Apercu Pro" panose="020B0604020202020204" charset="0"/>
                <a:cs typeface="Helvetica" panose="020B0604020202020204" pitchFamily="34" charset="0"/>
              </a:rPr>
              <a:t>TRADE TARIFF TOOL TO CLASSIFY  GOODS</a:t>
            </a:r>
          </a:p>
        </p:txBody>
      </p:sp>
      <p:sp>
        <p:nvSpPr>
          <p:cNvPr id="25" name="TextBox 24">
            <a:extLst>
              <a:ext uri="{FF2B5EF4-FFF2-40B4-BE49-F238E27FC236}">
                <a16:creationId xmlns:a16="http://schemas.microsoft.com/office/drawing/2014/main" id="{4E1A8BFD-A93F-4191-99C9-940F69D4446B}"/>
              </a:ext>
            </a:extLst>
          </p:cNvPr>
          <p:cNvSpPr txBox="1"/>
          <p:nvPr/>
        </p:nvSpPr>
        <p:spPr>
          <a:xfrm>
            <a:off x="9189434" y="3000384"/>
            <a:ext cx="2057686" cy="830997"/>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NOW TO ACCESS:</a:t>
            </a:r>
          </a:p>
          <a:p>
            <a:pPr algn="ctr"/>
            <a:r>
              <a:rPr lang="en-GB" sz="1200" b="1" dirty="0">
                <a:solidFill>
                  <a:srgbClr val="2D2767"/>
                </a:solidFill>
                <a:latin typeface="Apercu Pro" panose="020B0604020202020204" charset="0"/>
                <a:cs typeface="Helvetica" panose="020B0604020202020204" pitchFamily="34" charset="0"/>
              </a:rPr>
              <a:t>ONLINE TOOL TO CHECK WHICH RULES OF ORIGIN APPLY TO YOUR EXPORTS</a:t>
            </a:r>
          </a:p>
        </p:txBody>
      </p:sp>
      <p:sp>
        <p:nvSpPr>
          <p:cNvPr id="27" name="TextBox 26">
            <a:extLst>
              <a:ext uri="{FF2B5EF4-FFF2-40B4-BE49-F238E27FC236}">
                <a16:creationId xmlns:a16="http://schemas.microsoft.com/office/drawing/2014/main" id="{ABBBE195-90D6-4B15-8733-3046C696D423}"/>
              </a:ext>
            </a:extLst>
          </p:cNvPr>
          <p:cNvSpPr txBox="1"/>
          <p:nvPr/>
        </p:nvSpPr>
        <p:spPr>
          <a:xfrm>
            <a:off x="3815335" y="3000384"/>
            <a:ext cx="1863617" cy="1015663"/>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NOW TO ACCESS:</a:t>
            </a:r>
          </a:p>
          <a:p>
            <a:pPr algn="ctr"/>
            <a:r>
              <a:rPr lang="en-GB" sz="1200" b="1" dirty="0">
                <a:solidFill>
                  <a:srgbClr val="2D2767"/>
                </a:solidFill>
                <a:latin typeface="Apercu Pro" panose="020B0604020202020204" charset="0"/>
                <a:cs typeface="Helvetica" panose="020B0604020202020204" pitchFamily="34" charset="0"/>
              </a:rPr>
              <a:t>FULL GUIDANCE ON RULES OF ORIGIN </a:t>
            </a:r>
          </a:p>
          <a:p>
            <a:pPr algn="ctr"/>
            <a:r>
              <a:rPr lang="en-GB" sz="1200" b="1" dirty="0">
                <a:solidFill>
                  <a:srgbClr val="2D2767"/>
                </a:solidFill>
                <a:latin typeface="Apercu Pro" panose="020B0604020202020204" charset="0"/>
                <a:cs typeface="Helvetica" panose="020B0604020202020204" pitchFamily="34" charset="0"/>
              </a:rPr>
              <a:t>WHEN TRADING WITH </a:t>
            </a:r>
          </a:p>
          <a:p>
            <a:pPr algn="ctr"/>
            <a:r>
              <a:rPr lang="en-GB" sz="1200" b="1" dirty="0">
                <a:solidFill>
                  <a:srgbClr val="2D2767"/>
                </a:solidFill>
                <a:latin typeface="Apercu Pro" panose="020B0604020202020204" charset="0"/>
                <a:cs typeface="Helvetica" panose="020B0604020202020204" pitchFamily="34" charset="0"/>
              </a:rPr>
              <a:t>THE EU</a:t>
            </a:r>
          </a:p>
        </p:txBody>
      </p:sp>
      <p:sp>
        <p:nvSpPr>
          <p:cNvPr id="30" name="TextBox 29">
            <a:extLst>
              <a:ext uri="{FF2B5EF4-FFF2-40B4-BE49-F238E27FC236}">
                <a16:creationId xmlns:a16="http://schemas.microsoft.com/office/drawing/2014/main" id="{8E93A5DD-18BE-4C54-838C-35C2808C1011}"/>
              </a:ext>
            </a:extLst>
          </p:cNvPr>
          <p:cNvSpPr txBox="1"/>
          <p:nvPr/>
        </p:nvSpPr>
        <p:spPr>
          <a:xfrm>
            <a:off x="1041913" y="3000384"/>
            <a:ext cx="1863617" cy="1200329"/>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NOW FOR INFO ON:</a:t>
            </a:r>
          </a:p>
          <a:p>
            <a:pPr algn="ctr"/>
            <a:r>
              <a:rPr lang="en-GB" sz="1200" b="1" dirty="0">
                <a:solidFill>
                  <a:srgbClr val="2D2767"/>
                </a:solidFill>
                <a:latin typeface="Apercu Pro" panose="020B0604020202020204" charset="0"/>
                <a:cs typeface="Helvetica" panose="020B0604020202020204" pitchFamily="34" charset="0"/>
              </a:rPr>
              <a:t>HOW TO CLAIM PREFERENTIAL (ZERO) TARIFFS WHEN TRADING WITH THE EU</a:t>
            </a:r>
          </a:p>
        </p:txBody>
      </p:sp>
      <p:sp>
        <p:nvSpPr>
          <p:cNvPr id="34" name="Title 1">
            <a:extLst>
              <a:ext uri="{FF2B5EF4-FFF2-40B4-BE49-F238E27FC236}">
                <a16:creationId xmlns:a16="http://schemas.microsoft.com/office/drawing/2014/main" id="{FA42A1A0-1753-4942-8736-94F579F7B743}"/>
              </a:ext>
            </a:extLst>
          </p:cNvPr>
          <p:cNvSpPr>
            <a:spLocks noGrp="1"/>
          </p:cNvSpPr>
          <p:nvPr>
            <p:ph type="title"/>
          </p:nvPr>
        </p:nvSpPr>
        <p:spPr>
          <a:xfrm>
            <a:off x="344770" y="479542"/>
            <a:ext cx="10886648"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FURTHER</a:t>
            </a:r>
            <a:r>
              <a:rPr lang="en-GB" sz="3600" b="1" dirty="0">
                <a:solidFill>
                  <a:schemeClr val="bg1"/>
                </a:solidFill>
                <a:highlight>
                  <a:srgbClr val="E61E42"/>
                </a:highlight>
                <a:latin typeface="Apercu Pro" panose="020B0604020202020204" charset="0"/>
                <a:cs typeface="Apercu Pro" panose="020B0604020202020204" charset="0"/>
              </a:rPr>
              <a:t> INFORMATION</a:t>
            </a:r>
            <a:r>
              <a:rPr lang="en-GB" sz="3600" b="1" dirty="0">
                <a:solidFill>
                  <a:srgbClr val="E61E42"/>
                </a:solidFill>
                <a:highlight>
                  <a:srgbClr val="E61E42"/>
                </a:highlight>
                <a:latin typeface="Apercu Pro" panose="020B0604020202020204" charset="0"/>
                <a:cs typeface="Apercu Pro" panose="020B0604020202020204" charset="0"/>
              </a:rPr>
              <a:t>I</a:t>
            </a:r>
          </a:p>
        </p:txBody>
      </p:sp>
      <p:grpSp>
        <p:nvGrpSpPr>
          <p:cNvPr id="7" name="Group 6">
            <a:extLst>
              <a:ext uri="{FF2B5EF4-FFF2-40B4-BE49-F238E27FC236}">
                <a16:creationId xmlns:a16="http://schemas.microsoft.com/office/drawing/2014/main" id="{5F0A4AAE-23C4-4CB9-9547-E6FC7F452806}"/>
              </a:ext>
            </a:extLst>
          </p:cNvPr>
          <p:cNvGrpSpPr/>
          <p:nvPr/>
        </p:nvGrpSpPr>
        <p:grpSpPr>
          <a:xfrm>
            <a:off x="1325722" y="1584000"/>
            <a:ext cx="1296000" cy="1296000"/>
            <a:chOff x="7587438" y="0"/>
            <a:chExt cx="1296000" cy="1296000"/>
          </a:xfrm>
        </p:grpSpPr>
        <p:pic>
          <p:nvPicPr>
            <p:cNvPr id="29" name="Picture 28" descr="Qr code&#10;&#10;Description automatically generated">
              <a:extLst>
                <a:ext uri="{FF2B5EF4-FFF2-40B4-BE49-F238E27FC236}">
                  <a16:creationId xmlns:a16="http://schemas.microsoft.com/office/drawing/2014/main" id="{EFCB96F4-F811-47E5-A365-8BE6D7A6F9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5438" y="108000"/>
              <a:ext cx="1080000" cy="1080000"/>
            </a:xfrm>
            <a:prstGeom prst="rect">
              <a:avLst/>
            </a:prstGeom>
          </p:spPr>
        </p:pic>
        <p:sp>
          <p:nvSpPr>
            <p:cNvPr id="24" name="Rectangle: Rounded Corners 23">
              <a:extLst>
                <a:ext uri="{FF2B5EF4-FFF2-40B4-BE49-F238E27FC236}">
                  <a16:creationId xmlns:a16="http://schemas.microsoft.com/office/drawing/2014/main" id="{1C5BBEA1-3243-4061-81AA-FF37361D76BE}"/>
                </a:ext>
              </a:extLst>
            </p:cNvPr>
            <p:cNvSpPr/>
            <p:nvPr/>
          </p:nvSpPr>
          <p:spPr>
            <a:xfrm>
              <a:off x="7587438" y="0"/>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nvGrpSpPr>
          <p:cNvPr id="3" name="Group 2">
            <a:extLst>
              <a:ext uri="{FF2B5EF4-FFF2-40B4-BE49-F238E27FC236}">
                <a16:creationId xmlns:a16="http://schemas.microsoft.com/office/drawing/2014/main" id="{70C481EF-763D-4752-A120-0FCC50B74E15}"/>
              </a:ext>
            </a:extLst>
          </p:cNvPr>
          <p:cNvGrpSpPr/>
          <p:nvPr/>
        </p:nvGrpSpPr>
        <p:grpSpPr>
          <a:xfrm>
            <a:off x="9570278" y="1584000"/>
            <a:ext cx="1296000" cy="1296000"/>
            <a:chOff x="9349368" y="118160"/>
            <a:chExt cx="1296000" cy="1296000"/>
          </a:xfrm>
        </p:grpSpPr>
        <p:pic>
          <p:nvPicPr>
            <p:cNvPr id="21" name="Picture 20" descr="Qr code&#10;&#10;Description automatically generated">
              <a:extLst>
                <a:ext uri="{FF2B5EF4-FFF2-40B4-BE49-F238E27FC236}">
                  <a16:creationId xmlns:a16="http://schemas.microsoft.com/office/drawing/2014/main" id="{48D158E2-DBCC-4CEA-BD45-51B26F96CB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89673" y="226160"/>
              <a:ext cx="1015389" cy="1080000"/>
            </a:xfrm>
            <a:prstGeom prst="rect">
              <a:avLst/>
            </a:prstGeom>
          </p:spPr>
        </p:pic>
        <p:sp>
          <p:nvSpPr>
            <p:cNvPr id="38" name="Rectangle: Rounded Corners 37">
              <a:extLst>
                <a:ext uri="{FF2B5EF4-FFF2-40B4-BE49-F238E27FC236}">
                  <a16:creationId xmlns:a16="http://schemas.microsoft.com/office/drawing/2014/main" id="{21DB951E-24DE-456E-BE6D-0874C543180C}"/>
                </a:ext>
              </a:extLst>
            </p:cNvPr>
            <p:cNvSpPr/>
            <p:nvPr/>
          </p:nvSpPr>
          <p:spPr>
            <a:xfrm>
              <a:off x="9349368" y="118160"/>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nvGrpSpPr>
          <p:cNvPr id="4" name="Group 3">
            <a:extLst>
              <a:ext uri="{FF2B5EF4-FFF2-40B4-BE49-F238E27FC236}">
                <a16:creationId xmlns:a16="http://schemas.microsoft.com/office/drawing/2014/main" id="{85F580AC-409E-4047-8D3C-2F40DA7AA7E0}"/>
              </a:ext>
            </a:extLst>
          </p:cNvPr>
          <p:cNvGrpSpPr/>
          <p:nvPr/>
        </p:nvGrpSpPr>
        <p:grpSpPr>
          <a:xfrm>
            <a:off x="6822661" y="1584000"/>
            <a:ext cx="1296000" cy="1296000"/>
            <a:chOff x="5935037" y="1399042"/>
            <a:chExt cx="1296000" cy="1296000"/>
          </a:xfrm>
        </p:grpSpPr>
        <p:pic>
          <p:nvPicPr>
            <p:cNvPr id="18" name="Picture 17" descr="Qr code&#10;&#10;Description automatically generated">
              <a:extLst>
                <a:ext uri="{FF2B5EF4-FFF2-40B4-BE49-F238E27FC236}">
                  <a16:creationId xmlns:a16="http://schemas.microsoft.com/office/drawing/2014/main" id="{80C35037-9664-45CC-B21B-D284CED2DD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57854" y="1507042"/>
              <a:ext cx="1050366" cy="1080000"/>
            </a:xfrm>
            <a:prstGeom prst="rect">
              <a:avLst/>
            </a:prstGeom>
          </p:spPr>
        </p:pic>
        <p:sp>
          <p:nvSpPr>
            <p:cNvPr id="39" name="Rectangle: Rounded Corners 38">
              <a:extLst>
                <a:ext uri="{FF2B5EF4-FFF2-40B4-BE49-F238E27FC236}">
                  <a16:creationId xmlns:a16="http://schemas.microsoft.com/office/drawing/2014/main" id="{0C52930C-B7F3-4173-8502-A57E4BBDCA99}"/>
                </a:ext>
              </a:extLst>
            </p:cNvPr>
            <p:cNvSpPr/>
            <p:nvPr/>
          </p:nvSpPr>
          <p:spPr>
            <a:xfrm>
              <a:off x="5935037" y="1399042"/>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nvGrpSpPr>
          <p:cNvPr id="5" name="Group 4">
            <a:extLst>
              <a:ext uri="{FF2B5EF4-FFF2-40B4-BE49-F238E27FC236}">
                <a16:creationId xmlns:a16="http://schemas.microsoft.com/office/drawing/2014/main" id="{F245E9E4-A3C4-405C-B14C-947B1374DE8D}"/>
              </a:ext>
            </a:extLst>
          </p:cNvPr>
          <p:cNvGrpSpPr/>
          <p:nvPr/>
        </p:nvGrpSpPr>
        <p:grpSpPr>
          <a:xfrm>
            <a:off x="4099144" y="1584000"/>
            <a:ext cx="1296000" cy="1296000"/>
            <a:chOff x="5961158" y="1625363"/>
            <a:chExt cx="1296000" cy="1296000"/>
          </a:xfrm>
        </p:grpSpPr>
        <p:pic>
          <p:nvPicPr>
            <p:cNvPr id="26" name="Picture 25" descr="Qr code&#10;&#10;Description automatically generated">
              <a:extLst>
                <a:ext uri="{FF2B5EF4-FFF2-40B4-BE49-F238E27FC236}">
                  <a16:creationId xmlns:a16="http://schemas.microsoft.com/office/drawing/2014/main" id="{2782C761-C6B3-4F25-951E-E183645F4A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69158" y="1733363"/>
              <a:ext cx="1080000" cy="1080000"/>
            </a:xfrm>
            <a:prstGeom prst="rect">
              <a:avLst/>
            </a:prstGeom>
          </p:spPr>
        </p:pic>
        <p:sp>
          <p:nvSpPr>
            <p:cNvPr id="40" name="Rectangle: Rounded Corners 39">
              <a:extLst>
                <a:ext uri="{FF2B5EF4-FFF2-40B4-BE49-F238E27FC236}">
                  <a16:creationId xmlns:a16="http://schemas.microsoft.com/office/drawing/2014/main" id="{C6E82BFD-6A0A-4F1E-8187-853A37A8734D}"/>
                </a:ext>
              </a:extLst>
            </p:cNvPr>
            <p:cNvSpPr/>
            <p:nvPr/>
          </p:nvSpPr>
          <p:spPr>
            <a:xfrm>
              <a:off x="5961158" y="1625363"/>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nvGrpSpPr>
          <p:cNvPr id="10" name="Group 9">
            <a:extLst>
              <a:ext uri="{FF2B5EF4-FFF2-40B4-BE49-F238E27FC236}">
                <a16:creationId xmlns:a16="http://schemas.microsoft.com/office/drawing/2014/main" id="{DE8E2C8C-2723-43D0-863B-457F48635914}"/>
              </a:ext>
            </a:extLst>
          </p:cNvPr>
          <p:cNvGrpSpPr/>
          <p:nvPr/>
        </p:nvGrpSpPr>
        <p:grpSpPr>
          <a:xfrm>
            <a:off x="2712433" y="4176000"/>
            <a:ext cx="1296000" cy="1296000"/>
            <a:chOff x="174592" y="4843098"/>
            <a:chExt cx="1296000" cy="1296000"/>
          </a:xfrm>
        </p:grpSpPr>
        <p:pic>
          <p:nvPicPr>
            <p:cNvPr id="2" name="Picture 1" descr="Qr code&#10;&#10;Description automatically generated">
              <a:extLst>
                <a:ext uri="{FF2B5EF4-FFF2-40B4-BE49-F238E27FC236}">
                  <a16:creationId xmlns:a16="http://schemas.microsoft.com/office/drawing/2014/main" id="{22FDCB38-696F-4EC2-A467-BE0F0E1D791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2832" y="4951098"/>
              <a:ext cx="1059519" cy="1080000"/>
            </a:xfrm>
            <a:prstGeom prst="rect">
              <a:avLst/>
            </a:prstGeom>
          </p:spPr>
        </p:pic>
        <p:sp>
          <p:nvSpPr>
            <p:cNvPr id="41" name="Rectangle: Rounded Corners 40">
              <a:extLst>
                <a:ext uri="{FF2B5EF4-FFF2-40B4-BE49-F238E27FC236}">
                  <a16:creationId xmlns:a16="http://schemas.microsoft.com/office/drawing/2014/main" id="{12D5BE6B-352C-4E58-9D36-796CC2718969}"/>
                </a:ext>
              </a:extLst>
            </p:cNvPr>
            <p:cNvSpPr/>
            <p:nvPr/>
          </p:nvSpPr>
          <p:spPr>
            <a:xfrm>
              <a:off x="174592" y="4843098"/>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nvGrpSpPr>
          <p:cNvPr id="9" name="Group 8">
            <a:extLst>
              <a:ext uri="{FF2B5EF4-FFF2-40B4-BE49-F238E27FC236}">
                <a16:creationId xmlns:a16="http://schemas.microsoft.com/office/drawing/2014/main" id="{BF2FDDD7-93C5-477F-812E-ADC506242D44}"/>
              </a:ext>
            </a:extLst>
          </p:cNvPr>
          <p:cNvGrpSpPr/>
          <p:nvPr/>
        </p:nvGrpSpPr>
        <p:grpSpPr>
          <a:xfrm>
            <a:off x="5446751" y="4176000"/>
            <a:ext cx="1296000" cy="1296000"/>
            <a:chOff x="10471238" y="4233498"/>
            <a:chExt cx="1296000" cy="1296000"/>
          </a:xfrm>
        </p:grpSpPr>
        <p:pic>
          <p:nvPicPr>
            <p:cNvPr id="15" name="Picture 14" descr="Qr code&#10;&#10;Description automatically generated">
              <a:extLst>
                <a:ext uri="{FF2B5EF4-FFF2-40B4-BE49-F238E27FC236}">
                  <a16:creationId xmlns:a16="http://schemas.microsoft.com/office/drawing/2014/main" id="{4E2E4DCD-9E9A-41FE-AA58-96212663EA1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579238" y="4341498"/>
              <a:ext cx="1080000" cy="1080000"/>
            </a:xfrm>
            <a:prstGeom prst="rect">
              <a:avLst/>
            </a:prstGeom>
          </p:spPr>
        </p:pic>
        <p:sp>
          <p:nvSpPr>
            <p:cNvPr id="42" name="Rectangle: Rounded Corners 41">
              <a:extLst>
                <a:ext uri="{FF2B5EF4-FFF2-40B4-BE49-F238E27FC236}">
                  <a16:creationId xmlns:a16="http://schemas.microsoft.com/office/drawing/2014/main" id="{A1813232-D40C-4B55-A47D-A2656FB814C3}"/>
                </a:ext>
              </a:extLst>
            </p:cNvPr>
            <p:cNvSpPr/>
            <p:nvPr/>
          </p:nvSpPr>
          <p:spPr>
            <a:xfrm>
              <a:off x="10471238" y="4233498"/>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nvGrpSpPr>
          <p:cNvPr id="8" name="Group 7">
            <a:extLst>
              <a:ext uri="{FF2B5EF4-FFF2-40B4-BE49-F238E27FC236}">
                <a16:creationId xmlns:a16="http://schemas.microsoft.com/office/drawing/2014/main" id="{66E5F197-9E28-4CA1-B0F4-6291A296F319}"/>
              </a:ext>
            </a:extLst>
          </p:cNvPr>
          <p:cNvGrpSpPr/>
          <p:nvPr/>
        </p:nvGrpSpPr>
        <p:grpSpPr>
          <a:xfrm>
            <a:off x="8213128" y="4176000"/>
            <a:ext cx="1296000" cy="1296000"/>
            <a:chOff x="10175260" y="639263"/>
            <a:chExt cx="1296000" cy="1296000"/>
          </a:xfrm>
        </p:grpSpPr>
        <p:pic>
          <p:nvPicPr>
            <p:cNvPr id="11" name="Picture 10" descr="Qr code&#10;&#10;Description automatically generated">
              <a:extLst>
                <a:ext uri="{FF2B5EF4-FFF2-40B4-BE49-F238E27FC236}">
                  <a16:creationId xmlns:a16="http://schemas.microsoft.com/office/drawing/2014/main" id="{40EC82D9-FC45-4B4B-BD17-1D4D0F9DF3B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283260" y="747263"/>
              <a:ext cx="1080000" cy="1080000"/>
            </a:xfrm>
            <a:prstGeom prst="rect">
              <a:avLst/>
            </a:prstGeom>
          </p:spPr>
        </p:pic>
        <p:sp>
          <p:nvSpPr>
            <p:cNvPr id="43" name="Rectangle: Rounded Corners 42">
              <a:extLst>
                <a:ext uri="{FF2B5EF4-FFF2-40B4-BE49-F238E27FC236}">
                  <a16:creationId xmlns:a16="http://schemas.microsoft.com/office/drawing/2014/main" id="{7DB375E5-61A4-4D93-A80E-CACFB6D218D3}"/>
                </a:ext>
              </a:extLst>
            </p:cNvPr>
            <p:cNvSpPr/>
            <p:nvPr/>
          </p:nvSpPr>
          <p:spPr>
            <a:xfrm>
              <a:off x="10175260" y="639263"/>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spTree>
    <p:extLst>
      <p:ext uri="{BB962C8B-B14F-4D97-AF65-F5344CB8AC3E}">
        <p14:creationId xmlns:p14="http://schemas.microsoft.com/office/powerpoint/2010/main" val="4079765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23"/>
        <p:cNvGrpSpPr/>
        <p:nvPr/>
      </p:nvGrpSpPr>
      <p:grpSpPr>
        <a:xfrm>
          <a:off x="0" y="0"/>
          <a:ext cx="0" cy="0"/>
          <a:chOff x="0" y="0"/>
          <a:chExt cx="0" cy="0"/>
        </a:xfrm>
      </p:grpSpPr>
      <p:sp>
        <p:nvSpPr>
          <p:cNvPr id="124" name="Google Shape;124;p16"/>
          <p:cNvSpPr txBox="1">
            <a:spLocks noGrp="1"/>
          </p:cNvSpPr>
          <p:nvPr>
            <p:ph idx="1"/>
          </p:nvPr>
        </p:nvSpPr>
        <p:spPr>
          <a:xfrm>
            <a:off x="385200" y="1515600"/>
            <a:ext cx="11473732" cy="4785485"/>
          </a:xfrm>
          <a:prstGeom prst="rect">
            <a:avLst/>
          </a:prstGeom>
          <a:noFill/>
          <a:ln>
            <a:noFill/>
          </a:ln>
        </p:spPr>
        <p:txBody>
          <a:bodyPr spcFirstLastPara="1" vert="horz" wrap="square" lIns="91425" tIns="45700" rIns="91425" bIns="45700" rtlCol="0" anchor="t" anchorCtr="0">
            <a:noAutofit/>
          </a:bodyPr>
          <a:lstStyle/>
          <a:p>
            <a:pPr marL="0" indent="0">
              <a:spcBef>
                <a:spcPts val="0"/>
              </a:spcBef>
              <a:spcAft>
                <a:spcPts val="900"/>
              </a:spcAft>
              <a:buClr>
                <a:srgbClr val="FF0000"/>
              </a:buClr>
              <a:buSzPts val="2000"/>
              <a:buNone/>
            </a:pPr>
            <a:r>
              <a:rPr lang="en-GB" sz="1900" b="1" dirty="0"/>
              <a:t>What do businesses need to know?</a:t>
            </a:r>
            <a:endParaRPr sz="1900" b="1" dirty="0"/>
          </a:p>
        </p:txBody>
      </p:sp>
      <p:sp>
        <p:nvSpPr>
          <p:cNvPr id="13" name="Title 1">
            <a:extLst>
              <a:ext uri="{FF2B5EF4-FFF2-40B4-BE49-F238E27FC236}">
                <a16:creationId xmlns:a16="http://schemas.microsoft.com/office/drawing/2014/main" id="{F2059D1B-545F-4632-AED7-6FEE3A60B6E6}"/>
              </a:ext>
            </a:extLst>
          </p:cNvPr>
          <p:cNvSpPr>
            <a:spLocks noGrp="1"/>
          </p:cNvSpPr>
          <p:nvPr>
            <p:ph type="title"/>
          </p:nvPr>
        </p:nvSpPr>
        <p:spPr>
          <a:xfrm>
            <a:off x="344770" y="479542"/>
            <a:ext cx="10886648"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HIRING</a:t>
            </a:r>
            <a:r>
              <a:rPr lang="en-GB" sz="3600" b="1" dirty="0">
                <a:solidFill>
                  <a:schemeClr val="bg1"/>
                </a:solidFill>
                <a:highlight>
                  <a:srgbClr val="E61E42"/>
                </a:highlight>
                <a:latin typeface="Apercu Pro" panose="020B0604020202020204" charset="0"/>
                <a:cs typeface="Apercu Pro" panose="020B0604020202020204" charset="0"/>
              </a:rPr>
              <a:t> STAFF FROM OUTSIDE THE UK</a:t>
            </a:r>
            <a:r>
              <a:rPr lang="en-GB" sz="3600" b="1" dirty="0">
                <a:solidFill>
                  <a:srgbClr val="E61E42"/>
                </a:solidFill>
                <a:highlight>
                  <a:srgbClr val="E61E42"/>
                </a:highlight>
                <a:latin typeface="Apercu Pro" panose="020B0604020202020204" charset="0"/>
                <a:cs typeface="Apercu Pro" panose="020B0604020202020204" charset="0"/>
              </a:rPr>
              <a:t>I</a:t>
            </a:r>
          </a:p>
        </p:txBody>
      </p:sp>
      <p:grpSp>
        <p:nvGrpSpPr>
          <p:cNvPr id="5" name="Group 4">
            <a:extLst>
              <a:ext uri="{FF2B5EF4-FFF2-40B4-BE49-F238E27FC236}">
                <a16:creationId xmlns:a16="http://schemas.microsoft.com/office/drawing/2014/main" id="{B3AA9815-E507-4556-936A-2C4EE3C63F86}"/>
              </a:ext>
            </a:extLst>
          </p:cNvPr>
          <p:cNvGrpSpPr/>
          <p:nvPr/>
        </p:nvGrpSpPr>
        <p:grpSpPr>
          <a:xfrm>
            <a:off x="545026" y="1962392"/>
            <a:ext cx="11061241" cy="4345214"/>
            <a:chOff x="545026" y="1875032"/>
            <a:chExt cx="11061241" cy="4345214"/>
          </a:xfrm>
        </p:grpSpPr>
        <p:sp>
          <p:nvSpPr>
            <p:cNvPr id="127" name="Google Shape;127;p16"/>
            <p:cNvSpPr txBox="1"/>
            <p:nvPr/>
          </p:nvSpPr>
          <p:spPr>
            <a:xfrm>
              <a:off x="545026" y="3563069"/>
              <a:ext cx="3587085" cy="1511041"/>
            </a:xfrm>
            <a:prstGeom prst="rect">
              <a:avLst/>
            </a:prstGeom>
            <a:noFill/>
            <a:ln>
              <a:noFill/>
            </a:ln>
          </p:spPr>
          <p:txBody>
            <a:bodyPr spcFirstLastPara="1" wrap="square" lIns="91425" tIns="45700" rIns="91425" bIns="45700" anchor="t" anchorCtr="0">
              <a:noAutofit/>
            </a:bodyPr>
            <a:lstStyle/>
            <a:p>
              <a:pPr marL="0" marR="0" lvl="0" indent="0" algn="ctr" rtl="0">
                <a:lnSpc>
                  <a:spcPct val="140000"/>
                </a:lnSpc>
                <a:spcBef>
                  <a:spcPts val="0"/>
                </a:spcBef>
                <a:spcAft>
                  <a:spcPts val="0"/>
                </a:spcAft>
                <a:buClr>
                  <a:srgbClr val="FF0000"/>
                </a:buClr>
                <a:buSzPts val="2000"/>
                <a:buFont typeface="Arial"/>
                <a:buNone/>
              </a:pPr>
              <a:r>
                <a:rPr lang="en-GB" b="1" i="0" u="none" strike="noStrike" cap="none" dirty="0">
                  <a:solidFill>
                    <a:srgbClr val="2D2767"/>
                  </a:solidFill>
                  <a:latin typeface="Apercu Pro" panose="020B0604020202020204" charset="0"/>
                  <a:cs typeface="Apercu Pro" panose="020B0604020202020204" charset="0"/>
                  <a:sym typeface="Arial"/>
                </a:rPr>
                <a:t>Free movement has ended </a:t>
              </a:r>
              <a:r>
                <a:rPr lang="en-GB" b="0" i="0" u="none" strike="noStrike" cap="none" dirty="0">
                  <a:solidFill>
                    <a:srgbClr val="2D2767"/>
                  </a:solidFill>
                  <a:latin typeface="Apercu Pro" panose="020B0604020202020204" charset="0"/>
                  <a:cs typeface="Apercu Pro" panose="020B0604020202020204" charset="0"/>
                  <a:sym typeface="Arial"/>
                </a:rPr>
                <a:t>and the UK has introduced a points-based immigration system.</a:t>
              </a:r>
              <a:endParaRPr dirty="0">
                <a:solidFill>
                  <a:srgbClr val="2D2767"/>
                </a:solidFill>
                <a:latin typeface="Apercu Pro" panose="020B0604020202020204" charset="0"/>
                <a:cs typeface="Apercu Pro" panose="020B0604020202020204" charset="0"/>
              </a:endParaRPr>
            </a:p>
          </p:txBody>
        </p:sp>
        <p:sp>
          <p:nvSpPr>
            <p:cNvPr id="128" name="Google Shape;128;p16"/>
            <p:cNvSpPr txBox="1"/>
            <p:nvPr/>
          </p:nvSpPr>
          <p:spPr>
            <a:xfrm>
              <a:off x="4328272" y="3563069"/>
              <a:ext cx="3535457" cy="1509957"/>
            </a:xfrm>
            <a:prstGeom prst="rect">
              <a:avLst/>
            </a:prstGeom>
            <a:noFill/>
            <a:ln>
              <a:noFill/>
            </a:ln>
          </p:spPr>
          <p:txBody>
            <a:bodyPr spcFirstLastPara="1" wrap="square" lIns="91425" tIns="45700" rIns="91425" bIns="45700" anchor="t" anchorCtr="0">
              <a:noAutofit/>
            </a:bodyPr>
            <a:lstStyle/>
            <a:p>
              <a:pPr marL="0" marR="0" lvl="0" indent="0" algn="ctr" rtl="0">
                <a:lnSpc>
                  <a:spcPct val="140000"/>
                </a:lnSpc>
                <a:spcBef>
                  <a:spcPts val="0"/>
                </a:spcBef>
                <a:spcAft>
                  <a:spcPts val="0"/>
                </a:spcAft>
                <a:buClr>
                  <a:srgbClr val="FF0000"/>
                </a:buClr>
                <a:buSzPts val="2000"/>
                <a:buFont typeface="Arial"/>
                <a:buNone/>
              </a:pPr>
              <a:r>
                <a:rPr lang="en-GB" dirty="0">
                  <a:solidFill>
                    <a:srgbClr val="2D2767"/>
                  </a:solidFill>
                  <a:effectLst/>
                  <a:latin typeface="Apercu Pro" panose="020B0604020202020204" charset="0"/>
                  <a:ea typeface="Times New Roman" panose="02020603050405020304" pitchFamily="18" charset="0"/>
                  <a:cs typeface="Apercu Pro" panose="020B0604020202020204" charset="0"/>
                </a:rPr>
                <a:t>The </a:t>
              </a:r>
              <a:r>
                <a:rPr lang="en-GB" b="1" dirty="0">
                  <a:solidFill>
                    <a:srgbClr val="2D2767"/>
                  </a:solidFill>
                  <a:effectLst/>
                  <a:latin typeface="Apercu Pro" panose="020B0604020202020204" charset="0"/>
                  <a:ea typeface="Times New Roman" panose="02020603050405020304" pitchFamily="18" charset="0"/>
                  <a:cs typeface="Apercu Pro" panose="020B0604020202020204" charset="0"/>
                </a:rPr>
                <a:t>new system </a:t>
              </a:r>
              <a:r>
                <a:rPr lang="en-GB" dirty="0">
                  <a:solidFill>
                    <a:srgbClr val="2D2767"/>
                  </a:solidFill>
                  <a:effectLst/>
                  <a:latin typeface="Apercu Pro" panose="020B0604020202020204" charset="0"/>
                  <a:ea typeface="Times New Roman" panose="02020603050405020304" pitchFamily="18" charset="0"/>
                  <a:cs typeface="Apercu Pro" panose="020B0604020202020204" charset="0"/>
                </a:rPr>
                <a:t>introduces job, salary and language</a:t>
              </a:r>
              <a:r>
                <a:rPr lang="en-GB" b="1" dirty="0">
                  <a:solidFill>
                    <a:srgbClr val="2D2767"/>
                  </a:solidFill>
                  <a:effectLst/>
                  <a:latin typeface="Apercu Pro" panose="020B0604020202020204" charset="0"/>
                  <a:ea typeface="Times New Roman" panose="02020603050405020304" pitchFamily="18" charset="0"/>
                  <a:cs typeface="Apercu Pro" panose="020B0604020202020204" charset="0"/>
                </a:rPr>
                <a:t> requirements </a:t>
              </a:r>
              <a:r>
                <a:rPr lang="en-GB" dirty="0">
                  <a:solidFill>
                    <a:srgbClr val="2D2767"/>
                  </a:solidFill>
                  <a:effectLst/>
                  <a:latin typeface="Apercu Pro" panose="020B0604020202020204" charset="0"/>
                  <a:ea typeface="Times New Roman" panose="02020603050405020304" pitchFamily="18" charset="0"/>
                  <a:cs typeface="Apercu Pro" panose="020B0604020202020204" charset="0"/>
                </a:rPr>
                <a:t>that may impact the ability to hire from the EU.</a:t>
              </a:r>
              <a:endParaRPr lang="en-GB" i="0" u="none" strike="noStrike" cap="none" dirty="0">
                <a:solidFill>
                  <a:srgbClr val="2D2767"/>
                </a:solidFill>
                <a:latin typeface="Apercu Pro" panose="020B0604020202020204" charset="0"/>
                <a:cs typeface="Apercu Pro" panose="020B0604020202020204" charset="0"/>
                <a:sym typeface="Arial"/>
              </a:endParaRPr>
            </a:p>
            <a:p>
              <a:pPr marL="0" marR="0" lvl="0" indent="0" algn="ctr" rtl="0">
                <a:lnSpc>
                  <a:spcPct val="140000"/>
                </a:lnSpc>
                <a:spcBef>
                  <a:spcPts val="0"/>
                </a:spcBef>
                <a:spcAft>
                  <a:spcPts val="0"/>
                </a:spcAft>
                <a:buClr>
                  <a:srgbClr val="FF0000"/>
                </a:buClr>
                <a:buSzPts val="2000"/>
                <a:buFont typeface="Arial"/>
                <a:buNone/>
              </a:pPr>
              <a:endParaRPr sz="2000" dirty="0">
                <a:solidFill>
                  <a:srgbClr val="002060"/>
                </a:solidFill>
                <a:latin typeface="Apercu Pro" panose="020B0604020202020204" charset="0"/>
                <a:cs typeface="Apercu Pro" panose="020B0604020202020204" charset="0"/>
              </a:endParaRPr>
            </a:p>
          </p:txBody>
        </p:sp>
        <p:sp>
          <p:nvSpPr>
            <p:cNvPr id="129" name="Google Shape;129;p16"/>
            <p:cNvSpPr txBox="1"/>
            <p:nvPr/>
          </p:nvSpPr>
          <p:spPr>
            <a:xfrm>
              <a:off x="8235383" y="3540216"/>
              <a:ext cx="3370884" cy="2680030"/>
            </a:xfrm>
            <a:prstGeom prst="rect">
              <a:avLst/>
            </a:prstGeom>
            <a:noFill/>
            <a:ln>
              <a:noFill/>
            </a:ln>
          </p:spPr>
          <p:txBody>
            <a:bodyPr spcFirstLastPara="1" wrap="square" lIns="91425" tIns="45700" rIns="91425" bIns="45700" anchor="t" anchorCtr="0">
              <a:noAutofit/>
            </a:bodyPr>
            <a:lstStyle/>
            <a:p>
              <a:pPr marL="0" marR="0" lvl="0" indent="0" algn="ctr" rtl="0">
                <a:lnSpc>
                  <a:spcPct val="140000"/>
                </a:lnSpc>
                <a:spcBef>
                  <a:spcPts val="0"/>
                </a:spcBef>
                <a:spcAft>
                  <a:spcPts val="0"/>
                </a:spcAft>
                <a:buClr>
                  <a:srgbClr val="FF0000"/>
                </a:buClr>
                <a:buSzPts val="2000"/>
                <a:buFont typeface="Arial"/>
                <a:buNone/>
              </a:pPr>
              <a:r>
                <a:rPr lang="en-GB" b="0" i="0" u="none" strike="noStrike" cap="none" dirty="0">
                  <a:solidFill>
                    <a:srgbClr val="2D2767"/>
                  </a:solidFill>
                  <a:latin typeface="Apercu Pro" panose="020B0604020202020204" charset="0"/>
                  <a:cs typeface="Apercu Pro" panose="020B0604020202020204" charset="0"/>
                  <a:sym typeface="Arial"/>
                </a:rPr>
                <a:t>This system enables UK employers to recruit </a:t>
              </a:r>
              <a:r>
                <a:rPr lang="en-GB" b="1" i="0" u="none" strike="noStrike" cap="none" dirty="0">
                  <a:solidFill>
                    <a:srgbClr val="2D2767"/>
                  </a:solidFill>
                  <a:latin typeface="Apercu Pro" panose="020B0604020202020204" charset="0"/>
                  <a:cs typeface="Apercu Pro" panose="020B0604020202020204" charset="0"/>
                  <a:sym typeface="Arial"/>
                </a:rPr>
                <a:t>skilled </a:t>
              </a:r>
              <a:r>
                <a:rPr lang="en-GB" i="0" u="none" strike="noStrike" cap="none" dirty="0">
                  <a:solidFill>
                    <a:srgbClr val="2D2767"/>
                  </a:solidFill>
                  <a:latin typeface="Apercu Pro" panose="020B0604020202020204" charset="0"/>
                  <a:cs typeface="Apercu Pro" panose="020B0604020202020204" charset="0"/>
                  <a:sym typeface="Arial"/>
                </a:rPr>
                <a:t>workers from around the world. </a:t>
              </a:r>
              <a:r>
                <a:rPr lang="en-GB" b="1" i="0" u="none" strike="noStrike" cap="none" dirty="0">
                  <a:solidFill>
                    <a:srgbClr val="2D2767"/>
                  </a:solidFill>
                  <a:latin typeface="Apercu Pro" panose="020B0604020202020204" charset="0"/>
                  <a:cs typeface="Apercu Pro" panose="020B0604020202020204" charset="0"/>
                  <a:sym typeface="Arial"/>
                </a:rPr>
                <a:t>Businesses need to be a licensed sponsor </a:t>
              </a:r>
              <a:r>
                <a:rPr lang="en-GB" i="0" u="none" strike="noStrike" cap="none" dirty="0">
                  <a:solidFill>
                    <a:srgbClr val="2D2767"/>
                  </a:solidFill>
                  <a:latin typeface="Apercu Pro" panose="020B0604020202020204" charset="0"/>
                  <a:cs typeface="Apercu Pro" panose="020B0604020202020204" charset="0"/>
                  <a:sym typeface="Arial"/>
                </a:rPr>
                <a:t>to hire</a:t>
              </a:r>
              <a:r>
                <a:rPr lang="en-GB" b="1" i="0" u="none" strike="noStrike" cap="none" dirty="0">
                  <a:solidFill>
                    <a:srgbClr val="2D2767"/>
                  </a:solidFill>
                  <a:latin typeface="Apercu Pro" panose="020B0604020202020204" charset="0"/>
                  <a:cs typeface="Apercu Pro" panose="020B0604020202020204" charset="0"/>
                  <a:sym typeface="Arial"/>
                </a:rPr>
                <a:t> </a:t>
              </a:r>
              <a:r>
                <a:rPr lang="en-GB" i="0" u="none" strike="noStrike" cap="none" dirty="0">
                  <a:solidFill>
                    <a:srgbClr val="2D2767"/>
                  </a:solidFill>
                  <a:latin typeface="Apercu Pro" panose="020B0604020202020204" charset="0"/>
                  <a:cs typeface="Apercu Pro" panose="020B0604020202020204" charset="0"/>
                  <a:sym typeface="Arial"/>
                </a:rPr>
                <a:t>most eligible workers from outside the UK. </a:t>
              </a:r>
              <a:endParaRPr dirty="0">
                <a:solidFill>
                  <a:srgbClr val="2D2767"/>
                </a:solidFill>
                <a:latin typeface="Apercu Pro" panose="020B0604020202020204" charset="0"/>
                <a:cs typeface="Apercu Pro" panose="020B0604020202020204" charset="0"/>
              </a:endParaRPr>
            </a:p>
          </p:txBody>
        </p:sp>
        <p:cxnSp>
          <p:nvCxnSpPr>
            <p:cNvPr id="130" name="Google Shape;130;p16"/>
            <p:cNvCxnSpPr>
              <a:cxnSpLocks/>
            </p:cNvCxnSpPr>
            <p:nvPr/>
          </p:nvCxnSpPr>
          <p:spPr>
            <a:xfrm>
              <a:off x="1268138" y="3275729"/>
              <a:ext cx="2140857" cy="0"/>
            </a:xfrm>
            <a:prstGeom prst="straightConnector1">
              <a:avLst/>
            </a:prstGeom>
            <a:noFill/>
            <a:ln w="38100" cap="flat" cmpd="sng">
              <a:solidFill>
                <a:srgbClr val="2D2767"/>
              </a:solidFill>
              <a:prstDash val="solid"/>
              <a:miter lim="800000"/>
              <a:headEnd type="none" w="sm" len="sm"/>
              <a:tailEnd type="none" w="sm" len="sm"/>
            </a:ln>
          </p:spPr>
        </p:cxnSp>
        <p:cxnSp>
          <p:nvCxnSpPr>
            <p:cNvPr id="131" name="Google Shape;131;p16"/>
            <p:cNvCxnSpPr>
              <a:cxnSpLocks/>
            </p:cNvCxnSpPr>
            <p:nvPr/>
          </p:nvCxnSpPr>
          <p:spPr>
            <a:xfrm>
              <a:off x="5026110" y="3277710"/>
              <a:ext cx="2140857" cy="0"/>
            </a:xfrm>
            <a:prstGeom prst="straightConnector1">
              <a:avLst/>
            </a:prstGeom>
            <a:noFill/>
            <a:ln w="38100" cap="flat" cmpd="sng">
              <a:solidFill>
                <a:srgbClr val="2D2767"/>
              </a:solidFill>
              <a:prstDash val="solid"/>
              <a:miter lim="800000"/>
              <a:headEnd type="none" w="sm" len="sm"/>
              <a:tailEnd type="none" w="sm" len="sm"/>
            </a:ln>
          </p:spPr>
        </p:cxnSp>
        <p:cxnSp>
          <p:nvCxnSpPr>
            <p:cNvPr id="132" name="Google Shape;132;p16"/>
            <p:cNvCxnSpPr>
              <a:cxnSpLocks/>
            </p:cNvCxnSpPr>
            <p:nvPr/>
          </p:nvCxnSpPr>
          <p:spPr>
            <a:xfrm>
              <a:off x="8850396" y="3275729"/>
              <a:ext cx="2140857" cy="0"/>
            </a:xfrm>
            <a:prstGeom prst="straightConnector1">
              <a:avLst/>
            </a:prstGeom>
            <a:noFill/>
            <a:ln w="38100" cap="flat" cmpd="sng">
              <a:solidFill>
                <a:srgbClr val="2D2767"/>
              </a:solidFill>
              <a:prstDash val="solid"/>
              <a:miter lim="800000"/>
              <a:headEnd type="none" w="sm" len="sm"/>
              <a:tailEnd type="none" w="sm" len="sm"/>
            </a:ln>
          </p:spPr>
        </p:cxnSp>
        <p:pic>
          <p:nvPicPr>
            <p:cNvPr id="133" name="Google Shape;133;p16" descr="Earth globe: Africa and Europe"/>
            <p:cNvPicPr preferRelativeResize="0"/>
            <p:nvPr/>
          </p:nvPicPr>
          <p:blipFill rotWithShape="1">
            <a:blip r:embed="rId4" cstate="screen">
              <a:alphaModFix/>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a:ext>
              </a:extLst>
            </a:blip>
            <a:srcRect/>
            <a:stretch/>
          </p:blipFill>
          <p:spPr>
            <a:xfrm>
              <a:off x="9349897" y="1875032"/>
              <a:ext cx="1260045" cy="1260045"/>
            </a:xfrm>
            <a:prstGeom prst="rect">
              <a:avLst/>
            </a:prstGeom>
            <a:noFill/>
            <a:ln>
              <a:noFill/>
            </a:ln>
          </p:spPr>
        </p:pic>
        <p:pic>
          <p:nvPicPr>
            <p:cNvPr id="134" name="Google Shape;134;p16" descr="Clipboard Partially Checked"/>
            <p:cNvPicPr preferRelativeResize="0"/>
            <p:nvPr/>
          </p:nvPicPr>
          <p:blipFill rotWithShape="1">
            <a:blip r:embed="rId6" cstate="screen">
              <a:alphaModFix/>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a:ext>
              </a:extLst>
            </a:blip>
            <a:srcRect/>
            <a:stretch/>
          </p:blipFill>
          <p:spPr>
            <a:xfrm>
              <a:off x="1757923" y="1917160"/>
              <a:ext cx="1161285" cy="1161285"/>
            </a:xfrm>
            <a:prstGeom prst="rect">
              <a:avLst/>
            </a:prstGeom>
            <a:noFill/>
            <a:ln>
              <a:noFill/>
            </a:ln>
          </p:spPr>
        </p:pic>
        <p:pic>
          <p:nvPicPr>
            <p:cNvPr id="135" name="Google Shape;135;p16" descr="Internet Banking"/>
            <p:cNvPicPr preferRelativeResize="0"/>
            <p:nvPr/>
          </p:nvPicPr>
          <p:blipFill rotWithShape="1">
            <a:blip r:embed="rId8" cstate="screen">
              <a:alphaModFix/>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a:ext>
              </a:extLst>
            </a:blip>
            <a:srcRect/>
            <a:stretch/>
          </p:blipFill>
          <p:spPr>
            <a:xfrm>
              <a:off x="5606327" y="2014173"/>
              <a:ext cx="979346" cy="979346"/>
            </a:xfrm>
            <a:prstGeom prst="rect">
              <a:avLst/>
            </a:prstGeom>
            <a:noFill/>
            <a:ln>
              <a:noFill/>
            </a:ln>
          </p:spPr>
        </p:pic>
      </p:gr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7"/>
          <p:cNvSpPr txBox="1">
            <a:spLocks noGrp="1"/>
          </p:cNvSpPr>
          <p:nvPr>
            <p:ph idx="1"/>
          </p:nvPr>
        </p:nvSpPr>
        <p:spPr>
          <a:xfrm>
            <a:off x="385200" y="1515600"/>
            <a:ext cx="11473732" cy="435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0000"/>
              </a:buClr>
              <a:buSzPts val="2000"/>
              <a:buNone/>
            </a:pPr>
            <a:r>
              <a:rPr lang="en-GB" sz="1900" b="1" dirty="0">
                <a:latin typeface="Apercu Pro"/>
                <a:cs typeface="Apercu Pro" panose="020B0604020202020204" charset="0"/>
              </a:rPr>
              <a:t>What do businesses need to do?</a:t>
            </a:r>
            <a:endParaRPr lang="en-GB" sz="1900" dirty="0">
              <a:latin typeface="Apercu Pro"/>
              <a:cs typeface="Apercu Pro" panose="020B0604020202020204" charset="0"/>
            </a:endParaRPr>
          </a:p>
          <a:p>
            <a:pPr marL="0" indent="0">
              <a:lnSpc>
                <a:spcPct val="140000"/>
              </a:lnSpc>
              <a:spcBef>
                <a:spcPts val="600"/>
              </a:spcBef>
              <a:buClr>
                <a:srgbClr val="FF0000"/>
              </a:buClr>
              <a:buSzPts val="2000"/>
              <a:buNone/>
            </a:pPr>
            <a:r>
              <a:rPr lang="en-GB" sz="1800" dirty="0">
                <a:latin typeface="Apercu Pro"/>
                <a:cs typeface="Apercu Pro" panose="020B0604020202020204" charset="0"/>
              </a:rPr>
              <a:t>If businesses want to recruit workers from outside the UK (excluding Ireland), they now need to ensure:</a:t>
            </a:r>
          </a:p>
          <a:p>
            <a:pPr lvl="1">
              <a:lnSpc>
                <a:spcPct val="140000"/>
              </a:lnSpc>
              <a:spcBef>
                <a:spcPts val="600"/>
              </a:spcBef>
              <a:buClr>
                <a:srgbClr val="E61E42"/>
              </a:buClr>
              <a:buSzPts val="2000"/>
            </a:pPr>
            <a:r>
              <a:rPr lang="en-GB" sz="1800" dirty="0">
                <a:latin typeface="Apercu Pro"/>
                <a:cs typeface="Apercu Pro" panose="020B0604020202020204" charset="0"/>
              </a:rPr>
              <a:t>They are a Home Office licensed visa sponsor.</a:t>
            </a:r>
          </a:p>
          <a:p>
            <a:pPr lvl="1">
              <a:lnSpc>
                <a:spcPct val="140000"/>
              </a:lnSpc>
              <a:spcBef>
                <a:spcPts val="0"/>
              </a:spcBef>
              <a:buClr>
                <a:srgbClr val="E61E42"/>
              </a:buClr>
              <a:buSzPts val="2000"/>
            </a:pPr>
            <a:r>
              <a:rPr lang="en-GB" sz="1800" dirty="0">
                <a:latin typeface="Apercu Pro"/>
                <a:cs typeface="Apercu Pro" panose="020B0604020202020204" charset="0"/>
              </a:rPr>
              <a:t>The job on offer is at the required skill level – RQF 3 or above (A Level and equivalent).</a:t>
            </a:r>
          </a:p>
          <a:p>
            <a:pPr marL="685800" lvl="1" indent="-228600">
              <a:lnSpc>
                <a:spcPct val="140000"/>
              </a:lnSpc>
              <a:spcBef>
                <a:spcPts val="0"/>
              </a:spcBef>
              <a:buClr>
                <a:srgbClr val="E61E42"/>
              </a:buClr>
              <a:buSzPts val="2000"/>
            </a:pPr>
            <a:r>
              <a:rPr lang="en-GB" sz="1800" dirty="0">
                <a:latin typeface="Apercu Pro"/>
                <a:cs typeface="Apercu Pro" panose="020B0604020202020204" charset="0"/>
              </a:rPr>
              <a:t>The job on offer is above the required minimum salary level. </a:t>
            </a:r>
          </a:p>
          <a:p>
            <a:pPr marL="685800" lvl="1" indent="-228600">
              <a:lnSpc>
                <a:spcPct val="140000"/>
              </a:lnSpc>
              <a:spcBef>
                <a:spcPts val="0"/>
              </a:spcBef>
              <a:buClr>
                <a:srgbClr val="E61E42"/>
              </a:buClr>
              <a:buSzPts val="2000"/>
            </a:pPr>
            <a:r>
              <a:rPr lang="en-GB" sz="1800" dirty="0">
                <a:latin typeface="Apercu Pro"/>
                <a:cs typeface="Apercu Pro" panose="020B0604020202020204" charset="0"/>
              </a:rPr>
              <a:t>The candidate speaks English to the required standard.</a:t>
            </a:r>
          </a:p>
          <a:p>
            <a:pPr marL="0" lvl="0" indent="0" algn="l" rtl="0">
              <a:lnSpc>
                <a:spcPct val="140000"/>
              </a:lnSpc>
              <a:spcBef>
                <a:spcPts val="1200"/>
              </a:spcBef>
              <a:spcAft>
                <a:spcPts val="0"/>
              </a:spcAft>
              <a:buClr>
                <a:srgbClr val="FF0000"/>
              </a:buClr>
              <a:buSzPts val="2000"/>
              <a:buNone/>
            </a:pPr>
            <a:r>
              <a:rPr lang="en-GB" sz="1900" b="1" dirty="0">
                <a:latin typeface="Apercu Pro"/>
                <a:cs typeface="Apercu Pro" panose="020B0604020202020204" charset="0"/>
              </a:rPr>
              <a:t>When does this need to be completed?</a:t>
            </a:r>
            <a:endParaRPr lang="en-GB" sz="1900" dirty="0">
              <a:latin typeface="Apercu Pro"/>
              <a:cs typeface="Apercu Pro" panose="020B0604020202020204" charset="0"/>
            </a:endParaRPr>
          </a:p>
          <a:p>
            <a:pPr>
              <a:lnSpc>
                <a:spcPct val="140000"/>
              </a:lnSpc>
              <a:spcBef>
                <a:spcPts val="600"/>
              </a:spcBef>
              <a:buClr>
                <a:srgbClr val="E61E42"/>
              </a:buClr>
              <a:buSzPts val="2000"/>
            </a:pPr>
            <a:r>
              <a:rPr lang="en-GB" sz="1800" dirty="0">
                <a:latin typeface="Apercu Pro"/>
                <a:cs typeface="Apercu Pro" panose="020B0604020202020204" charset="0"/>
              </a:rPr>
              <a:t>If a business is not already a licensed sponsor and they want to sponsor migrants through the skilled worker route,</a:t>
            </a:r>
            <a:r>
              <a:rPr lang="en-GB" sz="1800" b="1" dirty="0">
                <a:latin typeface="Apercu Pro"/>
                <a:cs typeface="Apercu Pro" panose="020B0604020202020204" charset="0"/>
              </a:rPr>
              <a:t> they must apply now</a:t>
            </a:r>
            <a:r>
              <a:rPr lang="en-GB" sz="1800" dirty="0">
                <a:latin typeface="Apercu Pro"/>
                <a:cs typeface="Apercu Pro" panose="020B0604020202020204" charset="0"/>
              </a:rPr>
              <a:t>. </a:t>
            </a:r>
          </a:p>
          <a:p>
            <a:pPr marL="228600" lvl="0" indent="-228600" algn="l" rtl="0">
              <a:lnSpc>
                <a:spcPct val="140000"/>
              </a:lnSpc>
              <a:spcBef>
                <a:spcPts val="600"/>
              </a:spcBef>
              <a:spcAft>
                <a:spcPts val="0"/>
              </a:spcAft>
              <a:buClr>
                <a:srgbClr val="E61E42"/>
              </a:buClr>
              <a:buSzPts val="2000"/>
              <a:buChar char="•"/>
            </a:pPr>
            <a:r>
              <a:rPr lang="en-GB" sz="1800" dirty="0">
                <a:latin typeface="Apercu Pro"/>
                <a:cs typeface="Apercu Pro" panose="020B0604020202020204" charset="0"/>
              </a:rPr>
              <a:t>An application to become a licensed sponsor usually takes 8 weeks and fees apply.</a:t>
            </a:r>
          </a:p>
          <a:p>
            <a:pPr marL="0" lvl="0" indent="0" algn="l" rtl="0">
              <a:lnSpc>
                <a:spcPct val="140000"/>
              </a:lnSpc>
              <a:spcBef>
                <a:spcPts val="600"/>
              </a:spcBef>
              <a:spcAft>
                <a:spcPts val="0"/>
              </a:spcAft>
              <a:buClr>
                <a:srgbClr val="FF0000"/>
              </a:buClr>
              <a:buSzPts val="2000"/>
              <a:buNone/>
            </a:pPr>
            <a:endParaRPr sz="2000" dirty="0"/>
          </a:p>
        </p:txBody>
      </p:sp>
      <p:sp>
        <p:nvSpPr>
          <p:cNvPr id="4" name="Title 1">
            <a:extLst>
              <a:ext uri="{FF2B5EF4-FFF2-40B4-BE49-F238E27FC236}">
                <a16:creationId xmlns:a16="http://schemas.microsoft.com/office/drawing/2014/main" id="{D2F488D1-C9F3-49E5-9D02-575AF5B15392}"/>
              </a:ext>
            </a:extLst>
          </p:cNvPr>
          <p:cNvSpPr>
            <a:spLocks noGrp="1"/>
          </p:cNvSpPr>
          <p:nvPr>
            <p:ph type="title"/>
          </p:nvPr>
        </p:nvSpPr>
        <p:spPr>
          <a:xfrm>
            <a:off x="344770" y="479542"/>
            <a:ext cx="10886648"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HIRING</a:t>
            </a:r>
            <a:r>
              <a:rPr lang="en-GB" sz="3600" b="1" dirty="0">
                <a:solidFill>
                  <a:schemeClr val="bg1"/>
                </a:solidFill>
                <a:highlight>
                  <a:srgbClr val="E61E42"/>
                </a:highlight>
                <a:latin typeface="Apercu Pro" panose="020B0604020202020204" charset="0"/>
                <a:cs typeface="Apercu Pro" panose="020B0604020202020204" charset="0"/>
              </a:rPr>
              <a:t> STAFF FROM OUTSIDE THE UK</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8"/>
          <p:cNvSpPr txBox="1">
            <a:spLocks noGrp="1"/>
          </p:cNvSpPr>
          <p:nvPr>
            <p:ph idx="1"/>
          </p:nvPr>
        </p:nvSpPr>
        <p:spPr>
          <a:xfrm>
            <a:off x="385200" y="1515600"/>
            <a:ext cx="11473732" cy="57562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0000"/>
              </a:buClr>
              <a:buSzPts val="2000"/>
              <a:buNone/>
            </a:pPr>
            <a:r>
              <a:rPr lang="en-GB" sz="1900" b="1" dirty="0">
                <a:latin typeface="Apercu Pro" panose="020B0604020202020204" charset="0"/>
                <a:cs typeface="Apercu Pro" panose="020B0604020202020204" charset="0"/>
              </a:rPr>
              <a:t>What do businesses need to know?</a:t>
            </a:r>
            <a:endParaRPr sz="1900" dirty="0">
              <a:latin typeface="Apercu Pro" panose="020B0604020202020204" charset="0"/>
              <a:cs typeface="Apercu Pro" panose="020B0604020202020204" charset="0"/>
            </a:endParaRPr>
          </a:p>
        </p:txBody>
      </p:sp>
      <p:sp>
        <p:nvSpPr>
          <p:cNvPr id="152" name="Google Shape;152;p18"/>
          <p:cNvSpPr txBox="1"/>
          <p:nvPr/>
        </p:nvSpPr>
        <p:spPr>
          <a:xfrm>
            <a:off x="1274463" y="3820768"/>
            <a:ext cx="2733589" cy="2189467"/>
          </a:xfrm>
          <a:prstGeom prst="rect">
            <a:avLst/>
          </a:prstGeom>
          <a:noFill/>
          <a:ln>
            <a:noFill/>
          </a:ln>
        </p:spPr>
        <p:txBody>
          <a:bodyPr spcFirstLastPara="1" wrap="square" lIns="91425" tIns="45700" rIns="91425" bIns="45700" anchor="t" anchorCtr="0">
            <a:noAutofit/>
          </a:bodyPr>
          <a:lstStyle/>
          <a:p>
            <a:pPr marL="0" marR="0" lvl="0" indent="0" algn="ctr" rtl="0">
              <a:lnSpc>
                <a:spcPct val="140000"/>
              </a:lnSpc>
              <a:spcBef>
                <a:spcPts val="0"/>
              </a:spcBef>
              <a:spcAft>
                <a:spcPts val="0"/>
              </a:spcAft>
              <a:buClr>
                <a:srgbClr val="FF0000"/>
              </a:buClr>
              <a:buSzPts val="2000"/>
              <a:buFont typeface="Arial"/>
              <a:buNone/>
            </a:pPr>
            <a:r>
              <a:rPr lang="en-GB" b="1" i="0" u="none" strike="noStrike" cap="none" dirty="0">
                <a:solidFill>
                  <a:srgbClr val="2D2767"/>
                </a:solidFill>
                <a:latin typeface="Apercu Pro" panose="020B0604020202020204" charset="0"/>
                <a:cs typeface="Apercu Pro" panose="020B0604020202020204" charset="0"/>
                <a:sym typeface="Arial"/>
              </a:rPr>
              <a:t>Free movement has  ended </a:t>
            </a:r>
            <a:r>
              <a:rPr lang="en-GB" b="0" i="0" u="none" strike="noStrike" cap="none" dirty="0">
                <a:solidFill>
                  <a:srgbClr val="2D2767"/>
                </a:solidFill>
                <a:latin typeface="Apercu Pro" panose="020B0604020202020204" charset="0"/>
                <a:cs typeface="Apercu Pro" panose="020B0604020202020204" charset="0"/>
                <a:sym typeface="Arial"/>
              </a:rPr>
              <a:t>and the UK </a:t>
            </a:r>
            <a:r>
              <a:rPr lang="en-GB" dirty="0">
                <a:solidFill>
                  <a:srgbClr val="2D2767"/>
                </a:solidFill>
                <a:latin typeface="Apercu Pro" panose="020B0604020202020204" charset="0"/>
                <a:cs typeface="Apercu Pro" panose="020B0604020202020204" charset="0"/>
                <a:sym typeface="Arial"/>
              </a:rPr>
              <a:t>has </a:t>
            </a:r>
            <a:r>
              <a:rPr lang="en-GB" b="0" i="0" u="none" strike="noStrike" cap="none" dirty="0">
                <a:solidFill>
                  <a:srgbClr val="2D2767"/>
                </a:solidFill>
                <a:latin typeface="Apercu Pro" panose="020B0604020202020204" charset="0"/>
                <a:cs typeface="Apercu Pro" panose="020B0604020202020204" charset="0"/>
                <a:sym typeface="Arial"/>
              </a:rPr>
              <a:t>introduced a points-based immigration system</a:t>
            </a:r>
            <a:endParaRPr dirty="0">
              <a:solidFill>
                <a:srgbClr val="2D2767"/>
              </a:solidFill>
              <a:latin typeface="Apercu Pro" panose="020B0604020202020204" charset="0"/>
              <a:cs typeface="Apercu Pro" panose="020B0604020202020204" charset="0"/>
            </a:endParaRPr>
          </a:p>
        </p:txBody>
      </p:sp>
      <p:sp>
        <p:nvSpPr>
          <p:cNvPr id="153" name="Google Shape;153;p18"/>
          <p:cNvSpPr txBox="1"/>
          <p:nvPr/>
        </p:nvSpPr>
        <p:spPr>
          <a:xfrm>
            <a:off x="4571821" y="3820768"/>
            <a:ext cx="3100490" cy="1509957"/>
          </a:xfrm>
          <a:prstGeom prst="rect">
            <a:avLst/>
          </a:prstGeom>
          <a:noFill/>
          <a:ln>
            <a:noFill/>
          </a:ln>
        </p:spPr>
        <p:txBody>
          <a:bodyPr spcFirstLastPara="1" wrap="square" lIns="91425" tIns="45700" rIns="91425" bIns="45700" anchor="t" anchorCtr="0">
            <a:noAutofit/>
          </a:bodyPr>
          <a:lstStyle/>
          <a:p>
            <a:pPr algn="ctr">
              <a:lnSpc>
                <a:spcPct val="140000"/>
              </a:lnSpc>
            </a:pPr>
            <a:r>
              <a:rPr lang="en-GB" dirty="0">
                <a:solidFill>
                  <a:srgbClr val="2D2767"/>
                </a:solidFill>
                <a:latin typeface="Apercu  Pro "/>
                <a:cs typeface="+mn-lt"/>
                <a:sym typeface="Arial"/>
              </a:rPr>
              <a:t>They can apply to the </a:t>
            </a:r>
            <a:br>
              <a:rPr lang="en-GB" dirty="0">
                <a:solidFill>
                  <a:srgbClr val="2D2767"/>
                </a:solidFill>
                <a:latin typeface="Apercu  Pro "/>
                <a:cs typeface="+mn-lt"/>
                <a:sym typeface="Arial"/>
              </a:rPr>
            </a:br>
            <a:r>
              <a:rPr lang="en-GB" dirty="0">
                <a:solidFill>
                  <a:srgbClr val="2D2767"/>
                </a:solidFill>
                <a:latin typeface="Apercu  Pro "/>
                <a:cs typeface="+mn-lt"/>
                <a:sym typeface="Arial"/>
              </a:rPr>
              <a:t>EU Settlement Scheme before </a:t>
            </a:r>
            <a:r>
              <a:rPr lang="en-GB" b="1" dirty="0">
                <a:solidFill>
                  <a:srgbClr val="2D2767"/>
                </a:solidFill>
                <a:latin typeface="Apercu  Pro "/>
                <a:cs typeface="+mn-lt"/>
                <a:sym typeface="Arial"/>
              </a:rPr>
              <a:t>30 June 2021</a:t>
            </a:r>
            <a:r>
              <a:rPr lang="en-GB" dirty="0">
                <a:solidFill>
                  <a:srgbClr val="2D2767"/>
                </a:solidFill>
                <a:latin typeface="Apercu  Pro "/>
                <a:cs typeface="+mn-lt"/>
                <a:sym typeface="Arial"/>
              </a:rPr>
              <a:t>.</a:t>
            </a:r>
            <a:endParaRPr lang="en-GB" dirty="0">
              <a:latin typeface="Apercu  Pro "/>
              <a:ea typeface="+mn-lt"/>
              <a:cs typeface="+mn-lt"/>
            </a:endParaRPr>
          </a:p>
          <a:p>
            <a:pPr algn="ctr">
              <a:lnSpc>
                <a:spcPct val="140000"/>
              </a:lnSpc>
              <a:buSzPts val="2000"/>
            </a:pPr>
            <a:r>
              <a:rPr lang="en-GB" b="0" i="0" u="none" strike="noStrike" cap="none" dirty="0">
                <a:solidFill>
                  <a:srgbClr val="2D2767"/>
                </a:solidFill>
                <a:latin typeface="Apercu  Pro "/>
                <a:cs typeface="Apercu Pro" panose="020B0604020202020204" charset="0"/>
                <a:sym typeface="Arial"/>
              </a:rPr>
              <a:t>The new system </a:t>
            </a:r>
            <a:r>
              <a:rPr lang="en-GB" dirty="0">
                <a:solidFill>
                  <a:srgbClr val="2D2767"/>
                </a:solidFill>
                <a:latin typeface="Apercu  Pro "/>
                <a:cs typeface="Apercu Pro" panose="020B0604020202020204" charset="0"/>
                <a:sym typeface="Arial"/>
              </a:rPr>
              <a:t>does</a:t>
            </a:r>
            <a:r>
              <a:rPr lang="en-GB" b="0" i="0" u="none" strike="noStrike" cap="none" dirty="0">
                <a:solidFill>
                  <a:srgbClr val="2D2767"/>
                </a:solidFill>
                <a:latin typeface="Apercu  Pro "/>
                <a:cs typeface="Apercu Pro" panose="020B0604020202020204" charset="0"/>
                <a:sym typeface="Arial"/>
              </a:rPr>
              <a:t> not apply to EU citizens living in the UK before </a:t>
            </a:r>
            <a:r>
              <a:rPr lang="en-GB" b="1" i="0" u="none" strike="noStrike" cap="none" dirty="0">
                <a:solidFill>
                  <a:srgbClr val="2D2767"/>
                </a:solidFill>
                <a:latin typeface="Apercu  Pro "/>
                <a:cs typeface="Apercu Pro" panose="020B0604020202020204" charset="0"/>
                <a:sym typeface="Arial"/>
              </a:rPr>
              <a:t>31 December 2020</a:t>
            </a:r>
            <a:r>
              <a:rPr lang="en-GB" b="0" i="0" u="none" strike="noStrike" cap="none" dirty="0">
                <a:solidFill>
                  <a:srgbClr val="2D2767"/>
                </a:solidFill>
                <a:latin typeface="Apercu  Pro "/>
                <a:cs typeface="Apercu Pro" panose="020B0604020202020204" charset="0"/>
                <a:sym typeface="Arial"/>
              </a:rPr>
              <a:t>.</a:t>
            </a:r>
            <a:r>
              <a:rPr lang="en-GB" dirty="0">
                <a:solidFill>
                  <a:srgbClr val="2D2767"/>
                </a:solidFill>
                <a:latin typeface="Apercu  Pro "/>
                <a:cs typeface="Apercu Pro" panose="020B0604020202020204" charset="0"/>
                <a:sym typeface="Arial"/>
              </a:rPr>
              <a:t> </a:t>
            </a:r>
            <a:endParaRPr lang="en-GB" dirty="0">
              <a:solidFill>
                <a:srgbClr val="2D2767"/>
              </a:solidFill>
              <a:latin typeface="Apercu  Pro "/>
              <a:cs typeface="Apercu Pro" panose="020B0604020202020204" charset="0"/>
            </a:endParaRPr>
          </a:p>
        </p:txBody>
      </p:sp>
      <p:sp>
        <p:nvSpPr>
          <p:cNvPr id="154" name="Google Shape;154;p18"/>
          <p:cNvSpPr txBox="1"/>
          <p:nvPr/>
        </p:nvSpPr>
        <p:spPr>
          <a:xfrm>
            <a:off x="8214539" y="3857415"/>
            <a:ext cx="2733589" cy="2256490"/>
          </a:xfrm>
          <a:prstGeom prst="rect">
            <a:avLst/>
          </a:prstGeom>
          <a:noFill/>
          <a:ln>
            <a:noFill/>
          </a:ln>
        </p:spPr>
        <p:txBody>
          <a:bodyPr spcFirstLastPara="1" wrap="square" lIns="91425" tIns="45700" rIns="91425" bIns="45700" anchor="t" anchorCtr="0">
            <a:noAutofit/>
          </a:bodyPr>
          <a:lstStyle/>
          <a:p>
            <a:pPr marL="0" marR="0" lvl="0" indent="0" algn="ctr" rtl="0">
              <a:lnSpc>
                <a:spcPct val="140000"/>
              </a:lnSpc>
              <a:spcBef>
                <a:spcPts val="0"/>
              </a:spcBef>
              <a:spcAft>
                <a:spcPts val="0"/>
              </a:spcAft>
              <a:buClr>
                <a:srgbClr val="FF0000"/>
              </a:buClr>
              <a:buSzPts val="2000"/>
              <a:buFont typeface="Arial"/>
              <a:buNone/>
            </a:pPr>
            <a:r>
              <a:rPr lang="en-GB" b="0" i="0" u="none" strike="noStrike" cap="none" dirty="0">
                <a:solidFill>
                  <a:srgbClr val="2D2767"/>
                </a:solidFill>
                <a:latin typeface="Apercu Pro" panose="020B0604020202020204" charset="0"/>
                <a:cs typeface="Apercu Pro" panose="020B0604020202020204" charset="0"/>
                <a:sym typeface="Arial"/>
              </a:rPr>
              <a:t>Search for ‘EU Settlement Scheme: employer toolkit’ on </a:t>
            </a:r>
            <a:r>
              <a:rPr lang="en-GB" dirty="0">
                <a:solidFill>
                  <a:srgbClr val="2D2767"/>
                </a:solidFill>
                <a:latin typeface="Apercu Pro" panose="020B0604020202020204" charset="0"/>
                <a:cs typeface="Apercu Pro" panose="020B0604020202020204" charset="0"/>
                <a:sym typeface="Arial"/>
              </a:rPr>
              <a:t>GOV.UK</a:t>
            </a:r>
            <a:r>
              <a:rPr lang="en-GB" b="0" i="0" u="none" strike="noStrike" cap="none" dirty="0">
                <a:solidFill>
                  <a:srgbClr val="2D2767"/>
                </a:solidFill>
                <a:latin typeface="Apercu Pro" panose="020B0604020202020204" charset="0"/>
                <a:cs typeface="Apercu Pro" panose="020B0604020202020204" charset="0"/>
                <a:sym typeface="Arial"/>
              </a:rPr>
              <a:t> to find out more.</a:t>
            </a:r>
            <a:endParaRPr dirty="0">
              <a:solidFill>
                <a:srgbClr val="2D2767"/>
              </a:solidFill>
              <a:latin typeface="Apercu Pro" panose="020B0604020202020204" charset="0"/>
              <a:cs typeface="Apercu Pro" panose="020B0604020202020204" charset="0"/>
            </a:endParaRPr>
          </a:p>
        </p:txBody>
      </p:sp>
      <p:cxnSp>
        <p:nvCxnSpPr>
          <p:cNvPr id="155" name="Google Shape;155;p18"/>
          <p:cNvCxnSpPr/>
          <p:nvPr/>
        </p:nvCxnSpPr>
        <p:spPr>
          <a:xfrm>
            <a:off x="1570831" y="3579117"/>
            <a:ext cx="2140857" cy="0"/>
          </a:xfrm>
          <a:prstGeom prst="straightConnector1">
            <a:avLst/>
          </a:prstGeom>
          <a:noFill/>
          <a:ln w="38100" cap="flat" cmpd="sng">
            <a:solidFill>
              <a:srgbClr val="2D2767"/>
            </a:solidFill>
            <a:prstDash val="solid"/>
            <a:miter lim="800000"/>
            <a:headEnd type="none" w="sm" len="sm"/>
            <a:tailEnd type="none" w="sm" len="sm"/>
          </a:ln>
        </p:spPr>
      </p:cxnSp>
      <p:cxnSp>
        <p:nvCxnSpPr>
          <p:cNvPr id="156" name="Google Shape;156;p18"/>
          <p:cNvCxnSpPr/>
          <p:nvPr/>
        </p:nvCxnSpPr>
        <p:spPr>
          <a:xfrm>
            <a:off x="4968088" y="3579117"/>
            <a:ext cx="2140857" cy="0"/>
          </a:xfrm>
          <a:prstGeom prst="straightConnector1">
            <a:avLst/>
          </a:prstGeom>
          <a:noFill/>
          <a:ln w="38100" cap="flat" cmpd="sng">
            <a:solidFill>
              <a:srgbClr val="2D2767"/>
            </a:solidFill>
            <a:prstDash val="solid"/>
            <a:miter lim="800000"/>
            <a:headEnd type="none" w="sm" len="sm"/>
            <a:tailEnd type="none" w="sm" len="sm"/>
          </a:ln>
        </p:spPr>
      </p:cxnSp>
      <p:cxnSp>
        <p:nvCxnSpPr>
          <p:cNvPr id="157" name="Google Shape;157;p18"/>
          <p:cNvCxnSpPr/>
          <p:nvPr/>
        </p:nvCxnSpPr>
        <p:spPr>
          <a:xfrm>
            <a:off x="8510906" y="3579117"/>
            <a:ext cx="2140857" cy="0"/>
          </a:xfrm>
          <a:prstGeom prst="straightConnector1">
            <a:avLst/>
          </a:prstGeom>
          <a:noFill/>
          <a:ln w="38100" cap="flat" cmpd="sng">
            <a:solidFill>
              <a:srgbClr val="2D2767"/>
            </a:solidFill>
            <a:prstDash val="solid"/>
            <a:miter lim="800000"/>
            <a:headEnd type="none" w="sm" len="sm"/>
            <a:tailEnd type="none" w="sm" len="sm"/>
          </a:ln>
        </p:spPr>
      </p:cxnSp>
      <p:pic>
        <p:nvPicPr>
          <p:cNvPr id="158" name="Google Shape;158;p18" descr="Clipboard Partially Checked"/>
          <p:cNvPicPr preferRelativeResize="0"/>
          <p:nvPr/>
        </p:nvPicPr>
        <p:blipFill rotWithShape="1">
          <a:blip r:embed="rId3" cstate="screen">
            <a:alphaModFix/>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p:blipFill>
        <p:spPr>
          <a:xfrm>
            <a:off x="2060616" y="2160000"/>
            <a:ext cx="1161285" cy="1161285"/>
          </a:xfrm>
          <a:prstGeom prst="rect">
            <a:avLst/>
          </a:prstGeom>
          <a:noFill/>
          <a:ln>
            <a:noFill/>
          </a:ln>
        </p:spPr>
      </p:pic>
      <p:pic>
        <p:nvPicPr>
          <p:cNvPr id="160" name="Google Shape;160;p18" descr="Interne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779412" y="1938720"/>
            <a:ext cx="1603844" cy="1603844"/>
          </a:xfrm>
          <a:prstGeom prst="rect">
            <a:avLst/>
          </a:prstGeom>
          <a:noFill/>
          <a:ln>
            <a:noFill/>
          </a:ln>
        </p:spPr>
      </p:pic>
      <p:pic>
        <p:nvPicPr>
          <p:cNvPr id="161" name="Google Shape;161;p18" descr="House"/>
          <p:cNvPicPr preferRelativeResize="0"/>
          <p:nvPr/>
        </p:nvPicPr>
        <p:blipFill rotWithShape="1">
          <a:blip r:embed="rId6" cstate="screen">
            <a:alphaModFix/>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a:ext>
            </a:extLst>
          </a:blip>
          <a:srcRect/>
          <a:stretch/>
        </p:blipFill>
        <p:spPr>
          <a:xfrm>
            <a:off x="5450114" y="2029514"/>
            <a:ext cx="1291771" cy="1291771"/>
          </a:xfrm>
          <a:prstGeom prst="rect">
            <a:avLst/>
          </a:prstGeom>
          <a:noFill/>
          <a:ln>
            <a:noFill/>
          </a:ln>
        </p:spPr>
      </p:pic>
      <p:sp>
        <p:nvSpPr>
          <p:cNvPr id="14" name="Title 1">
            <a:extLst>
              <a:ext uri="{FF2B5EF4-FFF2-40B4-BE49-F238E27FC236}">
                <a16:creationId xmlns:a16="http://schemas.microsoft.com/office/drawing/2014/main" id="{FC3C026D-B1DB-4AC5-A05D-CBD789F42E07}"/>
              </a:ext>
            </a:extLst>
          </p:cNvPr>
          <p:cNvSpPr>
            <a:spLocks noGrp="1"/>
          </p:cNvSpPr>
          <p:nvPr>
            <p:ph type="title"/>
          </p:nvPr>
        </p:nvSpPr>
        <p:spPr>
          <a:xfrm>
            <a:off x="344770" y="479542"/>
            <a:ext cx="11644030"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HIRING</a:t>
            </a:r>
            <a:r>
              <a:rPr lang="en-GB" sz="3600" b="1" dirty="0">
                <a:solidFill>
                  <a:schemeClr val="bg1"/>
                </a:solidFill>
                <a:highlight>
                  <a:srgbClr val="E61E42"/>
                </a:highlight>
                <a:latin typeface="Apercu Pro" panose="020B0604020202020204" charset="0"/>
                <a:cs typeface="Apercu Pro" panose="020B0604020202020204" charset="0"/>
              </a:rPr>
              <a:t> EU CITIZENS WHO ALREADY LIVE IN THE UK</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3B5BFA5-27A3-4BE1-B952-1E195B71EBB1}"/>
              </a:ext>
            </a:extLst>
          </p:cNvPr>
          <p:cNvGrpSpPr/>
          <p:nvPr/>
        </p:nvGrpSpPr>
        <p:grpSpPr>
          <a:xfrm>
            <a:off x="9881952" y="3154746"/>
            <a:ext cx="2265920" cy="2496603"/>
            <a:chOff x="9851439" y="3605842"/>
            <a:chExt cx="2265920" cy="2496603"/>
          </a:xfrm>
        </p:grpSpPr>
        <p:pic>
          <p:nvPicPr>
            <p:cNvPr id="3" name="Picture 4" descr="Qr code&#10;&#10;Description automatically generated">
              <a:extLst>
                <a:ext uri="{FF2B5EF4-FFF2-40B4-BE49-F238E27FC236}">
                  <a16:creationId xmlns:a16="http://schemas.microsoft.com/office/drawing/2014/main" id="{22FCADDB-3349-4A6D-8560-DCF15E6C61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2779" y="3605842"/>
              <a:ext cx="1903240" cy="2231424"/>
            </a:xfrm>
            <a:prstGeom prst="rect">
              <a:avLst/>
            </a:prstGeom>
          </p:spPr>
        </p:pic>
        <p:sp>
          <p:nvSpPr>
            <p:cNvPr id="5" name="TextBox 4">
              <a:extLst>
                <a:ext uri="{FF2B5EF4-FFF2-40B4-BE49-F238E27FC236}">
                  <a16:creationId xmlns:a16="http://schemas.microsoft.com/office/drawing/2014/main" id="{A195ADFF-F23A-4401-B829-47F717197581}"/>
                </a:ext>
              </a:extLst>
            </p:cNvPr>
            <p:cNvSpPr txBox="1"/>
            <p:nvPr/>
          </p:nvSpPr>
          <p:spPr>
            <a:xfrm>
              <a:off x="9851439" y="5086782"/>
              <a:ext cx="2265920" cy="1015663"/>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NOW TO ACCESS:</a:t>
              </a:r>
            </a:p>
            <a:p>
              <a:pPr algn="ctr"/>
              <a:r>
                <a:rPr lang="en-GB" sz="1200" b="1" dirty="0">
                  <a:solidFill>
                    <a:srgbClr val="2D2767"/>
                  </a:solidFill>
                  <a:latin typeface="Apercu Pro" panose="020B0604020202020204" charset="0"/>
                  <a:cs typeface="Helvetica" panose="020B0604020202020204" pitchFamily="34" charset="0"/>
                </a:rPr>
                <a:t>EMPLOYING EU CITIZENS</a:t>
              </a:r>
              <a:br>
                <a:rPr lang="en-GB" sz="1200" b="1" dirty="0">
                  <a:solidFill>
                    <a:srgbClr val="2D2767"/>
                  </a:solidFill>
                  <a:latin typeface="Apercu Pro" panose="020B0604020202020204" charset="0"/>
                  <a:cs typeface="Helvetica" panose="020B0604020202020204" pitchFamily="34" charset="0"/>
                </a:rPr>
              </a:br>
              <a:r>
                <a:rPr lang="en-GB" sz="1200" b="1" dirty="0">
                  <a:solidFill>
                    <a:srgbClr val="2D2767"/>
                  </a:solidFill>
                  <a:latin typeface="Apercu Pro" panose="020B0604020202020204" charset="0"/>
                  <a:cs typeface="Helvetica" panose="020B0604020202020204" pitchFamily="34" charset="0"/>
                </a:rPr>
                <a:t> IN THE UK</a:t>
              </a:r>
            </a:p>
            <a:p>
              <a:pPr algn="ctr"/>
              <a:endParaRPr lang="en-GB" sz="1200" b="1" dirty="0">
                <a:solidFill>
                  <a:srgbClr val="2D2767"/>
                </a:solidFill>
                <a:latin typeface="Apercu Pro" panose="020B0604020202020204" charset="0"/>
                <a:cs typeface="Helvetica" panose="020B0604020202020204" pitchFamily="34" charset="0"/>
              </a:endParaRPr>
            </a:p>
            <a:p>
              <a:pPr algn="ctr"/>
              <a:endParaRPr lang="en-GB" sz="1200" dirty="0">
                <a:solidFill>
                  <a:srgbClr val="2D2767"/>
                </a:solidFill>
              </a:endParaRPr>
            </a:p>
          </p:txBody>
        </p:sp>
      </p:grpSp>
      <p:sp>
        <p:nvSpPr>
          <p:cNvPr id="2" name="TextBox 1">
            <a:extLst>
              <a:ext uri="{FF2B5EF4-FFF2-40B4-BE49-F238E27FC236}">
                <a16:creationId xmlns:a16="http://schemas.microsoft.com/office/drawing/2014/main" id="{C92FD9E8-20B0-4CE2-B14E-5FF464A2B81C}"/>
              </a:ext>
            </a:extLst>
          </p:cNvPr>
          <p:cNvSpPr txBox="1"/>
          <p:nvPr/>
        </p:nvSpPr>
        <p:spPr>
          <a:xfrm>
            <a:off x="385200" y="1515600"/>
            <a:ext cx="9969208" cy="5792996"/>
          </a:xfrm>
          <a:prstGeom prst="rect">
            <a:avLst/>
          </a:prstGeom>
          <a:noFill/>
        </p:spPr>
        <p:txBody>
          <a:bodyPr wrap="square" lIns="91440" tIns="45720" rIns="91440" bIns="45720" rtlCol="0" anchor="t">
            <a:spAutoFit/>
          </a:bodyPr>
          <a:lstStyle/>
          <a:p>
            <a:pPr algn="l" rtl="0" fontAlgn="base">
              <a:spcBef>
                <a:spcPts val="800"/>
              </a:spcBef>
              <a:spcAft>
                <a:spcPts val="800"/>
              </a:spcAft>
            </a:pPr>
            <a:r>
              <a:rPr lang="en-GB" sz="1900" b="1" i="0" u="none" strike="noStrike" dirty="0">
                <a:solidFill>
                  <a:srgbClr val="2D2767"/>
                </a:solidFill>
                <a:effectLst/>
                <a:latin typeface="Apercu  Pro "/>
              </a:rPr>
              <a:t>What do businesses need to do?</a:t>
            </a:r>
            <a:r>
              <a:rPr lang="en-GB" sz="1900" b="0" i="0" dirty="0">
                <a:solidFill>
                  <a:srgbClr val="2D2767"/>
                </a:solidFill>
                <a:effectLst/>
                <a:latin typeface="Apercu  Pro "/>
              </a:rPr>
              <a:t>​</a:t>
            </a:r>
          </a:p>
          <a:p>
            <a:pPr marL="342900" indent="-342900">
              <a:lnSpc>
                <a:spcPct val="110000"/>
              </a:lnSpc>
              <a:spcBef>
                <a:spcPts val="400"/>
              </a:spcBef>
              <a:spcAft>
                <a:spcPts val="400"/>
              </a:spcAft>
              <a:buClr>
                <a:srgbClr val="E61E42"/>
              </a:buClr>
              <a:buSzPts val="2000"/>
              <a:buFont typeface="Arial" panose="020B0604020202020204" pitchFamily="34" charset="0"/>
              <a:buChar char="•"/>
            </a:pPr>
            <a:r>
              <a:rPr lang="en-GB" dirty="0">
                <a:solidFill>
                  <a:srgbClr val="2D2767"/>
                </a:solidFill>
                <a:latin typeface="Apercu  Pro "/>
                <a:ea typeface="+mn-lt"/>
                <a:cs typeface="+mn-lt"/>
              </a:rPr>
              <a:t>Businesses should</a:t>
            </a:r>
            <a:r>
              <a:rPr lang="en-US" dirty="0">
                <a:solidFill>
                  <a:srgbClr val="2D2767"/>
                </a:solidFill>
                <a:latin typeface="Apercu  Pro "/>
                <a:ea typeface="+mn-lt"/>
                <a:cs typeface="+mn-lt"/>
              </a:rPr>
              <a:t> direct employees to the EU Settlement Scheme to help secure their immigration status.</a:t>
            </a:r>
            <a:endParaRPr lang="en-GB" dirty="0">
              <a:solidFill>
                <a:srgbClr val="2D2767"/>
              </a:solidFill>
              <a:latin typeface="Apercu  Pro "/>
            </a:endParaRPr>
          </a:p>
          <a:p>
            <a:pPr marL="342900" indent="-342900">
              <a:lnSpc>
                <a:spcPct val="110000"/>
              </a:lnSpc>
              <a:spcBef>
                <a:spcPts val="400"/>
              </a:spcBef>
              <a:spcAft>
                <a:spcPts val="400"/>
              </a:spcAft>
              <a:buClr>
                <a:srgbClr val="E61E42"/>
              </a:buClr>
              <a:buSzPts val="2000"/>
              <a:buFont typeface="Arial" panose="020B0604020202020204" pitchFamily="34" charset="0"/>
              <a:buChar char="•"/>
            </a:pPr>
            <a:r>
              <a:rPr lang="en-US" dirty="0">
                <a:solidFill>
                  <a:srgbClr val="2D2767"/>
                </a:solidFill>
                <a:latin typeface="Apercu  Pro "/>
                <a:ea typeface="+mn-lt"/>
                <a:cs typeface="+mn-lt"/>
              </a:rPr>
              <a:t>Businesses cannot discriminate against EU citizens as a prospective or current employer. </a:t>
            </a:r>
            <a:r>
              <a:rPr lang="en-GB" dirty="0">
                <a:solidFill>
                  <a:srgbClr val="2D2767"/>
                </a:solidFill>
                <a:latin typeface="Apercu  Pro "/>
              </a:rPr>
              <a:t>There will be no change to right to work checks until after 30 June 2021.</a:t>
            </a:r>
            <a:endParaRPr lang="en-GB" dirty="0">
              <a:solidFill>
                <a:srgbClr val="2D2767"/>
              </a:solidFill>
              <a:latin typeface="Apercu  Pro "/>
              <a:cs typeface="Calibri"/>
            </a:endParaRPr>
          </a:p>
          <a:p>
            <a:pPr marL="342900" indent="-342900">
              <a:lnSpc>
                <a:spcPct val="110000"/>
              </a:lnSpc>
              <a:spcBef>
                <a:spcPts val="400"/>
              </a:spcBef>
              <a:spcAft>
                <a:spcPts val="400"/>
              </a:spcAft>
              <a:buClr>
                <a:srgbClr val="E61E42"/>
              </a:buClr>
              <a:buSzPts val="2000"/>
              <a:buFont typeface="Arial" panose="020B0604020202020204" pitchFamily="34" charset="0"/>
              <a:buChar char="•"/>
            </a:pPr>
            <a:r>
              <a:rPr lang="en-GB" dirty="0">
                <a:solidFill>
                  <a:srgbClr val="2D2767"/>
                </a:solidFill>
                <a:latin typeface="Apercu  Pro "/>
                <a:ea typeface="+mn-lt"/>
                <a:cs typeface="+mn-lt"/>
              </a:rPr>
              <a:t>EU citizens coming to the UK to live, work and study will need to apply under the new points-based immigration system.</a:t>
            </a:r>
          </a:p>
          <a:p>
            <a:pPr>
              <a:lnSpc>
                <a:spcPct val="110000"/>
              </a:lnSpc>
              <a:spcBef>
                <a:spcPts val="400"/>
              </a:spcBef>
              <a:spcAft>
                <a:spcPts val="400"/>
              </a:spcAft>
              <a:buClr>
                <a:srgbClr val="FF0000"/>
              </a:buClr>
              <a:buSzPts val="2000"/>
            </a:pPr>
            <a:r>
              <a:rPr lang="en-GB" sz="1900" b="1" dirty="0">
                <a:solidFill>
                  <a:srgbClr val="2D2767"/>
                </a:solidFill>
                <a:latin typeface="Apercu  Pro "/>
                <a:ea typeface="+mn-lt"/>
                <a:cs typeface="+mn-lt"/>
              </a:rPr>
              <a:t>When does this</a:t>
            </a:r>
            <a:r>
              <a:rPr lang="en-GB" sz="1900" b="1" dirty="0">
                <a:solidFill>
                  <a:srgbClr val="2D2767"/>
                </a:solidFill>
                <a:latin typeface="Apercu  Pro "/>
                <a:cs typeface="Calibri"/>
              </a:rPr>
              <a:t> </a:t>
            </a:r>
            <a:r>
              <a:rPr lang="en-GB" sz="1900" b="1" dirty="0">
                <a:solidFill>
                  <a:srgbClr val="2D2767"/>
                </a:solidFill>
                <a:latin typeface="Apercu  Pro "/>
                <a:ea typeface="+mn-lt"/>
                <a:cs typeface="+mn-lt"/>
              </a:rPr>
              <a:t>need to be completed?​</a:t>
            </a:r>
            <a:endParaRPr lang="en-GB" sz="1900" b="1" dirty="0">
              <a:solidFill>
                <a:srgbClr val="2D2767"/>
              </a:solidFill>
              <a:latin typeface="Apercu  Pro "/>
              <a:cs typeface="Segoe UI"/>
            </a:endParaRPr>
          </a:p>
          <a:p>
            <a:pPr marL="342900" indent="-342900">
              <a:lnSpc>
                <a:spcPct val="110000"/>
              </a:lnSpc>
              <a:spcBef>
                <a:spcPts val="400"/>
              </a:spcBef>
              <a:spcAft>
                <a:spcPts val="400"/>
              </a:spcAft>
              <a:buClr>
                <a:srgbClr val="E61E42"/>
              </a:buClr>
              <a:buSzPts val="2000"/>
              <a:buFont typeface="Arial" panose="020B0604020202020204" pitchFamily="34" charset="0"/>
              <a:buChar char="•"/>
            </a:pPr>
            <a:r>
              <a:rPr lang="en-GB" dirty="0">
                <a:solidFill>
                  <a:srgbClr val="2D2767"/>
                </a:solidFill>
                <a:latin typeface="Apercu  Pro "/>
                <a:cs typeface="Calibri"/>
              </a:rPr>
              <a:t>EU</a:t>
            </a:r>
            <a:r>
              <a:rPr lang="en-GB" dirty="0">
                <a:solidFill>
                  <a:srgbClr val="2D2767"/>
                </a:solidFill>
                <a:latin typeface="Apercu  Pro "/>
                <a:ea typeface="+mn-lt"/>
                <a:cs typeface="+mn-lt"/>
              </a:rPr>
              <a:t> citizens living in the UK by 31 December 2020 are eligible to apply to the EU Settlement Scheme.</a:t>
            </a:r>
            <a:endParaRPr lang="en-GB" dirty="0">
              <a:solidFill>
                <a:srgbClr val="2D2767"/>
              </a:solidFill>
              <a:latin typeface="Apercu  Pro "/>
              <a:cs typeface="Calibri"/>
            </a:endParaRPr>
          </a:p>
          <a:p>
            <a:pPr marL="342900" indent="-342900">
              <a:lnSpc>
                <a:spcPct val="110000"/>
              </a:lnSpc>
              <a:spcBef>
                <a:spcPts val="400"/>
              </a:spcBef>
              <a:spcAft>
                <a:spcPts val="400"/>
              </a:spcAft>
              <a:buClr>
                <a:srgbClr val="E61E42"/>
              </a:buClr>
              <a:buSzPts val="2000"/>
              <a:buFont typeface="Arial" panose="020B0604020202020204" pitchFamily="34" charset="0"/>
              <a:buChar char="•"/>
            </a:pPr>
            <a:r>
              <a:rPr lang="en-US" dirty="0">
                <a:solidFill>
                  <a:srgbClr val="2D2767"/>
                </a:solidFill>
                <a:latin typeface="Apercu  Pro "/>
                <a:cs typeface="Calibri"/>
              </a:rPr>
              <a:t>EU citizens and their family members (including non-EU citizens) need to apply to the EU Settlement Scheme to continue to live, work and study in the UK beyond 30 June 2021.</a:t>
            </a:r>
            <a:endParaRPr lang="en-GB" dirty="0">
              <a:latin typeface="Apercu  Pro "/>
              <a:ea typeface="+mn-lt"/>
              <a:cs typeface="+mn-lt"/>
            </a:endParaRPr>
          </a:p>
          <a:p>
            <a:pPr marL="342900" indent="-342900">
              <a:lnSpc>
                <a:spcPct val="110000"/>
              </a:lnSpc>
              <a:spcBef>
                <a:spcPts val="400"/>
              </a:spcBef>
              <a:spcAft>
                <a:spcPts val="400"/>
              </a:spcAft>
              <a:buClr>
                <a:srgbClr val="E61E42"/>
              </a:buClr>
              <a:buSzPts val="2000"/>
              <a:buFont typeface="Arial" panose="020B0604020202020204" pitchFamily="34" charset="0"/>
              <a:buChar char="•"/>
            </a:pPr>
            <a:r>
              <a:rPr lang="en-GB" dirty="0">
                <a:solidFill>
                  <a:srgbClr val="2D2767"/>
                </a:solidFill>
                <a:latin typeface="Apercu  Pro "/>
                <a:cs typeface="Calibri"/>
              </a:rPr>
              <a:t>The application deadline is 30 June 2021.</a:t>
            </a:r>
          </a:p>
          <a:p>
            <a:pPr marL="342900" indent="-342900">
              <a:lnSpc>
                <a:spcPct val="110000"/>
              </a:lnSpc>
              <a:spcBef>
                <a:spcPts val="400"/>
              </a:spcBef>
              <a:spcAft>
                <a:spcPts val="400"/>
              </a:spcAft>
              <a:buClr>
                <a:srgbClr val="E61E42"/>
              </a:buClr>
              <a:buSzPts val="2000"/>
              <a:buFont typeface="Arial" panose="020B0604020202020204" pitchFamily="34" charset="0"/>
              <a:buChar char="•"/>
            </a:pPr>
            <a:endParaRPr lang="en-GB" dirty="0">
              <a:solidFill>
                <a:srgbClr val="2D2767"/>
              </a:solidFill>
              <a:ea typeface="+mn-lt"/>
              <a:cs typeface="+mn-lt"/>
            </a:endParaRPr>
          </a:p>
          <a:p>
            <a:pPr marL="342900" indent="-342900">
              <a:lnSpc>
                <a:spcPct val="110000"/>
              </a:lnSpc>
              <a:spcBef>
                <a:spcPts val="400"/>
              </a:spcBef>
              <a:spcAft>
                <a:spcPts val="400"/>
              </a:spcAft>
              <a:buClr>
                <a:srgbClr val="FF0000"/>
              </a:buClr>
              <a:buSzPts val="2000"/>
              <a:buFont typeface="Arial" panose="020B0604020202020204" pitchFamily="34" charset="0"/>
              <a:buChar char="•"/>
            </a:pPr>
            <a:endParaRPr lang="en-GB" sz="2000" dirty="0">
              <a:solidFill>
                <a:srgbClr val="12034B"/>
              </a:solidFill>
              <a:latin typeface="Apercu Pro"/>
              <a:ea typeface="+mn-lt"/>
              <a:cs typeface="+mn-lt"/>
            </a:endParaRPr>
          </a:p>
          <a:p>
            <a:pPr marL="342900" indent="-342900">
              <a:lnSpc>
                <a:spcPct val="110000"/>
              </a:lnSpc>
              <a:spcBef>
                <a:spcPts val="400"/>
              </a:spcBef>
              <a:spcAft>
                <a:spcPts val="400"/>
              </a:spcAft>
              <a:buClr>
                <a:srgbClr val="FF0000"/>
              </a:buClr>
              <a:buSzPts val="2000"/>
              <a:buFont typeface="Arial" panose="020B0604020202020204" pitchFamily="34" charset="0"/>
              <a:buChar char="•"/>
            </a:pPr>
            <a:endParaRPr lang="en-GB" sz="2000" dirty="0">
              <a:solidFill>
                <a:srgbClr val="12034B"/>
              </a:solidFill>
              <a:latin typeface="Apercu Pro"/>
            </a:endParaRPr>
          </a:p>
        </p:txBody>
      </p:sp>
      <p:sp>
        <p:nvSpPr>
          <p:cNvPr id="6" name="Title 1">
            <a:extLst>
              <a:ext uri="{FF2B5EF4-FFF2-40B4-BE49-F238E27FC236}">
                <a16:creationId xmlns:a16="http://schemas.microsoft.com/office/drawing/2014/main" id="{3D3BB7DD-D273-4CDC-B08F-08201D42D64B}"/>
              </a:ext>
            </a:extLst>
          </p:cNvPr>
          <p:cNvSpPr>
            <a:spLocks noGrp="1"/>
          </p:cNvSpPr>
          <p:nvPr>
            <p:ph type="title"/>
          </p:nvPr>
        </p:nvSpPr>
        <p:spPr>
          <a:xfrm>
            <a:off x="344770" y="479542"/>
            <a:ext cx="11644030"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HIRING</a:t>
            </a:r>
            <a:r>
              <a:rPr lang="en-GB" sz="3600" b="1" dirty="0">
                <a:solidFill>
                  <a:schemeClr val="bg1"/>
                </a:solidFill>
                <a:highlight>
                  <a:srgbClr val="E61E42"/>
                </a:highlight>
                <a:latin typeface="Apercu Pro" panose="020B0604020202020204" charset="0"/>
                <a:cs typeface="Apercu Pro" panose="020B0604020202020204" charset="0"/>
              </a:rPr>
              <a:t> EU CITIZENS WHO ALREADY LIVE IN THE UK</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extLst>
      <p:ext uri="{BB962C8B-B14F-4D97-AF65-F5344CB8AC3E}">
        <p14:creationId xmlns:p14="http://schemas.microsoft.com/office/powerpoint/2010/main" val="3424164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2FD9E8-20B0-4CE2-B14E-5FF464A2B81C}"/>
              </a:ext>
            </a:extLst>
          </p:cNvPr>
          <p:cNvSpPr txBox="1"/>
          <p:nvPr/>
        </p:nvSpPr>
        <p:spPr>
          <a:xfrm>
            <a:off x="385200" y="1515600"/>
            <a:ext cx="11461438" cy="2380139"/>
          </a:xfrm>
          <a:prstGeom prst="rect">
            <a:avLst/>
          </a:prstGeom>
          <a:noFill/>
        </p:spPr>
        <p:txBody>
          <a:bodyPr wrap="square" lIns="91440" tIns="45720" rIns="91440" bIns="45720" rtlCol="0" anchor="t">
            <a:spAutoFit/>
          </a:bodyPr>
          <a:lstStyle/>
          <a:p>
            <a:pPr>
              <a:spcBef>
                <a:spcPts val="800"/>
              </a:spcBef>
              <a:spcAft>
                <a:spcPts val="800"/>
              </a:spcAft>
            </a:pPr>
            <a:r>
              <a:rPr lang="en-GB" sz="1900" b="1" dirty="0">
                <a:solidFill>
                  <a:srgbClr val="2D2767"/>
                </a:solidFill>
                <a:latin typeface="Apercu  Pro "/>
              </a:rPr>
              <a:t>What </a:t>
            </a:r>
            <a:r>
              <a:rPr lang="en-GB" sz="1900" b="1" i="0" u="none" strike="noStrike" dirty="0">
                <a:solidFill>
                  <a:srgbClr val="2D2767"/>
                </a:solidFill>
                <a:effectLst/>
                <a:latin typeface="Apercu  Pro "/>
              </a:rPr>
              <a:t>do businesses need to know?</a:t>
            </a:r>
            <a:r>
              <a:rPr lang="en-GB" sz="1900" dirty="0">
                <a:solidFill>
                  <a:srgbClr val="2D2767"/>
                </a:solidFill>
                <a:latin typeface="Apercu  Pro "/>
              </a:rPr>
              <a:t> </a:t>
            </a:r>
            <a:endParaRPr lang="en-US" sz="1900" dirty="0">
              <a:solidFill>
                <a:srgbClr val="2D2767"/>
              </a:solidFill>
              <a:latin typeface="Apercu  Pro "/>
            </a:endParaRPr>
          </a:p>
          <a:p>
            <a:pPr marL="342900" indent="-342900" fontAlgn="base">
              <a:spcBef>
                <a:spcPts val="200"/>
              </a:spcBef>
              <a:spcAft>
                <a:spcPts val="200"/>
              </a:spcAft>
              <a:buClr>
                <a:srgbClr val="E61E42"/>
              </a:buClr>
              <a:buFont typeface="Arial" panose="020B0604020202020204" pitchFamily="34" charset="0"/>
              <a:buChar char="•"/>
            </a:pPr>
            <a:r>
              <a:rPr lang="en-GB" dirty="0">
                <a:solidFill>
                  <a:srgbClr val="2D2767"/>
                </a:solidFill>
                <a:latin typeface="Apercu Pro"/>
              </a:rPr>
              <a:t>There are changes to be made if businesses operate in the service sector in the EU or in EFTA countries (Norway, Liechtenstein, Iceland and Switzerland) and one of the following applies:</a:t>
            </a:r>
            <a:r>
              <a:rPr lang="en-US" b="0" i="0" dirty="0">
                <a:solidFill>
                  <a:srgbClr val="2D2767"/>
                </a:solidFill>
                <a:effectLst/>
                <a:latin typeface="Apercu Pro"/>
              </a:rPr>
              <a:t>​</a:t>
            </a:r>
          </a:p>
          <a:p>
            <a:pPr marL="800100" lvl="1" indent="-342900" fontAlgn="base">
              <a:spcBef>
                <a:spcPts val="200"/>
              </a:spcBef>
              <a:spcAft>
                <a:spcPts val="200"/>
              </a:spcAft>
              <a:buClr>
                <a:srgbClr val="E61E42"/>
              </a:buClr>
              <a:buFont typeface="Arial" panose="020B0604020202020204" pitchFamily="34" charset="0"/>
              <a:buChar char="•"/>
            </a:pPr>
            <a:r>
              <a:rPr lang="en-GB" dirty="0">
                <a:solidFill>
                  <a:srgbClr val="2D2767"/>
                </a:solidFill>
                <a:latin typeface="Apercu Pro"/>
              </a:rPr>
              <a:t>They are a UK-based supplier providing services to customers based in EU or EFTA countries​. </a:t>
            </a:r>
          </a:p>
          <a:p>
            <a:pPr marL="800100" lvl="1" indent="-342900" fontAlgn="base">
              <a:spcBef>
                <a:spcPts val="200"/>
              </a:spcBef>
              <a:spcAft>
                <a:spcPts val="200"/>
              </a:spcAft>
              <a:buClr>
                <a:srgbClr val="E61E42"/>
              </a:buClr>
              <a:buFont typeface="Arial" panose="020B0604020202020204" pitchFamily="34" charset="0"/>
              <a:buChar char="•"/>
            </a:pPr>
            <a:r>
              <a:rPr lang="en-GB" b="0" i="0" dirty="0">
                <a:solidFill>
                  <a:srgbClr val="2D2767"/>
                </a:solidFill>
                <a:effectLst/>
                <a:latin typeface="Apercu Pro"/>
              </a:rPr>
              <a:t>They own, manage or direct a company based in EU or EFTA countries​.</a:t>
            </a:r>
          </a:p>
          <a:p>
            <a:pPr marL="800100" lvl="1" indent="-342900" fontAlgn="base">
              <a:spcBef>
                <a:spcPts val="200"/>
              </a:spcBef>
              <a:spcAft>
                <a:spcPts val="200"/>
              </a:spcAft>
              <a:buClr>
                <a:srgbClr val="E61E42"/>
              </a:buClr>
              <a:buFont typeface="Arial" panose="020B0604020202020204" pitchFamily="34" charset="0"/>
              <a:buChar char="•"/>
            </a:pPr>
            <a:r>
              <a:rPr lang="en-GB" b="0" i="0" dirty="0">
                <a:solidFill>
                  <a:srgbClr val="2D2767"/>
                </a:solidFill>
                <a:effectLst/>
                <a:latin typeface="Apercu Pro"/>
              </a:rPr>
              <a:t>They travel to the EU or EFTA countries for business​.</a:t>
            </a:r>
          </a:p>
          <a:p>
            <a:pPr marL="800100" lvl="1" indent="-342900" fontAlgn="base">
              <a:spcBef>
                <a:spcPts val="200"/>
              </a:spcBef>
              <a:spcAft>
                <a:spcPts val="200"/>
              </a:spcAft>
              <a:buClr>
                <a:srgbClr val="E61E42"/>
              </a:buClr>
              <a:buFont typeface="Arial" panose="020B0604020202020204" pitchFamily="34" charset="0"/>
              <a:buChar char="•"/>
            </a:pPr>
            <a:r>
              <a:rPr lang="en-GB" dirty="0">
                <a:solidFill>
                  <a:srgbClr val="2D2767"/>
                </a:solidFill>
                <a:latin typeface="Apercu Pro"/>
              </a:rPr>
              <a:t>They need a professional qualification to provide services in the EU or EFTA countries​. </a:t>
            </a:r>
          </a:p>
        </p:txBody>
      </p:sp>
      <p:sp>
        <p:nvSpPr>
          <p:cNvPr id="13" name="TextBox 12">
            <a:extLst>
              <a:ext uri="{FF2B5EF4-FFF2-40B4-BE49-F238E27FC236}">
                <a16:creationId xmlns:a16="http://schemas.microsoft.com/office/drawing/2014/main" id="{264C32FD-561E-459B-AF42-D854908CA502}"/>
              </a:ext>
            </a:extLst>
          </p:cNvPr>
          <p:cNvSpPr txBox="1"/>
          <p:nvPr/>
        </p:nvSpPr>
        <p:spPr>
          <a:xfrm>
            <a:off x="385200" y="3895739"/>
            <a:ext cx="8905520" cy="2687915"/>
          </a:xfrm>
          <a:prstGeom prst="rect">
            <a:avLst/>
          </a:prstGeom>
          <a:noFill/>
        </p:spPr>
        <p:txBody>
          <a:bodyPr wrap="square" lIns="91440" tIns="45720" rIns="91440" bIns="45720" rtlCol="0" anchor="t">
            <a:spAutoFit/>
          </a:bodyPr>
          <a:lstStyle/>
          <a:p>
            <a:pPr marL="342900" indent="-342900" fontAlgn="base">
              <a:spcBef>
                <a:spcPts val="200"/>
              </a:spcBef>
              <a:spcAft>
                <a:spcPts val="200"/>
              </a:spcAft>
              <a:buClr>
                <a:srgbClr val="E61E42"/>
              </a:buClr>
              <a:buFont typeface="Arial" panose="020B0604020202020204" pitchFamily="34" charset="0"/>
              <a:buChar char="•"/>
            </a:pPr>
            <a:r>
              <a:rPr lang="en-GB" dirty="0">
                <a:solidFill>
                  <a:srgbClr val="2D2767"/>
                </a:solidFill>
                <a:latin typeface="Apercu Pro"/>
              </a:rPr>
              <a:t>As the UK is no longer a member of the EU single market, businesses should make adjustments according to the new rules in order to continue exchanging, delivering and receiving services with the EU.</a:t>
            </a:r>
          </a:p>
          <a:p>
            <a:pPr marL="342900" indent="-342900" fontAlgn="base">
              <a:spcBef>
                <a:spcPts val="200"/>
              </a:spcBef>
              <a:spcAft>
                <a:spcPts val="200"/>
              </a:spcAft>
              <a:buClr>
                <a:srgbClr val="E61E42"/>
              </a:buClr>
              <a:buFont typeface="Arial" panose="020B0604020202020204" pitchFamily="34" charset="0"/>
              <a:buChar char="•"/>
            </a:pPr>
            <a:r>
              <a:rPr lang="en-GB" dirty="0">
                <a:solidFill>
                  <a:srgbClr val="2D2767"/>
                </a:solidFill>
                <a:latin typeface="Apercu Pro"/>
              </a:rPr>
              <a:t>The agreement guarantees that UK investors and service suppliers will be able to access the EU’s markets and sets the terms for that access.</a:t>
            </a:r>
            <a:endParaRPr lang="en-US" dirty="0">
              <a:latin typeface="Apercu Pro"/>
            </a:endParaRPr>
          </a:p>
          <a:p>
            <a:pPr marL="342900" indent="-342900" fontAlgn="base">
              <a:spcBef>
                <a:spcPts val="200"/>
              </a:spcBef>
              <a:spcAft>
                <a:spcPts val="200"/>
              </a:spcAft>
              <a:buClr>
                <a:srgbClr val="E61E42"/>
              </a:buClr>
              <a:buFont typeface="Arial" panose="020B0604020202020204" pitchFamily="34" charset="0"/>
              <a:buChar char="•"/>
            </a:pPr>
            <a:r>
              <a:rPr lang="en-GB" dirty="0">
                <a:solidFill>
                  <a:srgbClr val="2D2767"/>
                </a:solidFill>
                <a:latin typeface="Apercu Pro"/>
              </a:rPr>
              <a:t>UK service suppliers travelling to the EU for short-term business trips of up to 90 days in any 180 days, for some specific purposes such as conferences, will not need visas or work permits. Service exporters can continue to move across borders to supply their services, but in some cases may require visas or work permits. ​</a:t>
            </a:r>
          </a:p>
        </p:txBody>
      </p:sp>
      <p:sp>
        <p:nvSpPr>
          <p:cNvPr id="10" name="Title 1">
            <a:extLst>
              <a:ext uri="{FF2B5EF4-FFF2-40B4-BE49-F238E27FC236}">
                <a16:creationId xmlns:a16="http://schemas.microsoft.com/office/drawing/2014/main" id="{13E1A2E8-3D69-4BE6-9505-F0E7C94CB320}"/>
              </a:ext>
            </a:extLst>
          </p:cNvPr>
          <p:cNvSpPr>
            <a:spLocks noGrp="1"/>
          </p:cNvSpPr>
          <p:nvPr>
            <p:ph type="title"/>
          </p:nvPr>
        </p:nvSpPr>
        <p:spPr>
          <a:xfrm>
            <a:off x="344770" y="479542"/>
            <a:ext cx="11644030"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PROVIDING</a:t>
            </a:r>
            <a:r>
              <a:rPr lang="en-GB" sz="3600" b="1" dirty="0">
                <a:solidFill>
                  <a:schemeClr val="bg1"/>
                </a:solidFill>
                <a:highlight>
                  <a:srgbClr val="E61E42"/>
                </a:highlight>
                <a:latin typeface="Apercu Pro" panose="020B0604020202020204" charset="0"/>
                <a:cs typeface="Apercu Pro" panose="020B0604020202020204" charset="0"/>
              </a:rPr>
              <a:t> SERVICES TO EU MARKETS</a:t>
            </a:r>
            <a:r>
              <a:rPr lang="en-GB" sz="3600" b="1" dirty="0">
                <a:solidFill>
                  <a:srgbClr val="E61E42"/>
                </a:solidFill>
                <a:highlight>
                  <a:srgbClr val="E61E42"/>
                </a:highlight>
                <a:latin typeface="Apercu Pro" panose="020B0604020202020204" charset="0"/>
                <a:cs typeface="Apercu Pro" panose="020B0604020202020204" charset="0"/>
              </a:rPr>
              <a:t>I</a:t>
            </a:r>
          </a:p>
        </p:txBody>
      </p:sp>
      <p:grpSp>
        <p:nvGrpSpPr>
          <p:cNvPr id="5" name="Group 4">
            <a:extLst>
              <a:ext uri="{FF2B5EF4-FFF2-40B4-BE49-F238E27FC236}">
                <a16:creationId xmlns:a16="http://schemas.microsoft.com/office/drawing/2014/main" id="{C45A7422-6913-4C5A-8EC7-CD41C93B6079}"/>
              </a:ext>
            </a:extLst>
          </p:cNvPr>
          <p:cNvGrpSpPr/>
          <p:nvPr/>
        </p:nvGrpSpPr>
        <p:grpSpPr>
          <a:xfrm>
            <a:off x="10133415" y="3254337"/>
            <a:ext cx="1815567" cy="2234997"/>
            <a:chOff x="10133415" y="2754000"/>
            <a:chExt cx="1815567" cy="2234997"/>
          </a:xfrm>
        </p:grpSpPr>
        <p:sp>
          <p:nvSpPr>
            <p:cNvPr id="9" name="TextBox 8">
              <a:extLst>
                <a:ext uri="{FF2B5EF4-FFF2-40B4-BE49-F238E27FC236}">
                  <a16:creationId xmlns:a16="http://schemas.microsoft.com/office/drawing/2014/main" id="{9394F02C-9B52-43C7-B3EF-D847528033F1}"/>
                </a:ext>
              </a:extLst>
            </p:cNvPr>
            <p:cNvSpPr txBox="1"/>
            <p:nvPr/>
          </p:nvSpPr>
          <p:spPr>
            <a:xfrm>
              <a:off x="10133415" y="4158000"/>
              <a:ext cx="1815567" cy="830997"/>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NOW FOR:</a:t>
              </a:r>
              <a:br>
                <a:rPr lang="en-GB" sz="1200" b="1" dirty="0">
                  <a:solidFill>
                    <a:srgbClr val="2D2767"/>
                  </a:solidFill>
                  <a:latin typeface="Apercu Pro" panose="020B0604020202020204" charset="0"/>
                  <a:cs typeface="Helvetica" panose="020B0604020202020204" pitchFamily="34" charset="0"/>
                </a:rPr>
              </a:br>
              <a:r>
                <a:rPr lang="en-GB" sz="1200" b="1" dirty="0">
                  <a:solidFill>
                    <a:srgbClr val="2D2767"/>
                  </a:solidFill>
                  <a:latin typeface="Apercu Pro" panose="020B0604020202020204" charset="0"/>
                  <a:cs typeface="Helvetica" panose="020B0604020202020204" pitchFamily="34" charset="0"/>
                </a:rPr>
                <a:t> INDIVIDUAL COUNTRY </a:t>
              </a:r>
              <a:br>
                <a:rPr lang="en-GB" sz="1200" b="1" dirty="0">
                  <a:solidFill>
                    <a:srgbClr val="2D2767"/>
                  </a:solidFill>
                  <a:latin typeface="Apercu Pro" panose="020B0604020202020204" charset="0"/>
                  <a:cs typeface="Helvetica" panose="020B0604020202020204" pitchFamily="34" charset="0"/>
                </a:rPr>
              </a:br>
              <a:r>
                <a:rPr lang="en-GB" sz="1200" b="1" dirty="0">
                  <a:solidFill>
                    <a:srgbClr val="2D2767"/>
                  </a:solidFill>
                  <a:latin typeface="Apercu Pro" panose="020B0604020202020204" charset="0"/>
                  <a:cs typeface="Helvetica" panose="020B0604020202020204" pitchFamily="34" charset="0"/>
                </a:rPr>
                <a:t>GUIDES IN THE EU/EFTA</a:t>
              </a:r>
              <a:endParaRPr lang="en-GB" sz="1200" dirty="0">
                <a:solidFill>
                  <a:srgbClr val="2D2767"/>
                </a:solidFill>
              </a:endParaRPr>
            </a:p>
          </p:txBody>
        </p:sp>
        <p:grpSp>
          <p:nvGrpSpPr>
            <p:cNvPr id="3" name="Group 2">
              <a:extLst>
                <a:ext uri="{FF2B5EF4-FFF2-40B4-BE49-F238E27FC236}">
                  <a16:creationId xmlns:a16="http://schemas.microsoft.com/office/drawing/2014/main" id="{EDB6FF4C-2167-4B86-A49C-348E9DE26985}"/>
                </a:ext>
              </a:extLst>
            </p:cNvPr>
            <p:cNvGrpSpPr/>
            <p:nvPr/>
          </p:nvGrpSpPr>
          <p:grpSpPr>
            <a:xfrm>
              <a:off x="10393200" y="2754000"/>
              <a:ext cx="1296000" cy="1296000"/>
              <a:chOff x="10113231" y="1636100"/>
              <a:chExt cx="1296000" cy="1296000"/>
            </a:xfrm>
          </p:grpSpPr>
          <p:pic>
            <p:nvPicPr>
              <p:cNvPr id="11" name="Picture 10">
                <a:extLst>
                  <a:ext uri="{FF2B5EF4-FFF2-40B4-BE49-F238E27FC236}">
                    <a16:creationId xmlns:a16="http://schemas.microsoft.com/office/drawing/2014/main" id="{F0CDC28D-8010-4416-AF2A-FB2BC2F616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34" t="2298" r="2545" b="3285"/>
              <a:stretch/>
            </p:blipFill>
            <p:spPr>
              <a:xfrm>
                <a:off x="10217208" y="1744100"/>
                <a:ext cx="1088045" cy="1080000"/>
              </a:xfrm>
              <a:prstGeom prst="rect">
                <a:avLst/>
              </a:prstGeom>
            </p:spPr>
          </p:pic>
          <p:sp>
            <p:nvSpPr>
              <p:cNvPr id="8" name="Rectangle: Rounded Corners 7">
                <a:extLst>
                  <a:ext uri="{FF2B5EF4-FFF2-40B4-BE49-F238E27FC236}">
                    <a16:creationId xmlns:a16="http://schemas.microsoft.com/office/drawing/2014/main" id="{B71825BE-4631-44DF-AFBB-C702EAE4EF1F}"/>
                  </a:ext>
                </a:extLst>
              </p:cNvPr>
              <p:cNvSpPr/>
              <p:nvPr/>
            </p:nvSpPr>
            <p:spPr>
              <a:xfrm>
                <a:off x="10113231" y="1636100"/>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spTree>
    <p:extLst>
      <p:ext uri="{BB962C8B-B14F-4D97-AF65-F5344CB8AC3E}">
        <p14:creationId xmlns:p14="http://schemas.microsoft.com/office/powerpoint/2010/main" val="1684319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2FD9E8-20B0-4CE2-B14E-5FF464A2B81C}"/>
              </a:ext>
            </a:extLst>
          </p:cNvPr>
          <p:cNvSpPr txBox="1"/>
          <p:nvPr/>
        </p:nvSpPr>
        <p:spPr>
          <a:xfrm>
            <a:off x="385200" y="1515600"/>
            <a:ext cx="11625556" cy="5016758"/>
          </a:xfrm>
          <a:prstGeom prst="rect">
            <a:avLst/>
          </a:prstGeom>
          <a:noFill/>
        </p:spPr>
        <p:txBody>
          <a:bodyPr wrap="square" lIns="91440" tIns="45720" rIns="91440" bIns="45720" rtlCol="0" anchor="t">
            <a:spAutoFit/>
          </a:bodyPr>
          <a:lstStyle/>
          <a:p>
            <a:pPr>
              <a:spcBef>
                <a:spcPts val="800"/>
              </a:spcBef>
              <a:spcAft>
                <a:spcPts val="800"/>
              </a:spcAft>
            </a:pPr>
            <a:r>
              <a:rPr lang="en-GB" sz="1900" b="1" i="0" u="none" strike="noStrike" dirty="0">
                <a:solidFill>
                  <a:srgbClr val="2D2767"/>
                </a:solidFill>
                <a:effectLst/>
                <a:latin typeface="Apercu  Pro "/>
              </a:rPr>
              <a:t>What </a:t>
            </a:r>
            <a:r>
              <a:rPr lang="en-GB" sz="1900" b="1" dirty="0">
                <a:solidFill>
                  <a:srgbClr val="2D2767"/>
                </a:solidFill>
                <a:latin typeface="Apercu  Pro "/>
              </a:rPr>
              <a:t>do businesses need to know</a:t>
            </a:r>
            <a:r>
              <a:rPr lang="en-GB" sz="1900" b="1" i="0" u="none" strike="noStrike" dirty="0">
                <a:solidFill>
                  <a:srgbClr val="2D2767"/>
                </a:solidFill>
                <a:effectLst/>
                <a:latin typeface="Apercu  Pro "/>
              </a:rPr>
              <a:t>?</a:t>
            </a:r>
            <a:r>
              <a:rPr lang="en-GB" sz="1900" dirty="0">
                <a:solidFill>
                  <a:srgbClr val="2D2767"/>
                </a:solidFill>
                <a:latin typeface="Apercu  Pro "/>
              </a:rPr>
              <a:t> </a:t>
            </a:r>
            <a:endParaRPr lang="en-US" sz="1900" dirty="0">
              <a:solidFill>
                <a:srgbClr val="2D2767"/>
              </a:solidFill>
              <a:latin typeface="Apercu  Pro "/>
            </a:endParaRPr>
          </a:p>
          <a:p>
            <a:pPr marL="342900" indent="-342900" algn="l" rtl="0" fontAlgn="base">
              <a:spcBef>
                <a:spcPts val="200"/>
              </a:spcBef>
              <a:spcAft>
                <a:spcPts val="800"/>
              </a:spcAft>
              <a:buClr>
                <a:srgbClr val="E61E42"/>
              </a:buClr>
              <a:buFont typeface="Arial" panose="020B0604020202020204" pitchFamily="34" charset="0"/>
              <a:buChar char="•"/>
            </a:pPr>
            <a:r>
              <a:rPr lang="en-GB" dirty="0">
                <a:solidFill>
                  <a:srgbClr val="2D2767"/>
                </a:solidFill>
                <a:latin typeface="Apercu  Pro "/>
              </a:rPr>
              <a:t>The UK is no longer operating under the European Economic Area (EEA) regulations for cross-border trade in services and investment and now trades under the terms of the Trade and Cooperation Agreement.</a:t>
            </a:r>
          </a:p>
          <a:p>
            <a:pPr marL="342900" indent="-342900" fontAlgn="base">
              <a:spcBef>
                <a:spcPts val="200"/>
              </a:spcBef>
              <a:spcAft>
                <a:spcPts val="800"/>
              </a:spcAft>
              <a:buClr>
                <a:srgbClr val="E61E42"/>
              </a:buClr>
              <a:buFont typeface="Arial" panose="020B0604020202020204" pitchFamily="34" charset="0"/>
              <a:buChar char="•"/>
            </a:pPr>
            <a:r>
              <a:rPr lang="en-GB" b="0" i="0" dirty="0">
                <a:solidFill>
                  <a:srgbClr val="2D2767"/>
                </a:solidFill>
                <a:effectLst/>
                <a:latin typeface="Apercu  Pro "/>
              </a:rPr>
              <a:t>UK businesses and citizens no longer have the freedom to establish </a:t>
            </a:r>
            <a:r>
              <a:rPr lang="en-GB" dirty="0">
                <a:solidFill>
                  <a:srgbClr val="2D2767"/>
                </a:solidFill>
                <a:latin typeface="Apercu  Pro "/>
              </a:rPr>
              <a:t>a business in </a:t>
            </a:r>
            <a:r>
              <a:rPr lang="en-GB" b="0" i="0" dirty="0">
                <a:solidFill>
                  <a:srgbClr val="2D2767"/>
                </a:solidFill>
                <a:effectLst/>
                <a:latin typeface="Apercu  Pro "/>
              </a:rPr>
              <a:t>the EU or in EFTA countries.</a:t>
            </a:r>
            <a:r>
              <a:rPr lang="en-GB" dirty="0">
                <a:solidFill>
                  <a:srgbClr val="2D2767"/>
                </a:solidFill>
                <a:latin typeface="Apercu  Pro "/>
              </a:rPr>
              <a:t> </a:t>
            </a:r>
            <a:endParaRPr lang="en-GB" b="0" i="0" dirty="0">
              <a:solidFill>
                <a:srgbClr val="2D2767"/>
              </a:solidFill>
              <a:effectLst/>
              <a:latin typeface="Apercu  Pro "/>
            </a:endParaRPr>
          </a:p>
          <a:p>
            <a:pPr marL="342900" indent="-342900" fontAlgn="base">
              <a:spcBef>
                <a:spcPts val="200"/>
              </a:spcBef>
              <a:spcAft>
                <a:spcPts val="800"/>
              </a:spcAft>
              <a:buClr>
                <a:srgbClr val="E61E42"/>
              </a:buClr>
              <a:buFont typeface="Arial" panose="020B0604020202020204" pitchFamily="34" charset="0"/>
              <a:buChar char="•"/>
            </a:pPr>
            <a:r>
              <a:rPr lang="en-GB" dirty="0">
                <a:solidFill>
                  <a:srgbClr val="2D2767"/>
                </a:solidFill>
                <a:latin typeface="Apercu  Pro "/>
              </a:rPr>
              <a:t>UK </a:t>
            </a:r>
            <a:r>
              <a:rPr lang="en-GB" b="0" i="0" dirty="0">
                <a:solidFill>
                  <a:srgbClr val="2D2767"/>
                </a:solidFill>
                <a:effectLst/>
                <a:latin typeface="Apercu  Pro "/>
              </a:rPr>
              <a:t>businesses are no longer treated as if they were local businesses. Services provided by UK businesses and professionals are regarded as originating from a ‘third country’.</a:t>
            </a:r>
            <a:r>
              <a:rPr lang="en-GB" dirty="0">
                <a:solidFill>
                  <a:srgbClr val="2D2767"/>
                </a:solidFill>
                <a:latin typeface="Apercu  Pro "/>
              </a:rPr>
              <a:t> </a:t>
            </a:r>
          </a:p>
          <a:p>
            <a:pPr marL="342900" indent="-342900" algn="l" rtl="0" fontAlgn="base">
              <a:spcBef>
                <a:spcPts val="200"/>
              </a:spcBef>
              <a:spcAft>
                <a:spcPts val="800"/>
              </a:spcAft>
              <a:buClr>
                <a:srgbClr val="E61E42"/>
              </a:buClr>
              <a:buFont typeface="Arial" panose="020B0604020202020204" pitchFamily="34" charset="0"/>
              <a:buChar char="•"/>
            </a:pPr>
            <a:r>
              <a:rPr lang="en-GB" dirty="0">
                <a:solidFill>
                  <a:srgbClr val="2D2767"/>
                </a:solidFill>
                <a:latin typeface="Apercu  Pro "/>
              </a:rPr>
              <a:t>Businesses registered in the UK and a UK citizens might face restrictions on their ability to own, manage or direct a company registered in the EU. ​ </a:t>
            </a:r>
          </a:p>
          <a:p>
            <a:pPr marL="342900" indent="-342900" fontAlgn="base">
              <a:spcBef>
                <a:spcPts val="200"/>
              </a:spcBef>
              <a:spcAft>
                <a:spcPts val="800"/>
              </a:spcAft>
              <a:buClr>
                <a:srgbClr val="E61E42"/>
              </a:buClr>
              <a:buFont typeface="Arial" panose="020B0604020202020204" pitchFamily="34" charset="0"/>
              <a:buChar char="•"/>
            </a:pPr>
            <a:r>
              <a:rPr lang="en-GB" dirty="0">
                <a:solidFill>
                  <a:srgbClr val="2D2767"/>
                </a:solidFill>
                <a:latin typeface="Apercu  Pro "/>
              </a:rPr>
              <a:t>There could be different requirements on the nationality or residency of senior managers or directors, as well as limits on the amount of equity that can be held, depending on the sector or country they are operating in. </a:t>
            </a:r>
          </a:p>
          <a:p>
            <a:pPr marL="342900" indent="-342900" fontAlgn="base">
              <a:spcBef>
                <a:spcPts val="200"/>
              </a:spcBef>
              <a:spcAft>
                <a:spcPts val="800"/>
              </a:spcAft>
              <a:buClr>
                <a:srgbClr val="E61E42"/>
              </a:buClr>
              <a:buFont typeface="Arial" panose="020B0604020202020204" pitchFamily="34" charset="0"/>
              <a:buChar char="•"/>
            </a:pPr>
            <a:r>
              <a:rPr lang="en-GB" dirty="0">
                <a:solidFill>
                  <a:srgbClr val="2D2767"/>
                </a:solidFill>
                <a:latin typeface="Apercu  Pro "/>
              </a:rPr>
              <a:t>If businesses are registered in the EU, there may be changes to registration requirements for businesses in some Member States. ​ </a:t>
            </a:r>
          </a:p>
          <a:p>
            <a:pPr marL="342900" indent="-342900" fontAlgn="base">
              <a:spcBef>
                <a:spcPts val="200"/>
              </a:spcBef>
              <a:buClr>
                <a:srgbClr val="E61E42"/>
              </a:buClr>
              <a:buFont typeface="Arial" panose="020B0604020202020204" pitchFamily="34" charset="0"/>
              <a:buChar char="•"/>
            </a:pPr>
            <a:endParaRPr lang="en-GB" dirty="0">
              <a:solidFill>
                <a:srgbClr val="2D2767"/>
              </a:solidFill>
              <a:latin typeface="Apercu Pro"/>
            </a:endParaRPr>
          </a:p>
          <a:p>
            <a:pPr marL="342900" indent="-342900" algn="l" rtl="0" fontAlgn="base">
              <a:spcBef>
                <a:spcPts val="800"/>
              </a:spcBef>
              <a:spcAft>
                <a:spcPts val="800"/>
              </a:spcAft>
              <a:buClr>
                <a:srgbClr val="FF0000"/>
              </a:buClr>
              <a:buFont typeface="Arial" panose="020B0604020202020204" pitchFamily="34" charset="0"/>
              <a:buChar char="•"/>
            </a:pPr>
            <a:endParaRPr lang="en-US" sz="2000" b="0" i="0" dirty="0">
              <a:solidFill>
                <a:srgbClr val="2D2767"/>
              </a:solidFill>
              <a:effectLst/>
              <a:latin typeface="Apercu Pro"/>
            </a:endParaRPr>
          </a:p>
        </p:txBody>
      </p:sp>
      <p:sp>
        <p:nvSpPr>
          <p:cNvPr id="5" name="Title 1">
            <a:extLst>
              <a:ext uri="{FF2B5EF4-FFF2-40B4-BE49-F238E27FC236}">
                <a16:creationId xmlns:a16="http://schemas.microsoft.com/office/drawing/2014/main" id="{80F7BE52-E3A5-42C0-8ACE-047C58CF4131}"/>
              </a:ext>
            </a:extLst>
          </p:cNvPr>
          <p:cNvSpPr>
            <a:spLocks noGrp="1"/>
          </p:cNvSpPr>
          <p:nvPr>
            <p:ph type="title"/>
          </p:nvPr>
        </p:nvSpPr>
        <p:spPr>
          <a:xfrm>
            <a:off x="344770" y="479542"/>
            <a:ext cx="12041194"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CROSS</a:t>
            </a:r>
            <a:r>
              <a:rPr lang="en-GB" sz="3600" b="1" dirty="0">
                <a:solidFill>
                  <a:schemeClr val="bg1"/>
                </a:solidFill>
                <a:highlight>
                  <a:srgbClr val="E61E42"/>
                </a:highlight>
                <a:latin typeface="Apercu Pro" panose="020B0604020202020204" charset="0"/>
                <a:cs typeface="Apercu Pro" panose="020B0604020202020204" charset="0"/>
              </a:rPr>
              <a:t>-BORDER TRADE IN SERVICES &amp; INVESTMENT</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extLst>
      <p:ext uri="{BB962C8B-B14F-4D97-AF65-F5344CB8AC3E}">
        <p14:creationId xmlns:p14="http://schemas.microsoft.com/office/powerpoint/2010/main" val="2676249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A32A93-01FC-4BF4-94C1-7CF9B06BD5AA}"/>
              </a:ext>
            </a:extLst>
          </p:cNvPr>
          <p:cNvSpPr>
            <a:spLocks noGrp="1"/>
          </p:cNvSpPr>
          <p:nvPr>
            <p:ph idx="1"/>
          </p:nvPr>
        </p:nvSpPr>
        <p:spPr>
          <a:xfrm>
            <a:off x="406952" y="1635125"/>
            <a:ext cx="6031948" cy="4351338"/>
          </a:xfrm>
        </p:spPr>
        <p:txBody>
          <a:bodyPr>
            <a:normAutofit/>
          </a:bodyPr>
          <a:lstStyle/>
          <a:p>
            <a:pPr marL="0" indent="0" fontAlgn="base">
              <a:lnSpc>
                <a:spcPct val="110000"/>
              </a:lnSpc>
              <a:spcBef>
                <a:spcPts val="800"/>
              </a:spcBef>
              <a:spcAft>
                <a:spcPts val="800"/>
              </a:spcAft>
              <a:buNone/>
            </a:pPr>
            <a:r>
              <a:rPr lang="en-GB" sz="2400" dirty="0">
                <a:cs typeface="Helvetica" panose="020B0604020202020204" pitchFamily="34" charset="0"/>
              </a:rPr>
              <a:t>Businesses need to find out what changes apply to their organisation, by using the Brexit </a:t>
            </a:r>
            <a:r>
              <a:rPr lang="en-GB" sz="2400" b="1" dirty="0">
                <a:cs typeface="Helvetica" panose="020B0604020202020204" pitchFamily="34" charset="0"/>
              </a:rPr>
              <a:t>checker tool </a:t>
            </a:r>
            <a:r>
              <a:rPr lang="en-GB" sz="2400" dirty="0">
                <a:cs typeface="Helvetica" panose="020B0604020202020204" pitchFamily="34" charset="0"/>
              </a:rPr>
              <a:t>for tailored advice:</a:t>
            </a:r>
          </a:p>
          <a:p>
            <a:pPr fontAlgn="base">
              <a:lnSpc>
                <a:spcPct val="120000"/>
              </a:lnSpc>
              <a:spcBef>
                <a:spcPts val="800"/>
              </a:spcBef>
              <a:spcAft>
                <a:spcPts val="800"/>
              </a:spcAft>
              <a:buClr>
                <a:srgbClr val="FF0000"/>
              </a:buClr>
            </a:pPr>
            <a:r>
              <a:rPr lang="en-GB" sz="2400" dirty="0">
                <a:cs typeface="Helvetica" panose="020B0604020202020204" pitchFamily="34" charset="0"/>
              </a:rPr>
              <a:t>Visit </a:t>
            </a:r>
            <a:r>
              <a:rPr lang="en-GB" sz="2400" dirty="0">
                <a:solidFill>
                  <a:srgbClr val="FF003A"/>
                </a:solidFill>
                <a:cs typeface="Helvetica" panose="020B0604020202020204" pitchFamily="34" charset="0"/>
                <a:hlinkClick r:id="rId2"/>
              </a:rPr>
              <a:t>gov.uk/transition.</a:t>
            </a:r>
            <a:r>
              <a:rPr lang="en-GB" sz="2400" b="1" dirty="0">
                <a:cs typeface="Helvetica" panose="020B0604020202020204" pitchFamily="34" charset="0"/>
              </a:rPr>
              <a:t> </a:t>
            </a:r>
          </a:p>
          <a:p>
            <a:pPr fontAlgn="base">
              <a:lnSpc>
                <a:spcPct val="110000"/>
              </a:lnSpc>
              <a:spcBef>
                <a:spcPts val="800"/>
              </a:spcBef>
              <a:spcAft>
                <a:spcPts val="800"/>
              </a:spcAft>
              <a:buClr>
                <a:srgbClr val="FF0000"/>
              </a:buClr>
            </a:pPr>
            <a:r>
              <a:rPr lang="en-GB" sz="2400" dirty="0">
                <a:cs typeface="Helvetica" panose="020B0604020202020204" pitchFamily="34" charset="0"/>
              </a:rPr>
              <a:t>Answer a few questions to get a personalised list of </a:t>
            </a:r>
          </a:p>
          <a:p>
            <a:pPr fontAlgn="base">
              <a:lnSpc>
                <a:spcPct val="110000"/>
              </a:lnSpc>
              <a:spcBef>
                <a:spcPts val="800"/>
              </a:spcBef>
              <a:spcAft>
                <a:spcPts val="800"/>
              </a:spcAft>
              <a:buClr>
                <a:srgbClr val="FF0000"/>
              </a:buClr>
            </a:pPr>
            <a:r>
              <a:rPr lang="en-GB" sz="2400" dirty="0">
                <a:cs typeface="Helvetica" panose="020B0604020202020204" pitchFamily="34" charset="0"/>
              </a:rPr>
              <a:t>Sign up for the </a:t>
            </a:r>
            <a:r>
              <a:rPr lang="en-GB" sz="2400" dirty="0">
                <a:cs typeface="Helvetica" panose="020B0604020202020204" pitchFamily="34" charset="0"/>
                <a:hlinkClick r:id="rId3"/>
              </a:rPr>
              <a:t>Business Transition Bulletin.</a:t>
            </a:r>
            <a:endParaRPr lang="en-GB" sz="2400" dirty="0">
              <a:cs typeface="Helvetica" panose="020B0604020202020204" pitchFamily="34" charset="0"/>
            </a:endParaRPr>
          </a:p>
          <a:p>
            <a:pPr fontAlgn="base">
              <a:lnSpc>
                <a:spcPct val="110000"/>
              </a:lnSpc>
              <a:spcBef>
                <a:spcPts val="800"/>
              </a:spcBef>
              <a:spcAft>
                <a:spcPts val="800"/>
              </a:spcAft>
              <a:buClr>
                <a:srgbClr val="FF0000"/>
              </a:buClr>
            </a:pPr>
            <a:endParaRPr lang="en-GB" dirty="0"/>
          </a:p>
        </p:txBody>
      </p:sp>
      <p:pic>
        <p:nvPicPr>
          <p:cNvPr id="6" name="Picture 5">
            <a:extLst>
              <a:ext uri="{FF2B5EF4-FFF2-40B4-BE49-F238E27FC236}">
                <a16:creationId xmlns:a16="http://schemas.microsoft.com/office/drawing/2014/main" id="{DE458C85-600F-40D9-882F-691BE6C12F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489440" y="1440697"/>
            <a:ext cx="2559768" cy="2055787"/>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C3132D71-6796-4195-B41D-66F8FB44835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39840" y="3620139"/>
            <a:ext cx="5709368" cy="3149334"/>
          </a:xfrm>
          <a:prstGeom prst="rect">
            <a:avLst/>
          </a:prstGeom>
          <a:ln>
            <a:solidFill>
              <a:schemeClr val="bg1">
                <a:lumMod val="50000"/>
              </a:schemeClr>
            </a:solidFill>
          </a:ln>
        </p:spPr>
      </p:pic>
      <p:sp>
        <p:nvSpPr>
          <p:cNvPr id="8" name="Title 1">
            <a:extLst>
              <a:ext uri="{FF2B5EF4-FFF2-40B4-BE49-F238E27FC236}">
                <a16:creationId xmlns:a16="http://schemas.microsoft.com/office/drawing/2014/main" id="{21636517-5D7C-4C21-8327-F0657F21692F}"/>
              </a:ext>
            </a:extLst>
          </p:cNvPr>
          <p:cNvSpPr>
            <a:spLocks noGrp="1"/>
          </p:cNvSpPr>
          <p:nvPr>
            <p:ph type="title"/>
          </p:nvPr>
        </p:nvSpPr>
        <p:spPr>
          <a:xfrm>
            <a:off x="344770" y="479542"/>
            <a:ext cx="8804551" cy="961155"/>
          </a:xfrm>
        </p:spPr>
        <p:txBody>
          <a:bodyPr>
            <a:normAutofit/>
          </a:bodyPr>
          <a:lstStyle/>
          <a:p>
            <a:r>
              <a:rPr lang="en-GB" sz="3600" b="1" dirty="0">
                <a:solidFill>
                  <a:srgbClr val="E61E42"/>
                </a:solidFill>
                <a:highlight>
                  <a:srgbClr val="E61E42"/>
                </a:highlight>
                <a:latin typeface="Apercu Pro" panose="020B0604020202020204" charset="0"/>
                <a:cs typeface="Helvetica" panose="020B0604020202020204" pitchFamily="34" charset="0"/>
              </a:rPr>
              <a:t>I</a:t>
            </a:r>
            <a:r>
              <a:rPr lang="en-GB" sz="3600" b="1" dirty="0">
                <a:solidFill>
                  <a:schemeClr val="bg1"/>
                </a:solidFill>
                <a:highlight>
                  <a:srgbClr val="E61E42"/>
                </a:highlight>
                <a:latin typeface="Apercu Pro" panose="020B0604020202020204" charset="0"/>
                <a:cs typeface="Helvetica" panose="020B0604020202020204" pitchFamily="34" charset="0"/>
              </a:rPr>
              <a:t>CHECK WHAT ACTIONS </a:t>
            </a:r>
            <a:r>
              <a:rPr lang="en-GB" sz="3600" b="1" dirty="0" err="1">
                <a:solidFill>
                  <a:schemeClr val="bg1"/>
                </a:solidFill>
                <a:highlight>
                  <a:srgbClr val="E61E42"/>
                </a:highlight>
                <a:latin typeface="Apercu Pro" panose="020B0604020202020204" charset="0"/>
                <a:cs typeface="Helvetica" panose="020B0604020202020204" pitchFamily="34" charset="0"/>
              </a:rPr>
              <a:t>ARE</a:t>
            </a:r>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Helvetica" panose="020B0604020202020204" pitchFamily="34" charset="0"/>
              </a:rPr>
              <a:t>NEEDED</a:t>
            </a:r>
            <a:r>
              <a:rPr lang="en-GB" sz="3600" b="1" dirty="0" err="1">
                <a:solidFill>
                  <a:srgbClr val="E61E42"/>
                </a:solidFill>
                <a:highlight>
                  <a:srgbClr val="E61E42"/>
                </a:highlight>
                <a:latin typeface="Apercu Pro" panose="020B0604020202020204" charset="0"/>
                <a:cs typeface="Helvetica" panose="020B0604020202020204" pitchFamily="34" charset="0"/>
              </a:rPr>
              <a:t>I</a:t>
            </a:r>
            <a:endParaRPr lang="en-GB" sz="3600" b="1" dirty="0">
              <a:solidFill>
                <a:srgbClr val="E61E42"/>
              </a:solidFill>
              <a:highlight>
                <a:srgbClr val="E61E42"/>
              </a:highlight>
              <a:latin typeface="Apercu Pro" panose="020B0604020202020204" charset="0"/>
              <a:cs typeface="Helvetica" panose="020B0604020202020204" pitchFamily="34" charset="0"/>
            </a:endParaRPr>
          </a:p>
        </p:txBody>
      </p:sp>
    </p:spTree>
    <p:extLst>
      <p:ext uri="{BB962C8B-B14F-4D97-AF65-F5344CB8AC3E}">
        <p14:creationId xmlns:p14="http://schemas.microsoft.com/office/powerpoint/2010/main" val="3570502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2FD9E8-20B0-4CE2-B14E-5FF464A2B81C}"/>
              </a:ext>
            </a:extLst>
          </p:cNvPr>
          <p:cNvSpPr txBox="1"/>
          <p:nvPr/>
        </p:nvSpPr>
        <p:spPr>
          <a:xfrm>
            <a:off x="385200" y="1515600"/>
            <a:ext cx="11379144" cy="1903085"/>
          </a:xfrm>
          <a:prstGeom prst="rect">
            <a:avLst/>
          </a:prstGeom>
          <a:noFill/>
        </p:spPr>
        <p:txBody>
          <a:bodyPr wrap="square" lIns="91440" tIns="45720" rIns="91440" bIns="45720" rtlCol="0" anchor="t">
            <a:spAutoFit/>
          </a:bodyPr>
          <a:lstStyle/>
          <a:p>
            <a:pPr>
              <a:spcBef>
                <a:spcPts val="800"/>
              </a:spcBef>
              <a:spcAft>
                <a:spcPts val="800"/>
              </a:spcAft>
            </a:pPr>
            <a:r>
              <a:rPr lang="en-GB" sz="1900" b="1" dirty="0">
                <a:solidFill>
                  <a:srgbClr val="2D2767"/>
                </a:solidFill>
                <a:latin typeface="Apercu  Pro "/>
              </a:rPr>
              <a:t>What do businesses need to do? </a:t>
            </a:r>
            <a:endParaRPr lang="en-US" sz="1900" dirty="0">
              <a:solidFill>
                <a:srgbClr val="2D2767"/>
              </a:solidFill>
              <a:latin typeface="Apercu  Pro "/>
            </a:endParaRPr>
          </a:p>
          <a:p>
            <a:pPr marL="342900" indent="-342900" fontAlgn="base">
              <a:spcBef>
                <a:spcPts val="800"/>
              </a:spcBef>
              <a:spcAft>
                <a:spcPts val="800"/>
              </a:spcAft>
              <a:buClr>
                <a:srgbClr val="E61E42"/>
              </a:buClr>
              <a:buFont typeface="Arial" panose="020B0604020202020204" pitchFamily="34" charset="0"/>
              <a:buChar char="•"/>
            </a:pPr>
            <a:r>
              <a:rPr lang="en-GB" dirty="0">
                <a:solidFill>
                  <a:srgbClr val="2D2767"/>
                </a:solidFill>
                <a:latin typeface="Apercu Pro"/>
              </a:rPr>
              <a:t>Check now for any regulatory changes in the EU, EEA, or Switzerland as soon as possible. More information can be found on the GOV.UK website, or through scanning the relevant QR codes below. </a:t>
            </a:r>
          </a:p>
          <a:p>
            <a:pPr marL="342900" indent="-342900" fontAlgn="base">
              <a:spcBef>
                <a:spcPts val="800"/>
              </a:spcBef>
              <a:spcAft>
                <a:spcPts val="800"/>
              </a:spcAft>
              <a:buClr>
                <a:srgbClr val="E61E42"/>
              </a:buClr>
              <a:buFont typeface="Arial" panose="020B0604020202020204" pitchFamily="34" charset="0"/>
              <a:buChar char="•"/>
            </a:pPr>
            <a:r>
              <a:rPr lang="en-GB" dirty="0">
                <a:solidFill>
                  <a:srgbClr val="2D2767"/>
                </a:solidFill>
                <a:latin typeface="Apercu Pro"/>
              </a:rPr>
              <a:t>If businesses provide services to the EU, they will need to check the national regulations of the country they are doing business in to understand how best to operate. </a:t>
            </a:r>
          </a:p>
        </p:txBody>
      </p:sp>
      <p:sp>
        <p:nvSpPr>
          <p:cNvPr id="6" name="TextBox 5">
            <a:extLst>
              <a:ext uri="{FF2B5EF4-FFF2-40B4-BE49-F238E27FC236}">
                <a16:creationId xmlns:a16="http://schemas.microsoft.com/office/drawing/2014/main" id="{A29DC10A-3125-481C-AED5-BAACADB5C9FE}"/>
              </a:ext>
            </a:extLst>
          </p:cNvPr>
          <p:cNvSpPr txBox="1"/>
          <p:nvPr/>
        </p:nvSpPr>
        <p:spPr>
          <a:xfrm>
            <a:off x="2519021" y="5700817"/>
            <a:ext cx="3086380" cy="646331"/>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FOR: </a:t>
            </a:r>
            <a:br>
              <a:rPr lang="en-GB" sz="1200" b="1" dirty="0">
                <a:solidFill>
                  <a:srgbClr val="2D2767"/>
                </a:solidFill>
                <a:latin typeface="Apercu Pro" panose="020B0604020202020204" charset="0"/>
                <a:cs typeface="Helvetica" panose="020B0604020202020204" pitchFamily="34" charset="0"/>
              </a:rPr>
            </a:br>
            <a:r>
              <a:rPr lang="en-GB" sz="1200" b="1" dirty="0">
                <a:solidFill>
                  <a:srgbClr val="2D2767"/>
                </a:solidFill>
                <a:latin typeface="Apercu Pro" panose="020B0604020202020204" charset="0"/>
                <a:cs typeface="Helvetica" panose="020B0604020202020204" pitchFamily="34" charset="0"/>
              </a:rPr>
              <a:t>SELLING SERVICES TO </a:t>
            </a:r>
            <a:br>
              <a:rPr lang="en-GB" sz="1200" b="1" dirty="0">
                <a:solidFill>
                  <a:srgbClr val="2D2767"/>
                </a:solidFill>
                <a:latin typeface="Apercu Pro" panose="020B0604020202020204" charset="0"/>
                <a:cs typeface="Helvetica" panose="020B0604020202020204" pitchFamily="34" charset="0"/>
              </a:rPr>
            </a:br>
            <a:r>
              <a:rPr lang="en-GB" sz="1200" b="1" dirty="0">
                <a:solidFill>
                  <a:srgbClr val="2D2767"/>
                </a:solidFill>
                <a:latin typeface="Apercu Pro" panose="020B0604020202020204" charset="0"/>
                <a:cs typeface="Helvetica" panose="020B0604020202020204" pitchFamily="34" charset="0"/>
              </a:rPr>
              <a:t>THE EU/EFTA</a:t>
            </a:r>
            <a:endParaRPr lang="en-GB" sz="1200" dirty="0">
              <a:solidFill>
                <a:srgbClr val="2D2767"/>
              </a:solidFill>
            </a:endParaRPr>
          </a:p>
        </p:txBody>
      </p:sp>
      <p:sp>
        <p:nvSpPr>
          <p:cNvPr id="7" name="TextBox 6">
            <a:extLst>
              <a:ext uri="{FF2B5EF4-FFF2-40B4-BE49-F238E27FC236}">
                <a16:creationId xmlns:a16="http://schemas.microsoft.com/office/drawing/2014/main" id="{10A7D86F-03C5-4455-A28B-941D060450A1}"/>
              </a:ext>
            </a:extLst>
          </p:cNvPr>
          <p:cNvSpPr txBox="1"/>
          <p:nvPr/>
        </p:nvSpPr>
        <p:spPr>
          <a:xfrm>
            <a:off x="6297434" y="5690947"/>
            <a:ext cx="3787515" cy="646331"/>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FOR: </a:t>
            </a:r>
            <a:br>
              <a:rPr lang="en-GB" sz="1200" b="1" dirty="0">
                <a:solidFill>
                  <a:srgbClr val="2D2767"/>
                </a:solidFill>
                <a:latin typeface="Apercu Pro" panose="020B0604020202020204" charset="0"/>
                <a:cs typeface="Helvetica" panose="020B0604020202020204" pitchFamily="34" charset="0"/>
              </a:rPr>
            </a:br>
            <a:r>
              <a:rPr lang="en-GB" sz="1200" b="1" dirty="0">
                <a:solidFill>
                  <a:srgbClr val="2D2767"/>
                </a:solidFill>
                <a:latin typeface="Apercu Pro" panose="020B0604020202020204" charset="0"/>
                <a:cs typeface="Helvetica" panose="020B0604020202020204" pitchFamily="34" charset="0"/>
              </a:rPr>
              <a:t>INFO ON CORPORATE STRUCTURING </a:t>
            </a:r>
            <a:br>
              <a:rPr lang="en-GB" sz="1200" b="1" dirty="0">
                <a:solidFill>
                  <a:srgbClr val="2D2767"/>
                </a:solidFill>
                <a:latin typeface="Apercu Pro" panose="020B0604020202020204" charset="0"/>
                <a:cs typeface="Helvetica" panose="020B0604020202020204" pitchFamily="34" charset="0"/>
              </a:rPr>
            </a:br>
            <a:r>
              <a:rPr lang="en-GB" sz="1200" b="1" dirty="0">
                <a:solidFill>
                  <a:srgbClr val="2D2767"/>
                </a:solidFill>
                <a:latin typeface="Apercu Pro" panose="020B0604020202020204" charset="0"/>
                <a:cs typeface="Helvetica" panose="020B0604020202020204" pitchFamily="34" charset="0"/>
              </a:rPr>
              <a:t>AND MERGERS</a:t>
            </a:r>
            <a:endParaRPr lang="en-GB" sz="1200" dirty="0">
              <a:solidFill>
                <a:srgbClr val="2D2767"/>
              </a:solidFill>
            </a:endParaRPr>
          </a:p>
        </p:txBody>
      </p:sp>
      <p:sp>
        <p:nvSpPr>
          <p:cNvPr id="10" name="Title 1">
            <a:extLst>
              <a:ext uri="{FF2B5EF4-FFF2-40B4-BE49-F238E27FC236}">
                <a16:creationId xmlns:a16="http://schemas.microsoft.com/office/drawing/2014/main" id="{E315A685-3166-4B90-8308-AE0006B632DD}"/>
              </a:ext>
            </a:extLst>
          </p:cNvPr>
          <p:cNvSpPr>
            <a:spLocks noGrp="1"/>
          </p:cNvSpPr>
          <p:nvPr>
            <p:ph type="title"/>
          </p:nvPr>
        </p:nvSpPr>
        <p:spPr>
          <a:xfrm>
            <a:off x="344770" y="479542"/>
            <a:ext cx="12041194"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CROSS</a:t>
            </a:r>
            <a:r>
              <a:rPr lang="en-GB" sz="3600" b="1" dirty="0">
                <a:solidFill>
                  <a:schemeClr val="bg1"/>
                </a:solidFill>
                <a:highlight>
                  <a:srgbClr val="E61E42"/>
                </a:highlight>
                <a:latin typeface="Apercu Pro" panose="020B0604020202020204" charset="0"/>
                <a:cs typeface="Apercu Pro" panose="020B0604020202020204" charset="0"/>
              </a:rPr>
              <a:t>-BORDER TRADE IN SERVICES &amp; INVESTMENT</a:t>
            </a:r>
            <a:r>
              <a:rPr lang="en-GB" sz="3600" b="1" dirty="0">
                <a:solidFill>
                  <a:srgbClr val="E61E42"/>
                </a:solidFill>
                <a:highlight>
                  <a:srgbClr val="E61E42"/>
                </a:highlight>
                <a:latin typeface="Apercu Pro" panose="020B0604020202020204" charset="0"/>
                <a:cs typeface="Apercu Pro" panose="020B0604020202020204" charset="0"/>
              </a:rPr>
              <a:t>I</a:t>
            </a:r>
          </a:p>
        </p:txBody>
      </p:sp>
      <p:grpSp>
        <p:nvGrpSpPr>
          <p:cNvPr id="5" name="Group 4">
            <a:extLst>
              <a:ext uri="{FF2B5EF4-FFF2-40B4-BE49-F238E27FC236}">
                <a16:creationId xmlns:a16="http://schemas.microsoft.com/office/drawing/2014/main" id="{94983C61-BA86-4982-BC7D-FF8F81F07618}"/>
              </a:ext>
            </a:extLst>
          </p:cNvPr>
          <p:cNvGrpSpPr/>
          <p:nvPr/>
        </p:nvGrpSpPr>
        <p:grpSpPr>
          <a:xfrm>
            <a:off x="3414211" y="4193367"/>
            <a:ext cx="1296000" cy="1296000"/>
            <a:chOff x="3465970" y="3808054"/>
            <a:chExt cx="1296000" cy="1296000"/>
          </a:xfrm>
        </p:grpSpPr>
        <p:pic>
          <p:nvPicPr>
            <p:cNvPr id="3" name="Picture 2">
              <a:extLst>
                <a:ext uri="{FF2B5EF4-FFF2-40B4-BE49-F238E27FC236}">
                  <a16:creationId xmlns:a16="http://schemas.microsoft.com/office/drawing/2014/main" id="{694EF981-C2F8-4792-90E0-E74A1E0D1B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132" t="7835" r="7905" b="7972"/>
            <a:stretch/>
          </p:blipFill>
          <p:spPr>
            <a:xfrm>
              <a:off x="3567864" y="3916054"/>
              <a:ext cx="1092212" cy="1080000"/>
            </a:xfrm>
            <a:prstGeom prst="rect">
              <a:avLst/>
            </a:prstGeom>
          </p:spPr>
        </p:pic>
        <p:sp>
          <p:nvSpPr>
            <p:cNvPr id="11" name="Rectangle: Rounded Corners 10">
              <a:extLst>
                <a:ext uri="{FF2B5EF4-FFF2-40B4-BE49-F238E27FC236}">
                  <a16:creationId xmlns:a16="http://schemas.microsoft.com/office/drawing/2014/main" id="{619EA3D2-8660-4380-8C7D-3C9ABAF0787B}"/>
                </a:ext>
              </a:extLst>
            </p:cNvPr>
            <p:cNvSpPr/>
            <p:nvPr/>
          </p:nvSpPr>
          <p:spPr>
            <a:xfrm>
              <a:off x="3465970" y="3808054"/>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nvGrpSpPr>
          <p:cNvPr id="8" name="Group 7">
            <a:extLst>
              <a:ext uri="{FF2B5EF4-FFF2-40B4-BE49-F238E27FC236}">
                <a16:creationId xmlns:a16="http://schemas.microsoft.com/office/drawing/2014/main" id="{D0D6AFC9-218C-48E5-B775-CA95F80779D2}"/>
              </a:ext>
            </a:extLst>
          </p:cNvPr>
          <p:cNvGrpSpPr/>
          <p:nvPr/>
        </p:nvGrpSpPr>
        <p:grpSpPr>
          <a:xfrm>
            <a:off x="7543193" y="4193367"/>
            <a:ext cx="1296000" cy="1296000"/>
            <a:chOff x="8078031" y="3896966"/>
            <a:chExt cx="1296000" cy="1296000"/>
          </a:xfrm>
        </p:grpSpPr>
        <p:pic>
          <p:nvPicPr>
            <p:cNvPr id="2050" name="Picture 2">
              <a:extLst>
                <a:ext uri="{FF2B5EF4-FFF2-40B4-BE49-F238E27FC236}">
                  <a16:creationId xmlns:a16="http://schemas.microsoft.com/office/drawing/2014/main" id="{EA434805-9961-4CD9-9AEA-86E49DB3A34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3043" t="2191" r="3607" b="3558"/>
            <a:stretch/>
          </p:blipFill>
          <p:spPr bwMode="auto">
            <a:xfrm>
              <a:off x="8199301" y="4004966"/>
              <a:ext cx="1053459" cy="1080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14A0A870-4B31-45F3-9B26-01DD257063B0}"/>
                </a:ext>
              </a:extLst>
            </p:cNvPr>
            <p:cNvSpPr/>
            <p:nvPr/>
          </p:nvSpPr>
          <p:spPr>
            <a:xfrm>
              <a:off x="8078031" y="3896966"/>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spTree>
    <p:extLst>
      <p:ext uri="{BB962C8B-B14F-4D97-AF65-F5344CB8AC3E}">
        <p14:creationId xmlns:p14="http://schemas.microsoft.com/office/powerpoint/2010/main" val="2672133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2FD9E8-20B0-4CE2-B14E-5FF464A2B81C}"/>
              </a:ext>
            </a:extLst>
          </p:cNvPr>
          <p:cNvSpPr txBox="1"/>
          <p:nvPr/>
        </p:nvSpPr>
        <p:spPr>
          <a:xfrm>
            <a:off x="385200" y="1515600"/>
            <a:ext cx="11687629" cy="5016245"/>
          </a:xfrm>
          <a:prstGeom prst="rect">
            <a:avLst/>
          </a:prstGeom>
          <a:noFill/>
        </p:spPr>
        <p:txBody>
          <a:bodyPr wrap="square" lIns="91440" tIns="45720" rIns="91440" bIns="45720" rtlCol="0" anchor="t">
            <a:spAutoFit/>
          </a:bodyPr>
          <a:lstStyle/>
          <a:p>
            <a:pPr>
              <a:lnSpc>
                <a:spcPct val="90000"/>
              </a:lnSpc>
              <a:spcBef>
                <a:spcPts val="800"/>
              </a:spcBef>
              <a:spcAft>
                <a:spcPts val="800"/>
              </a:spcAft>
            </a:pPr>
            <a:r>
              <a:rPr lang="en-GB" sz="1900" b="1" dirty="0">
                <a:solidFill>
                  <a:srgbClr val="2D2767"/>
                </a:solidFill>
                <a:latin typeface="Apercu  Pro "/>
              </a:rPr>
              <a:t>What do businesses need to know? </a:t>
            </a:r>
            <a:endParaRPr lang="en-US" sz="1900" dirty="0">
              <a:solidFill>
                <a:srgbClr val="2D2767"/>
              </a:solidFill>
              <a:latin typeface="Apercu  Pro "/>
            </a:endParaRPr>
          </a:p>
          <a:p>
            <a:pPr marL="285750" indent="-285750" algn="l" rtl="0" fontAlgn="base">
              <a:lnSpc>
                <a:spcPct val="90000"/>
              </a:lnSpc>
              <a:spcBef>
                <a:spcPts val="800"/>
              </a:spcBef>
              <a:spcAft>
                <a:spcPts val="800"/>
              </a:spcAft>
              <a:buClr>
                <a:srgbClr val="E61E42"/>
              </a:buClr>
              <a:buFont typeface="Arial" panose="020B0604020202020204" pitchFamily="34" charset="0"/>
              <a:buChar char="•"/>
            </a:pPr>
            <a:r>
              <a:rPr lang="en-GB" dirty="0">
                <a:solidFill>
                  <a:srgbClr val="2D2767"/>
                </a:solidFill>
                <a:latin typeface="Apercu Pro"/>
              </a:rPr>
              <a:t>Travel for work and business purposes to and within the EU/EFTA have now changed for UK nationals.</a:t>
            </a:r>
          </a:p>
          <a:p>
            <a:pPr marL="285750" indent="-285750" algn="l" rtl="0" fontAlgn="base">
              <a:lnSpc>
                <a:spcPct val="90000"/>
              </a:lnSpc>
              <a:spcBef>
                <a:spcPts val="800"/>
              </a:spcBef>
              <a:spcAft>
                <a:spcPts val="800"/>
              </a:spcAft>
              <a:buClr>
                <a:srgbClr val="E61E42"/>
              </a:buClr>
              <a:buFont typeface="Arial" panose="020B0604020202020204" pitchFamily="34" charset="0"/>
              <a:buChar char="•"/>
            </a:pPr>
            <a:r>
              <a:rPr lang="en-GB" dirty="0">
                <a:solidFill>
                  <a:srgbClr val="2D2767"/>
                </a:solidFill>
                <a:latin typeface="Apercu Pro"/>
              </a:rPr>
              <a:t>If professionals are carrying out any of the following activities for any length of time, they may need a visa, work permit or other documentation:​</a:t>
            </a:r>
          </a:p>
          <a:p>
            <a:pPr marL="800100" lvl="1" indent="-342900" fontAlgn="base">
              <a:lnSpc>
                <a:spcPct val="90000"/>
              </a:lnSpc>
              <a:spcBef>
                <a:spcPts val="800"/>
              </a:spcBef>
              <a:spcAft>
                <a:spcPts val="800"/>
              </a:spcAft>
              <a:buClr>
                <a:srgbClr val="E61E42"/>
              </a:buClr>
              <a:buFont typeface="Arial" panose="020B0604020202020204" pitchFamily="34" charset="0"/>
              <a:buChar char="•"/>
            </a:pPr>
            <a:r>
              <a:rPr lang="en-GB" b="0" i="0" dirty="0">
                <a:solidFill>
                  <a:srgbClr val="2D2767"/>
                </a:solidFill>
                <a:effectLst/>
                <a:latin typeface="Apercu Pro"/>
              </a:rPr>
              <a:t>Transferring to a subsidiary/branch of the same company in a different country (intra-corporate transfer)​.</a:t>
            </a:r>
          </a:p>
          <a:p>
            <a:pPr marL="800100" lvl="1" indent="-342900" fontAlgn="base">
              <a:lnSpc>
                <a:spcPct val="90000"/>
              </a:lnSpc>
              <a:spcBef>
                <a:spcPts val="800"/>
              </a:spcBef>
              <a:spcAft>
                <a:spcPts val="800"/>
              </a:spcAft>
              <a:buClr>
                <a:srgbClr val="E61E42"/>
              </a:buClr>
              <a:buFont typeface="Arial" panose="020B0604020202020204" pitchFamily="34" charset="0"/>
              <a:buChar char="•"/>
            </a:pPr>
            <a:r>
              <a:rPr lang="en-GB" b="0" i="0" dirty="0">
                <a:solidFill>
                  <a:srgbClr val="2D2767"/>
                </a:solidFill>
                <a:effectLst/>
                <a:latin typeface="Apercu Pro"/>
              </a:rPr>
              <a:t>Carrying out a contract to supply a service to a client in another country in which the supplying business has no presence (contractual service supplier).​ </a:t>
            </a:r>
          </a:p>
          <a:p>
            <a:pPr marL="800100" lvl="1" indent="-342900" fontAlgn="base">
              <a:lnSpc>
                <a:spcPct val="90000"/>
              </a:lnSpc>
              <a:spcBef>
                <a:spcPts val="800"/>
              </a:spcBef>
              <a:spcAft>
                <a:spcPts val="800"/>
              </a:spcAft>
              <a:buClr>
                <a:srgbClr val="E61E42"/>
              </a:buClr>
              <a:buFont typeface="Arial" panose="020B0604020202020204" pitchFamily="34" charset="0"/>
              <a:buChar char="•"/>
            </a:pPr>
            <a:r>
              <a:rPr lang="en-GB" b="0" i="0" dirty="0">
                <a:solidFill>
                  <a:srgbClr val="2D2767"/>
                </a:solidFill>
                <a:effectLst/>
                <a:latin typeface="Apercu Pro"/>
              </a:rPr>
              <a:t>Carrying out services in another country as a self-employed person (independent professional).​ </a:t>
            </a:r>
          </a:p>
          <a:p>
            <a:pPr marL="800100" lvl="1" indent="-342900" fontAlgn="base">
              <a:lnSpc>
                <a:spcPct val="90000"/>
              </a:lnSpc>
              <a:spcBef>
                <a:spcPts val="800"/>
              </a:spcBef>
              <a:spcAft>
                <a:spcPts val="800"/>
              </a:spcAft>
              <a:buClr>
                <a:srgbClr val="E61E42"/>
              </a:buClr>
              <a:buFont typeface="Arial" panose="020B0604020202020204" pitchFamily="34" charset="0"/>
              <a:buChar char="•"/>
            </a:pPr>
            <a:r>
              <a:rPr lang="en-GB" dirty="0">
                <a:solidFill>
                  <a:srgbClr val="2D2767"/>
                </a:solidFill>
                <a:latin typeface="Apercu Pro"/>
              </a:rPr>
              <a:t>M</a:t>
            </a:r>
            <a:r>
              <a:rPr lang="en-GB" b="0" i="0" dirty="0">
                <a:solidFill>
                  <a:srgbClr val="2D2767"/>
                </a:solidFill>
                <a:effectLst/>
                <a:latin typeface="Apercu Pro"/>
              </a:rPr>
              <a:t>oving temporarily to invest independently or on behalf of a company.</a:t>
            </a:r>
          </a:p>
          <a:p>
            <a:pPr marL="285750" indent="-285750" algn="l" rtl="0" fontAlgn="base">
              <a:lnSpc>
                <a:spcPct val="90000"/>
              </a:lnSpc>
              <a:spcBef>
                <a:spcPts val="800"/>
              </a:spcBef>
              <a:spcAft>
                <a:spcPts val="800"/>
              </a:spcAft>
              <a:buClr>
                <a:srgbClr val="E61E42"/>
              </a:buClr>
              <a:buFont typeface="Arial" panose="020B0604020202020204" pitchFamily="34" charset="0"/>
              <a:buChar char="•"/>
            </a:pPr>
            <a:r>
              <a:rPr lang="en-GB" b="0" i="0" dirty="0">
                <a:solidFill>
                  <a:srgbClr val="2D2767"/>
                </a:solidFill>
                <a:effectLst/>
                <a:latin typeface="Apercu Pro"/>
              </a:rPr>
              <a:t>If delivering a contract lasting up to 90 days per year in Switzerland, </a:t>
            </a:r>
            <a:r>
              <a:rPr lang="en-GB" b="0" i="0" dirty="0" err="1">
                <a:solidFill>
                  <a:srgbClr val="2D2767"/>
                </a:solidFill>
                <a:effectLst/>
                <a:latin typeface="Apercu Pro"/>
              </a:rPr>
              <a:t>professionls</a:t>
            </a:r>
            <a:r>
              <a:rPr lang="en-GB" b="0" i="0" dirty="0">
                <a:solidFill>
                  <a:srgbClr val="2D2767"/>
                </a:solidFill>
                <a:effectLst/>
                <a:latin typeface="Apercu Pro"/>
              </a:rPr>
              <a:t> will be able to continue to do so without requiring a permit, </a:t>
            </a:r>
            <a:r>
              <a:rPr lang="en-GB" sz="1800" b="0" i="0" u="none" strike="noStrike" dirty="0">
                <a:solidFill>
                  <a:srgbClr val="2D2767"/>
                </a:solidFill>
                <a:effectLst/>
                <a:latin typeface="Apercu Pro" panose="020B0604020202020204" charset="0"/>
              </a:rPr>
              <a:t>as set out in the UK-Switzerland Citizens’ Rights Agreement,</a:t>
            </a:r>
            <a:r>
              <a:rPr lang="en-GB" b="0" i="0" dirty="0">
                <a:solidFill>
                  <a:srgbClr val="2D2767"/>
                </a:solidFill>
                <a:effectLst/>
                <a:latin typeface="Apercu Pro"/>
              </a:rPr>
              <a:t> but only if the contract was signed and had started before 1 January 2021.</a:t>
            </a:r>
          </a:p>
          <a:p>
            <a:pPr marL="342900" indent="-342900" algn="l" rtl="0" fontAlgn="base">
              <a:spcBef>
                <a:spcPts val="800"/>
              </a:spcBef>
              <a:spcAft>
                <a:spcPts val="800"/>
              </a:spcAft>
              <a:buClr>
                <a:srgbClr val="FF0000"/>
              </a:buClr>
              <a:buFont typeface="Arial" panose="020B0604020202020204" pitchFamily="34" charset="0"/>
              <a:buChar char="•"/>
            </a:pPr>
            <a:endParaRPr lang="en-US" b="0" i="0" dirty="0">
              <a:solidFill>
                <a:srgbClr val="2D2767"/>
              </a:solidFill>
              <a:effectLst/>
              <a:latin typeface="Apercu Pro"/>
            </a:endParaRPr>
          </a:p>
        </p:txBody>
      </p:sp>
      <p:sp>
        <p:nvSpPr>
          <p:cNvPr id="5" name="Title 1">
            <a:extLst>
              <a:ext uri="{FF2B5EF4-FFF2-40B4-BE49-F238E27FC236}">
                <a16:creationId xmlns:a16="http://schemas.microsoft.com/office/drawing/2014/main" id="{9715DB3C-0947-4893-B666-933C184DEA70}"/>
              </a:ext>
            </a:extLst>
          </p:cNvPr>
          <p:cNvSpPr>
            <a:spLocks noGrp="1"/>
          </p:cNvSpPr>
          <p:nvPr>
            <p:ph type="title"/>
          </p:nvPr>
        </p:nvSpPr>
        <p:spPr>
          <a:xfrm>
            <a:off x="344770" y="479542"/>
            <a:ext cx="12041194"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TRAVELLING</a:t>
            </a:r>
            <a:r>
              <a:rPr lang="en-GB" sz="3600" b="1" dirty="0">
                <a:solidFill>
                  <a:schemeClr val="bg1"/>
                </a:solidFill>
                <a:highlight>
                  <a:srgbClr val="E61E42"/>
                </a:highlight>
                <a:latin typeface="Apercu Pro" panose="020B0604020202020204" charset="0"/>
                <a:cs typeface="Apercu Pro" panose="020B0604020202020204" charset="0"/>
              </a:rPr>
              <a:t> TO EUROPEAN MARKETS FOR BUSINESS</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extLst>
      <p:ext uri="{BB962C8B-B14F-4D97-AF65-F5344CB8AC3E}">
        <p14:creationId xmlns:p14="http://schemas.microsoft.com/office/powerpoint/2010/main" val="1266715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95D6E2-BD81-4982-B4FB-ACB555328969}"/>
              </a:ext>
            </a:extLst>
          </p:cNvPr>
          <p:cNvSpPr>
            <a:spLocks noGrp="1"/>
          </p:cNvSpPr>
          <p:nvPr>
            <p:ph idx="1"/>
          </p:nvPr>
        </p:nvSpPr>
        <p:spPr>
          <a:xfrm>
            <a:off x="385200" y="1515600"/>
            <a:ext cx="11462359" cy="4863128"/>
          </a:xfrm>
        </p:spPr>
        <p:txBody>
          <a:bodyPr vert="horz" lIns="91440" tIns="45720" rIns="91440" bIns="45720" rtlCol="0" anchor="t">
            <a:normAutofit/>
          </a:bodyPr>
          <a:lstStyle/>
          <a:p>
            <a:pPr marL="0" indent="0">
              <a:spcBef>
                <a:spcPts val="800"/>
              </a:spcBef>
              <a:spcAft>
                <a:spcPts val="800"/>
              </a:spcAft>
              <a:buNone/>
            </a:pPr>
            <a:r>
              <a:rPr lang="en-US" sz="1900" b="1" dirty="0">
                <a:latin typeface="Apercu  Pro "/>
              </a:rPr>
              <a:t>What do businesses need to do? </a:t>
            </a:r>
          </a:p>
          <a:p>
            <a:pPr marL="285750" indent="-285750" fontAlgn="base">
              <a:spcBef>
                <a:spcPts val="800"/>
              </a:spcBef>
              <a:spcAft>
                <a:spcPts val="800"/>
              </a:spcAft>
              <a:buClr>
                <a:srgbClr val="E61E42"/>
              </a:buClr>
            </a:pPr>
            <a:r>
              <a:rPr lang="en-US" sz="1800" dirty="0">
                <a:latin typeface="Apercu Pro" panose="020B0604020202020204" charset="0"/>
              </a:rPr>
              <a:t>Business </a:t>
            </a:r>
            <a:r>
              <a:rPr lang="en-US" sz="1800" dirty="0" err="1">
                <a:latin typeface="Apercu Pro" panose="020B0604020202020204" charset="0"/>
              </a:rPr>
              <a:t>travellers</a:t>
            </a:r>
            <a:r>
              <a:rPr lang="en-US" sz="1800" dirty="0">
                <a:latin typeface="Apercu Pro" panose="020B0604020202020204" charset="0"/>
              </a:rPr>
              <a:t> should check whether they need to apply for a visa, work permit or other documentation before travelling to the EU/EFTA. If necessary, apply in sufficient time in advance of travel. </a:t>
            </a:r>
          </a:p>
          <a:p>
            <a:pPr marL="0" indent="0">
              <a:lnSpc>
                <a:spcPct val="100000"/>
              </a:lnSpc>
              <a:buNone/>
            </a:pPr>
            <a:endParaRPr lang="en-US" sz="1800" dirty="0">
              <a:latin typeface="Apercu  Pro "/>
            </a:endParaRPr>
          </a:p>
          <a:p>
            <a:pPr marL="0" indent="0">
              <a:lnSpc>
                <a:spcPct val="100000"/>
              </a:lnSpc>
              <a:buNone/>
            </a:pPr>
            <a:endParaRPr lang="en-US" sz="1800" dirty="0">
              <a:latin typeface="Apercu  Pro "/>
            </a:endParaRPr>
          </a:p>
          <a:p>
            <a:pPr marL="0" indent="0">
              <a:lnSpc>
                <a:spcPct val="100000"/>
              </a:lnSpc>
              <a:buNone/>
            </a:pPr>
            <a:r>
              <a:rPr lang="en-US" sz="1900" b="1" dirty="0">
                <a:latin typeface="Apercu  Pro "/>
              </a:rPr>
              <a:t>Why do businesses need to take action?</a:t>
            </a:r>
          </a:p>
          <a:p>
            <a:pPr>
              <a:buClr>
                <a:srgbClr val="FF003B"/>
              </a:buClr>
            </a:pPr>
            <a:r>
              <a:rPr lang="en-US" sz="1800" dirty="0">
                <a:latin typeface="Apercu Pro "/>
              </a:rPr>
              <a:t>If action is not taken to check and acquire a visa, work permit or other documentation required, businesses may face additional costs, administrative barriers and delays as a result.   </a:t>
            </a:r>
          </a:p>
          <a:p>
            <a:pPr>
              <a:buClr>
                <a:srgbClr val="FF003B"/>
              </a:buClr>
            </a:pPr>
            <a:r>
              <a:rPr lang="en-US" sz="1800" dirty="0" err="1">
                <a:latin typeface="Apercu Pro "/>
              </a:rPr>
              <a:t>Travellers</a:t>
            </a:r>
            <a:r>
              <a:rPr lang="en-US" sz="1800" dirty="0">
                <a:latin typeface="Apercu Pro "/>
              </a:rPr>
              <a:t> may be denied entry if they do not have the correct visa/work permit when travelling to the EU/EFTA. </a:t>
            </a:r>
          </a:p>
          <a:p>
            <a:pPr marL="0" indent="0">
              <a:lnSpc>
                <a:spcPct val="100000"/>
              </a:lnSpc>
              <a:buNone/>
            </a:pPr>
            <a:endParaRPr lang="en-US" sz="1800" dirty="0"/>
          </a:p>
          <a:p>
            <a:pPr>
              <a:lnSpc>
                <a:spcPct val="100000"/>
              </a:lnSpc>
            </a:pPr>
            <a:endParaRPr lang="en-US" sz="1800" dirty="0"/>
          </a:p>
        </p:txBody>
      </p:sp>
      <p:sp>
        <p:nvSpPr>
          <p:cNvPr id="4" name="Title 1">
            <a:extLst>
              <a:ext uri="{FF2B5EF4-FFF2-40B4-BE49-F238E27FC236}">
                <a16:creationId xmlns:a16="http://schemas.microsoft.com/office/drawing/2014/main" id="{B2DA0DAB-42E5-451F-BF43-629CC1EA79AE}"/>
              </a:ext>
            </a:extLst>
          </p:cNvPr>
          <p:cNvSpPr>
            <a:spLocks noGrp="1"/>
          </p:cNvSpPr>
          <p:nvPr>
            <p:ph type="title"/>
          </p:nvPr>
        </p:nvSpPr>
        <p:spPr>
          <a:xfrm>
            <a:off x="344770" y="479542"/>
            <a:ext cx="12041194"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TRAVELLING</a:t>
            </a:r>
            <a:r>
              <a:rPr lang="en-GB" sz="3600" b="1" dirty="0">
                <a:solidFill>
                  <a:schemeClr val="bg1"/>
                </a:solidFill>
                <a:highlight>
                  <a:srgbClr val="E61E42"/>
                </a:highlight>
                <a:latin typeface="Apercu Pro" panose="020B0604020202020204" charset="0"/>
                <a:cs typeface="Apercu Pro" panose="020B0604020202020204" charset="0"/>
              </a:rPr>
              <a:t> TO EUROPEAN MARKETS FOR BUSINESS</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extLst>
      <p:ext uri="{BB962C8B-B14F-4D97-AF65-F5344CB8AC3E}">
        <p14:creationId xmlns:p14="http://schemas.microsoft.com/office/powerpoint/2010/main" val="15113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7F18B5-6AEC-4651-A181-FB7BB0503FEA}"/>
              </a:ext>
            </a:extLst>
          </p:cNvPr>
          <p:cNvSpPr txBox="1"/>
          <p:nvPr/>
        </p:nvSpPr>
        <p:spPr>
          <a:xfrm>
            <a:off x="6513546" y="3018727"/>
            <a:ext cx="1810147" cy="830997"/>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FOR:</a:t>
            </a:r>
            <a:br>
              <a:rPr lang="en-GB" sz="1200" b="1" dirty="0">
                <a:solidFill>
                  <a:srgbClr val="2D2767"/>
                </a:solidFill>
                <a:latin typeface="Apercu Pro" panose="020B0604020202020204" charset="0"/>
                <a:cs typeface="Helvetica" panose="020B0604020202020204" pitchFamily="34" charset="0"/>
              </a:rPr>
            </a:br>
            <a:r>
              <a:rPr lang="en-GB" sz="1200" b="1" dirty="0">
                <a:solidFill>
                  <a:srgbClr val="2D2767"/>
                </a:solidFill>
                <a:latin typeface="Apercu Pro" panose="020B0604020202020204" charset="0"/>
                <a:cs typeface="Helvetica" panose="020B0604020202020204" pitchFamily="34" charset="0"/>
              </a:rPr>
              <a:t> AUDITING FOR UK AUDITORS OPERATING IN THE EEA</a:t>
            </a:r>
            <a:endParaRPr lang="en-GB" sz="1200" dirty="0">
              <a:solidFill>
                <a:srgbClr val="2D2767"/>
              </a:solidFill>
            </a:endParaRPr>
          </a:p>
        </p:txBody>
      </p:sp>
      <p:sp>
        <p:nvSpPr>
          <p:cNvPr id="13" name="TextBox 12">
            <a:extLst>
              <a:ext uri="{FF2B5EF4-FFF2-40B4-BE49-F238E27FC236}">
                <a16:creationId xmlns:a16="http://schemas.microsoft.com/office/drawing/2014/main" id="{A47C29A3-B672-4721-A20F-F00C60FF85BF}"/>
              </a:ext>
            </a:extLst>
          </p:cNvPr>
          <p:cNvSpPr txBox="1"/>
          <p:nvPr/>
        </p:nvSpPr>
        <p:spPr>
          <a:xfrm>
            <a:off x="9141776" y="3013759"/>
            <a:ext cx="2150048" cy="1015663"/>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FOR:</a:t>
            </a:r>
            <a:br>
              <a:rPr lang="en-GB" sz="1200" b="1" dirty="0">
                <a:solidFill>
                  <a:srgbClr val="2D2767"/>
                </a:solidFill>
                <a:latin typeface="Apercu Pro" panose="020B0604020202020204" charset="0"/>
                <a:cs typeface="Helvetica" panose="020B0604020202020204" pitchFamily="34" charset="0"/>
              </a:rPr>
            </a:br>
            <a:r>
              <a:rPr lang="en-GB" sz="1200" b="1" dirty="0">
                <a:solidFill>
                  <a:srgbClr val="2D2767"/>
                </a:solidFill>
                <a:latin typeface="Apercu Pro" panose="020B0604020202020204" charset="0"/>
                <a:cs typeface="Helvetica" panose="020B0604020202020204" pitchFamily="34" charset="0"/>
              </a:rPr>
              <a:t> THE SYSTEM FOR RECOGNISING EU QUALIFIED ARCHITECTS IN THE UK</a:t>
            </a:r>
            <a:endParaRPr lang="en-GB" sz="1200" dirty="0">
              <a:solidFill>
                <a:srgbClr val="2D2767"/>
              </a:solidFill>
            </a:endParaRPr>
          </a:p>
        </p:txBody>
      </p:sp>
      <p:sp>
        <p:nvSpPr>
          <p:cNvPr id="38" name="Title 1">
            <a:extLst>
              <a:ext uri="{FF2B5EF4-FFF2-40B4-BE49-F238E27FC236}">
                <a16:creationId xmlns:a16="http://schemas.microsoft.com/office/drawing/2014/main" id="{66B6BD03-2BAA-44FE-85D2-32E82B148528}"/>
              </a:ext>
            </a:extLst>
          </p:cNvPr>
          <p:cNvSpPr>
            <a:spLocks noGrp="1"/>
          </p:cNvSpPr>
          <p:nvPr>
            <p:ph type="title"/>
          </p:nvPr>
        </p:nvSpPr>
        <p:spPr>
          <a:xfrm>
            <a:off x="344770" y="479542"/>
            <a:ext cx="12041194"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SUB</a:t>
            </a:r>
            <a:r>
              <a:rPr lang="en-GB" sz="3600" b="1" dirty="0">
                <a:solidFill>
                  <a:schemeClr val="bg1"/>
                </a:solidFill>
                <a:highlight>
                  <a:srgbClr val="E61E42"/>
                </a:highlight>
                <a:latin typeface="Apercu Pro" panose="020B0604020202020204" charset="0"/>
                <a:cs typeface="Apercu Pro" panose="020B0604020202020204" charset="0"/>
              </a:rPr>
              <a:t> SECTOR-SPECIFIC FURTHER INFORMATION</a:t>
            </a:r>
            <a:r>
              <a:rPr lang="en-GB" sz="3600" b="1" dirty="0">
                <a:solidFill>
                  <a:srgbClr val="E61E42"/>
                </a:solidFill>
                <a:highlight>
                  <a:srgbClr val="E61E42"/>
                </a:highlight>
                <a:latin typeface="Apercu Pro" panose="020B0604020202020204" charset="0"/>
                <a:cs typeface="Apercu Pro" panose="020B0604020202020204" charset="0"/>
              </a:rPr>
              <a:t>I</a:t>
            </a:r>
          </a:p>
        </p:txBody>
      </p:sp>
      <p:grpSp>
        <p:nvGrpSpPr>
          <p:cNvPr id="12" name="Group 11">
            <a:extLst>
              <a:ext uri="{FF2B5EF4-FFF2-40B4-BE49-F238E27FC236}">
                <a16:creationId xmlns:a16="http://schemas.microsoft.com/office/drawing/2014/main" id="{6B1FBE02-DF27-4D17-A836-E397D794ACA0}"/>
              </a:ext>
            </a:extLst>
          </p:cNvPr>
          <p:cNvGrpSpPr/>
          <p:nvPr/>
        </p:nvGrpSpPr>
        <p:grpSpPr>
          <a:xfrm>
            <a:off x="1221404" y="1584000"/>
            <a:ext cx="1502789" cy="2639632"/>
            <a:chOff x="1221404" y="1584000"/>
            <a:chExt cx="1502789" cy="2639632"/>
          </a:xfrm>
        </p:grpSpPr>
        <p:sp>
          <p:nvSpPr>
            <p:cNvPr id="6" name="TextBox 5">
              <a:extLst>
                <a:ext uri="{FF2B5EF4-FFF2-40B4-BE49-F238E27FC236}">
                  <a16:creationId xmlns:a16="http://schemas.microsoft.com/office/drawing/2014/main" id="{CDAAA7A3-4444-46DB-A303-6E14ECFED65A}"/>
                </a:ext>
              </a:extLst>
            </p:cNvPr>
            <p:cNvSpPr txBox="1"/>
            <p:nvPr/>
          </p:nvSpPr>
          <p:spPr>
            <a:xfrm>
              <a:off x="1221404" y="3023303"/>
              <a:ext cx="1502789" cy="1200329"/>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FOR: CHANGES TO LEGAL PRACTICE: GUIDANCE FOR LEGAL PROFESSIONALS</a:t>
              </a:r>
              <a:endParaRPr lang="en-GB" sz="1200" dirty="0">
                <a:solidFill>
                  <a:srgbClr val="2D2767"/>
                </a:solidFill>
              </a:endParaRPr>
            </a:p>
          </p:txBody>
        </p:sp>
        <p:grpSp>
          <p:nvGrpSpPr>
            <p:cNvPr id="4" name="Group 3">
              <a:extLst>
                <a:ext uri="{FF2B5EF4-FFF2-40B4-BE49-F238E27FC236}">
                  <a16:creationId xmlns:a16="http://schemas.microsoft.com/office/drawing/2014/main" id="{13637C5D-EE1F-49B2-B042-ADD410A8C250}"/>
                </a:ext>
              </a:extLst>
            </p:cNvPr>
            <p:cNvGrpSpPr/>
            <p:nvPr/>
          </p:nvGrpSpPr>
          <p:grpSpPr>
            <a:xfrm>
              <a:off x="1324800" y="1584000"/>
              <a:ext cx="1296000" cy="1296000"/>
              <a:chOff x="623454" y="4798072"/>
              <a:chExt cx="1296000" cy="1296000"/>
            </a:xfrm>
          </p:grpSpPr>
          <p:pic>
            <p:nvPicPr>
              <p:cNvPr id="25" name="Picture 24">
                <a:extLst>
                  <a:ext uri="{FF2B5EF4-FFF2-40B4-BE49-F238E27FC236}">
                    <a16:creationId xmlns:a16="http://schemas.microsoft.com/office/drawing/2014/main" id="{EEEB7C58-AA9A-46A9-8DE9-6837553563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521" t="8245" r="7363" b="8071"/>
              <a:stretch/>
            </p:blipFill>
            <p:spPr>
              <a:xfrm>
                <a:off x="710067" y="4906072"/>
                <a:ext cx="1122773" cy="1080000"/>
              </a:xfrm>
              <a:prstGeom prst="rect">
                <a:avLst/>
              </a:prstGeom>
            </p:spPr>
          </p:pic>
          <p:sp>
            <p:nvSpPr>
              <p:cNvPr id="41" name="Rectangle: Rounded Corners 40">
                <a:extLst>
                  <a:ext uri="{FF2B5EF4-FFF2-40B4-BE49-F238E27FC236}">
                    <a16:creationId xmlns:a16="http://schemas.microsoft.com/office/drawing/2014/main" id="{8E193FB4-082B-4BA7-B2D1-C6AEEF3A5F0C}"/>
                  </a:ext>
                </a:extLst>
              </p:cNvPr>
              <p:cNvSpPr/>
              <p:nvPr/>
            </p:nvSpPr>
            <p:spPr>
              <a:xfrm>
                <a:off x="623454" y="4798072"/>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grpSp>
        <p:nvGrpSpPr>
          <p:cNvPr id="10" name="Group 9">
            <a:extLst>
              <a:ext uri="{FF2B5EF4-FFF2-40B4-BE49-F238E27FC236}">
                <a16:creationId xmlns:a16="http://schemas.microsoft.com/office/drawing/2014/main" id="{5A1D541B-F8C7-4B55-993A-965D837D97BA}"/>
              </a:ext>
            </a:extLst>
          </p:cNvPr>
          <p:cNvGrpSpPr/>
          <p:nvPr/>
        </p:nvGrpSpPr>
        <p:grpSpPr>
          <a:xfrm>
            <a:off x="6822000" y="1584000"/>
            <a:ext cx="1296000" cy="1296000"/>
            <a:chOff x="1106337" y="5068646"/>
            <a:chExt cx="1296000" cy="1296000"/>
          </a:xfrm>
        </p:grpSpPr>
        <p:pic>
          <p:nvPicPr>
            <p:cNvPr id="33" name="Picture 32">
              <a:extLst>
                <a:ext uri="{FF2B5EF4-FFF2-40B4-BE49-F238E27FC236}">
                  <a16:creationId xmlns:a16="http://schemas.microsoft.com/office/drawing/2014/main" id="{89B40F8C-3FAD-4F31-995D-F7CE0C18BD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924" t="8035" r="8077" b="8244"/>
            <a:stretch/>
          </p:blipFill>
          <p:spPr>
            <a:xfrm>
              <a:off x="1196815" y="5190746"/>
              <a:ext cx="1115044" cy="1080000"/>
            </a:xfrm>
            <a:prstGeom prst="rect">
              <a:avLst/>
            </a:prstGeom>
          </p:spPr>
        </p:pic>
        <p:sp>
          <p:nvSpPr>
            <p:cNvPr id="42" name="Rectangle: Rounded Corners 41">
              <a:extLst>
                <a:ext uri="{FF2B5EF4-FFF2-40B4-BE49-F238E27FC236}">
                  <a16:creationId xmlns:a16="http://schemas.microsoft.com/office/drawing/2014/main" id="{3B56786B-3030-4C03-8C55-09E8AE4ABFA6}"/>
                </a:ext>
              </a:extLst>
            </p:cNvPr>
            <p:cNvSpPr/>
            <p:nvPr/>
          </p:nvSpPr>
          <p:spPr>
            <a:xfrm>
              <a:off x="1106337" y="5068646"/>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nvGrpSpPr>
          <p:cNvPr id="14" name="Group 13">
            <a:extLst>
              <a:ext uri="{FF2B5EF4-FFF2-40B4-BE49-F238E27FC236}">
                <a16:creationId xmlns:a16="http://schemas.microsoft.com/office/drawing/2014/main" id="{AB144C2A-1721-464E-9685-36DD5116882B}"/>
              </a:ext>
            </a:extLst>
          </p:cNvPr>
          <p:cNvGrpSpPr/>
          <p:nvPr/>
        </p:nvGrpSpPr>
        <p:grpSpPr>
          <a:xfrm>
            <a:off x="4100400" y="1584000"/>
            <a:ext cx="1296000" cy="2265724"/>
            <a:chOff x="4100400" y="1584000"/>
            <a:chExt cx="1296000" cy="2265724"/>
          </a:xfrm>
        </p:grpSpPr>
        <p:sp>
          <p:nvSpPr>
            <p:cNvPr id="11" name="TextBox 10">
              <a:extLst>
                <a:ext uri="{FF2B5EF4-FFF2-40B4-BE49-F238E27FC236}">
                  <a16:creationId xmlns:a16="http://schemas.microsoft.com/office/drawing/2014/main" id="{C4860340-6865-4BAD-8B83-65AC997F332E}"/>
                </a:ext>
              </a:extLst>
            </p:cNvPr>
            <p:cNvSpPr txBox="1"/>
            <p:nvPr/>
          </p:nvSpPr>
          <p:spPr>
            <a:xfrm>
              <a:off x="4162998" y="3018727"/>
              <a:ext cx="1170803" cy="830997"/>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FOR: ACCOUNTING FOR UK COMPANIES</a:t>
              </a:r>
              <a:endParaRPr lang="en-GB" sz="1200" dirty="0">
                <a:solidFill>
                  <a:srgbClr val="2D2767"/>
                </a:solidFill>
              </a:endParaRPr>
            </a:p>
          </p:txBody>
        </p:sp>
        <p:grpSp>
          <p:nvGrpSpPr>
            <p:cNvPr id="7" name="Group 6">
              <a:extLst>
                <a:ext uri="{FF2B5EF4-FFF2-40B4-BE49-F238E27FC236}">
                  <a16:creationId xmlns:a16="http://schemas.microsoft.com/office/drawing/2014/main" id="{608FD9DC-F960-4E5A-BEB4-EC880D205872}"/>
                </a:ext>
              </a:extLst>
            </p:cNvPr>
            <p:cNvGrpSpPr/>
            <p:nvPr/>
          </p:nvGrpSpPr>
          <p:grpSpPr>
            <a:xfrm>
              <a:off x="4100400" y="1584000"/>
              <a:ext cx="1296000" cy="1296000"/>
              <a:chOff x="266938" y="5344631"/>
              <a:chExt cx="1296000" cy="1296000"/>
            </a:xfrm>
          </p:grpSpPr>
          <p:pic>
            <p:nvPicPr>
              <p:cNvPr id="27" name="Picture 2">
                <a:extLst>
                  <a:ext uri="{FF2B5EF4-FFF2-40B4-BE49-F238E27FC236}">
                    <a16:creationId xmlns:a16="http://schemas.microsoft.com/office/drawing/2014/main" id="{D809275E-A711-434D-A5C3-AB14EBCE47AF}"/>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85200" y="5452631"/>
                <a:ext cx="1078134" cy="1080000"/>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Rounded Corners 42">
                <a:extLst>
                  <a:ext uri="{FF2B5EF4-FFF2-40B4-BE49-F238E27FC236}">
                    <a16:creationId xmlns:a16="http://schemas.microsoft.com/office/drawing/2014/main" id="{531C6579-0180-4D7A-9A25-45C8CCF4D9DE}"/>
                  </a:ext>
                </a:extLst>
              </p:cNvPr>
              <p:cNvSpPr/>
              <p:nvPr/>
            </p:nvSpPr>
            <p:spPr>
              <a:xfrm>
                <a:off x="266938" y="5344631"/>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grpSp>
        <p:nvGrpSpPr>
          <p:cNvPr id="19" name="Group 18">
            <a:extLst>
              <a:ext uri="{FF2B5EF4-FFF2-40B4-BE49-F238E27FC236}">
                <a16:creationId xmlns:a16="http://schemas.microsoft.com/office/drawing/2014/main" id="{E07A25D8-DFAB-4503-8BC8-5FE48BA729D7}"/>
              </a:ext>
            </a:extLst>
          </p:cNvPr>
          <p:cNvGrpSpPr/>
          <p:nvPr/>
        </p:nvGrpSpPr>
        <p:grpSpPr>
          <a:xfrm>
            <a:off x="8185928" y="4131754"/>
            <a:ext cx="1361755" cy="2076090"/>
            <a:chOff x="8185928" y="4131754"/>
            <a:chExt cx="1361755" cy="2076090"/>
          </a:xfrm>
        </p:grpSpPr>
        <p:sp>
          <p:nvSpPr>
            <p:cNvPr id="39" name="TextBox 38">
              <a:extLst>
                <a:ext uri="{FF2B5EF4-FFF2-40B4-BE49-F238E27FC236}">
                  <a16:creationId xmlns:a16="http://schemas.microsoft.com/office/drawing/2014/main" id="{6BE8AFBE-7F5C-40F3-8800-C58638DAD185}"/>
                </a:ext>
              </a:extLst>
            </p:cNvPr>
            <p:cNvSpPr txBox="1"/>
            <p:nvPr/>
          </p:nvSpPr>
          <p:spPr>
            <a:xfrm>
              <a:off x="8185928" y="5561513"/>
              <a:ext cx="1361755" cy="646331"/>
            </a:xfrm>
            <a:prstGeom prst="rect">
              <a:avLst/>
            </a:prstGeom>
            <a:solidFill>
              <a:schemeClr val="bg1"/>
            </a:solidFill>
          </p:spPr>
          <p:txBody>
            <a:bodyPr wrap="square" lIns="91440" tIns="45720" rIns="91440" bIns="45720" anchor="t">
              <a:spAutoFit/>
            </a:bodyPr>
            <a:lstStyle/>
            <a:p>
              <a:pPr algn="ctr"/>
              <a:r>
                <a:rPr lang="en-GB" sz="1200" b="1" dirty="0">
                  <a:solidFill>
                    <a:srgbClr val="2D2767"/>
                  </a:solidFill>
                  <a:latin typeface="Apercu Pro"/>
                  <a:cs typeface="Helvetica"/>
                </a:rPr>
                <a:t>SCAN FOR: FOREIGN TRAVEL ADVICE</a:t>
              </a:r>
            </a:p>
          </p:txBody>
        </p:sp>
        <p:grpSp>
          <p:nvGrpSpPr>
            <p:cNvPr id="15" name="Group 14">
              <a:extLst>
                <a:ext uri="{FF2B5EF4-FFF2-40B4-BE49-F238E27FC236}">
                  <a16:creationId xmlns:a16="http://schemas.microsoft.com/office/drawing/2014/main" id="{FD3024B5-7887-4E04-A197-3264359E2D6B}"/>
                </a:ext>
              </a:extLst>
            </p:cNvPr>
            <p:cNvGrpSpPr/>
            <p:nvPr/>
          </p:nvGrpSpPr>
          <p:grpSpPr>
            <a:xfrm>
              <a:off x="8218806" y="4131754"/>
              <a:ext cx="1296000" cy="1296000"/>
              <a:chOff x="8752360" y="4357847"/>
              <a:chExt cx="1296000" cy="1296000"/>
            </a:xfrm>
          </p:grpSpPr>
          <p:pic>
            <p:nvPicPr>
              <p:cNvPr id="37" name="Picture 3" descr="Qr code&#10;&#10;Description automatically generated">
                <a:extLst>
                  <a:ext uri="{FF2B5EF4-FFF2-40B4-BE49-F238E27FC236}">
                    <a16:creationId xmlns:a16="http://schemas.microsoft.com/office/drawing/2014/main" id="{480ECACC-D951-4FE3-8414-297EB2E9DA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57247" y="4465847"/>
                <a:ext cx="1086226" cy="1080000"/>
              </a:xfrm>
              <a:prstGeom prst="rect">
                <a:avLst/>
              </a:prstGeom>
            </p:spPr>
          </p:pic>
          <p:sp>
            <p:nvSpPr>
              <p:cNvPr id="44" name="Rectangle: Rounded Corners 43">
                <a:extLst>
                  <a:ext uri="{FF2B5EF4-FFF2-40B4-BE49-F238E27FC236}">
                    <a16:creationId xmlns:a16="http://schemas.microsoft.com/office/drawing/2014/main" id="{8EA34C9C-39AD-4BE8-A767-1DCAC637EA1A}"/>
                  </a:ext>
                </a:extLst>
              </p:cNvPr>
              <p:cNvSpPr/>
              <p:nvPr/>
            </p:nvSpPr>
            <p:spPr>
              <a:xfrm>
                <a:off x="8752360" y="4357847"/>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grpSp>
        <p:nvGrpSpPr>
          <p:cNvPr id="16" name="Group 15">
            <a:extLst>
              <a:ext uri="{FF2B5EF4-FFF2-40B4-BE49-F238E27FC236}">
                <a16:creationId xmlns:a16="http://schemas.microsoft.com/office/drawing/2014/main" id="{384BBCF1-D5F0-4B02-A983-315F29F474A8}"/>
              </a:ext>
            </a:extLst>
          </p:cNvPr>
          <p:cNvGrpSpPr/>
          <p:nvPr/>
        </p:nvGrpSpPr>
        <p:grpSpPr>
          <a:xfrm>
            <a:off x="5245896" y="4131754"/>
            <a:ext cx="1649913" cy="2445422"/>
            <a:chOff x="5245896" y="4131754"/>
            <a:chExt cx="1649913" cy="2445422"/>
          </a:xfrm>
        </p:grpSpPr>
        <p:sp>
          <p:nvSpPr>
            <p:cNvPr id="17" name="TextBox 16">
              <a:extLst>
                <a:ext uri="{FF2B5EF4-FFF2-40B4-BE49-F238E27FC236}">
                  <a16:creationId xmlns:a16="http://schemas.microsoft.com/office/drawing/2014/main" id="{873182B0-FA20-44D5-8B2D-452DBEB6E91D}"/>
                </a:ext>
              </a:extLst>
            </p:cNvPr>
            <p:cNvSpPr txBox="1"/>
            <p:nvPr/>
          </p:nvSpPr>
          <p:spPr>
            <a:xfrm>
              <a:off x="5245896" y="5561513"/>
              <a:ext cx="1649913" cy="1015663"/>
            </a:xfrm>
            <a:prstGeom prst="rect">
              <a:avLst/>
            </a:prstGeom>
            <a:solidFill>
              <a:schemeClr val="bg1"/>
            </a:solidFill>
          </p:spPr>
          <p:txBody>
            <a:bodyPr wrap="square" lIns="91440" tIns="45720" rIns="91440" bIns="45720" anchor="t">
              <a:spAutoFit/>
            </a:bodyPr>
            <a:lstStyle/>
            <a:p>
              <a:pPr algn="ctr"/>
              <a:r>
                <a:rPr lang="en-GB" sz="1200" b="1" dirty="0">
                  <a:solidFill>
                    <a:srgbClr val="2D2767"/>
                  </a:solidFill>
                  <a:latin typeface="Apercu Pro"/>
                  <a:cs typeface="Helvetica"/>
                </a:rPr>
                <a:t>SCAN FOR: INFORMATION ON VISITING THE EU FROM 1 JANUARY 2021</a:t>
              </a:r>
              <a:endParaRPr lang="en-GB" sz="1200" dirty="0">
                <a:solidFill>
                  <a:srgbClr val="2D2767"/>
                </a:solidFill>
                <a:latin typeface="Apercu Pro"/>
                <a:cs typeface="Helvetica"/>
              </a:endParaRPr>
            </a:p>
          </p:txBody>
        </p:sp>
        <p:grpSp>
          <p:nvGrpSpPr>
            <p:cNvPr id="5" name="Group 4">
              <a:extLst>
                <a:ext uri="{FF2B5EF4-FFF2-40B4-BE49-F238E27FC236}">
                  <a16:creationId xmlns:a16="http://schemas.microsoft.com/office/drawing/2014/main" id="{DE5E09CF-586C-4AB0-9A13-53807A35569A}"/>
                </a:ext>
              </a:extLst>
            </p:cNvPr>
            <p:cNvGrpSpPr/>
            <p:nvPr/>
          </p:nvGrpSpPr>
          <p:grpSpPr>
            <a:xfrm>
              <a:off x="5479263" y="4131754"/>
              <a:ext cx="1296000" cy="1296000"/>
              <a:chOff x="1039263" y="4897847"/>
              <a:chExt cx="1296000" cy="1296000"/>
            </a:xfrm>
          </p:grpSpPr>
          <p:pic>
            <p:nvPicPr>
              <p:cNvPr id="36" name="Picture 2">
                <a:extLst>
                  <a:ext uri="{FF2B5EF4-FFF2-40B4-BE49-F238E27FC236}">
                    <a16:creationId xmlns:a16="http://schemas.microsoft.com/office/drawing/2014/main" id="{D868011F-5D68-4B8B-B057-198526C145A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123776" y="5005847"/>
                <a:ext cx="1126974" cy="1080000"/>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Rounded Corners 44">
                <a:extLst>
                  <a:ext uri="{FF2B5EF4-FFF2-40B4-BE49-F238E27FC236}">
                    <a16:creationId xmlns:a16="http://schemas.microsoft.com/office/drawing/2014/main" id="{9427B4CD-4022-4292-B4E5-4839B149238A}"/>
                  </a:ext>
                </a:extLst>
              </p:cNvPr>
              <p:cNvSpPr/>
              <p:nvPr/>
            </p:nvSpPr>
            <p:spPr>
              <a:xfrm>
                <a:off x="1039263" y="4897847"/>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grpSp>
        <p:nvGrpSpPr>
          <p:cNvPr id="18" name="Group 17">
            <a:extLst>
              <a:ext uri="{FF2B5EF4-FFF2-40B4-BE49-F238E27FC236}">
                <a16:creationId xmlns:a16="http://schemas.microsoft.com/office/drawing/2014/main" id="{45C9DFCD-A387-44E1-9774-4A689D31BCAD}"/>
              </a:ext>
            </a:extLst>
          </p:cNvPr>
          <p:cNvGrpSpPr/>
          <p:nvPr/>
        </p:nvGrpSpPr>
        <p:grpSpPr>
          <a:xfrm>
            <a:off x="2443844" y="4135185"/>
            <a:ext cx="1649912" cy="2349659"/>
            <a:chOff x="2443844" y="4135185"/>
            <a:chExt cx="1649912" cy="2349659"/>
          </a:xfrm>
        </p:grpSpPr>
        <p:sp>
          <p:nvSpPr>
            <p:cNvPr id="21" name="TextBox 20">
              <a:extLst>
                <a:ext uri="{FF2B5EF4-FFF2-40B4-BE49-F238E27FC236}">
                  <a16:creationId xmlns:a16="http://schemas.microsoft.com/office/drawing/2014/main" id="{E63035EB-36EB-4D5B-96B9-A526714DE5F4}"/>
                </a:ext>
              </a:extLst>
            </p:cNvPr>
            <p:cNvSpPr txBox="1"/>
            <p:nvPr/>
          </p:nvSpPr>
          <p:spPr>
            <a:xfrm>
              <a:off x="2443844" y="5653847"/>
              <a:ext cx="1649912" cy="830997"/>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FOR:</a:t>
              </a:r>
            </a:p>
            <a:p>
              <a:pPr algn="ctr"/>
              <a:r>
                <a:rPr lang="en-GB" sz="1200" b="1" dirty="0">
                  <a:solidFill>
                    <a:srgbClr val="2D2767"/>
                  </a:solidFill>
                  <a:latin typeface="Apercu Pro" panose="020B0604020202020204" charset="0"/>
                  <a:cs typeface="Helvetica" panose="020B0604020202020204" pitchFamily="34" charset="0"/>
                </a:rPr>
                <a:t> THE UK-EU TRADE AND COOPERATION AGREEMENT</a:t>
              </a:r>
              <a:endParaRPr lang="en-GB" sz="1200" dirty="0">
                <a:solidFill>
                  <a:srgbClr val="2D2767"/>
                </a:solidFill>
              </a:endParaRPr>
            </a:p>
          </p:txBody>
        </p:sp>
        <p:grpSp>
          <p:nvGrpSpPr>
            <p:cNvPr id="3" name="Group 2">
              <a:extLst>
                <a:ext uri="{FF2B5EF4-FFF2-40B4-BE49-F238E27FC236}">
                  <a16:creationId xmlns:a16="http://schemas.microsoft.com/office/drawing/2014/main" id="{EC4EC0FA-1830-4F05-AB66-D85A46B65841}"/>
                </a:ext>
              </a:extLst>
            </p:cNvPr>
            <p:cNvGrpSpPr/>
            <p:nvPr/>
          </p:nvGrpSpPr>
          <p:grpSpPr>
            <a:xfrm>
              <a:off x="2620800" y="4135185"/>
              <a:ext cx="1296000" cy="1296000"/>
              <a:chOff x="821133" y="1990353"/>
              <a:chExt cx="1296000" cy="1296000"/>
            </a:xfrm>
          </p:grpSpPr>
          <p:pic>
            <p:nvPicPr>
              <p:cNvPr id="35" name="Picture 4">
                <a:extLst>
                  <a:ext uri="{FF2B5EF4-FFF2-40B4-BE49-F238E27FC236}">
                    <a16:creationId xmlns:a16="http://schemas.microsoft.com/office/drawing/2014/main" id="{D82977E3-68E1-4402-87C3-28C7DB83CA60}"/>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3680" t="3916" r="4379" b="3994"/>
              <a:stretch/>
            </p:blipFill>
            <p:spPr bwMode="auto">
              <a:xfrm>
                <a:off x="932470" y="2098353"/>
                <a:ext cx="1078236" cy="1080000"/>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Rounded Corners 45">
                <a:extLst>
                  <a:ext uri="{FF2B5EF4-FFF2-40B4-BE49-F238E27FC236}">
                    <a16:creationId xmlns:a16="http://schemas.microsoft.com/office/drawing/2014/main" id="{75E2DEF9-04BE-4095-991E-3AB1F2AA52C9}"/>
                  </a:ext>
                </a:extLst>
              </p:cNvPr>
              <p:cNvSpPr/>
              <p:nvPr/>
            </p:nvSpPr>
            <p:spPr>
              <a:xfrm>
                <a:off x="821133" y="1990353"/>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grpSp>
        <p:nvGrpSpPr>
          <p:cNvPr id="8" name="Group 7">
            <a:extLst>
              <a:ext uri="{FF2B5EF4-FFF2-40B4-BE49-F238E27FC236}">
                <a16:creationId xmlns:a16="http://schemas.microsoft.com/office/drawing/2014/main" id="{F5DE5EC9-5CB8-47ED-B8C9-FB1B59406800}"/>
              </a:ext>
            </a:extLst>
          </p:cNvPr>
          <p:cNvGrpSpPr/>
          <p:nvPr/>
        </p:nvGrpSpPr>
        <p:grpSpPr>
          <a:xfrm>
            <a:off x="9568800" y="1584000"/>
            <a:ext cx="1296000" cy="1296000"/>
            <a:chOff x="7037260" y="2031234"/>
            <a:chExt cx="1296000" cy="1296000"/>
          </a:xfrm>
        </p:grpSpPr>
        <p:pic>
          <p:nvPicPr>
            <p:cNvPr id="34" name="Picture 4">
              <a:extLst>
                <a:ext uri="{FF2B5EF4-FFF2-40B4-BE49-F238E27FC236}">
                  <a16:creationId xmlns:a16="http://schemas.microsoft.com/office/drawing/2014/main" id="{E5A9D891-86F1-4F22-9D61-1AF759C54CE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2629" t="2408" r="2756" b="3421"/>
            <a:stretch/>
          </p:blipFill>
          <p:spPr bwMode="auto">
            <a:xfrm>
              <a:off x="7126020" y="2139234"/>
              <a:ext cx="1118480" cy="1080000"/>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Rounded Corners 46">
              <a:extLst>
                <a:ext uri="{FF2B5EF4-FFF2-40B4-BE49-F238E27FC236}">
                  <a16:creationId xmlns:a16="http://schemas.microsoft.com/office/drawing/2014/main" id="{72EC4FA0-CE26-4775-B60C-78E7E8EBBC69}"/>
                </a:ext>
              </a:extLst>
            </p:cNvPr>
            <p:cNvSpPr/>
            <p:nvPr/>
          </p:nvSpPr>
          <p:spPr>
            <a:xfrm>
              <a:off x="7037260" y="2031234"/>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spTree>
    <p:extLst>
      <p:ext uri="{BB962C8B-B14F-4D97-AF65-F5344CB8AC3E}">
        <p14:creationId xmlns:p14="http://schemas.microsoft.com/office/powerpoint/2010/main" val="2888149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2FD9E8-20B0-4CE2-B14E-5FF464A2B81C}"/>
              </a:ext>
            </a:extLst>
          </p:cNvPr>
          <p:cNvSpPr txBox="1"/>
          <p:nvPr/>
        </p:nvSpPr>
        <p:spPr>
          <a:xfrm>
            <a:off x="385200" y="1515600"/>
            <a:ext cx="11857676" cy="5478423"/>
          </a:xfrm>
          <a:prstGeom prst="rect">
            <a:avLst/>
          </a:prstGeom>
          <a:noFill/>
        </p:spPr>
        <p:txBody>
          <a:bodyPr wrap="square" lIns="91440" tIns="45720" rIns="91440" bIns="45720" rtlCol="0" anchor="t">
            <a:spAutoFit/>
          </a:bodyPr>
          <a:lstStyle/>
          <a:p>
            <a:pPr algn="l" rtl="0" fontAlgn="base">
              <a:spcBef>
                <a:spcPts val="800"/>
              </a:spcBef>
              <a:spcAft>
                <a:spcPts val="800"/>
              </a:spcAft>
            </a:pPr>
            <a:r>
              <a:rPr lang="en-GB" sz="1900" b="1" i="0" u="none" strike="noStrike" dirty="0">
                <a:solidFill>
                  <a:srgbClr val="2D2767"/>
                </a:solidFill>
                <a:effectLst/>
                <a:latin typeface="Apercu Pro" panose="020B0604020202020204" charset="0"/>
              </a:rPr>
              <a:t>What do businesses need to </a:t>
            </a:r>
            <a:r>
              <a:rPr lang="en-GB" sz="1900" b="1" dirty="0">
                <a:solidFill>
                  <a:srgbClr val="2D2767"/>
                </a:solidFill>
                <a:latin typeface="Apercu Pro" panose="020B0604020202020204" charset="0"/>
              </a:rPr>
              <a:t>know</a:t>
            </a:r>
            <a:r>
              <a:rPr lang="en-GB" sz="1900" b="1" i="0" u="none" strike="noStrike" dirty="0">
                <a:solidFill>
                  <a:srgbClr val="2D2767"/>
                </a:solidFill>
                <a:effectLst/>
                <a:latin typeface="Apercu Pro" panose="020B0604020202020204" charset="0"/>
              </a:rPr>
              <a:t>?</a:t>
            </a:r>
            <a:r>
              <a:rPr lang="en-GB" sz="1900" b="0" i="0" dirty="0">
                <a:solidFill>
                  <a:srgbClr val="2D2767"/>
                </a:solidFill>
                <a:effectLst/>
                <a:latin typeface="Apercu Pro" panose="020B0604020202020204" charset="0"/>
              </a:rPr>
              <a:t>​</a:t>
            </a:r>
          </a:p>
          <a:p>
            <a:pPr marL="342900" indent="-342900" fontAlgn="base">
              <a:spcBef>
                <a:spcPts val="800"/>
              </a:spcBef>
              <a:spcAft>
                <a:spcPts val="800"/>
              </a:spcAft>
              <a:buClr>
                <a:srgbClr val="E61E42"/>
              </a:buClr>
              <a:buFont typeface="Arial" panose="020B0604020202020204" pitchFamily="34" charset="0"/>
              <a:buChar char="•"/>
            </a:pPr>
            <a:r>
              <a:rPr lang="en-GB" dirty="0">
                <a:solidFill>
                  <a:srgbClr val="2D2767"/>
                </a:solidFill>
                <a:latin typeface="Apercu Pro"/>
              </a:rPr>
              <a:t>There may be a need to have a UK professional qualification officially recognised if intending to work in a profession that is regulated in the EU, Norway, Iceland, Liechtenstein or Switzerland. Professionals may need to do this even if providing only temporary or occasional professional services. </a:t>
            </a:r>
          </a:p>
          <a:p>
            <a:pPr marL="342900" indent="-342900">
              <a:spcBef>
                <a:spcPts val="800"/>
              </a:spcBef>
              <a:spcAft>
                <a:spcPts val="800"/>
              </a:spcAft>
              <a:buClr>
                <a:srgbClr val="E61E42"/>
              </a:buClr>
              <a:buFont typeface="Arial" panose="020B0604020202020204" pitchFamily="34" charset="0"/>
              <a:buChar char="•"/>
            </a:pPr>
            <a:r>
              <a:rPr lang="en-GB" dirty="0">
                <a:solidFill>
                  <a:srgbClr val="2D2767"/>
                </a:solidFill>
                <a:latin typeface="Apercu Pro"/>
              </a:rPr>
              <a:t>If living and working in the EU, Norway, Switzerland, Iceland or Liechtenstein and the qualification has already been recognised by the relevant regulator in that country, professionals should make sure they understand the terms of the recognition decision by checking in with that regulator.</a:t>
            </a:r>
            <a:endParaRPr lang="en-GB" dirty="0">
              <a:ea typeface="+mn-lt"/>
              <a:cs typeface="+mn-lt"/>
            </a:endParaRPr>
          </a:p>
          <a:p>
            <a:pPr marL="342900" indent="-342900">
              <a:spcBef>
                <a:spcPts val="800"/>
              </a:spcBef>
              <a:spcAft>
                <a:spcPts val="800"/>
              </a:spcAft>
              <a:buClr>
                <a:srgbClr val="E61E42"/>
              </a:buClr>
              <a:buFont typeface="Arial" panose="020B0604020202020204" pitchFamily="34" charset="0"/>
              <a:buChar char="•"/>
            </a:pPr>
            <a:r>
              <a:rPr lang="en-GB" dirty="0">
                <a:solidFill>
                  <a:srgbClr val="2D2767"/>
                </a:solidFill>
                <a:latin typeface="Apercu Pro"/>
              </a:rPr>
              <a:t>The agreement includes a process to agree routes for UK qualifications to be recognised in the EU and vice versa. The agreement includes a framework under which the EU and the UK can bring together professional bodies and regulators for the mutual recognition of professional qualifications.</a:t>
            </a:r>
            <a:endParaRPr lang="en-GB" dirty="0">
              <a:ea typeface="+mn-lt"/>
              <a:cs typeface="+mn-lt"/>
            </a:endParaRPr>
          </a:p>
          <a:p>
            <a:pPr marL="342900" indent="-342900" algn="l">
              <a:spcBef>
                <a:spcPts val="800"/>
              </a:spcBef>
              <a:spcAft>
                <a:spcPts val="800"/>
              </a:spcAft>
              <a:buClr>
                <a:srgbClr val="E61E42"/>
              </a:buClr>
              <a:buFont typeface="Arial" panose="020B0604020202020204" pitchFamily="34" charset="0"/>
              <a:buChar char="•"/>
            </a:pPr>
            <a:r>
              <a:rPr lang="en-GB" dirty="0">
                <a:solidFill>
                  <a:srgbClr val="2D2767"/>
                </a:solidFill>
                <a:latin typeface="Apercu Pro"/>
              </a:rPr>
              <a:t>Authorities responsible for professional qualifications in the UK and EU member states can submit joint recommendations to the UK-EU Partnership Council for profession-specific arrangements.​ </a:t>
            </a:r>
            <a:endParaRPr lang="en-GB" dirty="0"/>
          </a:p>
          <a:p>
            <a:pPr marL="342900" indent="-342900" fontAlgn="base">
              <a:spcBef>
                <a:spcPts val="800"/>
              </a:spcBef>
              <a:spcAft>
                <a:spcPts val="800"/>
              </a:spcAft>
              <a:buClr>
                <a:srgbClr val="E61E42"/>
              </a:buClr>
              <a:buFont typeface="Arial" panose="020B0604020202020204" pitchFamily="34" charset="0"/>
              <a:buChar char="•"/>
            </a:pPr>
            <a:r>
              <a:rPr lang="en-GB" dirty="0">
                <a:solidFill>
                  <a:srgbClr val="2D2767"/>
                </a:solidFill>
                <a:latin typeface="Apercu Pro"/>
              </a:rPr>
              <a:t>In future, professionals will be able to take advantage of any profession-specific EU-wide arrangement agreed under this new framework.</a:t>
            </a:r>
          </a:p>
          <a:p>
            <a:pPr marL="342900" indent="-342900" algn="l" rtl="0" fontAlgn="base">
              <a:spcBef>
                <a:spcPts val="800"/>
              </a:spcBef>
              <a:spcAft>
                <a:spcPts val="800"/>
              </a:spcAft>
              <a:buClr>
                <a:srgbClr val="E61E42"/>
              </a:buClr>
              <a:buFont typeface="Arial" panose="020B0604020202020204" pitchFamily="34" charset="0"/>
              <a:buChar char="•"/>
            </a:pPr>
            <a:endParaRPr lang="en-GB" sz="1700" dirty="0">
              <a:solidFill>
                <a:srgbClr val="2D2767"/>
              </a:solidFill>
              <a:latin typeface="Apercu Pro"/>
            </a:endParaRPr>
          </a:p>
        </p:txBody>
      </p:sp>
      <p:sp>
        <p:nvSpPr>
          <p:cNvPr id="5" name="Title 1">
            <a:extLst>
              <a:ext uri="{FF2B5EF4-FFF2-40B4-BE49-F238E27FC236}">
                <a16:creationId xmlns:a16="http://schemas.microsoft.com/office/drawing/2014/main" id="{4DB55BBE-CA08-4D6B-9897-EB07C4F7E5B9}"/>
              </a:ext>
            </a:extLst>
          </p:cNvPr>
          <p:cNvSpPr>
            <a:spLocks noGrp="1"/>
          </p:cNvSpPr>
          <p:nvPr>
            <p:ph type="title"/>
          </p:nvPr>
        </p:nvSpPr>
        <p:spPr>
          <a:xfrm>
            <a:off x="344770" y="479542"/>
            <a:ext cx="12041194"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PROVIDING</a:t>
            </a:r>
            <a:r>
              <a:rPr lang="en-GB" sz="3600" b="1" dirty="0">
                <a:solidFill>
                  <a:schemeClr val="bg1"/>
                </a:solidFill>
                <a:highlight>
                  <a:srgbClr val="E61E42"/>
                </a:highlight>
                <a:latin typeface="Apercu Pro" panose="020B0604020202020204" charset="0"/>
                <a:cs typeface="Apercu Pro" panose="020B0604020202020204" charset="0"/>
              </a:rPr>
              <a:t> REGULATED SERVICES IN EU MARKETS</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extLst>
      <p:ext uri="{BB962C8B-B14F-4D97-AF65-F5344CB8AC3E}">
        <p14:creationId xmlns:p14="http://schemas.microsoft.com/office/powerpoint/2010/main" val="1045067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2FD9E8-20B0-4CE2-B14E-5FF464A2B81C}"/>
              </a:ext>
            </a:extLst>
          </p:cNvPr>
          <p:cNvSpPr txBox="1"/>
          <p:nvPr/>
        </p:nvSpPr>
        <p:spPr>
          <a:xfrm>
            <a:off x="385200" y="1515600"/>
            <a:ext cx="11586498" cy="4473019"/>
          </a:xfrm>
          <a:prstGeom prst="rect">
            <a:avLst/>
          </a:prstGeom>
          <a:noFill/>
        </p:spPr>
        <p:txBody>
          <a:bodyPr wrap="square" lIns="91440" tIns="45720" rIns="91440" bIns="45720" rtlCol="0" anchor="t">
            <a:spAutoFit/>
          </a:bodyPr>
          <a:lstStyle/>
          <a:p>
            <a:pPr algn="l" rtl="0" fontAlgn="base">
              <a:spcBef>
                <a:spcPts val="800"/>
              </a:spcBef>
              <a:spcAft>
                <a:spcPts val="800"/>
              </a:spcAft>
            </a:pPr>
            <a:r>
              <a:rPr lang="en-GB" sz="1900" b="1" i="0" u="none" strike="noStrike" dirty="0">
                <a:solidFill>
                  <a:srgbClr val="2D2767"/>
                </a:solidFill>
                <a:effectLst/>
                <a:latin typeface="Apercu Pro"/>
              </a:rPr>
              <a:t>What do businesses need to </a:t>
            </a:r>
            <a:r>
              <a:rPr lang="en-GB" sz="1900" b="1" dirty="0">
                <a:solidFill>
                  <a:srgbClr val="2D2767"/>
                </a:solidFill>
                <a:latin typeface="Apercu Pro"/>
              </a:rPr>
              <a:t>know</a:t>
            </a:r>
            <a:r>
              <a:rPr lang="en-GB" sz="1900" b="1" i="0" u="none" strike="noStrike" dirty="0">
                <a:solidFill>
                  <a:srgbClr val="2D2767"/>
                </a:solidFill>
                <a:effectLst/>
                <a:latin typeface="Apercu Pro"/>
              </a:rPr>
              <a:t>?</a:t>
            </a:r>
            <a:r>
              <a:rPr lang="en-GB" sz="1900" b="0" i="0" dirty="0">
                <a:solidFill>
                  <a:srgbClr val="2D2767"/>
                </a:solidFill>
                <a:effectLst/>
                <a:latin typeface="Apercu Pro"/>
              </a:rPr>
              <a:t>​</a:t>
            </a:r>
          </a:p>
          <a:p>
            <a:pPr marL="342900" indent="-342900" fontAlgn="base">
              <a:spcBef>
                <a:spcPts val="800"/>
              </a:spcBef>
              <a:spcAft>
                <a:spcPts val="800"/>
              </a:spcAft>
              <a:buClr>
                <a:srgbClr val="FF0000"/>
              </a:buClr>
              <a:buFont typeface="Arial" panose="020B0604020202020204" pitchFamily="34" charset="0"/>
              <a:buChar char="•"/>
            </a:pPr>
            <a:r>
              <a:rPr lang="en-GB" dirty="0">
                <a:solidFill>
                  <a:srgbClr val="2D2767"/>
                </a:solidFill>
                <a:latin typeface="Apercu Pro"/>
              </a:rPr>
              <a:t>The UK has established new arrangements to allow professionals qualified in the UK to access the same profession in a different part of the UK without needing to requalify. These apply only to professionals regulated in law, and in relation to new requirements, or where existing ones are changed.  </a:t>
            </a:r>
          </a:p>
          <a:p>
            <a:pPr marL="342900" indent="-342900" algn="l" rtl="0" fontAlgn="base">
              <a:spcBef>
                <a:spcPts val="800"/>
              </a:spcBef>
              <a:spcAft>
                <a:spcPts val="800"/>
              </a:spcAft>
              <a:buClr>
                <a:srgbClr val="FF0000"/>
              </a:buClr>
              <a:buFont typeface="Arial" panose="020B0604020202020204" pitchFamily="34" charset="0"/>
              <a:buChar char="•"/>
            </a:pPr>
            <a:r>
              <a:rPr lang="en-GB" dirty="0">
                <a:solidFill>
                  <a:srgbClr val="2D2767"/>
                </a:solidFill>
                <a:latin typeface="Apercu Pro"/>
              </a:rPr>
              <a:t>The UK has introduced two systems by which professionals will be able to have their qualifications recognised in other parts of the UK when necessary. These systems are the automatic system and the alternative system.</a:t>
            </a:r>
          </a:p>
          <a:p>
            <a:pPr marL="342900" indent="-342900" fontAlgn="base">
              <a:spcBef>
                <a:spcPts val="800"/>
              </a:spcBef>
              <a:spcAft>
                <a:spcPts val="800"/>
              </a:spcAft>
              <a:buClr>
                <a:srgbClr val="FF0000"/>
              </a:buClr>
              <a:buFont typeface="Arial" panose="020B0604020202020204" pitchFamily="34" charset="0"/>
              <a:buChar char="•"/>
            </a:pPr>
            <a:r>
              <a:rPr lang="en-GB" dirty="0">
                <a:solidFill>
                  <a:srgbClr val="2D2767"/>
                </a:solidFill>
                <a:latin typeface="Apercu Pro"/>
              </a:rPr>
              <a:t>The automatic recognition system will apply by default unless a decision is made by the relevant authority to replace it with the alternative system. </a:t>
            </a:r>
          </a:p>
          <a:p>
            <a:pPr marL="342900" indent="-342900" fontAlgn="base">
              <a:spcBef>
                <a:spcPts val="800"/>
              </a:spcBef>
              <a:spcAft>
                <a:spcPts val="800"/>
              </a:spcAft>
              <a:buClr>
                <a:srgbClr val="FF0000"/>
              </a:buClr>
              <a:buFont typeface="Arial" panose="020B0604020202020204" pitchFamily="34" charset="0"/>
              <a:buChar char="•"/>
            </a:pPr>
            <a:r>
              <a:rPr lang="en-GB" dirty="0">
                <a:solidFill>
                  <a:srgbClr val="2D2767"/>
                </a:solidFill>
                <a:latin typeface="Apercu Pro"/>
              </a:rPr>
              <a:t>The alternative recognition system will ensure that professionals and their qualifications are treated fairly when applying for recognition whilst protecting the relevant authorities' ability to set and maintain their own standards.</a:t>
            </a:r>
          </a:p>
          <a:p>
            <a:pPr marL="342900" indent="-342900" algn="l" rtl="0" fontAlgn="base">
              <a:spcBef>
                <a:spcPts val="800"/>
              </a:spcBef>
              <a:spcAft>
                <a:spcPts val="800"/>
              </a:spcAft>
              <a:buClr>
                <a:srgbClr val="FF0000"/>
              </a:buClr>
              <a:buFont typeface="Arial" panose="020B0604020202020204" pitchFamily="34" charset="0"/>
              <a:buChar char="•"/>
            </a:pPr>
            <a:endParaRPr lang="en-GB" dirty="0">
              <a:solidFill>
                <a:srgbClr val="2D2767"/>
              </a:solidFill>
              <a:latin typeface="Apercu Pro"/>
            </a:endParaRPr>
          </a:p>
        </p:txBody>
      </p:sp>
      <p:sp>
        <p:nvSpPr>
          <p:cNvPr id="5" name="Title 1">
            <a:extLst>
              <a:ext uri="{FF2B5EF4-FFF2-40B4-BE49-F238E27FC236}">
                <a16:creationId xmlns:a16="http://schemas.microsoft.com/office/drawing/2014/main" id="{6C510571-6599-4AB5-A285-03DB9B513FA2}"/>
              </a:ext>
            </a:extLst>
          </p:cNvPr>
          <p:cNvSpPr>
            <a:spLocks noGrp="1"/>
          </p:cNvSpPr>
          <p:nvPr>
            <p:ph type="title"/>
          </p:nvPr>
        </p:nvSpPr>
        <p:spPr>
          <a:xfrm>
            <a:off x="276814" y="74763"/>
            <a:ext cx="12041194"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INTERNAL</a:t>
            </a:r>
            <a:r>
              <a:rPr lang="en-GB" sz="3600" b="1" dirty="0">
                <a:solidFill>
                  <a:schemeClr val="bg1"/>
                </a:solidFill>
                <a:highlight>
                  <a:srgbClr val="E61E42"/>
                </a:highlight>
                <a:latin typeface="Apercu Pro" panose="020B0604020202020204" charset="0"/>
                <a:cs typeface="Apercu Pro" panose="020B0604020202020204" charset="0"/>
              </a:rPr>
              <a:t> MARKET FOR</a:t>
            </a:r>
            <a:r>
              <a:rPr lang="en-GB" sz="3600" b="1" dirty="0">
                <a:solidFill>
                  <a:srgbClr val="E61E42"/>
                </a:solidFill>
                <a:highlight>
                  <a:srgbClr val="E61E42"/>
                </a:highlight>
                <a:latin typeface="Apercu Pro" panose="020B0604020202020204" charset="0"/>
                <a:cs typeface="Apercu Pro" panose="020B0604020202020204" charset="0"/>
              </a:rPr>
              <a:t>I</a:t>
            </a:r>
            <a:r>
              <a:rPr lang="en-GB" sz="3600" b="1" dirty="0">
                <a:solidFill>
                  <a:schemeClr val="bg1"/>
                </a:solidFill>
                <a:highlight>
                  <a:srgbClr val="E61E42"/>
                </a:highlight>
                <a:latin typeface="Apercu Pro" panose="020B0604020202020204" charset="0"/>
                <a:cs typeface="Apercu Pro" panose="020B0604020202020204" charset="0"/>
              </a:rPr>
              <a:t> </a:t>
            </a:r>
            <a:br>
              <a:rPr lang="en-GB" sz="3600" b="1" dirty="0">
                <a:solidFill>
                  <a:srgbClr val="E61E42"/>
                </a:solidFill>
                <a:highlight>
                  <a:srgbClr val="E61E42"/>
                </a:highlight>
                <a:latin typeface="Apercu Pro" panose="020B0604020202020204" charset="0"/>
                <a:cs typeface="Apercu Pro" panose="020B0604020202020204" charset="0"/>
              </a:rPr>
            </a:br>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PROFESSIONAL</a:t>
            </a:r>
            <a:r>
              <a:rPr lang="en-GB" sz="3600" b="1" dirty="0">
                <a:solidFill>
                  <a:schemeClr val="bg1"/>
                </a:solidFill>
                <a:highlight>
                  <a:srgbClr val="E61E42"/>
                </a:highlight>
                <a:latin typeface="Apercu Pro" panose="020B0604020202020204" charset="0"/>
                <a:cs typeface="Apercu Pro" panose="020B0604020202020204" charset="0"/>
              </a:rPr>
              <a:t> QUALIFICATIONS</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extLst>
      <p:ext uri="{BB962C8B-B14F-4D97-AF65-F5344CB8AC3E}">
        <p14:creationId xmlns:p14="http://schemas.microsoft.com/office/powerpoint/2010/main" val="2540178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04A133C-197F-4DCE-A503-A21253947A77}"/>
              </a:ext>
            </a:extLst>
          </p:cNvPr>
          <p:cNvSpPr txBox="1"/>
          <p:nvPr/>
        </p:nvSpPr>
        <p:spPr>
          <a:xfrm>
            <a:off x="385200" y="1515600"/>
            <a:ext cx="11588277" cy="2700739"/>
          </a:xfrm>
          <a:prstGeom prst="rect">
            <a:avLst/>
          </a:prstGeom>
          <a:noFill/>
        </p:spPr>
        <p:txBody>
          <a:bodyPr wrap="square" lIns="91440" tIns="45720" rIns="91440" bIns="45720" rtlCol="0" anchor="t">
            <a:spAutoFit/>
          </a:bodyPr>
          <a:lstStyle/>
          <a:p>
            <a:pPr fontAlgn="base">
              <a:spcBef>
                <a:spcPts val="800"/>
              </a:spcBef>
              <a:spcAft>
                <a:spcPts val="800"/>
              </a:spcAft>
              <a:buClr>
                <a:srgbClr val="FF0000"/>
              </a:buClr>
            </a:pPr>
            <a:r>
              <a:rPr lang="en-GB" sz="1900" b="1" dirty="0">
                <a:solidFill>
                  <a:srgbClr val="2D2767"/>
                </a:solidFill>
                <a:latin typeface="Apercu Pro"/>
              </a:rPr>
              <a:t>What do businesses need to do</a:t>
            </a:r>
            <a:r>
              <a:rPr lang="en-GB" sz="1900" b="1" i="0" u="none" strike="noStrike" dirty="0">
                <a:solidFill>
                  <a:srgbClr val="2D2767"/>
                </a:solidFill>
                <a:effectLst/>
                <a:latin typeface="Apercu Pro"/>
              </a:rPr>
              <a:t>?</a:t>
            </a:r>
            <a:r>
              <a:rPr lang="en-GB" sz="1900" dirty="0">
                <a:solidFill>
                  <a:srgbClr val="2D2767"/>
                </a:solidFill>
                <a:latin typeface="Apercu Pro"/>
              </a:rPr>
              <a:t> </a:t>
            </a:r>
          </a:p>
          <a:p>
            <a:pPr marL="342900" indent="-342900" algn="l" rtl="0" fontAlgn="base">
              <a:spcBef>
                <a:spcPts val="800"/>
              </a:spcBef>
              <a:spcAft>
                <a:spcPts val="800"/>
              </a:spcAft>
              <a:buClr>
                <a:srgbClr val="FF0000"/>
              </a:buClr>
              <a:buFont typeface="Arial" panose="020B0604020202020204" pitchFamily="34" charset="0"/>
              <a:buChar char="•"/>
            </a:pPr>
            <a:r>
              <a:rPr lang="en-GB" dirty="0">
                <a:solidFill>
                  <a:srgbClr val="2D2767"/>
                </a:solidFill>
                <a:latin typeface="Apercu Pro" panose="020B0604020202020204" charset="0"/>
              </a:rPr>
              <a:t>Check the European Commission’s Regulated Professions Database to find out which professions are regulated in which Member States. </a:t>
            </a:r>
          </a:p>
          <a:p>
            <a:pPr marL="342900" indent="-342900" algn="l" rtl="0" fontAlgn="base">
              <a:spcBef>
                <a:spcPts val="800"/>
              </a:spcBef>
              <a:spcAft>
                <a:spcPts val="800"/>
              </a:spcAft>
              <a:buClr>
                <a:srgbClr val="FF0000"/>
              </a:buClr>
              <a:buFont typeface="Arial" panose="020B0604020202020204" pitchFamily="34" charset="0"/>
              <a:buChar char="•"/>
            </a:pPr>
            <a:r>
              <a:rPr lang="en-GB" dirty="0">
                <a:solidFill>
                  <a:srgbClr val="2D2767"/>
                </a:solidFill>
                <a:latin typeface="Apercu Pro" panose="020B0604020202020204" charset="0"/>
              </a:rPr>
              <a:t>Contact the single point of contact for the country in which they work to find out how to get professional qualifications recognised. </a:t>
            </a:r>
          </a:p>
          <a:p>
            <a:pPr marL="342900" indent="-342900" algn="l" rtl="0" fontAlgn="base">
              <a:spcBef>
                <a:spcPts val="800"/>
              </a:spcBef>
              <a:spcAft>
                <a:spcPts val="800"/>
              </a:spcAft>
              <a:buClr>
                <a:srgbClr val="FF0000"/>
              </a:buClr>
              <a:buFont typeface="Arial" panose="020B0604020202020204" pitchFamily="34" charset="0"/>
              <a:buChar char="•"/>
            </a:pPr>
            <a:r>
              <a:rPr lang="en-GB" dirty="0">
                <a:solidFill>
                  <a:srgbClr val="2D2767"/>
                </a:solidFill>
                <a:latin typeface="Apercu Pro" panose="020B0604020202020204" charset="0"/>
              </a:rPr>
              <a:t>Get their qualifications recognised by the appropriate authority or regulator in each country where they intend to work.</a:t>
            </a:r>
          </a:p>
        </p:txBody>
      </p:sp>
      <p:sp>
        <p:nvSpPr>
          <p:cNvPr id="17" name="Title 1">
            <a:extLst>
              <a:ext uri="{FF2B5EF4-FFF2-40B4-BE49-F238E27FC236}">
                <a16:creationId xmlns:a16="http://schemas.microsoft.com/office/drawing/2014/main" id="{6C20F668-6163-4553-B1B2-F3F1341071C5}"/>
              </a:ext>
            </a:extLst>
          </p:cNvPr>
          <p:cNvSpPr>
            <a:spLocks noGrp="1"/>
          </p:cNvSpPr>
          <p:nvPr>
            <p:ph type="title"/>
          </p:nvPr>
        </p:nvSpPr>
        <p:spPr>
          <a:xfrm>
            <a:off x="344770" y="479542"/>
            <a:ext cx="12041194"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PROFESSIONAL</a:t>
            </a:r>
            <a:r>
              <a:rPr lang="en-GB" sz="3600" b="1" dirty="0">
                <a:solidFill>
                  <a:schemeClr val="bg1"/>
                </a:solidFill>
                <a:highlight>
                  <a:srgbClr val="E61E42"/>
                </a:highlight>
                <a:latin typeface="Apercu Pro" panose="020B0604020202020204" charset="0"/>
                <a:cs typeface="Apercu Pro" panose="020B0604020202020204" charset="0"/>
              </a:rPr>
              <a:t> QUALIFICATIONS</a:t>
            </a:r>
            <a:r>
              <a:rPr lang="en-GB" sz="3600" b="1" dirty="0">
                <a:solidFill>
                  <a:srgbClr val="E61E42"/>
                </a:solidFill>
                <a:highlight>
                  <a:srgbClr val="E61E42"/>
                </a:highlight>
                <a:latin typeface="Apercu Pro" panose="020B0604020202020204" charset="0"/>
                <a:cs typeface="Apercu Pro" panose="020B0604020202020204" charset="0"/>
              </a:rPr>
              <a:t>I</a:t>
            </a:r>
          </a:p>
        </p:txBody>
      </p:sp>
      <p:grpSp>
        <p:nvGrpSpPr>
          <p:cNvPr id="24" name="Group 23">
            <a:extLst>
              <a:ext uri="{FF2B5EF4-FFF2-40B4-BE49-F238E27FC236}">
                <a16:creationId xmlns:a16="http://schemas.microsoft.com/office/drawing/2014/main" id="{95E20770-F328-4B0C-B72D-7D70435F4D46}"/>
              </a:ext>
            </a:extLst>
          </p:cNvPr>
          <p:cNvGrpSpPr/>
          <p:nvPr/>
        </p:nvGrpSpPr>
        <p:grpSpPr>
          <a:xfrm>
            <a:off x="8414016" y="4345200"/>
            <a:ext cx="2140493" cy="2255856"/>
            <a:chOff x="7764153" y="4345200"/>
            <a:chExt cx="2140493" cy="2255856"/>
          </a:xfrm>
        </p:grpSpPr>
        <p:sp>
          <p:nvSpPr>
            <p:cNvPr id="8" name="TextBox 7">
              <a:extLst>
                <a:ext uri="{FF2B5EF4-FFF2-40B4-BE49-F238E27FC236}">
                  <a16:creationId xmlns:a16="http://schemas.microsoft.com/office/drawing/2014/main" id="{BDB37896-A6F5-463C-B135-E1D67D5B537D}"/>
                </a:ext>
              </a:extLst>
            </p:cNvPr>
            <p:cNvSpPr txBox="1"/>
            <p:nvPr/>
          </p:nvSpPr>
          <p:spPr>
            <a:xfrm>
              <a:off x="7764153" y="5770059"/>
              <a:ext cx="2140493" cy="830997"/>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FOR:</a:t>
              </a:r>
              <a:br>
                <a:rPr lang="en-GB" sz="1200" b="1" dirty="0">
                  <a:solidFill>
                    <a:srgbClr val="2D2767"/>
                  </a:solidFill>
                  <a:latin typeface="Apercu Pro" panose="020B0604020202020204" charset="0"/>
                  <a:cs typeface="Helvetica" panose="020B0604020202020204" pitchFamily="34" charset="0"/>
                </a:rPr>
              </a:br>
              <a:r>
                <a:rPr lang="en-GB" sz="1200" b="1" dirty="0">
                  <a:solidFill>
                    <a:srgbClr val="2D2767"/>
                  </a:solidFill>
                  <a:latin typeface="Apercu Pro" panose="020B0604020202020204" charset="0"/>
                  <a:cs typeface="Helvetica" panose="020B0604020202020204" pitchFamily="34" charset="0"/>
                </a:rPr>
                <a:t> THE EUROPEAN COMMISSION’S REGULATED PROFESSIONS DATABASE</a:t>
              </a:r>
            </a:p>
          </p:txBody>
        </p:sp>
        <p:grpSp>
          <p:nvGrpSpPr>
            <p:cNvPr id="6" name="Group 5">
              <a:extLst>
                <a:ext uri="{FF2B5EF4-FFF2-40B4-BE49-F238E27FC236}">
                  <a16:creationId xmlns:a16="http://schemas.microsoft.com/office/drawing/2014/main" id="{B59847CF-66F2-4A8F-8B2C-2AC67099533A}"/>
                </a:ext>
              </a:extLst>
            </p:cNvPr>
            <p:cNvGrpSpPr/>
            <p:nvPr/>
          </p:nvGrpSpPr>
          <p:grpSpPr>
            <a:xfrm>
              <a:off x="8186400" y="4345200"/>
              <a:ext cx="1296000" cy="1296000"/>
              <a:chOff x="9163604" y="502059"/>
              <a:chExt cx="1296000" cy="1296000"/>
            </a:xfrm>
          </p:grpSpPr>
          <p:pic>
            <p:nvPicPr>
              <p:cNvPr id="3" name="Picture 2">
                <a:extLst>
                  <a:ext uri="{FF2B5EF4-FFF2-40B4-BE49-F238E27FC236}">
                    <a16:creationId xmlns:a16="http://schemas.microsoft.com/office/drawing/2014/main" id="{EEB20717-164D-4D61-9E37-48550D25B3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208" t="5791" r="5769" b="5466"/>
              <a:stretch/>
            </p:blipFill>
            <p:spPr>
              <a:xfrm>
                <a:off x="9269906" y="610059"/>
                <a:ext cx="1083396" cy="1080000"/>
              </a:xfrm>
              <a:prstGeom prst="rect">
                <a:avLst/>
              </a:prstGeom>
              <a:solidFill>
                <a:schemeClr val="bg1"/>
              </a:solidFill>
            </p:spPr>
          </p:pic>
          <p:sp>
            <p:nvSpPr>
              <p:cNvPr id="18" name="Rectangle: Rounded Corners 17">
                <a:extLst>
                  <a:ext uri="{FF2B5EF4-FFF2-40B4-BE49-F238E27FC236}">
                    <a16:creationId xmlns:a16="http://schemas.microsoft.com/office/drawing/2014/main" id="{E662C659-E2FB-4805-BDAD-C371C67147E1}"/>
                  </a:ext>
                </a:extLst>
              </p:cNvPr>
              <p:cNvSpPr/>
              <p:nvPr/>
            </p:nvSpPr>
            <p:spPr>
              <a:xfrm>
                <a:off x="9163604" y="502059"/>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grpSp>
        <p:nvGrpSpPr>
          <p:cNvPr id="25" name="Group 24">
            <a:extLst>
              <a:ext uri="{FF2B5EF4-FFF2-40B4-BE49-F238E27FC236}">
                <a16:creationId xmlns:a16="http://schemas.microsoft.com/office/drawing/2014/main" id="{0BD3507D-9477-4512-9E32-D6C489884325}"/>
              </a:ext>
            </a:extLst>
          </p:cNvPr>
          <p:cNvGrpSpPr/>
          <p:nvPr/>
        </p:nvGrpSpPr>
        <p:grpSpPr>
          <a:xfrm>
            <a:off x="4822952" y="4345200"/>
            <a:ext cx="2140493" cy="2255856"/>
            <a:chOff x="4822952" y="4345200"/>
            <a:chExt cx="2140493" cy="2255856"/>
          </a:xfrm>
        </p:grpSpPr>
        <p:sp>
          <p:nvSpPr>
            <p:cNvPr id="11" name="TextBox 10">
              <a:extLst>
                <a:ext uri="{FF2B5EF4-FFF2-40B4-BE49-F238E27FC236}">
                  <a16:creationId xmlns:a16="http://schemas.microsoft.com/office/drawing/2014/main" id="{F014763E-D857-4059-85BA-0D7D74A759B0}"/>
                </a:ext>
              </a:extLst>
            </p:cNvPr>
            <p:cNvSpPr txBox="1"/>
            <p:nvPr/>
          </p:nvSpPr>
          <p:spPr>
            <a:xfrm>
              <a:off x="4822952" y="5770059"/>
              <a:ext cx="2140493" cy="830997"/>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FOR:</a:t>
              </a:r>
              <a:br>
                <a:rPr lang="en-GB" sz="1200" b="1" dirty="0">
                  <a:solidFill>
                    <a:srgbClr val="2D2767"/>
                  </a:solidFill>
                  <a:latin typeface="Apercu Pro" panose="020B0604020202020204" charset="0"/>
                  <a:cs typeface="Helvetica" panose="020B0604020202020204" pitchFamily="34" charset="0"/>
                </a:rPr>
              </a:br>
              <a:r>
                <a:rPr lang="en-GB" sz="1200" b="1" dirty="0">
                  <a:solidFill>
                    <a:srgbClr val="2D2767"/>
                  </a:solidFill>
                  <a:latin typeface="Apercu Pro" panose="020B0604020202020204" charset="0"/>
                  <a:cs typeface="Helvetica" panose="020B0604020202020204" pitchFamily="34" charset="0"/>
                </a:rPr>
                <a:t> CHANGES TO LEGAL PRACTICE: GUIDANCE FOR LEGAL PROFESSIONALS</a:t>
              </a:r>
              <a:endParaRPr lang="en-GB" sz="1200" dirty="0">
                <a:solidFill>
                  <a:srgbClr val="2D2767"/>
                </a:solidFill>
              </a:endParaRPr>
            </a:p>
          </p:txBody>
        </p:sp>
        <p:grpSp>
          <p:nvGrpSpPr>
            <p:cNvPr id="5" name="Group 4">
              <a:extLst>
                <a:ext uri="{FF2B5EF4-FFF2-40B4-BE49-F238E27FC236}">
                  <a16:creationId xmlns:a16="http://schemas.microsoft.com/office/drawing/2014/main" id="{978E61D0-542C-4553-82AD-86E3D9FE72AF}"/>
                </a:ext>
              </a:extLst>
            </p:cNvPr>
            <p:cNvGrpSpPr/>
            <p:nvPr/>
          </p:nvGrpSpPr>
          <p:grpSpPr>
            <a:xfrm>
              <a:off x="5245200" y="4345200"/>
              <a:ext cx="1296000" cy="1296000"/>
              <a:chOff x="3651325" y="3986185"/>
              <a:chExt cx="1296000" cy="1296000"/>
            </a:xfrm>
          </p:grpSpPr>
          <p:pic>
            <p:nvPicPr>
              <p:cNvPr id="15" name="Picture 14">
                <a:extLst>
                  <a:ext uri="{FF2B5EF4-FFF2-40B4-BE49-F238E27FC236}">
                    <a16:creationId xmlns:a16="http://schemas.microsoft.com/office/drawing/2014/main" id="{6FB40889-E81C-4FC6-A1A9-46EA5AE3B3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100" t="8219" r="7841" b="7960"/>
              <a:stretch/>
            </p:blipFill>
            <p:spPr>
              <a:xfrm>
                <a:off x="3757786" y="4094185"/>
                <a:ext cx="1083077" cy="1080000"/>
              </a:xfrm>
              <a:prstGeom prst="rect">
                <a:avLst/>
              </a:prstGeom>
            </p:spPr>
          </p:pic>
          <p:sp>
            <p:nvSpPr>
              <p:cNvPr id="19" name="Rectangle: Rounded Corners 18">
                <a:extLst>
                  <a:ext uri="{FF2B5EF4-FFF2-40B4-BE49-F238E27FC236}">
                    <a16:creationId xmlns:a16="http://schemas.microsoft.com/office/drawing/2014/main" id="{40D51E67-A99B-406A-84CA-81ED8C7CCBE8}"/>
                  </a:ext>
                </a:extLst>
              </p:cNvPr>
              <p:cNvSpPr/>
              <p:nvPr/>
            </p:nvSpPr>
            <p:spPr>
              <a:xfrm>
                <a:off x="3651325" y="3986185"/>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grpSp>
        <p:nvGrpSpPr>
          <p:cNvPr id="26" name="Group 25">
            <a:extLst>
              <a:ext uri="{FF2B5EF4-FFF2-40B4-BE49-F238E27FC236}">
                <a16:creationId xmlns:a16="http://schemas.microsoft.com/office/drawing/2014/main" id="{71FA3E6E-479A-4B3F-AE61-26EB16BF61EF}"/>
              </a:ext>
            </a:extLst>
          </p:cNvPr>
          <p:cNvGrpSpPr/>
          <p:nvPr/>
        </p:nvGrpSpPr>
        <p:grpSpPr>
          <a:xfrm>
            <a:off x="1520839" y="4345200"/>
            <a:ext cx="2337980" cy="2255857"/>
            <a:chOff x="1923409" y="4345200"/>
            <a:chExt cx="2337980" cy="2255857"/>
          </a:xfrm>
        </p:grpSpPr>
        <p:sp>
          <p:nvSpPr>
            <p:cNvPr id="13" name="TextBox 12">
              <a:extLst>
                <a:ext uri="{FF2B5EF4-FFF2-40B4-BE49-F238E27FC236}">
                  <a16:creationId xmlns:a16="http://schemas.microsoft.com/office/drawing/2014/main" id="{98AD0501-BC48-46A0-90F6-3EB7402B3A1F}"/>
                </a:ext>
              </a:extLst>
            </p:cNvPr>
            <p:cNvSpPr txBox="1"/>
            <p:nvPr/>
          </p:nvSpPr>
          <p:spPr>
            <a:xfrm>
              <a:off x="1923409" y="5770060"/>
              <a:ext cx="2337980" cy="830997"/>
            </a:xfrm>
            <a:prstGeom prst="rect">
              <a:avLst/>
            </a:prstGeom>
            <a:solidFill>
              <a:schemeClr val="bg1"/>
            </a:solidFill>
          </p:spPr>
          <p:txBody>
            <a:bodyPr wrap="square">
              <a:spAutoFit/>
            </a:bodyPr>
            <a:lstStyle/>
            <a:p>
              <a:pPr algn="ctr"/>
              <a:r>
                <a:rPr lang="en-GB" sz="1200" b="1" dirty="0">
                  <a:solidFill>
                    <a:srgbClr val="2D2767"/>
                  </a:solidFill>
                  <a:latin typeface="Apercu Pro" panose="020B0604020202020204" charset="0"/>
                  <a:cs typeface="Helvetica" panose="020B0604020202020204" pitchFamily="34" charset="0"/>
                </a:rPr>
                <a:t>SCAN FOR:</a:t>
              </a:r>
              <a:br>
                <a:rPr lang="en-GB" sz="1200" b="1" dirty="0">
                  <a:solidFill>
                    <a:srgbClr val="2D2767"/>
                  </a:solidFill>
                  <a:latin typeface="Apercu Pro" panose="020B0604020202020204" charset="0"/>
                  <a:cs typeface="Helvetica" panose="020B0604020202020204" pitchFamily="34" charset="0"/>
                </a:rPr>
              </a:br>
              <a:r>
                <a:rPr lang="en-GB" sz="1200" b="1" dirty="0">
                  <a:solidFill>
                    <a:srgbClr val="2D2767"/>
                  </a:solidFill>
                  <a:latin typeface="Apercu Pro" panose="020B0604020202020204" charset="0"/>
                  <a:cs typeface="Helvetica" panose="020B0604020202020204" pitchFamily="34" charset="0"/>
                </a:rPr>
                <a:t> THE UK CENTRE FOR PROFESSIONAL QUALIFICATIONS (UK NARIC)</a:t>
              </a:r>
              <a:endParaRPr lang="en-GB" sz="1200" dirty="0">
                <a:solidFill>
                  <a:srgbClr val="2D2767"/>
                </a:solidFill>
              </a:endParaRPr>
            </a:p>
          </p:txBody>
        </p:sp>
        <p:grpSp>
          <p:nvGrpSpPr>
            <p:cNvPr id="9" name="Group 8">
              <a:extLst>
                <a:ext uri="{FF2B5EF4-FFF2-40B4-BE49-F238E27FC236}">
                  <a16:creationId xmlns:a16="http://schemas.microsoft.com/office/drawing/2014/main" id="{6E7F063C-D54D-48BF-95F5-A80A6F6DE6B1}"/>
                </a:ext>
              </a:extLst>
            </p:cNvPr>
            <p:cNvGrpSpPr/>
            <p:nvPr/>
          </p:nvGrpSpPr>
          <p:grpSpPr>
            <a:xfrm>
              <a:off x="2444400" y="4345200"/>
              <a:ext cx="1296000" cy="1296000"/>
              <a:chOff x="1319318" y="4344820"/>
              <a:chExt cx="1296000" cy="1296000"/>
            </a:xfrm>
          </p:grpSpPr>
          <p:pic>
            <p:nvPicPr>
              <p:cNvPr id="16" name="Picture 15">
                <a:extLst>
                  <a:ext uri="{FF2B5EF4-FFF2-40B4-BE49-F238E27FC236}">
                    <a16:creationId xmlns:a16="http://schemas.microsoft.com/office/drawing/2014/main" id="{9E2A2A75-A17A-47BC-AA07-F38CB280F68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716" t="4751" r="5254" b="5219"/>
              <a:stretch/>
            </p:blipFill>
            <p:spPr>
              <a:xfrm>
                <a:off x="1427318" y="4452820"/>
                <a:ext cx="1079999" cy="1080000"/>
              </a:xfrm>
              <a:prstGeom prst="rect">
                <a:avLst/>
              </a:prstGeom>
            </p:spPr>
          </p:pic>
          <p:sp>
            <p:nvSpPr>
              <p:cNvPr id="20" name="Rectangle: Rounded Corners 19">
                <a:extLst>
                  <a:ext uri="{FF2B5EF4-FFF2-40B4-BE49-F238E27FC236}">
                    <a16:creationId xmlns:a16="http://schemas.microsoft.com/office/drawing/2014/main" id="{78F172FF-4CA4-4631-AC7B-BBDB312B2A3C}"/>
                  </a:ext>
                </a:extLst>
              </p:cNvPr>
              <p:cNvSpPr/>
              <p:nvPr/>
            </p:nvSpPr>
            <p:spPr>
              <a:xfrm>
                <a:off x="1319318" y="4344820"/>
                <a:ext cx="1296000" cy="1296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4B7F"/>
                  </a:solidFill>
                </a:endParaRPr>
              </a:p>
            </p:txBody>
          </p:sp>
        </p:grpSp>
      </p:grpSp>
    </p:spTree>
    <p:extLst>
      <p:ext uri="{BB962C8B-B14F-4D97-AF65-F5344CB8AC3E}">
        <p14:creationId xmlns:p14="http://schemas.microsoft.com/office/powerpoint/2010/main" val="3784390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5"/>
          <p:cNvSpPr txBox="1">
            <a:spLocks noGrp="1"/>
          </p:cNvSpPr>
          <p:nvPr>
            <p:ph idx="1"/>
          </p:nvPr>
        </p:nvSpPr>
        <p:spPr>
          <a:xfrm>
            <a:off x="385200" y="1515600"/>
            <a:ext cx="11675474" cy="46662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0000"/>
              </a:buClr>
              <a:buSzPts val="2000"/>
              <a:buNone/>
            </a:pPr>
            <a:r>
              <a:rPr lang="en-GB" sz="1900" b="1" dirty="0">
                <a:latin typeface="Apercu Pro"/>
                <a:cs typeface="Apercu Pro" panose="020B0604020202020204" charset="0"/>
              </a:rPr>
              <a:t>What do businesses need to know?</a:t>
            </a:r>
            <a:endParaRPr lang="en-GB" sz="1900" dirty="0">
              <a:latin typeface="Apercu Pro"/>
              <a:cs typeface="Apercu Pro" panose="020B0604020202020204" charset="0"/>
            </a:endParaRPr>
          </a:p>
          <a:p>
            <a:pPr>
              <a:lnSpc>
                <a:spcPct val="120000"/>
              </a:lnSpc>
              <a:spcBef>
                <a:spcPts val="600"/>
              </a:spcBef>
              <a:buClr>
                <a:srgbClr val="E61E42"/>
              </a:buClr>
            </a:pPr>
            <a:r>
              <a:rPr lang="en-GB" sz="1800" dirty="0">
                <a:cs typeface="Apercu Pro" panose="020B0604020202020204" charset="0"/>
              </a:rPr>
              <a:t>The UK/EU trade agreement </a:t>
            </a:r>
            <a:r>
              <a:rPr lang="en-GB" sz="1800" b="0" i="0" dirty="0">
                <a:effectLst/>
              </a:rPr>
              <a:t>contains a </a:t>
            </a:r>
            <a:r>
              <a:rPr lang="en-GB" sz="1800" b="1" i="0" dirty="0">
                <a:effectLst/>
              </a:rPr>
              <a:t>bridging mechanism </a:t>
            </a:r>
            <a:r>
              <a:rPr lang="en-GB" sz="1800" b="0" i="0" dirty="0">
                <a:effectLst/>
              </a:rPr>
              <a:t>that allows the continued free flow of personal data from the EU/EEA to the UK after the transition period until </a:t>
            </a:r>
            <a:r>
              <a:rPr lang="en-GB" sz="1800" b="1" i="0" dirty="0">
                <a:effectLst/>
              </a:rPr>
              <a:t>adequacy decisions </a:t>
            </a:r>
            <a:r>
              <a:rPr lang="en-GB" sz="1800" b="0" i="0" dirty="0">
                <a:effectLst/>
              </a:rPr>
              <a:t>come into effect, for up to </a:t>
            </a:r>
            <a:r>
              <a:rPr lang="en-GB" sz="1800" b="1" i="0" dirty="0">
                <a:effectLst/>
              </a:rPr>
              <a:t>6 months</a:t>
            </a:r>
            <a:r>
              <a:rPr lang="en-GB" sz="1800" b="0" i="0" dirty="0">
                <a:effectLst/>
              </a:rPr>
              <a:t>. </a:t>
            </a:r>
          </a:p>
          <a:p>
            <a:pPr>
              <a:lnSpc>
                <a:spcPct val="120000"/>
              </a:lnSpc>
              <a:spcBef>
                <a:spcPts val="600"/>
              </a:spcBef>
              <a:buClr>
                <a:srgbClr val="E61E42"/>
              </a:buClr>
            </a:pPr>
            <a:r>
              <a:rPr lang="en-GB" sz="1800" b="1" dirty="0">
                <a:latin typeface="Apercu Pro"/>
              </a:rPr>
              <a:t>EU adequacy decisions</a:t>
            </a:r>
            <a:r>
              <a:rPr lang="en-GB" sz="1800" dirty="0">
                <a:latin typeface="Apercu Pro"/>
              </a:rPr>
              <a:t> for the UK would allow for the ongoing free flow of </a:t>
            </a:r>
            <a:r>
              <a:rPr lang="en-GB" sz="1800" b="0" i="0" u="none" strike="noStrike" dirty="0">
                <a:effectLst/>
                <a:latin typeface="Apercu Pro"/>
              </a:rPr>
              <a:t>data</a:t>
            </a:r>
            <a:r>
              <a:rPr lang="en-GB" sz="1800" dirty="0">
                <a:latin typeface="Apercu Pro"/>
              </a:rPr>
              <a:t> from the EEA </a:t>
            </a:r>
            <a:r>
              <a:rPr lang="en-GB" sz="1800" b="0" i="0" u="none" strike="noStrike" dirty="0">
                <a:effectLst/>
                <a:latin typeface="Apercu Pro"/>
              </a:rPr>
              <a:t>to the </a:t>
            </a:r>
            <a:r>
              <a:rPr lang="en-GB" sz="1800" dirty="0">
                <a:latin typeface="Apercu Pro"/>
              </a:rPr>
              <a:t>UK.</a:t>
            </a:r>
            <a:br>
              <a:rPr lang="en-GB" sz="1800" dirty="0">
                <a:latin typeface="Apercu Pro"/>
              </a:rPr>
            </a:br>
            <a:r>
              <a:rPr lang="en-GB" sz="1800" dirty="0">
                <a:latin typeface="Apercu Pro"/>
              </a:rPr>
              <a:t> As </a:t>
            </a:r>
            <a:r>
              <a:rPr lang="en-GB" sz="1800" b="0" i="0" u="none" strike="noStrike" dirty="0">
                <a:effectLst/>
                <a:latin typeface="Apercu Pro"/>
              </a:rPr>
              <a:t>a </a:t>
            </a:r>
            <a:r>
              <a:rPr lang="en-GB" sz="1800" dirty="0">
                <a:latin typeface="Apercu Pro"/>
              </a:rPr>
              <a:t>sensible precaution, during </a:t>
            </a:r>
            <a:r>
              <a:rPr lang="en-GB" sz="1800" b="0" i="0" u="none" strike="noStrike" dirty="0">
                <a:effectLst/>
                <a:latin typeface="Apercu Pro"/>
              </a:rPr>
              <a:t>the </a:t>
            </a:r>
            <a:r>
              <a:rPr lang="en-GB" sz="1800" dirty="0">
                <a:latin typeface="Apercu Pro"/>
              </a:rPr>
              <a:t>bridging mechanism, check how you can legally continue to receive personal </a:t>
            </a:r>
            <a:r>
              <a:rPr lang="en-GB" sz="1800" b="0" i="0" u="none" strike="noStrike" dirty="0">
                <a:effectLst/>
                <a:latin typeface="Apercu Pro"/>
              </a:rPr>
              <a:t>data</a:t>
            </a:r>
            <a:r>
              <a:rPr lang="en-GB" sz="1800" dirty="0">
                <a:latin typeface="Apercu Pro"/>
              </a:rPr>
              <a:t> such as names, addresses or payroll details from organisations in the EU or EEA</a:t>
            </a:r>
            <a:r>
              <a:rPr lang="en-GB" sz="1800" b="0" i="0" u="none" strike="noStrike" dirty="0">
                <a:effectLst/>
                <a:latin typeface="Apercu Pro"/>
              </a:rPr>
              <a:t>.</a:t>
            </a:r>
            <a:r>
              <a:rPr lang="en-GB" sz="1800" dirty="0">
                <a:latin typeface="Apercu Pro"/>
              </a:rPr>
              <a:t> </a:t>
            </a:r>
            <a:endParaRPr lang="en-GB" sz="1800" b="0" i="0">
              <a:effectLst/>
            </a:endParaRPr>
          </a:p>
          <a:p>
            <a:pPr>
              <a:lnSpc>
                <a:spcPct val="120000"/>
              </a:lnSpc>
              <a:spcBef>
                <a:spcPts val="600"/>
              </a:spcBef>
              <a:buClr>
                <a:srgbClr val="E61E42"/>
              </a:buClr>
            </a:pPr>
            <a:r>
              <a:rPr lang="en-GB" sz="1800" dirty="0">
                <a:latin typeface="Apercu Pro"/>
              </a:rPr>
              <a:t>Your business may not be able to lawfully receive </a:t>
            </a:r>
            <a:r>
              <a:rPr lang="en-GB" sz="1800" b="0" i="0" dirty="0">
                <a:effectLst/>
                <a:latin typeface="Apercu Pro"/>
              </a:rPr>
              <a:t>personal data </a:t>
            </a:r>
            <a:r>
              <a:rPr lang="en-GB" sz="1800" dirty="0">
                <a:latin typeface="Apercu Pro"/>
              </a:rPr>
              <a:t>from the EEA if you have not </a:t>
            </a:r>
            <a:r>
              <a:rPr lang="en-GB" sz="1800" b="0" i="0" dirty="0">
                <a:effectLst/>
                <a:latin typeface="Apercu Pro"/>
              </a:rPr>
              <a:t>put in place </a:t>
            </a:r>
            <a:r>
              <a:rPr lang="en-GB" sz="1800" b="1" i="0" dirty="0">
                <a:effectLst/>
                <a:latin typeface="Apercu Pro"/>
              </a:rPr>
              <a:t>alternative </a:t>
            </a:r>
            <a:r>
              <a:rPr lang="en-GB" sz="1800" b="1" dirty="0">
                <a:latin typeface="Apercu Pro"/>
              </a:rPr>
              <a:t>safeguards </a:t>
            </a:r>
            <a:r>
              <a:rPr lang="en-GB" sz="1800" b="1" i="0" dirty="0">
                <a:effectLst/>
                <a:latin typeface="Apercu Pro"/>
              </a:rPr>
              <a:t>to </a:t>
            </a:r>
            <a:r>
              <a:rPr lang="en-GB" sz="1800" b="1" dirty="0">
                <a:latin typeface="Apercu Pro"/>
              </a:rPr>
              <a:t>cover EU-UK </a:t>
            </a:r>
            <a:r>
              <a:rPr lang="en-GB" sz="1800" b="1" i="0" dirty="0">
                <a:effectLst/>
                <a:latin typeface="Apercu Pro"/>
              </a:rPr>
              <a:t>personal data</a:t>
            </a:r>
            <a:r>
              <a:rPr lang="en-GB" sz="1800" b="1" dirty="0">
                <a:latin typeface="Apercu Pro"/>
              </a:rPr>
              <a:t> flows</a:t>
            </a:r>
            <a:r>
              <a:rPr lang="en-GB" sz="1800" dirty="0">
                <a:latin typeface="Apercu Pro"/>
              </a:rPr>
              <a:t> and the bridging mechanism ends without an adequacy decision</a:t>
            </a:r>
            <a:r>
              <a:rPr lang="en-GB" sz="1800" b="0" i="0" dirty="0">
                <a:effectLst/>
                <a:latin typeface="Apercu Pro"/>
              </a:rPr>
              <a:t>.</a:t>
            </a:r>
          </a:p>
          <a:p>
            <a:pPr algn="l">
              <a:lnSpc>
                <a:spcPct val="120000"/>
              </a:lnSpc>
              <a:spcBef>
                <a:spcPts val="600"/>
              </a:spcBef>
              <a:buClr>
                <a:srgbClr val="E61E42"/>
              </a:buClr>
            </a:pPr>
            <a:endParaRPr lang="en-GB" sz="1800" dirty="0">
              <a:latin typeface="Apercu Pro"/>
              <a:cs typeface="Apercu Pro" panose="020B0604020202020204" charset="0"/>
            </a:endParaRPr>
          </a:p>
          <a:p>
            <a:pPr algn="l">
              <a:lnSpc>
                <a:spcPct val="120000"/>
              </a:lnSpc>
              <a:spcBef>
                <a:spcPts val="600"/>
              </a:spcBef>
              <a:buClr>
                <a:srgbClr val="E61E42"/>
              </a:buClr>
            </a:pPr>
            <a:endParaRPr lang="en-GB" sz="2000" dirty="0">
              <a:latin typeface="Apercu Pro"/>
              <a:cs typeface="Apercu Pro" panose="020B0604020202020204" charset="0"/>
            </a:endParaRPr>
          </a:p>
          <a:p>
            <a:pPr marL="0" lvl="0" indent="0" algn="l" rtl="0">
              <a:lnSpc>
                <a:spcPct val="140000"/>
              </a:lnSpc>
              <a:spcBef>
                <a:spcPts val="0"/>
              </a:spcBef>
              <a:spcAft>
                <a:spcPts val="0"/>
              </a:spcAft>
              <a:buClr>
                <a:srgbClr val="FF0000"/>
              </a:buClr>
              <a:buSzPts val="2000"/>
              <a:buNone/>
            </a:pPr>
            <a:endParaRPr dirty="0">
              <a:solidFill>
                <a:srgbClr val="1E1348"/>
              </a:solidFill>
              <a:latin typeface="Apercu Pro" panose="020B0604020202020204" charset="0"/>
              <a:cs typeface="Apercu Pro" panose="020B0604020202020204" charset="0"/>
            </a:endParaRPr>
          </a:p>
        </p:txBody>
      </p:sp>
      <p:sp>
        <p:nvSpPr>
          <p:cNvPr id="5" name="Title 1">
            <a:extLst>
              <a:ext uri="{FF2B5EF4-FFF2-40B4-BE49-F238E27FC236}">
                <a16:creationId xmlns:a16="http://schemas.microsoft.com/office/drawing/2014/main" id="{EDABF680-917C-4BF5-8736-8FE327726112}"/>
              </a:ext>
            </a:extLst>
          </p:cNvPr>
          <p:cNvSpPr>
            <a:spLocks noGrp="1"/>
          </p:cNvSpPr>
          <p:nvPr>
            <p:ph type="title"/>
          </p:nvPr>
        </p:nvSpPr>
        <p:spPr>
          <a:xfrm>
            <a:off x="344770" y="479542"/>
            <a:ext cx="12041194"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DATA</a:t>
            </a:r>
            <a:r>
              <a:rPr lang="en-GB" sz="3600" b="1" dirty="0">
                <a:solidFill>
                  <a:schemeClr val="bg1"/>
                </a:solidFill>
                <a:highlight>
                  <a:srgbClr val="E61E42"/>
                </a:highlight>
                <a:latin typeface="Apercu Pro" panose="020B0604020202020204" charset="0"/>
                <a:cs typeface="Apercu Pro" panose="020B0604020202020204" charset="0"/>
              </a:rPr>
              <a:t> SHARING AND DATA ADEQUACY</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txBox="1">
            <a:spLocks noGrp="1"/>
          </p:cNvSpPr>
          <p:nvPr>
            <p:ph idx="1"/>
          </p:nvPr>
        </p:nvSpPr>
        <p:spPr>
          <a:xfrm>
            <a:off x="385200" y="1515600"/>
            <a:ext cx="11473732" cy="4167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0000"/>
              </a:buClr>
              <a:buSzPts val="2000"/>
              <a:buNone/>
            </a:pPr>
            <a:r>
              <a:rPr lang="en-GB" sz="1900" b="1" dirty="0">
                <a:latin typeface="Apercu Pro" panose="020B0604020202020204" charset="0"/>
                <a:cs typeface="Apercu Pro" panose="020B0604020202020204" charset="0"/>
              </a:rPr>
              <a:t>What do businesses need to do?</a:t>
            </a:r>
            <a:endParaRPr sz="1900" dirty="0">
              <a:latin typeface="Apercu Pro" panose="020B0604020202020204" charset="0"/>
              <a:cs typeface="Apercu Pro" panose="020B0604020202020204" charset="0"/>
            </a:endParaRPr>
          </a:p>
        </p:txBody>
      </p:sp>
      <p:grpSp>
        <p:nvGrpSpPr>
          <p:cNvPr id="3" name="Group 2">
            <a:extLst>
              <a:ext uri="{FF2B5EF4-FFF2-40B4-BE49-F238E27FC236}">
                <a16:creationId xmlns:a16="http://schemas.microsoft.com/office/drawing/2014/main" id="{D3042D66-871A-434D-9D5C-1CF10334C608}"/>
              </a:ext>
            </a:extLst>
          </p:cNvPr>
          <p:cNvGrpSpPr/>
          <p:nvPr/>
        </p:nvGrpSpPr>
        <p:grpSpPr>
          <a:xfrm>
            <a:off x="492271" y="2075452"/>
            <a:ext cx="3587085" cy="4175821"/>
            <a:chOff x="492271" y="2075452"/>
            <a:chExt cx="3587085" cy="4175821"/>
          </a:xfrm>
        </p:grpSpPr>
        <p:sp>
          <p:nvSpPr>
            <p:cNvPr id="225" name="Google Shape;225;p26"/>
            <p:cNvSpPr txBox="1"/>
            <p:nvPr/>
          </p:nvSpPr>
          <p:spPr>
            <a:xfrm>
              <a:off x="492271" y="3874265"/>
              <a:ext cx="3587085" cy="2377008"/>
            </a:xfrm>
            <a:prstGeom prst="rect">
              <a:avLst/>
            </a:prstGeom>
            <a:noFill/>
            <a:ln>
              <a:noFill/>
            </a:ln>
          </p:spPr>
          <p:txBody>
            <a:bodyPr spcFirstLastPara="1" wrap="square" lIns="91425" tIns="45700" rIns="91425" bIns="45700" anchor="t" anchorCtr="0">
              <a:noAutofit/>
            </a:bodyPr>
            <a:lstStyle/>
            <a:p>
              <a:pPr algn="ctr">
                <a:lnSpc>
                  <a:spcPct val="120000"/>
                </a:lnSpc>
                <a:buClr>
                  <a:srgbClr val="FF0000"/>
                </a:buClr>
                <a:buSzPts val="2000"/>
              </a:pPr>
              <a:r>
                <a:rPr lang="en-GB" dirty="0">
                  <a:solidFill>
                    <a:srgbClr val="2D2767"/>
                  </a:solidFill>
                  <a:latin typeface="Apercu Pro"/>
                  <a:cs typeface="Apercu Pro" panose="020B0604020202020204" charset="0"/>
                  <a:sym typeface="Arial"/>
                </a:rPr>
                <a:t>Businesses should take stock of the data being held, be aware of the (up to) 6 month bridging mechanism in place and monitor Data Adequacy decisions.  </a:t>
              </a:r>
              <a:endParaRPr lang="en-GB" b="0" i="0" u="none" strike="noStrike" cap="none" dirty="0">
                <a:solidFill>
                  <a:srgbClr val="2D2767"/>
                </a:solidFill>
                <a:latin typeface="Apercu Pro"/>
                <a:cs typeface="Apercu Pro" panose="020B0604020202020204" charset="0"/>
                <a:sym typeface="Arial"/>
              </a:endParaRPr>
            </a:p>
          </p:txBody>
        </p:sp>
        <p:cxnSp>
          <p:nvCxnSpPr>
            <p:cNvPr id="228" name="Google Shape;228;p26"/>
            <p:cNvCxnSpPr/>
            <p:nvPr/>
          </p:nvCxnSpPr>
          <p:spPr>
            <a:xfrm>
              <a:off x="1215383" y="3586925"/>
              <a:ext cx="2140857" cy="0"/>
            </a:xfrm>
            <a:prstGeom prst="straightConnector1">
              <a:avLst/>
            </a:prstGeom>
            <a:noFill/>
            <a:ln w="38100" cap="flat" cmpd="sng">
              <a:solidFill>
                <a:srgbClr val="2D2767"/>
              </a:solidFill>
              <a:prstDash val="solid"/>
              <a:miter lim="800000"/>
              <a:headEnd type="none" w="sm" len="sm"/>
              <a:tailEnd type="none" w="sm" len="sm"/>
            </a:ln>
          </p:spPr>
        </p:cxnSp>
        <p:pic>
          <p:nvPicPr>
            <p:cNvPr id="232" name="Google Shape;232;p26" descr="Employee badg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01643" y="2075452"/>
              <a:ext cx="1368336" cy="1368336"/>
            </a:xfrm>
            <a:prstGeom prst="rect">
              <a:avLst/>
            </a:prstGeom>
            <a:noFill/>
            <a:ln>
              <a:noFill/>
            </a:ln>
          </p:spPr>
        </p:pic>
      </p:grpSp>
      <p:grpSp>
        <p:nvGrpSpPr>
          <p:cNvPr id="4" name="Group 3">
            <a:extLst>
              <a:ext uri="{FF2B5EF4-FFF2-40B4-BE49-F238E27FC236}">
                <a16:creationId xmlns:a16="http://schemas.microsoft.com/office/drawing/2014/main" id="{057118E4-B5B6-439E-BEC6-0E5FC874EE35}"/>
              </a:ext>
            </a:extLst>
          </p:cNvPr>
          <p:cNvGrpSpPr/>
          <p:nvPr/>
        </p:nvGrpSpPr>
        <p:grpSpPr>
          <a:xfrm>
            <a:off x="4328269" y="2093760"/>
            <a:ext cx="3535457" cy="3290462"/>
            <a:chOff x="4328269" y="2093760"/>
            <a:chExt cx="3535457" cy="3290462"/>
          </a:xfrm>
        </p:grpSpPr>
        <p:sp>
          <p:nvSpPr>
            <p:cNvPr id="226" name="Google Shape;226;p26"/>
            <p:cNvSpPr txBox="1"/>
            <p:nvPr/>
          </p:nvSpPr>
          <p:spPr>
            <a:xfrm>
              <a:off x="4328269" y="3874265"/>
              <a:ext cx="3535457" cy="1509957"/>
            </a:xfrm>
            <a:prstGeom prst="rect">
              <a:avLst/>
            </a:prstGeom>
            <a:noFill/>
            <a:ln>
              <a:noFill/>
            </a:ln>
          </p:spPr>
          <p:txBody>
            <a:bodyPr spcFirstLastPara="1" wrap="square" lIns="91425" tIns="45700" rIns="91425" bIns="45700" anchor="t" anchorCtr="0">
              <a:noAutofit/>
            </a:bodyPr>
            <a:lstStyle/>
            <a:p>
              <a:pPr algn="ctr">
                <a:lnSpc>
                  <a:spcPct val="120000"/>
                </a:lnSpc>
                <a:buClr>
                  <a:srgbClr val="FF0000"/>
                </a:buClr>
                <a:buSzPts val="2000"/>
              </a:pPr>
              <a:r>
                <a:rPr lang="en-GB" b="0" i="0" u="none" strike="noStrike" cap="none" dirty="0">
                  <a:solidFill>
                    <a:srgbClr val="2D2767"/>
                  </a:solidFill>
                  <a:latin typeface="Apercu Pro"/>
                  <a:cs typeface="Apercu Pro" panose="020B0604020202020204" charset="0"/>
                  <a:sym typeface="Arial"/>
                </a:rPr>
                <a:t>If </a:t>
              </a:r>
              <a:r>
                <a:rPr lang="en-GB" dirty="0">
                  <a:solidFill>
                    <a:srgbClr val="2D2767"/>
                  </a:solidFill>
                  <a:latin typeface="Apercu Pro"/>
                  <a:cs typeface="Apercu Pro" panose="020B0604020202020204" charset="0"/>
                  <a:sym typeface="Arial"/>
                </a:rPr>
                <a:t>businesses receive</a:t>
              </a:r>
              <a:r>
                <a:rPr lang="en-GB" b="0" i="0" u="none" strike="noStrike" cap="none" dirty="0">
                  <a:solidFill>
                    <a:srgbClr val="2D2767"/>
                  </a:solidFill>
                  <a:latin typeface="Apercu Pro"/>
                  <a:cs typeface="Apercu Pro" panose="020B0604020202020204" charset="0"/>
                  <a:sym typeface="Arial"/>
                </a:rPr>
                <a:t> data from the EU/EEA, they should prepare alternative transfer mechanisms as a precaution.  </a:t>
              </a:r>
              <a:endParaRPr lang="en-GB" dirty="0">
                <a:solidFill>
                  <a:srgbClr val="2D2767"/>
                </a:solidFill>
                <a:latin typeface="Apercu Pro"/>
                <a:cs typeface="Apercu Pro" panose="020B0604020202020204" charset="0"/>
              </a:endParaRPr>
            </a:p>
          </p:txBody>
        </p:sp>
        <p:cxnSp>
          <p:nvCxnSpPr>
            <p:cNvPr id="229" name="Google Shape;229;p26"/>
            <p:cNvCxnSpPr/>
            <p:nvPr/>
          </p:nvCxnSpPr>
          <p:spPr>
            <a:xfrm>
              <a:off x="5025570" y="3586925"/>
              <a:ext cx="2140857" cy="0"/>
            </a:xfrm>
            <a:prstGeom prst="straightConnector1">
              <a:avLst/>
            </a:prstGeom>
            <a:noFill/>
            <a:ln w="38100" cap="flat" cmpd="sng">
              <a:solidFill>
                <a:srgbClr val="2D2767"/>
              </a:solidFill>
              <a:prstDash val="solid"/>
              <a:miter lim="800000"/>
              <a:headEnd type="none" w="sm" len="sm"/>
              <a:tailEnd type="none" w="sm" len="sm"/>
            </a:ln>
          </p:spPr>
        </p:cxnSp>
        <p:pic>
          <p:nvPicPr>
            <p:cNvPr id="233" name="Google Shape;233;p26" descr="Workflow"/>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371806" y="2093760"/>
              <a:ext cx="1331720" cy="1331720"/>
            </a:xfrm>
            <a:prstGeom prst="rect">
              <a:avLst/>
            </a:prstGeom>
            <a:noFill/>
            <a:ln>
              <a:noFill/>
            </a:ln>
          </p:spPr>
        </p:pic>
      </p:grpSp>
      <p:grpSp>
        <p:nvGrpSpPr>
          <p:cNvPr id="5" name="Group 4">
            <a:extLst>
              <a:ext uri="{FF2B5EF4-FFF2-40B4-BE49-F238E27FC236}">
                <a16:creationId xmlns:a16="http://schemas.microsoft.com/office/drawing/2014/main" id="{4697BCC7-64F0-40DE-A4A7-54980741FCA0}"/>
              </a:ext>
            </a:extLst>
          </p:cNvPr>
          <p:cNvGrpSpPr/>
          <p:nvPr/>
        </p:nvGrpSpPr>
        <p:grpSpPr>
          <a:xfrm>
            <a:off x="8235381" y="2178978"/>
            <a:ext cx="3370884" cy="3594591"/>
            <a:chOff x="8235381" y="2178978"/>
            <a:chExt cx="3370884" cy="3594591"/>
          </a:xfrm>
        </p:grpSpPr>
        <p:sp>
          <p:nvSpPr>
            <p:cNvPr id="227" name="Google Shape;227;p26"/>
            <p:cNvSpPr txBox="1"/>
            <p:nvPr/>
          </p:nvSpPr>
          <p:spPr>
            <a:xfrm>
              <a:off x="8235381" y="3874265"/>
              <a:ext cx="3370884" cy="1899304"/>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FF0000"/>
                </a:buClr>
                <a:buSzPts val="2000"/>
                <a:buFont typeface="Arial"/>
                <a:buNone/>
              </a:pPr>
              <a:r>
                <a:rPr lang="en-GB" b="0" i="0" u="none" strike="noStrike" cap="none" dirty="0">
                  <a:solidFill>
                    <a:srgbClr val="2D2767"/>
                  </a:solidFill>
                  <a:latin typeface="Apercu Pro"/>
                  <a:cs typeface="Apercu Pro" panose="020B0604020202020204" charset="0"/>
                  <a:sym typeface="Arial"/>
                </a:rPr>
                <a:t>Businesses can put in place safeguards by incorporating standard contractual clauses. Search ‘keep data flowing’ on the ICO’s website for more help.</a:t>
              </a:r>
            </a:p>
          </p:txBody>
        </p:sp>
        <p:cxnSp>
          <p:nvCxnSpPr>
            <p:cNvPr id="230" name="Google Shape;230;p26"/>
            <p:cNvCxnSpPr/>
            <p:nvPr/>
          </p:nvCxnSpPr>
          <p:spPr>
            <a:xfrm>
              <a:off x="8850394" y="3586925"/>
              <a:ext cx="2140857" cy="0"/>
            </a:xfrm>
            <a:prstGeom prst="straightConnector1">
              <a:avLst/>
            </a:prstGeom>
            <a:noFill/>
            <a:ln w="38100" cap="flat" cmpd="sng">
              <a:solidFill>
                <a:srgbClr val="2D2767"/>
              </a:solidFill>
              <a:prstDash val="solid"/>
              <a:miter lim="800000"/>
              <a:headEnd type="none" w="sm" len="sm"/>
              <a:tailEnd type="none" w="sm" len="sm"/>
            </a:ln>
          </p:spPr>
        </p:cxnSp>
        <p:pic>
          <p:nvPicPr>
            <p:cNvPr id="234" name="Google Shape;234;p26" descr="Contrac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386188" y="2178978"/>
              <a:ext cx="1161285" cy="1161285"/>
            </a:xfrm>
            <a:prstGeom prst="rect">
              <a:avLst/>
            </a:prstGeom>
            <a:noFill/>
            <a:ln>
              <a:noFill/>
            </a:ln>
          </p:spPr>
        </p:pic>
      </p:grpSp>
      <p:sp>
        <p:nvSpPr>
          <p:cNvPr id="14" name="Title 1">
            <a:extLst>
              <a:ext uri="{FF2B5EF4-FFF2-40B4-BE49-F238E27FC236}">
                <a16:creationId xmlns:a16="http://schemas.microsoft.com/office/drawing/2014/main" id="{0A674AE8-550E-4845-AE4D-3E7DC6E77D17}"/>
              </a:ext>
            </a:extLst>
          </p:cNvPr>
          <p:cNvSpPr>
            <a:spLocks noGrp="1"/>
          </p:cNvSpPr>
          <p:nvPr>
            <p:ph type="title"/>
          </p:nvPr>
        </p:nvSpPr>
        <p:spPr>
          <a:xfrm>
            <a:off x="344770" y="479542"/>
            <a:ext cx="12041194"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DATA</a:t>
            </a:r>
            <a:r>
              <a:rPr lang="en-GB" sz="3600" b="1" dirty="0">
                <a:solidFill>
                  <a:schemeClr val="bg1"/>
                </a:solidFill>
                <a:highlight>
                  <a:srgbClr val="E61E42"/>
                </a:highlight>
                <a:latin typeface="Apercu Pro" panose="020B0604020202020204" charset="0"/>
                <a:cs typeface="Apercu Pro" panose="020B0604020202020204" charset="0"/>
              </a:rPr>
              <a:t> SHARING AND DATA ADEQUACY</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68DA09-9A7B-4961-9EFB-73A256BC8DFC}"/>
              </a:ext>
            </a:extLst>
          </p:cNvPr>
          <p:cNvSpPr>
            <a:spLocks noGrp="1"/>
          </p:cNvSpPr>
          <p:nvPr>
            <p:ph idx="1"/>
          </p:nvPr>
        </p:nvSpPr>
        <p:spPr>
          <a:xfrm>
            <a:off x="467205" y="1279821"/>
            <a:ext cx="10515600" cy="4883184"/>
          </a:xfrm>
        </p:spPr>
        <p:txBody>
          <a:bodyPr vert="horz" lIns="91440" tIns="45720" rIns="91440" bIns="45720" rtlCol="0" anchor="t">
            <a:normAutofit fontScale="85000" lnSpcReduction="20000"/>
          </a:bodyPr>
          <a:lstStyle/>
          <a:p>
            <a:pPr>
              <a:lnSpc>
                <a:spcPct val="100000"/>
              </a:lnSpc>
              <a:spcBef>
                <a:spcPts val="0"/>
              </a:spcBef>
            </a:pPr>
            <a:endParaRPr lang="en-GB" sz="1800" dirty="0">
              <a:solidFill>
                <a:srgbClr val="1E1348"/>
              </a:solidFill>
              <a:effectLst/>
              <a:latin typeface="Apercu Pro" panose="020B0604020202020204" charset="0"/>
              <a:ea typeface="Calibri" panose="020F0502020204030204" pitchFamily="34" charset="0"/>
              <a:cs typeface="Apercu Pro" panose="020B0604020202020204" charset="0"/>
            </a:endParaRPr>
          </a:p>
          <a:p>
            <a:pPr>
              <a:lnSpc>
                <a:spcPct val="100000"/>
              </a:lnSpc>
              <a:spcBef>
                <a:spcPts val="0"/>
              </a:spcBef>
              <a:buClr>
                <a:srgbClr val="E61E42"/>
              </a:buClr>
            </a:pPr>
            <a:r>
              <a:rPr lang="en-GB" sz="1800" dirty="0">
                <a:effectLst/>
                <a:latin typeface="Apercu Pro" panose="020B0604020202020204" charset="0"/>
                <a:ea typeface="Calibri" panose="020F0502020204030204" pitchFamily="34" charset="0"/>
                <a:cs typeface="Apercu Pro" panose="020B0604020202020204" charset="0"/>
              </a:rPr>
              <a:t>Click each topic below to find information about the new rules on:</a:t>
            </a:r>
            <a:r>
              <a:rPr lang="en-GB" sz="1800" dirty="0">
                <a:latin typeface="Apercu Pro" panose="020B0604020202020204" charset="0"/>
                <a:ea typeface="Calibri" panose="020F0502020204030204" pitchFamily="34" charset="0"/>
                <a:cs typeface="Apercu Pro" panose="020B0604020202020204" charset="0"/>
              </a:rPr>
              <a:t> </a:t>
            </a:r>
          </a:p>
          <a:p>
            <a:pPr lvl="1">
              <a:lnSpc>
                <a:spcPct val="100000"/>
              </a:lnSpc>
              <a:spcBef>
                <a:spcPts val="0"/>
              </a:spcBef>
              <a:buClr>
                <a:srgbClr val="2D2767"/>
              </a:buClr>
            </a:pPr>
            <a:r>
              <a:rPr lang="en-GB" sz="1800" u="sng" dirty="0">
                <a:solidFill>
                  <a:srgbClr val="E61E42"/>
                </a:solidFill>
                <a:effectLst/>
                <a:latin typeface="Apercu Pro" panose="020B0604020202020204" charset="0"/>
                <a:ea typeface="Calibri" panose="020F0502020204030204" pitchFamily="34" charset="0"/>
                <a:cs typeface="Apercu Pro" panose="020B0604020202020204" charset="0"/>
                <a:hlinkClick r:id="rId2">
                  <a:extLst>
                    <a:ext uri="{A12FA001-AC4F-418D-AE19-62706E023703}">
                      <ahyp:hlinkClr xmlns:ahyp="http://schemas.microsoft.com/office/drawing/2018/hyperlinkcolor" val="tx"/>
                    </a:ext>
                  </a:extLst>
                </a:hlinkClick>
              </a:rPr>
              <a:t>Importing and Exporting</a:t>
            </a:r>
            <a:r>
              <a:rPr lang="en-GB" sz="1800" dirty="0">
                <a:solidFill>
                  <a:srgbClr val="E61E42"/>
                </a:solidFill>
                <a:latin typeface="Apercu Pro" panose="020B0604020202020204" charset="0"/>
                <a:ea typeface="Calibri" panose="020F0502020204030204" pitchFamily="34" charset="0"/>
                <a:cs typeface="Apercu Pro" panose="020B0604020202020204" charset="0"/>
              </a:rPr>
              <a:t> </a:t>
            </a:r>
            <a:endParaRPr lang="en-GB" sz="1800" dirty="0">
              <a:solidFill>
                <a:srgbClr val="E61E42"/>
              </a:solidFill>
              <a:effectLst/>
              <a:latin typeface="Apercu Pro" panose="020B0604020202020204" charset="0"/>
              <a:ea typeface="Calibri" panose="020F0502020204030204" pitchFamily="34" charset="0"/>
              <a:cs typeface="Apercu Pro" panose="020B0604020202020204" charset="0"/>
            </a:endParaRPr>
          </a:p>
          <a:p>
            <a:pPr lvl="1">
              <a:lnSpc>
                <a:spcPct val="100000"/>
              </a:lnSpc>
              <a:spcBef>
                <a:spcPts val="0"/>
              </a:spcBef>
              <a:buClr>
                <a:srgbClr val="2D2767"/>
              </a:buClr>
            </a:pPr>
            <a:r>
              <a:rPr lang="en-GB" sz="1800" u="sng" dirty="0">
                <a:solidFill>
                  <a:srgbClr val="E61E42"/>
                </a:solidFill>
                <a:effectLst/>
                <a:latin typeface="Apercu Pro" panose="020B0604020202020204" charset="0"/>
                <a:ea typeface="Calibri" panose="020F0502020204030204" pitchFamily="34" charset="0"/>
                <a:cs typeface="Apercu Pro" panose="020B0604020202020204" charset="0"/>
                <a:hlinkClick r:id="rId3">
                  <a:extLst>
                    <a:ext uri="{A12FA001-AC4F-418D-AE19-62706E023703}">
                      <ahyp:hlinkClr xmlns:ahyp="http://schemas.microsoft.com/office/drawing/2018/hyperlinkcolor" val="tx"/>
                    </a:ext>
                  </a:extLst>
                </a:hlinkClick>
              </a:rPr>
              <a:t>Moving goods to and from Northern Ireland</a:t>
            </a:r>
            <a:r>
              <a:rPr lang="en-GB" sz="1800" dirty="0">
                <a:solidFill>
                  <a:srgbClr val="E61E42"/>
                </a:solidFill>
                <a:effectLst/>
                <a:latin typeface="Apercu Pro" panose="020B0604020202020204" charset="0"/>
                <a:ea typeface="Calibri" panose="020F0502020204030204" pitchFamily="34" charset="0"/>
                <a:cs typeface="Apercu Pro" panose="020B0604020202020204" charset="0"/>
              </a:rPr>
              <a:t> </a:t>
            </a:r>
            <a:r>
              <a:rPr lang="en-GB" sz="1800" dirty="0">
                <a:effectLst/>
                <a:latin typeface="Apercu Pro" panose="020B0604020202020204" charset="0"/>
                <a:ea typeface="Calibri" panose="020F0502020204030204" pitchFamily="34" charset="0"/>
                <a:cs typeface="Apercu Pro" panose="020B0604020202020204" charset="0"/>
              </a:rPr>
              <a:t>including the</a:t>
            </a:r>
            <a:r>
              <a:rPr lang="en-GB" sz="1800" dirty="0">
                <a:solidFill>
                  <a:srgbClr val="FF003B"/>
                </a:solidFill>
                <a:effectLst/>
                <a:latin typeface="Apercu Pro" panose="020B0604020202020204" charset="0"/>
                <a:ea typeface="Calibri" panose="020F0502020204030204" pitchFamily="34" charset="0"/>
                <a:cs typeface="Apercu Pro" panose="020B0604020202020204" charset="0"/>
              </a:rPr>
              <a:t> </a:t>
            </a:r>
            <a:r>
              <a:rPr lang="en-GB" sz="1800" u="sng" dirty="0">
                <a:solidFill>
                  <a:srgbClr val="E61E42"/>
                </a:solidFill>
                <a:effectLst/>
                <a:latin typeface="Apercu Pro" panose="020B0604020202020204" charset="0"/>
                <a:ea typeface="Calibri" panose="020F0502020204030204" pitchFamily="34" charset="0"/>
                <a:cs typeface="Apercu Pro" panose="020B0604020202020204" charset="0"/>
                <a:hlinkClick r:id="rId4">
                  <a:extLst>
                    <a:ext uri="{A12FA001-AC4F-418D-AE19-62706E023703}">
                      <ahyp:hlinkClr xmlns:ahyp="http://schemas.microsoft.com/office/drawing/2018/hyperlinkcolor" val="tx"/>
                    </a:ext>
                  </a:extLst>
                </a:hlinkClick>
              </a:rPr>
              <a:t>Trader Support Service</a:t>
            </a:r>
            <a:r>
              <a:rPr lang="en-GB" sz="1800" dirty="0">
                <a:solidFill>
                  <a:srgbClr val="E61E42"/>
                </a:solidFill>
                <a:latin typeface="Apercu Pro" panose="020B0604020202020204" charset="0"/>
                <a:ea typeface="Calibri" panose="020F0502020204030204" pitchFamily="34" charset="0"/>
                <a:cs typeface="Apercu Pro" panose="020B0604020202020204" charset="0"/>
              </a:rPr>
              <a:t> </a:t>
            </a:r>
            <a:endParaRPr lang="en-GB" sz="1800" dirty="0">
              <a:solidFill>
                <a:srgbClr val="E61E42"/>
              </a:solidFill>
              <a:effectLst/>
              <a:latin typeface="Apercu Pro" panose="020B0604020202020204" charset="0"/>
              <a:ea typeface="Calibri" panose="020F0502020204030204" pitchFamily="34" charset="0"/>
              <a:cs typeface="Apercu Pro" panose="020B0604020202020204" charset="0"/>
            </a:endParaRPr>
          </a:p>
          <a:p>
            <a:pPr lvl="1">
              <a:lnSpc>
                <a:spcPct val="100000"/>
              </a:lnSpc>
              <a:spcBef>
                <a:spcPts val="0"/>
              </a:spcBef>
              <a:buClr>
                <a:srgbClr val="2D2767"/>
              </a:buClr>
            </a:pPr>
            <a:r>
              <a:rPr lang="en-GB" sz="1800" u="sng" dirty="0">
                <a:solidFill>
                  <a:srgbClr val="E61E42"/>
                </a:solidFill>
                <a:latin typeface="Apercu Pro" panose="020B0604020202020204" charset="0"/>
                <a:ea typeface="Calibri" panose="020F0502020204030204" pitchFamily="34" charset="0"/>
                <a:cs typeface="Apercu Pro" panose="020B0604020202020204" charset="0"/>
                <a:hlinkClick r:id="rId5">
                  <a:extLst>
                    <a:ext uri="{A12FA001-AC4F-418D-AE19-62706E023703}">
                      <ahyp:hlinkClr xmlns:ahyp="http://schemas.microsoft.com/office/drawing/2018/hyperlinkcolor" val="tx"/>
                    </a:ext>
                  </a:extLst>
                </a:hlinkClick>
              </a:rPr>
              <a:t>Placing goods on the market</a:t>
            </a:r>
            <a:endParaRPr lang="en-GB" sz="1800" u="sng" dirty="0">
              <a:solidFill>
                <a:srgbClr val="E61E42"/>
              </a:solidFill>
              <a:latin typeface="Apercu Pro" panose="020B0604020202020204" charset="0"/>
              <a:ea typeface="Calibri" panose="020F0502020204030204" pitchFamily="34" charset="0"/>
              <a:cs typeface="Apercu Pro" panose="020B0604020202020204" charset="0"/>
            </a:endParaRPr>
          </a:p>
          <a:p>
            <a:pPr lvl="1">
              <a:lnSpc>
                <a:spcPct val="100000"/>
              </a:lnSpc>
              <a:spcBef>
                <a:spcPts val="0"/>
              </a:spcBef>
              <a:buClr>
                <a:srgbClr val="2D2767"/>
              </a:buClr>
            </a:pPr>
            <a:r>
              <a:rPr lang="en-GB" sz="1800" u="sng" dirty="0">
                <a:solidFill>
                  <a:srgbClr val="E61E42"/>
                </a:solidFill>
                <a:effectLst/>
                <a:latin typeface="Apercu Pro" panose="020B0604020202020204" charset="0"/>
                <a:ea typeface="Calibri" panose="020F0502020204030204" pitchFamily="34" charset="0"/>
                <a:cs typeface="Apercu Pro" panose="020B0604020202020204" charset="0"/>
                <a:hlinkClick r:id="rId6">
                  <a:extLst>
                    <a:ext uri="{A12FA001-AC4F-418D-AE19-62706E023703}">
                      <ahyp:hlinkClr xmlns:ahyp="http://schemas.microsoft.com/office/drawing/2018/hyperlinkcolor" val="tx"/>
                    </a:ext>
                  </a:extLst>
                </a:hlinkClick>
              </a:rPr>
              <a:t>Tariffs</a:t>
            </a:r>
            <a:endParaRPr lang="en-GB" sz="1800" u="sng" dirty="0">
              <a:solidFill>
                <a:srgbClr val="E61E42"/>
              </a:solidFill>
              <a:effectLst/>
              <a:latin typeface="Apercu Pro" panose="020B0604020202020204" charset="0"/>
              <a:ea typeface="Calibri" panose="020F0502020204030204" pitchFamily="34" charset="0"/>
              <a:cs typeface="Apercu Pro" panose="020B0604020202020204" charset="0"/>
            </a:endParaRPr>
          </a:p>
          <a:p>
            <a:pPr lvl="1">
              <a:lnSpc>
                <a:spcPct val="100000"/>
              </a:lnSpc>
              <a:spcBef>
                <a:spcPts val="0"/>
              </a:spcBef>
              <a:buClr>
                <a:srgbClr val="2D2767"/>
              </a:buClr>
            </a:pPr>
            <a:r>
              <a:rPr lang="en-GB" sz="1800" u="sng" dirty="0">
                <a:solidFill>
                  <a:srgbClr val="E61E42"/>
                </a:solidFill>
                <a:effectLst/>
                <a:latin typeface="Apercu Pro" panose="020B0604020202020204" charset="0"/>
                <a:ea typeface="Calibri" panose="020F0502020204030204" pitchFamily="34" charset="0"/>
                <a:cs typeface="Apercu Pro" panose="020B0604020202020204" charset="0"/>
                <a:hlinkClick r:id="rId7">
                  <a:extLst>
                    <a:ext uri="{A12FA001-AC4F-418D-AE19-62706E023703}">
                      <ahyp:hlinkClr xmlns:ahyp="http://schemas.microsoft.com/office/drawing/2018/hyperlinkcolor" val="tx"/>
                    </a:ext>
                  </a:extLst>
                </a:hlinkClick>
              </a:rPr>
              <a:t>Travelling abroad for work</a:t>
            </a:r>
            <a:endParaRPr lang="en-GB" sz="1800" u="sng" dirty="0">
              <a:solidFill>
                <a:srgbClr val="E61E42"/>
              </a:solidFill>
              <a:effectLst/>
              <a:latin typeface="Apercu Pro" panose="020B0604020202020204" charset="0"/>
              <a:ea typeface="Calibri" panose="020F0502020204030204" pitchFamily="34" charset="0"/>
              <a:cs typeface="Apercu Pro" panose="020B0604020202020204" charset="0"/>
            </a:endParaRPr>
          </a:p>
          <a:p>
            <a:pPr lvl="1">
              <a:lnSpc>
                <a:spcPct val="100000"/>
              </a:lnSpc>
              <a:spcBef>
                <a:spcPts val="0"/>
              </a:spcBef>
              <a:buClr>
                <a:srgbClr val="2D2767"/>
              </a:buClr>
            </a:pPr>
            <a:r>
              <a:rPr lang="en-GB" sz="1800" u="sng" dirty="0">
                <a:solidFill>
                  <a:srgbClr val="E61E42"/>
                </a:solidFill>
                <a:effectLst/>
                <a:latin typeface="Apercu Pro" panose="020B0604020202020204" charset="0"/>
                <a:ea typeface="Calibri" panose="020F0502020204030204" pitchFamily="34" charset="0"/>
                <a:cs typeface="Apercu Pro" panose="020B0604020202020204" charset="0"/>
                <a:hlinkClick r:id="rId8">
                  <a:extLst>
                    <a:ext uri="{A12FA001-AC4F-418D-AE19-62706E023703}">
                      <ahyp:hlinkClr xmlns:ahyp="http://schemas.microsoft.com/office/drawing/2018/hyperlinkcolor" val="tx"/>
                    </a:ext>
                  </a:extLst>
                </a:hlinkClick>
              </a:rPr>
              <a:t>Hiring staff from the EU</a:t>
            </a:r>
            <a:r>
              <a:rPr lang="en-GB" sz="1800" u="sng" dirty="0">
                <a:solidFill>
                  <a:srgbClr val="E61E42"/>
                </a:solidFill>
                <a:latin typeface="Apercu Pro" panose="020B0604020202020204" charset="0"/>
                <a:ea typeface="Calibri" panose="020F0502020204030204" pitchFamily="34" charset="0"/>
                <a:cs typeface="Apercu Pro" panose="020B0604020202020204" charset="0"/>
                <a:hlinkClick r:id="rId8">
                  <a:extLst>
                    <a:ext uri="{A12FA001-AC4F-418D-AE19-62706E023703}">
                      <ahyp:hlinkClr xmlns:ahyp="http://schemas.microsoft.com/office/drawing/2018/hyperlinkcolor" val="tx"/>
                    </a:ext>
                  </a:extLst>
                </a:hlinkClick>
              </a:rPr>
              <a:t> </a:t>
            </a:r>
            <a:r>
              <a:rPr lang="en-GB" sz="1800" dirty="0">
                <a:solidFill>
                  <a:srgbClr val="E61E42"/>
                </a:solidFill>
                <a:latin typeface="Apercu Pro" panose="020B0604020202020204" charset="0"/>
                <a:ea typeface="Calibri" panose="020F0502020204030204" pitchFamily="34" charset="0"/>
                <a:cs typeface="Apercu Pro" panose="020B0604020202020204" charset="0"/>
              </a:rPr>
              <a:t> </a:t>
            </a:r>
            <a:endParaRPr lang="en-GB" sz="1800" dirty="0">
              <a:solidFill>
                <a:srgbClr val="E61E42"/>
              </a:solidFill>
              <a:effectLst/>
              <a:latin typeface="Apercu Pro" panose="020B0604020202020204" charset="0"/>
              <a:ea typeface="Calibri" panose="020F0502020204030204" pitchFamily="34" charset="0"/>
              <a:cs typeface="Apercu Pro" panose="020B0604020202020204" charset="0"/>
            </a:endParaRPr>
          </a:p>
          <a:p>
            <a:pPr lvl="1">
              <a:lnSpc>
                <a:spcPct val="100000"/>
              </a:lnSpc>
              <a:spcBef>
                <a:spcPts val="0"/>
              </a:spcBef>
              <a:buClr>
                <a:srgbClr val="2D2767"/>
              </a:buClr>
            </a:pPr>
            <a:r>
              <a:rPr lang="en-GB" sz="1800" u="sng" dirty="0">
                <a:solidFill>
                  <a:srgbClr val="E61E42"/>
                </a:solidFill>
                <a:effectLst/>
                <a:latin typeface="Apercu Pro" panose="020B0604020202020204" charset="0"/>
                <a:ea typeface="Calibri" panose="020F0502020204030204" pitchFamily="34" charset="0"/>
                <a:cs typeface="Apercu Pro" panose="020B0604020202020204" charset="0"/>
                <a:hlinkClick r:id="rId9">
                  <a:extLst>
                    <a:ext uri="{A12FA001-AC4F-418D-AE19-62706E023703}">
                      <ahyp:hlinkClr xmlns:ahyp="http://schemas.microsoft.com/office/drawing/2018/hyperlinkcolor" val="tx"/>
                    </a:ext>
                  </a:extLst>
                </a:hlinkClick>
              </a:rPr>
              <a:t>Personal Data Transfers</a:t>
            </a:r>
            <a:r>
              <a:rPr lang="en-GB" sz="1800" u="sng" dirty="0">
                <a:solidFill>
                  <a:srgbClr val="FF003B"/>
                </a:solidFill>
                <a:effectLst/>
                <a:latin typeface="Apercu Pro" panose="020B0604020202020204" charset="0"/>
                <a:ea typeface="Calibri" panose="020F0502020204030204" pitchFamily="34" charset="0"/>
                <a:cs typeface="Apercu Pro" panose="020B0604020202020204" charset="0"/>
              </a:rPr>
              <a:t>. </a:t>
            </a:r>
            <a:r>
              <a:rPr lang="en-GB" sz="1800" dirty="0">
                <a:latin typeface="Apercu Pro" panose="020B0604020202020204" charset="0"/>
                <a:ea typeface="Calibri" panose="020F0502020204030204" pitchFamily="34" charset="0"/>
                <a:cs typeface="Apercu Pro" panose="020B0604020202020204" charset="0"/>
              </a:rPr>
              <a:t>Visit</a:t>
            </a:r>
            <a:r>
              <a:rPr lang="en-GB" sz="1800" dirty="0">
                <a:solidFill>
                  <a:srgbClr val="1E1348"/>
                </a:solidFill>
                <a:latin typeface="Apercu Pro" panose="020B0604020202020204" charset="0"/>
                <a:ea typeface="Calibri" panose="020F0502020204030204" pitchFamily="34" charset="0"/>
                <a:cs typeface="Apercu Pro" panose="020B0604020202020204" charset="0"/>
              </a:rPr>
              <a:t> </a:t>
            </a:r>
            <a:r>
              <a:rPr lang="en-GB" sz="1800" b="0" i="0" u="sng" strike="noStrike" cap="none" dirty="0">
                <a:solidFill>
                  <a:srgbClr val="E61E42"/>
                </a:solidFill>
                <a:latin typeface="Apercu Pro" panose="020B0604020202020204" charset="0"/>
                <a:cs typeface="Apercu Pro" panose="020B0604020202020204" charset="0"/>
                <a:sym typeface="Arial"/>
                <a:hlinkClick r:id="rId10">
                  <a:extLst>
                    <a:ext uri="{A12FA001-AC4F-418D-AE19-62706E023703}">
                      <ahyp:hlinkClr xmlns:ahyp="http://schemas.microsoft.com/office/drawing/2018/hyperlinkcolor" val="tx"/>
                    </a:ext>
                  </a:extLst>
                </a:hlinkClick>
              </a:rPr>
              <a:t>keep data flowing </a:t>
            </a:r>
            <a:r>
              <a:rPr lang="en-GB" sz="1800" b="0" i="0" strike="noStrike" cap="none" dirty="0">
                <a:latin typeface="Apercu Pro" panose="020B0604020202020204" charset="0"/>
                <a:cs typeface="Apercu Pro" panose="020B0604020202020204" charset="0"/>
                <a:sym typeface="Arial"/>
              </a:rPr>
              <a:t>on the ICO’s website </a:t>
            </a:r>
            <a:r>
              <a:rPr lang="en-GB" sz="1800" dirty="0">
                <a:latin typeface="Apercu Pro" panose="020B0604020202020204" charset="0"/>
                <a:ea typeface="Calibri" panose="020F0502020204030204" pitchFamily="34" charset="0"/>
                <a:cs typeface="Apercu Pro" panose="020B0604020202020204" charset="0"/>
              </a:rPr>
              <a:t>for further information </a:t>
            </a:r>
            <a:endParaRPr lang="en-GB" sz="1800" dirty="0">
              <a:effectLst/>
              <a:latin typeface="Apercu Pro" panose="020B0604020202020204" charset="0"/>
              <a:ea typeface="Calibri" panose="020F0502020204030204" pitchFamily="34" charset="0"/>
              <a:cs typeface="Apercu Pro" panose="020B0604020202020204" charset="0"/>
            </a:endParaRPr>
          </a:p>
          <a:p>
            <a:pPr>
              <a:lnSpc>
                <a:spcPct val="100000"/>
              </a:lnSpc>
              <a:spcBef>
                <a:spcPts val="0"/>
              </a:spcBef>
            </a:pPr>
            <a:endParaRPr lang="en-GB" sz="1800" dirty="0">
              <a:solidFill>
                <a:srgbClr val="FF003B"/>
              </a:solidFill>
              <a:latin typeface="Apercu Pro" panose="020B0604020202020204" charset="0"/>
              <a:ea typeface="Times New Roman" panose="02020603050405020304" pitchFamily="18" charset="0"/>
              <a:cs typeface="Apercu Pro" panose="020B0604020202020204" charset="0"/>
            </a:endParaRPr>
          </a:p>
          <a:p>
            <a:pPr marL="342900" indent="-342900" fontAlgn="base">
              <a:lnSpc>
                <a:spcPct val="110000"/>
              </a:lnSpc>
              <a:spcBef>
                <a:spcPts val="800"/>
              </a:spcBef>
              <a:spcAft>
                <a:spcPts val="800"/>
              </a:spcAft>
              <a:buClr>
                <a:srgbClr val="FF0000"/>
              </a:buClr>
            </a:pPr>
            <a:r>
              <a:rPr lang="en-US" sz="1800" dirty="0">
                <a:latin typeface="Apercu Pro"/>
              </a:rPr>
              <a:t>BEIS has launched a new video explainer package on doing business with Europe. These are on demand videos. To watch the videos please </a:t>
            </a:r>
            <a:r>
              <a:rPr lang="en-US" sz="1800" dirty="0">
                <a:solidFill>
                  <a:srgbClr val="FF0000"/>
                </a:solidFill>
                <a:latin typeface="Apercu Pro"/>
                <a:hlinkClick r:id="rId11">
                  <a:extLst>
                    <a:ext uri="{A12FA001-AC4F-418D-AE19-62706E023703}">
                      <ahyp:hlinkClr xmlns:ahyp="http://schemas.microsoft.com/office/drawing/2018/hyperlinkcolor" val="tx"/>
                    </a:ext>
                  </a:extLst>
                </a:hlinkClick>
              </a:rPr>
              <a:t>register here</a:t>
            </a:r>
            <a:r>
              <a:rPr lang="en-US" sz="1800" dirty="0">
                <a:latin typeface="Apercu Pro"/>
              </a:rPr>
              <a:t>.  </a:t>
            </a:r>
          </a:p>
          <a:p>
            <a:pPr marL="342900" indent="-342900" fontAlgn="base">
              <a:lnSpc>
                <a:spcPct val="110000"/>
              </a:lnSpc>
              <a:spcBef>
                <a:spcPts val="800"/>
              </a:spcBef>
              <a:spcAft>
                <a:spcPts val="800"/>
              </a:spcAft>
              <a:buClr>
                <a:srgbClr val="FF0000"/>
              </a:buClr>
            </a:pPr>
            <a:r>
              <a:rPr lang="en-GB" sz="1800" dirty="0">
                <a:latin typeface="Apercu Pro"/>
              </a:rPr>
              <a:t>To access a wide range of topical </a:t>
            </a:r>
            <a:r>
              <a:rPr lang="en-GB" sz="1800" b="1" dirty="0">
                <a:latin typeface="Apercu Pro"/>
              </a:rPr>
              <a:t>on demand webinars</a:t>
            </a:r>
            <a:r>
              <a:rPr lang="en-GB" sz="1800" dirty="0">
                <a:latin typeface="Apercu Pro"/>
              </a:rPr>
              <a:t> from other Government departments click </a:t>
            </a:r>
            <a:r>
              <a:rPr lang="en-GB" sz="1800" u="sng" dirty="0">
                <a:solidFill>
                  <a:srgbClr val="FF0000"/>
                </a:solidFill>
                <a:latin typeface="Apercu Pro"/>
                <a:hlinkClick r:id="rId12">
                  <a:extLst>
                    <a:ext uri="{A12FA001-AC4F-418D-AE19-62706E023703}">
                      <ahyp:hlinkClr xmlns:ahyp="http://schemas.microsoft.com/office/drawing/2018/hyperlinkcolor" val="tx"/>
                    </a:ext>
                  </a:extLst>
                </a:hlinkClick>
              </a:rPr>
              <a:t>here</a:t>
            </a:r>
            <a:r>
              <a:rPr lang="en-GB" sz="1800" dirty="0">
                <a:latin typeface="Apercu Pro"/>
              </a:rPr>
              <a:t>.</a:t>
            </a:r>
          </a:p>
          <a:p>
            <a:pPr marL="342900" indent="-342900" fontAlgn="base">
              <a:lnSpc>
                <a:spcPct val="110000"/>
              </a:lnSpc>
              <a:spcBef>
                <a:spcPts val="800"/>
              </a:spcBef>
              <a:spcAft>
                <a:spcPts val="800"/>
              </a:spcAft>
              <a:buClr>
                <a:srgbClr val="FF0000"/>
              </a:buClr>
            </a:pPr>
            <a:r>
              <a:rPr lang="en-GB" sz="1800" dirty="0">
                <a:latin typeface="Apercu Pro"/>
                <a:ea typeface="Times New Roman" panose="02020603050405020304" pitchFamily="18" charset="0"/>
                <a:cs typeface="Apercu Pro" panose="020B0604020202020204" charset="0"/>
              </a:rPr>
              <a:t>Government has announced a new </a:t>
            </a:r>
            <a:r>
              <a:rPr lang="en-GB" sz="1800" b="1" dirty="0">
                <a:latin typeface="Apercu Pro"/>
                <a:ea typeface="Times New Roman" panose="02020603050405020304" pitchFamily="18" charset="0"/>
                <a:cs typeface="Apercu Pro" panose="020B0604020202020204" charset="0"/>
              </a:rPr>
              <a:t>£20 million SME Brexit Support Fund</a:t>
            </a:r>
            <a:r>
              <a:rPr lang="en-GB" sz="1800" dirty="0">
                <a:latin typeface="Apercu Pro"/>
                <a:ea typeface="Times New Roman" panose="02020603050405020304" pitchFamily="18" charset="0"/>
                <a:cs typeface="Apercu Pro" panose="020B0604020202020204" charset="0"/>
              </a:rPr>
              <a:t>, which offers support to help small businesses adjust to the new trading rules. SMEs who trade only with the EU can apply for grants of up to £2000 to pay for practical support, including training and professional advice. For further details, including eligibility, click </a:t>
            </a:r>
            <a:r>
              <a:rPr lang="en-GB" sz="1800" dirty="0">
                <a:latin typeface="Apercu Pro"/>
                <a:ea typeface="Times New Roman" panose="02020603050405020304" pitchFamily="18" charset="0"/>
                <a:cs typeface="Apercu Pro" panose="020B0604020202020204" charset="0"/>
                <a:hlinkClick r:id="rId13"/>
              </a:rPr>
              <a:t>here</a:t>
            </a:r>
            <a:r>
              <a:rPr lang="en-GB" sz="1800" dirty="0">
                <a:latin typeface="Apercu Pro"/>
                <a:ea typeface="Times New Roman" panose="02020603050405020304" pitchFamily="18" charset="0"/>
                <a:cs typeface="Apercu Pro" panose="020B0604020202020204" charset="0"/>
              </a:rPr>
              <a:t>.</a:t>
            </a:r>
            <a:endParaRPr lang="en-GB" sz="1800" dirty="0">
              <a:latin typeface="Apercu Pro"/>
            </a:endParaRPr>
          </a:p>
          <a:p>
            <a:pPr marL="342900" indent="-342900" fontAlgn="base">
              <a:lnSpc>
                <a:spcPct val="100000"/>
              </a:lnSpc>
              <a:spcBef>
                <a:spcPts val="800"/>
              </a:spcBef>
              <a:spcAft>
                <a:spcPts val="800"/>
              </a:spcAft>
              <a:buClr>
                <a:srgbClr val="FF0000"/>
              </a:buClr>
            </a:pPr>
            <a:r>
              <a:rPr lang="en-GB" sz="1800" dirty="0">
                <a:latin typeface="Apercu Pro"/>
              </a:rPr>
              <a:t>The weekly </a:t>
            </a:r>
            <a:r>
              <a:rPr lang="en-GB" sz="1800" b="1" dirty="0">
                <a:latin typeface="Apercu Pro"/>
              </a:rPr>
              <a:t>Business Readiness Transition Bulletin</a:t>
            </a:r>
            <a:r>
              <a:rPr lang="en-GB" sz="1800" dirty="0">
                <a:latin typeface="Apercu Pro"/>
              </a:rPr>
              <a:t> provides information on major announcements and recently published guidance for businesses on what they can do to adjust to the new rules. Sign up to the Bulletin </a:t>
            </a:r>
            <a:r>
              <a:rPr lang="en-GB" sz="1800" dirty="0">
                <a:solidFill>
                  <a:srgbClr val="FF0000"/>
                </a:solidFill>
                <a:latin typeface="Apercu Pro"/>
                <a:hlinkClick r:id="rId14">
                  <a:extLst>
                    <a:ext uri="{A12FA001-AC4F-418D-AE19-62706E023703}">
                      <ahyp:hlinkClr xmlns:ahyp="http://schemas.microsoft.com/office/drawing/2018/hyperlinkcolor" val="tx"/>
                    </a:ext>
                  </a:extLst>
                </a:hlinkClick>
              </a:rPr>
              <a:t>here</a:t>
            </a:r>
            <a:r>
              <a:rPr lang="en-GB" sz="1800" dirty="0">
                <a:latin typeface="Apercu Pro"/>
              </a:rPr>
              <a:t>, to receive these updates directly.</a:t>
            </a:r>
          </a:p>
          <a:p>
            <a:pPr marL="0" indent="0">
              <a:buNone/>
            </a:pPr>
            <a:endParaRPr lang="en-GB" dirty="0">
              <a:solidFill>
                <a:srgbClr val="1E1348"/>
              </a:solidFill>
              <a:latin typeface="Apercu Pro" panose="020B0604020202020204" charset="0"/>
              <a:cs typeface="Apercu Pro" panose="020B0604020202020204" charset="0"/>
            </a:endParaRPr>
          </a:p>
        </p:txBody>
      </p:sp>
      <p:sp>
        <p:nvSpPr>
          <p:cNvPr id="6" name="Title 1">
            <a:extLst>
              <a:ext uri="{FF2B5EF4-FFF2-40B4-BE49-F238E27FC236}">
                <a16:creationId xmlns:a16="http://schemas.microsoft.com/office/drawing/2014/main" id="{645B424F-15A8-449B-9C91-61D68278453C}"/>
              </a:ext>
            </a:extLst>
          </p:cNvPr>
          <p:cNvSpPr>
            <a:spLocks noGrp="1"/>
          </p:cNvSpPr>
          <p:nvPr>
            <p:ph type="title"/>
          </p:nvPr>
        </p:nvSpPr>
        <p:spPr>
          <a:xfrm>
            <a:off x="344770" y="479542"/>
            <a:ext cx="12041194"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USEFUL</a:t>
            </a:r>
            <a:r>
              <a:rPr lang="en-GB" sz="3600" b="1" dirty="0">
                <a:solidFill>
                  <a:schemeClr val="bg1"/>
                </a:solidFill>
                <a:highlight>
                  <a:srgbClr val="E61E42"/>
                </a:highlight>
                <a:latin typeface="Apercu Pro" panose="020B0604020202020204" charset="0"/>
                <a:cs typeface="Apercu Pro" panose="020B0604020202020204" charset="0"/>
              </a:rPr>
              <a:t> LINKS</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extLst>
      <p:ext uri="{BB962C8B-B14F-4D97-AF65-F5344CB8AC3E}">
        <p14:creationId xmlns:p14="http://schemas.microsoft.com/office/powerpoint/2010/main" val="169842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ontent Placeholder 2">
            <a:extLst>
              <a:ext uri="{FF2B5EF4-FFF2-40B4-BE49-F238E27FC236}">
                <a16:creationId xmlns:a16="http://schemas.microsoft.com/office/drawing/2014/main" id="{3C828CB6-120A-4C37-AA3A-BD6654A23BF9}"/>
              </a:ext>
            </a:extLst>
          </p:cNvPr>
          <p:cNvSpPr>
            <a:spLocks noGrp="1"/>
          </p:cNvSpPr>
          <p:nvPr>
            <p:ph idx="1"/>
          </p:nvPr>
        </p:nvSpPr>
        <p:spPr>
          <a:xfrm>
            <a:off x="373498" y="1440697"/>
            <a:ext cx="11473732" cy="561824"/>
          </a:xfrm>
        </p:spPr>
        <p:txBody>
          <a:bodyPr>
            <a:normAutofit/>
          </a:bodyPr>
          <a:lstStyle/>
          <a:p>
            <a:pPr marL="0" indent="0">
              <a:lnSpc>
                <a:spcPct val="120000"/>
              </a:lnSpc>
              <a:spcBef>
                <a:spcPts val="0"/>
              </a:spcBef>
              <a:buClr>
                <a:srgbClr val="FF0000"/>
              </a:buClr>
              <a:buNone/>
            </a:pPr>
            <a:r>
              <a:rPr lang="en-GB" sz="2200" dirty="0">
                <a:solidFill>
                  <a:srgbClr val="2D2767"/>
                </a:solidFill>
                <a:latin typeface="Apercu Pro" panose="020B0604020202020204" charset="0"/>
                <a:cs typeface="Apercu Pro" panose="020B0604020202020204" charset="0"/>
              </a:rPr>
              <a:t>There are a number of </a:t>
            </a:r>
            <a:r>
              <a:rPr lang="en-GB" sz="2200" dirty="0">
                <a:latin typeface="Apercu Pro" panose="020B0604020202020204" charset="0"/>
                <a:cs typeface="Apercu Pro" panose="020B0604020202020204" charset="0"/>
              </a:rPr>
              <a:t>changes that have taken place. This presentation</a:t>
            </a:r>
            <a:r>
              <a:rPr lang="en-GB" sz="2200" dirty="0">
                <a:solidFill>
                  <a:srgbClr val="2D2767"/>
                </a:solidFill>
                <a:latin typeface="Apercu Pro" panose="020B0604020202020204" charset="0"/>
                <a:cs typeface="Apercu Pro" panose="020B0604020202020204" charset="0"/>
              </a:rPr>
              <a:t> covers changes to:</a:t>
            </a:r>
          </a:p>
          <a:p>
            <a:pPr marL="0" indent="0">
              <a:buNone/>
            </a:pPr>
            <a:endParaRPr lang="en-GB" dirty="0">
              <a:solidFill>
                <a:srgbClr val="2D2767"/>
              </a:solidFill>
              <a:latin typeface="Apercu Pro" panose="020B0604020202020204" charset="0"/>
              <a:cs typeface="Apercu Pro" panose="020B0604020202020204" charset="0"/>
            </a:endParaRPr>
          </a:p>
          <a:p>
            <a:pPr marL="0" indent="0">
              <a:buNone/>
            </a:pPr>
            <a:endParaRPr lang="en-GB" dirty="0">
              <a:cs typeface="Helvetica" panose="020B0604020202020204" pitchFamily="34" charset="0"/>
            </a:endParaRPr>
          </a:p>
        </p:txBody>
      </p:sp>
      <p:sp>
        <p:nvSpPr>
          <p:cNvPr id="20" name="Rectangle 19">
            <a:extLst>
              <a:ext uri="{FF2B5EF4-FFF2-40B4-BE49-F238E27FC236}">
                <a16:creationId xmlns:a16="http://schemas.microsoft.com/office/drawing/2014/main" id="{AD5CAF40-CB10-4F8F-B693-8CA77CAEB52A}"/>
              </a:ext>
            </a:extLst>
          </p:cNvPr>
          <p:cNvSpPr/>
          <p:nvPr/>
        </p:nvSpPr>
        <p:spPr>
          <a:xfrm>
            <a:off x="902141" y="2335505"/>
            <a:ext cx="4587947" cy="32778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spAutoFit/>
          </a:bodyPr>
          <a:lstStyle/>
          <a:p>
            <a:pPr>
              <a:lnSpc>
                <a:spcPct val="90000"/>
              </a:lnSpc>
            </a:pPr>
            <a:r>
              <a:rPr lang="en-US" sz="1700" dirty="0">
                <a:solidFill>
                  <a:srgbClr val="2D2767"/>
                </a:solidFill>
                <a:latin typeface="Apercu Pro"/>
                <a:cs typeface="Apercu Pro" panose="020B0604020202020204" charset="0"/>
              </a:rPr>
              <a:t>Importing and exporting (inc. Trading with NI) </a:t>
            </a:r>
            <a:endParaRPr lang="en-US" sz="1700" dirty="0">
              <a:solidFill>
                <a:srgbClr val="2D2767"/>
              </a:solidFill>
              <a:latin typeface="Apercu Pro" panose="020B0604020202020204" charset="0"/>
              <a:cs typeface="Apercu Pro" panose="020B0604020202020204" charset="0"/>
            </a:endParaRPr>
          </a:p>
        </p:txBody>
      </p:sp>
      <p:sp>
        <p:nvSpPr>
          <p:cNvPr id="21" name="Rectangle 20">
            <a:extLst>
              <a:ext uri="{FF2B5EF4-FFF2-40B4-BE49-F238E27FC236}">
                <a16:creationId xmlns:a16="http://schemas.microsoft.com/office/drawing/2014/main" id="{77569A0D-B292-47FD-B180-DEDAE9BA85CA}"/>
              </a:ext>
            </a:extLst>
          </p:cNvPr>
          <p:cNvSpPr/>
          <p:nvPr/>
        </p:nvSpPr>
        <p:spPr>
          <a:xfrm>
            <a:off x="896670" y="2758707"/>
            <a:ext cx="3689922" cy="32778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700" dirty="0">
                <a:solidFill>
                  <a:srgbClr val="2D2767"/>
                </a:solidFill>
                <a:latin typeface="Apercu Pro" panose="020B0604020202020204" charset="0"/>
                <a:cs typeface="Apercu Pro" panose="020B0604020202020204" charset="0"/>
              </a:rPr>
              <a:t>Placing goods on the market</a:t>
            </a:r>
          </a:p>
        </p:txBody>
      </p:sp>
      <p:sp>
        <p:nvSpPr>
          <p:cNvPr id="23" name="Rectangle 22">
            <a:extLst>
              <a:ext uri="{FF2B5EF4-FFF2-40B4-BE49-F238E27FC236}">
                <a16:creationId xmlns:a16="http://schemas.microsoft.com/office/drawing/2014/main" id="{9988968F-39B7-434C-BE45-6F1FB7A74636}"/>
              </a:ext>
            </a:extLst>
          </p:cNvPr>
          <p:cNvSpPr/>
          <p:nvPr/>
        </p:nvSpPr>
        <p:spPr>
          <a:xfrm>
            <a:off x="896670" y="4039193"/>
            <a:ext cx="4526043" cy="32778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700" dirty="0">
                <a:solidFill>
                  <a:srgbClr val="2D2767"/>
                </a:solidFill>
                <a:latin typeface="Apercu Pro" panose="020B0604020202020204" charset="0"/>
                <a:cs typeface="Apercu Pro" panose="020B0604020202020204" charset="0"/>
              </a:rPr>
              <a:t>Hiring staff outside and inside the UK</a:t>
            </a:r>
          </a:p>
        </p:txBody>
      </p:sp>
      <p:sp>
        <p:nvSpPr>
          <p:cNvPr id="26" name="Rectangle 25">
            <a:extLst>
              <a:ext uri="{FF2B5EF4-FFF2-40B4-BE49-F238E27FC236}">
                <a16:creationId xmlns:a16="http://schemas.microsoft.com/office/drawing/2014/main" id="{77CA1E1F-7811-4594-A5CA-78D4211CD680}"/>
              </a:ext>
            </a:extLst>
          </p:cNvPr>
          <p:cNvSpPr/>
          <p:nvPr/>
        </p:nvSpPr>
        <p:spPr>
          <a:xfrm>
            <a:off x="878949" y="4485270"/>
            <a:ext cx="3689922" cy="32778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700" dirty="0">
                <a:solidFill>
                  <a:srgbClr val="2D2767"/>
                </a:solidFill>
                <a:latin typeface="Apercu Pro" panose="020B0604020202020204" charset="0"/>
                <a:cs typeface="Apercu Pro" panose="020B0604020202020204" charset="0"/>
              </a:rPr>
              <a:t>Providing services to EU markets</a:t>
            </a:r>
          </a:p>
        </p:txBody>
      </p:sp>
      <p:sp>
        <p:nvSpPr>
          <p:cNvPr id="27" name="Rectangle 26">
            <a:extLst>
              <a:ext uri="{FF2B5EF4-FFF2-40B4-BE49-F238E27FC236}">
                <a16:creationId xmlns:a16="http://schemas.microsoft.com/office/drawing/2014/main" id="{F4FE7E18-A66C-435B-B004-D992A85BBF92}"/>
              </a:ext>
            </a:extLst>
          </p:cNvPr>
          <p:cNvSpPr/>
          <p:nvPr/>
        </p:nvSpPr>
        <p:spPr>
          <a:xfrm>
            <a:off x="878949" y="4867294"/>
            <a:ext cx="3689922" cy="32778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700">
                <a:solidFill>
                  <a:srgbClr val="2D2767"/>
                </a:solidFill>
                <a:latin typeface="Apercu Pro" panose="020B0604020202020204" charset="0"/>
                <a:cs typeface="Apercu Pro" panose="020B0604020202020204" charset="0"/>
              </a:rPr>
              <a:t>Using personal data</a:t>
            </a:r>
          </a:p>
        </p:txBody>
      </p:sp>
      <p:pic>
        <p:nvPicPr>
          <p:cNvPr id="29" name="Graphic 5" descr="Truck">
            <a:extLst>
              <a:ext uri="{FF2B5EF4-FFF2-40B4-BE49-F238E27FC236}">
                <a16:creationId xmlns:a16="http://schemas.microsoft.com/office/drawing/2014/main" id="{CC46589C-0E35-4764-89E5-A27FC5618C6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8401" y="2309452"/>
            <a:ext cx="360000" cy="337987"/>
          </a:xfrm>
          <a:prstGeom prst="rect">
            <a:avLst/>
          </a:prstGeom>
        </p:spPr>
      </p:pic>
      <p:pic>
        <p:nvPicPr>
          <p:cNvPr id="30" name="Graphic 6" descr="Diploma">
            <a:extLst>
              <a:ext uri="{FF2B5EF4-FFF2-40B4-BE49-F238E27FC236}">
                <a16:creationId xmlns:a16="http://schemas.microsoft.com/office/drawing/2014/main" id="{B75C185F-3AE4-4628-A0A6-5097B9C0F7F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1820" y="2757592"/>
            <a:ext cx="360000" cy="310979"/>
          </a:xfrm>
          <a:prstGeom prst="rect">
            <a:avLst/>
          </a:prstGeom>
        </p:spPr>
      </p:pic>
      <p:pic>
        <p:nvPicPr>
          <p:cNvPr id="32" name="Graphic 8" descr="Employee badge">
            <a:extLst>
              <a:ext uri="{FF2B5EF4-FFF2-40B4-BE49-F238E27FC236}">
                <a16:creationId xmlns:a16="http://schemas.microsoft.com/office/drawing/2014/main" id="{8AB07519-1445-414A-9B3C-39324893F47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459571" y="3985698"/>
            <a:ext cx="384498" cy="384498"/>
          </a:xfrm>
          <a:prstGeom prst="rect">
            <a:avLst/>
          </a:prstGeom>
        </p:spPr>
      </p:pic>
      <p:pic>
        <p:nvPicPr>
          <p:cNvPr id="36" name="Graphic 12" descr="Smart Phone">
            <a:extLst>
              <a:ext uri="{FF2B5EF4-FFF2-40B4-BE49-F238E27FC236}">
                <a16:creationId xmlns:a16="http://schemas.microsoft.com/office/drawing/2014/main" id="{791F82F1-35FA-4E3D-BD7E-03E00D68B61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59571" y="4875683"/>
            <a:ext cx="360000" cy="311006"/>
          </a:xfrm>
          <a:prstGeom prst="rect">
            <a:avLst/>
          </a:prstGeom>
        </p:spPr>
      </p:pic>
      <p:sp>
        <p:nvSpPr>
          <p:cNvPr id="38" name="Rectangle 37">
            <a:extLst>
              <a:ext uri="{FF2B5EF4-FFF2-40B4-BE49-F238E27FC236}">
                <a16:creationId xmlns:a16="http://schemas.microsoft.com/office/drawing/2014/main" id="{84E6413F-3E55-412A-8FF0-A44D5AA167B9}"/>
              </a:ext>
            </a:extLst>
          </p:cNvPr>
          <p:cNvSpPr/>
          <p:nvPr/>
        </p:nvSpPr>
        <p:spPr>
          <a:xfrm>
            <a:off x="5905591" y="2335505"/>
            <a:ext cx="6449830" cy="32778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700" dirty="0">
                <a:solidFill>
                  <a:srgbClr val="2D2767"/>
                </a:solidFill>
                <a:latin typeface="Apercu Pro" panose="020B0604020202020204" charset="0"/>
                <a:cs typeface="Apercu Pro" panose="020B0604020202020204" charset="0"/>
              </a:rPr>
              <a:t>Customs, taxes and duties, export and import declarations</a:t>
            </a:r>
          </a:p>
        </p:txBody>
      </p:sp>
      <p:sp>
        <p:nvSpPr>
          <p:cNvPr id="39" name="Rectangle 38">
            <a:extLst>
              <a:ext uri="{FF2B5EF4-FFF2-40B4-BE49-F238E27FC236}">
                <a16:creationId xmlns:a16="http://schemas.microsoft.com/office/drawing/2014/main" id="{1A04D61D-E4BD-4186-8930-985CE86A3C8E}"/>
              </a:ext>
            </a:extLst>
          </p:cNvPr>
          <p:cNvSpPr/>
          <p:nvPr/>
        </p:nvSpPr>
        <p:spPr>
          <a:xfrm>
            <a:off x="5909379" y="2744997"/>
            <a:ext cx="6449830" cy="32778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700" dirty="0">
                <a:solidFill>
                  <a:srgbClr val="2D2767"/>
                </a:solidFill>
                <a:latin typeface="Apercu Pro" panose="020B0604020202020204" charset="0"/>
                <a:cs typeface="Apercu Pro" panose="020B0604020202020204" charset="0"/>
              </a:rPr>
              <a:t>Certification and labelling of products and materials</a:t>
            </a:r>
          </a:p>
        </p:txBody>
      </p:sp>
      <p:sp>
        <p:nvSpPr>
          <p:cNvPr id="41" name="Rectangle 40">
            <a:extLst>
              <a:ext uri="{FF2B5EF4-FFF2-40B4-BE49-F238E27FC236}">
                <a16:creationId xmlns:a16="http://schemas.microsoft.com/office/drawing/2014/main" id="{AAF67B4D-11A2-4E90-A850-A8A0F84ED1F8}"/>
              </a:ext>
            </a:extLst>
          </p:cNvPr>
          <p:cNvSpPr/>
          <p:nvPr/>
        </p:nvSpPr>
        <p:spPr>
          <a:xfrm>
            <a:off x="5909379" y="4015050"/>
            <a:ext cx="6449830" cy="32778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700" dirty="0">
                <a:solidFill>
                  <a:srgbClr val="2D2767"/>
                </a:solidFill>
                <a:latin typeface="Apercu Pro" panose="020B0604020202020204" charset="0"/>
                <a:cs typeface="Apercu Pro" panose="020B0604020202020204" charset="0"/>
              </a:rPr>
              <a:t>Immigration and employment</a:t>
            </a:r>
          </a:p>
        </p:txBody>
      </p:sp>
      <p:sp>
        <p:nvSpPr>
          <p:cNvPr id="44" name="Rectangle 43">
            <a:extLst>
              <a:ext uri="{FF2B5EF4-FFF2-40B4-BE49-F238E27FC236}">
                <a16:creationId xmlns:a16="http://schemas.microsoft.com/office/drawing/2014/main" id="{5DA3F8DC-0BB8-4922-9CB4-B51FB404F47B}"/>
              </a:ext>
            </a:extLst>
          </p:cNvPr>
          <p:cNvSpPr/>
          <p:nvPr/>
        </p:nvSpPr>
        <p:spPr>
          <a:xfrm>
            <a:off x="5909379" y="4437223"/>
            <a:ext cx="6449830" cy="32778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700">
                <a:solidFill>
                  <a:srgbClr val="2D2767"/>
                </a:solidFill>
                <a:latin typeface="Apercu Pro" panose="020B0604020202020204" charset="0"/>
                <a:cs typeface="Apercu Pro" panose="020B0604020202020204" charset="0"/>
              </a:rPr>
              <a:t>Travel, business and qualification recognition</a:t>
            </a:r>
          </a:p>
        </p:txBody>
      </p:sp>
      <p:sp>
        <p:nvSpPr>
          <p:cNvPr id="45" name="Rectangle 44">
            <a:extLst>
              <a:ext uri="{FF2B5EF4-FFF2-40B4-BE49-F238E27FC236}">
                <a16:creationId xmlns:a16="http://schemas.microsoft.com/office/drawing/2014/main" id="{C5EA7488-1250-4BD9-8804-FACC1709794C}"/>
              </a:ext>
            </a:extLst>
          </p:cNvPr>
          <p:cNvSpPr/>
          <p:nvPr/>
        </p:nvSpPr>
        <p:spPr>
          <a:xfrm>
            <a:off x="5896742" y="4840689"/>
            <a:ext cx="6063028" cy="56323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700" dirty="0">
                <a:solidFill>
                  <a:srgbClr val="2D2767"/>
                </a:solidFill>
                <a:latin typeface="Apercu Pro" panose="020B0604020202020204" charset="0"/>
                <a:cs typeface="Apercu Pro" panose="020B0604020202020204" charset="0"/>
              </a:rPr>
              <a:t>Transfer of personal data between the UK, EU </a:t>
            </a:r>
            <a:br>
              <a:rPr lang="en-US" sz="1700" dirty="0">
                <a:solidFill>
                  <a:srgbClr val="2D2767"/>
                </a:solidFill>
                <a:latin typeface="Apercu Pro" panose="020B0604020202020204" charset="0"/>
                <a:cs typeface="Apercu Pro" panose="020B0604020202020204" charset="0"/>
              </a:rPr>
            </a:br>
            <a:r>
              <a:rPr lang="en-US" sz="1700" dirty="0">
                <a:solidFill>
                  <a:srgbClr val="2D2767"/>
                </a:solidFill>
                <a:latin typeface="Apercu Pro" panose="020B0604020202020204" charset="0"/>
                <a:cs typeface="Apercu Pro" panose="020B0604020202020204" charset="0"/>
              </a:rPr>
              <a:t>and select third countries</a:t>
            </a:r>
          </a:p>
        </p:txBody>
      </p:sp>
      <p:sp>
        <p:nvSpPr>
          <p:cNvPr id="25" name="Title 1">
            <a:extLst>
              <a:ext uri="{FF2B5EF4-FFF2-40B4-BE49-F238E27FC236}">
                <a16:creationId xmlns:a16="http://schemas.microsoft.com/office/drawing/2014/main" id="{CE9289EF-B7FF-44D2-9712-3733DB7A7FB8}"/>
              </a:ext>
            </a:extLst>
          </p:cNvPr>
          <p:cNvSpPr>
            <a:spLocks noGrp="1"/>
          </p:cNvSpPr>
          <p:nvPr>
            <p:ph type="title"/>
          </p:nvPr>
        </p:nvSpPr>
        <p:spPr/>
        <p:txBody>
          <a:bodyPr>
            <a:norm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WHAT’S</a:t>
            </a:r>
            <a:r>
              <a:rPr lang="en-GB" sz="3600" b="1" dirty="0">
                <a:solidFill>
                  <a:schemeClr val="bg1"/>
                </a:solidFill>
                <a:highlight>
                  <a:srgbClr val="E61E42"/>
                </a:highlight>
                <a:latin typeface="Apercu Pro" panose="020B0604020202020204" charset="0"/>
                <a:cs typeface="Apercu Pro" panose="020B0604020202020204" charset="0"/>
              </a:rPr>
              <a:t> CHANGED?</a:t>
            </a:r>
            <a:r>
              <a:rPr lang="en-GB" sz="3600" b="1" dirty="0">
                <a:solidFill>
                  <a:srgbClr val="E61E42"/>
                </a:solidFill>
                <a:highlight>
                  <a:srgbClr val="E61E42"/>
                </a:highlight>
                <a:latin typeface="Apercu Pro" panose="020B0604020202020204" charset="0"/>
                <a:cs typeface="Apercu Pro" panose="020B0604020202020204" charset="0"/>
              </a:rPr>
              <a:t>I</a:t>
            </a:r>
          </a:p>
        </p:txBody>
      </p:sp>
      <p:pic>
        <p:nvPicPr>
          <p:cNvPr id="9" name="Graphic 8" descr="Users">
            <a:extLst>
              <a:ext uri="{FF2B5EF4-FFF2-40B4-BE49-F238E27FC236}">
                <a16:creationId xmlns:a16="http://schemas.microsoft.com/office/drawing/2014/main" id="{33B5C5FC-D93F-4614-A8D2-E32912D33B1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33783" y="4440081"/>
            <a:ext cx="411575" cy="411575"/>
          </a:xfrm>
          <a:prstGeom prst="rect">
            <a:avLst/>
          </a:prstGeom>
        </p:spPr>
      </p:pic>
      <p:sp>
        <p:nvSpPr>
          <p:cNvPr id="33" name="Rectangle 32">
            <a:extLst>
              <a:ext uri="{FF2B5EF4-FFF2-40B4-BE49-F238E27FC236}">
                <a16:creationId xmlns:a16="http://schemas.microsoft.com/office/drawing/2014/main" id="{2EDD143E-6397-4666-A0FD-0CEBBF692238}"/>
              </a:ext>
            </a:extLst>
          </p:cNvPr>
          <p:cNvSpPr/>
          <p:nvPr/>
        </p:nvSpPr>
        <p:spPr>
          <a:xfrm>
            <a:off x="896670" y="3147587"/>
            <a:ext cx="6449830" cy="32778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700" dirty="0">
                <a:solidFill>
                  <a:srgbClr val="2D2767"/>
                </a:solidFill>
                <a:latin typeface="Apercu Pro" panose="020B0604020202020204" charset="0"/>
                <a:cs typeface="Apercu Pro" panose="020B0604020202020204" charset="0"/>
              </a:rPr>
              <a:t>Tariffs</a:t>
            </a:r>
          </a:p>
        </p:txBody>
      </p:sp>
      <p:sp>
        <p:nvSpPr>
          <p:cNvPr id="34" name="Rectangle 33">
            <a:extLst>
              <a:ext uri="{FF2B5EF4-FFF2-40B4-BE49-F238E27FC236}">
                <a16:creationId xmlns:a16="http://schemas.microsoft.com/office/drawing/2014/main" id="{851977AE-3892-42A7-B239-09A0DA048086}"/>
              </a:ext>
            </a:extLst>
          </p:cNvPr>
          <p:cNvSpPr/>
          <p:nvPr/>
        </p:nvSpPr>
        <p:spPr>
          <a:xfrm>
            <a:off x="896670" y="3585784"/>
            <a:ext cx="6449830" cy="32778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700" dirty="0">
                <a:solidFill>
                  <a:srgbClr val="2D2767"/>
                </a:solidFill>
                <a:latin typeface="Apercu Pro" panose="020B0604020202020204" charset="0"/>
                <a:cs typeface="Apercu Pro" panose="020B0604020202020204" charset="0"/>
              </a:rPr>
              <a:t>Rules of Origin</a:t>
            </a:r>
          </a:p>
        </p:txBody>
      </p:sp>
      <p:pic>
        <p:nvPicPr>
          <p:cNvPr id="3" name="Graphic 2" descr="World outline">
            <a:extLst>
              <a:ext uri="{FF2B5EF4-FFF2-40B4-BE49-F238E27FC236}">
                <a16:creationId xmlns:a16="http://schemas.microsoft.com/office/drawing/2014/main" id="{974F28EE-4DFC-4C29-BE59-0EBE086946E0}"/>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31747" y="3529602"/>
            <a:ext cx="440145" cy="440145"/>
          </a:xfrm>
          <a:prstGeom prst="rect">
            <a:avLst/>
          </a:prstGeom>
        </p:spPr>
      </p:pic>
      <p:pic>
        <p:nvPicPr>
          <p:cNvPr id="6" name="Graphic 5" descr="Tax outline">
            <a:extLst>
              <a:ext uri="{FF2B5EF4-FFF2-40B4-BE49-F238E27FC236}">
                <a16:creationId xmlns:a16="http://schemas.microsoft.com/office/drawing/2014/main" id="{05321D97-924A-4D27-A98E-E0839A5E1FCE}"/>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33626" y="3063123"/>
            <a:ext cx="457200" cy="457200"/>
          </a:xfrm>
          <a:prstGeom prst="rect">
            <a:avLst/>
          </a:prstGeom>
        </p:spPr>
      </p:pic>
      <p:sp>
        <p:nvSpPr>
          <p:cNvPr id="28" name="Rectangle 27">
            <a:extLst>
              <a:ext uri="{FF2B5EF4-FFF2-40B4-BE49-F238E27FC236}">
                <a16:creationId xmlns:a16="http://schemas.microsoft.com/office/drawing/2014/main" id="{27A22ABF-FF60-4F79-8BBB-939E162E0B61}"/>
              </a:ext>
            </a:extLst>
          </p:cNvPr>
          <p:cNvSpPr/>
          <p:nvPr/>
        </p:nvSpPr>
        <p:spPr>
          <a:xfrm>
            <a:off x="5909379" y="3587315"/>
            <a:ext cx="6449830" cy="32778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700" dirty="0">
                <a:solidFill>
                  <a:srgbClr val="2D2767"/>
                </a:solidFill>
                <a:latin typeface="Apercu Pro" panose="020B0604020202020204" charset="0"/>
                <a:cs typeface="Apercu Pro" panose="020B0604020202020204" charset="0"/>
              </a:rPr>
              <a:t>Determining economic nationality and compliance</a:t>
            </a:r>
          </a:p>
        </p:txBody>
      </p:sp>
      <p:sp>
        <p:nvSpPr>
          <p:cNvPr id="31" name="Rectangle 30">
            <a:extLst>
              <a:ext uri="{FF2B5EF4-FFF2-40B4-BE49-F238E27FC236}">
                <a16:creationId xmlns:a16="http://schemas.microsoft.com/office/drawing/2014/main" id="{876BE178-456D-464A-970F-F6AC43763410}"/>
              </a:ext>
            </a:extLst>
          </p:cNvPr>
          <p:cNvSpPr/>
          <p:nvPr/>
        </p:nvSpPr>
        <p:spPr>
          <a:xfrm>
            <a:off x="5910131" y="3146349"/>
            <a:ext cx="6449830" cy="32778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2">
                    <a:lumMod val="20000"/>
                    <a:lumOff val="80000"/>
                  </a:schemeClr>
                </a:solidFill>
              </a14:hiddenFill>
            </a:ext>
            <a:ext uri="{91240B29-F687-4F45-9708-019B960494DF}">
              <a14:hiddenLine xmlns:a14="http://schemas.microsoft.com/office/drawing/2010/main" w="9525" cap="rnd" cmpd="sng" algn="ctr">
                <a:solidFill>
                  <a:schemeClr val="bg2">
                    <a:lumMod val="20000"/>
                    <a:lumOff val="8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nSpc>
                <a:spcPct val="90000"/>
              </a:lnSpc>
            </a:pPr>
            <a:r>
              <a:rPr lang="en-US" sz="1700" dirty="0">
                <a:solidFill>
                  <a:srgbClr val="2D2767"/>
                </a:solidFill>
                <a:latin typeface="Apercu Pro" panose="020B0604020202020204" charset="0"/>
                <a:cs typeface="Apercu Pro" panose="020B0604020202020204" charset="0"/>
              </a:rPr>
              <a:t>Taxes levied on imported goods and services</a:t>
            </a:r>
          </a:p>
        </p:txBody>
      </p:sp>
      <p:sp>
        <p:nvSpPr>
          <p:cNvPr id="2" name="TextBox 1">
            <a:extLst>
              <a:ext uri="{FF2B5EF4-FFF2-40B4-BE49-F238E27FC236}">
                <a16:creationId xmlns:a16="http://schemas.microsoft.com/office/drawing/2014/main" id="{ABB5F419-D213-4130-8D09-46BDEE67550A}"/>
              </a:ext>
            </a:extLst>
          </p:cNvPr>
          <p:cNvSpPr txBox="1"/>
          <p:nvPr/>
        </p:nvSpPr>
        <p:spPr>
          <a:xfrm>
            <a:off x="6366693" y="5730671"/>
            <a:ext cx="548053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rgbClr val="2D2767"/>
                </a:solidFill>
                <a:latin typeface="Apercu Pro"/>
              </a:rPr>
              <a:t>BEIS has launched a new video explainer package on </a:t>
            </a:r>
          </a:p>
          <a:p>
            <a:pPr algn="r"/>
            <a:r>
              <a:rPr lang="en-US" dirty="0">
                <a:solidFill>
                  <a:srgbClr val="2D2767"/>
                </a:solidFill>
                <a:latin typeface="Apercu Pro"/>
              </a:rPr>
              <a:t>doing business with Europe. These are on demand</a:t>
            </a:r>
          </a:p>
          <a:p>
            <a:pPr algn="r"/>
            <a:r>
              <a:rPr lang="en-US" dirty="0">
                <a:solidFill>
                  <a:srgbClr val="2D2767"/>
                </a:solidFill>
                <a:latin typeface="Apercu Pro"/>
              </a:rPr>
              <a:t>videos. To watch the videos please</a:t>
            </a:r>
            <a:r>
              <a:rPr lang="en-US" dirty="0">
                <a:solidFill>
                  <a:srgbClr val="002060"/>
                </a:solidFill>
                <a:latin typeface="Apercu Pro"/>
              </a:rPr>
              <a:t> </a:t>
            </a:r>
            <a:r>
              <a:rPr lang="en-US" dirty="0">
                <a:solidFill>
                  <a:srgbClr val="0563C1"/>
                </a:solidFill>
                <a:latin typeface="Apercu Pro"/>
                <a:cs typeface="Segoe UI"/>
                <a:hlinkClick r:id="rId17"/>
              </a:rPr>
              <a:t>register here</a:t>
            </a:r>
            <a:r>
              <a:rPr lang="en-US" dirty="0">
                <a:latin typeface="Apercu Pro"/>
              </a:rPr>
              <a:t> </a:t>
            </a:r>
            <a:endParaRPr lang="en-US" dirty="0">
              <a:cs typeface="Calibri" panose="020F0502020204030204"/>
            </a:endParaRPr>
          </a:p>
        </p:txBody>
      </p:sp>
      <p:pic>
        <p:nvPicPr>
          <p:cNvPr id="35" name="Graphic 1" descr="Teacher with solid fill">
            <a:extLst>
              <a:ext uri="{FF2B5EF4-FFF2-40B4-BE49-F238E27FC236}">
                <a16:creationId xmlns:a16="http://schemas.microsoft.com/office/drawing/2014/main" id="{3E9CA20D-009C-4333-AAE2-B9DFBBEE4562}"/>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5872062" y="5695064"/>
            <a:ext cx="497272" cy="497272"/>
          </a:xfrm>
          <a:prstGeom prst="rect">
            <a:avLst/>
          </a:prstGeom>
        </p:spPr>
      </p:pic>
      <p:sp>
        <p:nvSpPr>
          <p:cNvPr id="37" name="TextBox 36">
            <a:extLst>
              <a:ext uri="{FF2B5EF4-FFF2-40B4-BE49-F238E27FC236}">
                <a16:creationId xmlns:a16="http://schemas.microsoft.com/office/drawing/2014/main" id="{DEE184E6-9B04-4298-94E9-70DED7257DC7}"/>
              </a:ext>
            </a:extLst>
          </p:cNvPr>
          <p:cNvSpPr txBox="1"/>
          <p:nvPr/>
        </p:nvSpPr>
        <p:spPr>
          <a:xfrm>
            <a:off x="344770" y="5765756"/>
            <a:ext cx="4397955" cy="923330"/>
          </a:xfrm>
          <a:prstGeom prst="rect">
            <a:avLst/>
          </a:prstGeom>
          <a:noFill/>
        </p:spPr>
        <p:txBody>
          <a:bodyPr wrap="square" lIns="91440" tIns="45720" rIns="91440" bIns="45720" rtlCol="0" anchor="t">
            <a:spAutoFit/>
          </a:bodyPr>
          <a:lstStyle/>
          <a:p>
            <a:r>
              <a:rPr lang="en-GB" dirty="0">
                <a:solidFill>
                  <a:srgbClr val="FF003B"/>
                </a:solidFill>
                <a:latin typeface="Apercu Pro"/>
                <a:cs typeface="Apercu Pro" panose="020B0604020202020204" charset="0"/>
              </a:rPr>
              <a:t>There are different rules for Northern Ireland – check the latest guidance on </a:t>
            </a:r>
            <a:r>
              <a:rPr lang="en-GB" dirty="0">
                <a:solidFill>
                  <a:srgbClr val="FF003B"/>
                </a:solidFill>
                <a:latin typeface="Apercu Pro"/>
                <a:cs typeface="Apercu Pro" panose="020B0604020202020204" charset="0"/>
                <a:hlinkClick r:id="rId20"/>
              </a:rPr>
              <a:t>gov.uk/transition</a:t>
            </a:r>
            <a:endParaRPr lang="en-GB" dirty="0">
              <a:solidFill>
                <a:srgbClr val="FF003B"/>
              </a:solidFill>
              <a:latin typeface="Apercu Pro" panose="020B0604020202020204" charset="0"/>
              <a:cs typeface="Apercu Pro" panose="020B0604020202020204" charset="0"/>
            </a:endParaRPr>
          </a:p>
        </p:txBody>
      </p:sp>
    </p:spTree>
    <p:extLst>
      <p:ext uri="{BB962C8B-B14F-4D97-AF65-F5344CB8AC3E}">
        <p14:creationId xmlns:p14="http://schemas.microsoft.com/office/powerpoint/2010/main" val="2643612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9423AB44-DDF8-4FDF-A8EC-FF1F83BD98D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18202" y="2351329"/>
            <a:ext cx="2192897" cy="3157772"/>
          </a:xfrm>
          <a:prstGeom prst="rect">
            <a:avLst/>
          </a:prstGeom>
        </p:spPr>
      </p:pic>
      <p:sp>
        <p:nvSpPr>
          <p:cNvPr id="10" name="Content Placeholder 2">
            <a:extLst>
              <a:ext uri="{FF2B5EF4-FFF2-40B4-BE49-F238E27FC236}">
                <a16:creationId xmlns:a16="http://schemas.microsoft.com/office/drawing/2014/main" id="{466884F7-54A7-4541-9148-74234C13F3C0}"/>
              </a:ext>
            </a:extLst>
          </p:cNvPr>
          <p:cNvSpPr>
            <a:spLocks noGrp="1"/>
          </p:cNvSpPr>
          <p:nvPr>
            <p:ph idx="1"/>
          </p:nvPr>
        </p:nvSpPr>
        <p:spPr>
          <a:xfrm>
            <a:off x="816487" y="1476965"/>
            <a:ext cx="5996326" cy="515815"/>
          </a:xfrm>
        </p:spPr>
        <p:txBody>
          <a:bodyPr>
            <a:normAutofit/>
          </a:bodyPr>
          <a:lstStyle/>
          <a:p>
            <a:pPr marL="0" indent="0" algn="ctr">
              <a:lnSpc>
                <a:spcPct val="120000"/>
              </a:lnSpc>
              <a:spcBef>
                <a:spcPts val="0"/>
              </a:spcBef>
              <a:buNone/>
            </a:pPr>
            <a:r>
              <a:rPr lang="en-GB" sz="2200" b="1" dirty="0">
                <a:latin typeface="Apercu Pro" panose="020B0604020202020204" charset="0"/>
                <a:cs typeface="Helvetica" panose="020B0604020202020204" pitchFamily="34" charset="0"/>
              </a:rPr>
              <a:t>Brexit Transition Period Guidance:</a:t>
            </a:r>
            <a:r>
              <a:rPr lang="en-GB" sz="2000" b="1" dirty="0">
                <a:latin typeface="Apercu Pro" panose="020B0604020202020204" charset="0"/>
                <a:cs typeface="Helvetica" panose="020B0604020202020204" pitchFamily="34" charset="0"/>
              </a:rPr>
              <a:t> </a:t>
            </a:r>
          </a:p>
        </p:txBody>
      </p:sp>
      <p:pic>
        <p:nvPicPr>
          <p:cNvPr id="14" name="Picture 13" descr="A picture containing object, clock&#10;&#10;Description automatically generated">
            <a:extLst>
              <a:ext uri="{FF2B5EF4-FFF2-40B4-BE49-F238E27FC236}">
                <a16:creationId xmlns:a16="http://schemas.microsoft.com/office/drawing/2014/main" id="{1B52F6AB-B3AC-485D-9723-535E8E2D55A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55936" y="2351329"/>
            <a:ext cx="2192897" cy="3157772"/>
          </a:xfrm>
          <a:prstGeom prst="rect">
            <a:avLst/>
          </a:prstGeom>
        </p:spPr>
      </p:pic>
      <p:sp>
        <p:nvSpPr>
          <p:cNvPr id="15" name="Content Placeholder 2">
            <a:extLst>
              <a:ext uri="{FF2B5EF4-FFF2-40B4-BE49-F238E27FC236}">
                <a16:creationId xmlns:a16="http://schemas.microsoft.com/office/drawing/2014/main" id="{7C9B135E-CA6C-4D96-AE16-048F18E1CEE3}"/>
              </a:ext>
            </a:extLst>
          </p:cNvPr>
          <p:cNvSpPr txBox="1">
            <a:spLocks/>
          </p:cNvSpPr>
          <p:nvPr/>
        </p:nvSpPr>
        <p:spPr>
          <a:xfrm>
            <a:off x="6522470" y="1476964"/>
            <a:ext cx="3859827" cy="515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ewTransport-Light" panose="020005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ewTransport-Light" panose="02000503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ewTransport-Light" panose="02000503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wTransport-Light" panose="02000503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wTransport-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GB" sz="2200" b="1" dirty="0">
                <a:solidFill>
                  <a:srgbClr val="2D2767"/>
                </a:solidFill>
                <a:latin typeface="Apercu Pro" panose="020B0604020202020204" charset="0"/>
                <a:cs typeface="Helvetica" panose="020B0604020202020204" pitchFamily="34" charset="0"/>
              </a:rPr>
              <a:t>Coronavirus support:</a:t>
            </a:r>
          </a:p>
        </p:txBody>
      </p:sp>
      <p:sp>
        <p:nvSpPr>
          <p:cNvPr id="7" name="Title 1">
            <a:extLst>
              <a:ext uri="{FF2B5EF4-FFF2-40B4-BE49-F238E27FC236}">
                <a16:creationId xmlns:a16="http://schemas.microsoft.com/office/drawing/2014/main" id="{ECB7737C-D6EB-4417-A802-2E8EC761BAB9}"/>
              </a:ext>
            </a:extLst>
          </p:cNvPr>
          <p:cNvSpPr>
            <a:spLocks noGrp="1"/>
          </p:cNvSpPr>
          <p:nvPr>
            <p:ph type="title"/>
          </p:nvPr>
        </p:nvSpPr>
        <p:spPr>
          <a:xfrm>
            <a:off x="344770" y="479542"/>
            <a:ext cx="12041194"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FIND</a:t>
            </a:r>
            <a:r>
              <a:rPr lang="en-GB" sz="3600" b="1" dirty="0">
                <a:solidFill>
                  <a:schemeClr val="bg1"/>
                </a:solidFill>
                <a:highlight>
                  <a:srgbClr val="E61E42"/>
                </a:highlight>
                <a:latin typeface="Apercu Pro" panose="020B0604020202020204" charset="0"/>
                <a:cs typeface="Apercu Pro" panose="020B0604020202020204" charset="0"/>
              </a:rPr>
              <a:t> MORE INFORMATION</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extLst>
      <p:ext uri="{BB962C8B-B14F-4D97-AF65-F5344CB8AC3E}">
        <p14:creationId xmlns:p14="http://schemas.microsoft.com/office/powerpoint/2010/main" val="607848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6C96A-FD47-49AB-9C87-C783E56152CC}"/>
              </a:ext>
            </a:extLst>
          </p:cNvPr>
          <p:cNvSpPr>
            <a:spLocks noGrp="1"/>
          </p:cNvSpPr>
          <p:nvPr>
            <p:ph type="title" idx="4294967295"/>
          </p:nvPr>
        </p:nvSpPr>
        <p:spPr>
          <a:xfrm>
            <a:off x="6096000" y="2799556"/>
            <a:ext cx="11244262" cy="1087437"/>
          </a:xfrm>
        </p:spPr>
        <p:txBody>
          <a:bodyPr>
            <a:normAutofit fontScale="90000"/>
          </a:bodyPr>
          <a:lstStyle/>
          <a:p>
            <a:pPr>
              <a:lnSpc>
                <a:spcPct val="120000"/>
              </a:lnSpc>
            </a:pPr>
            <a:br>
              <a:rPr lang="en-GB" dirty="0">
                <a:solidFill>
                  <a:schemeClr val="bg1"/>
                </a:solidFill>
              </a:rPr>
            </a:br>
            <a:br>
              <a:rPr lang="en-GB" dirty="0">
                <a:solidFill>
                  <a:schemeClr val="bg1"/>
                </a:solidFill>
              </a:rPr>
            </a:br>
            <a:r>
              <a:rPr lang="en-GB" dirty="0"/>
              <a:t>THANK YOU </a:t>
            </a:r>
            <a:br>
              <a:rPr lang="en-GB" dirty="0"/>
            </a:br>
            <a:r>
              <a:rPr lang="en-GB" dirty="0"/>
              <a:t>QUESTIONS?</a:t>
            </a:r>
            <a:br>
              <a:rPr lang="en-GB" sz="1500" dirty="0">
                <a:latin typeface="Apercu Mono Pro Medium" panose="02010609040000040003" pitchFamily="50" charset="0"/>
              </a:rPr>
            </a:br>
            <a:br>
              <a:rPr lang="en-GB" sz="1500" dirty="0">
                <a:latin typeface="Apercu Mono Pro Medium" panose="02010609040000040003" pitchFamily="50" charset="0"/>
              </a:rPr>
            </a:br>
            <a:endParaRPr lang="en-GB" sz="3300" dirty="0">
              <a:solidFill>
                <a:srgbClr val="FF003B"/>
              </a:solidFill>
              <a:latin typeface="Apercu Mono Pro Medium" panose="02010609040000040003" pitchFamily="50" charset="0"/>
            </a:endParaRPr>
          </a:p>
        </p:txBody>
      </p:sp>
      <p:pic>
        <p:nvPicPr>
          <p:cNvPr id="4" name="Picture 3" descr="A person working on a computer&#10;&#10;Description automatically generated with medium confidence">
            <a:extLst>
              <a:ext uri="{FF2B5EF4-FFF2-40B4-BE49-F238E27FC236}">
                <a16:creationId xmlns:a16="http://schemas.microsoft.com/office/drawing/2014/main" id="{9FDB7E6B-EDFB-4404-9FBE-65B529011F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5634182" cy="6858000"/>
          </a:xfrm>
          <a:prstGeom prst="rect">
            <a:avLst/>
          </a:prstGeom>
        </p:spPr>
      </p:pic>
      <p:sp>
        <p:nvSpPr>
          <p:cNvPr id="8" name="Title 1">
            <a:extLst>
              <a:ext uri="{FF2B5EF4-FFF2-40B4-BE49-F238E27FC236}">
                <a16:creationId xmlns:a16="http://schemas.microsoft.com/office/drawing/2014/main" id="{0A1D3160-F351-4783-B9C2-02F04207DD64}"/>
              </a:ext>
            </a:extLst>
          </p:cNvPr>
          <p:cNvSpPr txBox="1">
            <a:spLocks/>
          </p:cNvSpPr>
          <p:nvPr/>
        </p:nvSpPr>
        <p:spPr>
          <a:xfrm>
            <a:off x="5951330" y="817984"/>
            <a:ext cx="5124450" cy="120332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rgbClr val="2D2767"/>
                </a:solidFill>
                <a:latin typeface="Apercu Pro Medium" panose="020B0603050601040103" pitchFamily="34" charset="0"/>
                <a:ea typeface="+mj-ea"/>
                <a:cs typeface="+mj-cs"/>
              </a:defRPr>
            </a:lvl1pPr>
          </a:lstStyle>
          <a:p>
            <a:pPr>
              <a:spcBef>
                <a:spcPts val="600"/>
              </a:spcBef>
            </a:pPr>
            <a:r>
              <a:rPr lang="en-GB" b="1" dirty="0">
                <a:latin typeface="Apercu Pro" panose="020B0503050601040103" pitchFamily="34" charset="0"/>
                <a:cs typeface="Calibri" panose="020F0502020204030204" pitchFamily="34" charset="0"/>
              </a:rPr>
              <a:t>NEW RULES ARE HERE </a:t>
            </a:r>
            <a:br>
              <a:rPr lang="en-GB" b="1" dirty="0">
                <a:solidFill>
                  <a:schemeClr val="bg1"/>
                </a:solidFill>
                <a:latin typeface="Apercu Pro" panose="020B0503050601040103" pitchFamily="34" charset="0"/>
                <a:cs typeface="Calibri" panose="020F0502020204030204" pitchFamily="34" charset="0"/>
              </a:rPr>
            </a:br>
            <a:r>
              <a:rPr lang="en-GB" sz="4400" b="1" dirty="0" err="1">
                <a:solidFill>
                  <a:srgbClr val="E61E42"/>
                </a:solidFill>
                <a:highlight>
                  <a:srgbClr val="E61E42"/>
                </a:highlight>
                <a:latin typeface="Arial" panose="020B0604020202020204" pitchFamily="34" charset="0"/>
                <a:cs typeface="Arial" panose="020B0604020202020204" pitchFamily="34" charset="0"/>
              </a:rPr>
              <a:t>i</a:t>
            </a:r>
            <a:r>
              <a:rPr lang="en-GB" b="1" dirty="0" err="1">
                <a:solidFill>
                  <a:schemeClr val="bg1"/>
                </a:solidFill>
                <a:highlight>
                  <a:srgbClr val="E61E42"/>
                </a:highlight>
                <a:latin typeface="Apercu Pro" panose="020B0503050601040103" pitchFamily="34" charset="0"/>
                <a:cs typeface="Calibri" panose="020F0502020204030204" pitchFamily="34" charset="0"/>
              </a:rPr>
              <a:t>KEEP</a:t>
            </a:r>
            <a:r>
              <a:rPr lang="en-GB" b="1" dirty="0">
                <a:solidFill>
                  <a:schemeClr val="bg1"/>
                </a:solidFill>
                <a:highlight>
                  <a:srgbClr val="E61E42"/>
                </a:highlight>
                <a:latin typeface="Apercu Pro" panose="020B0503050601040103" pitchFamily="34" charset="0"/>
                <a:cs typeface="Calibri" panose="020F0502020204030204" pitchFamily="34" charset="0"/>
              </a:rPr>
              <a:t> YOUR BUSINESS </a:t>
            </a:r>
            <a:r>
              <a:rPr lang="en-GB" sz="4400" b="1" dirty="0" err="1">
                <a:solidFill>
                  <a:srgbClr val="E61E42"/>
                </a:solidFill>
                <a:highlight>
                  <a:srgbClr val="E61E42"/>
                </a:highlight>
                <a:latin typeface="Arial" panose="020B0604020202020204" pitchFamily="34" charset="0"/>
                <a:cs typeface="Arial" panose="020B0604020202020204" pitchFamily="34" charset="0"/>
              </a:rPr>
              <a:t>i</a:t>
            </a:r>
            <a:r>
              <a:rPr lang="en-GB" b="1" dirty="0" err="1">
                <a:solidFill>
                  <a:schemeClr val="bg1"/>
                </a:solidFill>
                <a:highlight>
                  <a:srgbClr val="E61E42"/>
                </a:highlight>
                <a:latin typeface="Apercu Pro" panose="020B0503050601040103" pitchFamily="34" charset="0"/>
                <a:cs typeface="Calibri" panose="020F0502020204030204" pitchFamily="34" charset="0"/>
              </a:rPr>
              <a:t>MOVING</a:t>
            </a:r>
            <a:endParaRPr lang="en-GB" sz="6000" b="1" dirty="0">
              <a:solidFill>
                <a:schemeClr val="bg1"/>
              </a:solidFill>
              <a:highlight>
                <a:srgbClr val="E61E42"/>
              </a:highlight>
              <a:latin typeface="Apercu Pro" panose="020B0503050601040103" pitchFamily="34" charset="0"/>
              <a:cs typeface="Calibri" panose="020F0502020204030204" pitchFamily="34" charset="0"/>
            </a:endParaRPr>
          </a:p>
        </p:txBody>
      </p:sp>
      <p:pic>
        <p:nvPicPr>
          <p:cNvPr id="10" name="Google Shape;79;p1" descr="A close up of a sign&#10;&#10;Description automatically generated">
            <a:extLst>
              <a:ext uri="{FF2B5EF4-FFF2-40B4-BE49-F238E27FC236}">
                <a16:creationId xmlns:a16="http://schemas.microsoft.com/office/drawing/2014/main" id="{5276920A-55EB-474E-B5C5-A44995F29D2C}"/>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765650" y="5832000"/>
            <a:ext cx="1172050" cy="847928"/>
          </a:xfrm>
          <a:prstGeom prst="rect">
            <a:avLst/>
          </a:prstGeom>
          <a:noFill/>
          <a:ln>
            <a:noFill/>
          </a:ln>
        </p:spPr>
      </p:pic>
      <p:pic>
        <p:nvPicPr>
          <p:cNvPr id="12" name="Picture 11" descr="Graphical user interface, text&#10;&#10;Description automatically generated">
            <a:extLst>
              <a:ext uri="{FF2B5EF4-FFF2-40B4-BE49-F238E27FC236}">
                <a16:creationId xmlns:a16="http://schemas.microsoft.com/office/drawing/2014/main" id="{553E7794-4376-4666-A4F1-CD9697F773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8886" y="283446"/>
            <a:ext cx="1239313" cy="657942"/>
          </a:xfrm>
          <a:prstGeom prst="rect">
            <a:avLst/>
          </a:prstGeom>
        </p:spPr>
      </p:pic>
      <p:sp>
        <p:nvSpPr>
          <p:cNvPr id="9" name="Google Shape;83;p1">
            <a:extLst>
              <a:ext uri="{FF2B5EF4-FFF2-40B4-BE49-F238E27FC236}">
                <a16:creationId xmlns:a16="http://schemas.microsoft.com/office/drawing/2014/main" id="{698697CE-8166-4A52-8BA1-6D78E304F609}"/>
              </a:ext>
            </a:extLst>
          </p:cNvPr>
          <p:cNvSpPr txBox="1"/>
          <p:nvPr/>
        </p:nvSpPr>
        <p:spPr>
          <a:xfrm>
            <a:off x="5951330" y="5832128"/>
            <a:ext cx="2655300" cy="84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C26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rgbClr val="2C2664"/>
                </a:solidFill>
                <a:latin typeface="Apercu Pro" panose="020B0503050601040103" pitchFamily="34" charset="0"/>
                <a:ea typeface="Arial"/>
                <a:cs typeface="Arial"/>
                <a:sym typeface="Arial"/>
              </a:rPr>
              <a:t>ACT NOW AT</a:t>
            </a:r>
            <a:endParaRPr sz="1700" b="0" i="0" u="none" strike="noStrike" cap="none">
              <a:solidFill>
                <a:srgbClr val="2C2664"/>
              </a:solidFill>
              <a:latin typeface="Apercu Pro" panose="020B0503050601040103" pitchFamily="34" charset="0"/>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GB" sz="800" b="1" i="0" u="none" strike="noStrike" cap="none">
                <a:solidFill>
                  <a:srgbClr val="FF003B"/>
                </a:solidFill>
                <a:highlight>
                  <a:srgbClr val="FF003B"/>
                </a:highlight>
                <a:latin typeface="Apercu Pro" panose="020B0503050601040103" pitchFamily="34" charset="0"/>
                <a:ea typeface="Arial"/>
                <a:cs typeface="Arial"/>
                <a:sym typeface="Arial"/>
              </a:rPr>
              <a:t>i</a:t>
            </a:r>
            <a:r>
              <a:rPr lang="en-GB" sz="1700" b="1" i="0" u="none" strike="noStrike" cap="none">
                <a:solidFill>
                  <a:srgbClr val="FFFFFF"/>
                </a:solidFill>
                <a:highlight>
                  <a:srgbClr val="FF003B"/>
                </a:highlight>
                <a:latin typeface="Apercu Pro" panose="020B0503050601040103" pitchFamily="34" charset="0"/>
                <a:ea typeface="Arial"/>
                <a:cs typeface="Arial"/>
                <a:sym typeface="Arial"/>
              </a:rPr>
              <a:t>GOV.UK/</a:t>
            </a:r>
            <a:r>
              <a:rPr lang="en-GB" sz="1700" b="1" i="0" u="none" strike="noStrike" cap="none" err="1">
                <a:solidFill>
                  <a:srgbClr val="FFFFFF"/>
                </a:solidFill>
                <a:highlight>
                  <a:srgbClr val="FF003B"/>
                </a:highlight>
                <a:latin typeface="Apercu Pro" panose="020B0503050601040103" pitchFamily="34" charset="0"/>
                <a:ea typeface="Arial"/>
                <a:cs typeface="Arial"/>
                <a:sym typeface="Arial"/>
              </a:rPr>
              <a:t>TRANSITION</a:t>
            </a:r>
            <a:r>
              <a:rPr lang="en-GB" sz="800" b="1" i="0" u="none" strike="noStrike" cap="none" err="1">
                <a:solidFill>
                  <a:srgbClr val="FF003B"/>
                </a:solidFill>
                <a:highlight>
                  <a:srgbClr val="FF003B"/>
                </a:highlight>
                <a:latin typeface="Arial"/>
                <a:ea typeface="Arial"/>
                <a:cs typeface="Arial"/>
                <a:sym typeface="Arial"/>
              </a:rPr>
              <a:t>i</a:t>
            </a:r>
            <a:r>
              <a:rPr lang="en-GB" sz="1700" b="1" i="0" u="none" strike="noStrike" cap="none">
                <a:solidFill>
                  <a:srgbClr val="FFFFFF"/>
                </a:solidFill>
                <a:highlight>
                  <a:srgbClr val="FF003B"/>
                </a:highlight>
                <a:latin typeface="Arial"/>
                <a:ea typeface="Arial"/>
                <a:cs typeface="Arial"/>
                <a:sym typeface="Arial"/>
              </a:rPr>
              <a:t> </a:t>
            </a:r>
            <a:r>
              <a:rPr lang="en-GB" sz="1400" b="1" i="0" u="none" strike="noStrike" cap="none">
                <a:solidFill>
                  <a:srgbClr val="FFFFFF"/>
                </a:solidFill>
                <a:highlight>
                  <a:srgbClr val="FF003B"/>
                </a:highlight>
                <a:latin typeface="Arial"/>
                <a:ea typeface="Arial"/>
                <a:cs typeface="Arial"/>
                <a:sym typeface="Arial"/>
              </a:rPr>
              <a:t> </a:t>
            </a:r>
            <a:endParaRPr sz="1400" b="1" i="0" u="none" strike="noStrike" cap="none">
              <a:solidFill>
                <a:srgbClr val="FFFFFF"/>
              </a:solidFill>
              <a:highlight>
                <a:srgbClr val="FF003B"/>
              </a:highlight>
              <a:latin typeface="Arial"/>
              <a:ea typeface="Arial"/>
              <a:cs typeface="Arial"/>
              <a:sym typeface="Arial"/>
            </a:endParaRPr>
          </a:p>
        </p:txBody>
      </p:sp>
    </p:spTree>
    <p:extLst>
      <p:ext uri="{BB962C8B-B14F-4D97-AF65-F5344CB8AC3E}">
        <p14:creationId xmlns:p14="http://schemas.microsoft.com/office/powerpoint/2010/main" val="3333433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Google Shape;94;p13"/>
          <p:cNvSpPr txBox="1"/>
          <p:nvPr/>
        </p:nvSpPr>
        <p:spPr>
          <a:xfrm>
            <a:off x="954212" y="3033538"/>
            <a:ext cx="2693175" cy="61722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FF0000"/>
              </a:buClr>
              <a:buSzPts val="4000"/>
              <a:buFont typeface="Arial"/>
              <a:buNone/>
            </a:pPr>
            <a:r>
              <a:rPr lang="en-GB" sz="4000" b="1" i="0" u="none" strike="noStrike" cap="none">
                <a:solidFill>
                  <a:srgbClr val="E61E42"/>
                </a:solidFill>
                <a:latin typeface="Apercu Pro" panose="020B0604020202020204" charset="0"/>
                <a:cs typeface="Apercu Pro" panose="020B0604020202020204" charset="0"/>
                <a:sym typeface="Arial"/>
              </a:rPr>
              <a:t>1 January</a:t>
            </a:r>
            <a:endParaRPr sz="4000" b="1" i="0" u="none" strike="noStrike" cap="none">
              <a:solidFill>
                <a:srgbClr val="E61E42"/>
              </a:solidFill>
              <a:latin typeface="Apercu Pro" panose="020B0604020202020204" charset="0"/>
              <a:cs typeface="Apercu Pro" panose="020B0604020202020204" charset="0"/>
              <a:sym typeface="Arial"/>
            </a:endParaRPr>
          </a:p>
        </p:txBody>
      </p:sp>
      <p:sp>
        <p:nvSpPr>
          <p:cNvPr id="95" name="Google Shape;95;p13"/>
          <p:cNvSpPr txBox="1"/>
          <p:nvPr/>
        </p:nvSpPr>
        <p:spPr>
          <a:xfrm>
            <a:off x="5154230" y="3001366"/>
            <a:ext cx="1875692" cy="61722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FF0000"/>
              </a:buClr>
              <a:buSzPts val="4000"/>
              <a:buFont typeface="Arial"/>
              <a:buNone/>
            </a:pPr>
            <a:r>
              <a:rPr lang="en-GB" sz="4000" b="1" i="0" u="none" strike="noStrike" cap="none">
                <a:solidFill>
                  <a:srgbClr val="E61E42"/>
                </a:solidFill>
                <a:latin typeface="Apercu Pro" panose="020B0604020202020204" charset="0"/>
                <a:cs typeface="Apercu Pro" panose="020B0604020202020204" charset="0"/>
                <a:sym typeface="Arial"/>
              </a:rPr>
              <a:t>1 April</a:t>
            </a:r>
            <a:endParaRPr sz="4000" b="1" i="0" u="none" strike="noStrike" cap="none">
              <a:solidFill>
                <a:srgbClr val="E61E42"/>
              </a:solidFill>
              <a:latin typeface="Apercu Pro" panose="020B0604020202020204" charset="0"/>
              <a:cs typeface="Apercu Pro" panose="020B0604020202020204" charset="0"/>
              <a:sym typeface="Arial"/>
            </a:endParaRPr>
          </a:p>
        </p:txBody>
      </p:sp>
      <p:sp>
        <p:nvSpPr>
          <p:cNvPr id="96" name="Google Shape;96;p13"/>
          <p:cNvSpPr txBox="1"/>
          <p:nvPr/>
        </p:nvSpPr>
        <p:spPr>
          <a:xfrm>
            <a:off x="9020567" y="3033538"/>
            <a:ext cx="1875692" cy="61722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FF0000"/>
              </a:buClr>
              <a:buSzPts val="4000"/>
              <a:buFont typeface="Arial"/>
              <a:buNone/>
            </a:pPr>
            <a:r>
              <a:rPr lang="en-GB" sz="4000" b="1" i="0" u="none" strike="noStrike" cap="none">
                <a:solidFill>
                  <a:srgbClr val="E61E42"/>
                </a:solidFill>
                <a:latin typeface="Apercu Pro" panose="020B0604020202020204" charset="0"/>
                <a:cs typeface="Apercu Pro" panose="020B0604020202020204" charset="0"/>
                <a:sym typeface="Arial"/>
              </a:rPr>
              <a:t>1 July</a:t>
            </a:r>
            <a:endParaRPr sz="4000" b="1" i="0" u="none" strike="noStrike" cap="none">
              <a:solidFill>
                <a:srgbClr val="E61E42"/>
              </a:solidFill>
              <a:latin typeface="Apercu Pro" panose="020B0604020202020204" charset="0"/>
              <a:cs typeface="Apercu Pro" panose="020B0604020202020204" charset="0"/>
              <a:sym typeface="Arial"/>
            </a:endParaRPr>
          </a:p>
        </p:txBody>
      </p:sp>
      <p:sp>
        <p:nvSpPr>
          <p:cNvPr id="97" name="Google Shape;97;p13"/>
          <p:cNvSpPr txBox="1"/>
          <p:nvPr/>
        </p:nvSpPr>
        <p:spPr>
          <a:xfrm>
            <a:off x="343952" y="3650759"/>
            <a:ext cx="3895224" cy="271512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600"/>
              </a:spcBef>
              <a:spcAft>
                <a:spcPts val="0"/>
              </a:spcAft>
              <a:buClr>
                <a:srgbClr val="FF0000"/>
              </a:buClr>
              <a:buSzPts val="2000"/>
              <a:buFont typeface="Arial"/>
              <a:buChar char="•"/>
            </a:pPr>
            <a:r>
              <a:rPr lang="en-GB" b="1" i="0" u="none" strike="noStrike" cap="none" dirty="0">
                <a:solidFill>
                  <a:srgbClr val="2D2767"/>
                </a:solidFill>
                <a:latin typeface="Apercu Pro" panose="020B0604020202020204" charset="0"/>
                <a:cs typeface="Apercu Pro" panose="020B0604020202020204" charset="0"/>
                <a:sym typeface="Arial"/>
              </a:rPr>
              <a:t>Full controls </a:t>
            </a:r>
            <a:r>
              <a:rPr lang="en-GB" b="0" i="0" u="none" strike="noStrike" cap="none" dirty="0">
                <a:solidFill>
                  <a:srgbClr val="2D2767"/>
                </a:solidFill>
                <a:latin typeface="Apercu Pro" panose="020B0604020202020204" charset="0"/>
                <a:cs typeface="Apercu Pro" panose="020B0604020202020204" charset="0"/>
                <a:sym typeface="Arial"/>
              </a:rPr>
              <a:t>in place for </a:t>
            </a:r>
            <a:r>
              <a:rPr lang="en-GB" b="1" i="0" u="none" strike="noStrike" cap="none" dirty="0">
                <a:solidFill>
                  <a:srgbClr val="2D2767"/>
                </a:solidFill>
                <a:latin typeface="Apercu Pro" panose="020B0604020202020204" charset="0"/>
                <a:cs typeface="Apercu Pro" panose="020B0604020202020204" charset="0"/>
                <a:sym typeface="Arial"/>
              </a:rPr>
              <a:t>exports.</a:t>
            </a:r>
            <a:endParaRPr lang="en-GB" dirty="0">
              <a:solidFill>
                <a:srgbClr val="2D2767"/>
              </a:solidFill>
              <a:latin typeface="Apercu Pro" panose="020B0604020202020204" charset="0"/>
              <a:cs typeface="Apercu Pro" panose="020B0604020202020204" charset="0"/>
            </a:endParaRPr>
          </a:p>
          <a:p>
            <a:pPr marL="228600" marR="0" lvl="0" indent="-228600" algn="l" rtl="0">
              <a:lnSpc>
                <a:spcPct val="120000"/>
              </a:lnSpc>
              <a:spcBef>
                <a:spcPts val="600"/>
              </a:spcBef>
              <a:spcAft>
                <a:spcPts val="0"/>
              </a:spcAft>
              <a:buClr>
                <a:srgbClr val="FF0000"/>
              </a:buClr>
              <a:buSzPts val="2000"/>
              <a:buFont typeface="Arial"/>
              <a:buChar char="•"/>
            </a:pPr>
            <a:r>
              <a:rPr lang="en-GB" b="1" i="0" u="none" strike="noStrike" cap="none" dirty="0">
                <a:solidFill>
                  <a:srgbClr val="2D2767"/>
                </a:solidFill>
                <a:latin typeface="Apercu Pro" panose="020B0604020202020204" charset="0"/>
                <a:cs typeface="Apercu Pro" panose="020B0604020202020204" charset="0"/>
                <a:sym typeface="Arial"/>
              </a:rPr>
              <a:t>Full controls </a:t>
            </a:r>
            <a:r>
              <a:rPr lang="en-GB" b="0" i="0" u="none" strike="noStrike" cap="none" dirty="0">
                <a:solidFill>
                  <a:srgbClr val="2D2767"/>
                </a:solidFill>
                <a:latin typeface="Apercu Pro" panose="020B0604020202020204" charset="0"/>
                <a:cs typeface="Apercu Pro" panose="020B0604020202020204" charset="0"/>
                <a:sym typeface="Arial"/>
              </a:rPr>
              <a:t>in place for staged imports of</a:t>
            </a:r>
            <a:r>
              <a:rPr lang="en-GB" b="1" i="0" u="none" strike="noStrike" cap="none" dirty="0">
                <a:solidFill>
                  <a:srgbClr val="2D2767"/>
                </a:solidFill>
                <a:latin typeface="Apercu Pro" panose="020B0604020202020204" charset="0"/>
                <a:cs typeface="Apercu Pro" panose="020B0604020202020204" charset="0"/>
                <a:sym typeface="Arial"/>
              </a:rPr>
              <a:t> controlled goods.</a:t>
            </a:r>
            <a:endParaRPr lang="en-GB" dirty="0">
              <a:solidFill>
                <a:srgbClr val="2D2767"/>
              </a:solidFill>
              <a:latin typeface="Apercu Pro" panose="020B0604020202020204" charset="0"/>
              <a:cs typeface="Apercu Pro" panose="020B0604020202020204" charset="0"/>
            </a:endParaRPr>
          </a:p>
          <a:p>
            <a:pPr marL="228600" marR="0" lvl="0" indent="-228600" algn="l" rtl="0">
              <a:lnSpc>
                <a:spcPct val="120000"/>
              </a:lnSpc>
              <a:spcBef>
                <a:spcPts val="600"/>
              </a:spcBef>
              <a:spcAft>
                <a:spcPts val="0"/>
              </a:spcAft>
              <a:buClr>
                <a:srgbClr val="FF0000"/>
              </a:buClr>
              <a:buSzPts val="2000"/>
              <a:buFont typeface="Arial"/>
              <a:buChar char="•"/>
            </a:pPr>
            <a:r>
              <a:rPr lang="en-GB" b="1" i="0" u="none" strike="noStrike" cap="none" dirty="0">
                <a:solidFill>
                  <a:srgbClr val="2D2767"/>
                </a:solidFill>
                <a:latin typeface="Apercu Pro" panose="020B0604020202020204" charset="0"/>
                <a:cs typeface="Apercu Pro" panose="020B0604020202020204" charset="0"/>
                <a:sym typeface="Arial"/>
              </a:rPr>
              <a:t>Optional deferred declarations </a:t>
            </a:r>
            <a:r>
              <a:rPr lang="en-GB" b="0" i="0" u="none" strike="noStrike" cap="none" dirty="0">
                <a:solidFill>
                  <a:srgbClr val="2D2767"/>
                </a:solidFill>
                <a:latin typeface="Apercu Pro" panose="020B0604020202020204" charset="0"/>
                <a:cs typeface="Apercu Pro" panose="020B0604020202020204" charset="0"/>
                <a:sym typeface="Arial"/>
              </a:rPr>
              <a:t>in place for imports of </a:t>
            </a:r>
            <a:r>
              <a:rPr lang="en-GB" b="1" i="0" u="none" strike="noStrike" cap="none" dirty="0">
                <a:solidFill>
                  <a:srgbClr val="2D2767"/>
                </a:solidFill>
                <a:latin typeface="Apercu Pro" panose="020B0604020202020204" charset="0"/>
                <a:cs typeface="Apercu Pro" panose="020B0604020202020204" charset="0"/>
                <a:sym typeface="Arial"/>
              </a:rPr>
              <a:t>standard goods.</a:t>
            </a:r>
            <a:endParaRPr lang="en-GB" dirty="0">
              <a:solidFill>
                <a:srgbClr val="2D2767"/>
              </a:solidFill>
              <a:latin typeface="Apercu Pro" panose="020B0604020202020204" charset="0"/>
              <a:cs typeface="Apercu Pro" panose="020B0604020202020204" charset="0"/>
            </a:endParaRPr>
          </a:p>
          <a:p>
            <a:pPr marL="228600" marR="0" lvl="0" indent="-76200" algn="l" rtl="0">
              <a:lnSpc>
                <a:spcPct val="116666"/>
              </a:lnSpc>
              <a:spcBef>
                <a:spcPts val="600"/>
              </a:spcBef>
              <a:spcAft>
                <a:spcPts val="0"/>
              </a:spcAft>
              <a:buClr>
                <a:srgbClr val="FF0000"/>
              </a:buClr>
              <a:buSzPts val="2400"/>
              <a:buFont typeface="Arial"/>
              <a:buNone/>
            </a:pPr>
            <a:endParaRPr lang="en-GB" sz="1600" b="1" i="0" u="none" strike="noStrike" cap="none" dirty="0">
              <a:solidFill>
                <a:srgbClr val="2D2767"/>
              </a:solidFill>
              <a:latin typeface="Apercu Pro" panose="020B0604020202020204" charset="0"/>
              <a:cs typeface="Apercu Pro" panose="020B0604020202020204" charset="0"/>
            </a:endParaRPr>
          </a:p>
        </p:txBody>
      </p:sp>
      <p:sp>
        <p:nvSpPr>
          <p:cNvPr id="98" name="Google Shape;98;p13"/>
          <p:cNvSpPr txBox="1"/>
          <p:nvPr/>
        </p:nvSpPr>
        <p:spPr>
          <a:xfrm>
            <a:off x="4440370" y="3650758"/>
            <a:ext cx="3488384" cy="4419600"/>
          </a:xfrm>
          <a:prstGeom prst="rect">
            <a:avLst/>
          </a:prstGeom>
          <a:noFill/>
          <a:ln>
            <a:noFill/>
          </a:ln>
        </p:spPr>
        <p:txBody>
          <a:bodyPr spcFirstLastPara="1" wrap="square" lIns="91425" tIns="45700" rIns="91425" bIns="45700" anchor="t" anchorCtr="0">
            <a:noAutofit/>
          </a:bodyPr>
          <a:lstStyle/>
          <a:p>
            <a:pPr marL="228600" indent="-228600">
              <a:lnSpc>
                <a:spcPct val="120000"/>
              </a:lnSpc>
              <a:spcBef>
                <a:spcPts val="600"/>
              </a:spcBef>
              <a:buClr>
                <a:srgbClr val="FF0000"/>
              </a:buClr>
              <a:buSzPts val="2000"/>
              <a:buFont typeface="Arial"/>
              <a:buChar char="•"/>
            </a:pPr>
            <a:r>
              <a:rPr lang="en-GB" b="1" i="0" u="none" strike="noStrike" cap="none" dirty="0">
                <a:solidFill>
                  <a:srgbClr val="2D2767"/>
                </a:solidFill>
                <a:latin typeface="Apercu Pro"/>
                <a:cs typeface="Apercu Pro" panose="020B0604020202020204" charset="0"/>
                <a:sym typeface="Arial"/>
              </a:rPr>
              <a:t>Full controls </a:t>
            </a:r>
            <a:r>
              <a:rPr lang="en-GB" b="0" i="0" u="none" strike="noStrike" cap="none" dirty="0">
                <a:solidFill>
                  <a:srgbClr val="2D2767"/>
                </a:solidFill>
                <a:latin typeface="Apercu Pro"/>
                <a:cs typeface="Apercu Pro" panose="020B0604020202020204" charset="0"/>
                <a:sym typeface="Arial"/>
              </a:rPr>
              <a:t>in place for:</a:t>
            </a:r>
            <a:r>
              <a:rPr lang="en-GB" dirty="0">
                <a:solidFill>
                  <a:srgbClr val="2D2767"/>
                </a:solidFill>
                <a:latin typeface="Apercu Pro"/>
                <a:cs typeface="Apercu Pro" panose="020B0604020202020204" charset="0"/>
                <a:sym typeface="Arial"/>
              </a:rPr>
              <a:t> </a:t>
            </a:r>
            <a:endParaRPr lang="en-GB" dirty="0">
              <a:solidFill>
                <a:srgbClr val="2D2767"/>
              </a:solidFill>
              <a:latin typeface="Apercu Pro" panose="020B0604020202020204" charset="0"/>
              <a:cs typeface="Apercu Pro" panose="020B0604020202020204" charset="0"/>
            </a:endParaRPr>
          </a:p>
          <a:p>
            <a:pPr marL="685800" lvl="1" indent="-228600">
              <a:lnSpc>
                <a:spcPct val="120000"/>
              </a:lnSpc>
              <a:spcBef>
                <a:spcPts val="600"/>
              </a:spcBef>
              <a:buClr>
                <a:srgbClr val="FF0000"/>
              </a:buClr>
              <a:buSzPts val="2000"/>
              <a:buFont typeface="Arial"/>
              <a:buChar char="•"/>
            </a:pPr>
            <a:r>
              <a:rPr lang="en-GB" b="1" i="0" u="none" strike="noStrike" cap="none" dirty="0">
                <a:solidFill>
                  <a:srgbClr val="2D2767"/>
                </a:solidFill>
                <a:latin typeface="Apercu Pro"/>
                <a:cs typeface="Apercu Pro" panose="020B0604020202020204" charset="0"/>
                <a:sym typeface="Arial"/>
              </a:rPr>
              <a:t>Animals and Products of Animal Origin;</a:t>
            </a:r>
            <a:r>
              <a:rPr lang="en-GB" b="1" dirty="0">
                <a:solidFill>
                  <a:srgbClr val="2D2767"/>
                </a:solidFill>
                <a:latin typeface="Apercu Pro"/>
                <a:cs typeface="Apercu Pro" panose="020B0604020202020204" charset="0"/>
                <a:sym typeface="Arial"/>
              </a:rPr>
              <a:t> i.e. meat, honey, milk or egg products.</a:t>
            </a:r>
            <a:endParaRPr lang="en-GB" dirty="0">
              <a:solidFill>
                <a:srgbClr val="2D2767"/>
              </a:solidFill>
              <a:latin typeface="Apercu Pro" panose="020B0604020202020204" charset="0"/>
              <a:cs typeface="Apercu Pro" panose="020B0604020202020204" charset="0"/>
            </a:endParaRPr>
          </a:p>
          <a:p>
            <a:pPr marL="685800" marR="0" lvl="1" indent="-228600" algn="l" rtl="0">
              <a:lnSpc>
                <a:spcPct val="120000"/>
              </a:lnSpc>
              <a:spcBef>
                <a:spcPts val="600"/>
              </a:spcBef>
              <a:spcAft>
                <a:spcPts val="0"/>
              </a:spcAft>
              <a:buClr>
                <a:srgbClr val="FF0000"/>
              </a:buClr>
              <a:buSzPts val="2000"/>
              <a:buFont typeface="Arial"/>
              <a:buChar char="•"/>
            </a:pPr>
            <a:r>
              <a:rPr lang="en-GB" b="1" i="0" u="none" strike="noStrike" cap="none" dirty="0">
                <a:solidFill>
                  <a:srgbClr val="2D2767"/>
                </a:solidFill>
                <a:latin typeface="Apercu Pro"/>
                <a:cs typeface="Apercu Pro" panose="020B0604020202020204" charset="0"/>
                <a:sym typeface="Arial"/>
              </a:rPr>
              <a:t>Plants and plant products.</a:t>
            </a:r>
            <a:endParaRPr lang="en-GB" dirty="0">
              <a:solidFill>
                <a:srgbClr val="2D2767"/>
              </a:solidFill>
              <a:latin typeface="Apercu Pro"/>
              <a:cs typeface="Apercu Pro" panose="020B0604020202020204" charset="0"/>
            </a:endParaRPr>
          </a:p>
        </p:txBody>
      </p:sp>
      <p:sp>
        <p:nvSpPr>
          <p:cNvPr id="99" name="Google Shape;99;p13"/>
          <p:cNvSpPr txBox="1"/>
          <p:nvPr/>
        </p:nvSpPr>
        <p:spPr>
          <a:xfrm>
            <a:off x="8214222" y="3650759"/>
            <a:ext cx="3488384" cy="2672918"/>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600"/>
              </a:spcBef>
              <a:spcAft>
                <a:spcPts val="0"/>
              </a:spcAft>
              <a:buClr>
                <a:srgbClr val="FF0000"/>
              </a:buClr>
              <a:buSzPts val="2000"/>
              <a:buFont typeface="Arial"/>
              <a:buChar char="•"/>
            </a:pPr>
            <a:r>
              <a:rPr lang="en-GB" b="1" i="0" u="none" strike="noStrike" cap="none" dirty="0">
                <a:solidFill>
                  <a:srgbClr val="2D2767"/>
                </a:solidFill>
                <a:latin typeface="Apercu Pro" panose="020B0604020202020204" charset="0"/>
                <a:cs typeface="Apercu Pro" panose="020B0604020202020204" charset="0"/>
                <a:sym typeface="Arial"/>
              </a:rPr>
              <a:t>Full controls </a:t>
            </a:r>
            <a:r>
              <a:rPr lang="en-GB" i="0" u="none" strike="noStrike" cap="none" dirty="0">
                <a:solidFill>
                  <a:srgbClr val="2D2767"/>
                </a:solidFill>
                <a:latin typeface="Apercu Pro" panose="020B0604020202020204" charset="0"/>
                <a:cs typeface="Apercu Pro" panose="020B0604020202020204" charset="0"/>
                <a:sym typeface="Arial"/>
              </a:rPr>
              <a:t>in place for </a:t>
            </a:r>
            <a:r>
              <a:rPr lang="en-GB" b="1" i="0" u="none" strike="noStrike" cap="none" dirty="0">
                <a:solidFill>
                  <a:srgbClr val="2D2767"/>
                </a:solidFill>
                <a:latin typeface="Apercu Pro" panose="020B0604020202020204" charset="0"/>
                <a:cs typeface="Apercu Pro" panose="020B0604020202020204" charset="0"/>
                <a:sym typeface="Arial"/>
              </a:rPr>
              <a:t>all goods.</a:t>
            </a:r>
            <a:endParaRPr dirty="0">
              <a:solidFill>
                <a:srgbClr val="2D2767"/>
              </a:solidFill>
              <a:latin typeface="Apercu Pro" panose="020B0604020202020204" charset="0"/>
              <a:cs typeface="Apercu Pro" panose="020B0604020202020204" charset="0"/>
            </a:endParaRPr>
          </a:p>
        </p:txBody>
      </p:sp>
      <p:sp>
        <p:nvSpPr>
          <p:cNvPr id="100" name="Google Shape;100;p13"/>
          <p:cNvSpPr txBox="1"/>
          <p:nvPr/>
        </p:nvSpPr>
        <p:spPr>
          <a:xfrm>
            <a:off x="385200" y="1515600"/>
            <a:ext cx="11496248" cy="818061"/>
          </a:xfrm>
          <a:prstGeom prst="rect">
            <a:avLst/>
          </a:prstGeom>
          <a:noFill/>
          <a:ln>
            <a:noFill/>
          </a:ln>
        </p:spPr>
        <p:txBody>
          <a:bodyPr spcFirstLastPara="1" wrap="square" lIns="91425" tIns="45700" rIns="91425" bIns="45700" anchor="t" anchorCtr="0">
            <a:noAutofit/>
          </a:bodyPr>
          <a:lstStyle/>
          <a:p>
            <a:pPr>
              <a:lnSpc>
                <a:spcPct val="90000"/>
              </a:lnSpc>
              <a:buClr>
                <a:schemeClr val="dk1"/>
              </a:buClr>
              <a:buSzPts val="2000"/>
            </a:pPr>
            <a:r>
              <a:rPr lang="en-GB" sz="1900" b="1" dirty="0">
                <a:solidFill>
                  <a:srgbClr val="2D2767"/>
                </a:solidFill>
                <a:latin typeface="Apercu Pro" panose="020B0604020202020204" charset="0"/>
                <a:ea typeface="+mj-ea"/>
                <a:cs typeface="Helvetica"/>
              </a:rPr>
              <a:t>What do businesses need to know?</a:t>
            </a:r>
          </a:p>
          <a:p>
            <a:pPr marL="0" marR="0" lvl="0" indent="0" algn="l" rtl="0">
              <a:lnSpc>
                <a:spcPct val="120000"/>
              </a:lnSpc>
              <a:spcBef>
                <a:spcPts val="600"/>
              </a:spcBef>
              <a:spcAft>
                <a:spcPts val="0"/>
              </a:spcAft>
              <a:buClr>
                <a:schemeClr val="dk1"/>
              </a:buClr>
              <a:buSzPts val="2000"/>
              <a:buFont typeface="Arial"/>
              <a:buNone/>
            </a:pPr>
            <a:r>
              <a:rPr lang="en-GB" dirty="0" err="1">
                <a:solidFill>
                  <a:srgbClr val="2C2664"/>
                </a:solidFill>
                <a:latin typeface="Apercu Pro "/>
              </a:rPr>
              <a:t>Businsses</a:t>
            </a:r>
            <a:r>
              <a:rPr lang="en-GB" dirty="0">
                <a:solidFill>
                  <a:srgbClr val="2C2664"/>
                </a:solidFill>
                <a:latin typeface="Apercu Pro "/>
              </a:rPr>
              <a:t> will not be able to import or export goods if they fail to comply with new customs procedures. </a:t>
            </a:r>
            <a:r>
              <a:rPr lang="en-GB" b="0" i="0" u="none" strike="noStrike" cap="none" dirty="0">
                <a:solidFill>
                  <a:srgbClr val="2D2767"/>
                </a:solidFill>
                <a:latin typeface="Apercu Pro "/>
                <a:sym typeface="Arial"/>
              </a:rPr>
              <a:t>Changes </a:t>
            </a:r>
            <a:r>
              <a:rPr lang="en-GB" dirty="0">
                <a:solidFill>
                  <a:srgbClr val="2D2767"/>
                </a:solidFill>
                <a:latin typeface="Apercu Pro "/>
                <a:sym typeface="Arial"/>
              </a:rPr>
              <a:t>are</a:t>
            </a:r>
            <a:r>
              <a:rPr lang="en-GB" b="0" i="0" u="none" strike="noStrike" cap="none" dirty="0">
                <a:solidFill>
                  <a:srgbClr val="2D2767"/>
                </a:solidFill>
                <a:latin typeface="Apercu Pro "/>
                <a:sym typeface="Arial"/>
              </a:rPr>
              <a:t> introduced in three stages in 2021:</a:t>
            </a:r>
            <a:endParaRPr dirty="0">
              <a:solidFill>
                <a:srgbClr val="2D2767"/>
              </a:solidFill>
              <a:latin typeface="Apercu Pro "/>
            </a:endParaRPr>
          </a:p>
        </p:txBody>
      </p:sp>
      <p:cxnSp>
        <p:nvCxnSpPr>
          <p:cNvPr id="101" name="Google Shape;101;p13"/>
          <p:cNvCxnSpPr/>
          <p:nvPr/>
        </p:nvCxnSpPr>
        <p:spPr>
          <a:xfrm>
            <a:off x="1230372" y="3650759"/>
            <a:ext cx="2140857" cy="0"/>
          </a:xfrm>
          <a:prstGeom prst="straightConnector1">
            <a:avLst/>
          </a:prstGeom>
          <a:noFill/>
          <a:ln w="38100" cap="flat" cmpd="sng">
            <a:solidFill>
              <a:srgbClr val="2D2767"/>
            </a:solidFill>
            <a:prstDash val="solid"/>
            <a:miter lim="800000"/>
            <a:headEnd type="none" w="sm" len="sm"/>
            <a:tailEnd type="none" w="sm" len="sm"/>
          </a:ln>
        </p:spPr>
      </p:cxnSp>
      <p:cxnSp>
        <p:nvCxnSpPr>
          <p:cNvPr id="102" name="Google Shape;102;p13"/>
          <p:cNvCxnSpPr/>
          <p:nvPr/>
        </p:nvCxnSpPr>
        <p:spPr>
          <a:xfrm>
            <a:off x="5100080" y="3650758"/>
            <a:ext cx="2140857" cy="0"/>
          </a:xfrm>
          <a:prstGeom prst="straightConnector1">
            <a:avLst/>
          </a:prstGeom>
          <a:noFill/>
          <a:ln w="38100" cap="flat" cmpd="sng">
            <a:solidFill>
              <a:srgbClr val="2D2767"/>
            </a:solidFill>
            <a:prstDash val="solid"/>
            <a:miter lim="800000"/>
            <a:headEnd type="none" w="sm" len="sm"/>
            <a:tailEnd type="none" w="sm" len="sm"/>
          </a:ln>
        </p:spPr>
      </p:cxnSp>
      <p:cxnSp>
        <p:nvCxnSpPr>
          <p:cNvPr id="103" name="Google Shape;103;p13"/>
          <p:cNvCxnSpPr/>
          <p:nvPr/>
        </p:nvCxnSpPr>
        <p:spPr>
          <a:xfrm>
            <a:off x="8887985" y="3650758"/>
            <a:ext cx="2140857" cy="0"/>
          </a:xfrm>
          <a:prstGeom prst="straightConnector1">
            <a:avLst/>
          </a:prstGeom>
          <a:noFill/>
          <a:ln w="38100" cap="flat" cmpd="sng">
            <a:solidFill>
              <a:srgbClr val="2D2767"/>
            </a:solidFill>
            <a:prstDash val="solid"/>
            <a:miter lim="800000"/>
            <a:headEnd type="none" w="sm" len="sm"/>
            <a:tailEnd type="none" w="sm" len="sm"/>
          </a:ln>
        </p:spPr>
      </p:cxnSp>
      <p:sp>
        <p:nvSpPr>
          <p:cNvPr id="18" name="Title 1">
            <a:extLst>
              <a:ext uri="{FF2B5EF4-FFF2-40B4-BE49-F238E27FC236}">
                <a16:creationId xmlns:a16="http://schemas.microsoft.com/office/drawing/2014/main" id="{F6C789D8-87D3-471F-A7B1-F896BE960C66}"/>
              </a:ext>
            </a:extLst>
          </p:cNvPr>
          <p:cNvSpPr>
            <a:spLocks noGrp="1"/>
          </p:cNvSpPr>
          <p:nvPr>
            <p:ph type="title"/>
          </p:nvPr>
        </p:nvSpPr>
        <p:spPr>
          <a:xfrm>
            <a:off x="344770" y="479542"/>
            <a:ext cx="11496248" cy="961155"/>
          </a:xfrm>
        </p:spPr>
        <p:txBody>
          <a:bodyPr>
            <a:noAutofit/>
          </a:bodyPr>
          <a:lstStyle/>
          <a:p>
            <a:r>
              <a:rPr lang="en-GB" sz="3600" b="1" dirty="0">
                <a:solidFill>
                  <a:srgbClr val="E61E42"/>
                </a:solidFill>
                <a:highlight>
                  <a:srgbClr val="E61E42"/>
                </a:highlight>
                <a:latin typeface="Apercu Pro" panose="020B0503050601040103" pitchFamily="34" charset="0"/>
                <a:cs typeface="Helvetica" panose="020B0604020202020204" pitchFamily="34" charset="0"/>
              </a:rPr>
              <a:t>I</a:t>
            </a:r>
            <a:r>
              <a:rPr lang="en-GB" sz="3600" b="1" dirty="0">
                <a:solidFill>
                  <a:schemeClr val="bg1"/>
                </a:solidFill>
                <a:highlight>
                  <a:srgbClr val="E61E42"/>
                </a:highlight>
                <a:latin typeface="Apercu Pro" panose="020B0503050601040103" pitchFamily="34" charset="0"/>
                <a:cs typeface="Helvetica" panose="020B0604020202020204" pitchFamily="34" charset="0"/>
              </a:rPr>
              <a:t>IMPORTING AND EXPORTING HAS </a:t>
            </a:r>
            <a:r>
              <a:rPr lang="en-GB" sz="3600" b="1" dirty="0" err="1">
                <a:solidFill>
                  <a:schemeClr val="bg1"/>
                </a:solidFill>
                <a:highlight>
                  <a:srgbClr val="E61E42"/>
                </a:highlight>
                <a:latin typeface="Apercu Pro" panose="020B0503050601040103" pitchFamily="34" charset="0"/>
                <a:cs typeface="Helvetica" panose="020B0604020202020204" pitchFamily="34" charset="0"/>
              </a:rPr>
              <a:t>CHANGED</a:t>
            </a:r>
            <a:r>
              <a:rPr lang="en-GB" sz="3600" b="1" dirty="0" err="1">
                <a:solidFill>
                  <a:srgbClr val="E61E42"/>
                </a:solidFill>
                <a:highlight>
                  <a:srgbClr val="E61E42"/>
                </a:highlight>
                <a:latin typeface="Arial" panose="020B0604020202020204" pitchFamily="34" charset="0"/>
                <a:cs typeface="Arial" panose="020B0604020202020204" pitchFamily="34" charset="0"/>
              </a:rPr>
              <a:t>i</a:t>
            </a:r>
            <a:endParaRPr lang="en-GB" sz="3600" b="1" dirty="0">
              <a:solidFill>
                <a:srgbClr val="E61E42"/>
              </a:solidFill>
              <a:highlight>
                <a:srgbClr val="E61E42"/>
              </a:highlight>
              <a:latin typeface="Apercu Pro" panose="020B0503050601040103" pitchFamily="34" charset="0"/>
              <a:cs typeface="Helvetica"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4"/>
          <p:cNvSpPr txBox="1">
            <a:spLocks noGrp="1"/>
          </p:cNvSpPr>
          <p:nvPr>
            <p:ph idx="1"/>
          </p:nvPr>
        </p:nvSpPr>
        <p:spPr>
          <a:xfrm>
            <a:off x="385715" y="1515600"/>
            <a:ext cx="11473732" cy="435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0000"/>
              </a:buClr>
              <a:buSzPts val="2000"/>
              <a:buNone/>
            </a:pPr>
            <a:r>
              <a:rPr lang="en-GB" sz="1900" b="1" dirty="0">
                <a:latin typeface="Apercu Pro" panose="020B0604020202020204" charset="0"/>
                <a:cs typeface="Apercu Pro" panose="020B0604020202020204" charset="0"/>
              </a:rPr>
              <a:t>What do businesses need to do?</a:t>
            </a:r>
          </a:p>
          <a:p>
            <a:pPr marL="0" indent="0">
              <a:lnSpc>
                <a:spcPct val="140000"/>
              </a:lnSpc>
              <a:spcBef>
                <a:spcPts val="1200"/>
              </a:spcBef>
              <a:buClr>
                <a:srgbClr val="FF0000"/>
              </a:buClr>
              <a:buSzPts val="2000"/>
              <a:buNone/>
            </a:pPr>
            <a:r>
              <a:rPr lang="en-GB" sz="1800" dirty="0">
                <a:latin typeface="Apercu Pro"/>
                <a:cs typeface="Apercu Pro" panose="020B0604020202020204" charset="0"/>
              </a:rPr>
              <a:t>Businesses will need to take a range of actions, but as immediate steps should:</a:t>
            </a:r>
            <a:endParaRPr sz="1800" dirty="0">
              <a:latin typeface="Apercu Pro"/>
              <a:cs typeface="Apercu Pro" panose="020B0604020202020204" charset="0"/>
            </a:endParaRPr>
          </a:p>
          <a:p>
            <a:pPr marL="625475" lvl="2" indent="-267970">
              <a:lnSpc>
                <a:spcPct val="140000"/>
              </a:lnSpc>
              <a:spcBef>
                <a:spcPts val="1200"/>
              </a:spcBef>
              <a:buClr>
                <a:srgbClr val="FF0000"/>
              </a:buClr>
              <a:buSzPts val="2000"/>
            </a:pPr>
            <a:r>
              <a:rPr lang="en-GB" sz="1800" dirty="0">
                <a:latin typeface="Apercu Pro"/>
                <a:cs typeface="Apercu Pro" panose="020B0604020202020204" charset="0"/>
              </a:rPr>
              <a:t>Make sure they have an EORI number starting with GB.</a:t>
            </a:r>
            <a:endParaRPr sz="1800" dirty="0">
              <a:latin typeface="Apercu Pro"/>
              <a:cs typeface="Apercu Pro" panose="020B0604020202020204" charset="0"/>
            </a:endParaRPr>
          </a:p>
          <a:p>
            <a:pPr marL="625475" lvl="2" indent="-267970" algn="l" rtl="0">
              <a:lnSpc>
                <a:spcPct val="140000"/>
              </a:lnSpc>
              <a:spcBef>
                <a:spcPts val="600"/>
              </a:spcBef>
              <a:spcAft>
                <a:spcPts val="0"/>
              </a:spcAft>
              <a:buClr>
                <a:srgbClr val="FF0000"/>
              </a:buClr>
              <a:buSzPts val="2000"/>
              <a:buChar char="•"/>
            </a:pPr>
            <a:r>
              <a:rPr lang="en-GB" sz="1800" dirty="0">
                <a:latin typeface="Apercu Pro"/>
                <a:cs typeface="Apercu Pro" panose="020B0604020202020204" charset="0"/>
              </a:rPr>
              <a:t>Consider using a customs intermediary to make declarations.</a:t>
            </a:r>
            <a:endParaRPr sz="1800" dirty="0">
              <a:latin typeface="Apercu Pro"/>
              <a:cs typeface="Apercu Pro" panose="020B0604020202020204" charset="0"/>
            </a:endParaRPr>
          </a:p>
          <a:p>
            <a:pPr marL="625475" lvl="2" indent="-267970">
              <a:lnSpc>
                <a:spcPct val="140000"/>
              </a:lnSpc>
              <a:spcBef>
                <a:spcPts val="600"/>
              </a:spcBef>
              <a:buClr>
                <a:srgbClr val="FF0000"/>
              </a:buClr>
              <a:buSzPts val="2000"/>
            </a:pPr>
            <a:r>
              <a:rPr lang="en-GB" sz="1800" dirty="0">
                <a:latin typeface="Apercu Pro"/>
                <a:cs typeface="Apercu Pro" panose="020B0604020202020204" charset="0"/>
              </a:rPr>
              <a:t>Check if goods need an import or export licence e.g. for chemicals or food and, if so, apply for what is needed.</a:t>
            </a:r>
            <a:endParaRPr sz="1800" dirty="0">
              <a:latin typeface="Apercu Pro"/>
              <a:cs typeface="Apercu Pro" panose="020B0604020202020204" charset="0"/>
            </a:endParaRPr>
          </a:p>
          <a:p>
            <a:pPr marL="625475" lvl="2" indent="-267970">
              <a:lnSpc>
                <a:spcPct val="140000"/>
              </a:lnSpc>
              <a:spcBef>
                <a:spcPts val="600"/>
              </a:spcBef>
              <a:buClr>
                <a:srgbClr val="FF0000"/>
              </a:buClr>
              <a:buSzPts val="2000"/>
            </a:pPr>
            <a:r>
              <a:rPr lang="en-GB" sz="1800" dirty="0">
                <a:latin typeface="Apercu Pro"/>
                <a:cs typeface="Apercu Pro" panose="020B0604020202020204" charset="0"/>
              </a:rPr>
              <a:t>Make sure businesses understand VAT responsibilities and what they have to pay.</a:t>
            </a:r>
            <a:endParaRPr sz="1800" dirty="0">
              <a:latin typeface="Apercu Pro"/>
              <a:cs typeface="Apercu Pro" panose="020B0604020202020204" charset="0"/>
            </a:endParaRPr>
          </a:p>
          <a:p>
            <a:pPr marL="625475" lvl="2" indent="-267970">
              <a:lnSpc>
                <a:spcPct val="140000"/>
              </a:lnSpc>
              <a:spcBef>
                <a:spcPts val="600"/>
              </a:spcBef>
              <a:buClr>
                <a:srgbClr val="FF0000"/>
              </a:buClr>
              <a:buSzPts val="2000"/>
            </a:pPr>
            <a:r>
              <a:rPr lang="en-GB" sz="1800" dirty="0">
                <a:latin typeface="Apercu Pro"/>
                <a:cs typeface="Apercu Pro" panose="020B0604020202020204" charset="0"/>
              </a:rPr>
              <a:t>Consider the use of deferred declarations if importing goods.</a:t>
            </a:r>
          </a:p>
          <a:p>
            <a:pPr marL="625475" lvl="2" indent="-267970">
              <a:lnSpc>
                <a:spcPct val="140000"/>
              </a:lnSpc>
              <a:spcBef>
                <a:spcPts val="600"/>
              </a:spcBef>
              <a:buClr>
                <a:srgbClr val="FF0000"/>
              </a:buClr>
              <a:buSzPts val="2000"/>
            </a:pPr>
            <a:r>
              <a:rPr lang="en-GB" sz="1800" dirty="0">
                <a:latin typeface="Apercu Pro"/>
                <a:cs typeface="Apercu Pro" panose="020B0604020202020204" charset="0"/>
              </a:rPr>
              <a:t>Look at grant funding availability, search ‘Customs Grants’ on GOV.UK.</a:t>
            </a:r>
            <a:endParaRPr sz="1800" dirty="0">
              <a:latin typeface="Apercu Pro"/>
              <a:cs typeface="Apercu Pro" panose="020B0604020202020204" charset="0"/>
            </a:endParaRPr>
          </a:p>
          <a:p>
            <a:pPr marL="914400" lvl="2" indent="0" algn="l" rtl="0">
              <a:lnSpc>
                <a:spcPct val="140000"/>
              </a:lnSpc>
              <a:spcBef>
                <a:spcPts val="600"/>
              </a:spcBef>
              <a:spcAft>
                <a:spcPts val="0"/>
              </a:spcAft>
              <a:buClr>
                <a:srgbClr val="FF0000"/>
              </a:buClr>
              <a:buSzPts val="2000"/>
              <a:buNone/>
            </a:pPr>
            <a:endParaRPr dirty="0">
              <a:solidFill>
                <a:srgbClr val="12034B"/>
              </a:solidFill>
              <a:latin typeface="NewTransport-Light" panose="02000503040000020004" pitchFamily="2" charset="0"/>
            </a:endParaRPr>
          </a:p>
        </p:txBody>
      </p:sp>
      <p:sp>
        <p:nvSpPr>
          <p:cNvPr id="9" name="Title 1">
            <a:extLst>
              <a:ext uri="{FF2B5EF4-FFF2-40B4-BE49-F238E27FC236}">
                <a16:creationId xmlns:a16="http://schemas.microsoft.com/office/drawing/2014/main" id="{86BD11A9-92FA-48E5-946B-921056380EFA}"/>
              </a:ext>
            </a:extLst>
          </p:cNvPr>
          <p:cNvSpPr>
            <a:spLocks noGrp="1"/>
          </p:cNvSpPr>
          <p:nvPr>
            <p:ph type="title"/>
          </p:nvPr>
        </p:nvSpPr>
        <p:spPr>
          <a:xfrm>
            <a:off x="344770" y="479542"/>
            <a:ext cx="10886648"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CHANGES</a:t>
            </a:r>
            <a:r>
              <a:rPr lang="en-GB" sz="3600" b="1" dirty="0">
                <a:solidFill>
                  <a:schemeClr val="bg1"/>
                </a:solidFill>
                <a:highlight>
                  <a:srgbClr val="E61E42"/>
                </a:highlight>
                <a:latin typeface="Apercu Pro" panose="020B0604020202020204" charset="0"/>
                <a:cs typeface="Apercu Pro" panose="020B0604020202020204" charset="0"/>
              </a:rPr>
              <a:t> TO IMPORTING AND EXPORTING</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r code&#10;&#10;Description automatically generated">
            <a:extLst>
              <a:ext uri="{FF2B5EF4-FFF2-40B4-BE49-F238E27FC236}">
                <a16:creationId xmlns:a16="http://schemas.microsoft.com/office/drawing/2014/main" id="{FBD2AAC4-78FF-4CB2-A93E-0EE453BB34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9225" y="2133600"/>
            <a:ext cx="1799167" cy="2590800"/>
          </a:xfrm>
          <a:prstGeom prst="rect">
            <a:avLst/>
          </a:prstGeom>
        </p:spPr>
      </p:pic>
      <p:sp>
        <p:nvSpPr>
          <p:cNvPr id="5" name="TextBox 4">
            <a:extLst>
              <a:ext uri="{FF2B5EF4-FFF2-40B4-BE49-F238E27FC236}">
                <a16:creationId xmlns:a16="http://schemas.microsoft.com/office/drawing/2014/main" id="{3078C960-D836-414A-9C59-71E58ACDA59F}"/>
              </a:ext>
            </a:extLst>
          </p:cNvPr>
          <p:cNvSpPr txBox="1"/>
          <p:nvPr/>
        </p:nvSpPr>
        <p:spPr>
          <a:xfrm>
            <a:off x="867773" y="4013794"/>
            <a:ext cx="2313625" cy="923330"/>
          </a:xfrm>
          <a:prstGeom prst="rect">
            <a:avLst/>
          </a:prstGeom>
          <a:solidFill>
            <a:schemeClr val="bg1"/>
          </a:solidFill>
        </p:spPr>
        <p:txBody>
          <a:bodyPr wrap="square">
            <a:spAutoFit/>
          </a:bodyPr>
          <a:lstStyle/>
          <a:p>
            <a:pPr algn="ctr"/>
            <a:r>
              <a:rPr lang="en-GB" b="1" dirty="0">
                <a:solidFill>
                  <a:srgbClr val="2D2767"/>
                </a:solidFill>
                <a:latin typeface="Apercu Pro" panose="020B0604020202020204" charset="0"/>
                <a:cs typeface="Helvetica" panose="020B0604020202020204" pitchFamily="34" charset="0"/>
              </a:rPr>
              <a:t>SCAN NOW FOR INFO ON:</a:t>
            </a:r>
          </a:p>
          <a:p>
            <a:pPr algn="ctr"/>
            <a:r>
              <a:rPr lang="en-GB" b="1" dirty="0">
                <a:solidFill>
                  <a:srgbClr val="2D2767"/>
                </a:solidFill>
                <a:latin typeface="Apercu Pro" panose="020B0604020202020204" charset="0"/>
                <a:cs typeface="Helvetica" panose="020B0604020202020204" pitchFamily="34" charset="0"/>
              </a:rPr>
              <a:t>IMPORTING GOODS</a:t>
            </a:r>
            <a:endParaRPr lang="en-GB" dirty="0">
              <a:solidFill>
                <a:srgbClr val="2D2767"/>
              </a:solidFill>
            </a:endParaRPr>
          </a:p>
        </p:txBody>
      </p:sp>
      <p:pic>
        <p:nvPicPr>
          <p:cNvPr id="7" name="Picture 6" descr="Qr code&#10;&#10;Description automatically generated">
            <a:extLst>
              <a:ext uri="{FF2B5EF4-FFF2-40B4-BE49-F238E27FC236}">
                <a16:creationId xmlns:a16="http://schemas.microsoft.com/office/drawing/2014/main" id="{4D7BEFFC-4942-498C-830F-BCDEB110E5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6343" y="2133600"/>
            <a:ext cx="1799167" cy="2590800"/>
          </a:xfrm>
          <a:prstGeom prst="rect">
            <a:avLst/>
          </a:prstGeom>
        </p:spPr>
      </p:pic>
      <p:sp>
        <p:nvSpPr>
          <p:cNvPr id="8" name="TextBox 7">
            <a:extLst>
              <a:ext uri="{FF2B5EF4-FFF2-40B4-BE49-F238E27FC236}">
                <a16:creationId xmlns:a16="http://schemas.microsoft.com/office/drawing/2014/main" id="{B28A41E7-FD0C-46E8-9F61-BFF2EEE67BC1}"/>
              </a:ext>
            </a:extLst>
          </p:cNvPr>
          <p:cNvSpPr txBox="1"/>
          <p:nvPr/>
        </p:nvSpPr>
        <p:spPr>
          <a:xfrm>
            <a:off x="4819113" y="4013794"/>
            <a:ext cx="2313625" cy="923330"/>
          </a:xfrm>
          <a:prstGeom prst="rect">
            <a:avLst/>
          </a:prstGeom>
          <a:solidFill>
            <a:schemeClr val="bg1"/>
          </a:solidFill>
        </p:spPr>
        <p:txBody>
          <a:bodyPr wrap="square">
            <a:spAutoFit/>
          </a:bodyPr>
          <a:lstStyle/>
          <a:p>
            <a:pPr algn="ctr"/>
            <a:r>
              <a:rPr lang="en-GB" b="1" dirty="0">
                <a:solidFill>
                  <a:srgbClr val="2D2767"/>
                </a:solidFill>
                <a:latin typeface="Apercu Pro" panose="020B0604020202020204" charset="0"/>
                <a:cs typeface="Helvetica" panose="020B0604020202020204" pitchFamily="34" charset="0"/>
              </a:rPr>
              <a:t>SCAN NOW FOR INFO ON:</a:t>
            </a:r>
          </a:p>
          <a:p>
            <a:pPr algn="ctr"/>
            <a:r>
              <a:rPr lang="en-GB" b="1" dirty="0">
                <a:solidFill>
                  <a:srgbClr val="2D2767"/>
                </a:solidFill>
                <a:latin typeface="Apercu Pro" panose="020B0604020202020204" charset="0"/>
                <a:cs typeface="Helvetica" panose="020B0604020202020204" pitchFamily="34" charset="0"/>
              </a:rPr>
              <a:t>EXPORTING GOODS</a:t>
            </a:r>
            <a:endParaRPr lang="en-GB" dirty="0">
              <a:solidFill>
                <a:srgbClr val="2D2767"/>
              </a:solidFill>
            </a:endParaRPr>
          </a:p>
        </p:txBody>
      </p:sp>
      <p:pic>
        <p:nvPicPr>
          <p:cNvPr id="9" name="Picture 8" descr="Qr code&#10;&#10;Description automatically generated">
            <a:extLst>
              <a:ext uri="{FF2B5EF4-FFF2-40B4-BE49-F238E27FC236}">
                <a16:creationId xmlns:a16="http://schemas.microsoft.com/office/drawing/2014/main" id="{24B40E6B-1A60-4DC3-9F32-286DF1000E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66233" y="2133600"/>
            <a:ext cx="1799167" cy="2590800"/>
          </a:xfrm>
          <a:prstGeom prst="rect">
            <a:avLst/>
          </a:prstGeom>
        </p:spPr>
      </p:pic>
      <p:sp>
        <p:nvSpPr>
          <p:cNvPr id="10" name="TextBox 9">
            <a:extLst>
              <a:ext uri="{FF2B5EF4-FFF2-40B4-BE49-F238E27FC236}">
                <a16:creationId xmlns:a16="http://schemas.microsoft.com/office/drawing/2014/main" id="{9B2655AE-8137-4148-8564-E430FE4C06E4}"/>
              </a:ext>
            </a:extLst>
          </p:cNvPr>
          <p:cNvSpPr txBox="1"/>
          <p:nvPr/>
        </p:nvSpPr>
        <p:spPr>
          <a:xfrm>
            <a:off x="8609003" y="4013794"/>
            <a:ext cx="2313625" cy="923330"/>
          </a:xfrm>
          <a:prstGeom prst="rect">
            <a:avLst/>
          </a:prstGeom>
          <a:solidFill>
            <a:schemeClr val="bg1"/>
          </a:solidFill>
        </p:spPr>
        <p:txBody>
          <a:bodyPr wrap="square">
            <a:spAutoFit/>
          </a:bodyPr>
          <a:lstStyle/>
          <a:p>
            <a:pPr algn="ctr"/>
            <a:r>
              <a:rPr lang="en-GB" b="1" dirty="0">
                <a:solidFill>
                  <a:srgbClr val="2D2767"/>
                </a:solidFill>
                <a:latin typeface="Apercu Pro" panose="020B0604020202020204" charset="0"/>
                <a:cs typeface="Helvetica" panose="020B0604020202020204" pitchFamily="34" charset="0"/>
              </a:rPr>
              <a:t>SCAN NOW FOR INFO ON:</a:t>
            </a:r>
          </a:p>
          <a:p>
            <a:pPr algn="ctr"/>
            <a:r>
              <a:rPr lang="en-GB" b="1" dirty="0">
                <a:solidFill>
                  <a:srgbClr val="2D2767"/>
                </a:solidFill>
                <a:latin typeface="Apercu Pro" panose="020B0604020202020204" charset="0"/>
                <a:cs typeface="Helvetica" panose="020B0604020202020204" pitchFamily="34" charset="0"/>
              </a:rPr>
              <a:t>CUSTOMS GRANTS</a:t>
            </a:r>
            <a:endParaRPr lang="en-GB" dirty="0">
              <a:solidFill>
                <a:srgbClr val="2D2767"/>
              </a:solidFill>
            </a:endParaRPr>
          </a:p>
        </p:txBody>
      </p:sp>
      <p:sp>
        <p:nvSpPr>
          <p:cNvPr id="11" name="Title 1">
            <a:extLst>
              <a:ext uri="{FF2B5EF4-FFF2-40B4-BE49-F238E27FC236}">
                <a16:creationId xmlns:a16="http://schemas.microsoft.com/office/drawing/2014/main" id="{D303E406-FA3E-46A5-ADA5-E3F7D3567E77}"/>
              </a:ext>
            </a:extLst>
          </p:cNvPr>
          <p:cNvSpPr>
            <a:spLocks noGrp="1"/>
          </p:cNvSpPr>
          <p:nvPr>
            <p:ph type="title"/>
          </p:nvPr>
        </p:nvSpPr>
        <p:spPr>
          <a:xfrm>
            <a:off x="344770" y="479542"/>
            <a:ext cx="10886648"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FURTHER</a:t>
            </a:r>
            <a:r>
              <a:rPr lang="en-GB" sz="3600" b="1" dirty="0">
                <a:solidFill>
                  <a:schemeClr val="bg1"/>
                </a:solidFill>
                <a:highlight>
                  <a:srgbClr val="E61E42"/>
                </a:highlight>
                <a:latin typeface="Apercu Pro" panose="020B0604020202020204" charset="0"/>
                <a:cs typeface="Apercu Pro" panose="020B0604020202020204" charset="0"/>
              </a:rPr>
              <a:t> INFORMATION</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extLst>
      <p:ext uri="{BB962C8B-B14F-4D97-AF65-F5344CB8AC3E}">
        <p14:creationId xmlns:p14="http://schemas.microsoft.com/office/powerpoint/2010/main" val="3256976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2EDE3-A015-4170-A47F-49E03AB04C87}"/>
              </a:ext>
            </a:extLst>
          </p:cNvPr>
          <p:cNvSpPr>
            <a:spLocks noGrp="1"/>
          </p:cNvSpPr>
          <p:nvPr>
            <p:ph idx="1"/>
          </p:nvPr>
        </p:nvSpPr>
        <p:spPr>
          <a:xfrm>
            <a:off x="384171" y="1514586"/>
            <a:ext cx="11713486" cy="5235665"/>
          </a:xfrm>
        </p:spPr>
        <p:txBody>
          <a:bodyPr vert="horz" lIns="91440" tIns="45720" rIns="91440" bIns="45720" rtlCol="0" anchor="t">
            <a:normAutofit fontScale="25000" lnSpcReduction="20000"/>
          </a:bodyPr>
          <a:lstStyle/>
          <a:p>
            <a:pPr marL="0" indent="0">
              <a:lnSpc>
                <a:spcPct val="110000"/>
              </a:lnSpc>
              <a:spcBef>
                <a:spcPts val="0"/>
              </a:spcBef>
              <a:buClr>
                <a:srgbClr val="FF0000"/>
              </a:buClr>
              <a:buNone/>
            </a:pPr>
            <a:r>
              <a:rPr lang="en-GB" sz="7600" b="1" dirty="0">
                <a:latin typeface="Apercu Pro" panose="020B0604020202020204" charset="0"/>
                <a:ea typeface="+mj-ea"/>
                <a:cs typeface="Helvetica"/>
              </a:rPr>
              <a:t>What do businesses need to know?</a:t>
            </a:r>
          </a:p>
          <a:p>
            <a:pPr marL="0" indent="0">
              <a:lnSpc>
                <a:spcPct val="110000"/>
              </a:lnSpc>
              <a:spcBef>
                <a:spcPts val="0"/>
              </a:spcBef>
              <a:buClr>
                <a:srgbClr val="FF0000"/>
              </a:buClr>
              <a:buNone/>
            </a:pPr>
            <a:endParaRPr lang="en-GB" sz="7200" b="1" dirty="0">
              <a:solidFill>
                <a:srgbClr val="FF003B"/>
              </a:solidFill>
              <a:ea typeface="+mj-ea"/>
              <a:cs typeface="Helvetica"/>
            </a:endParaRPr>
          </a:p>
          <a:p>
            <a:pPr>
              <a:lnSpc>
                <a:spcPct val="110000"/>
              </a:lnSpc>
              <a:spcBef>
                <a:spcPts val="1200"/>
              </a:spcBef>
              <a:buClr>
                <a:srgbClr val="FF0000"/>
              </a:buClr>
            </a:pPr>
            <a:r>
              <a:rPr lang="en-GB" sz="7200" dirty="0">
                <a:latin typeface="Apercu Pro"/>
                <a:cs typeface="Helvetica"/>
              </a:rPr>
              <a:t>The Northern Ireland Protocol is now in effect. There are some changes for goods movements into Northern Ireland from Great Britain.</a:t>
            </a:r>
          </a:p>
          <a:p>
            <a:pPr>
              <a:lnSpc>
                <a:spcPct val="110000"/>
              </a:lnSpc>
              <a:spcBef>
                <a:spcPts val="1200"/>
              </a:spcBef>
              <a:buClr>
                <a:srgbClr val="FF0000"/>
              </a:buClr>
            </a:pPr>
            <a:r>
              <a:rPr lang="en-GB" sz="7200" dirty="0">
                <a:latin typeface="Apercu Pro"/>
                <a:cs typeface="Helvetica"/>
              </a:rPr>
              <a:t>The Protocol entails some new administrative processes for traders, notably new digital import declaration requirements, and digital safety and security information, for goods entering Northern Ireland from the rest of the UK.</a:t>
            </a:r>
          </a:p>
          <a:p>
            <a:pPr>
              <a:lnSpc>
                <a:spcPct val="110000"/>
              </a:lnSpc>
              <a:spcBef>
                <a:spcPts val="1200"/>
              </a:spcBef>
              <a:buClr>
                <a:srgbClr val="FF0000"/>
              </a:buClr>
            </a:pPr>
            <a:r>
              <a:rPr lang="en-GB" sz="7200" dirty="0">
                <a:latin typeface="Apercu Pro"/>
                <a:cs typeface="Helvetica"/>
              </a:rPr>
              <a:t>The UK Government has established a new, free service, the Trader Support Service (TSS). The TSS provides an end-to-end service guiding businesses through all import processes </a:t>
            </a:r>
            <a:r>
              <a:rPr lang="en-GB" sz="7200" dirty="0">
                <a:latin typeface="Apercu Pro"/>
                <a:ea typeface="+mn-lt"/>
                <a:cs typeface="+mn-lt"/>
              </a:rPr>
              <a:t>and can also be used to complete digital declarations at no additional cost. </a:t>
            </a:r>
            <a:r>
              <a:rPr lang="en-US" sz="7200" dirty="0">
                <a:solidFill>
                  <a:srgbClr val="2D2767"/>
                </a:solidFill>
                <a:latin typeface="Apercu Pro"/>
              </a:rPr>
              <a:t>The TSS ensures that there are no new tariffs for businesses and consumers on internal UK trade, and will maintain the UK’s VAT area.</a:t>
            </a:r>
            <a:endParaRPr lang="en-GB" sz="7200" dirty="0">
              <a:ea typeface="+mn-lt"/>
              <a:cs typeface="+mn-lt"/>
            </a:endParaRPr>
          </a:p>
          <a:p>
            <a:pPr>
              <a:lnSpc>
                <a:spcPct val="110000"/>
              </a:lnSpc>
              <a:spcBef>
                <a:spcPts val="1200"/>
              </a:spcBef>
              <a:buClr>
                <a:srgbClr val="FF0000"/>
              </a:buClr>
            </a:pPr>
            <a:r>
              <a:rPr lang="en-GB" sz="7200" dirty="0">
                <a:solidFill>
                  <a:srgbClr val="2D2767"/>
                </a:solidFill>
                <a:latin typeface="Apercu Pro"/>
                <a:ea typeface="+mn-lt"/>
                <a:cs typeface="+mn-lt"/>
              </a:rPr>
              <a:t>The new declarations need to be made on the new Customs Declaration Service (CDS). The TSS has access to the CDS and will be able to complete declarations on traders’ behalf. </a:t>
            </a:r>
            <a:endParaRPr lang="en-GB" sz="7200" dirty="0">
              <a:latin typeface="Apercu Pro" panose="020B0604020202020204" charset="0"/>
              <a:ea typeface="+mn-lt"/>
              <a:cs typeface="+mn-lt"/>
            </a:endParaRPr>
          </a:p>
          <a:p>
            <a:pPr>
              <a:lnSpc>
                <a:spcPct val="110000"/>
              </a:lnSpc>
              <a:spcBef>
                <a:spcPts val="1200"/>
              </a:spcBef>
              <a:buClr>
                <a:srgbClr val="FF0000"/>
              </a:buClr>
            </a:pPr>
            <a:r>
              <a:rPr lang="en-US" sz="7200" dirty="0">
                <a:latin typeface="Apercu Pro"/>
              </a:rPr>
              <a:t>There</a:t>
            </a:r>
            <a:r>
              <a:rPr lang="en-US" sz="7200" dirty="0">
                <a:solidFill>
                  <a:srgbClr val="2D2767"/>
                </a:solidFill>
                <a:latin typeface="Apercu Pro"/>
              </a:rPr>
              <a:t> is a three-month grace period</a:t>
            </a:r>
            <a:r>
              <a:rPr lang="en-US" sz="7200" dirty="0">
                <a:latin typeface="Apercu Pro"/>
              </a:rPr>
              <a:t>, ending  April 2021,</a:t>
            </a:r>
            <a:r>
              <a:rPr lang="en-US" sz="7200" dirty="0">
                <a:solidFill>
                  <a:srgbClr val="2D2767"/>
                </a:solidFill>
                <a:latin typeface="Apercu Pro"/>
              </a:rPr>
              <a:t> for supermarket supplies to aid businesses in adapting to the new regulations within the Northern Ireland Protocol. </a:t>
            </a:r>
          </a:p>
          <a:p>
            <a:pPr>
              <a:lnSpc>
                <a:spcPct val="120000"/>
              </a:lnSpc>
              <a:spcBef>
                <a:spcPts val="1200"/>
              </a:spcBef>
              <a:buClr>
                <a:srgbClr val="FF0000"/>
              </a:buClr>
            </a:pPr>
            <a:endParaRPr lang="en-GB" sz="2400" dirty="0">
              <a:cs typeface="Helvetica" panose="020B0604020202020204" pitchFamily="34" charset="0"/>
            </a:endParaRPr>
          </a:p>
          <a:p>
            <a:pPr>
              <a:lnSpc>
                <a:spcPct val="120000"/>
              </a:lnSpc>
              <a:spcBef>
                <a:spcPts val="0"/>
              </a:spcBef>
              <a:buClr>
                <a:srgbClr val="FF0000"/>
              </a:buClr>
            </a:pPr>
            <a:endParaRPr lang="en-GB" dirty="0">
              <a:latin typeface="Helvetica" panose="020B0604020202020204" pitchFamily="34" charset="0"/>
              <a:cs typeface="Helvetica" panose="020B0604020202020204" pitchFamily="34" charset="0"/>
            </a:endParaRPr>
          </a:p>
          <a:p>
            <a:pPr>
              <a:lnSpc>
                <a:spcPct val="120000"/>
              </a:lnSpc>
              <a:spcBef>
                <a:spcPts val="0"/>
              </a:spcBef>
              <a:buClr>
                <a:srgbClr val="FF0000"/>
              </a:buClr>
            </a:pPr>
            <a:endParaRPr lang="en-GB" dirty="0">
              <a:latin typeface="Arial" panose="020B0604020202020204" pitchFamily="34" charset="0"/>
              <a:cs typeface="Arial" panose="020B0604020202020204" pitchFamily="34" charset="0"/>
            </a:endParaRPr>
          </a:p>
          <a:p>
            <a:pPr>
              <a:lnSpc>
                <a:spcPct val="120000"/>
              </a:lnSpc>
              <a:spcBef>
                <a:spcPts val="0"/>
              </a:spcBef>
              <a:buClr>
                <a:srgbClr val="FF0000"/>
              </a:buClr>
            </a:pPr>
            <a:endParaRPr lang="en-GB" sz="3800" dirty="0">
              <a:solidFill>
                <a:srgbClr val="FF0000"/>
              </a:solidFill>
              <a:latin typeface="Helvetica" panose="020B0604020202020204" pitchFamily="34" charset="0"/>
              <a:cs typeface="Helvetica" panose="020B0604020202020204" pitchFamily="34" charset="0"/>
            </a:endParaRPr>
          </a:p>
          <a:p>
            <a:endParaRPr lang="en-GB" dirty="0">
              <a:latin typeface="Helvetica" panose="020B0604020202020204" pitchFamily="34" charset="0"/>
              <a:cs typeface="Helvetica" panose="020B0604020202020204" pitchFamily="34" charset="0"/>
            </a:endParaRPr>
          </a:p>
          <a:p>
            <a:endParaRPr lang="en-GB" dirty="0">
              <a:latin typeface="Helvetica" panose="020B0604020202020204" pitchFamily="34" charset="0"/>
              <a:cs typeface="Helvetica" panose="020B0604020202020204" pitchFamily="34" charset="0"/>
            </a:endParaRPr>
          </a:p>
          <a:p>
            <a:endParaRPr lang="en-GB" dirty="0">
              <a:latin typeface="Helvetica" panose="020B0604020202020204" pitchFamily="34" charset="0"/>
              <a:cs typeface="Helvetica" panose="020B0604020202020204" pitchFamily="34" charset="0"/>
            </a:endParaRPr>
          </a:p>
        </p:txBody>
      </p:sp>
      <p:sp>
        <p:nvSpPr>
          <p:cNvPr id="4" name="Title 1">
            <a:extLst>
              <a:ext uri="{FF2B5EF4-FFF2-40B4-BE49-F238E27FC236}">
                <a16:creationId xmlns:a16="http://schemas.microsoft.com/office/drawing/2014/main" id="{68BF45BA-5C84-469B-A11B-43786F13BA51}"/>
              </a:ext>
            </a:extLst>
          </p:cNvPr>
          <p:cNvSpPr>
            <a:spLocks noGrp="1"/>
          </p:cNvSpPr>
          <p:nvPr>
            <p:ph type="title"/>
          </p:nvPr>
        </p:nvSpPr>
        <p:spPr>
          <a:xfrm>
            <a:off x="344770" y="479542"/>
            <a:ext cx="10886648" cy="961155"/>
          </a:xfrm>
        </p:spPr>
        <p:txBody>
          <a:bodyPr>
            <a:noAutofit/>
          </a:bodyPr>
          <a:lstStyle/>
          <a:p>
            <a:r>
              <a:rPr lang="en-GB" sz="3600" b="1" dirty="0" err="1">
                <a:solidFill>
                  <a:srgbClr val="E61E42"/>
                </a:solidFill>
                <a:highlight>
                  <a:srgbClr val="E61E42"/>
                </a:highlight>
                <a:latin typeface="Arial" panose="020B0604020202020204" pitchFamily="34" charset="0"/>
                <a:cs typeface="Arial" panose="020B0604020202020204" pitchFamily="34" charset="0"/>
              </a:rPr>
              <a:t>i</a:t>
            </a:r>
            <a:r>
              <a:rPr lang="en-GB" sz="3600" b="1" dirty="0" err="1">
                <a:solidFill>
                  <a:schemeClr val="bg1"/>
                </a:solidFill>
                <a:highlight>
                  <a:srgbClr val="E61E42"/>
                </a:highlight>
                <a:latin typeface="Apercu Pro" panose="020B0604020202020204" charset="0"/>
                <a:cs typeface="Apercu Pro" panose="020B0604020202020204" charset="0"/>
              </a:rPr>
              <a:t>TRADING</a:t>
            </a:r>
            <a:r>
              <a:rPr lang="en-GB" sz="3600" b="1" dirty="0">
                <a:solidFill>
                  <a:schemeClr val="bg1"/>
                </a:solidFill>
                <a:highlight>
                  <a:srgbClr val="E61E42"/>
                </a:highlight>
                <a:latin typeface="Apercu Pro" panose="020B0604020202020204" charset="0"/>
                <a:cs typeface="Apercu Pro" panose="020B0604020202020204" charset="0"/>
              </a:rPr>
              <a:t> WITH NORTHERN IRELAND</a:t>
            </a:r>
            <a:r>
              <a:rPr lang="en-GB" sz="3600" b="1" dirty="0">
                <a:solidFill>
                  <a:srgbClr val="E61E42"/>
                </a:solidFill>
                <a:highlight>
                  <a:srgbClr val="E61E42"/>
                </a:highlight>
                <a:latin typeface="Apercu Pro" panose="020B0604020202020204" charset="0"/>
                <a:cs typeface="Apercu Pro" panose="020B0604020202020204" charset="0"/>
              </a:rPr>
              <a:t>I</a:t>
            </a:r>
          </a:p>
        </p:txBody>
      </p:sp>
    </p:spTree>
    <p:extLst>
      <p:ext uri="{BB962C8B-B14F-4D97-AF65-F5344CB8AC3E}">
        <p14:creationId xmlns:p14="http://schemas.microsoft.com/office/powerpoint/2010/main" val="841886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1F57396-CB58-4F30-843D-0565BF958617}">
  <we:reference id="6da5b0d7-dbb0-49a9-93ba-d19c80971ba6" version="8.0.3.0" store="EXCatalog" storeType="EXCatalog"/>
  <we:alternateReferences>
    <we:reference id="WA104381050" version="8.0.3.0" store="en-GB"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92AB90371DEB48835463DE3D97CAE7" ma:contentTypeVersion="507" ma:contentTypeDescription="Create a new document." ma:contentTypeScope="" ma:versionID="6ce4d2610211338621cdb07c9b805eae">
  <xsd:schema xmlns:xsd="http://www.w3.org/2001/XMLSchema" xmlns:xs="http://www.w3.org/2001/XMLSchema" xmlns:p="http://schemas.microsoft.com/office/2006/metadata/properties" xmlns:ns2="f5306899-96aa-46e9-8b25-112cc89a50d9" xmlns:ns3="b67a7830-db79-4a49-bf27-2aff92a2201a" xmlns:ns4="b413c3fd-5a3b-4239-b985-69032e371c04" xmlns:ns5="c963a4c1-1bb4-49f2-a011-9c776a7eed2a" xmlns:ns6="a8f60570-4bd3-4f2b-950b-a996de8ab151" xmlns:ns7="a172083e-e40c-4314-b43a-827352a1ed2c" xmlns:ns8="c0e5669f-1bcb-499c-94e0-3ccb733d3d13" xmlns:ns9="5e505f24-c93d-4b04-acbb-615940ce42e3" xmlns:ns10="cd9e4fca-4b31-4d63-be97-c9f6257ae32f" targetNamespace="http://schemas.microsoft.com/office/2006/metadata/properties" ma:root="true" ma:fieldsID="99c0fee1b62e69d01340c799dd9f4b94" ns2:_="" ns3:_="" ns4:_="" ns5:_="" ns6:_="" ns7:_="" ns8:_="" ns9:_="" ns10:_="">
    <xsd:import namespace="f5306899-96aa-46e9-8b25-112cc89a50d9"/>
    <xsd:import namespace="b67a7830-db79-4a49-bf27-2aff92a2201a"/>
    <xsd:import namespace="b413c3fd-5a3b-4239-b985-69032e371c04"/>
    <xsd:import namespace="c963a4c1-1bb4-49f2-a011-9c776a7eed2a"/>
    <xsd:import namespace="a8f60570-4bd3-4f2b-950b-a996de8ab151"/>
    <xsd:import namespace="a172083e-e40c-4314-b43a-827352a1ed2c"/>
    <xsd:import namespace="c0e5669f-1bcb-499c-94e0-3ccb733d3d13"/>
    <xsd:import namespace="5e505f24-c93d-4b04-acbb-615940ce42e3"/>
    <xsd:import namespace="cd9e4fca-4b31-4d63-be97-c9f6257ae32f"/>
    <xsd:element name="properties">
      <xsd:complexType>
        <xsd:sequence>
          <xsd:element name="documentManagement">
            <xsd:complexType>
              <xsd:all>
                <xsd:element ref="ns2:_dlc_DocId" minOccurs="0"/>
                <xsd:element ref="ns2:_dlc_DocIdUrl" minOccurs="0"/>
                <xsd:element ref="ns2:_dlc_DocIdPersistId" minOccurs="0"/>
                <xsd:element ref="ns3:ExternallyShared" minOccurs="0"/>
                <xsd:element ref="ns4:Document_x0020_Notes" minOccurs="0"/>
                <xsd:element ref="ns2:Security_x0020_Classification" minOccurs="0"/>
                <xsd:element ref="ns4:Handling_x0020_Instructions" minOccurs="0"/>
                <xsd:element ref="ns2:Descriptor" minOccurs="0"/>
                <xsd:element ref="ns4:Government_x0020_Body" minOccurs="0"/>
                <xsd:element ref="ns5:m975189f4ba442ecbf67d4147307b177" minOccurs="0"/>
                <xsd:element ref="ns2:TaxCatchAll" minOccurs="0"/>
                <xsd:element ref="ns2:TaxCatchAllLabel" minOccurs="0"/>
                <xsd:element ref="ns6:Retention_x0020_Label" minOccurs="0"/>
                <xsd:element ref="ns4:Date_x0020_Opened" minOccurs="0"/>
                <xsd:element ref="ns4:Date_x0020_Closed" minOccurs="0"/>
                <xsd:element ref="ns2:National_x0020_Caveat" minOccurs="0"/>
                <xsd:element ref="ns4:CIRRUSPreviousLocation" minOccurs="0"/>
                <xsd:element ref="ns4:CIRRUSPreviousID" minOccurs="0"/>
                <xsd:element ref="ns4:CIRRUSPreviousRetentionPolicy" minOccurs="0"/>
                <xsd:element ref="ns3:LegacyDocumentType" minOccurs="0"/>
                <xsd:element ref="ns3:LegacyAdditionalAuthors" minOccurs="0"/>
                <xsd:element ref="ns3:LegacyFileplanTarget" minOccurs="0"/>
                <xsd:element ref="ns3:LegacyNumericClass" minOccurs="0"/>
                <xsd:element ref="ns3:LegacyFolderType" minOccurs="0"/>
                <xsd:element ref="ns3:LegacyCustodian" minOccurs="0"/>
                <xsd:element ref="ns3:LegacyRecordFolderIdentifier" minOccurs="0"/>
                <xsd:element ref="ns3:LegacyCopyright" minOccurs="0"/>
                <xsd:element ref="ns3:LegacyLastModifiedDate" minOccurs="0"/>
                <xsd:element ref="ns3:LegacyModifier" minOccurs="0"/>
                <xsd:element ref="ns3:LegacyFolder" minOccurs="0"/>
                <xsd:element ref="ns3:LegacyContentType" minOccurs="0"/>
                <xsd:element ref="ns3:LegacyExpiryReviewDate" minOccurs="0"/>
                <xsd:element ref="ns3:LegacyLastActionDate" minOccurs="0"/>
                <xsd:element ref="ns3:LegacyProtectiveMarking" minOccurs="0"/>
                <xsd:element ref="ns7:LegacyDescriptor" minOccurs="0"/>
                <xsd:element ref="ns3:LegacyTags" minOccurs="0"/>
                <xsd:element ref="ns3:LegacyReferencesFromOtherItems" minOccurs="0"/>
                <xsd:element ref="ns3:LegacyReferencesToOtherItems" minOccurs="0"/>
                <xsd:element ref="ns3:LegacyStatusonTransfer" minOccurs="0"/>
                <xsd:element ref="ns3:LegacyDateClosed" minOccurs="0"/>
                <xsd:element ref="ns3:LegacyRecordCategoryIdentifier" minOccurs="0"/>
                <xsd:element ref="ns3:LegacyDispositionAsOfDate" minOccurs="0"/>
                <xsd:element ref="ns3:LegacyHomeLocation" minOccurs="0"/>
                <xsd:element ref="ns3:LegacyCurrentLocation" minOccurs="0"/>
                <xsd:element ref="ns7:LegacyPhysicalFormat" minOccurs="0"/>
                <xsd:element ref="ns8:LegacyCaseReferenceNumber" minOccurs="0"/>
                <xsd:element ref="ns7:LegacyDateFileReceived" minOccurs="0"/>
                <xsd:element ref="ns7:LegacyDateFileRequested" minOccurs="0"/>
                <xsd:element ref="ns7:LegacyDateFileReturned" minOccurs="0"/>
                <xsd:element ref="ns7:LegacyMinister" minOccurs="0"/>
                <xsd:element ref="ns7:LegacyMP" minOccurs="0"/>
                <xsd:element ref="ns7:LegacyFolderNotes" minOccurs="0"/>
                <xsd:element ref="ns7:LegacyPhysicalItemLocation" minOccurs="0"/>
                <xsd:element ref="ns3:LegacyDocumentLink" minOccurs="0"/>
                <xsd:element ref="ns3:LegacyFolderLink" minOccurs="0"/>
                <xsd:element ref="ns7:LegacyRequestType" minOccurs="0"/>
                <xsd:element ref="ns9:MediaServiceMetadata" minOccurs="0"/>
                <xsd:element ref="ns9:MediaServiceFastMetadata" minOccurs="0"/>
                <xsd:element ref="ns10:SharedWithUsers" minOccurs="0"/>
                <xsd:element ref="ns10:SharedWithDetails" minOccurs="0"/>
                <xsd:element ref="ns9:MediaServiceAutoKeyPoints" minOccurs="0"/>
                <xsd:element ref="ns9:MediaServiceKeyPoints" minOccurs="0"/>
                <xsd:element ref="ns9:MediaServiceAutoTags" minOccurs="0"/>
                <xsd:element ref="ns9:MediaServiceOCR" minOccurs="0"/>
                <xsd:element ref="ns9:MediaServiceGenerationTime" minOccurs="0"/>
                <xsd:element ref="ns9: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306899-96aa-46e9-8b25-112cc89a50d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ecurity_x0020_Classification" ma:index="13" nillable="true" ma:displayName="Security Classification" ma:default="OFFICIAL" ma:format="Dropdown" ma:indexed="true" ma:internalName="Security_x0020_Classification">
      <xsd:simpleType>
        <xsd:restriction base="dms:Choice">
          <xsd:enumeration value="OFFICIAL"/>
          <xsd:enumeration value="OFFICIAL - SENSITIVE"/>
        </xsd:restriction>
      </xsd:simpleType>
    </xsd:element>
    <xsd:element name="Descriptor" ma:index="15" nillable="true" ma:displayName="Descriptor" ma:default="" ma:format="Dropdown" ma:indexed="true" ma:internalName="Descriptor">
      <xsd:simpleType>
        <xsd:restriction base="dms:Choice">
          <xsd:enumeration value="COMMERCIAL"/>
          <xsd:enumeration value="PERSONAL"/>
          <xsd:enumeration value="LOCSEN"/>
        </xsd:restriction>
      </xsd:simpleType>
    </xsd:element>
    <xsd:element name="TaxCatchAll" ma:index="18" nillable="true" ma:displayName="Taxonomy Catch All Column" ma:hidden="true" ma:list="{4eca3b40-ed15-4c44-9b6e-716bb16a41f9}" ma:internalName="TaxCatchAll" ma:showField="CatchAllData" ma:web="f5306899-96aa-46e9-8b25-112cc89a50d9">
      <xsd:complexType>
        <xsd:complexContent>
          <xsd:extension base="dms:MultiChoiceLookup">
            <xsd:sequence>
              <xsd:element name="Value" type="dms:Lookup" maxOccurs="unbounded" minOccurs="0" nillable="true"/>
            </xsd:sequence>
          </xsd:extension>
        </xsd:complexContent>
      </xsd:complexType>
    </xsd:element>
    <xsd:element name="TaxCatchAllLabel" ma:index="19" nillable="true" ma:displayName="Taxonomy Catch All Column1" ma:hidden="true" ma:list="{4eca3b40-ed15-4c44-9b6e-716bb16a41f9}" ma:internalName="TaxCatchAllLabel" ma:readOnly="true" ma:showField="CatchAllDataLabel" ma:web="f5306899-96aa-46e9-8b25-112cc89a50d9">
      <xsd:complexType>
        <xsd:complexContent>
          <xsd:extension base="dms:MultiChoiceLookup">
            <xsd:sequence>
              <xsd:element name="Value" type="dms:Lookup" maxOccurs="unbounded" minOccurs="0" nillable="true"/>
            </xsd:sequence>
          </xsd:extension>
        </xsd:complexContent>
      </xsd:complexType>
    </xsd:element>
    <xsd:element name="National_x0020_Caveat" ma:index="24" nillable="true" ma:displayName="National Caveat" ma:default="" ma:format="Dropdown" ma:indexed="true" ma:internalName="National_x0020_Caveat">
      <xsd:simpleType>
        <xsd:restriction base="dms:Choice">
          <xsd:enumeration value="UK EYES ONLY"/>
        </xsd:restriction>
      </xsd:simpleType>
    </xsd:element>
  </xsd:schema>
  <xsd:schema xmlns:xsd="http://www.w3.org/2001/XMLSchema" xmlns:xs="http://www.w3.org/2001/XMLSchema" xmlns:dms="http://schemas.microsoft.com/office/2006/documentManagement/types" xmlns:pc="http://schemas.microsoft.com/office/infopath/2007/PartnerControls" targetNamespace="b67a7830-db79-4a49-bf27-2aff92a2201a" elementFormDefault="qualified">
    <xsd:import namespace="http://schemas.microsoft.com/office/2006/documentManagement/types"/>
    <xsd:import namespace="http://schemas.microsoft.com/office/infopath/2007/PartnerControls"/>
    <xsd:element name="ExternallyShared" ma:index="11" nillable="true" ma:displayName="External" ma:description="Used with SPFX field customizer, displays if the item is externally shared" ma:hidden="true" ma:internalName="ExternallyShared">
      <xsd:simpleType>
        <xsd:restriction base="dms:Text"/>
      </xsd:simpleType>
    </xsd:element>
    <xsd:element name="LegacyDocumentType" ma:index="28" nillable="true" ma:displayName="Legacy Document Type" ma:internalName="LegacyDocumentType">
      <xsd:simpleType>
        <xsd:restriction base="dms:Text">
          <xsd:maxLength value="255"/>
        </xsd:restriction>
      </xsd:simpleType>
    </xsd:element>
    <xsd:element name="LegacyAdditionalAuthors" ma:index="29" nillable="true" ma:displayName="Legacy Additional Authors" ma:internalName="LegacyAdditionalAuthors">
      <xsd:simpleType>
        <xsd:restriction base="dms:Note"/>
      </xsd:simpleType>
    </xsd:element>
    <xsd:element name="LegacyFileplanTarget" ma:index="30" nillable="true" ma:displayName="Legacy Fileplan Target" ma:internalName="LegacyFileplanTarget">
      <xsd:simpleType>
        <xsd:restriction base="dms:Text">
          <xsd:maxLength value="255"/>
        </xsd:restriction>
      </xsd:simpleType>
    </xsd:element>
    <xsd:element name="LegacyNumericClass" ma:index="31" nillable="true" ma:displayName="Legacy Numeric Class" ma:internalName="LegacyNumericClass">
      <xsd:simpleType>
        <xsd:restriction base="dms:Text">
          <xsd:maxLength value="255"/>
        </xsd:restriction>
      </xsd:simpleType>
    </xsd:element>
    <xsd:element name="LegacyFolderType" ma:index="32" nillable="true" ma:displayName="Legacy Folder Type" ma:internalName="LegacyFolderType">
      <xsd:simpleType>
        <xsd:restriction base="dms:Text">
          <xsd:maxLength value="255"/>
        </xsd:restriction>
      </xsd:simpleType>
    </xsd:element>
    <xsd:element name="LegacyCustodian" ma:index="33" nillable="true" ma:displayName="Legacy Custodian" ma:internalName="LegacyCustodian">
      <xsd:simpleType>
        <xsd:restriction base="dms:Note"/>
      </xsd:simpleType>
    </xsd:element>
    <xsd:element name="LegacyRecordFolderIdentifier" ma:index="34" nillable="true" ma:displayName="Legacy Record Folder Identifier" ma:internalName="LegacyRecordFolderIdentifier">
      <xsd:simpleType>
        <xsd:restriction base="dms:Text">
          <xsd:maxLength value="255"/>
        </xsd:restriction>
      </xsd:simpleType>
    </xsd:element>
    <xsd:element name="LegacyCopyright" ma:index="35" nillable="true" ma:displayName="Legacy Copyright" ma:internalName="LegacyCopyright">
      <xsd:simpleType>
        <xsd:restriction base="dms:Text">
          <xsd:maxLength value="255"/>
        </xsd:restriction>
      </xsd:simpleType>
    </xsd:element>
    <xsd:element name="LegacyLastModifiedDate" ma:index="36" nillable="true" ma:displayName="Legacy Last Modified Date" ma:format="DateTime" ma:internalName="LegacyLastModifiedDate">
      <xsd:simpleType>
        <xsd:restriction base="dms:DateTime"/>
      </xsd:simpleType>
    </xsd:element>
    <xsd:element name="LegacyModifier" ma:index="37" nillable="true" ma:displayName="Legacy Modifier" ma:SharePointGroup="0" ma:internalName="LegacyModifi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gacyFolder" ma:index="38" nillable="true" ma:displayName="Legacy Folder" ma:internalName="LegacyFolder">
      <xsd:simpleType>
        <xsd:restriction base="dms:Text">
          <xsd:maxLength value="255"/>
        </xsd:restriction>
      </xsd:simpleType>
    </xsd:element>
    <xsd:element name="LegacyContentType" ma:index="39" nillable="true" ma:displayName="Legacy Content Type" ma:internalName="LegacyContentType">
      <xsd:simpleType>
        <xsd:restriction base="dms:Text">
          <xsd:maxLength value="255"/>
        </xsd:restriction>
      </xsd:simpleType>
    </xsd:element>
    <xsd:element name="LegacyExpiryReviewDate" ma:index="40" nillable="true" ma:displayName="Legacy Expiry Review Date" ma:format="DateTime" ma:internalName="LegacyExpiryReviewDate">
      <xsd:simpleType>
        <xsd:restriction base="dms:DateTime"/>
      </xsd:simpleType>
    </xsd:element>
    <xsd:element name="LegacyLastActionDate" ma:index="41" nillable="true" ma:displayName="Legacy Last Action Date" ma:format="DateTime" ma:internalName="LegacyLastActionDate">
      <xsd:simpleType>
        <xsd:restriction base="dms:DateTime"/>
      </xsd:simpleType>
    </xsd:element>
    <xsd:element name="LegacyProtectiveMarking" ma:index="42" nillable="true" ma:displayName="Legacy Protective Marking" ma:internalName="LegacyProtectiveMarking">
      <xsd:simpleType>
        <xsd:restriction base="dms:Text">
          <xsd:maxLength value="255"/>
        </xsd:restriction>
      </xsd:simpleType>
    </xsd:element>
    <xsd:element name="LegacyTags" ma:index="44" nillable="true" ma:displayName="Legacy Tags" ma:internalName="LegacyTags">
      <xsd:simpleType>
        <xsd:restriction base="dms:Note"/>
      </xsd:simpleType>
    </xsd:element>
    <xsd:element name="LegacyReferencesFromOtherItems" ma:index="45" nillable="true" ma:displayName="Legacy References From Other Items" ma:internalName="LegacyReferencesFromOtherItems">
      <xsd:simpleType>
        <xsd:restriction base="dms:Text">
          <xsd:maxLength value="255"/>
        </xsd:restriction>
      </xsd:simpleType>
    </xsd:element>
    <xsd:element name="LegacyReferencesToOtherItems" ma:index="46" nillable="true" ma:displayName="Legacy References To Other Items" ma:internalName="LegacyReferencesToOtherItems">
      <xsd:simpleType>
        <xsd:restriction base="dms:Note"/>
      </xsd:simpleType>
    </xsd:element>
    <xsd:element name="LegacyStatusonTransfer" ma:index="47" nillable="true" ma:displayName="Legacy Status on Transfer" ma:internalName="LegacyStatusonTransfer">
      <xsd:simpleType>
        <xsd:restriction base="dms:Text">
          <xsd:maxLength value="255"/>
        </xsd:restriction>
      </xsd:simpleType>
    </xsd:element>
    <xsd:element name="LegacyDateClosed" ma:index="48" nillable="true" ma:displayName="Legacy Date Closed" ma:format="DateOnly" ma:internalName="LegacyDateClosed">
      <xsd:simpleType>
        <xsd:restriction base="dms:DateTime"/>
      </xsd:simpleType>
    </xsd:element>
    <xsd:element name="LegacyRecordCategoryIdentifier" ma:index="49" nillable="true" ma:displayName="Legacy Record Category Identifier" ma:internalName="LegacyRecordCategoryIdentifier">
      <xsd:simpleType>
        <xsd:restriction base="dms:Text">
          <xsd:maxLength value="255"/>
        </xsd:restriction>
      </xsd:simpleType>
    </xsd:element>
    <xsd:element name="LegacyDispositionAsOfDate" ma:index="50" nillable="true" ma:displayName="Legacy Disposition as of Date" ma:format="DateOnly" ma:internalName="LegacyDispositionAsOfDate">
      <xsd:simpleType>
        <xsd:restriction base="dms:DateTime"/>
      </xsd:simpleType>
    </xsd:element>
    <xsd:element name="LegacyHomeLocation" ma:index="51" nillable="true" ma:displayName="Legacy Home Location" ma:internalName="LegacyHomeLocation">
      <xsd:simpleType>
        <xsd:restriction base="dms:Text">
          <xsd:maxLength value="255"/>
        </xsd:restriction>
      </xsd:simpleType>
    </xsd:element>
    <xsd:element name="LegacyCurrentLocation" ma:index="52" nillable="true" ma:displayName="Legacy Current Location" ma:internalName="LegacyCurrentLocation">
      <xsd:simpleType>
        <xsd:restriction base="dms:Text">
          <xsd:maxLength value="255"/>
        </xsd:restriction>
      </xsd:simpleType>
    </xsd:element>
    <xsd:element name="LegacyDocumentLink" ma:index="62" nillable="true" ma:displayName="Legacy Document Link" ma:internalName="LegacyDocumentLink">
      <xsd:simpleType>
        <xsd:restriction base="dms:Text">
          <xsd:maxLength value="255"/>
        </xsd:restriction>
      </xsd:simpleType>
    </xsd:element>
    <xsd:element name="LegacyFolderLink" ma:index="63" nillable="true" ma:displayName="Legacy Folder Link" ma:internalName="LegacyFolderLink">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3c3fd-5a3b-4239-b985-69032e371c04" elementFormDefault="qualified">
    <xsd:import namespace="http://schemas.microsoft.com/office/2006/documentManagement/types"/>
    <xsd:import namespace="http://schemas.microsoft.com/office/infopath/2007/PartnerControls"/>
    <xsd:element name="Document_x0020_Notes" ma:index="12" nillable="true" ma:displayName="Document Notes" ma:internalName="Document_0x0020_Notes">
      <xsd:simpleType>
        <xsd:restriction base="dms:Note"/>
      </xsd:simpleType>
    </xsd:element>
    <xsd:element name="Handling_x0020_Instructions" ma:index="14" nillable="true" ma:displayName="Handling Instructions" ma:internalName="Handling_x0020_Instructions">
      <xsd:simpleType>
        <xsd:restriction base="dms:Text">
          <xsd:maxLength value="255"/>
        </xsd:restriction>
      </xsd:simpleType>
    </xsd:element>
    <xsd:element name="Government_x0020_Body" ma:index="16" nillable="true" ma:displayName="Government Body" ma:internalName="Government_x0020_Body">
      <xsd:simpleType>
        <xsd:restriction base="dms:Text">
          <xsd:maxLength value="255"/>
        </xsd:restriction>
      </xsd:simpleType>
    </xsd:element>
    <xsd:element name="Date_x0020_Opened" ma:index="22" nillable="true" ma:displayName="Date Opened" ma:default="[Today]" ma:format="DateOnly" ma:internalName="Date_x0020_Opened">
      <xsd:simpleType>
        <xsd:restriction base="dms:DateTime"/>
      </xsd:simpleType>
    </xsd:element>
    <xsd:element name="Date_x0020_Closed" ma:index="23" nillable="true" ma:displayName="Date Closed" ma:format="DateOnly" ma:internalName="Date_x0020_Closed">
      <xsd:simpleType>
        <xsd:restriction base="dms:DateTime"/>
      </xsd:simpleType>
    </xsd:element>
    <xsd:element name="CIRRUSPreviousLocation" ma:index="25" nillable="true" ma:displayName="Previous Location" ma:description="The location the document previously resided in." ma:internalName="CIRRUSPreviousLocation">
      <xsd:simpleType>
        <xsd:restriction base="dms:Text">
          <xsd:maxLength value="255"/>
        </xsd:restriction>
      </xsd:simpleType>
    </xsd:element>
    <xsd:element name="CIRRUSPreviousID" ma:index="26" nillable="true" ma:displayName="Previous Id" ma:description="The id of the document in its previous location." ma:internalName="CIRRUSPreviousID">
      <xsd:simpleType>
        <xsd:restriction base="dms:Text">
          <xsd:maxLength value="255"/>
        </xsd:restriction>
      </xsd:simpleType>
    </xsd:element>
    <xsd:element name="CIRRUSPreviousRetentionPolicy" ma:index="27" nillable="true" ma:displayName="Previous Retention Policy" ma:description="The retention policy of the document in its previous location." ma:internalName="CIRRUSPreviousRetentionPolic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63a4c1-1bb4-49f2-a011-9c776a7eed2a" elementFormDefault="qualified">
    <xsd:import namespace="http://schemas.microsoft.com/office/2006/documentManagement/types"/>
    <xsd:import namespace="http://schemas.microsoft.com/office/infopath/2007/PartnerControls"/>
    <xsd:element name="m975189f4ba442ecbf67d4147307b177" ma:index="17" nillable="true" ma:taxonomy="true" ma:internalName="m975189f4ba442ecbf67d4147307b177" ma:taxonomyFieldName="Business_x0020_Unit" ma:displayName="Business Unit" ma:default="" ma:fieldId="{6975189f-4ba4-42ec-bf67-d4147307b177}" ma:sspId="9b0aeba9-2bce-41c2-8545-5d12d676a674" ma:termSetId="6f71e40e-3a2e-4baf-91d9-2069eb35453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f60570-4bd3-4f2b-950b-a996de8ab151" elementFormDefault="qualified">
    <xsd:import namespace="http://schemas.microsoft.com/office/2006/documentManagement/types"/>
    <xsd:import namespace="http://schemas.microsoft.com/office/infopath/2007/PartnerControls"/>
    <xsd:element name="Retention_x0020_Label" ma:index="21" nillable="true" ma:displayName="Retention Label" ma:internalName="Retention_x0020_Labe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72083e-e40c-4314-b43a-827352a1ed2c" elementFormDefault="qualified">
    <xsd:import namespace="http://schemas.microsoft.com/office/2006/documentManagement/types"/>
    <xsd:import namespace="http://schemas.microsoft.com/office/infopath/2007/PartnerControls"/>
    <xsd:element name="LegacyDescriptor" ma:index="43" nillable="true" ma:displayName="Legacy Descriptor" ma:internalName="LegacyDescriptor">
      <xsd:simpleType>
        <xsd:restriction base="dms:Note"/>
      </xsd:simpleType>
    </xsd:element>
    <xsd:element name="LegacyPhysicalFormat" ma:index="53" nillable="true" ma:displayName="Legacy Physical Format" ma:default="0" ma:internalName="LegacyPhysicalFormat">
      <xsd:simpleType>
        <xsd:restriction base="dms:Boolean"/>
      </xsd:simpleType>
    </xsd:element>
    <xsd:element name="LegacyDateFileReceived" ma:index="55" nillable="true" ma:displayName="Legacy Date File Received" ma:format="DateOnly" ma:internalName="LegacyDateFileReceived">
      <xsd:simpleType>
        <xsd:restriction base="dms:DateTime"/>
      </xsd:simpleType>
    </xsd:element>
    <xsd:element name="LegacyDateFileRequested" ma:index="56" nillable="true" ma:displayName="Legacy Date File Requested" ma:format="DateOnly" ma:internalName="LegacyDateFileRequested">
      <xsd:simpleType>
        <xsd:restriction base="dms:DateTime"/>
      </xsd:simpleType>
    </xsd:element>
    <xsd:element name="LegacyDateFileReturned" ma:index="57" nillable="true" ma:displayName="Legacy Date File Returned" ma:format="DateOnly" ma:internalName="LegacyDateFileReturned">
      <xsd:simpleType>
        <xsd:restriction base="dms:DateTime"/>
      </xsd:simpleType>
    </xsd:element>
    <xsd:element name="LegacyMinister" ma:index="58" nillable="true" ma:displayName="Legacy Minister" ma:internalName="LegacyMinister">
      <xsd:simpleType>
        <xsd:restriction base="dms:Text">
          <xsd:maxLength value="255"/>
        </xsd:restriction>
      </xsd:simpleType>
    </xsd:element>
    <xsd:element name="LegacyMP" ma:index="59" nillable="true" ma:displayName="Legacy MP" ma:internalName="LegacyMP">
      <xsd:simpleType>
        <xsd:restriction base="dms:Text">
          <xsd:maxLength value="255"/>
        </xsd:restriction>
      </xsd:simpleType>
    </xsd:element>
    <xsd:element name="LegacyFolderNotes" ma:index="60" nillable="true" ma:displayName="Legacy Folder Notes" ma:internalName="LegacyFolderNotes">
      <xsd:simpleType>
        <xsd:restriction base="dms:Note"/>
      </xsd:simpleType>
    </xsd:element>
    <xsd:element name="LegacyPhysicalItemLocation" ma:index="61" nillable="true" ma:displayName="Legacy Physical Item Location" ma:format="Dropdown" ma:internalName="LegacyPhysicalItemLocation">
      <xsd:simpleType>
        <xsd:restriction base="dms:Choice">
          <xsd:enumeration value="Off-Site"/>
          <xsd:enumeration value="TNA"/>
          <xsd:enumeration value="DECC"/>
        </xsd:restriction>
      </xsd:simpleType>
    </xsd:element>
    <xsd:element name="LegacyRequestType" ma:index="64" nillable="true" ma:displayName="Legacy Request Type" ma:format="Dropdown" ma:internalName="LegacyRequestType">
      <xsd:simpleType>
        <xsd:restriction base="dms:Choice">
          <xsd:enumeration value="FOI"/>
          <xsd:enumeration value="EIR"/>
          <xsd:enumeration value="PQ"/>
          <xsd:enumeration value="MC"/>
        </xsd:restriction>
      </xsd:simpleType>
    </xsd:element>
  </xsd:schema>
  <xsd:schema xmlns:xsd="http://www.w3.org/2001/XMLSchema" xmlns:xs="http://www.w3.org/2001/XMLSchema" xmlns:dms="http://schemas.microsoft.com/office/2006/documentManagement/types" xmlns:pc="http://schemas.microsoft.com/office/infopath/2007/PartnerControls" targetNamespace="c0e5669f-1bcb-499c-94e0-3ccb733d3d13" elementFormDefault="qualified">
    <xsd:import namespace="http://schemas.microsoft.com/office/2006/documentManagement/types"/>
    <xsd:import namespace="http://schemas.microsoft.com/office/infopath/2007/PartnerControls"/>
    <xsd:element name="LegacyCaseReferenceNumber" ma:index="54" nillable="true" ma:displayName="Legacy Case Reference Number" ma:internalName="LegacyCaseReferenceNumber">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505f24-c93d-4b04-acbb-615940ce42e3" elementFormDefault="qualified">
    <xsd:import namespace="http://schemas.microsoft.com/office/2006/documentManagement/types"/>
    <xsd:import namespace="http://schemas.microsoft.com/office/infopath/2007/PartnerControls"/>
    <xsd:element name="MediaServiceMetadata" ma:index="65" nillable="true" ma:displayName="MediaServiceMetadata" ma:hidden="true" ma:internalName="MediaServiceMetadata" ma:readOnly="true">
      <xsd:simpleType>
        <xsd:restriction base="dms:Note"/>
      </xsd:simpleType>
    </xsd:element>
    <xsd:element name="MediaServiceFastMetadata" ma:index="66" nillable="true" ma:displayName="MediaServiceFastMetadata" ma:hidden="true" ma:internalName="MediaServiceFastMetadata" ma:readOnly="true">
      <xsd:simpleType>
        <xsd:restriction base="dms:Note"/>
      </xsd:simpleType>
    </xsd:element>
    <xsd:element name="MediaServiceAutoKeyPoints" ma:index="69" nillable="true" ma:displayName="MediaServiceAutoKeyPoints" ma:hidden="true" ma:internalName="MediaServiceAutoKeyPoints" ma:readOnly="true">
      <xsd:simpleType>
        <xsd:restriction base="dms:Note"/>
      </xsd:simpleType>
    </xsd:element>
    <xsd:element name="MediaServiceKeyPoints" ma:index="70" nillable="true" ma:displayName="KeyPoints" ma:internalName="MediaServiceKeyPoints" ma:readOnly="true">
      <xsd:simpleType>
        <xsd:restriction base="dms:Note">
          <xsd:maxLength value="255"/>
        </xsd:restriction>
      </xsd:simpleType>
    </xsd:element>
    <xsd:element name="MediaServiceAutoTags" ma:index="71" nillable="true" ma:displayName="Tags" ma:internalName="MediaServiceAutoTags" ma:readOnly="true">
      <xsd:simpleType>
        <xsd:restriction base="dms:Text"/>
      </xsd:simpleType>
    </xsd:element>
    <xsd:element name="MediaServiceOCR" ma:index="72" nillable="true" ma:displayName="Extracted Text" ma:internalName="MediaServiceOCR" ma:readOnly="true">
      <xsd:simpleType>
        <xsd:restriction base="dms:Note">
          <xsd:maxLength value="255"/>
        </xsd:restriction>
      </xsd:simpleType>
    </xsd:element>
    <xsd:element name="MediaServiceGenerationTime" ma:index="73" nillable="true" ma:displayName="MediaServiceGenerationTime" ma:hidden="true" ma:internalName="MediaServiceGenerationTime" ma:readOnly="true">
      <xsd:simpleType>
        <xsd:restriction base="dms:Text"/>
      </xsd:simpleType>
    </xsd:element>
    <xsd:element name="MediaServiceEventHashCode" ma:index="7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9e4fca-4b31-4d63-be97-c9f6257ae32f" elementFormDefault="qualified">
    <xsd:import namespace="http://schemas.microsoft.com/office/2006/documentManagement/types"/>
    <xsd:import namespace="http://schemas.microsoft.com/office/infopath/2007/PartnerControls"/>
    <xsd:element name="SharedWithUsers" ma:index="6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Government_x0020_Body xmlns="b413c3fd-5a3b-4239-b985-69032e371c04">BEIS</Government_x0020_Body>
    <Date_x0020_Opened xmlns="b413c3fd-5a3b-4239-b985-69032e371c04">2020-11-02T13:32:57+00:00</Date_x0020_Opened>
    <Retention_x0020_Label xmlns="a8f60570-4bd3-4f2b-950b-a996de8ab151">HMG PPP Review</Retention_x0020_Label>
    <Date_x0020_Closed xmlns="b413c3fd-5a3b-4239-b985-69032e371c04" xsi:nil="true"/>
    <TaxCatchAll xmlns="f5306899-96aa-46e9-8b25-112cc89a50d9">
      <Value>300</Value>
    </TaxCatchAll>
    <Descriptor xmlns="f5306899-96aa-46e9-8b25-112cc89a50d9" xsi:nil="true"/>
    <m975189f4ba442ecbf67d4147307b177 xmlns="c963a4c1-1bb4-49f2-a011-9c776a7eed2a">
      <Terms xmlns="http://schemas.microsoft.com/office/infopath/2007/PartnerControls">
        <TermInfo xmlns="http://schemas.microsoft.com/office/infopath/2007/PartnerControls">
          <TermName xmlns="http://schemas.microsoft.com/office/infopath/2007/PartnerControls">EU Exit BIRD</TermName>
          <TermId xmlns="http://schemas.microsoft.com/office/infopath/2007/PartnerControls">36d940aa-d363-420a-8b3d-d7998b440470</TermId>
        </TermInfo>
      </Terms>
    </m975189f4ba442ecbf67d4147307b177>
    <Security_x0020_Classification xmlns="f5306899-96aa-46e9-8b25-112cc89a50d9">OFFICIAL</Security_x0020_Classification>
    <_dlc_DocId xmlns="f5306899-96aa-46e9-8b25-112cc89a50d9">CQ7C7EK6CYH2-1334762818-34409</_dlc_DocId>
    <_dlc_DocIdUrl xmlns="f5306899-96aa-46e9-8b25-112cc89a50d9">
      <Url>https://beisgov.sharepoint.com/sites/beis2/200/_layouts/15/DocIdRedir.aspx?ID=CQ7C7EK6CYH2-1334762818-34409</Url>
      <Description>CQ7C7EK6CYH2-1334762818-34409</Description>
    </_dlc_DocIdUrl>
    <LegacyRecordCategoryIdentifier xmlns="b67a7830-db79-4a49-bf27-2aff92a2201a" xsi:nil="true"/>
    <LegacyCaseReferenceNumber xmlns="c0e5669f-1bcb-499c-94e0-3ccb733d3d13" xsi:nil="true"/>
    <LegacyDateFileRequested xmlns="a172083e-e40c-4314-b43a-827352a1ed2c" xsi:nil="true"/>
    <LegacyFolderType xmlns="b67a7830-db79-4a49-bf27-2aff92a2201a" xsi:nil="true"/>
    <LegacyRecordFolderIdentifier xmlns="b67a7830-db79-4a49-bf27-2aff92a2201a" xsi:nil="true"/>
    <LegacyFolder xmlns="b67a7830-db79-4a49-bf27-2aff92a2201a" xsi:nil="true"/>
    <LegacyMP xmlns="a172083e-e40c-4314-b43a-827352a1ed2c" xsi:nil="true"/>
    <ExternallyShared xmlns="b67a7830-db79-4a49-bf27-2aff92a2201a" xsi:nil="true"/>
    <LegacyDateFileReceived xmlns="a172083e-e40c-4314-b43a-827352a1ed2c" xsi:nil="true"/>
    <LegacyFolderLink xmlns="b67a7830-db79-4a49-bf27-2aff92a2201a" xsi:nil="true"/>
    <Document_x0020_Notes xmlns="b413c3fd-5a3b-4239-b985-69032e371c04" xsi:nil="true"/>
    <LegacyAdditionalAuthors xmlns="b67a7830-db79-4a49-bf27-2aff92a2201a" xsi:nil="true"/>
    <LegacyDocumentLink xmlns="b67a7830-db79-4a49-bf27-2aff92a2201a" xsi:nil="true"/>
    <National_x0020_Caveat xmlns="f5306899-96aa-46e9-8b25-112cc89a50d9" xsi:nil="true"/>
    <CIRRUSPreviousLocation xmlns="b413c3fd-5a3b-4239-b985-69032e371c04" xsi:nil="true"/>
    <LegacyPhysicalItemLocation xmlns="a172083e-e40c-4314-b43a-827352a1ed2c" xsi:nil="true"/>
    <LegacyDescriptor xmlns="a172083e-e40c-4314-b43a-827352a1ed2c" xsi:nil="true"/>
    <LegacyRequestType xmlns="a172083e-e40c-4314-b43a-827352a1ed2c" xsi:nil="true"/>
    <LegacyLastModifiedDate xmlns="b67a7830-db79-4a49-bf27-2aff92a2201a" xsi:nil="true"/>
    <LegacyDateClosed xmlns="b67a7830-db79-4a49-bf27-2aff92a2201a" xsi:nil="true"/>
    <LegacyHomeLocation xmlns="b67a7830-db79-4a49-bf27-2aff92a2201a" xsi:nil="true"/>
    <LegacyExpiryReviewDate xmlns="b67a7830-db79-4a49-bf27-2aff92a2201a" xsi:nil="true"/>
    <LegacyPhysicalFormat xmlns="a172083e-e40c-4314-b43a-827352a1ed2c">false</LegacyPhysicalFormat>
    <LegacyDocumentType xmlns="b67a7830-db79-4a49-bf27-2aff92a2201a" xsi:nil="true"/>
    <LegacyReferencesFromOtherItems xmlns="b67a7830-db79-4a49-bf27-2aff92a2201a" xsi:nil="true"/>
    <LegacyLastActionDate xmlns="b67a7830-db79-4a49-bf27-2aff92a2201a" xsi:nil="true"/>
    <CIRRUSPreviousID xmlns="b413c3fd-5a3b-4239-b985-69032e371c04" xsi:nil="true"/>
    <LegacyModifier xmlns="b67a7830-db79-4a49-bf27-2aff92a2201a">
      <UserInfo>
        <DisplayName/>
        <AccountId xsi:nil="true"/>
        <AccountType/>
      </UserInfo>
    </LegacyModifier>
    <CIRRUSPreviousRetentionPolicy xmlns="b413c3fd-5a3b-4239-b985-69032e371c04" xsi:nil="true"/>
    <LegacyStatusonTransfer xmlns="b67a7830-db79-4a49-bf27-2aff92a2201a" xsi:nil="true"/>
    <LegacyDispositionAsOfDate xmlns="b67a7830-db79-4a49-bf27-2aff92a2201a" xsi:nil="true"/>
    <LegacyMinister xmlns="a172083e-e40c-4314-b43a-827352a1ed2c" xsi:nil="true"/>
    <LegacyFileplanTarget xmlns="b67a7830-db79-4a49-bf27-2aff92a2201a" xsi:nil="true"/>
    <LegacyCustodian xmlns="b67a7830-db79-4a49-bf27-2aff92a2201a" xsi:nil="true"/>
    <LegacyContentType xmlns="b67a7830-db79-4a49-bf27-2aff92a2201a" xsi:nil="true"/>
    <LegacyProtectiveMarking xmlns="b67a7830-db79-4a49-bf27-2aff92a2201a" xsi:nil="true"/>
    <LegacyReferencesToOtherItems xmlns="b67a7830-db79-4a49-bf27-2aff92a2201a" xsi:nil="true"/>
    <LegacyDateFileReturned xmlns="a172083e-e40c-4314-b43a-827352a1ed2c" xsi:nil="true"/>
    <LegacyCopyright xmlns="b67a7830-db79-4a49-bf27-2aff92a2201a" xsi:nil="true"/>
    <Handling_x0020_Instructions xmlns="b413c3fd-5a3b-4239-b985-69032e371c04" xsi:nil="true"/>
    <LegacyTags xmlns="b67a7830-db79-4a49-bf27-2aff92a2201a" xsi:nil="true"/>
    <LegacyFolderNotes xmlns="a172083e-e40c-4314-b43a-827352a1ed2c" xsi:nil="true"/>
    <LegacyNumericClass xmlns="b67a7830-db79-4a49-bf27-2aff92a2201a" xsi:nil="true"/>
    <LegacyCurrentLocation xmlns="b67a7830-db79-4a49-bf27-2aff92a2201a" xsi:nil="true"/>
  </documentManagement>
</p:properties>
</file>

<file path=customXml/itemProps1.xml><?xml version="1.0" encoding="utf-8"?>
<ds:datastoreItem xmlns:ds="http://schemas.openxmlformats.org/officeDocument/2006/customXml" ds:itemID="{7F606A52-927D-400A-B1DB-FB1662196930}">
  <ds:schemaRefs>
    <ds:schemaRef ds:uri="http://schemas.microsoft.com/sharepoint/events"/>
  </ds:schemaRefs>
</ds:datastoreItem>
</file>

<file path=customXml/itemProps2.xml><?xml version="1.0" encoding="utf-8"?>
<ds:datastoreItem xmlns:ds="http://schemas.openxmlformats.org/officeDocument/2006/customXml" ds:itemID="{B0216017-4694-49FA-A7FC-29FEC055E2B0}">
  <ds:schemaRefs>
    <ds:schemaRef ds:uri="http://schemas.microsoft.com/sharepoint/v3/contenttype/forms"/>
  </ds:schemaRefs>
</ds:datastoreItem>
</file>

<file path=customXml/itemProps3.xml><?xml version="1.0" encoding="utf-8"?>
<ds:datastoreItem xmlns:ds="http://schemas.openxmlformats.org/officeDocument/2006/customXml" ds:itemID="{7D97F03D-F458-4988-812B-7FF75DDD3F57}">
  <ds:schemaRefs>
    <ds:schemaRef ds:uri="5e505f24-c93d-4b04-acbb-615940ce42e3"/>
    <ds:schemaRef ds:uri="a172083e-e40c-4314-b43a-827352a1ed2c"/>
    <ds:schemaRef ds:uri="a8f60570-4bd3-4f2b-950b-a996de8ab151"/>
    <ds:schemaRef ds:uri="b413c3fd-5a3b-4239-b985-69032e371c04"/>
    <ds:schemaRef ds:uri="b67a7830-db79-4a49-bf27-2aff92a2201a"/>
    <ds:schemaRef ds:uri="c0e5669f-1bcb-499c-94e0-3ccb733d3d13"/>
    <ds:schemaRef ds:uri="c963a4c1-1bb4-49f2-a011-9c776a7eed2a"/>
    <ds:schemaRef ds:uri="cd9e4fca-4b31-4d63-be97-c9f6257ae32f"/>
    <ds:schemaRef ds:uri="f5306899-96aa-46e9-8b25-112cc89a50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AE8C73F8-5529-4C4C-AD19-6C059A8F29D2}">
  <ds:schemaRefs>
    <ds:schemaRef ds:uri="http://schemas.openxmlformats.org/package/2006/metadata/core-properties"/>
    <ds:schemaRef ds:uri="c0e5669f-1bcb-499c-94e0-3ccb733d3d13"/>
    <ds:schemaRef ds:uri="5e505f24-c93d-4b04-acbb-615940ce42e3"/>
    <ds:schemaRef ds:uri="http://purl.org/dc/terms/"/>
    <ds:schemaRef ds:uri="b413c3fd-5a3b-4239-b985-69032e371c04"/>
    <ds:schemaRef ds:uri="a8f60570-4bd3-4f2b-950b-a996de8ab151"/>
    <ds:schemaRef ds:uri="c963a4c1-1bb4-49f2-a011-9c776a7eed2a"/>
    <ds:schemaRef ds:uri="http://schemas.microsoft.com/office/2006/documentManagement/types"/>
    <ds:schemaRef ds:uri="http://www.w3.org/XML/1998/namespace"/>
    <ds:schemaRef ds:uri="a172083e-e40c-4314-b43a-827352a1ed2c"/>
    <ds:schemaRef ds:uri="b67a7830-db79-4a49-bf27-2aff92a2201a"/>
    <ds:schemaRef ds:uri="http://schemas.microsoft.com/office/2006/metadata/properties"/>
    <ds:schemaRef ds:uri="http://purl.org/dc/dcmitype/"/>
    <ds:schemaRef ds:uri="f5306899-96aa-46e9-8b25-112cc89a50d9"/>
    <ds:schemaRef ds:uri="cd9e4fca-4b31-4d63-be97-c9f6257ae32f"/>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982</TotalTime>
  <Words>7302</Words>
  <Application>Microsoft Office PowerPoint</Application>
  <PresentationFormat>Widescreen</PresentationFormat>
  <Paragraphs>576</Paragraphs>
  <Slides>51</Slides>
  <Notes>41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Arial</vt:lpstr>
      <vt:lpstr>Calibri</vt:lpstr>
      <vt:lpstr>Apercu Mono Pro Medium</vt:lpstr>
      <vt:lpstr>Helvetica Neue</vt:lpstr>
      <vt:lpstr>NewTransport-Light</vt:lpstr>
      <vt:lpstr>Helvetica</vt:lpstr>
      <vt:lpstr>Apercu Pro</vt:lpstr>
      <vt:lpstr>Apercu Pro Medium</vt:lpstr>
      <vt:lpstr>Segoe UI</vt:lpstr>
      <vt:lpstr>Apercu Pro </vt:lpstr>
      <vt:lpstr>Apercu  Pro </vt:lpstr>
      <vt:lpstr>Office Theme</vt:lpstr>
      <vt:lpstr> POST- BREXIT TRANSITION PERIOD  ACTIONS FOR  BUSINESSES</vt:lpstr>
      <vt:lpstr>ICONTEXTiAND AIMSI</vt:lpstr>
      <vt:lpstr>INEW RULESiARE HEREI</vt:lpstr>
      <vt:lpstr>ICHECK WHAT ACTIONS AREiNEEDEDI</vt:lpstr>
      <vt:lpstr>iWHAT’S CHANGED?I</vt:lpstr>
      <vt:lpstr>IIMPORTING AND EXPORTING HAS CHANGEDi</vt:lpstr>
      <vt:lpstr>iCHANGES TO IMPORTING AND EXPORTINGI</vt:lpstr>
      <vt:lpstr>iFURTHER INFORMATIONI</vt:lpstr>
      <vt:lpstr>iTRADING WITH NORTHERN IRELANDI</vt:lpstr>
      <vt:lpstr>iTRADING WITH NORTHERN IRELANDI</vt:lpstr>
      <vt:lpstr>iTRADING WITH NORTHERN IRELANDI</vt:lpstr>
      <vt:lpstr>iFURTHER INFORMATIONI</vt:lpstr>
      <vt:lpstr>iPLACING GOODS ON THE MARKETI</vt:lpstr>
      <vt:lpstr>iENSURE NEW APPROACH GOODS ARE LABELLED iCORRECTLYI</vt:lpstr>
      <vt:lpstr>iPLACING NEW APPROACH GOODS ON THE MARKETI</vt:lpstr>
      <vt:lpstr>iCONFORMITY ASSESSMENT BODIES FOR NEW iAPPROACH GOODSI</vt:lpstr>
      <vt:lpstr>ILEGAL RESPONSIBILITIES FOR NEW APPROACH   iGOODSI</vt:lpstr>
      <vt:lpstr>iPLACING GOODS ON THE NI MARKETI</vt:lpstr>
      <vt:lpstr>iPLACING QUALIFYING NI GOODS ON THE GB MARKETI</vt:lpstr>
      <vt:lpstr>iIMPORTER RESPONSIBILITIES AND NII</vt:lpstr>
      <vt:lpstr>iFURTHER INFORMATIONI</vt:lpstr>
      <vt:lpstr>iTHE UK GLOBAL TARIFF (UKGT)I</vt:lpstr>
      <vt:lpstr>iTHE UK GLOBAL TARIFF (UKGT)I</vt:lpstr>
      <vt:lpstr>iFURTHER INFORMATIONI</vt:lpstr>
      <vt:lpstr>iRULES OF ORIGIN – TRADING WITH THE EUI</vt:lpstr>
      <vt:lpstr>iRULES OF ORIGINI</vt:lpstr>
      <vt:lpstr>iRULES OF ORIGIN - EXPORTINGI</vt:lpstr>
      <vt:lpstr>iSTEP 1 – CLASSIFY THE GOODSI</vt:lpstr>
      <vt:lpstr>iSTEP 2 – DETERMINE WHETHER GOODS MEET RoOI</vt:lpstr>
      <vt:lpstr>iPRODUCT SPECIFIC RULESI</vt:lpstr>
      <vt:lpstr>ISTEP 3 - DEMONSTRATE ORIGIN AND iQUALIFICATION TO CUSTOMS AUTHORITIESI</vt:lpstr>
      <vt:lpstr>iRULES OF ORIGIN - IMPORTINGI</vt:lpstr>
      <vt:lpstr>iFURTHER INFORMATIONI</vt:lpstr>
      <vt:lpstr>iHIRING STAFF FROM OUTSIDE THE UKI</vt:lpstr>
      <vt:lpstr>iHIRING STAFF FROM OUTSIDE THE UKI</vt:lpstr>
      <vt:lpstr>iHIRING EU CITIZENS WHO ALREADY LIVE IN THE UKI</vt:lpstr>
      <vt:lpstr>iHIRING EU CITIZENS WHO ALREADY LIVE IN THE UKI</vt:lpstr>
      <vt:lpstr>iPROVIDING SERVICES TO EU MARKETSI</vt:lpstr>
      <vt:lpstr>iCROSS-BORDER TRADE IN SERVICES &amp; INVESTMENTI</vt:lpstr>
      <vt:lpstr>iCROSS-BORDER TRADE IN SERVICES &amp; INVESTMENTI</vt:lpstr>
      <vt:lpstr>iTRAVELLING TO EUROPEAN MARKETS FOR BUSINESSI</vt:lpstr>
      <vt:lpstr>iTRAVELLING TO EUROPEAN MARKETS FOR BUSINESSI</vt:lpstr>
      <vt:lpstr>iSUB SECTOR-SPECIFIC FURTHER INFORMATIONI</vt:lpstr>
      <vt:lpstr>iPROVIDING REGULATED SERVICES IN EU MARKETSI</vt:lpstr>
      <vt:lpstr>iINTERNAL MARKET FORI  iPROFESSIONAL QUALIFICATIONSI</vt:lpstr>
      <vt:lpstr>iPROFESSIONAL QUALIFICATIONSI</vt:lpstr>
      <vt:lpstr>iDATA SHARING AND DATA ADEQUACYI</vt:lpstr>
      <vt:lpstr>iDATA SHARING AND DATA ADEQUACYI</vt:lpstr>
      <vt:lpstr>iUSEFUL LINKSI</vt:lpstr>
      <vt:lpstr>iFIND MORE INFORMATIONI</vt:lpstr>
      <vt:lpstr>  THANK YOU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Businesses Take Action Post-Transition</dc:title>
  <dc:creator>Allen2, Sophie (BEIS)</dc:creator>
  <cp:lastModifiedBy>Jones, Ellie</cp:lastModifiedBy>
  <cp:revision>83</cp:revision>
  <dcterms:created xsi:type="dcterms:W3CDTF">2021-01-11T15:32:23Z</dcterms:created>
  <dcterms:modified xsi:type="dcterms:W3CDTF">2021-03-11T16:42:55Z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2021-01-11T15:39:28Z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d0111cde-13dc-4143-9b2c-0cd339e372dd</vt:lpwstr>
  </property>
  <property fmtid="{D5CDD505-2E9C-101B-9397-08002B2CF9AE}" pid="8" name="MSIP_Label_ba62f585-b40f-4ab9-bafe-39150f03d124_ContentBits">
    <vt:lpwstr>0</vt:lpwstr>
  </property>
  <property fmtid="{D5CDD505-2E9C-101B-9397-08002B2CF9AE}" pid="9" name="ContentTypeId">
    <vt:lpwstr>0x0101006892AB90371DEB48835463DE3D97CAE7</vt:lpwstr>
  </property>
  <property fmtid="{D5CDD505-2E9C-101B-9397-08002B2CF9AE}" pid="10" name="Business Unit">
    <vt:lpwstr>300;#EU Exit BIRD|36d940aa-d363-420a-8b3d-d7998b440470</vt:lpwstr>
  </property>
  <property fmtid="{D5CDD505-2E9C-101B-9397-08002B2CF9AE}" pid="11" name="_dlc_DocIdItemGuid">
    <vt:lpwstr>01a5bc50-4f18-475c-98eb-4c1171031901</vt:lpwstr>
  </property>
</Properties>
</file>