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61.xml" ContentType="application/vnd.openxmlformats-officedocument.presentationml.slideLayou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0.xml" ContentType="application/vnd.openxmlformats-officedocument.presentationml.notesSlide+xml"/>
  <Override PartName="/ppt/notesMasters/notesMaster1.xml" ContentType="application/vnd.openxmlformats-officedocument.presentationml.notesMaster+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9.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theme/theme8.xml" ContentType="application/vnd.openxmlformats-officedocument.theme+xml"/>
  <Override PartName="/ppt/authors.xml" ContentType="application/vnd.ms-powerpoi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ustom.xml" ContentType="application/vnd.openxmlformats-officedocument.custom-properties+xml"/>
  <Override PartName="/docMetadata/LabelInfo.xml" ContentType="application/vnd.ms-office.classificationlabel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5712" r:id="rId1"/>
    <p:sldMasterId id="2147485737" r:id="rId2"/>
    <p:sldMasterId id="2147485749" r:id="rId3"/>
    <p:sldMasterId id="2147485761" r:id="rId4"/>
    <p:sldMasterId id="2147485773" r:id="rId5"/>
    <p:sldMasterId id="2147485785" r:id="rId6"/>
    <p:sldMasterId id="2147485797" r:id="rId7"/>
  </p:sldMasterIdLst>
  <p:notesMasterIdLst>
    <p:notesMasterId r:id="rId28"/>
  </p:notesMasterIdLst>
  <p:handoutMasterIdLst>
    <p:handoutMasterId r:id="rId29"/>
  </p:handoutMasterIdLst>
  <p:sldIdLst>
    <p:sldId id="367" r:id="rId8"/>
    <p:sldId id="394" r:id="rId9"/>
    <p:sldId id="395" r:id="rId10"/>
    <p:sldId id="383" r:id="rId11"/>
    <p:sldId id="428" r:id="rId12"/>
    <p:sldId id="426" r:id="rId13"/>
    <p:sldId id="420" r:id="rId14"/>
    <p:sldId id="404" r:id="rId15"/>
    <p:sldId id="432" r:id="rId16"/>
    <p:sldId id="433" r:id="rId17"/>
    <p:sldId id="431" r:id="rId18"/>
    <p:sldId id="271" r:id="rId19"/>
    <p:sldId id="275" r:id="rId20"/>
    <p:sldId id="434" r:id="rId21"/>
    <p:sldId id="407" r:id="rId22"/>
    <p:sldId id="429" r:id="rId23"/>
    <p:sldId id="427" r:id="rId24"/>
    <p:sldId id="425" r:id="rId25"/>
    <p:sldId id="375" r:id="rId26"/>
    <p:sldId id="368" r:id="rId27"/>
  </p:sldIdLst>
  <p:sldSz cx="12192000" cy="6858000"/>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DE6147-124C-6175-7CF5-44F2BDB48AB0}" name="WOLCOTT Ben * ODE" initials="BW" userId="S::Ben.Wolcott@ode.oregon.gov::c27276f8-6501-4f07-a400-2e416a077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IVERS Mason * ODE" initials="RM*O" lastIdx="1" clrIdx="0">
    <p:extLst>
      <p:ext uri="{19B8F6BF-5375-455C-9EA6-DF929625EA0E}">
        <p15:presenceInfo xmlns:p15="http://schemas.microsoft.com/office/powerpoint/2012/main" userId="S-1-5-21-2237050375-1962090969-1930583096-54754" providerId="AD"/>
      </p:ext>
    </p:extLst>
  </p:cmAuthor>
  <p:cmAuthor id="2" name="WOLCOTT Ben * ODE" initials="WB*O" lastIdx="1" clrIdx="1">
    <p:extLst>
      <p:ext uri="{19B8F6BF-5375-455C-9EA6-DF929625EA0E}">
        <p15:presenceInfo xmlns:p15="http://schemas.microsoft.com/office/powerpoint/2012/main" userId="S-1-5-21-2237050375-1962090969-1930583096-449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6A45"/>
    <a:srgbClr val="AF2B15"/>
    <a:srgbClr val="F8C29A"/>
    <a:srgbClr val="FFFFCC"/>
    <a:srgbClr val="EAB386"/>
    <a:srgbClr val="E9FFAB"/>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22" autoAdjust="0"/>
    <p:restoredTop sz="79288" autoAdjust="0"/>
  </p:normalViewPr>
  <p:slideViewPr>
    <p:cSldViewPr>
      <p:cViewPr varScale="1">
        <p:scale>
          <a:sx n="77" d="100"/>
          <a:sy n="77" d="100"/>
        </p:scale>
        <p:origin x="588" y="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21" Type="http://schemas.openxmlformats.org/officeDocument/2006/relationships/slide" Target="slides/slide14.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heme" Target="theme/theme1.xml"/><Relationship Id="rId38"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viewProps" Target="viewProps.xml"/><Relationship Id="rId37" Type="http://schemas.openxmlformats.org/officeDocument/2006/relationships/customXml" Target="../customXml/item2.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notesMaster" Target="notesMasters/notesMaster1.xml"/><Relationship Id="rId36" Type="http://schemas.openxmlformats.org/officeDocument/2006/relationships/customXml" Target="../customXml/item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commentAuthors" Target="commentAuthors.xml"/><Relationship Id="rId35" Type="http://schemas.microsoft.com/office/2018/10/relationships/authors" Target="authors.xml"/><Relationship Id="rId8" Type="http://schemas.openxmlformats.org/officeDocument/2006/relationships/slide" Target="slides/slide1.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2" y="0"/>
            <a:ext cx="2982742"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dirty="0"/>
          </a:p>
        </p:txBody>
      </p:sp>
      <p:sp>
        <p:nvSpPr>
          <p:cNvPr id="49155" name="Rectangle 3"/>
          <p:cNvSpPr>
            <a:spLocks noGrp="1" noChangeArrowheads="1"/>
          </p:cNvSpPr>
          <p:nvPr>
            <p:ph type="dt" sz="quarter" idx="1"/>
          </p:nvPr>
        </p:nvSpPr>
        <p:spPr bwMode="auto">
          <a:xfrm>
            <a:off x="3897513" y="0"/>
            <a:ext cx="2982742"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dirty="0"/>
          </a:p>
        </p:txBody>
      </p:sp>
      <p:sp>
        <p:nvSpPr>
          <p:cNvPr id="49156" name="Rectangle 4"/>
          <p:cNvSpPr>
            <a:spLocks noGrp="1" noChangeArrowheads="1"/>
          </p:cNvSpPr>
          <p:nvPr>
            <p:ph type="ftr" sz="quarter" idx="2"/>
          </p:nvPr>
        </p:nvSpPr>
        <p:spPr bwMode="auto">
          <a:xfrm>
            <a:off x="2" y="8829675"/>
            <a:ext cx="2982742"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dirty="0"/>
          </a:p>
        </p:txBody>
      </p:sp>
      <p:sp>
        <p:nvSpPr>
          <p:cNvPr id="49157" name="Rectangle 5"/>
          <p:cNvSpPr>
            <a:spLocks noGrp="1" noChangeArrowheads="1"/>
          </p:cNvSpPr>
          <p:nvPr>
            <p:ph type="sldNum" sz="quarter" idx="3"/>
          </p:nvPr>
        </p:nvSpPr>
        <p:spPr bwMode="auto">
          <a:xfrm>
            <a:off x="3897513" y="8829675"/>
            <a:ext cx="2982742"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2155E96-1FF3-462D-A319-1C9BB22EF1FF}"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0"/>
            <a:ext cx="2982742" cy="465138"/>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defTabSz="931863" eaLnBrk="1" hangingPunct="1">
              <a:defRPr sz="1200"/>
            </a:lvl1pPr>
          </a:lstStyle>
          <a:p>
            <a:pPr>
              <a:defRPr/>
            </a:pPr>
            <a:endParaRPr lang="en-US" dirty="0"/>
          </a:p>
        </p:txBody>
      </p:sp>
      <p:sp>
        <p:nvSpPr>
          <p:cNvPr id="4099" name="Rectangle 3"/>
          <p:cNvSpPr>
            <a:spLocks noGrp="1" noChangeArrowheads="1"/>
          </p:cNvSpPr>
          <p:nvPr>
            <p:ph type="dt" idx="1"/>
          </p:nvPr>
        </p:nvSpPr>
        <p:spPr bwMode="auto">
          <a:xfrm>
            <a:off x="3899072" y="0"/>
            <a:ext cx="2982742" cy="465138"/>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algn="r" defTabSz="931863" eaLnBrk="1" hangingPunct="1">
              <a:defRPr sz="12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342900" y="696913"/>
            <a:ext cx="6196013"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17887" y="4416427"/>
            <a:ext cx="5046040" cy="4183063"/>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2" y="8831265"/>
            <a:ext cx="2982742" cy="465137"/>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defTabSz="931863" eaLnBrk="1" hangingPunct="1">
              <a:defRPr sz="1200"/>
            </a:lvl1pPr>
          </a:lstStyle>
          <a:p>
            <a:pPr>
              <a:defRPr/>
            </a:pPr>
            <a:endParaRPr lang="en-US" dirty="0"/>
          </a:p>
        </p:txBody>
      </p:sp>
      <p:sp>
        <p:nvSpPr>
          <p:cNvPr id="4103" name="Rectangle 7"/>
          <p:cNvSpPr>
            <a:spLocks noGrp="1" noChangeArrowheads="1"/>
          </p:cNvSpPr>
          <p:nvPr>
            <p:ph type="sldNum" sz="quarter" idx="5"/>
          </p:nvPr>
        </p:nvSpPr>
        <p:spPr bwMode="auto">
          <a:xfrm>
            <a:off x="3899072" y="8831265"/>
            <a:ext cx="2982742" cy="465137"/>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algn="r" defTabSz="931863" eaLnBrk="1" hangingPunct="1">
              <a:defRPr sz="1200"/>
            </a:lvl1pPr>
          </a:lstStyle>
          <a:p>
            <a:pPr>
              <a:defRPr/>
            </a:pPr>
            <a:fld id="{C67B1E1D-D3C3-4691-8C34-51F8AFDE2CD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xfrm>
            <a:off x="342900" y="696913"/>
            <a:ext cx="6196013" cy="3486150"/>
          </a:xfrm>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E68FA61-D56E-4A9F-9CFF-451E1D718C14}" type="slidenum">
              <a:rPr lang="en-US" altLang="en-US" smtClean="0"/>
              <a:pPr>
                <a:spcBef>
                  <a:spcPct val="0"/>
                </a:spcBef>
              </a:pPr>
              <a:t>1</a:t>
            </a:fld>
            <a:endParaRPr lang="en-US" altLang="en-US" dirty="0"/>
          </a:p>
        </p:txBody>
      </p:sp>
    </p:spTree>
    <p:extLst>
      <p:ext uri="{BB962C8B-B14F-4D97-AF65-F5344CB8AC3E}">
        <p14:creationId xmlns:p14="http://schemas.microsoft.com/office/powerpoint/2010/main" val="1695058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13</a:t>
            </a:fld>
            <a:endParaRPr lang="en-US" altLang="en-US" dirty="0"/>
          </a:p>
        </p:txBody>
      </p:sp>
    </p:spTree>
    <p:extLst>
      <p:ext uri="{BB962C8B-B14F-4D97-AF65-F5344CB8AC3E}">
        <p14:creationId xmlns:p14="http://schemas.microsoft.com/office/powerpoint/2010/main" val="35997166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D963D-1462-DF00-67F3-5CC9B7D13D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CAB103-9968-55A4-6CC1-44D3A381C0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2F4798-F72A-CF8C-B3B1-A3D172CF9A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1E56B9-02C5-5429-7779-2C9C1457C9A1}"/>
              </a:ext>
            </a:extLst>
          </p:cNvPr>
          <p:cNvSpPr>
            <a:spLocks noGrp="1"/>
          </p:cNvSpPr>
          <p:nvPr>
            <p:ph type="sldNum" sz="quarter" idx="5"/>
          </p:nvPr>
        </p:nvSpPr>
        <p:spPr/>
        <p:txBody>
          <a:bodyPr/>
          <a:lstStyle/>
          <a:p>
            <a:pPr>
              <a:defRPr/>
            </a:pPr>
            <a:fld id="{C67B1E1D-D3C3-4691-8C34-51F8AFDE2CDE}" type="slidenum">
              <a:rPr lang="en-US" altLang="en-US" smtClean="0"/>
              <a:pPr>
                <a:defRPr/>
              </a:pPr>
              <a:t>14</a:t>
            </a:fld>
            <a:endParaRPr lang="en-US" altLang="en-US" dirty="0"/>
          </a:p>
        </p:txBody>
      </p:sp>
    </p:spTree>
    <p:extLst>
      <p:ext uri="{BB962C8B-B14F-4D97-AF65-F5344CB8AC3E}">
        <p14:creationId xmlns:p14="http://schemas.microsoft.com/office/powerpoint/2010/main" val="28299000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15</a:t>
            </a:fld>
            <a:endParaRPr lang="en-US" altLang="en-US" dirty="0"/>
          </a:p>
        </p:txBody>
      </p:sp>
    </p:spTree>
    <p:extLst>
      <p:ext uri="{BB962C8B-B14F-4D97-AF65-F5344CB8AC3E}">
        <p14:creationId xmlns:p14="http://schemas.microsoft.com/office/powerpoint/2010/main" val="1016300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16</a:t>
            </a:fld>
            <a:endParaRPr lang="en-US" altLang="en-US" dirty="0"/>
          </a:p>
        </p:txBody>
      </p:sp>
    </p:spTree>
    <p:extLst>
      <p:ext uri="{BB962C8B-B14F-4D97-AF65-F5344CB8AC3E}">
        <p14:creationId xmlns:p14="http://schemas.microsoft.com/office/powerpoint/2010/main" val="22011080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18</a:t>
            </a:fld>
            <a:endParaRPr lang="en-US" altLang="en-US" dirty="0"/>
          </a:p>
        </p:txBody>
      </p:sp>
    </p:spTree>
    <p:extLst>
      <p:ext uri="{BB962C8B-B14F-4D97-AF65-F5344CB8AC3E}">
        <p14:creationId xmlns:p14="http://schemas.microsoft.com/office/powerpoint/2010/main" val="36098983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342900" y="696913"/>
            <a:ext cx="6196013" cy="3486150"/>
          </a:xfrm>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F5BF21-9435-4C05-B7C1-8AB5B9729F7B}" type="slidenum">
              <a:rPr lang="en-US" altLang="en-US" smtClean="0"/>
              <a:pPr>
                <a:spcBef>
                  <a:spcPct val="0"/>
                </a:spcBef>
              </a:pPr>
              <a:t>19</a:t>
            </a:fld>
            <a:endParaRPr lang="en-US" altLang="en-US" dirty="0"/>
          </a:p>
        </p:txBody>
      </p:sp>
    </p:spTree>
    <p:extLst>
      <p:ext uri="{BB962C8B-B14F-4D97-AF65-F5344CB8AC3E}">
        <p14:creationId xmlns:p14="http://schemas.microsoft.com/office/powerpoint/2010/main" val="2850056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20</a:t>
            </a:fld>
            <a:endParaRPr lang="en-US" altLang="en-US" dirty="0"/>
          </a:p>
        </p:txBody>
      </p:sp>
    </p:spTree>
    <p:extLst>
      <p:ext uri="{BB962C8B-B14F-4D97-AF65-F5344CB8AC3E}">
        <p14:creationId xmlns:p14="http://schemas.microsoft.com/office/powerpoint/2010/main" val="1300622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a:t>
            </a:fld>
            <a:endParaRPr lang="en-US" altLang="en-US" dirty="0"/>
          </a:p>
        </p:txBody>
      </p:sp>
    </p:spTree>
    <p:extLst>
      <p:ext uri="{BB962C8B-B14F-4D97-AF65-F5344CB8AC3E}">
        <p14:creationId xmlns:p14="http://schemas.microsoft.com/office/powerpoint/2010/main" val="2935870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3</a:t>
            </a:fld>
            <a:endParaRPr lang="en-US" altLang="en-US" dirty="0"/>
          </a:p>
        </p:txBody>
      </p:sp>
    </p:spTree>
    <p:extLst>
      <p:ext uri="{BB962C8B-B14F-4D97-AF65-F5344CB8AC3E}">
        <p14:creationId xmlns:p14="http://schemas.microsoft.com/office/powerpoint/2010/main" val="1674613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4</a:t>
            </a:fld>
            <a:endParaRPr lang="en-US" altLang="en-US" dirty="0"/>
          </a:p>
        </p:txBody>
      </p:sp>
    </p:spTree>
    <p:extLst>
      <p:ext uri="{BB962C8B-B14F-4D97-AF65-F5344CB8AC3E}">
        <p14:creationId xmlns:p14="http://schemas.microsoft.com/office/powerpoint/2010/main" val="3104504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5</a:t>
            </a:fld>
            <a:endParaRPr lang="en-US" altLang="en-US" dirty="0"/>
          </a:p>
        </p:txBody>
      </p:sp>
    </p:spTree>
    <p:extLst>
      <p:ext uri="{BB962C8B-B14F-4D97-AF65-F5344CB8AC3E}">
        <p14:creationId xmlns:p14="http://schemas.microsoft.com/office/powerpoint/2010/main" val="9738125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6</a:t>
            </a:fld>
            <a:endParaRPr lang="en-US" altLang="en-US" dirty="0"/>
          </a:p>
        </p:txBody>
      </p:sp>
    </p:spTree>
    <p:extLst>
      <p:ext uri="{BB962C8B-B14F-4D97-AF65-F5344CB8AC3E}">
        <p14:creationId xmlns:p14="http://schemas.microsoft.com/office/powerpoint/2010/main" val="725234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342900" y="696913"/>
            <a:ext cx="6196013" cy="3486150"/>
          </a:xfrm>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F5BF21-9435-4C05-B7C1-8AB5B9729F7B}" type="slidenum">
              <a:rPr lang="en-US" altLang="en-US" smtClean="0"/>
              <a:pPr>
                <a:spcBef>
                  <a:spcPct val="0"/>
                </a:spcBef>
              </a:pPr>
              <a:t>7</a:t>
            </a:fld>
            <a:endParaRPr lang="en-US" altLang="en-US" dirty="0"/>
          </a:p>
        </p:txBody>
      </p:sp>
    </p:spTree>
    <p:extLst>
      <p:ext uri="{BB962C8B-B14F-4D97-AF65-F5344CB8AC3E}">
        <p14:creationId xmlns:p14="http://schemas.microsoft.com/office/powerpoint/2010/main" val="8360414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8</a:t>
            </a:fld>
            <a:endParaRPr lang="en-US" altLang="en-US" dirty="0"/>
          </a:p>
        </p:txBody>
      </p:sp>
    </p:spTree>
    <p:extLst>
      <p:ext uri="{BB962C8B-B14F-4D97-AF65-F5344CB8AC3E}">
        <p14:creationId xmlns:p14="http://schemas.microsoft.com/office/powerpoint/2010/main" val="25659318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12</a:t>
            </a:fld>
            <a:endParaRPr lang="en-US" altLang="en-US" dirty="0"/>
          </a:p>
        </p:txBody>
      </p:sp>
    </p:spTree>
    <p:extLst>
      <p:ext uri="{BB962C8B-B14F-4D97-AF65-F5344CB8AC3E}">
        <p14:creationId xmlns:p14="http://schemas.microsoft.com/office/powerpoint/2010/main" val="12992874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3.xml"/><Relationship Id="rId4" Type="http://schemas.openxmlformats.org/officeDocument/2006/relationships/image" Target="../media/image8.pn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4.xml"/><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5.xml"/><Relationship Id="rId4" Type="http://schemas.openxmlformats.org/officeDocument/2006/relationships/image" Target="../media/image8.png"/></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6.xml"/><Relationship Id="rId4" Type="http://schemas.openxmlformats.org/officeDocument/2006/relationships/image" Target="../media/image8.png"/></Relationships>
</file>

<file path=ppt/slideLayouts/_rels/slideLayout7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7.xml"/><Relationship Id="rId4" Type="http://schemas.openxmlformats.org/officeDocument/2006/relationships/image" Target="../media/image8.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621618" y="609601"/>
            <a:ext cx="4948767"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26"/>
            <a:ext cx="10363200" cy="1470025"/>
          </a:xfrm>
        </p:spPr>
        <p:txBody>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
        <p:nvSpPr>
          <p:cNvPr id="5" name="Slide Number Placeholder 4"/>
          <p:cNvSpPr>
            <a:spLocks noGrp="1"/>
          </p:cNvSpPr>
          <p:nvPr>
            <p:ph type="sldNum" sz="quarter" idx="10"/>
          </p:nvPr>
        </p:nvSpPr>
        <p:spPr/>
        <p:txBody>
          <a:bodyPr/>
          <a:lstStyle/>
          <a:p>
            <a:pPr>
              <a:defRPr/>
            </a:pPr>
            <a:fld id="{600AE717-2294-4A19-AA34-D65D5F954A77}" type="slidenum">
              <a:rPr lang="en-US" altLang="en-US" smtClean="0"/>
              <a:pPr>
                <a:defRPr/>
              </a:pPr>
              <a:t>‹#›</a:t>
            </a:fld>
            <a:endParaRPr lang="en-US" altLang="en-US" dirty="0"/>
          </a:p>
        </p:txBody>
      </p:sp>
    </p:spTree>
    <p:extLst>
      <p:ext uri="{BB962C8B-B14F-4D97-AF65-F5344CB8AC3E}">
        <p14:creationId xmlns:p14="http://schemas.microsoft.com/office/powerpoint/2010/main" val="760151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a:xfrm>
            <a:off x="609600" y="6245225"/>
            <a:ext cx="2844800" cy="476250"/>
          </a:xfrm>
          <a:prstGeom prst="rect">
            <a:avLst/>
          </a:prstGeom>
        </p:spPr>
        <p:txBody>
          <a:bodyPr/>
          <a:lstStyle>
            <a:lvl1pPr>
              <a:defRPr/>
            </a:lvl1pPr>
          </a:lstStyle>
          <a:p>
            <a:pPr>
              <a:defRPr/>
            </a:pPr>
            <a:fld id="{4F27FEFD-4A48-404F-9949-D221A4ECBA43}" type="datetime1">
              <a:rPr lang="en-US" altLang="en-US" smtClean="0"/>
              <a:t>5/14/2026</a:t>
            </a:fld>
            <a:endParaRPr lang="en-US" altLang="en-US" dirty="0"/>
          </a:p>
        </p:txBody>
      </p:sp>
      <p:sp>
        <p:nvSpPr>
          <p:cNvPr id="6" name="Slide Number Placeholder 5"/>
          <p:cNvSpPr>
            <a:spLocks noGrp="1"/>
          </p:cNvSpPr>
          <p:nvPr>
            <p:ph type="sldNum" sz="quarter" idx="11"/>
          </p:nvPr>
        </p:nvSpPr>
        <p:spPr>
          <a:xfrm>
            <a:off x="8128000" y="6245225"/>
            <a:ext cx="2844800" cy="476250"/>
          </a:xfrm>
        </p:spPr>
        <p:txBody>
          <a:bodyPr/>
          <a:lstStyle>
            <a:lvl1pPr>
              <a:defRPr/>
            </a:lvl1pPr>
          </a:lstStyle>
          <a:p>
            <a:pPr>
              <a:defRPr/>
            </a:pPr>
            <a:fld id="{009469E9-0418-4C3D-B736-CDA947BD4FC6}" type="slidenum">
              <a:rPr lang="en-US" altLang="en-US"/>
              <a:pPr>
                <a:defRPr/>
              </a:pPr>
              <a:t>‹#›</a:t>
            </a:fld>
            <a:endParaRPr lang="en-US" altLang="en-US" dirty="0"/>
          </a:p>
        </p:txBody>
      </p:sp>
    </p:spTree>
    <p:extLst>
      <p:ext uri="{BB962C8B-B14F-4D97-AF65-F5344CB8AC3E}">
        <p14:creationId xmlns:p14="http://schemas.microsoft.com/office/powerpoint/2010/main" val="4140714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9347200" y="274639"/>
            <a:ext cx="2743200" cy="5851525"/>
          </a:xfrm>
        </p:spPr>
        <p:txBody>
          <a:bodyPr vert="eaVert"/>
          <a:lstStyle>
            <a:lvl1pPr>
              <a:defRPr sz="4000">
                <a:latin typeface="Bookman Old Style" panose="02050604050505020204" pitchFamily="18"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17600" y="274639"/>
            <a:ext cx="80264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a:xfrm>
            <a:off x="609600" y="6245225"/>
            <a:ext cx="2844800" cy="476250"/>
          </a:xfrm>
          <a:prstGeom prst="rect">
            <a:avLst/>
          </a:prstGeom>
        </p:spPr>
        <p:txBody>
          <a:bodyPr/>
          <a:lstStyle>
            <a:lvl1pPr>
              <a:defRPr/>
            </a:lvl1pPr>
          </a:lstStyle>
          <a:p>
            <a:pPr>
              <a:defRPr/>
            </a:pPr>
            <a:fld id="{1743977F-D4FD-45D5-9871-EEAFF538FF86}" type="datetime1">
              <a:rPr lang="en-US" altLang="en-US" smtClean="0"/>
              <a:t>5/14/2026</a:t>
            </a:fld>
            <a:endParaRPr lang="en-US" altLang="en-US" dirty="0"/>
          </a:p>
        </p:txBody>
      </p:sp>
      <p:sp>
        <p:nvSpPr>
          <p:cNvPr id="6" name="Slide Number Placeholder 5"/>
          <p:cNvSpPr>
            <a:spLocks noGrp="1"/>
          </p:cNvSpPr>
          <p:nvPr>
            <p:ph type="sldNum" sz="quarter" idx="11"/>
          </p:nvPr>
        </p:nvSpPr>
        <p:spPr>
          <a:xfrm>
            <a:off x="8128000" y="6245225"/>
            <a:ext cx="2844800" cy="476250"/>
          </a:xfrm>
        </p:spPr>
        <p:txBody>
          <a:bodyPr/>
          <a:lstStyle>
            <a:lvl1pPr>
              <a:defRPr/>
            </a:lvl1pPr>
          </a:lstStyle>
          <a:p>
            <a:pPr>
              <a:defRPr/>
            </a:pPr>
            <a:fld id="{756E58F0-8A76-43A2-9714-A00B8B39E720}" type="slidenum">
              <a:rPr lang="en-US" altLang="en-US"/>
              <a:pPr>
                <a:defRPr/>
              </a:pPr>
              <a:t>‹#›</a:t>
            </a:fld>
            <a:endParaRPr lang="en-US" altLang="en-US" dirty="0"/>
          </a:p>
        </p:txBody>
      </p:sp>
    </p:spTree>
    <p:extLst>
      <p:ext uri="{BB962C8B-B14F-4D97-AF65-F5344CB8AC3E}">
        <p14:creationId xmlns:p14="http://schemas.microsoft.com/office/powerpoint/2010/main" val="30201426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4" name="Straight Connector 3"/>
          <p:cNvSpPr>
            <a:spLocks noChangeShapeType="1"/>
          </p:cNvSpPr>
          <p:nvPr userDrawn="1"/>
        </p:nvSpPr>
        <p:spPr bwMode="auto">
          <a:xfrm>
            <a:off x="1215178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p>
        </p:txBody>
      </p:sp>
      <p:sp>
        <p:nvSpPr>
          <p:cNvPr id="5" name="Oval 4"/>
          <p:cNvSpPr/>
          <p:nvPr userDrawn="1"/>
        </p:nvSpPr>
        <p:spPr bwMode="auto">
          <a:xfrm>
            <a:off x="5181601" y="3505200"/>
            <a:ext cx="918633" cy="688975"/>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pic>
        <p:nvPicPr>
          <p:cNvPr id="6" name="Picture 2" descr="OAKS Tree Only Paper_2014"/>
          <p:cNvPicPr>
            <a:picLocks noChangeAspect="1" noChangeArrowheads="1"/>
          </p:cNvPicPr>
          <p:nvPr userDrawn="1"/>
        </p:nvPicPr>
        <p:blipFill>
          <a:blip r:embed="rId2">
            <a:extLst>
              <a:ext uri="{28A0092B-C50C-407E-A947-70E740481C1C}">
                <a14:useLocalDpi xmlns:a14="http://schemas.microsoft.com/office/drawing/2010/main" val="0"/>
              </a:ext>
            </a:extLst>
          </a:blip>
          <a:srcRect l="27104" t="1495" r="28221" b="39485"/>
          <a:stretch>
            <a:fillRect/>
          </a:stretch>
        </p:blipFill>
        <p:spPr bwMode="auto">
          <a:xfrm>
            <a:off x="5240867" y="3516313"/>
            <a:ext cx="855133"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7"/>
          <p:cNvSpPr>
            <a:spLocks noGrp="1"/>
          </p:cNvSpPr>
          <p:nvPr>
            <p:ph type="ctrTitle"/>
          </p:nvPr>
        </p:nvSpPr>
        <p:spPr>
          <a:xfrm>
            <a:off x="1524000" y="1371600"/>
            <a:ext cx="8229600" cy="1371600"/>
          </a:xfrm>
        </p:spPr>
        <p:txBody>
          <a:bodyPr/>
          <a:lstStyle>
            <a:lvl1pPr algn="ctr">
              <a:defRPr sz="3600" b="1" cap="none" baseline="0"/>
            </a:lvl1pPr>
          </a:lstStyle>
          <a:p>
            <a:r>
              <a:rPr lang="en-US" dirty="0"/>
              <a:t>Click to edit Master title style</a:t>
            </a:r>
          </a:p>
        </p:txBody>
      </p:sp>
      <p:sp>
        <p:nvSpPr>
          <p:cNvPr id="10" name="Content Placeholder 7"/>
          <p:cNvSpPr>
            <a:spLocks noGrp="1"/>
          </p:cNvSpPr>
          <p:nvPr>
            <p:ph sz="quarter" idx="1"/>
          </p:nvPr>
        </p:nvSpPr>
        <p:spPr>
          <a:xfrm>
            <a:off x="1524000" y="2743200"/>
            <a:ext cx="8229600" cy="457200"/>
          </a:xfrm>
        </p:spPr>
        <p:txBody>
          <a:bodyPr/>
          <a:lstStyle>
            <a:lvl1pPr marL="0" indent="0" algn="ctr">
              <a:buFont typeface="Wingdings" panose="05000000000000000000" pitchFamily="2" charset="2"/>
              <a:buNone/>
              <a:defRPr sz="1800" i="1"/>
            </a:lvl1pPr>
            <a:lvl2pPr marL="639763" indent="-273050">
              <a:buFont typeface="Wingdings" panose="05000000000000000000" pitchFamily="2" charset="2"/>
              <a:buChar char="Ø"/>
              <a:defRPr/>
            </a:lvl2pPr>
          </a:lstStyle>
          <a:p>
            <a:pPr lvl="0"/>
            <a:r>
              <a:rPr lang="en-US" dirty="0"/>
              <a:t>Click to edit Master text styles</a:t>
            </a:r>
          </a:p>
        </p:txBody>
      </p:sp>
    </p:spTree>
    <p:extLst>
      <p:ext uri="{BB962C8B-B14F-4D97-AF65-F5344CB8AC3E}">
        <p14:creationId xmlns:p14="http://schemas.microsoft.com/office/powerpoint/2010/main" val="246372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1215178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solidFill>
                <a:srgbClr val="4A3927"/>
              </a:solidFill>
            </a:endParaRPr>
          </a:p>
        </p:txBody>
      </p:sp>
      <p:sp>
        <p:nvSpPr>
          <p:cNvPr id="5" name="Oval 4"/>
          <p:cNvSpPr/>
          <p:nvPr userDrawn="1"/>
        </p:nvSpPr>
        <p:spPr bwMode="auto">
          <a:xfrm>
            <a:off x="5181601" y="3505200"/>
            <a:ext cx="918633" cy="688975"/>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prstClr val="white"/>
              </a:solidFill>
            </a:endParaRPr>
          </a:p>
        </p:txBody>
      </p:sp>
      <p:pic>
        <p:nvPicPr>
          <p:cNvPr id="6" name="Picture 2" descr="OAKS Tree Only Paper_2014"/>
          <p:cNvPicPr>
            <a:picLocks noChangeAspect="1" noChangeArrowheads="1"/>
          </p:cNvPicPr>
          <p:nvPr userDrawn="1"/>
        </p:nvPicPr>
        <p:blipFill>
          <a:blip r:embed="rId2">
            <a:extLst>
              <a:ext uri="{28A0092B-C50C-407E-A947-70E740481C1C}">
                <a14:useLocalDpi xmlns:a14="http://schemas.microsoft.com/office/drawing/2010/main" val="0"/>
              </a:ext>
            </a:extLst>
          </a:blip>
          <a:srcRect l="27104" t="1495" r="28221" b="39485"/>
          <a:stretch>
            <a:fillRect/>
          </a:stretch>
        </p:blipFill>
        <p:spPr bwMode="auto">
          <a:xfrm>
            <a:off x="5240867" y="3516313"/>
            <a:ext cx="855133"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7"/>
          <p:cNvSpPr>
            <a:spLocks noGrp="1"/>
          </p:cNvSpPr>
          <p:nvPr>
            <p:ph type="ctrTitle"/>
          </p:nvPr>
        </p:nvSpPr>
        <p:spPr>
          <a:xfrm>
            <a:off x="1524000" y="1371600"/>
            <a:ext cx="8229600" cy="1371600"/>
          </a:xfrm>
        </p:spPr>
        <p:txBody>
          <a:bodyPr/>
          <a:lstStyle>
            <a:lvl1pPr algn="ctr">
              <a:defRPr b="1"/>
            </a:lvl1pPr>
          </a:lstStyle>
          <a:p>
            <a:r>
              <a:rPr lang="en-US" dirty="0"/>
              <a:t>Click to edit Master title style</a:t>
            </a:r>
          </a:p>
        </p:txBody>
      </p:sp>
      <p:sp>
        <p:nvSpPr>
          <p:cNvPr id="7" name="Content Placeholder 7"/>
          <p:cNvSpPr>
            <a:spLocks noGrp="1"/>
          </p:cNvSpPr>
          <p:nvPr>
            <p:ph sz="quarter" idx="1"/>
          </p:nvPr>
        </p:nvSpPr>
        <p:spPr>
          <a:xfrm>
            <a:off x="1524000" y="2743200"/>
            <a:ext cx="8229600" cy="457200"/>
          </a:xfrm>
        </p:spPr>
        <p:txBody>
          <a:bodyPr/>
          <a:lstStyle>
            <a:lvl1pPr marL="0" indent="0" algn="ctr">
              <a:buFont typeface="Wingdings" panose="05000000000000000000" pitchFamily="2" charset="2"/>
              <a:buNone/>
              <a:defRPr sz="1900" i="1"/>
            </a:lvl1pPr>
            <a:lvl2pPr marL="639763" indent="-273050">
              <a:buFont typeface="Wingdings" panose="05000000000000000000" pitchFamily="2" charset="2"/>
              <a:buChar char="Ø"/>
              <a:defRPr/>
            </a:lvl2pPr>
          </a:lstStyle>
          <a:p>
            <a:pPr lvl="0"/>
            <a:r>
              <a:rPr lang="en-US" dirty="0"/>
              <a:t>Click to edit Master text styles</a:t>
            </a:r>
          </a:p>
        </p:txBody>
      </p:sp>
    </p:spTree>
    <p:extLst>
      <p:ext uri="{BB962C8B-B14F-4D97-AF65-F5344CB8AC3E}">
        <p14:creationId xmlns:p14="http://schemas.microsoft.com/office/powerpoint/2010/main" val="3101293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1_Section Header">
    <p:bg>
      <p:bgPr>
        <a:solidFill>
          <a:schemeClr val="accent1"/>
        </a:solidFill>
        <a:effectLst/>
      </p:bgPr>
    </p:bg>
    <p:spTree>
      <p:nvGrpSpPr>
        <p:cNvPr id="1" name=""/>
        <p:cNvGrpSpPr/>
        <p:nvPr/>
      </p:nvGrpSpPr>
      <p:grpSpPr>
        <a:xfrm>
          <a:off x="0" y="0"/>
          <a:ext cx="0" cy="0"/>
          <a:chOff x="0" y="0"/>
          <a:chExt cx="0" cy="0"/>
        </a:xfrm>
      </p:grpSpPr>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7E8BE4CC-D85A-4BD7-82BB-CBB095815D3B}" type="datetime1">
              <a:rPr lang="en-US" smtClean="0"/>
              <a:t>5/14/2026</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D16AC7E5-7E7A-4455-8A13-FD1063EE8E5D}" type="slidenum">
              <a:rPr lang="en-US" smtClean="0"/>
              <a:t>‹#›</a:t>
            </a:fld>
            <a:endParaRPr lang="en-US" dirty="0"/>
          </a:p>
        </p:txBody>
      </p:sp>
    </p:spTree>
    <p:extLst>
      <p:ext uri="{BB962C8B-B14F-4D97-AF65-F5344CB8AC3E}">
        <p14:creationId xmlns:p14="http://schemas.microsoft.com/office/powerpoint/2010/main" val="936100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cSld name="Title Bar and Content">
    <p:bg>
      <p:bgPr>
        <a:solidFill>
          <a:schemeClr val="accent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0D5BCD-C127-4E21-BC08-9CA40CB7BA13}"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97157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0C2968-C8AF-4A3D-B327-0671629A8B1F}"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41096281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7E8BE4CC-D85A-4BD7-82BB-CBB095815D3B}" type="datetime1">
              <a:rPr lang="en-US" smtClean="0"/>
              <a:t>5/14/2026</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D16AC7E5-7E7A-4455-8A13-FD1063EE8E5D}"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1046587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lvl2pPr marL="514350" indent="-171450">
              <a:buFont typeface="Calibri" panose="020F050202020403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40D5BCD-C127-4E21-BC08-9CA40CB7BA13}"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4529461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7" cy="2525617"/>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B63431-4032-43AA-B285-E525F0074792}"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D16AC7E5-7E7A-4455-8A13-FD1063EE8E5D}"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4022963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1117600" y="1600202"/>
            <a:ext cx="109728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a:xfrm>
            <a:off x="609600" y="6245225"/>
            <a:ext cx="28448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6A85E9C6-66C3-4488-978C-2017E90630A2}" type="datetime1">
              <a:rPr lang="en-US" altLang="en-US" smtClean="0"/>
              <a:t>5/14/2026</a:t>
            </a:fld>
            <a:endParaRPr lang="en-US" altLang="en-US" dirty="0"/>
          </a:p>
        </p:txBody>
      </p:sp>
      <p:sp>
        <p:nvSpPr>
          <p:cNvPr id="6" name="Slide Number Placeholder 5"/>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B64809B7-C5B5-4638-B479-F570D7710832}" type="slidenum">
              <a:rPr lang="en-US" altLang="en-US"/>
              <a:pPr>
                <a:defRPr/>
              </a:pPr>
              <a:t>‹#›</a:t>
            </a:fld>
            <a:endParaRPr lang="en-US" altLang="en-US" dirty="0"/>
          </a:p>
        </p:txBody>
      </p:sp>
    </p:spTree>
    <p:extLst>
      <p:ext uri="{BB962C8B-B14F-4D97-AF65-F5344CB8AC3E}">
        <p14:creationId xmlns:p14="http://schemas.microsoft.com/office/powerpoint/2010/main" val="38964432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7F2E8A-4E57-4712-B1E3-40DF235C90C8}"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spTree>
    <p:extLst>
      <p:ext uri="{BB962C8B-B14F-4D97-AF65-F5344CB8AC3E}">
        <p14:creationId xmlns:p14="http://schemas.microsoft.com/office/powerpoint/2010/main" val="35283542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DC0B499-BF27-4F27-B33D-FACFC2898C39}"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D16AC7E5-7E7A-4455-8A13-FD1063EE8E5D}" type="slidenum">
              <a:rPr lang="en-US" smtClean="0"/>
              <a:t>‹#›</a:t>
            </a:fld>
            <a:endParaRPr lang="en-US" dirty="0"/>
          </a:p>
        </p:txBody>
      </p:sp>
    </p:spTree>
    <p:extLst>
      <p:ext uri="{BB962C8B-B14F-4D97-AF65-F5344CB8AC3E}">
        <p14:creationId xmlns:p14="http://schemas.microsoft.com/office/powerpoint/2010/main" val="37232505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358E86-32BC-4E63-9B31-D70C811B540F}" type="datetime1">
              <a:rPr lang="en-US" smtClean="0"/>
              <a:t>5/14/2026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D16AC7E5-7E7A-4455-8A13-FD1063EE8E5D}"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23694393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852962F-054E-4CDB-9B9A-DFD3E6C3A1B6}" type="datetime1">
              <a:rPr lang="en-US" smtClean="0"/>
              <a:t>5/14/2026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1184299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F2407B57-70C1-480C-BF97-48F9F47AF846}" type="datetime1">
              <a:rPr lang="en-US" smtClean="0"/>
              <a:t>5/14/2026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D16AC7E5-7E7A-4455-8A13-FD1063EE8E5D}"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479007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3CFDEEA8-4CC5-46FB-87BB-75DB41CFD2BC}"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31139697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31A77E97-8D5D-4589-AEA7-11BA11901245}"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11818440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Gold_5-Title and Content">
  <p:cSld name="Gold_5-Title and Content">
    <p:bg>
      <p:bgPr>
        <a:solidFill>
          <a:schemeClr val="accent4"/>
        </a:solidFill>
        <a:effectLst/>
      </p:bgPr>
    </p:bg>
    <p:spTree>
      <p:nvGrpSpPr>
        <p:cNvPr id="1" name="Shape 106"/>
        <p:cNvGrpSpPr/>
        <p:nvPr/>
      </p:nvGrpSpPr>
      <p:grpSpPr>
        <a:xfrm>
          <a:off x="0" y="0"/>
          <a:ext cx="0" cy="0"/>
          <a:chOff x="0" y="0"/>
          <a:chExt cx="0" cy="0"/>
        </a:xfrm>
      </p:grpSpPr>
      <p:sp>
        <p:nvSpPr>
          <p:cNvPr id="107" name="Google Shape;107;p40"/>
          <p:cNvSpPr txBox="1">
            <a:spLocks noGrp="1"/>
          </p:cNvSpPr>
          <p:nvPr>
            <p:ph type="title"/>
          </p:nvPr>
        </p:nvSpPr>
        <p:spPr>
          <a:xfrm>
            <a:off x="717176" y="457200"/>
            <a:ext cx="10784400" cy="10264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4"/>
              </a:buClr>
              <a:buSzPts val="3300"/>
              <a:buFont typeface="Calibri"/>
              <a:buNone/>
              <a:defRPr>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08" name="Google Shape;108;p40"/>
          <p:cNvSpPr txBox="1">
            <a:spLocks noGrp="1"/>
          </p:cNvSpPr>
          <p:nvPr>
            <p:ph type="body" idx="1"/>
          </p:nvPr>
        </p:nvSpPr>
        <p:spPr>
          <a:xfrm>
            <a:off x="717176" y="1825625"/>
            <a:ext cx="10784400" cy="4109200"/>
          </a:xfrm>
          <a:prstGeom prst="rect">
            <a:avLst/>
          </a:prstGeom>
          <a:noFill/>
          <a:ln>
            <a:noFill/>
          </a:ln>
        </p:spPr>
        <p:txBody>
          <a:bodyPr spcFirstLastPara="1" wrap="square" lIns="68575" tIns="34275" rIns="68575" bIns="34275" anchor="t" anchorCtr="0">
            <a:norm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endParaRPr/>
          </a:p>
        </p:txBody>
      </p:sp>
      <p:sp>
        <p:nvSpPr>
          <p:cNvPr id="109" name="Google Shape;109;p40"/>
          <p:cNvSpPr txBox="1"/>
          <p:nvPr/>
        </p:nvSpPr>
        <p:spPr>
          <a:xfrm>
            <a:off x="717176" y="6188050"/>
            <a:ext cx="7646800" cy="276959"/>
          </a:xfrm>
          <a:prstGeom prst="rect">
            <a:avLst/>
          </a:prstGeom>
          <a:noFill/>
          <a:ln>
            <a:noFill/>
          </a:ln>
        </p:spPr>
        <p:txBody>
          <a:bodyPr spcFirstLastPara="1" wrap="square" lIns="91433" tIns="45700" rIns="91433"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 sz="1200" b="0" i="0" u="none" strike="noStrike" cap="none">
                <a:solidFill>
                  <a:srgbClr val="595959"/>
                </a:solidFill>
                <a:latin typeface="Calibri"/>
                <a:ea typeface="Calibri"/>
                <a:cs typeface="Calibri"/>
                <a:sym typeface="Calibri"/>
              </a:rPr>
              <a:t>Oregon Department of Education</a:t>
            </a:r>
            <a:endParaRPr sz="1467" b="0" i="0" u="none" strike="noStrike" cap="none">
              <a:solidFill>
                <a:srgbClr val="000000"/>
              </a:solidFill>
              <a:latin typeface="Arial"/>
              <a:ea typeface="Arial"/>
              <a:cs typeface="Arial"/>
              <a:sym typeface="Arial"/>
            </a:endParaRPr>
          </a:p>
        </p:txBody>
      </p:sp>
      <p:sp>
        <p:nvSpPr>
          <p:cNvPr id="110" name="Google Shape;110;p40"/>
          <p:cNvSpPr txBox="1">
            <a:spLocks noGrp="1"/>
          </p:cNvSpPr>
          <p:nvPr>
            <p:ph type="sldNum" idx="12"/>
          </p:nvPr>
        </p:nvSpPr>
        <p:spPr>
          <a:xfrm>
            <a:off x="8610600" y="6139793"/>
            <a:ext cx="2891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6990110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accent5"/>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11872D-ED25-457A-A372-5618B0BF89C9}"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34237814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5"/>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EA7D1C9E-5A7E-4821-8D91-12C6B133A07F}" type="datetime1">
              <a:rPr lang="en-US" smtClean="0"/>
              <a:t>5/14/2026</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98020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621618" y="609601"/>
            <a:ext cx="4948767"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3084" y="4406901"/>
            <a:ext cx="103632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5" name="Slide Number Placeholder 4"/>
          <p:cNvSpPr>
            <a:spLocks noGrp="1"/>
          </p:cNvSpPr>
          <p:nvPr>
            <p:ph type="sldNum" sz="quarter" idx="10"/>
          </p:nvPr>
        </p:nvSpPr>
        <p:spPr/>
        <p:txBody>
          <a:bodyPr/>
          <a:lstStyle/>
          <a:p>
            <a:pPr>
              <a:defRPr/>
            </a:pPr>
            <a:fld id="{600AE717-2294-4A19-AA34-D65D5F954A77}" type="slidenum">
              <a:rPr lang="en-US" altLang="en-US" smtClean="0"/>
              <a:pPr>
                <a:defRPr/>
              </a:pPr>
              <a:t>‹#›</a:t>
            </a:fld>
            <a:endParaRPr lang="en-US" altLang="en-US" dirty="0"/>
          </a:p>
        </p:txBody>
      </p:sp>
    </p:spTree>
    <p:extLst>
      <p:ext uri="{BB962C8B-B14F-4D97-AF65-F5344CB8AC3E}">
        <p14:creationId xmlns:p14="http://schemas.microsoft.com/office/powerpoint/2010/main" val="42263943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85998-22C3-4017-9AED-AF728A355DAD}"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4939131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7" cy="2542395"/>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0E6839-5371-47B2-AF42-8BA2DA39D303}"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3190576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6FF11A-B149-4CE2-8C22-39067BA0AF8E}"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5400656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8EA25D-BA1A-4150-BBC1-C42188982B54}"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8056498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accent5"/>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accent5"/>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8F0CD8-17C0-43D4-A4E6-4940238D7397}" type="datetime1">
              <a:rPr lang="en-US" smtClean="0"/>
              <a:t>5/14/2026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61241969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A3F6545A-FB48-4256-86EF-3A3ED8A155C5}" type="datetime1">
              <a:rPr lang="en-US" smtClean="0"/>
              <a:t>5/14/2026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4387137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3E25822A-6DDF-461D-898B-D6481E598417}" type="datetime1">
              <a:rPr lang="en-US" smtClean="0"/>
              <a:t>5/14/2026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8626362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367EF1F-8801-4B7A-A686-D4CD93FCE7AB}"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accent5"/>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91932953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9E032132-BF43-48BB-9056-FB9A16F43051}"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29700631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accent4"/>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A97736-6CEF-407E-AB8B-DE99C98B8764}"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626961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17600" y="1600201"/>
            <a:ext cx="53848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705600" y="1600201"/>
            <a:ext cx="53848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609600" y="6245225"/>
            <a:ext cx="28448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4380C14D-DAEE-4F0C-BA35-9D73D0AD87E4}" type="datetime1">
              <a:rPr lang="en-US" altLang="en-US" smtClean="0"/>
              <a:t>5/14/2026</a:t>
            </a:fld>
            <a:endParaRPr lang="en-US" altLang="en-US" dirty="0"/>
          </a:p>
        </p:txBody>
      </p:sp>
      <p:sp>
        <p:nvSpPr>
          <p:cNvPr id="7" name="Slide Number Placeholder 6"/>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068A924F-B567-484D-8F33-8AC74423F201}" type="slidenum">
              <a:rPr lang="en-US" altLang="en-US"/>
              <a:pPr>
                <a:defRPr/>
              </a:pPr>
              <a:t>‹#›</a:t>
            </a:fld>
            <a:endParaRPr lang="en-US" altLang="en-US" dirty="0"/>
          </a:p>
        </p:txBody>
      </p:sp>
    </p:spTree>
    <p:extLst>
      <p:ext uri="{BB962C8B-B14F-4D97-AF65-F5344CB8AC3E}">
        <p14:creationId xmlns:p14="http://schemas.microsoft.com/office/powerpoint/2010/main" val="238998978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86040A1D-D624-444C-9157-C8BBFD6582E9}" type="datetime1">
              <a:rPr lang="en-US" smtClean="0"/>
              <a:t>5/14/2026</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23855451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2C2893-E0FD-4804-AABF-356F5885735A}"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309175371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7" cy="2538201"/>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E733B3-7379-4F4C-9A53-EB4BD68CDC96}"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26094978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337003-7118-4A63-8CB2-578AAF73CCC4}"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93908933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E65BB74-0235-4328-918B-93673A0573E1}"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8787124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accent4"/>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accent4"/>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B5567D-974E-4E9F-820F-DB6CBB489402}" type="datetime1">
              <a:rPr lang="en-US" smtClean="0"/>
              <a:t>5/14/2026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36268216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8465AE11-6E96-47D7-B9EB-7AAAF6AF6210}" type="datetime1">
              <a:rPr lang="en-US" smtClean="0"/>
              <a:t>5/14/2026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299352263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766F1665-FBB8-44FE-8926-8F945669D4ED}" type="datetime1">
              <a:rPr lang="en-US" smtClean="0"/>
              <a:t>5/14/2026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66111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5D3DC30A-BD02-4BAA-BF4D-6010B65692D5}"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accent4"/>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118357618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E8BBDAD3-0E7A-44B7-983F-01AF5757131A}"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274982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0" y="274638"/>
            <a:ext cx="10972800" cy="1143000"/>
          </a:xfrm>
        </p:spPr>
        <p:txBody>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6"/>
          <p:cNvSpPr>
            <a:spLocks noGrp="1"/>
          </p:cNvSpPr>
          <p:nvPr>
            <p:ph type="dt" sz="half" idx="10"/>
          </p:nvPr>
        </p:nvSpPr>
        <p:spPr>
          <a:xfrm>
            <a:off x="609600" y="6245225"/>
            <a:ext cx="28448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27A74C12-9E25-43C4-852C-5745B3EFFCE6}" type="datetime1">
              <a:rPr lang="en-US" altLang="en-US" smtClean="0"/>
              <a:t>5/14/2026</a:t>
            </a:fld>
            <a:endParaRPr lang="en-US" altLang="en-US" dirty="0"/>
          </a:p>
        </p:txBody>
      </p:sp>
      <p:sp>
        <p:nvSpPr>
          <p:cNvPr id="9" name="Slide Number Placeholder 8"/>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BC9B9384-BE3F-43FC-8FC8-1549B2036410}" type="slidenum">
              <a:rPr lang="en-US" altLang="en-US"/>
              <a:pPr>
                <a:defRPr/>
              </a:pPr>
              <a:t>‹#›</a:t>
            </a:fld>
            <a:endParaRPr lang="en-US" altLang="en-US" dirty="0"/>
          </a:p>
        </p:txBody>
      </p:sp>
    </p:spTree>
    <p:extLst>
      <p:ext uri="{BB962C8B-B14F-4D97-AF65-F5344CB8AC3E}">
        <p14:creationId xmlns:p14="http://schemas.microsoft.com/office/powerpoint/2010/main" val="89756008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accent3"/>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68FF54-7B36-4A82-9539-37F8F695965A}"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249768142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4E7E8407-676C-4A26-9036-58692EE040D0}" type="datetime1">
              <a:rPr lang="en-US" smtClean="0"/>
              <a:t>5/14/2026</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6719119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553FDA-6DBF-493D-9E6C-FFCC6413576F}"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87791071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7" cy="2534006"/>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8A3A374-83B2-41E0-A256-7DF85925AC92}"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21142896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AE1351-532E-4C68-BF3D-807A3FA5A89A}"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5710176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A64DFF9-1677-46EB-91B4-CAD6969CE19D}"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97793344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accent3"/>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accent3"/>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2A29FDE-A2AA-4C2F-AEA7-7E006A446253}" type="datetime1">
              <a:rPr lang="en-US" smtClean="0"/>
              <a:t>5/14/2026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284950253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4C1F63C4-0A07-4235-8E0E-E77A19084B58}" type="datetime1">
              <a:rPr lang="en-US" smtClean="0"/>
              <a:t>5/14/2026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275603096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20849012-D99D-49BB-A9BC-C8A8E25B16B8}" type="datetime1">
              <a:rPr lang="en-US" smtClean="0"/>
              <a:t>5/14/2026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3652396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87828644-7342-447D-8161-B1668E3E5782}"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accent3"/>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49272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4" name="Date Placeholder 2"/>
          <p:cNvSpPr>
            <a:spLocks noGrp="1"/>
          </p:cNvSpPr>
          <p:nvPr>
            <p:ph type="dt" sz="half" idx="10"/>
          </p:nvPr>
        </p:nvSpPr>
        <p:spPr>
          <a:xfrm>
            <a:off x="609600" y="6245225"/>
            <a:ext cx="28448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ECE23D-61AD-4D96-A6CF-1A728396F3D7}" type="datetime1">
              <a:rPr lang="en-US" altLang="en-US" smtClean="0"/>
              <a:t>5/14/2026</a:t>
            </a:fld>
            <a:endParaRPr lang="en-US" altLang="en-US" dirty="0"/>
          </a:p>
        </p:txBody>
      </p:sp>
      <p:sp>
        <p:nvSpPr>
          <p:cNvPr id="5" name="Slide Number Placeholder 4"/>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F115DC89-2D08-4D67-AC57-E32A2CDB534B}" type="slidenum">
              <a:rPr lang="en-US" altLang="en-US"/>
              <a:pPr>
                <a:defRPr/>
              </a:pPr>
              <a:t>‹#›</a:t>
            </a:fld>
            <a:endParaRPr lang="en-US" altLang="en-US" dirty="0"/>
          </a:p>
        </p:txBody>
      </p:sp>
    </p:spTree>
    <p:extLst>
      <p:ext uri="{BB962C8B-B14F-4D97-AF65-F5344CB8AC3E}">
        <p14:creationId xmlns:p14="http://schemas.microsoft.com/office/powerpoint/2010/main" val="60136254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B530B414-25AB-4F66-AA9D-A6AB2BB429DF}"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34772108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accent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A8C3C81-AC89-48D9-8C0A-78F56417F990}"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137004388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EDED56FA-0F96-45CD-86F2-0EBCFFB8606E}" type="datetime1">
              <a:rPr lang="en-US" smtClean="0"/>
              <a:t>5/14/2026</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256211404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A4D113-558F-426D-AEB3-56E8B362F624}"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177530674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7" cy="2529812"/>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24DA06-1F63-4A0A-B273-1EEAA71B3334}"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410229145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9A0467-0863-4B17-A504-6ED35B9F2717}"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6994909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D6D7CED-A5C7-4A6E-A0F1-7E46AC2FC1BB}"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30820247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2B1D235-4BE1-4F5F-9B48-CF9583677AF5}" type="datetime1">
              <a:rPr lang="en-US" smtClean="0"/>
              <a:t>5/14/2026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89078981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64587DD1-0F90-44ED-B80B-7E5B4C8B755D}" type="datetime1">
              <a:rPr lang="en-US" smtClean="0"/>
              <a:t>5/14/2026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16687692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CC495987-CAB5-493E-BC93-F9241C745DEB}" type="datetime1">
              <a:rPr lang="en-US" smtClean="0"/>
              <a:t>5/14/2026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75034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a:xfrm>
            <a:off x="609600" y="6245225"/>
            <a:ext cx="2844800" cy="476250"/>
          </a:xfrm>
          <a:prstGeom prst="rect">
            <a:avLst/>
          </a:prstGeom>
        </p:spPr>
        <p:txBody>
          <a:bodyPr/>
          <a:lstStyle>
            <a:lvl1pPr>
              <a:defRPr/>
            </a:lvl1pPr>
          </a:lstStyle>
          <a:p>
            <a:pPr>
              <a:defRPr/>
            </a:pPr>
            <a:fld id="{6F68F6EC-41CF-44F4-AC4B-E5D3F0723D02}" type="datetime1">
              <a:rPr lang="en-US" altLang="en-US" smtClean="0"/>
              <a:t>5/14/2026</a:t>
            </a:fld>
            <a:endParaRPr lang="en-US" altLang="en-US" dirty="0"/>
          </a:p>
        </p:txBody>
      </p:sp>
      <p:sp>
        <p:nvSpPr>
          <p:cNvPr id="4" name="Slide Number Placeholder 3"/>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9E176CEE-43F5-4766-87B8-427AFE0EB8CE}" type="slidenum">
              <a:rPr lang="en-US" altLang="en-US"/>
              <a:pPr>
                <a:defRPr/>
              </a:pPr>
              <a:t>‹#›</a:t>
            </a:fld>
            <a:endParaRPr lang="en-US" altLang="en-US" dirty="0"/>
          </a:p>
        </p:txBody>
      </p:sp>
    </p:spTree>
    <p:extLst>
      <p:ext uri="{BB962C8B-B14F-4D97-AF65-F5344CB8AC3E}">
        <p14:creationId xmlns:p14="http://schemas.microsoft.com/office/powerpoint/2010/main" val="203031108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6D5154DE-B5B2-44A3-801A-E1402D648372}"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accent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22190023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5C9472E4-D07F-4D85-98F0-8BD0A755D346}"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5561968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A835A1A-995B-4605-ACAF-C2154621C770}"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342545015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435DD95A-7DB3-4B08-8270-0BB0831E6627}" type="datetime1">
              <a:rPr lang="en-US" smtClean="0"/>
              <a:t>5/14/2026</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336607194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AE580F-8096-44AA-901B-79A95AD62859}"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250770839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7" cy="2529812"/>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CF8774-5DA8-451D-AA01-9A982FEFE20F}"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211867883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A44234-67BE-4AF7-9D96-412A9BE32981}"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9723072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4EB2CFE-D975-4548-9AE4-D87F3E2EA611}" type="datetime1">
              <a:rPr lang="en-US" smtClean="0"/>
              <a:t>5/14/2026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70233227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FB57B21-858E-4732-B88A-135176DAC6E5}" type="datetime1">
              <a:rPr lang="en-US" smtClean="0"/>
              <a:t>5/14/2026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107215762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EBDC437A-48FE-4D1D-A63C-F8274B9AA71C}" type="datetime1">
              <a:rPr lang="en-US" smtClean="0"/>
              <a:t>5/14/2026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3218273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ctr">
              <a:defRPr sz="2000" b="1">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766733" y="273051"/>
            <a:ext cx="6815667"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4"/>
          <p:cNvSpPr>
            <a:spLocks noGrp="1"/>
          </p:cNvSpPr>
          <p:nvPr>
            <p:ph type="dt" sz="half" idx="10"/>
          </p:nvPr>
        </p:nvSpPr>
        <p:spPr>
          <a:xfrm>
            <a:off x="609600" y="6245225"/>
            <a:ext cx="28448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8245D44-3AEF-4CC4-BC9A-E3939F592A5C}" type="datetime1">
              <a:rPr lang="en-US" altLang="en-US" smtClean="0"/>
              <a:t>5/14/2026</a:t>
            </a:fld>
            <a:endParaRPr lang="en-US" altLang="en-US" dirty="0"/>
          </a:p>
        </p:txBody>
      </p:sp>
      <p:sp>
        <p:nvSpPr>
          <p:cNvPr id="7" name="Slide Number Placeholder 6"/>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0B88F129-CCB1-4B4C-8451-C1BFB0D3066F}" type="slidenum">
              <a:rPr lang="en-US" altLang="en-US"/>
              <a:pPr>
                <a:defRPr/>
              </a:pPr>
              <a:t>‹#›</a:t>
            </a:fld>
            <a:endParaRPr lang="en-US" altLang="en-US" dirty="0"/>
          </a:p>
        </p:txBody>
      </p:sp>
    </p:spTree>
    <p:extLst>
      <p:ext uri="{BB962C8B-B14F-4D97-AF65-F5344CB8AC3E}">
        <p14:creationId xmlns:p14="http://schemas.microsoft.com/office/powerpoint/2010/main" val="230154812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2C676DD0-C972-4ED2-80A1-8462A4A3119E}" type="datetime1">
              <a:rPr lang="en-US" smtClean="0"/>
              <a:t>5/14/2026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724800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5033FA2E-B963-40C9-A47C-AF38190309CE}"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312084141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1B66F663-A254-4A93-867D-252FC698DF46}" type="datetime1">
              <a:rPr lang="en-US" smtClean="0"/>
              <a:t>5/14/2026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2364842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389717" y="4800600"/>
            <a:ext cx="7315200" cy="566738"/>
          </a:xfrm>
        </p:spPr>
        <p:txBody>
          <a:bodyPr anchor="b"/>
          <a:lstStyle>
            <a:lvl1pPr algn="ctr">
              <a:defRPr sz="2000" b="0" u="sng">
                <a:latin typeface="Bookman Old Style" panose="02050604050505020204" pitchFamily="18" charset="0"/>
              </a:defRPr>
            </a:lvl1pPr>
          </a:lstStyle>
          <a:p>
            <a:r>
              <a:rPr lang="en-US"/>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389717" y="5367339"/>
            <a:ext cx="73152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4"/>
          <p:cNvSpPr>
            <a:spLocks noGrp="1"/>
          </p:cNvSpPr>
          <p:nvPr>
            <p:ph type="dt" sz="half" idx="10"/>
          </p:nvPr>
        </p:nvSpPr>
        <p:spPr>
          <a:xfrm>
            <a:off x="609600" y="6245225"/>
            <a:ext cx="2844800" cy="476250"/>
          </a:xfrm>
          <a:prstGeom prst="rect">
            <a:avLst/>
          </a:prstGeom>
        </p:spPr>
        <p:txBody>
          <a:bodyPr/>
          <a:lstStyle>
            <a:lvl1pPr>
              <a:defRPr/>
            </a:lvl1pPr>
          </a:lstStyle>
          <a:p>
            <a:pPr>
              <a:defRPr/>
            </a:pPr>
            <a:fld id="{575D4CD3-7BF0-4930-A057-6BB64987E2A2}" type="datetime1">
              <a:rPr lang="en-US" altLang="en-US" smtClean="0"/>
              <a:t>5/14/2026</a:t>
            </a:fld>
            <a:endParaRPr lang="en-US" altLang="en-US" dirty="0"/>
          </a:p>
        </p:txBody>
      </p:sp>
      <p:sp>
        <p:nvSpPr>
          <p:cNvPr id="7" name="Slide Number Placeholder 6"/>
          <p:cNvSpPr>
            <a:spLocks noGrp="1"/>
          </p:cNvSpPr>
          <p:nvPr>
            <p:ph type="sldNum" sz="quarter" idx="11"/>
          </p:nvPr>
        </p:nvSpPr>
        <p:spPr>
          <a:xfrm>
            <a:off x="8128000" y="6245225"/>
            <a:ext cx="2844800" cy="476250"/>
          </a:xfrm>
        </p:spPr>
        <p:txBody>
          <a:bodyPr/>
          <a:lstStyle>
            <a:lvl1pPr>
              <a:defRPr/>
            </a:lvl1pPr>
          </a:lstStyle>
          <a:p>
            <a:pPr>
              <a:defRPr/>
            </a:pPr>
            <a:fld id="{785073B9-A360-4416-A2C1-9A99E4ABFB78}" type="slidenum">
              <a:rPr lang="en-US" altLang="en-US"/>
              <a:pPr>
                <a:defRPr/>
              </a:pPr>
              <a:t>‹#›</a:t>
            </a:fld>
            <a:endParaRPr lang="en-US" altLang="en-US" dirty="0"/>
          </a:p>
        </p:txBody>
      </p:sp>
    </p:spTree>
    <p:extLst>
      <p:ext uri="{BB962C8B-B14F-4D97-AF65-F5344CB8AC3E}">
        <p14:creationId xmlns:p14="http://schemas.microsoft.com/office/powerpoint/2010/main" val="2976456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5.pn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image" Target="../media/image5.png"/><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7.xml"/><Relationship Id="rId13" Type="http://schemas.openxmlformats.org/officeDocument/2006/relationships/image" Target="../media/image5.png"/><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theme" Target="../theme/theme5.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image" Target="../media/image5.png"/><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theme" Target="../theme/theme6.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9.xml"/><Relationship Id="rId13" Type="http://schemas.openxmlformats.org/officeDocument/2006/relationships/image" Target="../media/image5.png"/><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theme" Target="../theme/theme7.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7"/>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117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1117600" y="1600200"/>
            <a:ext cx="109728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390" name="Rectangle 6"/>
          <p:cNvSpPr>
            <a:spLocks noGrp="1" noChangeArrowheads="1"/>
          </p:cNvSpPr>
          <p:nvPr>
            <p:ph type="sldNum" sz="quarter" idx="4"/>
          </p:nvPr>
        </p:nvSpPr>
        <p:spPr bwMode="auto">
          <a:xfrm>
            <a:off x="8534400" y="6094412"/>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cs typeface="Arial" panose="020B0604020202020204" pitchFamily="34" charset="0"/>
              </a:defRPr>
            </a:lvl1pPr>
          </a:lstStyle>
          <a:p>
            <a:pPr>
              <a:defRPr/>
            </a:pPr>
            <a:fld id="{600AE717-2294-4A19-AA34-D65D5F954A77}" type="slidenum">
              <a:rPr lang="en-US" altLang="en-US"/>
              <a:pPr>
                <a:defRPr/>
              </a:pPr>
              <a:t>‹#›</a:t>
            </a:fld>
            <a:endParaRPr lang="en-US" altLang="en-US" dirty="0"/>
          </a:p>
        </p:txBody>
      </p:sp>
    </p:spTree>
    <p:extLst>
      <p:ext uri="{BB962C8B-B14F-4D97-AF65-F5344CB8AC3E}">
        <p14:creationId xmlns:p14="http://schemas.microsoft.com/office/powerpoint/2010/main" val="3416513251"/>
      </p:ext>
    </p:extLst>
  </p:cSld>
  <p:clrMap bg1="lt1" tx1="dk1" bg2="lt2" tx2="dk2" accent1="accent1" accent2="accent2" accent3="accent3" accent4="accent4" accent5="accent5" accent6="accent6" hlink="hlink" folHlink="folHlink"/>
  <p:sldLayoutIdLst>
    <p:sldLayoutId id="2147485713" r:id="rId1"/>
    <p:sldLayoutId id="2147485714" r:id="rId2"/>
    <p:sldLayoutId id="2147485715" r:id="rId3"/>
    <p:sldLayoutId id="2147485716" r:id="rId4"/>
    <p:sldLayoutId id="2147485717" r:id="rId5"/>
    <p:sldLayoutId id="2147485718" r:id="rId6"/>
    <p:sldLayoutId id="2147485719" r:id="rId7"/>
    <p:sldLayoutId id="2147485720" r:id="rId8"/>
    <p:sldLayoutId id="2147485721" r:id="rId9"/>
    <p:sldLayoutId id="2147485722" r:id="rId10"/>
    <p:sldLayoutId id="2147485723" r:id="rId11"/>
    <p:sldLayoutId id="2147485724" r:id="rId12"/>
    <p:sldLayoutId id="2147485698" r:id="rId13"/>
    <p:sldLayoutId id="2147485809" r:id="rId14"/>
    <p:sldLayoutId id="2147485810" r:id="rId15"/>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3856B291-E8B8-457D-9D44-406A0F0339F2}" type="datetime1">
              <a:rPr lang="en-US" smtClean="0"/>
              <a:t>5/14/2026</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pPr>
              <a:defRPr/>
            </a:pPr>
            <a:fld id="{600AE717-2294-4A19-AA34-D65D5F954A77}" type="slidenum">
              <a:rPr lang="en-US" altLang="en-US" smtClean="0"/>
              <a:pPr>
                <a:defRPr/>
              </a:pPr>
              <a:t>‹#›</a:t>
            </a:fld>
            <a:endParaRPr lang="en-US" altLang="en-US" dirty="0"/>
          </a:p>
        </p:txBody>
      </p:sp>
      <p:pic>
        <p:nvPicPr>
          <p:cNvPr id="10" name="Picture 9" descr="Decorative line break"/>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1474637211"/>
      </p:ext>
    </p:extLst>
  </p:cSld>
  <p:clrMap bg1="lt1" tx1="dk1" bg2="lt2" tx2="dk2" accent1="accent1" accent2="accent2" accent3="accent3" accent4="accent4" accent5="accent5" accent6="accent6" hlink="hlink" folHlink="folHlink"/>
  <p:sldLayoutIdLst>
    <p:sldLayoutId id="2147485738" r:id="rId1"/>
    <p:sldLayoutId id="2147485739" r:id="rId2"/>
    <p:sldLayoutId id="2147485740" r:id="rId3"/>
    <p:sldLayoutId id="2147485741" r:id="rId4"/>
    <p:sldLayoutId id="2147485742" r:id="rId5"/>
    <p:sldLayoutId id="2147485743" r:id="rId6"/>
    <p:sldLayoutId id="2147485744" r:id="rId7"/>
    <p:sldLayoutId id="2147485745" r:id="rId8"/>
    <p:sldLayoutId id="2147485746" r:id="rId9"/>
    <p:sldLayoutId id="2147485747" r:id="rId10"/>
    <p:sldLayoutId id="2147485748" r:id="rId11"/>
    <p:sldLayoutId id="2147485811" r:id="rId12"/>
  </p:sldLayoutIdLst>
  <p:hf hdr="0" ftr="0" dt="0"/>
  <p:txStyles>
    <p:titleStyle>
      <a:lvl1pPr algn="l" defTabSz="685800" rtl="0" eaLnBrk="1" latinLnBrk="0" hangingPunct="1">
        <a:lnSpc>
          <a:spcPct val="90000"/>
        </a:lnSpc>
        <a:spcBef>
          <a:spcPct val="0"/>
        </a:spcBef>
        <a:buNone/>
        <a:defRPr sz="3300" kern="1200">
          <a:solidFill>
            <a:schemeClr val="accent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CB459F5E-6702-41A0-88CF-D588768971D2}" type="datetime1">
              <a:rPr lang="en-US" smtClean="0"/>
              <a:t>5/14/2026</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2459088596"/>
      </p:ext>
    </p:extLst>
  </p:cSld>
  <p:clrMap bg1="lt1" tx1="dk1" bg2="lt2" tx2="dk2" accent1="accent1" accent2="accent2" accent3="accent3" accent4="accent4" accent5="accent5" accent6="accent6" hlink="hlink" folHlink="folHlink"/>
  <p:sldLayoutIdLst>
    <p:sldLayoutId id="2147485750" r:id="rId1"/>
    <p:sldLayoutId id="2147485751" r:id="rId2"/>
    <p:sldLayoutId id="2147485752" r:id="rId3"/>
    <p:sldLayoutId id="2147485753" r:id="rId4"/>
    <p:sldLayoutId id="2147485754" r:id="rId5"/>
    <p:sldLayoutId id="2147485755" r:id="rId6"/>
    <p:sldLayoutId id="2147485756" r:id="rId7"/>
    <p:sldLayoutId id="2147485757" r:id="rId8"/>
    <p:sldLayoutId id="2147485758" r:id="rId9"/>
    <p:sldLayoutId id="2147485759" r:id="rId10"/>
    <p:sldLayoutId id="2147485760" r:id="rId11"/>
  </p:sldLayoutIdLst>
  <p:hf hdr="0" ftr="0" dt="0"/>
  <p:txStyles>
    <p:titleStyle>
      <a:lvl1pPr algn="l" defTabSz="685800" rtl="0" eaLnBrk="1" latinLnBrk="0" hangingPunct="1">
        <a:lnSpc>
          <a:spcPct val="90000"/>
        </a:lnSpc>
        <a:spcBef>
          <a:spcPct val="0"/>
        </a:spcBef>
        <a:buNone/>
        <a:defRPr sz="3300" kern="1200">
          <a:solidFill>
            <a:schemeClr val="accent5"/>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05F34F28-BED7-4461-B8AA-137842D7D8D1}" type="datetime1">
              <a:rPr lang="en-US" smtClean="0"/>
              <a:t>5/14/2026</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2814488764"/>
      </p:ext>
    </p:extLst>
  </p:cSld>
  <p:clrMap bg1="lt1" tx1="dk1" bg2="lt2" tx2="dk2" accent1="accent1" accent2="accent2" accent3="accent3" accent4="accent4" accent5="accent5" accent6="accent6" hlink="hlink" folHlink="folHlink"/>
  <p:sldLayoutIdLst>
    <p:sldLayoutId id="2147485762" r:id="rId1"/>
    <p:sldLayoutId id="2147485763" r:id="rId2"/>
    <p:sldLayoutId id="2147485764" r:id="rId3"/>
    <p:sldLayoutId id="2147485765" r:id="rId4"/>
    <p:sldLayoutId id="2147485766" r:id="rId5"/>
    <p:sldLayoutId id="2147485767" r:id="rId6"/>
    <p:sldLayoutId id="2147485768" r:id="rId7"/>
    <p:sldLayoutId id="2147485769" r:id="rId8"/>
    <p:sldLayoutId id="2147485770" r:id="rId9"/>
    <p:sldLayoutId id="2147485771" r:id="rId10"/>
    <p:sldLayoutId id="2147485772" r:id="rId11"/>
  </p:sldLayoutIdLst>
  <p:hf hdr="0" ftr="0" dt="0"/>
  <p:txStyles>
    <p:titleStyle>
      <a:lvl1pPr algn="l" defTabSz="685800" rtl="0" eaLnBrk="1" latinLnBrk="0" hangingPunct="1">
        <a:lnSpc>
          <a:spcPct val="90000"/>
        </a:lnSpc>
        <a:spcBef>
          <a:spcPct val="0"/>
        </a:spcBef>
        <a:buNone/>
        <a:defRPr sz="3300" kern="1200">
          <a:solidFill>
            <a:schemeClr val="accent4"/>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BD4B5A6F-FB77-4191-8A8D-11464498EC2F}" type="datetime1">
              <a:rPr lang="en-US" smtClean="0"/>
              <a:t>5/14/2026</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2923460042"/>
      </p:ext>
    </p:extLst>
  </p:cSld>
  <p:clrMap bg1="lt1" tx1="dk1" bg2="lt2" tx2="dk2" accent1="accent1" accent2="accent2" accent3="accent3" accent4="accent4" accent5="accent5" accent6="accent6" hlink="hlink" folHlink="folHlink"/>
  <p:sldLayoutIdLst>
    <p:sldLayoutId id="2147485774" r:id="rId1"/>
    <p:sldLayoutId id="2147485775" r:id="rId2"/>
    <p:sldLayoutId id="2147485776" r:id="rId3"/>
    <p:sldLayoutId id="2147485777" r:id="rId4"/>
    <p:sldLayoutId id="2147485778" r:id="rId5"/>
    <p:sldLayoutId id="2147485779" r:id="rId6"/>
    <p:sldLayoutId id="2147485780" r:id="rId7"/>
    <p:sldLayoutId id="2147485781" r:id="rId8"/>
    <p:sldLayoutId id="2147485782" r:id="rId9"/>
    <p:sldLayoutId id="2147485783" r:id="rId10"/>
    <p:sldLayoutId id="2147485784" r:id="rId11"/>
  </p:sldLayoutIdLst>
  <p:hf hdr="0" ftr="0" dt="0"/>
  <p:txStyles>
    <p:titleStyle>
      <a:lvl1pPr algn="l" defTabSz="685800" rtl="0" eaLnBrk="1" latinLnBrk="0" hangingPunct="1">
        <a:lnSpc>
          <a:spcPct val="90000"/>
        </a:lnSpc>
        <a:spcBef>
          <a:spcPct val="0"/>
        </a:spcBef>
        <a:buNone/>
        <a:defRPr sz="3300" kern="1200">
          <a:solidFill>
            <a:schemeClr val="accent3"/>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F84F87CA-65FC-41E3-935F-D206B11EC933}" type="datetime1">
              <a:rPr lang="en-US" smtClean="0"/>
              <a:t>5/14/2026</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2359425796"/>
      </p:ext>
    </p:extLst>
  </p:cSld>
  <p:clrMap bg1="lt1" tx1="dk1" bg2="lt2" tx2="dk2" accent1="accent1" accent2="accent2" accent3="accent3" accent4="accent4" accent5="accent5" accent6="accent6" hlink="hlink" folHlink="folHlink"/>
  <p:sldLayoutIdLst>
    <p:sldLayoutId id="2147485786" r:id="rId1"/>
    <p:sldLayoutId id="2147485787" r:id="rId2"/>
    <p:sldLayoutId id="2147485788" r:id="rId3"/>
    <p:sldLayoutId id="2147485789" r:id="rId4"/>
    <p:sldLayoutId id="2147485790" r:id="rId5"/>
    <p:sldLayoutId id="2147485791" r:id="rId6"/>
    <p:sldLayoutId id="2147485792" r:id="rId7"/>
    <p:sldLayoutId id="2147485793" r:id="rId8"/>
    <p:sldLayoutId id="2147485794" r:id="rId9"/>
    <p:sldLayoutId id="2147485795" r:id="rId10"/>
    <p:sldLayoutId id="2147485796" r:id="rId11"/>
  </p:sldLayoutIdLst>
  <p:hf hdr="0" ftr="0" dt="0"/>
  <p:txStyles>
    <p:titleStyle>
      <a:lvl1pPr algn="l" defTabSz="685800" rtl="0" eaLnBrk="1" latinLnBrk="0" hangingPunct="1">
        <a:lnSpc>
          <a:spcPct val="90000"/>
        </a:lnSpc>
        <a:spcBef>
          <a:spcPct val="0"/>
        </a:spcBef>
        <a:buNone/>
        <a:defRPr sz="3300" kern="1200">
          <a:solidFill>
            <a:schemeClr val="accent2"/>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A1015FB1-4A56-42D6-87C1-C6C95445C6C1}" type="datetime1">
              <a:rPr lang="en-US" smtClean="0"/>
              <a:t>5/14/2026</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3838610705"/>
      </p:ext>
    </p:extLst>
  </p:cSld>
  <p:clrMap bg1="lt1" tx1="dk1" bg2="lt2" tx2="dk2" accent1="accent1" accent2="accent2" accent3="accent3" accent4="accent4" accent5="accent5" accent6="accent6" hlink="hlink" folHlink="folHlink"/>
  <p:sldLayoutIdLst>
    <p:sldLayoutId id="2147485798" r:id="rId1"/>
    <p:sldLayoutId id="2147485799" r:id="rId2"/>
    <p:sldLayoutId id="2147485800" r:id="rId3"/>
    <p:sldLayoutId id="2147485801" r:id="rId4"/>
    <p:sldLayoutId id="2147485802" r:id="rId5"/>
    <p:sldLayoutId id="2147485803" r:id="rId6"/>
    <p:sldLayoutId id="2147485804" r:id="rId7"/>
    <p:sldLayoutId id="2147485805" r:id="rId8"/>
    <p:sldLayoutId id="2147485806" r:id="rId9"/>
    <p:sldLayoutId id="2147485807" r:id="rId10"/>
    <p:sldLayoutId id="2147485808" r:id="rId11"/>
  </p:sldLayoutIdLst>
  <p:hf hdr="0" ftr="0" dt="0"/>
  <p:txStyles>
    <p:titleStyle>
      <a:lvl1pPr algn="l" defTabSz="685800" rtl="0" eaLnBrk="1" latinLnBrk="0" hangingPunct="1">
        <a:lnSpc>
          <a:spcPct val="90000"/>
        </a:lnSpc>
        <a:spcBef>
          <a:spcPct val="0"/>
        </a:spcBef>
        <a:buNone/>
        <a:defRPr sz="3300" kern="1200">
          <a:solidFill>
            <a:schemeClr val="tx2"/>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3" Type="http://schemas.openxmlformats.org/officeDocument/2006/relationships/hyperlink" Target="mailto:ben.wolcott@ode.oregon.gov" TargetMode="External"/><Relationship Id="rId2" Type="http://schemas.openxmlformats.org/officeDocument/2006/relationships/notesSlide" Target="../notesSlides/notesSlide16.xml"/><Relationship Id="rId1" Type="http://schemas.openxmlformats.org/officeDocument/2006/relationships/slideLayout" Target="../slideLayouts/slideLayout18.xml"/><Relationship Id="rId4" Type="http://schemas.openxmlformats.org/officeDocument/2006/relationships/hyperlink" Target="https://osasportal.org/contact-us.stml"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hyperlink" Target="https://www.oregon.gov/ode/educator-resources/assessment/Documents/elpa21_achievement_standards.pdf" TargetMode="External"/><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hyperlink" Target="https://www.oregon.gov/ode/educator-resources/assessment/Documents/Future_Early_K_and_Grade_K%20Screener_Updates.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9300" y="2269884"/>
            <a:ext cx="8153400" cy="1023261"/>
          </a:xfrm>
        </p:spPr>
        <p:txBody>
          <a:bodyPr>
            <a:noAutofit/>
          </a:bodyPr>
          <a:lstStyle/>
          <a:p>
            <a:r>
              <a:rPr lang="en-US" sz="3600" dirty="0"/>
              <a:t>English Language Proficiency Assessment (ELPA)</a:t>
            </a:r>
          </a:p>
        </p:txBody>
      </p:sp>
      <p:sp>
        <p:nvSpPr>
          <p:cNvPr id="28676" name="Subtitle 2"/>
          <p:cNvSpPr>
            <a:spLocks noGrp="1"/>
          </p:cNvSpPr>
          <p:nvPr>
            <p:ph type="subTitle" idx="1"/>
          </p:nvPr>
        </p:nvSpPr>
        <p:spPr/>
        <p:txBody>
          <a:bodyPr/>
          <a:lstStyle/>
          <a:p>
            <a:r>
              <a:rPr lang="en-US" sz="3200" dirty="0"/>
              <a:t>Informational Webinar</a:t>
            </a:r>
          </a:p>
          <a:p>
            <a:r>
              <a:rPr lang="en-US" altLang="en-US" dirty="0"/>
              <a:t>2026-27</a:t>
            </a:r>
          </a:p>
          <a:p>
            <a:r>
              <a:rPr lang="en-US" altLang="en-US" dirty="0"/>
              <a:t>Ben Wolcott, ELPA Specialist</a:t>
            </a:r>
          </a:p>
        </p:txBody>
      </p:sp>
      <p:sp>
        <p:nvSpPr>
          <p:cNvPr id="3" name="TextBox 2"/>
          <p:cNvSpPr txBox="1"/>
          <p:nvPr/>
        </p:nvSpPr>
        <p:spPr>
          <a:xfrm>
            <a:off x="304800" y="6172200"/>
            <a:ext cx="1447800" cy="369332"/>
          </a:xfrm>
          <a:prstGeom prst="rect">
            <a:avLst/>
          </a:prstGeom>
          <a:noFill/>
        </p:spPr>
        <p:txBody>
          <a:bodyPr wrap="square" rtlCol="0">
            <a:spAutoFit/>
          </a:bodyPr>
          <a:lstStyle/>
          <a:p>
            <a:r>
              <a:rPr lang="en-US" dirty="0">
                <a:solidFill>
                  <a:schemeClr val="bg2">
                    <a:lumMod val="25000"/>
                  </a:schemeClr>
                </a:solidFill>
              </a:rPr>
              <a:t>Introduction</a:t>
            </a:r>
          </a:p>
        </p:txBody>
      </p:sp>
    </p:spTree>
    <p:extLst>
      <p:ext uri="{BB962C8B-B14F-4D97-AF65-F5344CB8AC3E}">
        <p14:creationId xmlns:p14="http://schemas.microsoft.com/office/powerpoint/2010/main" val="1565056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2842A2-73C4-04D6-6EF5-2F556AA5962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77A8304-6E52-2F5D-8D9F-9E0A0E76F714}"/>
              </a:ext>
            </a:extLst>
          </p:cNvPr>
          <p:cNvSpPr>
            <a:spLocks noGrp="1"/>
          </p:cNvSpPr>
          <p:nvPr>
            <p:ph idx="1"/>
          </p:nvPr>
        </p:nvSpPr>
        <p:spPr/>
        <p:txBody>
          <a:bodyPr/>
          <a:lstStyle/>
          <a:p>
            <a:r>
              <a:rPr lang="en-US" sz="2400" dirty="0"/>
              <a:t>In 2025-26, the remote ELPA Summative test window was shorter than the in-person ELPA Summative test window.</a:t>
            </a:r>
          </a:p>
          <a:p>
            <a:r>
              <a:rPr lang="en-US" sz="2400" dirty="0"/>
              <a:t>In 2026-27, the remote and in-person ELPA Summative test windows will be the same.</a:t>
            </a:r>
          </a:p>
          <a:p>
            <a:endParaRPr lang="en-US" sz="2400" dirty="0"/>
          </a:p>
        </p:txBody>
      </p:sp>
      <p:sp>
        <p:nvSpPr>
          <p:cNvPr id="3" name="Slide Number Placeholder 2">
            <a:extLst>
              <a:ext uri="{FF2B5EF4-FFF2-40B4-BE49-F238E27FC236}">
                <a16:creationId xmlns:a16="http://schemas.microsoft.com/office/drawing/2014/main" id="{9F332792-E447-4E7F-6889-1B399B514338}"/>
              </a:ext>
            </a:extLst>
          </p:cNvPr>
          <p:cNvSpPr>
            <a:spLocks noGrp="1"/>
          </p:cNvSpPr>
          <p:nvPr>
            <p:ph type="sldNum" sz="quarter" idx="12"/>
          </p:nvPr>
        </p:nvSpPr>
        <p:spPr/>
        <p:txBody>
          <a:bodyPr/>
          <a:lstStyle/>
          <a:p>
            <a:fld id="{D16AC7E5-7E7A-4455-8A13-FD1063EE8E5D}" type="slidenum">
              <a:rPr lang="en-US" smtClean="0"/>
              <a:t>10</a:t>
            </a:fld>
            <a:endParaRPr lang="en-US" dirty="0"/>
          </a:p>
        </p:txBody>
      </p:sp>
      <p:sp>
        <p:nvSpPr>
          <p:cNvPr id="4" name="Title 3">
            <a:extLst>
              <a:ext uri="{FF2B5EF4-FFF2-40B4-BE49-F238E27FC236}">
                <a16:creationId xmlns:a16="http://schemas.microsoft.com/office/drawing/2014/main" id="{1C0C9339-31D1-B741-1502-61C8D184AF19}"/>
              </a:ext>
            </a:extLst>
          </p:cNvPr>
          <p:cNvSpPr>
            <a:spLocks noGrp="1"/>
          </p:cNvSpPr>
          <p:nvPr>
            <p:ph type="title"/>
          </p:nvPr>
        </p:nvSpPr>
        <p:spPr/>
        <p:txBody>
          <a:bodyPr>
            <a:normAutofit/>
          </a:bodyPr>
          <a:lstStyle/>
          <a:p>
            <a:r>
              <a:rPr lang="en-US" sz="4000" dirty="0"/>
              <a:t>Remote ELPA Summative Window</a:t>
            </a:r>
          </a:p>
        </p:txBody>
      </p:sp>
    </p:spTree>
    <p:extLst>
      <p:ext uri="{BB962C8B-B14F-4D97-AF65-F5344CB8AC3E}">
        <p14:creationId xmlns:p14="http://schemas.microsoft.com/office/powerpoint/2010/main" val="984658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B3B71CC-388F-8477-96D8-CA607524B942}"/>
              </a:ext>
            </a:extLst>
          </p:cNvPr>
          <p:cNvSpPr>
            <a:spLocks noGrp="1"/>
          </p:cNvSpPr>
          <p:nvPr>
            <p:ph idx="1"/>
          </p:nvPr>
        </p:nvSpPr>
        <p:spPr/>
        <p:txBody>
          <a:bodyPr>
            <a:normAutofit/>
          </a:bodyPr>
          <a:lstStyle/>
          <a:p>
            <a:r>
              <a:rPr lang="en-US" sz="2400" dirty="0"/>
              <a:t>Items in development are field tested on the ELPA Summative or the Alt ELPA (not the Screener).</a:t>
            </a:r>
          </a:p>
          <a:p>
            <a:r>
              <a:rPr lang="en-US" sz="2400" dirty="0"/>
              <a:t>Expect all students to receive field test items every year for the foreseeable future.</a:t>
            </a:r>
          </a:p>
          <a:p>
            <a:pPr lvl="1"/>
            <a:r>
              <a:rPr lang="en-US" sz="2400" dirty="0"/>
              <a:t>26-27 field test approach not yet confirmed.</a:t>
            </a:r>
          </a:p>
          <a:p>
            <a:r>
              <a:rPr lang="en-US" sz="2400" dirty="0"/>
              <a:t>As the item pool grows, old items will eventually be rotated out for other uses.</a:t>
            </a:r>
          </a:p>
        </p:txBody>
      </p:sp>
      <p:sp>
        <p:nvSpPr>
          <p:cNvPr id="3" name="Slide Number Placeholder 2">
            <a:extLst>
              <a:ext uri="{FF2B5EF4-FFF2-40B4-BE49-F238E27FC236}">
                <a16:creationId xmlns:a16="http://schemas.microsoft.com/office/drawing/2014/main" id="{D898826D-1CEF-9F2A-832D-601EC767AC13}"/>
              </a:ext>
            </a:extLst>
          </p:cNvPr>
          <p:cNvSpPr>
            <a:spLocks noGrp="1"/>
          </p:cNvSpPr>
          <p:nvPr>
            <p:ph type="sldNum" sz="quarter" idx="12"/>
          </p:nvPr>
        </p:nvSpPr>
        <p:spPr/>
        <p:txBody>
          <a:bodyPr/>
          <a:lstStyle/>
          <a:p>
            <a:fld id="{D16AC7E5-7E7A-4455-8A13-FD1063EE8E5D}" type="slidenum">
              <a:rPr lang="en-US" smtClean="0"/>
              <a:t>11</a:t>
            </a:fld>
            <a:endParaRPr lang="en-US" dirty="0"/>
          </a:p>
        </p:txBody>
      </p:sp>
      <p:sp>
        <p:nvSpPr>
          <p:cNvPr id="4" name="Title 3">
            <a:extLst>
              <a:ext uri="{FF2B5EF4-FFF2-40B4-BE49-F238E27FC236}">
                <a16:creationId xmlns:a16="http://schemas.microsoft.com/office/drawing/2014/main" id="{4DF03251-9DA6-1CF8-08E4-B7BA161BF0B0}"/>
              </a:ext>
            </a:extLst>
          </p:cNvPr>
          <p:cNvSpPr>
            <a:spLocks noGrp="1"/>
          </p:cNvSpPr>
          <p:nvPr>
            <p:ph type="title"/>
          </p:nvPr>
        </p:nvSpPr>
        <p:spPr/>
        <p:txBody>
          <a:bodyPr>
            <a:normAutofit/>
          </a:bodyPr>
          <a:lstStyle/>
          <a:p>
            <a:r>
              <a:rPr lang="en-US" sz="4000" dirty="0"/>
              <a:t>ELPA Item Development</a:t>
            </a:r>
          </a:p>
        </p:txBody>
      </p:sp>
    </p:spTree>
    <p:extLst>
      <p:ext uri="{BB962C8B-B14F-4D97-AF65-F5344CB8AC3E}">
        <p14:creationId xmlns:p14="http://schemas.microsoft.com/office/powerpoint/2010/main" val="3033724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EC97AA11-E26A-0DD4-7308-69679FE348C5}"/>
              </a:ext>
            </a:extLst>
          </p:cNvPr>
          <p:cNvSpPr>
            <a:spLocks noGrp="1"/>
          </p:cNvSpPr>
          <p:nvPr>
            <p:ph idx="1"/>
          </p:nvPr>
        </p:nvSpPr>
        <p:spPr/>
        <p:txBody>
          <a:bodyPr>
            <a:normAutofit/>
          </a:bodyPr>
          <a:lstStyle/>
          <a:p>
            <a:pPr rtl="0" fontAlgn="base">
              <a:buSzPct val="100000"/>
              <a:buFont typeface="Arial" panose="020B0604020202020204" pitchFamily="34" charset="0"/>
              <a:buChar char="•"/>
            </a:pPr>
            <a:r>
              <a:rPr lang="en-US" sz="2400" dirty="0">
                <a:solidFill>
                  <a:srgbClr val="233A44"/>
                </a:solidFill>
              </a:rPr>
              <a:t>Early Proficient is a </a:t>
            </a:r>
            <a:r>
              <a:rPr lang="en-US" sz="2400" i="1" dirty="0">
                <a:solidFill>
                  <a:srgbClr val="233A44"/>
                </a:solidFill>
              </a:rPr>
              <a:t>test result</a:t>
            </a:r>
            <a:r>
              <a:rPr lang="en-US" sz="2400" dirty="0">
                <a:solidFill>
                  <a:srgbClr val="233A44"/>
                </a:solidFill>
              </a:rPr>
              <a:t> on the K-12 ELPA Summative (no other ELPA test).</a:t>
            </a:r>
            <a:endParaRPr lang="en-US" sz="2400" dirty="0">
              <a:solidFill>
                <a:srgbClr val="FFFFFF"/>
              </a:solidFill>
            </a:endParaRPr>
          </a:p>
          <a:p>
            <a:pPr lvl="1">
              <a:spcBef>
                <a:spcPts val="1100"/>
              </a:spcBef>
              <a:buSzPct val="100000"/>
            </a:pPr>
            <a:r>
              <a:rPr lang="en-US" sz="2400" b="0" i="0" u="none" strike="noStrike" dirty="0">
                <a:solidFill>
                  <a:srgbClr val="233A44"/>
                </a:solidFill>
                <a:effectLst/>
              </a:rPr>
              <a:t>Emerging </a:t>
            </a:r>
            <a:r>
              <a:rPr lang="en-US" sz="2400" b="0" i="0" u="none" strike="noStrike" dirty="0">
                <a:solidFill>
                  <a:srgbClr val="233A44"/>
                </a:solidFill>
                <a:effectLst/>
                <a:sym typeface="Wingdings" panose="05000000000000000000" pitchFamily="2" charset="2"/>
              </a:rPr>
              <a:t></a:t>
            </a:r>
            <a:r>
              <a:rPr lang="en-US" sz="2400" b="0" i="0" u="none" strike="noStrike" dirty="0">
                <a:solidFill>
                  <a:srgbClr val="233A44"/>
                </a:solidFill>
                <a:effectLst/>
              </a:rPr>
              <a:t> Progressing </a:t>
            </a:r>
            <a:r>
              <a:rPr lang="en-US" sz="2400" b="0" i="0" u="none" strike="noStrike" dirty="0">
                <a:solidFill>
                  <a:srgbClr val="233A44"/>
                </a:solidFill>
                <a:effectLst/>
                <a:sym typeface="Wingdings" panose="05000000000000000000" pitchFamily="2" charset="2"/>
              </a:rPr>
              <a:t></a:t>
            </a:r>
            <a:r>
              <a:rPr lang="en-US" sz="2400" b="0" i="0" u="none" strike="noStrike" dirty="0">
                <a:solidFill>
                  <a:srgbClr val="233A44"/>
                </a:solidFill>
                <a:effectLst/>
              </a:rPr>
              <a:t> </a:t>
            </a:r>
            <a:r>
              <a:rPr lang="en-US" sz="2400" b="0" i="0" u="none" strike="noStrike" dirty="0">
                <a:solidFill>
                  <a:srgbClr val="00B050"/>
                </a:solidFill>
                <a:effectLst/>
              </a:rPr>
              <a:t>Early Proficient</a:t>
            </a:r>
            <a:r>
              <a:rPr lang="en-US" sz="2400" b="0" i="0" u="none" strike="noStrike" dirty="0">
                <a:solidFill>
                  <a:srgbClr val="233A44"/>
                </a:solidFill>
                <a:effectLst/>
              </a:rPr>
              <a:t> </a:t>
            </a:r>
            <a:r>
              <a:rPr lang="en-US" sz="2400" b="0" i="0" u="none" strike="noStrike" dirty="0">
                <a:solidFill>
                  <a:srgbClr val="233A44"/>
                </a:solidFill>
                <a:effectLst/>
                <a:sym typeface="Wingdings" panose="05000000000000000000" pitchFamily="2" charset="2"/>
              </a:rPr>
              <a:t></a:t>
            </a:r>
            <a:r>
              <a:rPr lang="en-US" sz="2400" b="0" i="0" u="none" strike="noStrike" dirty="0">
                <a:solidFill>
                  <a:srgbClr val="233A44"/>
                </a:solidFill>
                <a:effectLst/>
              </a:rPr>
              <a:t> Proficient</a:t>
            </a:r>
            <a:endParaRPr lang="en-US" sz="2400" dirty="0">
              <a:effectLst/>
            </a:endParaRPr>
          </a:p>
          <a:p>
            <a:pPr fontAlgn="base">
              <a:spcBef>
                <a:spcPts val="1100"/>
              </a:spcBef>
              <a:buSzPct val="100000"/>
            </a:pPr>
            <a:r>
              <a:rPr lang="en-US" sz="2400" dirty="0">
                <a:solidFill>
                  <a:srgbClr val="233A44"/>
                </a:solidFill>
              </a:rPr>
              <a:t>Early Proficient is for students who score “just above” or “just below” the Proficient threshold.</a:t>
            </a:r>
          </a:p>
          <a:p>
            <a:pPr lvl="1" fontAlgn="base">
              <a:spcBef>
                <a:spcPts val="1100"/>
              </a:spcBef>
              <a:buSzPct val="100000"/>
            </a:pPr>
            <a:r>
              <a:rPr lang="en-US" sz="2400" dirty="0">
                <a:solidFill>
                  <a:srgbClr val="233A44"/>
                </a:solidFill>
              </a:rPr>
              <a:t>“Just above”: 4s in every non-exempt domain, and all those 4s are within one standard error of measure of the level 4 cut point</a:t>
            </a:r>
          </a:p>
          <a:p>
            <a:pPr lvl="1" fontAlgn="base">
              <a:spcBef>
                <a:spcPts val="1100"/>
              </a:spcBef>
              <a:buSzPct val="100000"/>
            </a:pPr>
            <a:r>
              <a:rPr lang="en-US" sz="2400" dirty="0">
                <a:solidFill>
                  <a:srgbClr val="233A44"/>
                </a:solidFill>
              </a:rPr>
              <a:t>“Just below”: exactly one 3, where that 3 is within one standard error of measure of the level 4 cut point, and all other non-exempt domains are 4 or 5</a:t>
            </a:r>
          </a:p>
          <a:p>
            <a:pPr fontAlgn="base">
              <a:spcBef>
                <a:spcPts val="1100"/>
              </a:spcBef>
              <a:buSzPct val="100000"/>
            </a:pPr>
            <a:r>
              <a:rPr lang="en-US" sz="2400" dirty="0">
                <a:solidFill>
                  <a:srgbClr val="233A44"/>
                </a:solidFill>
              </a:rPr>
              <a:t>District contacts parent/guardian/adult student, who then makes the final exiting decision for the student with an Early Proficient result</a:t>
            </a:r>
            <a:endParaRPr lang="en-US" sz="2400" dirty="0">
              <a:solidFill>
                <a:srgbClr val="FFFFFF"/>
              </a:solidFill>
            </a:endParaRPr>
          </a:p>
        </p:txBody>
      </p:sp>
      <p:sp>
        <p:nvSpPr>
          <p:cNvPr id="4" name="Slide Number Placeholder 3">
            <a:extLst>
              <a:ext uri="{FF2B5EF4-FFF2-40B4-BE49-F238E27FC236}">
                <a16:creationId xmlns:a16="http://schemas.microsoft.com/office/drawing/2014/main" id="{1FB085F3-D364-D68D-6CAD-76C9A35BE845}"/>
              </a:ext>
            </a:extLst>
          </p:cNvPr>
          <p:cNvSpPr>
            <a:spLocks noGrp="1"/>
          </p:cNvSpPr>
          <p:nvPr>
            <p:ph type="sldNum" sz="quarter" idx="12"/>
          </p:nvPr>
        </p:nvSpPr>
        <p:spPr/>
        <p:txBody>
          <a:bodyPr/>
          <a:lstStyle/>
          <a:p>
            <a:fld id="{357F5B69-6281-4C1F-8C38-6DA0F56DA430}" type="slidenum">
              <a:rPr lang="en-US" smtClean="0"/>
              <a:t>12</a:t>
            </a:fld>
            <a:endParaRPr lang="en-US"/>
          </a:p>
        </p:txBody>
      </p:sp>
      <p:sp>
        <p:nvSpPr>
          <p:cNvPr id="5" name="Title 4">
            <a:extLst>
              <a:ext uri="{FF2B5EF4-FFF2-40B4-BE49-F238E27FC236}">
                <a16:creationId xmlns:a16="http://schemas.microsoft.com/office/drawing/2014/main" id="{5A4DE1FC-B78D-75ED-8A22-274AD4F52D42}"/>
              </a:ext>
            </a:extLst>
          </p:cNvPr>
          <p:cNvSpPr>
            <a:spLocks noGrp="1"/>
          </p:cNvSpPr>
          <p:nvPr>
            <p:ph type="title"/>
          </p:nvPr>
        </p:nvSpPr>
        <p:spPr/>
        <p:txBody>
          <a:bodyPr>
            <a:normAutofit/>
          </a:bodyPr>
          <a:lstStyle/>
          <a:p>
            <a:r>
              <a:rPr lang="en-US" sz="4000" dirty="0"/>
              <a:t>“Early Proficient” Review</a:t>
            </a:r>
          </a:p>
        </p:txBody>
      </p:sp>
    </p:spTree>
    <p:extLst>
      <p:ext uri="{BB962C8B-B14F-4D97-AF65-F5344CB8AC3E}">
        <p14:creationId xmlns:p14="http://schemas.microsoft.com/office/powerpoint/2010/main" val="583004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D21752-1706-0223-C690-6FE1F2B7FFE4}"/>
              </a:ext>
            </a:extLst>
          </p:cNvPr>
          <p:cNvSpPr>
            <a:spLocks noGrp="1"/>
          </p:cNvSpPr>
          <p:nvPr>
            <p:ph idx="1"/>
          </p:nvPr>
        </p:nvSpPr>
        <p:spPr/>
        <p:txBody>
          <a:bodyPr>
            <a:normAutofit/>
          </a:bodyPr>
          <a:lstStyle/>
          <a:p>
            <a:pPr rtl="0">
              <a:spcBef>
                <a:spcPts val="1000"/>
              </a:spcBef>
              <a:buNone/>
            </a:pPr>
            <a:r>
              <a:rPr lang="en-US" sz="2400" b="0" i="0" u="none" strike="noStrike" dirty="0">
                <a:solidFill>
                  <a:srgbClr val="000000"/>
                </a:solidFill>
                <a:effectLst/>
                <a:latin typeface="Calibri" panose="020F0502020204030204" pitchFamily="34" charset="0"/>
              </a:rPr>
              <a:t>ODE analyzed Early Proficient results using ELPA Batch 1 and Batch 2 data.</a:t>
            </a:r>
            <a:endParaRPr lang="en-US" dirty="0">
              <a:effectLst/>
            </a:endParaRPr>
          </a:p>
          <a:p>
            <a:pPr rtl="0" fontAlgn="base">
              <a:spcBef>
                <a:spcPts val="1000"/>
              </a:spcBef>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Observed rates suggest roughly 3200 students statewide will score Early Proficient.</a:t>
            </a:r>
            <a:endParaRPr lang="en-US" sz="1800" b="0" i="0" u="none" strike="noStrike" dirty="0">
              <a:solidFill>
                <a:srgbClr val="000000"/>
              </a:solidFill>
              <a:effectLst/>
              <a:latin typeface="Arial" panose="020B0604020202020204" pitchFamily="34" charset="0"/>
            </a:endParaRPr>
          </a:p>
          <a:p>
            <a:pPr rtl="0" fontAlgn="base">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Roughly 94% of eligible students scored “just under” the Proficient threshold (scoring 3 in exactly one domain and 4+ in all others).</a:t>
            </a:r>
            <a:endParaRPr lang="en-US" sz="1800" b="0" i="0" u="none" strike="noStrike" dirty="0">
              <a:solidFill>
                <a:srgbClr val="000000"/>
              </a:solidFill>
              <a:effectLst/>
              <a:latin typeface="Arial" panose="020B0604020202020204" pitchFamily="34" charset="0"/>
            </a:endParaRPr>
          </a:p>
          <a:p>
            <a:pPr marL="742950" lvl="1" indent="-285750" rtl="0" fontAlgn="base">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Reading and Writing are the most common qualifying domains (scoring a 3).</a:t>
            </a:r>
            <a:endParaRPr lang="en-US" sz="1800" b="0" i="0" u="none" strike="noStrike" dirty="0">
              <a:solidFill>
                <a:srgbClr val="000000"/>
              </a:solidFill>
              <a:effectLst/>
              <a:latin typeface="Arial" panose="020B0604020202020204" pitchFamily="34" charset="0"/>
            </a:endParaRPr>
          </a:p>
          <a:p>
            <a:pPr rtl="0" fontAlgn="base">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6% of eligible students scored “just over” the Proficient threshold (scoring a “low 4” in all domains).</a:t>
            </a:r>
            <a:endParaRPr lang="en-US" sz="1800" b="0" i="0" u="none" strike="noStrike" dirty="0">
              <a:solidFill>
                <a:srgbClr val="000000"/>
              </a:solidFill>
              <a:effectLst/>
              <a:latin typeface="Arial" panose="020B0604020202020204" pitchFamily="34" charset="0"/>
            </a:endParaRPr>
          </a:p>
          <a:p>
            <a:pPr rtl="0" fontAlgn="base">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Grades with significantly fewer than average Early Proficient students: K, 1, 9</a:t>
            </a:r>
            <a:endParaRPr lang="en-US" sz="1800" b="0" i="0" u="none" strike="noStrike" dirty="0">
              <a:solidFill>
                <a:srgbClr val="000000"/>
              </a:solidFill>
              <a:effectLst/>
              <a:latin typeface="Arial" panose="020B0604020202020204" pitchFamily="34" charset="0"/>
            </a:endParaRPr>
          </a:p>
          <a:p>
            <a:pPr rtl="0" fontAlgn="base">
              <a:spcBef>
                <a:spcPts val="1000"/>
              </a:spcBef>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Grades with significantly more than average Early Proficient students: 4, 5, 11</a:t>
            </a:r>
            <a:endParaRPr lang="en-US" sz="1800" b="0" i="0" u="none" strike="noStrike" dirty="0">
              <a:solidFill>
                <a:srgbClr val="000000"/>
              </a:solidFill>
              <a:effectLst/>
              <a:latin typeface="Arial" panose="020B0604020202020204" pitchFamily="34" charset="0"/>
            </a:endParaRPr>
          </a:p>
          <a:p>
            <a:pPr marL="0" indent="0" fontAlgn="base">
              <a:buSzPct val="100000"/>
              <a:buNone/>
            </a:pPr>
            <a:r>
              <a:rPr lang="en-US" sz="2400" dirty="0">
                <a:solidFill>
                  <a:srgbClr val="000000"/>
                </a:solidFill>
              </a:rPr>
              <a:t>(this same slide was shared during the 5/20 DTC webinar)</a:t>
            </a:r>
          </a:p>
        </p:txBody>
      </p:sp>
      <p:sp>
        <p:nvSpPr>
          <p:cNvPr id="4" name="Slide Number Placeholder 3">
            <a:extLst>
              <a:ext uri="{FF2B5EF4-FFF2-40B4-BE49-F238E27FC236}">
                <a16:creationId xmlns:a16="http://schemas.microsoft.com/office/drawing/2014/main" id="{A13D9827-2B7A-1148-A295-C4DB795719C5}"/>
              </a:ext>
            </a:extLst>
          </p:cNvPr>
          <p:cNvSpPr>
            <a:spLocks noGrp="1"/>
          </p:cNvSpPr>
          <p:nvPr>
            <p:ph type="sldNum" sz="quarter" idx="12"/>
          </p:nvPr>
        </p:nvSpPr>
        <p:spPr/>
        <p:txBody>
          <a:bodyPr/>
          <a:lstStyle/>
          <a:p>
            <a:fld id="{357F5B69-6281-4C1F-8C38-6DA0F56DA430}" type="slidenum">
              <a:rPr lang="en-US" smtClean="0"/>
              <a:pPr/>
              <a:t>13</a:t>
            </a:fld>
            <a:endParaRPr lang="en-US"/>
          </a:p>
        </p:txBody>
      </p:sp>
      <p:sp>
        <p:nvSpPr>
          <p:cNvPr id="5" name="Title 4">
            <a:extLst>
              <a:ext uri="{FF2B5EF4-FFF2-40B4-BE49-F238E27FC236}">
                <a16:creationId xmlns:a16="http://schemas.microsoft.com/office/drawing/2014/main" id="{597D9F29-15EF-24A0-E957-9F9BC9CB257C}"/>
              </a:ext>
            </a:extLst>
          </p:cNvPr>
          <p:cNvSpPr>
            <a:spLocks noGrp="1"/>
          </p:cNvSpPr>
          <p:nvPr>
            <p:ph type="title"/>
          </p:nvPr>
        </p:nvSpPr>
        <p:spPr/>
        <p:txBody>
          <a:bodyPr>
            <a:normAutofit/>
          </a:bodyPr>
          <a:lstStyle/>
          <a:p>
            <a:r>
              <a:rPr lang="en-US" sz="4000" dirty="0"/>
              <a:t>Early Proficient Data Analysis</a:t>
            </a:r>
          </a:p>
        </p:txBody>
      </p:sp>
    </p:spTree>
    <p:extLst>
      <p:ext uri="{BB962C8B-B14F-4D97-AF65-F5344CB8AC3E}">
        <p14:creationId xmlns:p14="http://schemas.microsoft.com/office/powerpoint/2010/main" val="4002700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4CFFD-E549-88D3-AD4E-2C190B5264CA}"/>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B2BD7E2-0991-855E-5825-BBF89FC68B89}"/>
              </a:ext>
            </a:extLst>
          </p:cNvPr>
          <p:cNvSpPr>
            <a:spLocks noGrp="1"/>
          </p:cNvSpPr>
          <p:nvPr>
            <p:ph idx="1"/>
          </p:nvPr>
        </p:nvSpPr>
        <p:spPr>
          <a:xfrm>
            <a:off x="717177" y="1825624"/>
            <a:ext cx="10784543" cy="4575175"/>
          </a:xfrm>
        </p:spPr>
        <p:txBody>
          <a:bodyPr>
            <a:normAutofit/>
          </a:bodyPr>
          <a:lstStyle/>
          <a:p>
            <a:pPr rtl="0">
              <a:spcBef>
                <a:spcPts val="1000"/>
              </a:spcBef>
              <a:buNone/>
            </a:pPr>
            <a:r>
              <a:rPr lang="en-US" sz="2400" b="0" i="0" u="none" strike="noStrike" dirty="0">
                <a:solidFill>
                  <a:srgbClr val="000000"/>
                </a:solidFill>
                <a:effectLst/>
                <a:latin typeface="Calibri" panose="020F0502020204030204" pitchFamily="34" charset="0"/>
              </a:rPr>
              <a:t>Responsibility to make family contact is linked to enrollment status.</a:t>
            </a:r>
          </a:p>
          <a:p>
            <a:pPr rtl="0">
              <a:spcBef>
                <a:spcPts val="1000"/>
              </a:spcBef>
            </a:pPr>
            <a:r>
              <a:rPr lang="en-US" sz="2400" dirty="0">
                <a:solidFill>
                  <a:srgbClr val="000000"/>
                </a:solidFill>
                <a:latin typeface="Calibri" panose="020F0502020204030204" pitchFamily="34" charset="0"/>
              </a:rPr>
              <a:t>Student changes districts: new district now responsible for completing family contact.</a:t>
            </a:r>
          </a:p>
          <a:p>
            <a:pPr rtl="0">
              <a:spcBef>
                <a:spcPts val="1000"/>
              </a:spcBef>
            </a:pPr>
            <a:r>
              <a:rPr lang="en-US" sz="2400" dirty="0">
                <a:solidFill>
                  <a:srgbClr val="000000"/>
                </a:solidFill>
                <a:latin typeface="Calibri" panose="020F0502020204030204" pitchFamily="34" charset="0"/>
              </a:rPr>
              <a:t>Student unenrolls (graduates or leaves school system): former district no longer responsible for completing family contact, but may choose to complete the process if desired.</a:t>
            </a:r>
          </a:p>
          <a:p>
            <a:pPr rtl="0">
              <a:spcBef>
                <a:spcPts val="1000"/>
              </a:spcBef>
            </a:pPr>
            <a:r>
              <a:rPr lang="en-US" sz="2400" dirty="0">
                <a:solidFill>
                  <a:srgbClr val="000000"/>
                </a:solidFill>
                <a:latin typeface="Calibri" panose="020F0502020204030204" pitchFamily="34" charset="0"/>
              </a:rPr>
              <a:t>Default outcome remains the same: if no clear decision is obtained from the family, the student is reported as remaining in EL status.</a:t>
            </a:r>
          </a:p>
          <a:p>
            <a:pPr rtl="0">
              <a:spcBef>
                <a:spcPts val="1000"/>
              </a:spcBef>
            </a:pPr>
            <a:r>
              <a:rPr lang="en-US" sz="2400" dirty="0">
                <a:solidFill>
                  <a:srgbClr val="000000"/>
                </a:solidFill>
                <a:latin typeface="Calibri" panose="020F0502020204030204" pitchFamily="34" charset="0"/>
              </a:rPr>
              <a:t>Default deadline remains the same: family decision must be reported in the fall EL data collection at the latest.</a:t>
            </a:r>
          </a:p>
          <a:p>
            <a:pPr rtl="0">
              <a:spcBef>
                <a:spcPts val="1000"/>
              </a:spcBef>
            </a:pPr>
            <a:r>
              <a:rPr lang="en-US" sz="2400" dirty="0">
                <a:solidFill>
                  <a:srgbClr val="000000"/>
                </a:solidFill>
                <a:latin typeface="Calibri" panose="020F0502020204030204" pitchFamily="34" charset="0"/>
              </a:rPr>
              <a:t>Update will appear in Early Proficient section of Unified ELPA Guidance.</a:t>
            </a:r>
            <a:endParaRPr lang="en-US" sz="2400" dirty="0">
              <a:solidFill>
                <a:srgbClr val="000000"/>
              </a:solidFill>
            </a:endParaRPr>
          </a:p>
        </p:txBody>
      </p:sp>
      <p:sp>
        <p:nvSpPr>
          <p:cNvPr id="4" name="Slide Number Placeholder 3">
            <a:extLst>
              <a:ext uri="{FF2B5EF4-FFF2-40B4-BE49-F238E27FC236}">
                <a16:creationId xmlns:a16="http://schemas.microsoft.com/office/drawing/2014/main" id="{3375620A-F51D-544D-1845-1220C0FFFD05}"/>
              </a:ext>
            </a:extLst>
          </p:cNvPr>
          <p:cNvSpPr>
            <a:spLocks noGrp="1"/>
          </p:cNvSpPr>
          <p:nvPr>
            <p:ph type="sldNum" sz="quarter" idx="12"/>
          </p:nvPr>
        </p:nvSpPr>
        <p:spPr/>
        <p:txBody>
          <a:bodyPr/>
          <a:lstStyle/>
          <a:p>
            <a:fld id="{357F5B69-6281-4C1F-8C38-6DA0F56DA430}" type="slidenum">
              <a:rPr lang="en-US" smtClean="0"/>
              <a:pPr/>
              <a:t>14</a:t>
            </a:fld>
            <a:endParaRPr lang="en-US"/>
          </a:p>
        </p:txBody>
      </p:sp>
      <p:sp>
        <p:nvSpPr>
          <p:cNvPr id="5" name="Title 4">
            <a:extLst>
              <a:ext uri="{FF2B5EF4-FFF2-40B4-BE49-F238E27FC236}">
                <a16:creationId xmlns:a16="http://schemas.microsoft.com/office/drawing/2014/main" id="{5DF586D5-8E15-2883-C4E8-F13668F17C6A}"/>
              </a:ext>
            </a:extLst>
          </p:cNvPr>
          <p:cNvSpPr>
            <a:spLocks noGrp="1"/>
          </p:cNvSpPr>
          <p:nvPr>
            <p:ph type="title"/>
          </p:nvPr>
        </p:nvSpPr>
        <p:spPr/>
        <p:txBody>
          <a:bodyPr>
            <a:normAutofit/>
          </a:bodyPr>
          <a:lstStyle/>
          <a:p>
            <a:r>
              <a:rPr lang="en-US" sz="4000" dirty="0"/>
              <a:t>Early Proficient “Enrolled” Update</a:t>
            </a:r>
          </a:p>
        </p:txBody>
      </p:sp>
    </p:spTree>
    <p:extLst>
      <p:ext uri="{BB962C8B-B14F-4D97-AF65-F5344CB8AC3E}">
        <p14:creationId xmlns:p14="http://schemas.microsoft.com/office/powerpoint/2010/main" val="3261452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825625"/>
            <a:ext cx="10815919" cy="4679295"/>
          </a:xfrm>
        </p:spPr>
        <p:txBody>
          <a:bodyPr>
            <a:normAutofit/>
          </a:bodyPr>
          <a:lstStyle/>
          <a:p>
            <a:pPr marL="0" indent="0">
              <a:lnSpc>
                <a:spcPct val="100000"/>
              </a:lnSpc>
              <a:buNone/>
            </a:pPr>
            <a:r>
              <a:rPr lang="en-US" sz="2400" dirty="0"/>
              <a:t>In 2025-26, districts could not modify domain exemptions after the opening of the ELPA test window.</a:t>
            </a:r>
          </a:p>
          <a:p>
            <a:pPr marL="0" indent="0">
              <a:lnSpc>
                <a:spcPct val="100000"/>
              </a:lnSpc>
              <a:buNone/>
            </a:pPr>
            <a:r>
              <a:rPr lang="en-US" sz="2400" dirty="0"/>
              <a:t>In 2026-27, districts can once again modify domain exemptions during the test window.</a:t>
            </a:r>
          </a:p>
          <a:p>
            <a:pPr>
              <a:lnSpc>
                <a:spcPct val="100000"/>
              </a:lnSpc>
            </a:pPr>
            <a:r>
              <a:rPr lang="en-US" sz="2400" dirty="0"/>
              <a:t>Domain exemption changes take effect when student returns to any domain test.</a:t>
            </a:r>
          </a:p>
          <a:p>
            <a:pPr>
              <a:lnSpc>
                <a:spcPct val="100000"/>
              </a:lnSpc>
            </a:pPr>
            <a:r>
              <a:rPr lang="en-US" sz="2400" dirty="0"/>
              <a:t>Submit test impropriety if:</a:t>
            </a:r>
          </a:p>
          <a:p>
            <a:pPr lvl="1">
              <a:lnSpc>
                <a:spcPct val="100000"/>
              </a:lnSpc>
            </a:pPr>
            <a:r>
              <a:rPr lang="en-US" sz="2400" dirty="0"/>
              <a:t>The affected domain test was already opened, OR</a:t>
            </a:r>
          </a:p>
          <a:p>
            <a:pPr lvl="1">
              <a:lnSpc>
                <a:spcPct val="100000"/>
              </a:lnSpc>
            </a:pPr>
            <a:r>
              <a:rPr lang="en-US" sz="2400" dirty="0"/>
              <a:t>Student will not return to any ELPA domain test.</a:t>
            </a:r>
          </a:p>
        </p:txBody>
      </p:sp>
      <p:sp>
        <p:nvSpPr>
          <p:cNvPr id="3" name="Slide Number Placeholder 2"/>
          <p:cNvSpPr>
            <a:spLocks noGrp="1"/>
          </p:cNvSpPr>
          <p:nvPr>
            <p:ph type="sldNum" sz="quarter" idx="12"/>
          </p:nvPr>
        </p:nvSpPr>
        <p:spPr/>
        <p:txBody>
          <a:bodyPr/>
          <a:lstStyle/>
          <a:p>
            <a:fld id="{D16AC7E5-7E7A-4455-8A13-FD1063EE8E5D}" type="slidenum">
              <a:rPr lang="en-US" smtClean="0"/>
              <a:t>15</a:t>
            </a:fld>
            <a:endParaRPr lang="en-US" dirty="0"/>
          </a:p>
        </p:txBody>
      </p:sp>
      <p:sp>
        <p:nvSpPr>
          <p:cNvPr id="4" name="Title 3"/>
          <p:cNvSpPr>
            <a:spLocks noGrp="1"/>
          </p:cNvSpPr>
          <p:nvPr>
            <p:ph type="title"/>
          </p:nvPr>
        </p:nvSpPr>
        <p:spPr>
          <a:xfrm>
            <a:off x="685800" y="457200"/>
            <a:ext cx="10744200" cy="1026460"/>
          </a:xfrm>
        </p:spPr>
        <p:txBody>
          <a:bodyPr>
            <a:normAutofit/>
          </a:bodyPr>
          <a:lstStyle/>
          <a:p>
            <a:r>
              <a:rPr lang="en-US" sz="4000" dirty="0"/>
              <a:t>Domain Exemptions</a:t>
            </a:r>
          </a:p>
        </p:txBody>
      </p:sp>
    </p:spTree>
    <p:extLst>
      <p:ext uri="{BB962C8B-B14F-4D97-AF65-F5344CB8AC3E}">
        <p14:creationId xmlns:p14="http://schemas.microsoft.com/office/powerpoint/2010/main" val="2230946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C62540-21E1-1EB6-C04D-98DF1B8CB963}"/>
              </a:ext>
            </a:extLst>
          </p:cNvPr>
          <p:cNvSpPr>
            <a:spLocks noGrp="1"/>
          </p:cNvSpPr>
          <p:nvPr>
            <p:ph idx="1"/>
          </p:nvPr>
        </p:nvSpPr>
        <p:spPr/>
        <p:txBody>
          <a:bodyPr>
            <a:normAutofit/>
          </a:bodyPr>
          <a:lstStyle/>
          <a:p>
            <a:r>
              <a:rPr lang="en-US" sz="2400" dirty="0"/>
              <a:t>Data from 2023-24 and 2024-25 are used to establish On Track to ELP baselines for students taking the Alt ELPA.</a:t>
            </a:r>
          </a:p>
          <a:p>
            <a:r>
              <a:rPr lang="en-US" sz="2400" dirty="0"/>
              <a:t>Roughly 10% of students testing during this period failed to open a scheduled test.</a:t>
            </a:r>
          </a:p>
          <a:p>
            <a:pPr lvl="1" fontAlgn="base"/>
            <a:r>
              <a:rPr lang="en-US" sz="2400" dirty="0"/>
              <a:t>Example: Student had no Speaking exemption, but failed to open a Speaking test.</a:t>
            </a:r>
          </a:p>
          <a:p>
            <a:r>
              <a:rPr lang="en-US" sz="2400" dirty="0"/>
              <a:t>100% of students are expected to participate in full ELP summative testing. An incomplete test means incomplete information about:</a:t>
            </a:r>
          </a:p>
          <a:p>
            <a:pPr lvl="1" fontAlgn="base"/>
            <a:r>
              <a:rPr lang="en-US" sz="2400" dirty="0"/>
              <a:t>The student’s progress toward English proficiency, and</a:t>
            </a:r>
          </a:p>
          <a:p>
            <a:pPr lvl="1" fontAlgn="base"/>
            <a:r>
              <a:rPr lang="en-US" sz="2400" dirty="0"/>
              <a:t>The effectiveness of the district’s language service program.</a:t>
            </a:r>
          </a:p>
          <a:p>
            <a:r>
              <a:rPr lang="en-US" sz="2400" dirty="0"/>
              <a:t>OTELP is one measure that reflects these factors.</a:t>
            </a:r>
          </a:p>
        </p:txBody>
      </p:sp>
      <p:sp>
        <p:nvSpPr>
          <p:cNvPr id="3" name="Slide Number Placeholder 2">
            <a:extLst>
              <a:ext uri="{FF2B5EF4-FFF2-40B4-BE49-F238E27FC236}">
                <a16:creationId xmlns:a16="http://schemas.microsoft.com/office/drawing/2014/main" id="{E41BCAF2-848E-AF60-67BF-E1EBB7302003}"/>
              </a:ext>
            </a:extLst>
          </p:cNvPr>
          <p:cNvSpPr>
            <a:spLocks noGrp="1"/>
          </p:cNvSpPr>
          <p:nvPr>
            <p:ph type="sldNum" sz="quarter" idx="12"/>
          </p:nvPr>
        </p:nvSpPr>
        <p:spPr/>
        <p:txBody>
          <a:bodyPr/>
          <a:lstStyle/>
          <a:p>
            <a:fld id="{D16AC7E5-7E7A-4455-8A13-FD1063EE8E5D}" type="slidenum">
              <a:rPr lang="en-US" smtClean="0"/>
              <a:t>16</a:t>
            </a:fld>
            <a:endParaRPr lang="en-US" dirty="0"/>
          </a:p>
        </p:txBody>
      </p:sp>
      <p:sp>
        <p:nvSpPr>
          <p:cNvPr id="4" name="Title 3">
            <a:extLst>
              <a:ext uri="{FF2B5EF4-FFF2-40B4-BE49-F238E27FC236}">
                <a16:creationId xmlns:a16="http://schemas.microsoft.com/office/drawing/2014/main" id="{1AD750AC-5319-938E-C4B3-3F6C47DCC907}"/>
              </a:ext>
            </a:extLst>
          </p:cNvPr>
          <p:cNvSpPr>
            <a:spLocks noGrp="1"/>
          </p:cNvSpPr>
          <p:nvPr>
            <p:ph type="title"/>
          </p:nvPr>
        </p:nvSpPr>
        <p:spPr/>
        <p:txBody>
          <a:bodyPr>
            <a:normAutofit/>
          </a:bodyPr>
          <a:lstStyle/>
          <a:p>
            <a:r>
              <a:rPr lang="en-US" sz="4000" dirty="0"/>
              <a:t>Alt ELPA and On Track to ELP</a:t>
            </a:r>
          </a:p>
        </p:txBody>
      </p:sp>
    </p:spTree>
    <p:extLst>
      <p:ext uri="{BB962C8B-B14F-4D97-AF65-F5344CB8AC3E}">
        <p14:creationId xmlns:p14="http://schemas.microsoft.com/office/powerpoint/2010/main" val="872351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8DF3D6D-4720-55EC-0EA4-51FC700DE66E}"/>
              </a:ext>
            </a:extLst>
          </p:cNvPr>
          <p:cNvSpPr>
            <a:spLocks noGrp="1"/>
          </p:cNvSpPr>
          <p:nvPr>
            <p:ph idx="1"/>
          </p:nvPr>
        </p:nvSpPr>
        <p:spPr/>
        <p:txBody>
          <a:bodyPr>
            <a:normAutofit/>
          </a:bodyPr>
          <a:lstStyle/>
          <a:p>
            <a:pPr marL="0" indent="0">
              <a:buNone/>
            </a:pPr>
            <a:r>
              <a:rPr lang="en-US" sz="2400" dirty="0"/>
              <a:t>Some district personnel expressed concern about the new ability for students to skip items on the ELPA Summative. After reviewing testing data near the beginning and end of the test window, ODE concluded:</a:t>
            </a:r>
          </a:p>
          <a:p>
            <a:r>
              <a:rPr lang="en-US" sz="2400" dirty="0"/>
              <a:t>Item skipping is relatively rare.</a:t>
            </a:r>
          </a:p>
          <a:p>
            <a:r>
              <a:rPr lang="en-US" sz="2400" dirty="0"/>
              <a:t>It is not clear that item skipping in 25-26 is more common than, or different from, picking random responses in 24-25.</a:t>
            </a:r>
          </a:p>
          <a:p>
            <a:pPr lvl="1"/>
            <a:r>
              <a:rPr lang="en-US" sz="2400" dirty="0"/>
              <a:t>If the student genuinely does not know the answer to an item, skipping that item is </a:t>
            </a:r>
            <a:r>
              <a:rPr lang="en-US" sz="2400" i="1" dirty="0"/>
              <a:t>more</a:t>
            </a:r>
            <a:r>
              <a:rPr lang="en-US" sz="2400" dirty="0"/>
              <a:t> accurately represents student ability than picking a random response.</a:t>
            </a:r>
          </a:p>
          <a:p>
            <a:r>
              <a:rPr lang="en-US" sz="2400" dirty="0"/>
              <a:t>Item skipping is unlikely to have significant impact on </a:t>
            </a:r>
            <a:r>
              <a:rPr lang="en-US" sz="2400" dirty="0" err="1"/>
              <a:t>On</a:t>
            </a:r>
            <a:r>
              <a:rPr lang="en-US" sz="2400" dirty="0"/>
              <a:t> Track to ELP rates.</a:t>
            </a:r>
          </a:p>
          <a:p>
            <a:pPr marL="0" indent="0">
              <a:buNone/>
            </a:pPr>
            <a:r>
              <a:rPr lang="en-US" sz="2400" dirty="0"/>
              <a:t>Full information in 4/6 DTC listserv email or 4/16 MME Newsletter.</a:t>
            </a:r>
          </a:p>
          <a:p>
            <a:endParaRPr lang="en-US" sz="2400" dirty="0"/>
          </a:p>
        </p:txBody>
      </p:sp>
      <p:sp>
        <p:nvSpPr>
          <p:cNvPr id="3" name="Slide Number Placeholder 2">
            <a:extLst>
              <a:ext uri="{FF2B5EF4-FFF2-40B4-BE49-F238E27FC236}">
                <a16:creationId xmlns:a16="http://schemas.microsoft.com/office/drawing/2014/main" id="{830425B8-8766-C67B-91E4-2A27F79943D0}"/>
              </a:ext>
            </a:extLst>
          </p:cNvPr>
          <p:cNvSpPr>
            <a:spLocks noGrp="1"/>
          </p:cNvSpPr>
          <p:nvPr>
            <p:ph type="sldNum" sz="quarter" idx="12"/>
          </p:nvPr>
        </p:nvSpPr>
        <p:spPr/>
        <p:txBody>
          <a:bodyPr/>
          <a:lstStyle/>
          <a:p>
            <a:fld id="{D16AC7E5-7E7A-4455-8A13-FD1063EE8E5D}" type="slidenum">
              <a:rPr lang="en-US" smtClean="0"/>
              <a:t>17</a:t>
            </a:fld>
            <a:endParaRPr lang="en-US" dirty="0"/>
          </a:p>
        </p:txBody>
      </p:sp>
      <p:sp>
        <p:nvSpPr>
          <p:cNvPr id="4" name="Title 3">
            <a:extLst>
              <a:ext uri="{FF2B5EF4-FFF2-40B4-BE49-F238E27FC236}">
                <a16:creationId xmlns:a16="http://schemas.microsoft.com/office/drawing/2014/main" id="{A263EE3F-2BDE-ACB7-0EF3-EDA4B10EAC7F}"/>
              </a:ext>
            </a:extLst>
          </p:cNvPr>
          <p:cNvSpPr>
            <a:spLocks noGrp="1"/>
          </p:cNvSpPr>
          <p:nvPr>
            <p:ph type="title"/>
          </p:nvPr>
        </p:nvSpPr>
        <p:spPr/>
        <p:txBody>
          <a:bodyPr>
            <a:normAutofit/>
          </a:bodyPr>
          <a:lstStyle/>
          <a:p>
            <a:r>
              <a:rPr lang="en-US" sz="4000" dirty="0"/>
              <a:t>Item Skipping on ELPA Summative</a:t>
            </a:r>
          </a:p>
        </p:txBody>
      </p:sp>
    </p:spTree>
    <p:extLst>
      <p:ext uri="{BB962C8B-B14F-4D97-AF65-F5344CB8AC3E}">
        <p14:creationId xmlns:p14="http://schemas.microsoft.com/office/powerpoint/2010/main" val="41127296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002FAB-EB3E-6191-24F4-899EB18A9D7D}"/>
              </a:ext>
            </a:extLst>
          </p:cNvPr>
          <p:cNvSpPr>
            <a:spLocks noGrp="1"/>
          </p:cNvSpPr>
          <p:nvPr>
            <p:ph idx="1"/>
          </p:nvPr>
        </p:nvSpPr>
        <p:spPr/>
        <p:txBody>
          <a:bodyPr>
            <a:normAutofit/>
          </a:bodyPr>
          <a:lstStyle/>
          <a:p>
            <a:pPr>
              <a:lnSpc>
                <a:spcPct val="100000"/>
              </a:lnSpc>
            </a:pPr>
            <a:r>
              <a:rPr lang="en-US" sz="2400" dirty="0"/>
              <a:t>Point beyond which test records cannot be modified in TIDE</a:t>
            </a:r>
            <a:endParaRPr lang="en-US" sz="2400" dirty="0">
              <a:highlight>
                <a:srgbClr val="FFFF00"/>
              </a:highlight>
            </a:endParaRPr>
          </a:p>
          <a:p>
            <a:pPr lvl="1">
              <a:lnSpc>
                <a:spcPct val="100000"/>
              </a:lnSpc>
            </a:pPr>
            <a:r>
              <a:rPr lang="en-US" sz="2400" dirty="0"/>
              <a:t>6/5/26 for ELPA Summative and Alt ELPA</a:t>
            </a:r>
          </a:p>
          <a:p>
            <a:pPr lvl="1">
              <a:lnSpc>
                <a:spcPct val="100000"/>
              </a:lnSpc>
            </a:pPr>
            <a:r>
              <a:rPr lang="en-US" sz="2400" dirty="0"/>
              <a:t>6/18/26 for ELPA Screener</a:t>
            </a:r>
          </a:p>
          <a:p>
            <a:pPr>
              <a:lnSpc>
                <a:spcPct val="100000"/>
              </a:lnSpc>
            </a:pPr>
            <a:r>
              <a:rPr lang="en-US" sz="2400" dirty="0"/>
              <a:t>Test records can be invalidated in ODE data systems until mid-August</a:t>
            </a:r>
          </a:p>
          <a:p>
            <a:pPr>
              <a:lnSpc>
                <a:spcPct val="100000"/>
              </a:lnSpc>
            </a:pPr>
            <a:r>
              <a:rPr lang="en-US" sz="2400" dirty="0"/>
              <a:t>Continue reporting improprieties even if the deadline has passed (but be aware it may no longer be possible to modify the test record)</a:t>
            </a:r>
          </a:p>
        </p:txBody>
      </p:sp>
      <p:sp>
        <p:nvSpPr>
          <p:cNvPr id="3" name="Slide Number Placeholder 2">
            <a:extLst>
              <a:ext uri="{FF2B5EF4-FFF2-40B4-BE49-F238E27FC236}">
                <a16:creationId xmlns:a16="http://schemas.microsoft.com/office/drawing/2014/main" id="{457BB76A-99B9-767E-8DE6-5888600084E3}"/>
              </a:ext>
            </a:extLst>
          </p:cNvPr>
          <p:cNvSpPr>
            <a:spLocks noGrp="1"/>
          </p:cNvSpPr>
          <p:nvPr>
            <p:ph type="sldNum" sz="quarter" idx="12"/>
          </p:nvPr>
        </p:nvSpPr>
        <p:spPr/>
        <p:txBody>
          <a:bodyPr/>
          <a:lstStyle/>
          <a:p>
            <a:fld id="{D16AC7E5-7E7A-4455-8A13-FD1063EE8E5D}" type="slidenum">
              <a:rPr lang="en-US" smtClean="0"/>
              <a:t>18</a:t>
            </a:fld>
            <a:endParaRPr lang="en-US" dirty="0"/>
          </a:p>
        </p:txBody>
      </p:sp>
      <p:sp>
        <p:nvSpPr>
          <p:cNvPr id="4" name="Title 3">
            <a:extLst>
              <a:ext uri="{FF2B5EF4-FFF2-40B4-BE49-F238E27FC236}">
                <a16:creationId xmlns:a16="http://schemas.microsoft.com/office/drawing/2014/main" id="{A36E2972-A1C7-1967-D111-7CEF768E6383}"/>
              </a:ext>
            </a:extLst>
          </p:cNvPr>
          <p:cNvSpPr>
            <a:spLocks noGrp="1"/>
          </p:cNvSpPr>
          <p:nvPr>
            <p:ph type="title"/>
          </p:nvPr>
        </p:nvSpPr>
        <p:spPr/>
        <p:txBody>
          <a:bodyPr>
            <a:normAutofit/>
          </a:bodyPr>
          <a:lstStyle/>
          <a:p>
            <a:r>
              <a:rPr lang="en-US" sz="4000" dirty="0"/>
              <a:t>Reminder: Test Status Change Deadlines</a:t>
            </a:r>
          </a:p>
        </p:txBody>
      </p:sp>
    </p:spTree>
    <p:extLst>
      <p:ext uri="{BB962C8B-B14F-4D97-AF65-F5344CB8AC3E}">
        <p14:creationId xmlns:p14="http://schemas.microsoft.com/office/powerpoint/2010/main" val="2883032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16AC7E5-7E7A-4455-8A13-FD1063EE8E5D}" type="slidenum">
              <a:rPr lang="en-US" smtClean="0"/>
              <a:t>19</a:t>
            </a:fld>
            <a:endParaRPr lang="en-US" dirty="0"/>
          </a:p>
        </p:txBody>
      </p:sp>
      <p:sp>
        <p:nvSpPr>
          <p:cNvPr id="5120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r>
              <a:rPr lang="en-US" altLang="en-US" sz="4000" dirty="0">
                <a:solidFill>
                  <a:srgbClr val="0070C0"/>
                </a:solidFill>
              </a:rPr>
              <a:t>Questions and Answers</a:t>
            </a:r>
          </a:p>
        </p:txBody>
      </p:sp>
      <p:sp>
        <p:nvSpPr>
          <p:cNvPr id="4" name="Rectangle 3" descr="&quot;&quot;"/>
          <p:cNvSpPr/>
          <p:nvPr/>
        </p:nvSpPr>
        <p:spPr>
          <a:xfrm>
            <a:off x="2895600" y="2133600"/>
            <a:ext cx="6400800" cy="3962400"/>
          </a:xfrm>
          <a:prstGeom prst="rect">
            <a:avLst/>
          </a:prstGeom>
          <a:blipFill dpi="0" rotWithShape="1">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98281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2025-26 In Review</a:t>
            </a:r>
          </a:p>
        </p:txBody>
      </p:sp>
      <p:sp>
        <p:nvSpPr>
          <p:cNvPr id="3" name="Slide Number Placeholder 2"/>
          <p:cNvSpPr>
            <a:spLocks noGrp="1"/>
          </p:cNvSpPr>
          <p:nvPr>
            <p:ph type="sldNum" sz="quarter" idx="12"/>
          </p:nvPr>
        </p:nvSpPr>
        <p:spPr/>
        <p:txBody>
          <a:bodyPr/>
          <a:lstStyle/>
          <a:p>
            <a:fld id="{D16AC7E5-7E7A-4455-8A13-FD1063EE8E5D}" type="slidenum">
              <a:rPr lang="en-US" smtClean="0"/>
              <a:t>2</a:t>
            </a:fld>
            <a:endParaRPr lang="en-US" dirty="0"/>
          </a:p>
        </p:txBody>
      </p:sp>
    </p:spTree>
    <p:extLst>
      <p:ext uri="{BB962C8B-B14F-4D97-AF65-F5344CB8AC3E}">
        <p14:creationId xmlns:p14="http://schemas.microsoft.com/office/powerpoint/2010/main" val="1892450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86F1E9-7192-D946-B880-7A58152F0B36}"/>
              </a:ext>
            </a:extLst>
          </p:cNvPr>
          <p:cNvSpPr>
            <a:spLocks noGrp="1"/>
          </p:cNvSpPr>
          <p:nvPr>
            <p:ph idx="1"/>
          </p:nvPr>
        </p:nvSpPr>
        <p:spPr/>
        <p:txBody>
          <a:bodyPr>
            <a:normAutofit/>
          </a:bodyPr>
          <a:lstStyle/>
          <a:p>
            <a:pPr marL="0" indent="0">
              <a:buNone/>
            </a:pPr>
            <a:r>
              <a:rPr lang="en-US" sz="2400" dirty="0"/>
              <a:t>For ELPA testing and policy questions (including Alt ELPA):</a:t>
            </a:r>
          </a:p>
          <a:p>
            <a:pPr marL="342900" lvl="1" indent="0">
              <a:buNone/>
            </a:pPr>
            <a:r>
              <a:rPr lang="en-US" sz="2400" dirty="0"/>
              <a:t>Ben Wolcott</a:t>
            </a:r>
          </a:p>
          <a:p>
            <a:pPr marL="342900" lvl="1" indent="0">
              <a:buNone/>
            </a:pPr>
            <a:r>
              <a:rPr lang="en-US" sz="2400" dirty="0"/>
              <a:t>English Language Proficiency Assessment Specialist</a:t>
            </a:r>
          </a:p>
          <a:p>
            <a:pPr marL="342900" lvl="1" indent="0">
              <a:buNone/>
            </a:pPr>
            <a:r>
              <a:rPr lang="en-US" sz="2400" dirty="0">
                <a:hlinkClick r:id="rId3"/>
              </a:rPr>
              <a:t>ben.wolcott@ode.oregon.gov</a:t>
            </a:r>
            <a:endParaRPr lang="en-US" sz="2400" dirty="0"/>
          </a:p>
          <a:p>
            <a:pPr marL="0" indent="0">
              <a:buNone/>
            </a:pPr>
            <a:endParaRPr lang="en-US" sz="2400" dirty="0"/>
          </a:p>
          <a:p>
            <a:pPr marL="0" lvl="1" indent="0">
              <a:lnSpc>
                <a:spcPts val="3000"/>
              </a:lnSpc>
              <a:spcBef>
                <a:spcPts val="0"/>
              </a:spcBef>
              <a:spcAft>
                <a:spcPts val="600"/>
              </a:spcAft>
              <a:buSzPct val="100000"/>
              <a:buNone/>
              <a:defRPr/>
            </a:pPr>
            <a:r>
              <a:rPr lang="en-US" altLang="en-US" sz="2400" dirty="0"/>
              <a:t>For help with interpreting policies, diagnosing system problems, or retrieving score, contact your </a:t>
            </a:r>
            <a:r>
              <a:rPr lang="en-US" altLang="en-US" sz="2400" dirty="0">
                <a:hlinkClick r:id="rId4"/>
              </a:rPr>
              <a:t>Regional ESD Partner</a:t>
            </a:r>
            <a:r>
              <a:rPr lang="en-US" altLang="en-US" sz="2400" dirty="0"/>
              <a:t>.</a:t>
            </a:r>
          </a:p>
          <a:p>
            <a:pPr marL="0" lvl="1" indent="0">
              <a:lnSpc>
                <a:spcPts val="3000"/>
              </a:lnSpc>
              <a:spcBef>
                <a:spcPts val="0"/>
              </a:spcBef>
              <a:spcAft>
                <a:spcPts val="600"/>
              </a:spcAft>
              <a:buSzPct val="100000"/>
              <a:buNone/>
              <a:defRPr/>
            </a:pPr>
            <a:endParaRPr lang="en-US" altLang="en-US" sz="2400" dirty="0"/>
          </a:p>
          <a:p>
            <a:pPr marL="0" lvl="1" indent="0">
              <a:lnSpc>
                <a:spcPts val="3000"/>
              </a:lnSpc>
              <a:spcBef>
                <a:spcPts val="0"/>
              </a:spcBef>
              <a:spcAft>
                <a:spcPts val="600"/>
              </a:spcAft>
              <a:buSzPct val="100000"/>
              <a:buNone/>
              <a:defRPr/>
            </a:pPr>
            <a:r>
              <a:rPr lang="en-US" altLang="en-US" sz="2400" dirty="0"/>
              <a:t>For step-by-step help with a technical problem, contact the </a:t>
            </a:r>
            <a:r>
              <a:rPr lang="en-US" altLang="en-US" sz="2400" dirty="0">
                <a:hlinkClick r:id="rId4"/>
              </a:rPr>
              <a:t>OSAS Helpdesk</a:t>
            </a:r>
            <a:r>
              <a:rPr lang="en-US" altLang="en-US" sz="2400" dirty="0"/>
              <a:t>.</a:t>
            </a:r>
          </a:p>
        </p:txBody>
      </p:sp>
      <p:sp>
        <p:nvSpPr>
          <p:cNvPr id="4" name="Slide Number Placeholder 3"/>
          <p:cNvSpPr>
            <a:spLocks noGrp="1"/>
          </p:cNvSpPr>
          <p:nvPr>
            <p:ph type="sldNum" sz="quarter" idx="12"/>
          </p:nvPr>
        </p:nvSpPr>
        <p:spPr/>
        <p:txBody>
          <a:bodyPr/>
          <a:lstStyle/>
          <a:p>
            <a:fld id="{D16AC7E5-7E7A-4455-8A13-FD1063EE8E5D}" type="slidenum">
              <a:rPr lang="en-US" smtClean="0"/>
              <a:t>20</a:t>
            </a:fld>
            <a:endParaRPr lang="en-US" dirty="0"/>
          </a:p>
        </p:txBody>
      </p:sp>
      <p:sp>
        <p:nvSpPr>
          <p:cNvPr id="2" name="Title 1">
            <a:extLst>
              <a:ext uri="{FF2B5EF4-FFF2-40B4-BE49-F238E27FC236}">
                <a16:creationId xmlns:a16="http://schemas.microsoft.com/office/drawing/2014/main" id="{2BDE82CD-A7A9-4E4B-9ED6-5F9D261C8CF8}"/>
              </a:ext>
            </a:extLst>
          </p:cNvPr>
          <p:cNvSpPr>
            <a:spLocks noGrp="1"/>
          </p:cNvSpPr>
          <p:nvPr>
            <p:ph type="title"/>
          </p:nvPr>
        </p:nvSpPr>
        <p:spPr/>
        <p:txBody>
          <a:bodyPr>
            <a:normAutofit/>
          </a:bodyPr>
          <a:lstStyle/>
          <a:p>
            <a:r>
              <a:rPr lang="en-US" sz="3600" dirty="0"/>
              <a:t>Contact Information</a:t>
            </a:r>
          </a:p>
        </p:txBody>
      </p:sp>
    </p:spTree>
    <p:extLst>
      <p:ext uri="{BB962C8B-B14F-4D97-AF65-F5344CB8AC3E}">
        <p14:creationId xmlns:p14="http://schemas.microsoft.com/office/powerpoint/2010/main" val="3503473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r>
              <a:rPr lang="en-US" sz="2400" dirty="0"/>
              <a:t>ELPA Summative moved from semi-adaptive CAT to fixed form</a:t>
            </a:r>
          </a:p>
          <a:p>
            <a:pPr lvl="1"/>
            <a:r>
              <a:rPr lang="en-US" sz="2400" dirty="0"/>
              <a:t>“Scrambled”; students see the same items, but not necessarily in the same order</a:t>
            </a:r>
          </a:p>
          <a:p>
            <a:pPr lvl="1"/>
            <a:r>
              <a:rPr lang="en-US" sz="2400" dirty="0"/>
              <a:t>Items can be skipped</a:t>
            </a:r>
          </a:p>
          <a:p>
            <a:pPr lvl="1"/>
            <a:r>
              <a:rPr lang="en-US" sz="2400" dirty="0"/>
              <a:t>Changes to procedures for entering domain exemptions and correcting domain exemption errors</a:t>
            </a:r>
          </a:p>
          <a:p>
            <a:r>
              <a:rPr lang="en-US" sz="2400" dirty="0"/>
              <a:t>Early Proficient became available</a:t>
            </a:r>
          </a:p>
          <a:p>
            <a:r>
              <a:rPr lang="en-US" sz="2400" dirty="0"/>
              <a:t>Honoring Student Proficiency extended into G6-8 and onto Alt ELPA (G6-8 and G9-12)</a:t>
            </a:r>
          </a:p>
          <a:p>
            <a:pPr lvl="1"/>
            <a:r>
              <a:rPr lang="en-US" sz="2400" dirty="0"/>
              <a:t>Domains do not carry from a G8 test onto a G9 test</a:t>
            </a:r>
          </a:p>
        </p:txBody>
      </p:sp>
      <p:sp>
        <p:nvSpPr>
          <p:cNvPr id="3" name="Slide Number Placeholder 2"/>
          <p:cNvSpPr>
            <a:spLocks noGrp="1"/>
          </p:cNvSpPr>
          <p:nvPr>
            <p:ph type="sldNum" sz="quarter" idx="12"/>
          </p:nvPr>
        </p:nvSpPr>
        <p:spPr/>
        <p:txBody>
          <a:bodyPr/>
          <a:lstStyle/>
          <a:p>
            <a:fld id="{D16AC7E5-7E7A-4455-8A13-FD1063EE8E5D}" type="slidenum">
              <a:rPr lang="en-US" smtClean="0"/>
              <a:t>3</a:t>
            </a:fld>
            <a:endParaRPr lang="en-US" dirty="0"/>
          </a:p>
        </p:txBody>
      </p:sp>
      <p:sp>
        <p:nvSpPr>
          <p:cNvPr id="4" name="Title 3"/>
          <p:cNvSpPr>
            <a:spLocks noGrp="1"/>
          </p:cNvSpPr>
          <p:nvPr>
            <p:ph type="title"/>
          </p:nvPr>
        </p:nvSpPr>
        <p:spPr/>
        <p:txBody>
          <a:bodyPr>
            <a:normAutofit/>
          </a:bodyPr>
          <a:lstStyle/>
          <a:p>
            <a:r>
              <a:rPr lang="en-US" sz="4000" dirty="0"/>
              <a:t>Testing in 2025-26</a:t>
            </a:r>
          </a:p>
        </p:txBody>
      </p:sp>
    </p:spTree>
    <p:extLst>
      <p:ext uri="{BB962C8B-B14F-4D97-AF65-F5344CB8AC3E}">
        <p14:creationId xmlns:p14="http://schemas.microsoft.com/office/powerpoint/2010/main" val="2691251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2026-27</a:t>
            </a:r>
          </a:p>
        </p:txBody>
      </p:sp>
      <p:sp>
        <p:nvSpPr>
          <p:cNvPr id="3" name="Slide Number Placeholder 2"/>
          <p:cNvSpPr>
            <a:spLocks noGrp="1"/>
          </p:cNvSpPr>
          <p:nvPr>
            <p:ph type="sldNum" sz="quarter" idx="12"/>
          </p:nvPr>
        </p:nvSpPr>
        <p:spPr/>
        <p:txBody>
          <a:bodyPr/>
          <a:lstStyle/>
          <a:p>
            <a:fld id="{D16AC7E5-7E7A-4455-8A13-FD1063EE8E5D}" type="slidenum">
              <a:rPr lang="en-US" smtClean="0"/>
              <a:t>4</a:t>
            </a:fld>
            <a:endParaRPr lang="en-US" dirty="0"/>
          </a:p>
        </p:txBody>
      </p:sp>
    </p:spTree>
    <p:extLst>
      <p:ext uri="{BB962C8B-B14F-4D97-AF65-F5344CB8AC3E}">
        <p14:creationId xmlns:p14="http://schemas.microsoft.com/office/powerpoint/2010/main" val="1485766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0B3E012-A091-AD74-A3BB-9D37878AEE9B}"/>
              </a:ext>
            </a:extLst>
          </p:cNvPr>
          <p:cNvSpPr>
            <a:spLocks noGrp="1"/>
          </p:cNvSpPr>
          <p:nvPr>
            <p:ph idx="1"/>
          </p:nvPr>
        </p:nvSpPr>
        <p:spPr>
          <a:xfrm>
            <a:off x="717177" y="1825624"/>
            <a:ext cx="10784543" cy="4422775"/>
          </a:xfrm>
        </p:spPr>
        <p:txBody>
          <a:bodyPr>
            <a:normAutofit/>
          </a:bodyPr>
          <a:lstStyle/>
          <a:p>
            <a:pPr marL="0" indent="0">
              <a:buNone/>
            </a:pPr>
            <a:r>
              <a:rPr lang="en-US" sz="2400" dirty="0"/>
              <a:t>The following ELPA guidance documents will be combined into one document (found in the Guidance accordion on the ELP Assessment page):</a:t>
            </a:r>
          </a:p>
          <a:p>
            <a:r>
              <a:rPr lang="en-US" sz="2400" dirty="0"/>
              <a:t>Domain Exemptions on English Language Proficiency Assessments*</a:t>
            </a:r>
          </a:p>
          <a:p>
            <a:r>
              <a:rPr lang="en-US" sz="2400" dirty="0"/>
              <a:t>Early Proficient Policy and Resources*</a:t>
            </a:r>
          </a:p>
          <a:p>
            <a:r>
              <a:rPr lang="en-US" sz="2400" dirty="0"/>
              <a:t>Honoring Student Proficiency on the ELPA Summative and Alt ELPA</a:t>
            </a:r>
          </a:p>
          <a:p>
            <a:r>
              <a:rPr lang="en-US" sz="2400" dirty="0"/>
              <a:t>Private School Participation in ELPA Testing</a:t>
            </a:r>
          </a:p>
          <a:p>
            <a:r>
              <a:rPr lang="en-US" sz="2400" dirty="0"/>
              <a:t>Resolving Unclear EL Status</a:t>
            </a:r>
          </a:p>
          <a:p>
            <a:pPr marL="0" indent="0">
              <a:buNone/>
            </a:pPr>
            <a:endParaRPr lang="en-US" sz="2400" dirty="0"/>
          </a:p>
          <a:p>
            <a:pPr marL="0" indent="0">
              <a:buNone/>
            </a:pPr>
            <a:r>
              <a:rPr lang="en-US" sz="2400" dirty="0"/>
              <a:t>*updated for 2026-27.</a:t>
            </a:r>
          </a:p>
        </p:txBody>
      </p:sp>
      <p:sp>
        <p:nvSpPr>
          <p:cNvPr id="3" name="Slide Number Placeholder 2">
            <a:extLst>
              <a:ext uri="{FF2B5EF4-FFF2-40B4-BE49-F238E27FC236}">
                <a16:creationId xmlns:a16="http://schemas.microsoft.com/office/drawing/2014/main" id="{73F39C63-78C0-5D60-6625-3EAA0317D34E}"/>
              </a:ext>
            </a:extLst>
          </p:cNvPr>
          <p:cNvSpPr>
            <a:spLocks noGrp="1"/>
          </p:cNvSpPr>
          <p:nvPr>
            <p:ph type="sldNum" sz="quarter" idx="12"/>
          </p:nvPr>
        </p:nvSpPr>
        <p:spPr/>
        <p:txBody>
          <a:bodyPr/>
          <a:lstStyle/>
          <a:p>
            <a:fld id="{D16AC7E5-7E7A-4455-8A13-FD1063EE8E5D}" type="slidenum">
              <a:rPr lang="en-US" smtClean="0"/>
              <a:t>5</a:t>
            </a:fld>
            <a:endParaRPr lang="en-US" dirty="0"/>
          </a:p>
        </p:txBody>
      </p:sp>
      <p:sp>
        <p:nvSpPr>
          <p:cNvPr id="4" name="Title 3">
            <a:extLst>
              <a:ext uri="{FF2B5EF4-FFF2-40B4-BE49-F238E27FC236}">
                <a16:creationId xmlns:a16="http://schemas.microsoft.com/office/drawing/2014/main" id="{56035229-8835-3534-CD55-591D85814A0C}"/>
              </a:ext>
            </a:extLst>
          </p:cNvPr>
          <p:cNvSpPr>
            <a:spLocks noGrp="1"/>
          </p:cNvSpPr>
          <p:nvPr>
            <p:ph type="title"/>
          </p:nvPr>
        </p:nvSpPr>
        <p:spPr/>
        <p:txBody>
          <a:bodyPr>
            <a:normAutofit/>
          </a:bodyPr>
          <a:lstStyle/>
          <a:p>
            <a:r>
              <a:rPr lang="en-US" sz="4000" dirty="0"/>
              <a:t>Unified ELPA Guidance</a:t>
            </a:r>
          </a:p>
        </p:txBody>
      </p:sp>
    </p:spTree>
    <p:extLst>
      <p:ext uri="{BB962C8B-B14F-4D97-AF65-F5344CB8AC3E}">
        <p14:creationId xmlns:p14="http://schemas.microsoft.com/office/powerpoint/2010/main" val="2008084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4D3CB30-BC9F-4193-8D83-976C703E7317}"/>
              </a:ext>
            </a:extLst>
          </p:cNvPr>
          <p:cNvSpPr>
            <a:spLocks noGrp="1"/>
          </p:cNvSpPr>
          <p:nvPr>
            <p:ph idx="1"/>
          </p:nvPr>
        </p:nvSpPr>
        <p:spPr/>
        <p:txBody>
          <a:bodyPr>
            <a:normAutofit/>
          </a:bodyPr>
          <a:lstStyle/>
          <a:p>
            <a:pPr marL="0" indent="0">
              <a:buNone/>
            </a:pPr>
            <a:r>
              <a:rPr lang="en-US" sz="2400" dirty="0"/>
              <a:t>ELPA21 will revisit all ELPA Sample Tests over the next few years.</a:t>
            </a:r>
          </a:p>
          <a:p>
            <a:pPr marL="0" indent="0">
              <a:buNone/>
            </a:pPr>
            <a:endParaRPr lang="en-US" sz="2400" dirty="0"/>
          </a:p>
          <a:p>
            <a:pPr marL="0" indent="0">
              <a:buNone/>
            </a:pPr>
            <a:r>
              <a:rPr lang="en-US" sz="2400" dirty="0"/>
              <a:t>Schedule:</a:t>
            </a:r>
          </a:p>
          <a:p>
            <a:r>
              <a:rPr lang="en-US" sz="2400" dirty="0"/>
              <a:t>Alt ELPA Grade K: fall 2026</a:t>
            </a:r>
          </a:p>
          <a:p>
            <a:pPr lvl="1"/>
            <a:r>
              <a:rPr lang="en-US" sz="2400" dirty="0"/>
              <a:t>Each domain’s Sample Test will have more total items</a:t>
            </a:r>
          </a:p>
          <a:p>
            <a:pPr lvl="1"/>
            <a:r>
              <a:rPr lang="en-US" sz="2400" dirty="0"/>
              <a:t>Some existing items will be replaced and new items will be added</a:t>
            </a:r>
          </a:p>
          <a:p>
            <a:r>
              <a:rPr lang="en-US" sz="2400" dirty="0"/>
              <a:t>Alt ELPA other grades: fall 2027</a:t>
            </a:r>
          </a:p>
          <a:p>
            <a:r>
              <a:rPr lang="en-US" sz="2400" dirty="0"/>
              <a:t>General ELPA: some grades fall 2027, the remainder fall 2028</a:t>
            </a:r>
          </a:p>
          <a:p>
            <a:pPr lvl="1"/>
            <a:r>
              <a:rPr lang="en-US" sz="2400" dirty="0"/>
              <a:t>Exact nature of changes not yet known</a:t>
            </a:r>
          </a:p>
        </p:txBody>
      </p:sp>
      <p:sp>
        <p:nvSpPr>
          <p:cNvPr id="3" name="Slide Number Placeholder 2">
            <a:extLst>
              <a:ext uri="{FF2B5EF4-FFF2-40B4-BE49-F238E27FC236}">
                <a16:creationId xmlns:a16="http://schemas.microsoft.com/office/drawing/2014/main" id="{0EF16BD4-F61C-187B-0EE7-5288C7CF9250}"/>
              </a:ext>
            </a:extLst>
          </p:cNvPr>
          <p:cNvSpPr>
            <a:spLocks noGrp="1"/>
          </p:cNvSpPr>
          <p:nvPr>
            <p:ph type="sldNum" sz="quarter" idx="12"/>
          </p:nvPr>
        </p:nvSpPr>
        <p:spPr/>
        <p:txBody>
          <a:bodyPr/>
          <a:lstStyle/>
          <a:p>
            <a:fld id="{D16AC7E5-7E7A-4455-8A13-FD1063EE8E5D}" type="slidenum">
              <a:rPr lang="en-US" smtClean="0"/>
              <a:t>6</a:t>
            </a:fld>
            <a:endParaRPr lang="en-US" dirty="0"/>
          </a:p>
        </p:txBody>
      </p:sp>
      <p:sp>
        <p:nvSpPr>
          <p:cNvPr id="4" name="Title 3">
            <a:extLst>
              <a:ext uri="{FF2B5EF4-FFF2-40B4-BE49-F238E27FC236}">
                <a16:creationId xmlns:a16="http://schemas.microsoft.com/office/drawing/2014/main" id="{320CBFC5-CF9B-8356-52E3-3A70405A6704}"/>
              </a:ext>
            </a:extLst>
          </p:cNvPr>
          <p:cNvSpPr>
            <a:spLocks noGrp="1"/>
          </p:cNvSpPr>
          <p:nvPr>
            <p:ph type="title"/>
          </p:nvPr>
        </p:nvSpPr>
        <p:spPr/>
        <p:txBody>
          <a:bodyPr>
            <a:normAutofit/>
          </a:bodyPr>
          <a:lstStyle/>
          <a:p>
            <a:r>
              <a:rPr lang="en-US" sz="4000" dirty="0"/>
              <a:t>Sample Test Refreshes</a:t>
            </a:r>
          </a:p>
        </p:txBody>
      </p:sp>
    </p:spTree>
    <p:extLst>
      <p:ext uri="{BB962C8B-B14F-4D97-AF65-F5344CB8AC3E}">
        <p14:creationId xmlns:p14="http://schemas.microsoft.com/office/powerpoint/2010/main" val="1848103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1" indent="0">
              <a:lnSpc>
                <a:spcPts val="3000"/>
              </a:lnSpc>
              <a:spcBef>
                <a:spcPts val="0"/>
              </a:spcBef>
              <a:buSzPct val="100000"/>
              <a:buNone/>
              <a:defRPr/>
            </a:pPr>
            <a:r>
              <a:rPr lang="en-US" sz="2400" dirty="0">
                <a:solidFill>
                  <a:schemeClr val="tx1">
                    <a:lumMod val="50000"/>
                  </a:schemeClr>
                </a:solidFill>
              </a:rPr>
              <a:t>During Alt ELPA Screener’s two pilot years, ODE elected not to participate.</a:t>
            </a:r>
          </a:p>
          <a:p>
            <a:pPr>
              <a:lnSpc>
                <a:spcPts val="3000"/>
              </a:lnSpc>
              <a:spcBef>
                <a:spcPts val="0"/>
              </a:spcBef>
              <a:buSzPct val="100000"/>
              <a:defRPr/>
            </a:pPr>
            <a:r>
              <a:rPr lang="en-US" sz="2400" dirty="0">
                <a:solidFill>
                  <a:schemeClr val="tx1">
                    <a:lumMod val="50000"/>
                  </a:schemeClr>
                </a:solidFill>
              </a:rPr>
              <a:t>ODE is discussing this question with ELPA21 and advisory bodies such as the EL Advisory panel and the Assessment Advisory Committee.</a:t>
            </a:r>
          </a:p>
          <a:p>
            <a:pPr>
              <a:lnSpc>
                <a:spcPts val="3000"/>
              </a:lnSpc>
              <a:spcBef>
                <a:spcPts val="0"/>
              </a:spcBef>
              <a:buSzPct val="100000"/>
              <a:defRPr/>
            </a:pPr>
            <a:r>
              <a:rPr lang="en-US" sz="2400" dirty="0">
                <a:solidFill>
                  <a:schemeClr val="tx1">
                    <a:lumMod val="50000"/>
                  </a:schemeClr>
                </a:solidFill>
              </a:rPr>
              <a:t>Final decision about future Alt ELPA Screener participation expected in June.</a:t>
            </a:r>
          </a:p>
          <a:p>
            <a:pPr>
              <a:lnSpc>
                <a:spcPts val="3000"/>
              </a:lnSpc>
              <a:spcBef>
                <a:spcPts val="0"/>
              </a:spcBef>
              <a:buSzPct val="100000"/>
              <a:defRPr/>
            </a:pPr>
            <a:r>
              <a:rPr lang="en-US" sz="2400" dirty="0">
                <a:solidFill>
                  <a:schemeClr val="tx1">
                    <a:lumMod val="50000"/>
                  </a:schemeClr>
                </a:solidFill>
              </a:rPr>
              <a:t>Guidance regarding identification of students with a most significant cognitive disability will be added to the ELPA Unified Guidance.</a:t>
            </a:r>
          </a:p>
        </p:txBody>
      </p:sp>
      <p:sp>
        <p:nvSpPr>
          <p:cNvPr id="2" name="Slide Number Placeholder 1"/>
          <p:cNvSpPr>
            <a:spLocks noGrp="1"/>
          </p:cNvSpPr>
          <p:nvPr>
            <p:ph type="sldNum" sz="quarter" idx="12"/>
          </p:nvPr>
        </p:nvSpPr>
        <p:spPr/>
        <p:txBody>
          <a:bodyPr/>
          <a:lstStyle/>
          <a:p>
            <a:fld id="{D16AC7E5-7E7A-4455-8A13-FD1063EE8E5D}" type="slidenum">
              <a:rPr lang="en-US" smtClean="0"/>
              <a:t>7</a:t>
            </a:fld>
            <a:endParaRPr lang="en-US" dirty="0"/>
          </a:p>
        </p:txBody>
      </p:sp>
      <p:sp>
        <p:nvSpPr>
          <p:cNvPr id="51202" name="Title 1"/>
          <p:cNvSpPr>
            <a:spLocks noGrp="1"/>
          </p:cNvSpPr>
          <p:nvPr>
            <p:ph type="title"/>
          </p:nvPr>
        </p:nvSpPr>
        <p:spPr bwMode="auto"/>
        <p:txBody>
          <a:bodyPr vert="horz" wrap="square" lIns="91440" tIns="45720" rIns="91440" bIns="45720" numCol="1" rtlCol="0" anchor="b" anchorCtr="0" compatLnSpc="1">
            <a:prstTxWarp prst="textNoShape">
              <a:avLst/>
            </a:prstTxWarp>
            <a:normAutofit/>
          </a:bodyPr>
          <a:lstStyle/>
          <a:p>
            <a:r>
              <a:rPr lang="en-US" altLang="en-US" sz="4000" dirty="0">
                <a:solidFill>
                  <a:srgbClr val="0070C0"/>
                </a:solidFill>
              </a:rPr>
              <a:t>Alt ELPA Screener</a:t>
            </a:r>
          </a:p>
        </p:txBody>
      </p:sp>
    </p:spTree>
    <p:extLst>
      <p:ext uri="{BB962C8B-B14F-4D97-AF65-F5344CB8AC3E}">
        <p14:creationId xmlns:p14="http://schemas.microsoft.com/office/powerpoint/2010/main" val="2902484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7" y="1825624"/>
            <a:ext cx="10784543" cy="4679296"/>
          </a:xfrm>
        </p:spPr>
        <p:txBody>
          <a:bodyPr>
            <a:normAutofit/>
          </a:bodyPr>
          <a:lstStyle/>
          <a:p>
            <a:r>
              <a:rPr lang="en-US" sz="2400" dirty="0"/>
              <a:t>Future/Early K ELPA Screener opened March 3</a:t>
            </a:r>
          </a:p>
          <a:p>
            <a:pPr lvl="1"/>
            <a:r>
              <a:rPr lang="en-US" sz="2400" dirty="0"/>
              <a:t>New, permanent </a:t>
            </a:r>
            <a:r>
              <a:rPr lang="en-US" sz="2400" dirty="0">
                <a:hlinkClick r:id="rId3"/>
              </a:rPr>
              <a:t>cut scores</a:t>
            </a:r>
            <a:r>
              <a:rPr lang="en-US" sz="2400" dirty="0"/>
              <a:t> now in place</a:t>
            </a:r>
          </a:p>
          <a:p>
            <a:pPr lvl="1"/>
            <a:r>
              <a:rPr lang="en-US" sz="2400" dirty="0"/>
              <a:t>Proficient profile now requires 4+ in all non-exempt domains (consistent with all other grade bands)</a:t>
            </a:r>
          </a:p>
          <a:p>
            <a:pPr lvl="1"/>
            <a:r>
              <a:rPr lang="en-US" sz="2400" dirty="0"/>
              <a:t>Closed for ~two weeks in late July (during the TIDE* system rollover), reopens on or shortly after August 1</a:t>
            </a:r>
          </a:p>
          <a:p>
            <a:r>
              <a:rPr lang="en-US" sz="2400" dirty="0"/>
              <a:t>Upon reopening, name will change to Grade K Screener</a:t>
            </a:r>
          </a:p>
          <a:p>
            <a:pPr lvl="1"/>
            <a:r>
              <a:rPr lang="en-US" sz="2400" dirty="0"/>
              <a:t>Returning to single, year-round Kindergarten test</a:t>
            </a:r>
          </a:p>
          <a:p>
            <a:r>
              <a:rPr lang="en-US" sz="2400" dirty="0"/>
              <a:t>Historical detail in </a:t>
            </a:r>
            <a:r>
              <a:rPr lang="en-US" sz="2400" dirty="0">
                <a:hlinkClick r:id="rId4"/>
              </a:rPr>
              <a:t>2025-26 Future K and Grade K Screener Updates​</a:t>
            </a:r>
            <a:endParaRPr lang="en-US" sz="2400" dirty="0"/>
          </a:p>
          <a:p>
            <a:pPr marL="0" indent="0">
              <a:buNone/>
            </a:pPr>
            <a:endParaRPr lang="en-US" sz="2400" dirty="0"/>
          </a:p>
          <a:p>
            <a:pPr marL="0" indent="0">
              <a:buNone/>
            </a:pPr>
            <a:r>
              <a:rPr lang="en-US" sz="2400" dirty="0"/>
              <a:t>*Test Information Distribution Engine</a:t>
            </a:r>
          </a:p>
        </p:txBody>
      </p:sp>
      <p:sp>
        <p:nvSpPr>
          <p:cNvPr id="3" name="Slide Number Placeholder 2"/>
          <p:cNvSpPr>
            <a:spLocks noGrp="1"/>
          </p:cNvSpPr>
          <p:nvPr>
            <p:ph type="sldNum" sz="quarter" idx="12"/>
          </p:nvPr>
        </p:nvSpPr>
        <p:spPr/>
        <p:txBody>
          <a:bodyPr/>
          <a:lstStyle/>
          <a:p>
            <a:fld id="{D16AC7E5-7E7A-4455-8A13-FD1063EE8E5D}" type="slidenum">
              <a:rPr lang="en-US" smtClean="0"/>
              <a:t>8</a:t>
            </a:fld>
            <a:endParaRPr lang="en-US" dirty="0"/>
          </a:p>
        </p:txBody>
      </p:sp>
      <p:sp>
        <p:nvSpPr>
          <p:cNvPr id="4" name="Title 3"/>
          <p:cNvSpPr>
            <a:spLocks noGrp="1"/>
          </p:cNvSpPr>
          <p:nvPr>
            <p:ph type="title"/>
          </p:nvPr>
        </p:nvSpPr>
        <p:spPr/>
        <p:txBody>
          <a:bodyPr>
            <a:normAutofit/>
          </a:bodyPr>
          <a:lstStyle/>
          <a:p>
            <a:r>
              <a:rPr lang="en-US" sz="4000" dirty="0"/>
              <a:t>Future/Early K Screener </a:t>
            </a:r>
            <a:r>
              <a:rPr lang="en-US" sz="4000" dirty="0">
                <a:sym typeface="Wingdings" panose="05000000000000000000" pitchFamily="2" charset="2"/>
              </a:rPr>
              <a:t></a:t>
            </a:r>
            <a:r>
              <a:rPr lang="en-US" sz="4000" dirty="0"/>
              <a:t> Grade K Screener</a:t>
            </a:r>
          </a:p>
        </p:txBody>
      </p:sp>
    </p:spTree>
    <p:extLst>
      <p:ext uri="{BB962C8B-B14F-4D97-AF65-F5344CB8AC3E}">
        <p14:creationId xmlns:p14="http://schemas.microsoft.com/office/powerpoint/2010/main" val="2301343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D32E47-3156-09EB-A7D0-0D977D2FD6D9}"/>
              </a:ext>
            </a:extLst>
          </p:cNvPr>
          <p:cNvSpPr>
            <a:spLocks noGrp="1"/>
          </p:cNvSpPr>
          <p:nvPr>
            <p:ph idx="1"/>
          </p:nvPr>
        </p:nvSpPr>
        <p:spPr/>
        <p:txBody>
          <a:bodyPr/>
          <a:lstStyle/>
          <a:p>
            <a:r>
              <a:rPr lang="en-US" sz="2400" dirty="0"/>
              <a:t>OR moved to ELPA Summative fixed form in 2025-26.</a:t>
            </a:r>
          </a:p>
          <a:p>
            <a:r>
              <a:rPr lang="en-US" sz="2400" dirty="0"/>
              <a:t>Fixed form requires students to log in separately to each domain test.</a:t>
            </a:r>
          </a:p>
          <a:p>
            <a:pPr lvl="1"/>
            <a:r>
              <a:rPr lang="en-US" sz="2400" dirty="0"/>
              <a:t>Students can complete tests in any order.</a:t>
            </a:r>
          </a:p>
          <a:p>
            <a:pPr lvl="1"/>
            <a:r>
              <a:rPr lang="en-US" sz="2400" dirty="0"/>
              <a:t>Students can only see tests the Test Administrator has added to the session.</a:t>
            </a:r>
          </a:p>
          <a:p>
            <a:pPr lvl="1"/>
            <a:r>
              <a:rPr lang="en-US" sz="2400" dirty="0"/>
              <a:t>Exempted domains will not show as selectable tests in a student’s test lineup.</a:t>
            </a:r>
          </a:p>
          <a:p>
            <a:r>
              <a:rPr lang="en-US" sz="2400" dirty="0"/>
              <a:t>Fixed form has two item sets: Form A and Form B.</a:t>
            </a:r>
          </a:p>
          <a:p>
            <a:r>
              <a:rPr lang="en-US" sz="2400" dirty="0"/>
              <a:t>Forms A and B alternate (year 1 Form A / year 2 Form B).</a:t>
            </a:r>
          </a:p>
          <a:p>
            <a:r>
              <a:rPr lang="en-US" sz="2400" dirty="0"/>
              <a:t>Oregon also scrambles the order of items.</a:t>
            </a:r>
          </a:p>
          <a:p>
            <a:pPr lvl="1"/>
            <a:r>
              <a:rPr lang="en-US" sz="2400" dirty="0"/>
              <a:t>All students see the same items, but not necessarily in the same order.</a:t>
            </a:r>
          </a:p>
          <a:p>
            <a:r>
              <a:rPr lang="en-US" sz="2400" dirty="0"/>
              <a:t>Item skipping is possible and permissible on the fixed form (more in later slide).</a:t>
            </a:r>
          </a:p>
          <a:p>
            <a:endParaRPr lang="en-US" sz="2400" dirty="0"/>
          </a:p>
        </p:txBody>
      </p:sp>
      <p:sp>
        <p:nvSpPr>
          <p:cNvPr id="3" name="Slide Number Placeholder 2">
            <a:extLst>
              <a:ext uri="{FF2B5EF4-FFF2-40B4-BE49-F238E27FC236}">
                <a16:creationId xmlns:a16="http://schemas.microsoft.com/office/drawing/2014/main" id="{60B23995-82B9-D1FC-192B-482F95789162}"/>
              </a:ext>
            </a:extLst>
          </p:cNvPr>
          <p:cNvSpPr>
            <a:spLocks noGrp="1"/>
          </p:cNvSpPr>
          <p:nvPr>
            <p:ph type="sldNum" sz="quarter" idx="12"/>
          </p:nvPr>
        </p:nvSpPr>
        <p:spPr/>
        <p:txBody>
          <a:bodyPr/>
          <a:lstStyle/>
          <a:p>
            <a:fld id="{D16AC7E5-7E7A-4455-8A13-FD1063EE8E5D}" type="slidenum">
              <a:rPr lang="en-US" smtClean="0"/>
              <a:t>9</a:t>
            </a:fld>
            <a:endParaRPr lang="en-US" dirty="0"/>
          </a:p>
        </p:txBody>
      </p:sp>
      <p:sp>
        <p:nvSpPr>
          <p:cNvPr id="4" name="Title 3">
            <a:extLst>
              <a:ext uri="{FF2B5EF4-FFF2-40B4-BE49-F238E27FC236}">
                <a16:creationId xmlns:a16="http://schemas.microsoft.com/office/drawing/2014/main" id="{DFA6A150-BC4F-B630-B330-78AA676714A6}"/>
              </a:ext>
            </a:extLst>
          </p:cNvPr>
          <p:cNvSpPr>
            <a:spLocks noGrp="1"/>
          </p:cNvSpPr>
          <p:nvPr>
            <p:ph type="title"/>
          </p:nvPr>
        </p:nvSpPr>
        <p:spPr/>
        <p:txBody>
          <a:bodyPr>
            <a:normAutofit/>
          </a:bodyPr>
          <a:lstStyle/>
          <a:p>
            <a:r>
              <a:rPr lang="en-US" sz="4000" dirty="0"/>
              <a:t>Fixed Form Reminders</a:t>
            </a:r>
          </a:p>
        </p:txBody>
      </p:sp>
    </p:spTree>
    <p:extLst>
      <p:ext uri="{BB962C8B-B14F-4D97-AF65-F5344CB8AC3E}">
        <p14:creationId xmlns:p14="http://schemas.microsoft.com/office/powerpoint/2010/main" val="1257878744"/>
      </p:ext>
    </p:extLst>
  </p:cSld>
  <p:clrMapOvr>
    <a:masterClrMapping/>
  </p:clrMapOvr>
</p:sld>
</file>

<file path=ppt/theme/theme1.xml><?xml version="1.0" encoding="utf-8"?>
<a:theme xmlns:a="http://schemas.openxmlformats.org/drawingml/2006/main" name="1_simple">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EB67050E-0E24-4803-A5FA-A7DAB8675003}"/>
    </a:ext>
  </a:extLst>
</a:theme>
</file>

<file path=ppt/theme/theme3.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697ED0C2-6A2F-44BD-A89B-AB51946EBEAC}"/>
    </a:ext>
  </a:extLst>
</a:theme>
</file>

<file path=ppt/theme/theme4.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BFF507A3-746C-4A8E-AC20-2966B2C8A103}"/>
    </a:ext>
  </a:extLst>
</a:theme>
</file>

<file path=ppt/theme/theme5.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47491027-B441-47A4-BE8F-967E7F9DFD6B}"/>
    </a:ext>
  </a:extLst>
</a:theme>
</file>

<file path=ppt/theme/theme6.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AEBF3550-3ED6-42D9-9388-1BD7DEB20E28}"/>
    </a:ext>
  </a:extLst>
</a:theme>
</file>

<file path=ppt/theme/theme7.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89E1311E-2E1D-4481-BE67-5562D085D4A5}"/>
    </a:ext>
  </a:ext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34b21dd53f68425072a8750ec8b2f614">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036c791183994789677983bc3230ce2c"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826a7eb6-1fc1-4229-aedf-6a10bdcdc31e" xsi:nil="true"/>
    <Remediation_x0020_Date xmlns="826a7eb6-1fc1-4229-aedf-6a10bdcdc31e">2026-05-28T22:22:21+00:00</Remediation_x0020_Date>
    <PublishingExpirationDate xmlns="http://schemas.microsoft.com/sharepoint/v3" xsi:nil="true"/>
    <PublishingStartDate xmlns="http://schemas.microsoft.com/sharepoint/v3" xsi:nil="true"/>
    <Priority xmlns="826a7eb6-1fc1-4229-aedf-6a10bdcdc31e">New</Priority>
  </documentManagement>
</p:properties>
</file>

<file path=customXml/itemProps1.xml><?xml version="1.0" encoding="utf-8"?>
<ds:datastoreItem xmlns:ds="http://schemas.openxmlformats.org/officeDocument/2006/customXml" ds:itemID="{7E0B355D-85B0-4446-8A0A-9CCAF6AEBF61}"/>
</file>

<file path=customXml/itemProps2.xml><?xml version="1.0" encoding="utf-8"?>
<ds:datastoreItem xmlns:ds="http://schemas.openxmlformats.org/officeDocument/2006/customXml" ds:itemID="{ACB34F3E-7008-431F-84C2-D20C799DE898}"/>
</file>

<file path=customXml/itemProps3.xml><?xml version="1.0" encoding="utf-8"?>
<ds:datastoreItem xmlns:ds="http://schemas.openxmlformats.org/officeDocument/2006/customXml" ds:itemID="{EE80CD71-6DFF-4467-BD3E-E1497A76628E}"/>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ode-template_2017</Template>
  <TotalTime>129525</TotalTime>
  <Words>1495</Words>
  <Application>Microsoft Office PowerPoint</Application>
  <PresentationFormat>Widescreen</PresentationFormat>
  <Paragraphs>164</Paragraphs>
  <Slides>20</Slides>
  <Notes>16</Notes>
  <HiddenSlides>0</HiddenSlides>
  <MMClips>0</MMClips>
  <ScaleCrop>false</ScaleCrop>
  <HeadingPairs>
    <vt:vector size="6" baseType="variant">
      <vt:variant>
        <vt:lpstr>Fonts Used</vt:lpstr>
      </vt:variant>
      <vt:variant>
        <vt:i4>5</vt:i4>
      </vt:variant>
      <vt:variant>
        <vt:lpstr>Theme</vt:lpstr>
      </vt:variant>
      <vt:variant>
        <vt:i4>7</vt:i4>
      </vt:variant>
      <vt:variant>
        <vt:lpstr>Slide Titles</vt:lpstr>
      </vt:variant>
      <vt:variant>
        <vt:i4>20</vt:i4>
      </vt:variant>
    </vt:vector>
  </HeadingPairs>
  <TitlesOfParts>
    <vt:vector size="32" baseType="lpstr">
      <vt:lpstr>Arial</vt:lpstr>
      <vt:lpstr>Bookman Old Style</vt:lpstr>
      <vt:lpstr>Calibri</vt:lpstr>
      <vt:lpstr>Times New Roman</vt:lpstr>
      <vt:lpstr>Wingdings</vt:lpstr>
      <vt:lpstr>1_simple</vt:lpstr>
      <vt:lpstr>2021ODE</vt:lpstr>
      <vt:lpstr>Green_2021ODE</vt:lpstr>
      <vt:lpstr>Gold_2021ODE</vt:lpstr>
      <vt:lpstr>Orange_2021ODE</vt:lpstr>
      <vt:lpstr>Red_2021ODE</vt:lpstr>
      <vt:lpstr>Teal_2021ODE</vt:lpstr>
      <vt:lpstr>English Language Proficiency Assessment (ELPA)</vt:lpstr>
      <vt:lpstr>2025-26 In Review</vt:lpstr>
      <vt:lpstr>Testing in 2025-26</vt:lpstr>
      <vt:lpstr>2026-27</vt:lpstr>
      <vt:lpstr>Unified ELPA Guidance</vt:lpstr>
      <vt:lpstr>Sample Test Refreshes</vt:lpstr>
      <vt:lpstr>Alt ELPA Screener</vt:lpstr>
      <vt:lpstr>Future/Early K Screener  Grade K Screener</vt:lpstr>
      <vt:lpstr>Fixed Form Reminders</vt:lpstr>
      <vt:lpstr>Remote ELPA Summative Window</vt:lpstr>
      <vt:lpstr>ELPA Item Development</vt:lpstr>
      <vt:lpstr>“Early Proficient” Review</vt:lpstr>
      <vt:lpstr>Early Proficient Data Analysis</vt:lpstr>
      <vt:lpstr>Early Proficient “Enrolled” Update</vt:lpstr>
      <vt:lpstr>Domain Exemptions</vt:lpstr>
      <vt:lpstr>Alt ELPA and On Track to ELP</vt:lpstr>
      <vt:lpstr>Item Skipping on ELPA Summative</vt:lpstr>
      <vt:lpstr>Reminder: Test Status Change Deadlines</vt:lpstr>
      <vt:lpstr>Questions and Answers</vt:lpstr>
      <vt:lpstr>Contact Information</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COPPER PATINA</dc:title>
  <dc:creator>somervis</dc:creator>
  <cp:lastModifiedBy>WOLCOTT Ben * ODE</cp:lastModifiedBy>
  <cp:revision>1052</cp:revision>
  <cp:lastPrinted>2018-06-14T21:25:45Z</cp:lastPrinted>
  <dcterms:created xsi:type="dcterms:W3CDTF">2009-08-03T18:05:25Z</dcterms:created>
  <dcterms:modified xsi:type="dcterms:W3CDTF">2026-05-14T22:25:04Z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2024-04-03T22:56:20Z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7816c297-f433-4587-99e8-c94c356fe702</vt:lpwstr>
  </property>
  <property fmtid="{D5CDD505-2E9C-101B-9397-08002B2CF9AE}" pid="8" name="MSIP_Label_7730ea53-6f5e-4160-81a5-992a9105450a_ContentBits">
    <vt:lpwstr>0</vt:lpwstr>
  </property>
  <property fmtid="{D5CDD505-2E9C-101B-9397-08002B2CF9AE}" pid="9" name="ContentTypeId">
    <vt:lpwstr>0x010100ACE426A0BE1DCD4282029129806F0353</vt:lpwstr>
  </property>
</Properties>
</file>