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1"/>
  </p:notesMasterIdLst>
  <p:sldIdLst>
    <p:sldId id="276" r:id="rId10"/>
    <p:sldId id="258" r:id="rId11"/>
    <p:sldId id="289" r:id="rId12"/>
    <p:sldId id="288" r:id="rId13"/>
    <p:sldId id="287" r:id="rId14"/>
    <p:sldId id="256" r:id="rId15"/>
    <p:sldId id="274" r:id="rId16"/>
    <p:sldId id="272" r:id="rId17"/>
    <p:sldId id="261" r:id="rId18"/>
    <p:sldId id="28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6452" autoAdjust="0"/>
  </p:normalViewPr>
  <p:slideViewPr>
    <p:cSldViewPr snapToGrid="0">
      <p:cViewPr varScale="1">
        <p:scale>
          <a:sx n="55" d="100"/>
          <a:sy n="55" d="100"/>
        </p:scale>
        <p:origin x="1742" y="48"/>
      </p:cViewPr>
      <p:guideLst/>
    </p:cSldViewPr>
  </p:slideViewPr>
  <p:notesTextViewPr>
    <p:cViewPr>
      <p:scale>
        <a:sx n="1" d="1"/>
        <a:sy n="1" d="1"/>
      </p:scale>
      <p:origin x="0" y="0"/>
    </p:cViewPr>
  </p:notesTextViewPr>
  <p:notesViewPr>
    <p:cSldViewPr snapToGrid="0">
      <p:cViewPr varScale="1">
        <p:scale>
          <a:sx n="67" d="100"/>
          <a:sy n="67" d="100"/>
        </p:scale>
        <p:origin x="2509"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35263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48804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07046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who will likely be leading the U.S. Department of Education: Linda McMahon</a:t>
            </a:r>
          </a:p>
          <a:p>
            <a:endParaRPr lang="en-US" dirty="0"/>
          </a:p>
          <a:p>
            <a:r>
              <a:rPr lang="en-US" dirty="0"/>
              <a:t>We know what ESEA and ESSA says about having a U.S. Department of Education and the programs it must run.  This is current law and requires very specific things to happen to be rescinded/shut down.</a:t>
            </a:r>
          </a:p>
          <a:p>
            <a:endParaRPr lang="en-US" dirty="0"/>
          </a:p>
          <a:p>
            <a:r>
              <a:rPr lang="en-US" dirty="0"/>
              <a:t>We know the federal funding pathway and the steps needed to reach the point where we have federal funding amounts.</a:t>
            </a:r>
          </a:p>
          <a:p>
            <a:endParaRPr lang="en-US" dirty="0"/>
          </a:p>
          <a:p>
            <a:r>
              <a:rPr lang="en-US" dirty="0"/>
              <a:t>We do NOT know:</a:t>
            </a:r>
          </a:p>
          <a:p>
            <a:r>
              <a:rPr lang="en-US" dirty="0"/>
              <a:t>- National Federal Education Spending that will impact the 2025-26 School Year</a:t>
            </a:r>
          </a:p>
          <a:p>
            <a:pPr marL="0" indent="0">
              <a:buFontTx/>
              <a:buNone/>
            </a:pPr>
            <a:r>
              <a:rPr lang="en-US" dirty="0"/>
              <a:t>- How much money Oregon districts can expect</a:t>
            </a:r>
          </a:p>
          <a:p>
            <a:pPr marL="0" indent="0">
              <a:buFontTx/>
              <a:buNone/>
            </a:pP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407201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has nominated Linda McMahon for the U.S. Secretary of Education.</a:t>
            </a:r>
          </a:p>
          <a:p>
            <a:endParaRPr lang="en-US"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18894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incoming administration has messaged a desire to “Shutdown” the department of education, “saving money” and sending education back to the states.  This is a huge talking point with a lot feelings around it.  But can it happen?  What would it take?  </a:t>
            </a:r>
          </a:p>
          <a:p>
            <a:endParaRPr lang="en-US" dirty="0"/>
          </a:p>
          <a:p>
            <a:r>
              <a:rPr lang="en-US" dirty="0"/>
              <a:t>Eliminating the Department of Education would require an act of congress.</a:t>
            </a:r>
          </a:p>
          <a:p>
            <a:endParaRPr lang="en-US" dirty="0"/>
          </a:p>
          <a:p>
            <a:r>
              <a:rPr lang="en-US" dirty="0"/>
              <a:t>Legislation eliminating the department of education would need to be passed.</a:t>
            </a:r>
          </a:p>
          <a:p>
            <a:r>
              <a:rPr lang="en-US" dirty="0"/>
              <a:t>60 votes are required to pass legislation in the senate.  That would require a 10 seat majority, convincing all members of one party.</a:t>
            </a:r>
          </a:p>
          <a:p>
            <a:endParaRPr lang="en-US" dirty="0"/>
          </a:p>
          <a:p>
            <a:r>
              <a:rPr lang="en-US" dirty="0"/>
              <a:t>There are policy priorities from all parties that require a federal agency to support</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19680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The President initiates the process by submitted his budget to Congress.  This is due the first Monday in February.</a:t>
            </a:r>
          </a:p>
          <a:p>
            <a:endParaRPr lang="en-US" dirty="0"/>
          </a:p>
          <a:p>
            <a:r>
              <a:rPr lang="en-US" dirty="0"/>
              <a:t>Step 2: Congress sets overall spending levels through Budget Resolutions</a:t>
            </a:r>
          </a:p>
          <a:p>
            <a:endParaRPr lang="en-US" dirty="0"/>
          </a:p>
          <a:p>
            <a:r>
              <a:rPr lang="en-US" dirty="0"/>
              <a:t>Step 3: Subcommittees set funding for programs through appropriation bills</a:t>
            </a:r>
          </a:p>
          <a:p>
            <a:endParaRPr lang="en-US" dirty="0"/>
          </a:p>
          <a:p>
            <a:r>
              <a:rPr lang="en-US" dirty="0"/>
              <a:t>Step 4: The House and Senate resolve differences in their appropriation bills</a:t>
            </a:r>
          </a:p>
          <a:p>
            <a:endParaRPr lang="en-US" dirty="0"/>
          </a:p>
          <a:p>
            <a:r>
              <a:rPr lang="en-US" dirty="0"/>
              <a:t>Step 5: The agreed upon appropriation bill goes to the House and Senate floors for the final vote.</a:t>
            </a:r>
          </a:p>
          <a:p>
            <a:endParaRPr lang="en-US" dirty="0"/>
          </a:p>
          <a:p>
            <a:r>
              <a:rPr lang="en-US" dirty="0"/>
              <a:t>Step 6: The Presidents sigs the bill into law.</a:t>
            </a:r>
          </a:p>
          <a:p>
            <a:endParaRPr lang="en-US" dirty="0"/>
          </a:p>
          <a:p>
            <a:r>
              <a:rPr lang="en-US" dirty="0"/>
              <a:t>Once this is complete, the U.S. Department of Education issues allocations to the states based on census poverty data and specific formulas in ESSA.</a:t>
            </a:r>
          </a:p>
          <a:p>
            <a:endParaRPr lang="en-US" dirty="0"/>
          </a:p>
          <a:p>
            <a:r>
              <a:rPr lang="en-US" dirty="0"/>
              <a:t>As of January 21, 2025, the president has not submitted his budget to congress.  </a:t>
            </a:r>
          </a:p>
          <a:p>
            <a:endParaRPr lang="en-US" dirty="0"/>
          </a:p>
          <a:p>
            <a:r>
              <a:rPr lang="en-US" dirty="0"/>
              <a:t>We anticipate preliminary allocations to districts to be in late winter/early spring and will communicate these numbers as soon as accurately possible.</a:t>
            </a:r>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02538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USDE</a:t>
            </a:r>
          </a:p>
          <a:p>
            <a:pPr marL="0" indent="0">
              <a:buNone/>
            </a:pPr>
            <a:r>
              <a:rPr lang="en-US" dirty="0"/>
              <a:t>	Census poverty, and overall education budget </a:t>
            </a:r>
          </a:p>
          <a:p>
            <a:pPr marL="0" indent="0">
              <a:buNone/>
            </a:pPr>
            <a:r>
              <a:rPr lang="en-US" dirty="0"/>
              <a:t>To </a:t>
            </a:r>
          </a:p>
          <a:p>
            <a:pPr marL="0" indent="0">
              <a:buNone/>
            </a:pPr>
            <a:r>
              <a:rPr lang="en-US" dirty="0"/>
              <a:t>Oregon</a:t>
            </a:r>
          </a:p>
          <a:p>
            <a:pPr marL="0" indent="0">
              <a:buNone/>
            </a:pPr>
            <a:r>
              <a:rPr lang="en-US" dirty="0"/>
              <a:t>	State gets a share based on census poverty in comparison to other states</a:t>
            </a:r>
          </a:p>
          <a:p>
            <a:pPr marL="0" indent="0">
              <a:buNone/>
            </a:pPr>
            <a:r>
              <a:rPr lang="en-US" dirty="0"/>
              <a:t>To </a:t>
            </a:r>
          </a:p>
          <a:p>
            <a:pPr marL="0" indent="0">
              <a:buNone/>
            </a:pPr>
            <a:r>
              <a:rPr lang="en-US" dirty="0"/>
              <a:t>Districts</a:t>
            </a:r>
          </a:p>
          <a:p>
            <a:pPr marL="0" indent="0">
              <a:buNone/>
            </a:pPr>
            <a:r>
              <a:rPr lang="en-US" dirty="0"/>
              <a:t>	Districts receive allocations based on census poverty in comparison to district after state level set asides</a:t>
            </a:r>
          </a:p>
          <a:p>
            <a:pPr marL="0" indent="0">
              <a:buNone/>
            </a:pPr>
            <a:r>
              <a:rPr lang="en-US" dirty="0"/>
              <a:t>To </a:t>
            </a:r>
          </a:p>
          <a:p>
            <a:pPr marL="0" indent="0">
              <a:buNone/>
            </a:pPr>
            <a:r>
              <a:rPr lang="en-US" dirty="0"/>
              <a:t>School (if applicable)</a:t>
            </a:r>
          </a:p>
          <a:p>
            <a:pPr marL="0" indent="0">
              <a:buNone/>
            </a:pPr>
            <a:r>
              <a:rPr lang="en-US" dirty="0"/>
              <a:t>	Title I-A</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46524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Congress passes appropriations of a budget for all federal education programs (IDEA, Title, CTE, </a:t>
            </a:r>
            <a:r>
              <a:rPr lang="en-US" baseline="0" dirty="0" err="1"/>
              <a:t>etc</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indent="-228600">
              <a:buAutoNum type="arabicPeriod"/>
            </a:pPr>
            <a:r>
              <a:rPr lang="en-US" baseline="0" dirty="0"/>
              <a:t>Meanwhile, the U.S. Census Bureau compiles poverty estimates for all public school districts in the country.</a:t>
            </a:r>
          </a:p>
          <a:p>
            <a:pPr marL="685800" lvl="1" indent="-228600">
              <a:buAutoNum type="arabicPeriod"/>
            </a:pPr>
            <a:r>
              <a:rPr lang="en-US" baseline="0" dirty="0"/>
              <a:t>This data is called Small Area Income Poverty Estimates (SAIPE) and can be found on the website.  (We will get that website to you at the end).  </a:t>
            </a:r>
          </a:p>
          <a:p>
            <a:pPr marL="685800" lvl="1" indent="-228600">
              <a:buAutoNum type="arabicPeriod"/>
            </a:pPr>
            <a:r>
              <a:rPr lang="en-US" baseline="0" dirty="0"/>
              <a:t>These estimates are based on the 2010 census, plus information about accessing of government programs. (TANF, Foster Care, Neglected &amp; Delinquent)</a:t>
            </a:r>
          </a:p>
          <a:p>
            <a:pPr marL="685800" lvl="1" indent="-228600">
              <a:buAutoNum type="arabicPeriod"/>
            </a:pPr>
            <a:r>
              <a:rPr lang="en-US" baseline="0" dirty="0"/>
              <a:t>2020 Census Data will be used NEXT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U.S. Department of Education takes the money they have been appropriated and awards it to states and programs by census poverty information.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16022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SAIPE annually provides the most current school-age poverty estimates available for all school districts and counties in the U.S. regardless of population size.  </a:t>
            </a:r>
          </a:p>
          <a:p>
            <a:endParaRPr lang="en-US" dirty="0"/>
          </a:p>
          <a:p>
            <a:r>
              <a:rPr lang="en-US" dirty="0"/>
              <a:t>According to data received in December 2024, Oregon’s percentage of students experiencing poverty has increased slightly, though individual districts may have decreased.  </a:t>
            </a:r>
          </a:p>
          <a:p>
            <a:endParaRPr lang="en-US" dirty="0"/>
          </a:p>
          <a:p>
            <a:r>
              <a:rPr lang="en-US" dirty="0"/>
              <a:t>Communication from ODE is coming soon.</a:t>
            </a:r>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938021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151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1"/><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rawpixel.com/image/421858/free-photo-image-capitol-architecture-black-exterio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svg"/><Relationship Id="rId1" Type="http://schemas.openxmlformats.org/officeDocument/2006/relationships/slideLayout" Target="../slideLayouts/slideLayout1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005" y="2633369"/>
            <a:ext cx="10784542" cy="1900363"/>
          </a:xfrm>
        </p:spPr>
        <p:txBody>
          <a:bodyPr/>
          <a:lstStyle/>
          <a:p>
            <a:r>
              <a:rPr lang="en-US" dirty="0"/>
              <a:t>Welcome to Office Hours!  </a:t>
            </a:r>
            <a:r>
              <a:rPr lang="en-US" sz="3600" dirty="0"/>
              <a:t>January 21, 2025</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3" name="Content Placeholder 2"/>
          <p:cNvSpPr>
            <a:spLocks noGrp="1"/>
          </p:cNvSpPr>
          <p:nvPr>
            <p:ph idx="4294967295"/>
          </p:nvPr>
        </p:nvSpPr>
        <p:spPr>
          <a:xfrm>
            <a:off x="2090059" y="4745499"/>
            <a:ext cx="8313202" cy="1182526"/>
          </a:xfrm>
        </p:spPr>
        <p:txBody>
          <a:bodyPr>
            <a:normAutofit/>
          </a:bodyPr>
          <a:lstStyle/>
          <a:p>
            <a:pPr marL="0" indent="0" algn="ctr">
              <a:buNone/>
            </a:pPr>
            <a:r>
              <a:rPr lang="en-US" sz="2800" b="1" dirty="0">
                <a:solidFill>
                  <a:schemeClr val="dk1"/>
                </a:solidFill>
                <a:cs typeface="Calibri"/>
                <a:sym typeface="Calibri"/>
              </a:rPr>
              <a:t>Please put your district name next to your username</a:t>
            </a:r>
          </a:p>
          <a:p>
            <a:pPr marL="0" indent="0">
              <a:buNone/>
            </a:pPr>
            <a:r>
              <a:rPr lang="en-US" sz="3600" dirty="0">
                <a:solidFill>
                  <a:srgbClr val="FF0000"/>
                </a:solidFill>
              </a:rPr>
              <a:t>In the chat: Favorite Podcast</a:t>
            </a:r>
          </a:p>
        </p:txBody>
      </p:sp>
    </p:spTree>
    <p:extLst>
      <p:ext uri="{BB962C8B-B14F-4D97-AF65-F5344CB8AC3E}">
        <p14:creationId xmlns:p14="http://schemas.microsoft.com/office/powerpoint/2010/main" val="60890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462FF-CFF3-F741-103E-921319A7D8A4}"/>
              </a:ext>
            </a:extLst>
          </p:cNvPr>
          <p:cNvSpPr>
            <a:spLocks noGrp="1"/>
          </p:cNvSpPr>
          <p:nvPr>
            <p:ph type="title"/>
          </p:nvPr>
        </p:nvSpPr>
        <p:spPr>
          <a:xfrm>
            <a:off x="717176" y="457200"/>
            <a:ext cx="10784542" cy="1026460"/>
          </a:xfrm>
        </p:spPr>
        <p:txBody>
          <a:bodyPr anchor="b">
            <a:normAutofit/>
          </a:bodyPr>
          <a:lstStyle/>
          <a:p>
            <a:r>
              <a:rPr lang="en-US" dirty="0"/>
              <a:t>Now we wait</a:t>
            </a:r>
          </a:p>
        </p:txBody>
      </p:sp>
      <p:sp>
        <p:nvSpPr>
          <p:cNvPr id="2" name="Content Placeholder 1">
            <a:extLst>
              <a:ext uri="{FF2B5EF4-FFF2-40B4-BE49-F238E27FC236}">
                <a16:creationId xmlns:a16="http://schemas.microsoft.com/office/drawing/2014/main" id="{496B7A27-3E62-2A36-9AF3-F1BE40F4E34E}"/>
              </a:ext>
            </a:extLst>
          </p:cNvPr>
          <p:cNvSpPr>
            <a:spLocks noGrp="1"/>
          </p:cNvSpPr>
          <p:nvPr>
            <p:ph sz="half" idx="1"/>
          </p:nvPr>
        </p:nvSpPr>
        <p:spPr>
          <a:xfrm>
            <a:off x="717176" y="1825625"/>
            <a:ext cx="5302624" cy="4106048"/>
          </a:xfrm>
        </p:spPr>
        <p:txBody>
          <a:bodyPr>
            <a:normAutofit lnSpcReduction="10000"/>
          </a:bodyPr>
          <a:lstStyle/>
          <a:p>
            <a:r>
              <a:rPr lang="en-US" sz="2800" b="1" dirty="0"/>
              <a:t>Budget Conservatively</a:t>
            </a:r>
          </a:p>
          <a:p>
            <a:pPr lvl="1"/>
            <a:r>
              <a:rPr lang="en-US" sz="2800" dirty="0"/>
              <a:t>Plan for reduced federal funds</a:t>
            </a:r>
          </a:p>
          <a:p>
            <a:r>
              <a:rPr lang="en-US" sz="2800" b="1" dirty="0"/>
              <a:t>Be Patient</a:t>
            </a:r>
          </a:p>
          <a:p>
            <a:pPr lvl="1"/>
            <a:r>
              <a:rPr lang="en-US" sz="2800" dirty="0"/>
              <a:t>Preliminary allocations will likely be much later, as the incoming administration and new Congress create and pass their own spending bills</a:t>
            </a:r>
          </a:p>
          <a:p>
            <a:r>
              <a:rPr lang="en-US" sz="2800" b="1" dirty="0"/>
              <a:t>Use Carryover Funds First and Plan Strategically</a:t>
            </a:r>
          </a:p>
          <a:p>
            <a:endParaRPr lang="en-US" dirty="0"/>
          </a:p>
        </p:txBody>
      </p:sp>
      <p:pic>
        <p:nvPicPr>
          <p:cNvPr id="7" name="Picture 6" descr="Hourglass on a flat surface">
            <a:extLst>
              <a:ext uri="{FF2B5EF4-FFF2-40B4-BE49-F238E27FC236}">
                <a16:creationId xmlns:a16="http://schemas.microsoft.com/office/drawing/2014/main" id="{D7EC0F0F-3451-6510-C4CA-46747FDC355B}"/>
              </a:ext>
            </a:extLst>
          </p:cNvPr>
          <p:cNvPicPr>
            <a:picLocks noChangeAspect="1"/>
          </p:cNvPicPr>
          <p:nvPr/>
        </p:nvPicPr>
        <p:blipFill>
          <a:blip r:embed="rId2" cstate="hqprint">
            <a:extLst>
              <a:ext uri="{28A0092B-C50C-407E-A947-70E740481C1C}">
                <a14:useLocalDpi xmlns:a14="http://schemas.microsoft.com/office/drawing/2010/main" val="0"/>
              </a:ext>
            </a:extLst>
          </a:blip>
          <a:srcRect l="6992" r="6366" b="-3"/>
          <a:stretch/>
        </p:blipFill>
        <p:spPr>
          <a:xfrm>
            <a:off x="6172200" y="1825625"/>
            <a:ext cx="5329518" cy="4106048"/>
          </a:xfrm>
          <a:prstGeom prst="rect">
            <a:avLst/>
          </a:prstGeom>
          <a:noFill/>
        </p:spPr>
      </p:pic>
      <p:sp>
        <p:nvSpPr>
          <p:cNvPr id="3" name="Footer Placeholder 2">
            <a:extLst>
              <a:ext uri="{FF2B5EF4-FFF2-40B4-BE49-F238E27FC236}">
                <a16:creationId xmlns:a16="http://schemas.microsoft.com/office/drawing/2014/main" id="{F6857BE8-0E2B-8B05-C5C8-B57E62F3C01A}"/>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DD6FD8C8-3CB8-BCEB-A99D-253271D707E6}"/>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10</a:t>
            </a:fld>
            <a:endParaRPr lang="en-US"/>
          </a:p>
        </p:txBody>
      </p:sp>
    </p:spTree>
    <p:extLst>
      <p:ext uri="{BB962C8B-B14F-4D97-AF65-F5344CB8AC3E}">
        <p14:creationId xmlns:p14="http://schemas.microsoft.com/office/powerpoint/2010/main" val="329178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1 Hot Topics | Journey to Surren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9754" y="2395931"/>
            <a:ext cx="2800350" cy="2638425"/>
          </a:xfr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a:xfrm>
            <a:off x="717176" y="380164"/>
            <a:ext cx="10784542" cy="1026460"/>
          </a:xfrm>
        </p:spPr>
        <p:txBody>
          <a:bodyPr/>
          <a:lstStyle/>
          <a:p>
            <a:r>
              <a:rPr lang="en-US" dirty="0"/>
              <a:t>This Week’s Key Takeaways &amp; Hot Topics</a:t>
            </a:r>
          </a:p>
        </p:txBody>
      </p:sp>
      <p:sp>
        <p:nvSpPr>
          <p:cNvPr id="8" name="TextBox 7"/>
          <p:cNvSpPr txBox="1"/>
          <p:nvPr/>
        </p:nvSpPr>
        <p:spPr>
          <a:xfrm>
            <a:off x="455919" y="1828817"/>
            <a:ext cx="9358898" cy="3293209"/>
          </a:xfrm>
          <a:prstGeom prst="rect">
            <a:avLst/>
          </a:prstGeom>
          <a:noFill/>
        </p:spPr>
        <p:txBody>
          <a:bodyPr wrap="square" rtlCol="0">
            <a:spAutoFit/>
          </a:bodyPr>
          <a:lstStyle/>
          <a:p>
            <a:pPr marL="457200" indent="-457200">
              <a:buFont typeface="Arial" panose="020B0604020202020204" pitchFamily="34" charset="0"/>
              <a:buChar char="•"/>
            </a:pPr>
            <a:r>
              <a:rPr lang="en-US" sz="3200" dirty="0"/>
              <a:t>There is a lot we don’t know</a:t>
            </a:r>
          </a:p>
          <a:p>
            <a:pPr marL="457200" indent="-457200">
              <a:buFont typeface="Arial" panose="020B0604020202020204" pitchFamily="34" charset="0"/>
              <a:buChar char="•"/>
            </a:pPr>
            <a:r>
              <a:rPr lang="en-US" sz="3200" dirty="0"/>
              <a:t>Allocations anticipated for spring</a:t>
            </a:r>
          </a:p>
          <a:p>
            <a:pPr marL="457200" indent="-457200">
              <a:buFont typeface="Arial" panose="020B0604020202020204" pitchFamily="34" charset="0"/>
              <a:buChar char="•"/>
            </a:pPr>
            <a:r>
              <a:rPr lang="en-US" sz="3200" dirty="0"/>
              <a:t>Plan Conservatively: Funding cuts are likely</a:t>
            </a:r>
          </a:p>
          <a:p>
            <a:pPr marL="457200" indent="-457200">
              <a:buFont typeface="Arial" panose="020B0604020202020204" pitchFamily="34" charset="0"/>
              <a:buChar char="•"/>
            </a:pPr>
            <a:r>
              <a:rPr lang="en-US" sz="3200" dirty="0"/>
              <a:t>More ODE Communication Coming!</a:t>
            </a:r>
          </a:p>
          <a:p>
            <a:pPr marL="457200" indent="-457200">
              <a:buFont typeface="Arial" panose="020B0604020202020204" pitchFamily="34" charset="0"/>
              <a:buChar char="•"/>
            </a:pPr>
            <a:endParaRPr lang="en-US" sz="2600" dirty="0">
              <a:solidFill>
                <a:srgbClr val="FF0000"/>
              </a:solidFill>
            </a:endParaRPr>
          </a:p>
          <a:p>
            <a:r>
              <a:rPr lang="en-US" sz="2800" dirty="0"/>
              <a:t>January 17</a:t>
            </a:r>
            <a:r>
              <a:rPr lang="en-US" sz="2800" baseline="30000" dirty="0"/>
              <a:t>th</a:t>
            </a:r>
            <a:r>
              <a:rPr lang="en-US" sz="2800" dirty="0"/>
              <a:t>: CIP Budget Narrative Carryovers due</a:t>
            </a:r>
          </a:p>
          <a:p>
            <a:endParaRPr lang="en-US" sz="2600" dirty="0"/>
          </a:p>
        </p:txBody>
      </p:sp>
    </p:spTree>
    <p:extLst>
      <p:ext uri="{BB962C8B-B14F-4D97-AF65-F5344CB8AC3E}">
        <p14:creationId xmlns:p14="http://schemas.microsoft.com/office/powerpoint/2010/main" val="151319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indent="-457200">
              <a:lnSpc>
                <a:spcPct val="80000"/>
              </a:lnSpc>
              <a:spcBef>
                <a:spcPts val="0"/>
              </a:spcBef>
              <a:buSzPts val="2800"/>
            </a:pPr>
            <a:r>
              <a:rPr lang="en-US" sz="3200" dirty="0"/>
              <a:t>The Road so Far</a:t>
            </a:r>
          </a:p>
          <a:p>
            <a:pPr lvl="2" indent="-457200">
              <a:lnSpc>
                <a:spcPct val="80000"/>
              </a:lnSpc>
              <a:spcBef>
                <a:spcPts val="0"/>
              </a:spcBef>
              <a:buSzPts val="2800"/>
            </a:pPr>
            <a:r>
              <a:rPr lang="en-US" sz="3200" dirty="0"/>
              <a:t>New Administration</a:t>
            </a:r>
          </a:p>
          <a:p>
            <a:pPr lvl="2" indent="-457200">
              <a:lnSpc>
                <a:spcPct val="80000"/>
              </a:lnSpc>
              <a:spcBef>
                <a:spcPts val="0"/>
              </a:spcBef>
              <a:buSzPts val="2800"/>
            </a:pPr>
            <a:r>
              <a:rPr lang="en-US" sz="3200" dirty="0"/>
              <a:t>The future of U.S. Department of Ed and Funding</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The Journey Ahead</a:t>
            </a:r>
          </a:p>
          <a:p>
            <a:pPr lvl="2" indent="-457200">
              <a:lnSpc>
                <a:spcPct val="80000"/>
              </a:lnSpc>
              <a:spcBef>
                <a:spcPts val="0"/>
              </a:spcBef>
              <a:buSzPts val="2800"/>
            </a:pPr>
            <a:r>
              <a:rPr lang="en-US" sz="3200" dirty="0"/>
              <a:t>Understanding the Allocation Process</a:t>
            </a:r>
          </a:p>
          <a:p>
            <a:pPr lvl="2" indent="-457200">
              <a:lnSpc>
                <a:spcPct val="80000"/>
              </a:lnSpc>
              <a:spcBef>
                <a:spcPts val="0"/>
              </a:spcBef>
              <a:buSzPts val="2800"/>
            </a:pPr>
            <a:r>
              <a:rPr lang="en-US" sz="3200" dirty="0"/>
              <a:t>Communicating</a:t>
            </a:r>
          </a:p>
          <a:p>
            <a:pPr marL="0" indent="0">
              <a:lnSpc>
                <a:spcPct val="80000"/>
              </a:lnSpc>
              <a:spcBef>
                <a:spcPts val="0"/>
              </a:spcBef>
              <a:buSzPts val="2800"/>
              <a:buNone/>
            </a:pPr>
            <a:endParaRPr lang="en-US" sz="3200" dirty="0"/>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Questions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Agenda for Today’s Session: Federal Updates</a:t>
            </a:r>
          </a:p>
        </p:txBody>
      </p:sp>
      <p:pic>
        <p:nvPicPr>
          <p:cNvPr id="7" name="Picture 6"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4803544"/>
            <a:ext cx="4613267" cy="1131091"/>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423EFAC-4387-E875-43B8-4037798AF8F1}"/>
              </a:ext>
            </a:extLst>
          </p:cNvPr>
          <p:cNvSpPr>
            <a:spLocks noGrp="1"/>
          </p:cNvSpPr>
          <p:nvPr>
            <p:ph type="body" idx="1"/>
          </p:nvPr>
        </p:nvSpPr>
        <p:spPr/>
        <p:txBody>
          <a:bodyPr/>
          <a:lstStyle/>
          <a:p>
            <a:r>
              <a:rPr lang="en-US" dirty="0"/>
              <a:t>Answers We Have </a:t>
            </a:r>
          </a:p>
        </p:txBody>
      </p:sp>
      <p:sp>
        <p:nvSpPr>
          <p:cNvPr id="9" name="Content Placeholder 8">
            <a:extLst>
              <a:ext uri="{FF2B5EF4-FFF2-40B4-BE49-F238E27FC236}">
                <a16:creationId xmlns:a16="http://schemas.microsoft.com/office/drawing/2014/main" id="{C4AFEAD9-4636-B0DB-6B66-F92C7A2E2100}"/>
              </a:ext>
            </a:extLst>
          </p:cNvPr>
          <p:cNvSpPr>
            <a:spLocks noGrp="1"/>
          </p:cNvSpPr>
          <p:nvPr>
            <p:ph sz="half" idx="2"/>
          </p:nvPr>
        </p:nvSpPr>
        <p:spPr/>
        <p:txBody>
          <a:bodyPr/>
          <a:lstStyle/>
          <a:p>
            <a:r>
              <a:rPr lang="en-US" dirty="0"/>
              <a:t>U.S. Department of Education Leadership</a:t>
            </a:r>
          </a:p>
          <a:p>
            <a:r>
              <a:rPr lang="en-US" dirty="0"/>
              <a:t>What the Law Says (Process, Procedures)</a:t>
            </a:r>
          </a:p>
          <a:p>
            <a:r>
              <a:rPr lang="en-US" dirty="0"/>
              <a:t>Federal Funding Pathway</a:t>
            </a:r>
          </a:p>
          <a:p>
            <a:r>
              <a:rPr lang="en-US" dirty="0"/>
              <a:t>Census Data that will be used to determine state allocations</a:t>
            </a:r>
          </a:p>
          <a:p>
            <a:pPr marL="0" indent="0">
              <a:buNone/>
            </a:pPr>
            <a:endParaRPr lang="en-US" dirty="0"/>
          </a:p>
        </p:txBody>
      </p:sp>
      <p:sp>
        <p:nvSpPr>
          <p:cNvPr id="10" name="Text Placeholder 9">
            <a:extLst>
              <a:ext uri="{FF2B5EF4-FFF2-40B4-BE49-F238E27FC236}">
                <a16:creationId xmlns:a16="http://schemas.microsoft.com/office/drawing/2014/main" id="{70E736F8-5FA7-F949-7D06-2F57057B630F}"/>
              </a:ext>
            </a:extLst>
          </p:cNvPr>
          <p:cNvSpPr>
            <a:spLocks noGrp="1"/>
          </p:cNvSpPr>
          <p:nvPr>
            <p:ph type="body" sz="quarter" idx="3"/>
          </p:nvPr>
        </p:nvSpPr>
        <p:spPr/>
        <p:txBody>
          <a:bodyPr/>
          <a:lstStyle/>
          <a:p>
            <a:r>
              <a:rPr lang="en-US" dirty="0"/>
              <a:t>To Be Determined</a:t>
            </a:r>
          </a:p>
        </p:txBody>
      </p:sp>
      <p:sp>
        <p:nvSpPr>
          <p:cNvPr id="11" name="Content Placeholder 10">
            <a:extLst>
              <a:ext uri="{FF2B5EF4-FFF2-40B4-BE49-F238E27FC236}">
                <a16:creationId xmlns:a16="http://schemas.microsoft.com/office/drawing/2014/main" id="{8E77F098-6B0D-EF00-389F-43C2FAC8E33C}"/>
              </a:ext>
            </a:extLst>
          </p:cNvPr>
          <p:cNvSpPr>
            <a:spLocks noGrp="1"/>
          </p:cNvSpPr>
          <p:nvPr>
            <p:ph sz="quarter" idx="4"/>
          </p:nvPr>
        </p:nvSpPr>
        <p:spPr/>
        <p:txBody>
          <a:bodyPr/>
          <a:lstStyle/>
          <a:p>
            <a:r>
              <a:rPr lang="en-US" dirty="0"/>
              <a:t>Federal Education Appropriations for SY 2025-26</a:t>
            </a:r>
          </a:p>
          <a:p>
            <a:r>
              <a:rPr lang="en-US" dirty="0"/>
              <a:t>Amount of Federal education funds heading to Oregon for 2025-26 </a:t>
            </a:r>
          </a:p>
          <a:p>
            <a:r>
              <a:rPr lang="en-US" dirty="0"/>
              <a:t>Overall Funding Levels</a:t>
            </a:r>
          </a:p>
        </p:txBody>
      </p:sp>
      <p:sp>
        <p:nvSpPr>
          <p:cNvPr id="5" name="Footer Placeholder 4">
            <a:extLst>
              <a:ext uri="{FF2B5EF4-FFF2-40B4-BE49-F238E27FC236}">
                <a16:creationId xmlns:a16="http://schemas.microsoft.com/office/drawing/2014/main" id="{D232B47D-15E0-2091-1691-8A39B7E6B0CE}"/>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FF2B5EF4-FFF2-40B4-BE49-F238E27FC236}">
                <a16:creationId xmlns:a16="http://schemas.microsoft.com/office/drawing/2014/main" id="{8FA374C8-EE47-DA5E-D19C-7C5A571397FD}"/>
              </a:ext>
            </a:extLst>
          </p:cNvPr>
          <p:cNvSpPr>
            <a:spLocks noGrp="1"/>
          </p:cNvSpPr>
          <p:nvPr>
            <p:ph type="sldNum" sz="quarter" idx="12"/>
          </p:nvPr>
        </p:nvSpPr>
        <p:spPr/>
        <p:txBody>
          <a:bodyPr/>
          <a:lstStyle/>
          <a:p>
            <a:fld id="{357F5B69-6281-4C1F-8C38-6DA0F56DA430}" type="slidenum">
              <a:rPr lang="en-US" smtClean="0"/>
              <a:t>3</a:t>
            </a:fld>
            <a:endParaRPr lang="en-US" dirty="0"/>
          </a:p>
        </p:txBody>
      </p:sp>
      <p:sp>
        <p:nvSpPr>
          <p:cNvPr id="7" name="Title 6">
            <a:extLst>
              <a:ext uri="{FF2B5EF4-FFF2-40B4-BE49-F238E27FC236}">
                <a16:creationId xmlns:a16="http://schemas.microsoft.com/office/drawing/2014/main" id="{E9D0D19B-E8DA-DA2E-7BEF-3D0C8E861822}"/>
              </a:ext>
            </a:extLst>
          </p:cNvPr>
          <p:cNvSpPr>
            <a:spLocks noGrp="1"/>
          </p:cNvSpPr>
          <p:nvPr>
            <p:ph type="title"/>
          </p:nvPr>
        </p:nvSpPr>
        <p:spPr/>
        <p:txBody>
          <a:bodyPr/>
          <a:lstStyle/>
          <a:p>
            <a:r>
              <a:rPr lang="en-US" dirty="0"/>
              <a:t>The Road So Far</a:t>
            </a:r>
          </a:p>
        </p:txBody>
      </p:sp>
      <p:sp>
        <p:nvSpPr>
          <p:cNvPr id="12" name="TextBox 11">
            <a:extLst>
              <a:ext uri="{FF2B5EF4-FFF2-40B4-BE49-F238E27FC236}">
                <a16:creationId xmlns:a16="http://schemas.microsoft.com/office/drawing/2014/main" id="{5481FECD-A6AC-6B81-A152-7E6728934CF2}"/>
              </a:ext>
            </a:extLst>
          </p:cNvPr>
          <p:cNvSpPr txBox="1"/>
          <p:nvPr/>
        </p:nvSpPr>
        <p:spPr>
          <a:xfrm>
            <a:off x="3810771" y="5354849"/>
            <a:ext cx="4548233" cy="584775"/>
          </a:xfrm>
          <a:prstGeom prst="rect">
            <a:avLst/>
          </a:prstGeom>
          <a:noFill/>
        </p:spPr>
        <p:txBody>
          <a:bodyPr wrap="none" rtlCol="0">
            <a:spAutoFit/>
          </a:bodyPr>
          <a:lstStyle/>
          <a:p>
            <a:r>
              <a:rPr lang="en-US" sz="3200" dirty="0">
                <a:solidFill>
                  <a:srgbClr val="FF0000"/>
                </a:solidFill>
                <a:latin typeface="+mj-lt"/>
              </a:rPr>
              <a:t>Updated January 21, 2025</a:t>
            </a:r>
          </a:p>
        </p:txBody>
      </p:sp>
      <p:cxnSp>
        <p:nvCxnSpPr>
          <p:cNvPr id="3" name="Straight Connector 2">
            <a:extLst>
              <a:ext uri="{FF2B5EF4-FFF2-40B4-BE49-F238E27FC236}">
                <a16:creationId xmlns:a16="http://schemas.microsoft.com/office/drawing/2014/main" id="{D946E0EF-AFFB-DAE0-1977-F12ED21EE8C8}"/>
              </a:ext>
            </a:extLst>
          </p:cNvPr>
          <p:cNvCxnSpPr/>
          <p:nvPr/>
        </p:nvCxnSpPr>
        <p:spPr>
          <a:xfrm>
            <a:off x="5701553" y="1621715"/>
            <a:ext cx="0" cy="36145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36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462FF-CFF3-F741-103E-921319A7D8A4}"/>
              </a:ext>
            </a:extLst>
          </p:cNvPr>
          <p:cNvSpPr>
            <a:spLocks noGrp="1"/>
          </p:cNvSpPr>
          <p:nvPr>
            <p:ph type="title"/>
          </p:nvPr>
        </p:nvSpPr>
        <p:spPr>
          <a:xfrm>
            <a:off x="717176" y="457200"/>
            <a:ext cx="10784542" cy="1026460"/>
          </a:xfrm>
        </p:spPr>
        <p:txBody>
          <a:bodyPr anchor="b">
            <a:normAutofit/>
          </a:bodyPr>
          <a:lstStyle/>
          <a:p>
            <a:r>
              <a:rPr lang="en-US" dirty="0"/>
              <a:t>Federal Updates: New Administration</a:t>
            </a:r>
          </a:p>
        </p:txBody>
      </p:sp>
      <p:sp>
        <p:nvSpPr>
          <p:cNvPr id="3" name="Footer Placeholder 2">
            <a:extLst>
              <a:ext uri="{FF2B5EF4-FFF2-40B4-BE49-F238E27FC236}">
                <a16:creationId xmlns:a16="http://schemas.microsoft.com/office/drawing/2014/main" id="{F6857BE8-0E2B-8B05-C5C8-B57E62F3C01A}"/>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DD6FD8C8-3CB8-BCEB-A99D-253271D707E6}"/>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4</a:t>
            </a:fld>
            <a:endParaRPr lang="en-US"/>
          </a:p>
        </p:txBody>
      </p:sp>
      <p:sp>
        <p:nvSpPr>
          <p:cNvPr id="6" name="Content Placeholder 5">
            <a:extLst>
              <a:ext uri="{FF2B5EF4-FFF2-40B4-BE49-F238E27FC236}">
                <a16:creationId xmlns:a16="http://schemas.microsoft.com/office/drawing/2014/main" id="{9723D74A-DF5E-9112-4978-76048FBF21B0}"/>
              </a:ext>
            </a:extLst>
          </p:cNvPr>
          <p:cNvSpPr>
            <a:spLocks noGrp="1"/>
          </p:cNvSpPr>
          <p:nvPr>
            <p:ph sz="half" idx="2"/>
          </p:nvPr>
        </p:nvSpPr>
        <p:spPr>
          <a:xfrm>
            <a:off x="5945841" y="2033745"/>
            <a:ext cx="5329518" cy="4106048"/>
          </a:xfrm>
        </p:spPr>
        <p:txBody>
          <a:bodyPr/>
          <a:lstStyle/>
          <a:p>
            <a:pPr lvl="1"/>
            <a:r>
              <a:rPr lang="en-US" dirty="0"/>
              <a:t>Chaired the Small Business Association</a:t>
            </a:r>
          </a:p>
          <a:p>
            <a:pPr lvl="1"/>
            <a:r>
              <a:rPr lang="en-US" dirty="0"/>
              <a:t>Served on the CT Board of Education</a:t>
            </a:r>
          </a:p>
          <a:p>
            <a:pPr lvl="1"/>
            <a:r>
              <a:rPr lang="en-US" dirty="0"/>
              <a:t>Priorities:</a:t>
            </a:r>
          </a:p>
          <a:p>
            <a:pPr lvl="2"/>
            <a:r>
              <a:rPr lang="en-US" dirty="0"/>
              <a:t>School Voucher/Choice</a:t>
            </a:r>
          </a:p>
          <a:p>
            <a:pPr lvl="2"/>
            <a:r>
              <a:rPr lang="en-US" dirty="0"/>
              <a:t>Eliminate DEI in Higher Education</a:t>
            </a:r>
          </a:p>
          <a:p>
            <a:pPr lvl="2"/>
            <a:r>
              <a:rPr lang="en-US" dirty="0"/>
              <a:t>Promote Workforce Training with Employer Involvement</a:t>
            </a:r>
          </a:p>
          <a:p>
            <a:pPr lvl="2"/>
            <a:endParaRPr lang="en-US" dirty="0">
              <a:solidFill>
                <a:srgbClr val="FF0000"/>
              </a:solidFill>
            </a:endParaRPr>
          </a:p>
          <a:p>
            <a:endParaRPr lang="en-US" dirty="0"/>
          </a:p>
        </p:txBody>
      </p:sp>
      <p:pic>
        <p:nvPicPr>
          <p:cNvPr id="8" name="Picture 7" descr="A person with short blonde hair wearing a scarf&#10;&#10;Description automatically generated">
            <a:extLst>
              <a:ext uri="{FF2B5EF4-FFF2-40B4-BE49-F238E27FC236}">
                <a16:creationId xmlns:a16="http://schemas.microsoft.com/office/drawing/2014/main" id="{59110382-12BA-F006-93DD-220FEF6B85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9720" y="1866729"/>
            <a:ext cx="3586794" cy="3585786"/>
          </a:xfrm>
          <a:prstGeom prst="rect">
            <a:avLst/>
          </a:prstGeom>
        </p:spPr>
      </p:pic>
      <p:sp>
        <p:nvSpPr>
          <p:cNvPr id="11" name="TextBox 10">
            <a:extLst>
              <a:ext uri="{FF2B5EF4-FFF2-40B4-BE49-F238E27FC236}">
                <a16:creationId xmlns:a16="http://schemas.microsoft.com/office/drawing/2014/main" id="{E9317D02-F59F-F2AE-8A01-2745AE2FEBCD}"/>
              </a:ext>
            </a:extLst>
          </p:cNvPr>
          <p:cNvSpPr txBox="1"/>
          <p:nvPr/>
        </p:nvSpPr>
        <p:spPr>
          <a:xfrm>
            <a:off x="2061318" y="5481659"/>
            <a:ext cx="2603598" cy="523220"/>
          </a:xfrm>
          <a:prstGeom prst="rect">
            <a:avLst/>
          </a:prstGeom>
          <a:noFill/>
        </p:spPr>
        <p:txBody>
          <a:bodyPr wrap="none" rtlCol="0">
            <a:spAutoFit/>
          </a:bodyPr>
          <a:lstStyle/>
          <a:p>
            <a:r>
              <a:rPr lang="en-US" sz="2800" b="1" dirty="0"/>
              <a:t>Linda McMahon</a:t>
            </a:r>
          </a:p>
        </p:txBody>
      </p:sp>
    </p:spTree>
    <p:extLst>
      <p:ext uri="{BB962C8B-B14F-4D97-AF65-F5344CB8AC3E}">
        <p14:creationId xmlns:p14="http://schemas.microsoft.com/office/powerpoint/2010/main" val="363029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21EAFBF-3BDA-671D-F1B8-03F7680E2F78}"/>
              </a:ext>
            </a:extLst>
          </p:cNvPr>
          <p:cNvSpPr>
            <a:spLocks noGrp="1"/>
          </p:cNvSpPr>
          <p:nvPr>
            <p:ph sz="half" idx="1"/>
          </p:nvPr>
        </p:nvSpPr>
        <p:spPr>
          <a:xfrm>
            <a:off x="717176" y="1825625"/>
            <a:ext cx="5302624" cy="4106048"/>
          </a:xfrm>
        </p:spPr>
        <p:txBody>
          <a:bodyPr/>
          <a:lstStyle/>
          <a:p>
            <a:r>
              <a:rPr lang="en-US" dirty="0"/>
              <a:t>Department of Education is codified into law</a:t>
            </a:r>
          </a:p>
          <a:p>
            <a:r>
              <a:rPr lang="en-US" dirty="0"/>
              <a:t>Congress would have to pass legislation to dismantle USDE</a:t>
            </a:r>
          </a:p>
          <a:p>
            <a:r>
              <a:rPr lang="en-US" dirty="0"/>
              <a:t>Votes needed:</a:t>
            </a:r>
          </a:p>
          <a:p>
            <a:pPr lvl="1"/>
            <a:r>
              <a:rPr lang="en-US" dirty="0"/>
              <a:t>House: Simple Majority (50%)</a:t>
            </a:r>
          </a:p>
          <a:p>
            <a:pPr lvl="1"/>
            <a:r>
              <a:rPr lang="en-US" dirty="0"/>
              <a:t>Senate: </a:t>
            </a:r>
            <a:r>
              <a:rPr lang="en-US" dirty="0">
                <a:solidFill>
                  <a:srgbClr val="FF0000"/>
                </a:solidFill>
              </a:rPr>
              <a:t>60 Votes</a:t>
            </a:r>
          </a:p>
          <a:p>
            <a:r>
              <a:rPr lang="en-US" dirty="0"/>
              <a:t>Policy Priorities and Public Perception</a:t>
            </a:r>
          </a:p>
          <a:p>
            <a:pPr lvl="1"/>
            <a:endParaRPr lang="en-US" dirty="0">
              <a:solidFill>
                <a:srgbClr val="FF0000"/>
              </a:solidFill>
            </a:endParaRPr>
          </a:p>
          <a:p>
            <a:endParaRPr lang="en-US" dirty="0"/>
          </a:p>
          <a:p>
            <a:pPr lvl="1"/>
            <a:endParaRPr lang="en-US" dirty="0"/>
          </a:p>
        </p:txBody>
      </p:sp>
      <p:pic>
        <p:nvPicPr>
          <p:cNvPr id="7" name="Content Placeholder 6" descr="A close-up of a dome with United States Capitol in the background&#10;&#10;Description automatically generated">
            <a:extLst>
              <a:ext uri="{FF2B5EF4-FFF2-40B4-BE49-F238E27FC236}">
                <a16:creationId xmlns:a16="http://schemas.microsoft.com/office/drawing/2014/main" id="{EDDAFF2F-E4E5-1AA5-719D-1831C019DCD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2037" y="1825625"/>
            <a:ext cx="4189844" cy="4106048"/>
          </a:xfrm>
          <a:noFill/>
        </p:spPr>
      </p:pic>
      <p:sp>
        <p:nvSpPr>
          <p:cNvPr id="3" name="Footer Placeholder 2">
            <a:extLst>
              <a:ext uri="{FF2B5EF4-FFF2-40B4-BE49-F238E27FC236}">
                <a16:creationId xmlns:a16="http://schemas.microsoft.com/office/drawing/2014/main" id="{F6857BE8-0E2B-8B05-C5C8-B57E62F3C01A}"/>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DD6FD8C8-3CB8-BCEB-A99D-253271D707E6}"/>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5</a:t>
            </a:fld>
            <a:endParaRPr lang="en-US"/>
          </a:p>
        </p:txBody>
      </p:sp>
      <p:sp>
        <p:nvSpPr>
          <p:cNvPr id="5" name="Title 4">
            <a:extLst>
              <a:ext uri="{FF2B5EF4-FFF2-40B4-BE49-F238E27FC236}">
                <a16:creationId xmlns:a16="http://schemas.microsoft.com/office/drawing/2014/main" id="{713462FF-CFF3-F741-103E-921319A7D8A4}"/>
              </a:ext>
            </a:extLst>
          </p:cNvPr>
          <p:cNvSpPr>
            <a:spLocks noGrp="1"/>
          </p:cNvSpPr>
          <p:nvPr>
            <p:ph type="title"/>
          </p:nvPr>
        </p:nvSpPr>
        <p:spPr>
          <a:xfrm>
            <a:off x="717176" y="591045"/>
            <a:ext cx="10784542" cy="1026460"/>
          </a:xfrm>
        </p:spPr>
        <p:txBody>
          <a:bodyPr anchor="b">
            <a:normAutofit fontScale="90000"/>
          </a:bodyPr>
          <a:lstStyle/>
          <a:p>
            <a:r>
              <a:rPr lang="en-US" sz="3100" dirty="0"/>
              <a:t>Future of the U.S. Department of Education: </a:t>
            </a:r>
            <a:br>
              <a:rPr lang="en-US" dirty="0"/>
            </a:br>
            <a:r>
              <a:rPr lang="en-US" dirty="0"/>
              <a:t>A Literal Act of Congress</a:t>
            </a:r>
          </a:p>
        </p:txBody>
      </p:sp>
    </p:spTree>
    <p:extLst>
      <p:ext uri="{BB962C8B-B14F-4D97-AF65-F5344CB8AC3E}">
        <p14:creationId xmlns:p14="http://schemas.microsoft.com/office/powerpoint/2010/main" val="211307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5293914" y="1828870"/>
            <a:ext cx="8096" cy="933646"/>
          </a:xfrm>
          <a:prstGeom prst="line">
            <a:avLst/>
          </a:prstGeom>
          <a:ln w="28575" cap="rnd">
            <a:solidFill>
              <a:srgbClr val="C7D0D8"/>
            </a:solidFill>
            <a:prstDash val="solid"/>
            <a:headEnd type="none" w="sm" len="sm"/>
            <a:tailEnd type="none" w="sm" len="sm"/>
          </a:ln>
        </p:spPr>
        <p:txBody>
          <a:bodyPr/>
          <a:lstStyle/>
          <a:p>
            <a:endParaRPr lang="en-US"/>
          </a:p>
        </p:txBody>
      </p:sp>
      <p:sp>
        <p:nvSpPr>
          <p:cNvPr id="3" name="AutoShape 3"/>
          <p:cNvSpPr/>
          <p:nvPr/>
        </p:nvSpPr>
        <p:spPr>
          <a:xfrm flipV="1">
            <a:off x="9107628" y="5127708"/>
            <a:ext cx="1459" cy="803668"/>
          </a:xfrm>
          <a:prstGeom prst="line">
            <a:avLst/>
          </a:prstGeom>
          <a:ln w="28575" cap="rnd">
            <a:solidFill>
              <a:srgbClr val="C7D0D8"/>
            </a:solidFill>
            <a:prstDash val="solid"/>
            <a:headEnd type="none" w="sm" len="sm"/>
            <a:tailEnd type="none" w="sm" len="sm"/>
          </a:ln>
        </p:spPr>
        <p:txBody>
          <a:bodyPr/>
          <a:lstStyle/>
          <a:p>
            <a:endParaRPr lang="en-US"/>
          </a:p>
        </p:txBody>
      </p:sp>
      <p:sp>
        <p:nvSpPr>
          <p:cNvPr id="4" name="AutoShape 4"/>
          <p:cNvSpPr/>
          <p:nvPr/>
        </p:nvSpPr>
        <p:spPr>
          <a:xfrm flipH="1" flipV="1">
            <a:off x="10943723" y="3429000"/>
            <a:ext cx="9524" cy="985693"/>
          </a:xfrm>
          <a:prstGeom prst="line">
            <a:avLst/>
          </a:prstGeom>
          <a:ln w="28575" cap="rnd">
            <a:solidFill>
              <a:srgbClr val="C7D0D8"/>
            </a:solidFill>
            <a:prstDash val="solid"/>
            <a:headEnd type="none" w="sm" len="sm"/>
            <a:tailEnd type="none" w="sm" len="sm"/>
          </a:ln>
        </p:spPr>
        <p:txBody>
          <a:bodyPr/>
          <a:lstStyle/>
          <a:p>
            <a:endParaRPr lang="en-US"/>
          </a:p>
        </p:txBody>
      </p:sp>
      <p:sp>
        <p:nvSpPr>
          <p:cNvPr id="5" name="Freeform 5"/>
          <p:cNvSpPr/>
          <p:nvPr/>
        </p:nvSpPr>
        <p:spPr>
          <a:xfrm rot="-10800000">
            <a:off x="-332510" y="2008809"/>
            <a:ext cx="12953999" cy="3621105"/>
          </a:xfrm>
          <a:custGeom>
            <a:avLst/>
            <a:gdLst/>
            <a:ahLst/>
            <a:cxnLst/>
            <a:rect l="l" t="t" r="r" b="b"/>
            <a:pathLst>
              <a:path w="19755463" h="5431657">
                <a:moveTo>
                  <a:pt x="0" y="0"/>
                </a:moveTo>
                <a:lnTo>
                  <a:pt x="19755464" y="0"/>
                </a:lnTo>
                <a:lnTo>
                  <a:pt x="19755464" y="5431657"/>
                </a:lnTo>
                <a:lnTo>
                  <a:pt x="0" y="5431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AutoShape 6"/>
          <p:cNvSpPr/>
          <p:nvPr/>
        </p:nvSpPr>
        <p:spPr>
          <a:xfrm flipV="1">
            <a:off x="1263957" y="2088304"/>
            <a:ext cx="19050" cy="1483193"/>
          </a:xfrm>
          <a:prstGeom prst="line">
            <a:avLst/>
          </a:prstGeom>
          <a:ln w="28575" cap="rnd">
            <a:solidFill>
              <a:srgbClr val="C7D0D8"/>
            </a:solidFill>
            <a:prstDash val="solid"/>
            <a:headEnd type="none" w="sm" len="sm"/>
            <a:tailEnd type="none" w="sm" len="sm"/>
          </a:ln>
        </p:spPr>
        <p:txBody>
          <a:bodyPr/>
          <a:lstStyle/>
          <a:p>
            <a:endParaRPr lang="en-US"/>
          </a:p>
        </p:txBody>
      </p:sp>
      <p:grpSp>
        <p:nvGrpSpPr>
          <p:cNvPr id="7" name="Group 7"/>
          <p:cNvGrpSpPr/>
          <p:nvPr/>
        </p:nvGrpSpPr>
        <p:grpSpPr>
          <a:xfrm>
            <a:off x="685800" y="3571496"/>
            <a:ext cx="1137265" cy="1137265"/>
            <a:chOff x="0" y="0"/>
            <a:chExt cx="2274529" cy="2274529"/>
          </a:xfrm>
        </p:grpSpPr>
        <p:grpSp>
          <p:nvGrpSpPr>
            <p:cNvPr id="8" name="Group 8"/>
            <p:cNvGrpSpPr>
              <a:grpSpLocks noChangeAspect="1"/>
            </p:cNvGrpSpPr>
            <p:nvPr/>
          </p:nvGrpSpPr>
          <p:grpSpPr>
            <a:xfrm>
              <a:off x="0" y="0"/>
              <a:ext cx="2274529" cy="2274529"/>
              <a:chOff x="0" y="0"/>
              <a:chExt cx="495300" cy="495300"/>
            </a:xfrm>
          </p:grpSpPr>
          <p:sp>
            <p:nvSpPr>
              <p:cNvPr id="9" name="Freeform 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9F2065"/>
              </a:solidFill>
            </p:spPr>
            <p:txBody>
              <a:bodyPr/>
              <a:lstStyle/>
              <a:p>
                <a:endParaRPr lang="en-US"/>
              </a:p>
            </p:txBody>
          </p:sp>
          <p:sp>
            <p:nvSpPr>
              <p:cNvPr id="10" name="Freeform 1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11" name="Freeform 11"/>
            <p:cNvSpPr/>
            <p:nvPr/>
          </p:nvSpPr>
          <p:spPr>
            <a:xfrm>
              <a:off x="507748" y="507748"/>
              <a:ext cx="1259033" cy="1259033"/>
            </a:xfrm>
            <a:custGeom>
              <a:avLst/>
              <a:gdLst/>
              <a:ahLst/>
              <a:cxnLst/>
              <a:rect l="l" t="t" r="r" b="b"/>
              <a:pathLst>
                <a:path w="1259033" h="1259033">
                  <a:moveTo>
                    <a:pt x="0" y="0"/>
                  </a:moveTo>
                  <a:lnTo>
                    <a:pt x="1259033" y="0"/>
                  </a:lnTo>
                  <a:lnTo>
                    <a:pt x="1259033" y="1259033"/>
                  </a:lnTo>
                  <a:lnTo>
                    <a:pt x="0" y="1259033"/>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grpSp>
      <p:grpSp>
        <p:nvGrpSpPr>
          <p:cNvPr id="12" name="Group 12"/>
          <p:cNvGrpSpPr/>
          <p:nvPr/>
        </p:nvGrpSpPr>
        <p:grpSpPr>
          <a:xfrm rot="-27943">
            <a:off x="2678877" y="3243070"/>
            <a:ext cx="1137265" cy="1137265"/>
            <a:chOff x="0" y="0"/>
            <a:chExt cx="2274529" cy="2274529"/>
          </a:xfrm>
        </p:grpSpPr>
        <p:grpSp>
          <p:nvGrpSpPr>
            <p:cNvPr id="13" name="Group 13"/>
            <p:cNvGrpSpPr>
              <a:grpSpLocks noChangeAspect="1"/>
            </p:cNvGrpSpPr>
            <p:nvPr/>
          </p:nvGrpSpPr>
          <p:grpSpPr>
            <a:xfrm>
              <a:off x="0" y="0"/>
              <a:ext cx="2274529" cy="2274529"/>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26B2A"/>
              </a:solidFill>
            </p:spPr>
            <p:txBody>
              <a:bodyPr/>
              <a:lstStyle/>
              <a:p>
                <a:endParaRPr lang="en-US"/>
              </a:p>
            </p:txBody>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16" name="Freeform 16"/>
            <p:cNvSpPr/>
            <p:nvPr/>
          </p:nvSpPr>
          <p:spPr>
            <a:xfrm>
              <a:off x="354754" y="433983"/>
              <a:ext cx="1565020" cy="1406562"/>
            </a:xfrm>
            <a:custGeom>
              <a:avLst/>
              <a:gdLst/>
              <a:ahLst/>
              <a:cxnLst/>
              <a:rect l="l" t="t" r="r" b="b"/>
              <a:pathLst>
                <a:path w="1565020" h="1406562">
                  <a:moveTo>
                    <a:pt x="0" y="0"/>
                  </a:moveTo>
                  <a:lnTo>
                    <a:pt x="1565021" y="0"/>
                  </a:lnTo>
                  <a:lnTo>
                    <a:pt x="1565021" y="1406562"/>
                  </a:lnTo>
                  <a:lnTo>
                    <a:pt x="0" y="1406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grpSp>
        <p:nvGrpSpPr>
          <p:cNvPr id="17" name="Group 17"/>
          <p:cNvGrpSpPr/>
          <p:nvPr/>
        </p:nvGrpSpPr>
        <p:grpSpPr>
          <a:xfrm>
            <a:off x="4653425" y="2146404"/>
            <a:ext cx="1137265" cy="1137265"/>
            <a:chOff x="0" y="0"/>
            <a:chExt cx="2274529" cy="2274529"/>
          </a:xfrm>
        </p:grpSpPr>
        <p:grpSp>
          <p:nvGrpSpPr>
            <p:cNvPr id="18" name="Group 18"/>
            <p:cNvGrpSpPr>
              <a:grpSpLocks noChangeAspect="1"/>
            </p:cNvGrpSpPr>
            <p:nvPr/>
          </p:nvGrpSpPr>
          <p:grpSpPr>
            <a:xfrm>
              <a:off x="0" y="0"/>
              <a:ext cx="2274529" cy="2274529"/>
              <a:chOff x="0" y="0"/>
              <a:chExt cx="495300" cy="495300"/>
            </a:xfrm>
          </p:grpSpPr>
          <p:sp>
            <p:nvSpPr>
              <p:cNvPr id="19" name="Freeform 1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26B2A"/>
              </a:solidFill>
            </p:spPr>
            <p:txBody>
              <a:bodyPr/>
              <a:lstStyle/>
              <a:p>
                <a:endParaRPr lang="en-US"/>
              </a:p>
            </p:txBody>
          </p:sp>
          <p:sp>
            <p:nvSpPr>
              <p:cNvPr id="20" name="Freeform 2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21" name="Freeform 21"/>
            <p:cNvSpPr/>
            <p:nvPr/>
          </p:nvSpPr>
          <p:spPr>
            <a:xfrm>
              <a:off x="521526" y="521526"/>
              <a:ext cx="1231477" cy="1231477"/>
            </a:xfrm>
            <a:custGeom>
              <a:avLst/>
              <a:gdLst/>
              <a:ahLst/>
              <a:cxnLst/>
              <a:rect l="l" t="t" r="r" b="b"/>
              <a:pathLst>
                <a:path w="1231477" h="1231477">
                  <a:moveTo>
                    <a:pt x="0" y="0"/>
                  </a:moveTo>
                  <a:lnTo>
                    <a:pt x="1231477" y="0"/>
                  </a:lnTo>
                  <a:lnTo>
                    <a:pt x="1231477" y="1231477"/>
                  </a:lnTo>
                  <a:lnTo>
                    <a:pt x="0" y="12314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22" name="Group 22"/>
          <p:cNvGrpSpPr/>
          <p:nvPr/>
        </p:nvGrpSpPr>
        <p:grpSpPr>
          <a:xfrm>
            <a:off x="10375091" y="3819363"/>
            <a:ext cx="1137265" cy="1137265"/>
            <a:chOff x="0" y="0"/>
            <a:chExt cx="2274529" cy="2274529"/>
          </a:xfrm>
        </p:grpSpPr>
        <p:grpSp>
          <p:nvGrpSpPr>
            <p:cNvPr id="23" name="Group 23"/>
            <p:cNvGrpSpPr>
              <a:grpSpLocks noChangeAspect="1"/>
            </p:cNvGrpSpPr>
            <p:nvPr/>
          </p:nvGrpSpPr>
          <p:grpSpPr>
            <a:xfrm>
              <a:off x="0" y="0"/>
              <a:ext cx="2274529" cy="2274529"/>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408740"/>
              </a:solidFill>
            </p:spPr>
            <p:txBody>
              <a:bodyPr/>
              <a:lstStyle/>
              <a:p>
                <a:endParaRPr lang="en-US"/>
              </a:p>
            </p:txBody>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26" name="Freeform 26"/>
            <p:cNvSpPr/>
            <p:nvPr/>
          </p:nvSpPr>
          <p:spPr>
            <a:xfrm>
              <a:off x="425517" y="633703"/>
              <a:ext cx="1423495" cy="1007123"/>
            </a:xfrm>
            <a:custGeom>
              <a:avLst/>
              <a:gdLst/>
              <a:ahLst/>
              <a:cxnLst/>
              <a:rect l="l" t="t" r="r" b="b"/>
              <a:pathLst>
                <a:path w="1423495" h="1007123">
                  <a:moveTo>
                    <a:pt x="0" y="0"/>
                  </a:moveTo>
                  <a:lnTo>
                    <a:pt x="1423495" y="0"/>
                  </a:lnTo>
                  <a:lnTo>
                    <a:pt x="1423495" y="1007123"/>
                  </a:lnTo>
                  <a:lnTo>
                    <a:pt x="0" y="10071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grpSp>
        <p:nvGrpSpPr>
          <p:cNvPr id="27" name="Group 27"/>
          <p:cNvGrpSpPr/>
          <p:nvPr/>
        </p:nvGrpSpPr>
        <p:grpSpPr>
          <a:xfrm>
            <a:off x="8562256" y="4558953"/>
            <a:ext cx="1137265" cy="1137265"/>
            <a:chOff x="0" y="0"/>
            <a:chExt cx="2274529" cy="2274529"/>
          </a:xfrm>
        </p:grpSpPr>
        <p:grpSp>
          <p:nvGrpSpPr>
            <p:cNvPr id="28" name="Group 28"/>
            <p:cNvGrpSpPr>
              <a:grpSpLocks noChangeAspect="1"/>
            </p:cNvGrpSpPr>
            <p:nvPr/>
          </p:nvGrpSpPr>
          <p:grpSpPr>
            <a:xfrm>
              <a:off x="0" y="0"/>
              <a:ext cx="2274529" cy="2274529"/>
              <a:chOff x="0" y="0"/>
              <a:chExt cx="495300" cy="495300"/>
            </a:xfrm>
          </p:grpSpPr>
          <p:sp>
            <p:nvSpPr>
              <p:cNvPr id="29" name="Freeform 2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26B2A"/>
              </a:solidFill>
            </p:spPr>
            <p:txBody>
              <a:bodyPr/>
              <a:lstStyle/>
              <a:p>
                <a:endParaRPr lang="en-US"/>
              </a:p>
            </p:txBody>
          </p:sp>
          <p:sp>
            <p:nvSpPr>
              <p:cNvPr id="30" name="Freeform 3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31" name="Freeform 31"/>
            <p:cNvSpPr/>
            <p:nvPr/>
          </p:nvSpPr>
          <p:spPr>
            <a:xfrm>
              <a:off x="522370" y="525872"/>
              <a:ext cx="1229788" cy="1222785"/>
            </a:xfrm>
            <a:custGeom>
              <a:avLst/>
              <a:gdLst/>
              <a:ahLst/>
              <a:cxnLst/>
              <a:rect l="l" t="t" r="r" b="b"/>
              <a:pathLst>
                <a:path w="1229788" h="1222785">
                  <a:moveTo>
                    <a:pt x="0" y="0"/>
                  </a:moveTo>
                  <a:lnTo>
                    <a:pt x="1229789" y="0"/>
                  </a:lnTo>
                  <a:lnTo>
                    <a:pt x="1229789" y="1222785"/>
                  </a:lnTo>
                  <a:lnTo>
                    <a:pt x="0" y="122278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grpSp>
        <p:nvGrpSpPr>
          <p:cNvPr id="32" name="Group 32"/>
          <p:cNvGrpSpPr/>
          <p:nvPr/>
        </p:nvGrpSpPr>
        <p:grpSpPr>
          <a:xfrm>
            <a:off x="7140160" y="2806674"/>
            <a:ext cx="1137265" cy="1137265"/>
            <a:chOff x="0" y="0"/>
            <a:chExt cx="2274529" cy="2274529"/>
          </a:xfrm>
        </p:grpSpPr>
        <p:grpSp>
          <p:nvGrpSpPr>
            <p:cNvPr id="33" name="Group 33"/>
            <p:cNvGrpSpPr>
              <a:grpSpLocks noChangeAspect="1"/>
            </p:cNvGrpSpPr>
            <p:nvPr/>
          </p:nvGrpSpPr>
          <p:grpSpPr>
            <a:xfrm>
              <a:off x="0" y="0"/>
              <a:ext cx="2274529" cy="2274529"/>
              <a:chOff x="0" y="0"/>
              <a:chExt cx="495300" cy="495300"/>
            </a:xfrm>
          </p:grpSpPr>
          <p:sp>
            <p:nvSpPr>
              <p:cNvPr id="34" name="Freeform 3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26B2A"/>
              </a:solidFill>
            </p:spPr>
            <p:txBody>
              <a:bodyPr/>
              <a:lstStyle/>
              <a:p>
                <a:endParaRPr lang="en-US"/>
              </a:p>
            </p:txBody>
          </p:sp>
          <p:sp>
            <p:nvSpPr>
              <p:cNvPr id="35" name="Freeform 3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a:p>
            </p:txBody>
          </p:sp>
        </p:grpSp>
        <p:sp>
          <p:nvSpPr>
            <p:cNvPr id="36" name="Freeform 36"/>
            <p:cNvSpPr/>
            <p:nvPr/>
          </p:nvSpPr>
          <p:spPr>
            <a:xfrm>
              <a:off x="494391" y="494391"/>
              <a:ext cx="1285747" cy="1285747"/>
            </a:xfrm>
            <a:custGeom>
              <a:avLst/>
              <a:gdLst/>
              <a:ahLst/>
              <a:cxnLst/>
              <a:rect l="l" t="t" r="r" b="b"/>
              <a:pathLst>
                <a:path w="1285747" h="1285747">
                  <a:moveTo>
                    <a:pt x="0" y="0"/>
                  </a:moveTo>
                  <a:lnTo>
                    <a:pt x="1285747" y="0"/>
                  </a:lnTo>
                  <a:lnTo>
                    <a:pt x="1285747" y="1285747"/>
                  </a:lnTo>
                  <a:lnTo>
                    <a:pt x="0" y="128574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sp>
        <p:nvSpPr>
          <p:cNvPr id="37" name="Freeform 37"/>
          <p:cNvSpPr/>
          <p:nvPr/>
        </p:nvSpPr>
        <p:spPr>
          <a:xfrm>
            <a:off x="4426702" y="4235613"/>
            <a:ext cx="3113903" cy="2339320"/>
          </a:xfrm>
          <a:custGeom>
            <a:avLst/>
            <a:gdLst/>
            <a:ahLst/>
            <a:cxnLst/>
            <a:rect l="l" t="t" r="r" b="b"/>
            <a:pathLst>
              <a:path w="4670855" h="3508980">
                <a:moveTo>
                  <a:pt x="0" y="0"/>
                </a:moveTo>
                <a:lnTo>
                  <a:pt x="4670855" y="0"/>
                </a:lnTo>
                <a:lnTo>
                  <a:pt x="4670855" y="3508979"/>
                </a:lnTo>
                <a:lnTo>
                  <a:pt x="0" y="35089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8" name="TextBox 38"/>
          <p:cNvSpPr txBox="1"/>
          <p:nvPr/>
        </p:nvSpPr>
        <p:spPr>
          <a:xfrm>
            <a:off x="4450208" y="3791580"/>
            <a:ext cx="2985323" cy="312073"/>
          </a:xfrm>
          <a:prstGeom prst="rect">
            <a:avLst/>
          </a:prstGeom>
        </p:spPr>
        <p:txBody>
          <a:bodyPr lIns="0" tIns="0" rIns="0" bIns="0" rtlCol="0" anchor="t">
            <a:spAutoFit/>
          </a:bodyPr>
          <a:lstStyle/>
          <a:p>
            <a:pPr algn="ctr">
              <a:lnSpc>
                <a:spcPts val="2359"/>
              </a:lnSpc>
            </a:pPr>
            <a:r>
              <a:rPr lang="en-US" sz="2400" b="1" dirty="0">
                <a:solidFill>
                  <a:srgbClr val="E26B2A"/>
                </a:solidFill>
                <a:ea typeface="Inter Bold"/>
                <a:cs typeface="Inter Bold"/>
                <a:sym typeface="Inter Bold"/>
              </a:rPr>
              <a:t>Congress</a:t>
            </a:r>
          </a:p>
        </p:txBody>
      </p:sp>
      <p:sp>
        <p:nvSpPr>
          <p:cNvPr id="39" name="TextBox 39"/>
          <p:cNvSpPr txBox="1"/>
          <p:nvPr/>
        </p:nvSpPr>
        <p:spPr>
          <a:xfrm>
            <a:off x="2561881" y="356212"/>
            <a:ext cx="7023523" cy="529760"/>
          </a:xfrm>
          <a:prstGeom prst="rect">
            <a:avLst/>
          </a:prstGeom>
        </p:spPr>
        <p:txBody>
          <a:bodyPr lIns="0" tIns="0" rIns="0" bIns="0" rtlCol="0" anchor="t">
            <a:spAutoFit/>
          </a:bodyPr>
          <a:lstStyle/>
          <a:p>
            <a:pPr algn="ctr">
              <a:lnSpc>
                <a:spcPts val="4069"/>
              </a:lnSpc>
            </a:pPr>
            <a:r>
              <a:rPr lang="en-US" sz="4000" dirty="0">
                <a:solidFill>
                  <a:srgbClr val="1B75BC"/>
                </a:solidFill>
                <a:latin typeface="+mj-lt"/>
                <a:ea typeface="Inter Bold"/>
                <a:cs typeface="Inter Bold"/>
                <a:sym typeface="Inter Bold"/>
              </a:rPr>
              <a:t>Federal Appropriations Road Map</a:t>
            </a:r>
          </a:p>
        </p:txBody>
      </p:sp>
      <p:sp>
        <p:nvSpPr>
          <p:cNvPr id="40" name="TextBox 40"/>
          <p:cNvSpPr txBox="1"/>
          <p:nvPr/>
        </p:nvSpPr>
        <p:spPr>
          <a:xfrm rot="-27943">
            <a:off x="2164087" y="5397316"/>
            <a:ext cx="2180767" cy="885242"/>
          </a:xfrm>
          <a:prstGeom prst="rect">
            <a:avLst/>
          </a:prstGeom>
        </p:spPr>
        <p:txBody>
          <a:bodyPr lIns="0" tIns="0" rIns="0" bIns="0" rtlCol="0" anchor="t">
            <a:spAutoFit/>
          </a:bodyPr>
          <a:lstStyle/>
          <a:p>
            <a:pPr>
              <a:lnSpc>
                <a:spcPts val="1683"/>
              </a:lnSpc>
            </a:pPr>
            <a:r>
              <a:rPr lang="en-US" b="1" spc="67" dirty="0">
                <a:solidFill>
                  <a:srgbClr val="2B4141"/>
                </a:solidFill>
                <a:ea typeface="Cooper Hewitt"/>
                <a:cs typeface="Cooper Hewitt"/>
                <a:sym typeface="Cooper Hewitt"/>
              </a:rPr>
              <a:t>Overall spending levels </a:t>
            </a:r>
            <a:r>
              <a:rPr lang="en-US" spc="67" dirty="0">
                <a:solidFill>
                  <a:srgbClr val="2B4141"/>
                </a:solidFill>
                <a:ea typeface="Cooper Hewitt"/>
                <a:cs typeface="Cooper Hewitt"/>
                <a:sym typeface="Cooper Hewitt"/>
              </a:rPr>
              <a:t>set through Budget Resolutions (not a law)  </a:t>
            </a:r>
          </a:p>
        </p:txBody>
      </p:sp>
      <p:sp>
        <p:nvSpPr>
          <p:cNvPr id="41" name="TextBox 41"/>
          <p:cNvSpPr txBox="1"/>
          <p:nvPr/>
        </p:nvSpPr>
        <p:spPr>
          <a:xfrm>
            <a:off x="278492" y="1650078"/>
            <a:ext cx="2946469" cy="442429"/>
          </a:xfrm>
          <a:prstGeom prst="rect">
            <a:avLst/>
          </a:prstGeom>
        </p:spPr>
        <p:txBody>
          <a:bodyPr lIns="0" tIns="0" rIns="0" bIns="0" rtlCol="0" anchor="t">
            <a:spAutoFit/>
          </a:bodyPr>
          <a:lstStyle/>
          <a:p>
            <a:pPr>
              <a:lnSpc>
                <a:spcPts val="1683"/>
              </a:lnSpc>
            </a:pPr>
            <a:r>
              <a:rPr lang="en-US" spc="67" dirty="0">
                <a:solidFill>
                  <a:srgbClr val="2B4141"/>
                </a:solidFill>
                <a:ea typeface="Cooper Hewitt"/>
                <a:cs typeface="Cooper Hewitt"/>
                <a:sym typeface="Cooper Hewitt"/>
              </a:rPr>
              <a:t>Submitted to Congress by the first Monday in February</a:t>
            </a:r>
          </a:p>
        </p:txBody>
      </p:sp>
      <p:sp>
        <p:nvSpPr>
          <p:cNvPr id="42" name="TextBox 42"/>
          <p:cNvSpPr txBox="1"/>
          <p:nvPr/>
        </p:nvSpPr>
        <p:spPr>
          <a:xfrm>
            <a:off x="266924" y="919208"/>
            <a:ext cx="2245621" cy="619850"/>
          </a:xfrm>
          <a:prstGeom prst="rect">
            <a:avLst/>
          </a:prstGeom>
        </p:spPr>
        <p:txBody>
          <a:bodyPr lIns="0" tIns="0" rIns="0" bIns="0" rtlCol="0" anchor="t">
            <a:spAutoFit/>
          </a:bodyPr>
          <a:lstStyle/>
          <a:p>
            <a:pPr>
              <a:lnSpc>
                <a:spcPts val="2358"/>
              </a:lnSpc>
            </a:pPr>
            <a:r>
              <a:rPr lang="en-US" sz="2400" b="1" spc="94" dirty="0">
                <a:solidFill>
                  <a:srgbClr val="9F2065"/>
                </a:solidFill>
                <a:ea typeface="Inter Bold"/>
                <a:cs typeface="Inter Bold"/>
                <a:sym typeface="Inter Bold"/>
              </a:rPr>
              <a:t>President’s Budget</a:t>
            </a:r>
          </a:p>
        </p:txBody>
      </p:sp>
      <p:sp>
        <p:nvSpPr>
          <p:cNvPr id="43" name="TextBox 43"/>
          <p:cNvSpPr txBox="1"/>
          <p:nvPr/>
        </p:nvSpPr>
        <p:spPr>
          <a:xfrm>
            <a:off x="3875734" y="1075257"/>
            <a:ext cx="2829293" cy="660437"/>
          </a:xfrm>
          <a:prstGeom prst="rect">
            <a:avLst/>
          </a:prstGeom>
        </p:spPr>
        <p:txBody>
          <a:bodyPr lIns="0" tIns="0" rIns="0" bIns="0" rtlCol="0" anchor="t">
            <a:spAutoFit/>
          </a:bodyPr>
          <a:lstStyle/>
          <a:p>
            <a:pPr>
              <a:lnSpc>
                <a:spcPts val="1683"/>
              </a:lnSpc>
            </a:pPr>
            <a:r>
              <a:rPr lang="en-US" spc="67" dirty="0">
                <a:solidFill>
                  <a:srgbClr val="2B4141"/>
                </a:solidFill>
                <a:ea typeface="Cooper Hewitt"/>
                <a:cs typeface="Cooper Hewitt"/>
                <a:sym typeface="Cooper Hewitt"/>
              </a:rPr>
              <a:t>Subcommittees </a:t>
            </a:r>
            <a:r>
              <a:rPr lang="en-US" b="1" spc="67" dirty="0">
                <a:solidFill>
                  <a:srgbClr val="2B4141"/>
                </a:solidFill>
                <a:ea typeface="Cooper Hewitt"/>
                <a:cs typeface="Cooper Hewitt"/>
                <a:sym typeface="Cooper Hewitt"/>
              </a:rPr>
              <a:t>set funding for </a:t>
            </a:r>
            <a:r>
              <a:rPr lang="en-US" b="1" spc="67" dirty="0">
                <a:solidFill>
                  <a:srgbClr val="2B4141"/>
                </a:solidFill>
                <a:ea typeface="Cooper Hewitt Bold"/>
                <a:cs typeface="Cooper Hewitt Bold"/>
                <a:sym typeface="Cooper Hewitt Bold"/>
              </a:rPr>
              <a:t>programs</a:t>
            </a:r>
            <a:r>
              <a:rPr lang="en-US" spc="67" dirty="0">
                <a:solidFill>
                  <a:srgbClr val="2B4141"/>
                </a:solidFill>
                <a:ea typeface="Cooper Hewitt"/>
                <a:cs typeface="Cooper Hewitt"/>
                <a:sym typeface="Cooper Hewitt"/>
              </a:rPr>
              <a:t> through appropriations bills</a:t>
            </a:r>
          </a:p>
        </p:txBody>
      </p:sp>
      <p:sp>
        <p:nvSpPr>
          <p:cNvPr id="44" name="TextBox 44"/>
          <p:cNvSpPr txBox="1"/>
          <p:nvPr/>
        </p:nvSpPr>
        <p:spPr>
          <a:xfrm>
            <a:off x="7217586" y="1377128"/>
            <a:ext cx="2829292" cy="660437"/>
          </a:xfrm>
          <a:prstGeom prst="rect">
            <a:avLst/>
          </a:prstGeom>
        </p:spPr>
        <p:txBody>
          <a:bodyPr wrap="square" lIns="0" tIns="0" rIns="0" bIns="0" rtlCol="0" anchor="t">
            <a:spAutoFit/>
          </a:bodyPr>
          <a:lstStyle/>
          <a:p>
            <a:pPr>
              <a:lnSpc>
                <a:spcPts val="1683"/>
              </a:lnSpc>
            </a:pPr>
            <a:r>
              <a:rPr lang="en-US" spc="67" dirty="0">
                <a:solidFill>
                  <a:srgbClr val="2B4141"/>
                </a:solidFill>
                <a:ea typeface="Cooper Hewitt"/>
                <a:cs typeface="Cooper Hewitt"/>
                <a:sym typeface="Cooper Hewitt"/>
              </a:rPr>
              <a:t>House and Senate </a:t>
            </a:r>
            <a:r>
              <a:rPr lang="en-US" b="1" spc="67" dirty="0">
                <a:solidFill>
                  <a:srgbClr val="2B4141"/>
                </a:solidFill>
                <a:ea typeface="Cooper Hewitt"/>
                <a:cs typeface="Cooper Hewitt"/>
                <a:sym typeface="Cooper Hewitt"/>
              </a:rPr>
              <a:t>resolve differences </a:t>
            </a:r>
            <a:r>
              <a:rPr lang="en-US" spc="67" dirty="0">
                <a:solidFill>
                  <a:srgbClr val="2B4141"/>
                </a:solidFill>
                <a:ea typeface="Cooper Hewitt"/>
                <a:cs typeface="Cooper Hewitt"/>
                <a:sym typeface="Cooper Hewitt"/>
              </a:rPr>
              <a:t>in appropriations bills</a:t>
            </a:r>
          </a:p>
        </p:txBody>
      </p:sp>
      <p:sp>
        <p:nvSpPr>
          <p:cNvPr id="45" name="TextBox 45"/>
          <p:cNvSpPr txBox="1"/>
          <p:nvPr/>
        </p:nvSpPr>
        <p:spPr>
          <a:xfrm>
            <a:off x="8474523" y="5931376"/>
            <a:ext cx="3113903" cy="660437"/>
          </a:xfrm>
          <a:prstGeom prst="rect">
            <a:avLst/>
          </a:prstGeom>
        </p:spPr>
        <p:txBody>
          <a:bodyPr wrap="square" lIns="0" tIns="0" rIns="0" bIns="0" rtlCol="0" anchor="t">
            <a:spAutoFit/>
          </a:bodyPr>
          <a:lstStyle/>
          <a:p>
            <a:pPr>
              <a:lnSpc>
                <a:spcPts val="1683"/>
              </a:lnSpc>
            </a:pPr>
            <a:r>
              <a:rPr lang="en-US" spc="67" dirty="0">
                <a:solidFill>
                  <a:srgbClr val="2B4141"/>
                </a:solidFill>
                <a:ea typeface="Cooper Hewitt"/>
                <a:cs typeface="Cooper Hewitt"/>
                <a:sym typeface="Cooper Hewitt"/>
              </a:rPr>
              <a:t>Appropriations bill goes to House and Senate floors for </a:t>
            </a:r>
            <a:r>
              <a:rPr lang="en-US" b="1" spc="67" dirty="0">
                <a:solidFill>
                  <a:srgbClr val="2B4141"/>
                </a:solidFill>
                <a:ea typeface="Cooper Hewitt"/>
                <a:cs typeface="Cooper Hewitt"/>
                <a:sym typeface="Cooper Hewitt"/>
              </a:rPr>
              <a:t>final vote</a:t>
            </a:r>
            <a:r>
              <a:rPr lang="en-US" spc="67" dirty="0">
                <a:solidFill>
                  <a:srgbClr val="2B4141"/>
                </a:solidFill>
                <a:ea typeface="Cooper Hewitt"/>
                <a:cs typeface="Cooper Hewitt"/>
                <a:sym typeface="Cooper Hewitt"/>
              </a:rPr>
              <a:t>.</a:t>
            </a:r>
          </a:p>
        </p:txBody>
      </p:sp>
      <p:sp>
        <p:nvSpPr>
          <p:cNvPr id="46" name="AutoShape 46"/>
          <p:cNvSpPr/>
          <p:nvPr/>
        </p:nvSpPr>
        <p:spPr>
          <a:xfrm flipV="1">
            <a:off x="5546418" y="5800425"/>
            <a:ext cx="0" cy="413909"/>
          </a:xfrm>
          <a:prstGeom prst="line">
            <a:avLst/>
          </a:prstGeom>
          <a:ln w="57150" cap="rnd">
            <a:solidFill>
              <a:srgbClr val="C7D0D8"/>
            </a:solidFill>
            <a:prstDash val="solid"/>
            <a:headEnd type="none" w="sm" len="sm"/>
            <a:tailEnd type="none" w="sm" len="sm"/>
          </a:ln>
        </p:spPr>
        <p:txBody>
          <a:bodyPr/>
          <a:lstStyle/>
          <a:p>
            <a:endParaRPr lang="en-US"/>
          </a:p>
        </p:txBody>
      </p:sp>
      <p:grpSp>
        <p:nvGrpSpPr>
          <p:cNvPr id="47" name="Group 47"/>
          <p:cNvGrpSpPr/>
          <p:nvPr/>
        </p:nvGrpSpPr>
        <p:grpSpPr>
          <a:xfrm>
            <a:off x="9944036" y="2419819"/>
            <a:ext cx="2985323" cy="1019687"/>
            <a:chOff x="0" y="-19050"/>
            <a:chExt cx="5970646" cy="2039377"/>
          </a:xfrm>
        </p:grpSpPr>
        <p:sp>
          <p:nvSpPr>
            <p:cNvPr id="48" name="TextBox 48"/>
            <p:cNvSpPr txBox="1"/>
            <p:nvPr/>
          </p:nvSpPr>
          <p:spPr>
            <a:xfrm>
              <a:off x="0" y="699451"/>
              <a:ext cx="3783002" cy="1320876"/>
            </a:xfrm>
            <a:prstGeom prst="rect">
              <a:avLst/>
            </a:prstGeom>
          </p:spPr>
          <p:txBody>
            <a:bodyPr lIns="0" tIns="0" rIns="0" bIns="0" rtlCol="0" anchor="t">
              <a:spAutoFit/>
            </a:bodyPr>
            <a:lstStyle/>
            <a:p>
              <a:pPr>
                <a:lnSpc>
                  <a:spcPts val="1683"/>
                </a:lnSpc>
              </a:pPr>
              <a:r>
                <a:rPr lang="en-US" b="1" spc="67" dirty="0">
                  <a:solidFill>
                    <a:srgbClr val="2B4141"/>
                  </a:solidFill>
                  <a:ea typeface="Cooper Hewitt"/>
                  <a:cs typeface="Cooper Hewitt"/>
                  <a:sym typeface="Cooper Hewitt"/>
                </a:rPr>
                <a:t>President signs the bill </a:t>
              </a:r>
              <a:r>
                <a:rPr lang="en-US" spc="67" dirty="0">
                  <a:solidFill>
                    <a:srgbClr val="2B4141"/>
                  </a:solidFill>
                  <a:ea typeface="Cooper Hewitt"/>
                  <a:cs typeface="Cooper Hewitt"/>
                  <a:sym typeface="Cooper Hewitt"/>
                </a:rPr>
                <a:t>(budget) into law.</a:t>
              </a:r>
            </a:p>
          </p:txBody>
        </p:sp>
        <p:sp>
          <p:nvSpPr>
            <p:cNvPr id="49" name="TextBox 49"/>
            <p:cNvSpPr txBox="1"/>
            <p:nvPr/>
          </p:nvSpPr>
          <p:spPr>
            <a:xfrm>
              <a:off x="0" y="-19050"/>
              <a:ext cx="5970646" cy="624147"/>
            </a:xfrm>
            <a:prstGeom prst="rect">
              <a:avLst/>
            </a:prstGeom>
          </p:spPr>
          <p:txBody>
            <a:bodyPr lIns="0" tIns="0" rIns="0" bIns="0" rtlCol="0" anchor="t">
              <a:spAutoFit/>
            </a:bodyPr>
            <a:lstStyle/>
            <a:p>
              <a:pPr>
                <a:lnSpc>
                  <a:spcPts val="2358"/>
                </a:lnSpc>
              </a:pPr>
              <a:r>
                <a:rPr lang="en-US" sz="2400" b="1" dirty="0">
                  <a:solidFill>
                    <a:srgbClr val="408740"/>
                  </a:solidFill>
                  <a:ea typeface="Inter Bold"/>
                  <a:cs typeface="Inter Bold"/>
                  <a:sym typeface="Inter Bold"/>
                </a:rPr>
                <a:t>Signed into Law</a:t>
              </a:r>
            </a:p>
          </p:txBody>
        </p:sp>
      </p:grpSp>
      <p:sp>
        <p:nvSpPr>
          <p:cNvPr id="50" name="AutoShape 50"/>
          <p:cNvSpPr/>
          <p:nvPr/>
        </p:nvSpPr>
        <p:spPr>
          <a:xfrm flipV="1">
            <a:off x="3224961" y="4380314"/>
            <a:ext cx="27170" cy="706692"/>
          </a:xfrm>
          <a:prstGeom prst="line">
            <a:avLst/>
          </a:prstGeom>
          <a:ln w="28575" cap="rnd">
            <a:solidFill>
              <a:srgbClr val="C7D0D8"/>
            </a:solidFill>
            <a:prstDash val="solid"/>
            <a:headEnd type="none" w="sm" len="sm"/>
            <a:tailEnd type="none" w="sm" len="sm"/>
          </a:ln>
        </p:spPr>
        <p:txBody>
          <a:bodyPr/>
          <a:lstStyle/>
          <a:p>
            <a:endParaRPr lang="en-US"/>
          </a:p>
        </p:txBody>
      </p:sp>
      <p:sp>
        <p:nvSpPr>
          <p:cNvPr id="51" name="AutoShape 51"/>
          <p:cNvSpPr/>
          <p:nvPr/>
        </p:nvSpPr>
        <p:spPr>
          <a:xfrm flipV="1">
            <a:off x="7708792" y="2136927"/>
            <a:ext cx="0" cy="669747"/>
          </a:xfrm>
          <a:prstGeom prst="line">
            <a:avLst/>
          </a:prstGeom>
          <a:ln w="28575" cap="rnd">
            <a:solidFill>
              <a:srgbClr val="C7D0D8"/>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
        <p:nvSpPr>
          <p:cNvPr id="2" name="Title 1"/>
          <p:cNvSpPr>
            <a:spLocks noGrp="1"/>
          </p:cNvSpPr>
          <p:nvPr>
            <p:ph type="title"/>
          </p:nvPr>
        </p:nvSpPr>
        <p:spPr/>
        <p:txBody>
          <a:bodyPr/>
          <a:lstStyle/>
          <a:p>
            <a:r>
              <a:rPr lang="en-US" dirty="0"/>
              <a:t>Federal Funding Step by Step</a:t>
            </a:r>
          </a:p>
        </p:txBody>
      </p:sp>
      <p:sp>
        <p:nvSpPr>
          <p:cNvPr id="7" name="TextBox 6"/>
          <p:cNvSpPr txBox="1"/>
          <p:nvPr/>
        </p:nvSpPr>
        <p:spPr>
          <a:xfrm>
            <a:off x="585300" y="2257454"/>
            <a:ext cx="6655940" cy="3108543"/>
          </a:xfrm>
          <a:prstGeom prst="rect">
            <a:avLst/>
          </a:prstGeom>
          <a:noFill/>
        </p:spPr>
        <p:txBody>
          <a:bodyPr wrap="square" rtlCol="0">
            <a:spAutoFit/>
          </a:bodyPr>
          <a:lstStyle/>
          <a:p>
            <a:r>
              <a:rPr lang="en-US" sz="2800" dirty="0"/>
              <a:t>First: Federal funds originate in Congress </a:t>
            </a:r>
          </a:p>
          <a:p>
            <a:endParaRPr lang="en-US" sz="2800" dirty="0"/>
          </a:p>
          <a:p>
            <a:r>
              <a:rPr lang="en-US" sz="2800" dirty="0"/>
              <a:t>Second: The U.S. Department of Education calculates state level allocations </a:t>
            </a:r>
          </a:p>
          <a:p>
            <a:endParaRPr lang="en-US" sz="2800" dirty="0"/>
          </a:p>
          <a:p>
            <a:r>
              <a:rPr lang="en-US" sz="2800" dirty="0"/>
              <a:t>Third: ODE calculates each district’s allocation</a:t>
            </a:r>
          </a:p>
        </p:txBody>
      </p:sp>
      <p:pic>
        <p:nvPicPr>
          <p:cNvPr id="6" name="Picture 5" descr="This infographic shows the process for federal education funding: Funds originate in Congress and are allocated to the US Department of Education, the US Department of Education calculates state level allocations for each title program, the Oregon Department of Education calculates each district's allocation." title="Federal Funding Graphic"/>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81581" y="1610787"/>
            <a:ext cx="3301409" cy="4401879"/>
          </a:xfrm>
          <a:prstGeom prst="rect">
            <a:avLst/>
          </a:prstGeom>
        </p:spPr>
      </p:pic>
    </p:spTree>
    <p:extLst>
      <p:ext uri="{BB962C8B-B14F-4D97-AF65-F5344CB8AC3E}">
        <p14:creationId xmlns:p14="http://schemas.microsoft.com/office/powerpoint/2010/main" val="180101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mage is the logo for the US Department of Education - an acorn that has grown into a tree." title="US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27" y="2127948"/>
            <a:ext cx="2748852" cy="2748852"/>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a:t>Federal Level Procedures</a:t>
            </a:r>
          </a:p>
        </p:txBody>
      </p:sp>
      <p:sp>
        <p:nvSpPr>
          <p:cNvPr id="2" name="Content Placeholder 1"/>
          <p:cNvSpPr>
            <a:spLocks noGrp="1"/>
          </p:cNvSpPr>
          <p:nvPr>
            <p:ph idx="1"/>
          </p:nvPr>
        </p:nvSpPr>
        <p:spPr>
          <a:xfrm>
            <a:off x="309282" y="2255931"/>
            <a:ext cx="9458173" cy="3385109"/>
          </a:xfrm>
        </p:spPr>
        <p:txBody>
          <a:bodyPr>
            <a:normAutofit/>
          </a:bodyPr>
          <a:lstStyle/>
          <a:p>
            <a:pPr marL="457200" indent="-457200">
              <a:buAutoNum type="arabicPeriod"/>
            </a:pPr>
            <a:r>
              <a:rPr lang="en-US" sz="2800" dirty="0"/>
              <a:t>Congress annually appropriates funds for programs administered by the U.S. Department of Education.</a:t>
            </a:r>
          </a:p>
          <a:p>
            <a:pPr marL="457200" indent="-457200">
              <a:buAutoNum type="arabicPeriod"/>
            </a:pPr>
            <a:r>
              <a:rPr lang="en-US" sz="2800" dirty="0"/>
              <a:t>The U.S. Census Bureau annually calculates poverty estimates for every public school district in the country.</a:t>
            </a:r>
          </a:p>
          <a:p>
            <a:pPr marL="457200" indent="-457200">
              <a:buAutoNum type="arabicPeriod"/>
            </a:pPr>
            <a:r>
              <a:rPr lang="en-US" sz="2800" dirty="0"/>
              <a:t>The U.S. Department of Education allocates funds for each Title program based on each state’s census poverty information.</a:t>
            </a:r>
          </a:p>
          <a:p>
            <a:pPr marL="0" indent="0">
              <a:buNone/>
            </a:pPr>
            <a:endParaRPr lang="en-US" dirty="0"/>
          </a:p>
        </p:txBody>
      </p:sp>
    </p:spTree>
    <p:extLst>
      <p:ext uri="{BB962C8B-B14F-4D97-AF65-F5344CB8AC3E}">
        <p14:creationId xmlns:p14="http://schemas.microsoft.com/office/powerpoint/2010/main" val="18629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757221"/>
            <a:ext cx="10784542" cy="4109010"/>
          </a:xfrm>
        </p:spPr>
        <p:txBody>
          <a:bodyPr>
            <a:normAutofit fontScale="92500" lnSpcReduction="10000"/>
          </a:bodyPr>
          <a:lstStyle/>
          <a:p>
            <a:pPr marL="0" indent="0">
              <a:buNone/>
            </a:pPr>
            <a:r>
              <a:rPr lang="en-US" sz="3200" dirty="0">
                <a:solidFill>
                  <a:srgbClr val="FF0000"/>
                </a:solidFill>
                <a:hlinkClick r:id="rId3"/>
              </a:rPr>
              <a:t>Small Area Income Poverty Estimates (SAIPE)</a:t>
            </a:r>
            <a:endParaRPr lang="en-US" sz="3200" dirty="0">
              <a:solidFill>
                <a:srgbClr val="FF0000"/>
              </a:solidFill>
            </a:endParaRPr>
          </a:p>
          <a:p>
            <a:pPr marL="0" indent="0">
              <a:buNone/>
            </a:pPr>
            <a:r>
              <a:rPr lang="en-US" sz="2800" dirty="0"/>
              <a:t>Annual estimates of income and poverty for school districts, counties, and states</a:t>
            </a:r>
          </a:p>
          <a:p>
            <a:pPr marL="0" indent="0">
              <a:buNone/>
            </a:pPr>
            <a:endParaRPr lang="en-US" sz="3200" dirty="0"/>
          </a:p>
          <a:p>
            <a:pPr marL="0" indent="0">
              <a:buNone/>
            </a:pPr>
            <a:r>
              <a:rPr lang="en-US" sz="3200" dirty="0"/>
              <a:t>Things to Remember:</a:t>
            </a:r>
          </a:p>
          <a:p>
            <a:r>
              <a:rPr lang="en-US" sz="2800" dirty="0"/>
              <a:t>Based on residents in school district boundaries</a:t>
            </a:r>
          </a:p>
          <a:p>
            <a:r>
              <a:rPr lang="en-US" sz="2800" dirty="0"/>
              <a:t>Lower threshold than Free and Reduced Lunch</a:t>
            </a:r>
          </a:p>
          <a:p>
            <a:r>
              <a:rPr lang="en-US" sz="2800" dirty="0"/>
              <a:t>Virtual charter schools are not included</a:t>
            </a:r>
          </a:p>
          <a:p>
            <a:r>
              <a:rPr lang="en-US" sz="2800" dirty="0"/>
              <a:t>Data is two years behind the current school year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normAutofit/>
          </a:bodyPr>
          <a:lstStyle/>
          <a:p>
            <a:r>
              <a:rPr lang="en-US" dirty="0"/>
              <a:t>What is SAIPE Data? </a:t>
            </a:r>
          </a:p>
        </p:txBody>
      </p:sp>
      <p:pic>
        <p:nvPicPr>
          <p:cNvPr id="6" name="Picture 5" descr="This image is the logo for the US Census Bureau. It is included on the slide because SAIPE data comes from the US Census office." title="US Census Bureau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424" y="3925662"/>
            <a:ext cx="2386294" cy="1247031"/>
          </a:xfrm>
          <a:prstGeom prst="rect">
            <a:avLst/>
          </a:prstGeom>
        </p:spPr>
      </p:pic>
    </p:spTree>
    <p:extLst>
      <p:ext uri="{BB962C8B-B14F-4D97-AF65-F5344CB8AC3E}">
        <p14:creationId xmlns:p14="http://schemas.microsoft.com/office/powerpoint/2010/main" val="401626140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2021-12-07T08:00:00+00:00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54031767-dd6d-417c-ab73-583408f47564"/>
    <ds:schemaRef ds:uri="http://schemas.microsoft.com/sharepoint/v3"/>
    <ds:schemaRef ds:uri="http://purl.org/dc/terms/"/>
    <ds:schemaRef ds:uri="033ab11c-6041-4f50-b845-c0c38e41b3e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7BEC2A74-1C7E-4518-B452-1A63637B1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2193</TotalTime>
  <Words>1220</Words>
  <Application>Microsoft Office PowerPoint</Application>
  <PresentationFormat>Widescreen</PresentationFormat>
  <Paragraphs>174</Paragraphs>
  <Slides>11</Slides>
  <Notes>10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Calibri</vt:lpstr>
      <vt:lpstr>Cooper Hewitt</vt:lpstr>
      <vt:lpstr>Cooper Hewitt Bold</vt:lpstr>
      <vt:lpstr>Inter Bold</vt:lpstr>
      <vt:lpstr>2021ODE</vt:lpstr>
      <vt:lpstr>Green_2021ODE</vt:lpstr>
      <vt:lpstr>Gold_2021ODE</vt:lpstr>
      <vt:lpstr>Orange_2021ODE</vt:lpstr>
      <vt:lpstr>Red_2021ODE</vt:lpstr>
      <vt:lpstr>Teal_2021ODE</vt:lpstr>
      <vt:lpstr>Welcome to Office Hours!  January 21, 2025</vt:lpstr>
      <vt:lpstr>Agenda for Today’s Session: Federal Updates</vt:lpstr>
      <vt:lpstr>The Road So Far</vt:lpstr>
      <vt:lpstr>Federal Updates: New Administration</vt:lpstr>
      <vt:lpstr>Future of the U.S. Department of Education:  A Literal Act of Congress</vt:lpstr>
      <vt:lpstr>PowerPoint Presentation</vt:lpstr>
      <vt:lpstr>Federal Funding Step by Step</vt:lpstr>
      <vt:lpstr>Federal Level Procedures</vt:lpstr>
      <vt:lpstr>What is SAIPE Data? </vt:lpstr>
      <vt:lpstr>Now we wait</vt:lpstr>
      <vt:lpstr>This Week’s Key Takeaways &amp; Hot Topics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Carryover of Federal Funds</dc:title>
  <dc:creator>MARTIN Sarah * ODE</dc:creator>
  <cp:lastModifiedBy>MARTIN Sarah * ODE</cp:lastModifiedBy>
  <cp:revision>75</cp:revision>
  <dcterms:created xsi:type="dcterms:W3CDTF">2021-11-08T23:34:50Z</dcterms:created>
  <dcterms:modified xsi:type="dcterms:W3CDTF">2025-01-23T17:59:36Z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2023-12-11T17:55:17Z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acbd5924-b5ab-4ad8-8b75-ead90ec8b1a7</vt:lpwstr>
  </property>
  <property fmtid="{D5CDD505-2E9C-101B-9397-08002B2CF9AE}" pid="9" name="MSIP_Label_7730ea53-6f5e-4160-81a5-992a9105450a_ContentBits">
    <vt:lpwstr>0</vt:lpwstr>
  </property>
</Properties>
</file>