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Comfortaa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font" Target="fonts/CenturyGothic-regular.fntdata"/><Relationship Id="rId13" Type="http://schemas.openxmlformats.org/officeDocument/2006/relationships/font" Target="fonts/PTSansNarrow-regular.fntdata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omfortaa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d522f99c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d522f99c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df1842ee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df1842e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522f99c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522f99c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d522f99c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1d522f99c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df1842ee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df1842ee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df1842ee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df1842ee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Menstrual Dignity Act 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K-2 Talking Points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(Less Info)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214875" y="174575"/>
            <a:ext cx="3773700" cy="4673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Our school is a special place. 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There are lots of kids here. Some are younger - like you - and some are older. 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Raise your hand if you know one of the big kids at our school! 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7550" y="1313200"/>
            <a:ext cx="4850626" cy="2517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743650" y="1548138"/>
            <a:ext cx="2078700" cy="1435800"/>
          </a:xfrm>
          <a:prstGeom prst="rect">
            <a:avLst/>
          </a:prstGeom>
          <a:noFill/>
          <a:ln cap="flat" cmpd="sng" w="19050">
            <a:solidFill>
              <a:srgbClr val="FF91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infants/babies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600" y="1964975"/>
            <a:ext cx="1458800" cy="92767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305175" y="2647350"/>
            <a:ext cx="344100" cy="336600"/>
          </a:xfrm>
          <a:prstGeom prst="ellipse">
            <a:avLst/>
          </a:prstGeom>
          <a:solidFill>
            <a:srgbClr val="FF90A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1" name="Google Shape;81;p15"/>
          <p:cNvCxnSpPr/>
          <p:nvPr/>
        </p:nvCxnSpPr>
        <p:spPr>
          <a:xfrm flipH="1" rot="10800000">
            <a:off x="167850" y="3148288"/>
            <a:ext cx="8808300" cy="10800"/>
          </a:xfrm>
          <a:prstGeom prst="straightConnector1">
            <a:avLst/>
          </a:prstGeom>
          <a:noFill/>
          <a:ln cap="flat" cmpd="sng" w="76200">
            <a:solidFill>
              <a:srgbClr val="75CED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5"/>
          <p:cNvSpPr txBox="1"/>
          <p:nvPr/>
        </p:nvSpPr>
        <p:spPr>
          <a:xfrm>
            <a:off x="4742425" y="1460551"/>
            <a:ext cx="2078700" cy="1523400"/>
          </a:xfrm>
          <a:prstGeom prst="rect">
            <a:avLst/>
          </a:prstGeom>
          <a:noFill/>
          <a:ln cap="flat" cmpd="sng" w="28575">
            <a:solidFill>
              <a:srgbClr val="08A1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kids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588" y="1871518"/>
            <a:ext cx="1594375" cy="102112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4312850" y="2647338"/>
            <a:ext cx="344100" cy="336600"/>
          </a:xfrm>
          <a:prstGeom prst="ellipse">
            <a:avLst/>
          </a:prstGeom>
          <a:solidFill>
            <a:srgbClr val="08A17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6507875" y="3414738"/>
            <a:ext cx="2271600" cy="1435800"/>
          </a:xfrm>
          <a:prstGeom prst="rect">
            <a:avLst/>
          </a:prstGeom>
          <a:noFill/>
          <a:ln cap="flat" cmpd="sng" w="28575">
            <a:solidFill>
              <a:srgbClr val="FECA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tweens and teens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8312" y="3607163"/>
            <a:ext cx="2130725" cy="8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6006975" y="3414750"/>
            <a:ext cx="344100" cy="336600"/>
          </a:xfrm>
          <a:prstGeom prst="ellipse">
            <a:avLst/>
          </a:prstGeom>
          <a:solidFill>
            <a:srgbClr val="FECA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4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978913" y="3414738"/>
            <a:ext cx="2078700" cy="1435800"/>
          </a:xfrm>
          <a:prstGeom prst="rect">
            <a:avLst/>
          </a:prstGeom>
          <a:noFill/>
          <a:ln cap="flat" cmpd="sng" w="28575">
            <a:solidFill>
              <a:srgbClr val="C0A9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toddlers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2525" y="3515351"/>
            <a:ext cx="1251477" cy="9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1523675" y="3414750"/>
            <a:ext cx="344100" cy="336600"/>
          </a:xfrm>
          <a:prstGeom prst="ellipse">
            <a:avLst/>
          </a:prstGeom>
          <a:solidFill>
            <a:srgbClr val="C0A9F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14875" y="174575"/>
            <a:ext cx="8729100" cy="926700"/>
          </a:xfrm>
          <a:prstGeom prst="roundRect">
            <a:avLst>
              <a:gd fmla="val 16667" name="adj"/>
            </a:avLst>
          </a:prstGeom>
          <a:solidFill>
            <a:srgbClr val="75CE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Our friends in 3rd, 4th, and 5th grade are growing up!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Their bodies are changing. They are still kids, but they are slowly becoming teenagers.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It’s exciting!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383675" y="209075"/>
            <a:ext cx="3940500" cy="4586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Our bathrooms got some new machines. 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You may have seen them! 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What are they?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What do you notice about them?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625" y="245939"/>
            <a:ext cx="3384276" cy="451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>
            <a:off x="389450" y="174575"/>
            <a:ext cx="3894600" cy="4673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The machines are there for the older kids at our school. 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Century Gothic"/>
                <a:ea typeface="Century Gothic"/>
                <a:cs typeface="Century Gothic"/>
                <a:sym typeface="Century Gothic"/>
              </a:rPr>
              <a:t>Inside the machines are tools that help many of our big kids take care of their bodies. </a:t>
            </a:r>
            <a:endParaRPr sz="2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113" y="308775"/>
            <a:ext cx="2144000" cy="20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500" y="2571750"/>
            <a:ext cx="3245225" cy="21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222525" y="209075"/>
            <a:ext cx="3940500" cy="4586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We need to leave the machines alone so that our older friends have the tools they need.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What are some norms we can create about taking care of our bathrooms?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200" y="446138"/>
            <a:ext cx="3083973" cy="411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222525" y="209075"/>
            <a:ext cx="3940500" cy="4586100"/>
          </a:xfrm>
          <a:prstGeom prst="roundRect">
            <a:avLst>
              <a:gd fmla="val 16667" name="adj"/>
            </a:avLst>
          </a:prstGeom>
          <a:solidFill>
            <a:srgbClr val="75CE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You rock!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Thanks for being a good friend to our 3rd, 4th, and 5th graders.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We can all help take care of each other and our school!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625" y="1125901"/>
            <a:ext cx="3728824" cy="27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