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6" r:id="rId1"/>
  </p:sldMasterIdLst>
  <p:notesMasterIdLst>
    <p:notesMasterId r:id="rId37"/>
  </p:notesMasterIdLst>
  <p:handoutMasterIdLst>
    <p:handoutMasterId r:id="rId38"/>
  </p:handoutMasterIdLst>
  <p:sldIdLst>
    <p:sldId id="256" r:id="rId2"/>
    <p:sldId id="308" r:id="rId3"/>
    <p:sldId id="408" r:id="rId4"/>
    <p:sldId id="409" r:id="rId5"/>
    <p:sldId id="410" r:id="rId6"/>
    <p:sldId id="328" r:id="rId7"/>
    <p:sldId id="411" r:id="rId8"/>
    <p:sldId id="329" r:id="rId9"/>
    <p:sldId id="267" r:id="rId10"/>
    <p:sldId id="268" r:id="rId11"/>
    <p:sldId id="271" r:id="rId12"/>
    <p:sldId id="269" r:id="rId13"/>
    <p:sldId id="292" r:id="rId14"/>
    <p:sldId id="393" r:id="rId15"/>
    <p:sldId id="404" r:id="rId16"/>
    <p:sldId id="395" r:id="rId17"/>
    <p:sldId id="412" r:id="rId18"/>
    <p:sldId id="413" r:id="rId19"/>
    <p:sldId id="396" r:id="rId20"/>
    <p:sldId id="405" r:id="rId21"/>
    <p:sldId id="414" r:id="rId22"/>
    <p:sldId id="382" r:id="rId23"/>
    <p:sldId id="406" r:id="rId24"/>
    <p:sldId id="331" r:id="rId25"/>
    <p:sldId id="392" r:id="rId26"/>
    <p:sldId id="262" r:id="rId27"/>
    <p:sldId id="415" r:id="rId28"/>
    <p:sldId id="399" r:id="rId29"/>
    <p:sldId id="416" r:id="rId30"/>
    <p:sldId id="391" r:id="rId31"/>
    <p:sldId id="417" r:id="rId32"/>
    <p:sldId id="307" r:id="rId33"/>
    <p:sldId id="264" r:id="rId34"/>
    <p:sldId id="324" r:id="rId35"/>
    <p:sldId id="418" r:id="rId3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ina McCreary" initials="" lastIdx="15" clrIdx="0"/>
  <p:cmAuthor id="2" name="Sarah Owens" initials="" lastIdx="1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2" autoAdjust="0"/>
    <p:restoredTop sz="76885" autoAdjust="0"/>
  </p:normalViewPr>
  <p:slideViewPr>
    <p:cSldViewPr>
      <p:cViewPr varScale="1">
        <p:scale>
          <a:sx n="83" d="100"/>
          <a:sy n="83" d="100"/>
        </p:scale>
        <p:origin x="16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322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vl1pPr>
          </a:lstStyle>
          <a:p>
            <a:pPr>
              <a:defRPr/>
            </a:pP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5B1FAD72-18DF-4EFC-95E2-87E4CB7337D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0457CACB-45F2-46F4-BE54-D2B8FB0CB4F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C1E4E83-2F2F-4552-8497-9E171C263B30}" type="slidenum">
              <a:rPr lang="en-US" altLang="en-US" smtClean="0">
                <a:latin typeface="Arial" panose="020B0604020202020204" pitchFamily="34" charset="0"/>
              </a:rPr>
              <a:pPr/>
              <a:t>1</a:t>
            </a:fld>
            <a:endParaRPr lang="en-US" altLang="en-US" smtClean="0">
              <a:latin typeface="Arial" panose="020B0604020202020204" pitchFamily="34" charset="0"/>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altLang="en-US" dirty="0" smtClean="0">
                <a:latin typeface="Arial" panose="020B0604020202020204" pitchFamily="34" charset="0"/>
              </a:rPr>
              <a:t>Please note:  If you make changes to these slides</a:t>
            </a:r>
            <a:r>
              <a:rPr lang="en-US" altLang="en-US" baseline="0" dirty="0" smtClean="0">
                <a:latin typeface="Arial" panose="020B0604020202020204" pitchFamily="34" charset="0"/>
              </a:rPr>
              <a:t> for training purposes, then place a disclaimer that this slide deck has been altered from the Oklahoma State Department of Education Version.  Test Proctors may be trained utilizing the </a:t>
            </a:r>
            <a:r>
              <a:rPr lang="en-US" altLang="en-US" baseline="0" smtClean="0">
                <a:latin typeface="Arial" panose="020B0604020202020204" pitchFamily="34" charset="0"/>
              </a:rPr>
              <a:t>Test Proctor </a:t>
            </a:r>
            <a:r>
              <a:rPr lang="en-US" altLang="en-US" baseline="0" dirty="0" smtClean="0">
                <a:latin typeface="Arial" panose="020B0604020202020204" pitchFamily="34" charset="0"/>
              </a:rPr>
              <a:t>modules available for release on February 19, 2019 at the following location: https://oklahoma.onlinehelp.measuredprogress.org/training-modules/</a:t>
            </a:r>
            <a:endParaRPr lang="en-US" altLang="en-US" dirty="0" smtClean="0">
              <a:latin typeface="Arial" panose="020B0604020202020204" pitchFamily="34" charset="0"/>
            </a:endParaRPr>
          </a:p>
          <a:p>
            <a:pPr eaLnBrk="1" hangingPunct="1"/>
            <a:endParaRPr lang="en-US" altLang="en-US" dirty="0"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54BE2B6-5844-4688-92D5-B62938C2AB05}" type="slidenum">
              <a:rPr lang="en-US" altLang="en-US" smtClean="0">
                <a:latin typeface="Arial" panose="020B0604020202020204" pitchFamily="34" charset="0"/>
              </a:rPr>
              <a:pPr/>
              <a:t>13</a:t>
            </a:fld>
            <a:endParaRPr lang="en-US"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771DD3E-0AB6-45D4-A043-D2425239F93F}" type="slidenum">
              <a:rPr lang="en-US" altLang="en-US" smtClean="0">
                <a:solidFill>
                  <a:srgbClr val="000000"/>
                </a:solidFill>
                <a:latin typeface="Arial" panose="020B0604020202020204" pitchFamily="34" charset="0"/>
              </a:rPr>
              <a:pPr/>
              <a:t>25</a:t>
            </a:fld>
            <a:endParaRPr lang="en-US" altLang="en-US" smtClean="0">
              <a:solidFill>
                <a:srgbClr val="000000"/>
              </a:solidFill>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1E1A937-93A3-43D5-A3DC-174E3BA7B38D}" type="slidenum">
              <a:rPr lang="en-US" altLang="en-US" smtClean="0">
                <a:latin typeface="Arial" panose="020B0604020202020204" pitchFamily="34" charset="0"/>
              </a:rPr>
              <a:pPr/>
              <a:t>26</a:t>
            </a:fld>
            <a:endParaRPr lang="en-US" altLang="en-US" smtClean="0">
              <a:latin typeface="Arial" panose="020B0604020202020204" pitchFamily="34" charset="0"/>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CED53A2-3AD0-44D7-9A7F-59DBEE5724C5}" type="slidenum">
              <a:rPr lang="en-US" altLang="en-US" smtClean="0">
                <a:latin typeface="Arial" panose="020B0604020202020204" pitchFamily="34" charset="0"/>
              </a:rPr>
              <a:pPr/>
              <a:t>27</a:t>
            </a:fld>
            <a:endParaRPr lang="en-US" alt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BEAD4F2-B9A1-403B-80DD-F592604D6BA7}" type="slidenum">
              <a:rPr lang="en-US" altLang="en-US" smtClean="0">
                <a:latin typeface="Arial" panose="020B0604020202020204" pitchFamily="34" charset="0"/>
              </a:rPr>
              <a:pPr/>
              <a:t>29</a:t>
            </a:fld>
            <a:endParaRPr lang="en-US" alt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E5644C2-8BEF-4B18-8D96-1E7579816383}" type="slidenum">
              <a:rPr lang="en-US" altLang="en-US" smtClean="0">
                <a:solidFill>
                  <a:srgbClr val="000000"/>
                </a:solidFill>
                <a:latin typeface="Arial" panose="020B0604020202020204" pitchFamily="34" charset="0"/>
              </a:rPr>
              <a:pPr/>
              <a:t>30</a:t>
            </a:fld>
            <a:endParaRPr lang="en-US" altLang="en-US" smtClean="0">
              <a:solidFill>
                <a:srgbClr val="000000"/>
              </a:solidFill>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80D263A-E341-4899-B999-003E4E6342DF}" type="slidenum">
              <a:rPr lang="en-US" altLang="en-US" smtClean="0">
                <a:solidFill>
                  <a:srgbClr val="000000"/>
                </a:solidFill>
                <a:latin typeface="Arial" panose="020B0604020202020204" pitchFamily="34" charset="0"/>
              </a:rPr>
              <a:pPr/>
              <a:t>31</a:t>
            </a:fld>
            <a:endParaRPr lang="en-US" altLang="en-US" smtClean="0">
              <a:solidFill>
                <a:srgbClr val="000000"/>
              </a:solidFill>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AF01DC9-8B74-4BF8-B362-C61CAFFE8F5F}" type="slidenum">
              <a:rPr lang="en-US" altLang="en-US" smtClean="0">
                <a:latin typeface="Arial" panose="020B0604020202020204" pitchFamily="34" charset="0"/>
              </a:rPr>
              <a:pPr/>
              <a:t>32</a:t>
            </a:fld>
            <a:endParaRPr lang="en-US" altLang="en-US" smtClean="0">
              <a:latin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7B9E61A-D8FF-4634-A84B-E3AC0ADC358D}" type="slidenum">
              <a:rPr lang="en-US" altLang="en-US" smtClean="0">
                <a:latin typeface="Arial" panose="020B0604020202020204" pitchFamily="34" charset="0"/>
              </a:rPr>
              <a:pPr/>
              <a:t>33</a:t>
            </a:fld>
            <a:endParaRPr lang="en-US" altLang="en-US" smtClean="0">
              <a:latin typeface="Arial" panose="020B0604020202020204"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B9ABE919-1444-401B-9C30-DD9843DB41B1}" type="slidenum">
              <a:rPr lang="en-US" altLang="en-US" smtClean="0">
                <a:latin typeface="Arial" panose="020B0604020202020204" pitchFamily="34" charset="0"/>
              </a:rPr>
              <a:pPr/>
              <a:t>34</a:t>
            </a:fld>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6F2CA24-F3E0-4445-A5EA-BB53C0496DD3}" type="slidenum">
              <a:rPr lang="en-US" altLang="en-US" smtClean="0">
                <a:latin typeface="Arial" panose="020B0604020202020204" pitchFamily="34" charset="0"/>
              </a:rPr>
              <a:pPr/>
              <a:t>2</a:t>
            </a:fld>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78F07D4-3C86-4D81-96BE-39B30BF3DD11}" type="slidenum">
              <a:rPr lang="en-US" altLang="en-US" smtClean="0">
                <a:latin typeface="Arial" panose="020B0604020202020204" pitchFamily="34" charset="0"/>
              </a:rPr>
              <a:pPr/>
              <a:t>5</a:t>
            </a:fld>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9D2F460-EC25-4575-ABDC-186BA6F7E3D4}" type="slidenum">
              <a:rPr lang="en-US" altLang="en-US" smtClean="0">
                <a:latin typeface="Arial" panose="020B0604020202020204" pitchFamily="34" charset="0"/>
              </a:rPr>
              <a:pPr/>
              <a:t>7</a:t>
            </a:fld>
            <a:endParaRPr lang="en-US" altLang="en-US" smtClean="0">
              <a:latin typeface="Arial" panose="020B0604020202020204" pitchFamily="34"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C81D825-9CBC-4BAD-AE82-26B459FE2C62}" type="slidenum">
              <a:rPr lang="en-US" altLang="en-US" smtClean="0">
                <a:latin typeface="Arial" panose="020B0604020202020204" pitchFamily="34" charset="0"/>
              </a:rPr>
              <a:pPr/>
              <a:t>8</a:t>
            </a:fld>
            <a:endParaRPr lang="en-US" altLang="en-US" smtClean="0">
              <a:latin typeface="Arial" panose="020B0604020202020204"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EB0D978-17DF-4182-9BE4-569A82CD8EF6}" type="slidenum">
              <a:rPr lang="en-US" altLang="en-US" smtClean="0">
                <a:latin typeface="Arial" panose="020B0604020202020204" pitchFamily="34" charset="0"/>
              </a:rPr>
              <a:pPr/>
              <a:t>9</a:t>
            </a:fld>
            <a:endParaRPr lang="en-US" altLang="en-US" smtClean="0">
              <a:latin typeface="Arial" panose="020B0604020202020204"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985EA44-CBF7-44C9-9CBC-9E319D90E45D}" type="slidenum">
              <a:rPr lang="en-US" altLang="en-US" smtClean="0">
                <a:latin typeface="Arial" panose="020B0604020202020204" pitchFamily="34" charset="0"/>
              </a:rPr>
              <a:pPr/>
              <a:t>10</a:t>
            </a:fld>
            <a:endParaRPr lang="en-US" altLang="en-US" smtClean="0">
              <a:latin typeface="Arial" panose="020B0604020202020204"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4464959-3EA0-4070-BEBA-EC322AEFDEA9}" type="slidenum">
              <a:rPr lang="en-US" altLang="en-US" smtClean="0">
                <a:latin typeface="Arial" panose="020B0604020202020204" pitchFamily="34" charset="0"/>
              </a:rPr>
              <a:pPr/>
              <a:t>11</a:t>
            </a:fld>
            <a:endParaRPr lang="en-US" altLang="en-US" smtClean="0">
              <a:latin typeface="Arial" panose="020B0604020202020204"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327ED31-6FD2-47F0-BFAD-C3ED000EA102}" type="slidenum">
              <a:rPr lang="en-US" altLang="en-US" smtClean="0">
                <a:latin typeface="Arial" panose="020B0604020202020204" pitchFamily="34" charset="0"/>
              </a:rPr>
              <a:pPr/>
              <a:t>12</a:t>
            </a:fld>
            <a:endParaRPr lang="en-US" altLang="en-US" smtClean="0">
              <a:latin typeface="Arial" panose="020B0604020202020204"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8A57D30-5E58-4396-BE6A-291A4C1542C3}" type="slidenum">
              <a:rPr lang="en-US" altLang="en-US"/>
              <a:pPr>
                <a:defRPr/>
              </a:pPr>
              <a:t>‹#›</a:t>
            </a:fld>
            <a:endParaRPr lang="en-US" altLang="en-US"/>
          </a:p>
        </p:txBody>
      </p:sp>
    </p:spTree>
    <p:extLst>
      <p:ext uri="{BB962C8B-B14F-4D97-AF65-F5344CB8AC3E}">
        <p14:creationId xmlns:p14="http://schemas.microsoft.com/office/powerpoint/2010/main" val="3976516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F748DE-6311-4BC1-BFAB-AAD095BD4400}" type="slidenum">
              <a:rPr lang="en-US" altLang="en-US"/>
              <a:pPr>
                <a:defRPr/>
              </a:pPr>
              <a:t>‹#›</a:t>
            </a:fld>
            <a:endParaRPr lang="en-US" altLang="en-US"/>
          </a:p>
        </p:txBody>
      </p:sp>
    </p:spTree>
    <p:extLst>
      <p:ext uri="{BB962C8B-B14F-4D97-AF65-F5344CB8AC3E}">
        <p14:creationId xmlns:p14="http://schemas.microsoft.com/office/powerpoint/2010/main" val="4146411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31CAC97-CA75-4A8B-8935-2D130EE73F7C}" type="slidenum">
              <a:rPr lang="en-US" altLang="en-US"/>
              <a:pPr>
                <a:defRPr/>
              </a:pPr>
              <a:t>‹#›</a:t>
            </a:fld>
            <a:endParaRPr lang="en-US" altLang="en-US"/>
          </a:p>
        </p:txBody>
      </p:sp>
    </p:spTree>
    <p:extLst>
      <p:ext uri="{BB962C8B-B14F-4D97-AF65-F5344CB8AC3E}">
        <p14:creationId xmlns:p14="http://schemas.microsoft.com/office/powerpoint/2010/main" val="915077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ECFA59-C1CB-48F9-9A0D-6E25427DAF7F}" type="slidenum">
              <a:rPr lang="en-US" altLang="en-US"/>
              <a:pPr>
                <a:defRPr/>
              </a:pPr>
              <a:t>‹#›</a:t>
            </a:fld>
            <a:endParaRPr lang="en-US" altLang="en-US"/>
          </a:p>
        </p:txBody>
      </p:sp>
    </p:spTree>
    <p:extLst>
      <p:ext uri="{BB962C8B-B14F-4D97-AF65-F5344CB8AC3E}">
        <p14:creationId xmlns:p14="http://schemas.microsoft.com/office/powerpoint/2010/main" val="212779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DF2024-D747-4F92-8BE7-CE6674DF8804}" type="slidenum">
              <a:rPr lang="en-US" altLang="en-US"/>
              <a:pPr>
                <a:defRPr/>
              </a:pPr>
              <a:t>‹#›</a:t>
            </a:fld>
            <a:endParaRPr lang="en-US" altLang="en-US"/>
          </a:p>
        </p:txBody>
      </p:sp>
    </p:spTree>
    <p:extLst>
      <p:ext uri="{BB962C8B-B14F-4D97-AF65-F5344CB8AC3E}">
        <p14:creationId xmlns:p14="http://schemas.microsoft.com/office/powerpoint/2010/main" val="178093362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AF6AF2-2F65-4127-A2BB-DF5999EDC343}" type="slidenum">
              <a:rPr lang="en-US" altLang="en-US"/>
              <a:pPr>
                <a:defRPr/>
              </a:pPr>
              <a:t>‹#›</a:t>
            </a:fld>
            <a:endParaRPr lang="en-US" altLang="en-US"/>
          </a:p>
        </p:txBody>
      </p:sp>
    </p:spTree>
    <p:extLst>
      <p:ext uri="{BB962C8B-B14F-4D97-AF65-F5344CB8AC3E}">
        <p14:creationId xmlns:p14="http://schemas.microsoft.com/office/powerpoint/2010/main" val="3844978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A78237F9-2AAA-4656-A38A-3B1BFA3D1E0C}" type="slidenum">
              <a:rPr lang="en-US" altLang="en-US"/>
              <a:pPr>
                <a:defRPr/>
              </a:pPr>
              <a:t>‹#›</a:t>
            </a:fld>
            <a:endParaRPr lang="en-US" altLang="en-US"/>
          </a:p>
        </p:txBody>
      </p:sp>
    </p:spTree>
    <p:extLst>
      <p:ext uri="{BB962C8B-B14F-4D97-AF65-F5344CB8AC3E}">
        <p14:creationId xmlns:p14="http://schemas.microsoft.com/office/powerpoint/2010/main" val="13184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161638D-8B7B-41D6-9750-FC1FC08F8799}" type="slidenum">
              <a:rPr lang="en-US" altLang="en-US"/>
              <a:pPr>
                <a:defRPr/>
              </a:pPr>
              <a:t>‹#›</a:t>
            </a:fld>
            <a:endParaRPr lang="en-US" altLang="en-US"/>
          </a:p>
        </p:txBody>
      </p:sp>
    </p:spTree>
    <p:extLst>
      <p:ext uri="{BB962C8B-B14F-4D97-AF65-F5344CB8AC3E}">
        <p14:creationId xmlns:p14="http://schemas.microsoft.com/office/powerpoint/2010/main" val="2905303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CF20EC8-E9C8-4359-B724-22BB09E822CB}" type="slidenum">
              <a:rPr lang="en-US" altLang="en-US"/>
              <a:pPr>
                <a:defRPr/>
              </a:pPr>
              <a:t>‹#›</a:t>
            </a:fld>
            <a:endParaRPr lang="en-US" altLang="en-US"/>
          </a:p>
        </p:txBody>
      </p:sp>
    </p:spTree>
    <p:extLst>
      <p:ext uri="{BB962C8B-B14F-4D97-AF65-F5344CB8AC3E}">
        <p14:creationId xmlns:p14="http://schemas.microsoft.com/office/powerpoint/2010/main" val="44503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24F335B-BD10-4165-A79B-E295A3C9179B}" type="slidenum">
              <a:rPr lang="en-US" altLang="en-US"/>
              <a:pPr>
                <a:defRPr/>
              </a:pPr>
              <a:t>‹#›</a:t>
            </a:fld>
            <a:endParaRPr lang="en-US" altLang="en-US"/>
          </a:p>
        </p:txBody>
      </p:sp>
    </p:spTree>
    <p:extLst>
      <p:ext uri="{BB962C8B-B14F-4D97-AF65-F5344CB8AC3E}">
        <p14:creationId xmlns:p14="http://schemas.microsoft.com/office/powerpoint/2010/main" val="84649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07DCBF-80FD-433E-B347-ACE951E815CB}" type="slidenum">
              <a:rPr lang="en-US" altLang="en-US"/>
              <a:pPr>
                <a:defRPr/>
              </a:pPr>
              <a:t>‹#›</a:t>
            </a:fld>
            <a:endParaRPr lang="en-US" altLang="en-US"/>
          </a:p>
        </p:txBody>
      </p:sp>
    </p:spTree>
    <p:extLst>
      <p:ext uri="{BB962C8B-B14F-4D97-AF65-F5344CB8AC3E}">
        <p14:creationId xmlns:p14="http://schemas.microsoft.com/office/powerpoint/2010/main" val="540961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defRPr>
            </a:lvl1pPr>
          </a:lstStyle>
          <a:p>
            <a:pPr>
              <a:defRPr/>
            </a:pPr>
            <a:endParaRPr lang="en-US"/>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defRPr>
            </a:lvl1pPr>
          </a:lstStyle>
          <a:p>
            <a:pPr>
              <a:defRPr/>
            </a:pPr>
            <a:fld id="{A2669973-60B9-4C03-AE3D-FD908809088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5004" r:id="rId1"/>
    <p:sldLayoutId id="2147484997" r:id="rId2"/>
    <p:sldLayoutId id="2147485005" r:id="rId3"/>
    <p:sldLayoutId id="2147484998" r:id="rId4"/>
    <p:sldLayoutId id="2147485006" r:id="rId5"/>
    <p:sldLayoutId id="2147484999" r:id="rId6"/>
    <p:sldLayoutId id="2147485000" r:id="rId7"/>
    <p:sldLayoutId id="2147485007" r:id="rId8"/>
    <p:sldLayoutId id="2147485001" r:id="rId9"/>
    <p:sldLayoutId id="2147485002" r:id="rId10"/>
    <p:sldLayoutId id="2147485003" r:id="rId11"/>
  </p:sldLayoutIdLst>
  <p:hf hdr="0" ftr="0" dt="0"/>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oklahoma.onlinehelp.measuredprogress.org/math-formula-shee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collegereadiness.collegeboard.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act.org/content/dam/act/secured/documents/pdfs/Admin-Manual-ACT-S&amp;D-Online-Secured.pdf" TargetMode="External"/><Relationship Id="rId5" Type="http://schemas.openxmlformats.org/officeDocument/2006/relationships/hyperlink" Target="http://www.act.org/content/act/en/products-and-services/state-and-district-solutions/oklahoma.html" TargetMode="External"/><Relationship Id="rId4" Type="http://schemas.openxmlformats.org/officeDocument/2006/relationships/hyperlink" Target="https://collegereadiness.collegeboard.org/sat/k12-educators/sat-school-day/download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0"/>
            <a:ext cx="9144000" cy="3857625"/>
          </a:xfrm>
        </p:spPr>
        <p:txBody>
          <a:bodyPr/>
          <a:lstStyle/>
          <a:p>
            <a:pPr algn="ctr" eaLnBrk="1" fontAlgn="auto" hangingPunct="1">
              <a:spcAft>
                <a:spcPts val="0"/>
              </a:spcAft>
              <a:defRPr/>
            </a:pPr>
            <a:r>
              <a:rPr lang="en-US" altLang="en-US" sz="4000" dirty="0" smtClean="0"/>
              <a:t>OSTP Test Proctor Training </a:t>
            </a:r>
            <a:br>
              <a:rPr lang="en-US" altLang="en-US" sz="4000" dirty="0" smtClean="0"/>
            </a:br>
            <a:r>
              <a:rPr lang="en-US" altLang="en-US" sz="4000" dirty="0" smtClean="0"/>
              <a:t>Grades </a:t>
            </a:r>
            <a:r>
              <a:rPr lang="en-US" altLang="en-US" sz="4000" dirty="0"/>
              <a:t>3-8 </a:t>
            </a:r>
            <a:r>
              <a:rPr lang="en-US" altLang="en-US" sz="4000" dirty="0" smtClean="0"/>
              <a:t/>
            </a:r>
            <a:br>
              <a:rPr lang="en-US" altLang="en-US" sz="4000" dirty="0" smtClean="0"/>
            </a:br>
            <a:r>
              <a:rPr lang="en-US" altLang="en-US" sz="4000" dirty="0" smtClean="0"/>
              <a:t>CCRA Science &amp; U.S. History</a:t>
            </a:r>
            <a:br>
              <a:rPr lang="en-US" altLang="en-US" sz="4000" dirty="0" smtClean="0"/>
            </a:br>
            <a:r>
              <a:rPr lang="en-US" altLang="en-US" sz="3200" dirty="0" smtClean="0"/>
              <a:t> </a:t>
            </a:r>
            <a:r>
              <a:rPr lang="en-US" altLang="en-US" sz="2400" dirty="0" smtClean="0"/>
              <a:t>2018 – 2019</a:t>
            </a:r>
            <a:br>
              <a:rPr lang="en-US" altLang="en-US" sz="2400" dirty="0" smtClean="0"/>
            </a:br>
            <a:endParaRPr lang="en-US" altLang="en-US" sz="2400" dirty="0" smtClean="0"/>
          </a:p>
        </p:txBody>
      </p:sp>
      <p:sp>
        <p:nvSpPr>
          <p:cNvPr id="3075" name="Rectangle 3"/>
          <p:cNvSpPr>
            <a:spLocks noGrp="1" noChangeArrowheads="1"/>
          </p:cNvSpPr>
          <p:nvPr>
            <p:ph type="subTitle" idx="1"/>
          </p:nvPr>
        </p:nvSpPr>
        <p:spPr/>
        <p:txBody>
          <a:bodyPr rtlCol="0">
            <a:normAutofit/>
          </a:bodyPr>
          <a:lstStyle/>
          <a:p>
            <a:pPr algn="ctr" eaLnBrk="1" fontAlgn="auto" hangingPunct="1">
              <a:spcAft>
                <a:spcPts val="0"/>
              </a:spcAft>
              <a:defRPr/>
            </a:pPr>
            <a:endParaRPr lang="en-US" altLang="en-US" dirty="0" smtClean="0"/>
          </a:p>
          <a:p>
            <a:pPr algn="ctr" eaLnBrk="1" fontAlgn="auto" hangingPunct="1">
              <a:spcAft>
                <a:spcPts val="0"/>
              </a:spcAft>
              <a:defRPr/>
            </a:pPr>
            <a:endParaRPr lang="en-US" altLang="en-US" dirty="0" smtClean="0"/>
          </a:p>
        </p:txBody>
      </p:sp>
      <p:pic>
        <p:nvPicPr>
          <p:cNvPr id="819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71550" y="3962400"/>
            <a:ext cx="714375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fontAlgn="auto" hangingPunct="1">
              <a:spcAft>
                <a:spcPts val="0"/>
              </a:spcAft>
              <a:defRPr/>
            </a:pPr>
            <a:r>
              <a:rPr lang="en-US" altLang="en-US" dirty="0" smtClean="0"/>
              <a:t>Test Security and Testing Violations</a:t>
            </a:r>
          </a:p>
        </p:txBody>
      </p:sp>
      <p:sp>
        <p:nvSpPr>
          <p:cNvPr id="11267" name="Rectangle 3"/>
          <p:cNvSpPr>
            <a:spLocks noGrp="1" noChangeArrowheads="1"/>
          </p:cNvSpPr>
          <p:nvPr>
            <p:ph idx="1"/>
          </p:nvPr>
        </p:nvSpPr>
        <p:spPr>
          <a:xfrm>
            <a:off x="0" y="1600200"/>
            <a:ext cx="9144000" cy="5257800"/>
          </a:xfrm>
        </p:spPr>
        <p:txBody>
          <a:bodyPr/>
          <a:lstStyle/>
          <a:p>
            <a:pPr marL="0" indent="0" eaLnBrk="1" hangingPunct="1">
              <a:buFont typeface="Arial" charset="0"/>
              <a:buNone/>
              <a:defRPr/>
            </a:pPr>
            <a:r>
              <a:rPr lang="en-US" altLang="en-US" sz="2600" b="1" dirty="0" smtClean="0"/>
              <a:t>All </a:t>
            </a:r>
            <a:r>
              <a:rPr lang="en-US" altLang="en-US" sz="2600" b="1" dirty="0"/>
              <a:t>of the following actions are prohibited and represent violations of test security:</a:t>
            </a:r>
          </a:p>
          <a:p>
            <a:pPr eaLnBrk="1" hangingPunct="1">
              <a:spcAft>
                <a:spcPts val="600"/>
              </a:spcAft>
              <a:buFont typeface="Arial" charset="0"/>
              <a:buChar char="•"/>
              <a:defRPr/>
            </a:pPr>
            <a:r>
              <a:rPr lang="en-US" altLang="en-US" sz="2200" dirty="0"/>
              <a:t>Using secure test items as instructional tools or for student practice either verbatim or in reworded form.</a:t>
            </a:r>
          </a:p>
          <a:p>
            <a:pPr eaLnBrk="1" hangingPunct="1">
              <a:spcAft>
                <a:spcPts val="600"/>
              </a:spcAft>
              <a:buFont typeface="Arial" charset="0"/>
              <a:buChar char="•"/>
              <a:defRPr/>
            </a:pPr>
            <a:r>
              <a:rPr lang="en-US" altLang="en-US" sz="2200" dirty="0"/>
              <a:t>Writing down, photocopying, or taking photos of test items.</a:t>
            </a:r>
          </a:p>
          <a:p>
            <a:pPr eaLnBrk="1" hangingPunct="1">
              <a:spcAft>
                <a:spcPts val="600"/>
              </a:spcAft>
              <a:buFont typeface="Arial" charset="0"/>
              <a:buChar char="•"/>
              <a:defRPr/>
            </a:pPr>
            <a:r>
              <a:rPr lang="en-US" altLang="en-US" sz="2200" dirty="0"/>
              <a:t>Discussing specific test items or test forms including on the Internet or social media.</a:t>
            </a:r>
          </a:p>
          <a:p>
            <a:pPr eaLnBrk="1" hangingPunct="1">
              <a:spcAft>
                <a:spcPts val="600"/>
              </a:spcAft>
              <a:buFont typeface="Arial" charset="0"/>
              <a:buChar char="•"/>
              <a:defRPr/>
            </a:pPr>
            <a:r>
              <a:rPr lang="en-US" altLang="en-US" sz="2200" dirty="0"/>
              <a:t>Deviating from any instruction provided in the </a:t>
            </a:r>
            <a:r>
              <a:rPr lang="en-US" altLang="en-US" sz="2200" i="1" dirty="0"/>
              <a:t>Test Administration Manual.</a:t>
            </a:r>
            <a:endParaRPr lang="en-US" altLang="en-US" sz="2200" dirty="0"/>
          </a:p>
          <a:p>
            <a:pPr eaLnBrk="1" hangingPunct="1">
              <a:spcAft>
                <a:spcPts val="600"/>
              </a:spcAft>
              <a:buFont typeface="Arial" charset="0"/>
              <a:buChar char="•"/>
              <a:defRPr/>
            </a:pPr>
            <a:r>
              <a:rPr lang="en-US" altLang="en-US" sz="2200" dirty="0"/>
              <a:t>Providing answers to secure test items, which includes provision of cues, clues, hints, and/or actual answers in any form.</a:t>
            </a:r>
          </a:p>
          <a:p>
            <a:pPr marL="0" indent="0" eaLnBrk="1" hangingPunct="1">
              <a:buFont typeface="Arial" panose="020B0604020202020204" pitchFamily="34" charset="0"/>
              <a:buNone/>
              <a:defRPr/>
            </a:pPr>
            <a:endParaRPr lang="en-US" altLang="en-US" sz="2000" dirty="0" smtClean="0"/>
          </a:p>
        </p:txBody>
      </p:sp>
      <p:sp>
        <p:nvSpPr>
          <p:cNvPr id="2355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090C8DBD-29AC-4A72-8689-652AEAF59D8E}" type="slidenum">
              <a:rPr lang="en-US" altLang="en-US" smtClean="0">
                <a:latin typeface="Arial" panose="020B0604020202020204" pitchFamily="34" charset="0"/>
              </a:rPr>
              <a:pPr/>
              <a:t>10</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381000"/>
            <a:ext cx="8229600" cy="1143000"/>
          </a:xfrm>
        </p:spPr>
        <p:txBody>
          <a:bodyPr/>
          <a:lstStyle/>
          <a:p>
            <a:pPr algn="ctr" eaLnBrk="1" fontAlgn="auto" hangingPunct="1">
              <a:spcAft>
                <a:spcPts val="0"/>
              </a:spcAft>
              <a:defRPr/>
            </a:pPr>
            <a:r>
              <a:rPr lang="en-US" altLang="en-US" dirty="0" smtClean="0"/>
              <a:t>Test Security and Testing Violations</a:t>
            </a:r>
          </a:p>
        </p:txBody>
      </p:sp>
      <p:sp>
        <p:nvSpPr>
          <p:cNvPr id="11267" name="Rectangle 3"/>
          <p:cNvSpPr>
            <a:spLocks noGrp="1" noChangeArrowheads="1"/>
          </p:cNvSpPr>
          <p:nvPr>
            <p:ph idx="1"/>
          </p:nvPr>
        </p:nvSpPr>
        <p:spPr>
          <a:xfrm>
            <a:off x="0" y="1600200"/>
            <a:ext cx="9144000" cy="5257800"/>
          </a:xfrm>
        </p:spPr>
        <p:txBody>
          <a:bodyPr rtlCol="0">
            <a:normAutofit lnSpcReduction="10000"/>
          </a:bodyPr>
          <a:lstStyle/>
          <a:p>
            <a:pPr marL="0" indent="0" eaLnBrk="1" fontAlgn="auto" hangingPunct="1">
              <a:spcAft>
                <a:spcPts val="0"/>
              </a:spcAft>
              <a:buFont typeface="Arial" panose="020B0604020202020204" pitchFamily="34" charset="0"/>
              <a:buNone/>
              <a:defRPr/>
            </a:pPr>
            <a:r>
              <a:rPr lang="en-US" altLang="en-US" sz="2800" b="1" dirty="0"/>
              <a:t>Violations of test security(cont.): </a:t>
            </a:r>
          </a:p>
          <a:p>
            <a:pPr marL="457517" lvl="1" indent="-182880" eaLnBrk="1" fontAlgn="auto" hangingPunct="1">
              <a:spcAft>
                <a:spcPts val="0"/>
              </a:spcAft>
              <a:defRPr/>
            </a:pPr>
            <a:r>
              <a:rPr lang="en-US" altLang="en-US" sz="2400" dirty="0"/>
              <a:t>Changing students’ responses to secure test items and/or influencing or encouraging students to change their answers or lengthen their constructed response answers at any time.</a:t>
            </a:r>
            <a:endParaRPr lang="en-US" altLang="en-US" sz="2200" dirty="0"/>
          </a:p>
          <a:p>
            <a:pPr marL="457517" lvl="1" indent="-182880" eaLnBrk="1" fontAlgn="auto" hangingPunct="1">
              <a:spcAft>
                <a:spcPts val="0"/>
              </a:spcAft>
              <a:defRPr/>
            </a:pPr>
            <a:r>
              <a:rPr lang="en-US" altLang="en-US" sz="2400" dirty="0"/>
              <a:t>Viewing/reading the contents of the test or student responses, except for a legitimate reason (i.e., read-aloud, signing, or transcription).</a:t>
            </a:r>
          </a:p>
          <a:p>
            <a:pPr marL="457517" lvl="1" indent="-182880" eaLnBrk="1" fontAlgn="auto" hangingPunct="1">
              <a:spcAft>
                <a:spcPts val="0"/>
              </a:spcAft>
              <a:defRPr/>
            </a:pPr>
            <a:r>
              <a:rPr lang="en-US" altLang="en-US" sz="2400" dirty="0"/>
              <a:t>All test administration sessions shall be conducted according to the standardized procedures described in the </a:t>
            </a:r>
            <a:r>
              <a:rPr lang="en-US" altLang="en-US" sz="2400" i="1" dirty="0"/>
              <a:t>Test Administration Manual </a:t>
            </a:r>
            <a:r>
              <a:rPr lang="en-US" altLang="en-US" sz="2400" dirty="0"/>
              <a:t>and monitored by an adult other than the Test Administrator.</a:t>
            </a:r>
          </a:p>
          <a:p>
            <a:pPr marL="457517" lvl="1" indent="-182880" eaLnBrk="1" fontAlgn="auto" hangingPunct="1">
              <a:spcAft>
                <a:spcPts val="0"/>
              </a:spcAft>
              <a:defRPr/>
            </a:pPr>
            <a:r>
              <a:rPr lang="en-US" altLang="en-US" sz="2400" dirty="0"/>
              <a:t>Specific procedures for administering accommodations must be followed from the </a:t>
            </a:r>
            <a:r>
              <a:rPr lang="en-US" altLang="en-US" sz="2400" i="1" dirty="0"/>
              <a:t>OSTP IEP/504 </a:t>
            </a:r>
            <a:r>
              <a:rPr lang="en-US" altLang="en-US" sz="2400" dirty="0"/>
              <a:t>or</a:t>
            </a:r>
            <a:r>
              <a:rPr lang="en-US" altLang="en-US" sz="2400" i="1" dirty="0"/>
              <a:t> EL Accommodation Manuals</a:t>
            </a:r>
            <a:r>
              <a:rPr lang="en-US" altLang="en-US" sz="2200" dirty="0"/>
              <a:t>.</a:t>
            </a:r>
          </a:p>
          <a:p>
            <a:pPr marL="182880" indent="-182880" eaLnBrk="1" fontAlgn="auto" hangingPunct="1">
              <a:spcAft>
                <a:spcPts val="0"/>
              </a:spcAft>
              <a:defRPr/>
            </a:pPr>
            <a:endParaRPr lang="en-US" altLang="en-US" dirty="0" smtClean="0"/>
          </a:p>
          <a:p>
            <a:pPr marL="182880" indent="-182880" eaLnBrk="1" fontAlgn="auto" hangingPunct="1">
              <a:spcAft>
                <a:spcPts val="0"/>
              </a:spcAft>
              <a:defRPr/>
            </a:pPr>
            <a:endParaRPr lang="en-US" altLang="en-US" sz="2600" dirty="0" smtClean="0"/>
          </a:p>
        </p:txBody>
      </p:sp>
      <p:sp>
        <p:nvSpPr>
          <p:cNvPr id="2560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DCC6B04-8048-4A69-AC3C-7EE2B8852B4E}" type="slidenum">
              <a:rPr lang="en-US" altLang="en-US" smtClean="0">
                <a:latin typeface="Arial" panose="020B0604020202020204" pitchFamily="34" charset="0"/>
              </a:rPr>
              <a:pPr/>
              <a:t>11</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altLang="en-US" dirty="0" smtClean="0"/>
              <a:t>Test Security and Testing Violations</a:t>
            </a:r>
          </a:p>
        </p:txBody>
      </p:sp>
      <p:sp>
        <p:nvSpPr>
          <p:cNvPr id="27651" name="Rectangle 3"/>
          <p:cNvSpPr>
            <a:spLocks noGrp="1" noChangeArrowheads="1"/>
          </p:cNvSpPr>
          <p:nvPr>
            <p:ph idx="1"/>
          </p:nvPr>
        </p:nvSpPr>
        <p:spPr>
          <a:xfrm>
            <a:off x="0" y="1828800"/>
            <a:ext cx="9144000" cy="5029200"/>
          </a:xfrm>
        </p:spPr>
        <p:txBody>
          <a:bodyPr/>
          <a:lstStyle/>
          <a:p>
            <a:pPr eaLnBrk="1" hangingPunct="1">
              <a:lnSpc>
                <a:spcPct val="90000"/>
              </a:lnSpc>
            </a:pPr>
            <a:r>
              <a:rPr lang="en-US" altLang="en-US" smtClean="0"/>
              <a:t>It is a violation to read secure test items orally to students at any time before, during, or after the test administration unless it is an Individual Education Program (IEP), Section 504 Plan, or English Learners (EL) accommodation.</a:t>
            </a:r>
          </a:p>
          <a:p>
            <a:pPr lvl="1" eaLnBrk="1" hangingPunct="1">
              <a:lnSpc>
                <a:spcPct val="90000"/>
              </a:lnSpc>
            </a:pPr>
            <a:endParaRPr lang="en-US" altLang="en-US" sz="2400" b="1" smtClean="0"/>
          </a:p>
          <a:p>
            <a:pPr lvl="1" eaLnBrk="1" hangingPunct="1">
              <a:lnSpc>
                <a:spcPct val="90000"/>
              </a:lnSpc>
            </a:pPr>
            <a:r>
              <a:rPr lang="en-US" altLang="en-US" sz="2400" b="1" smtClean="0"/>
              <a:t>The Grades 3 – 8 ELA </a:t>
            </a:r>
            <a:r>
              <a:rPr lang="en-US" altLang="en-US" sz="2400" b="1" u="sng" smtClean="0"/>
              <a:t>multiple-choice </a:t>
            </a:r>
            <a:r>
              <a:rPr lang="en-US" altLang="en-US" sz="2400" b="1" smtClean="0"/>
              <a:t>sections may </a:t>
            </a:r>
            <a:r>
              <a:rPr lang="en-US" altLang="en-US" sz="2400" b="1" u="sng" smtClean="0"/>
              <a:t>only</a:t>
            </a:r>
            <a:r>
              <a:rPr lang="en-US" altLang="en-US" sz="2400" b="1" smtClean="0"/>
              <a:t> be read aloud as an SDE-approved accommodation for students who qualify for the ELA read-aloud </a:t>
            </a:r>
            <a:r>
              <a:rPr lang="en-US" altLang="en-US" sz="2400" b="1" u="sng" smtClean="0"/>
              <a:t>nonstandard accommodation.</a:t>
            </a:r>
            <a:r>
              <a:rPr lang="en-US" altLang="en-US" sz="2400" b="1" smtClean="0"/>
              <a:t> This includes passages and items.</a:t>
            </a:r>
          </a:p>
        </p:txBody>
      </p:sp>
      <p:sp>
        <p:nvSpPr>
          <p:cNvPr id="2765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AA1E8E2-F343-478E-BC47-575C6788537B}" type="slidenum">
              <a:rPr lang="en-US" altLang="en-US" smtClean="0">
                <a:latin typeface="Arial" panose="020B0604020202020204" pitchFamily="34" charset="0"/>
              </a:rPr>
              <a:pPr/>
              <a:t>12</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algn="ctr" eaLnBrk="1" fontAlgn="auto" hangingPunct="1">
              <a:spcAft>
                <a:spcPts val="0"/>
              </a:spcAft>
              <a:defRPr/>
            </a:pPr>
            <a:r>
              <a:rPr lang="en-US" altLang="en-US" dirty="0" smtClean="0"/>
              <a:t>Test Security and Testing Violations</a:t>
            </a:r>
          </a:p>
        </p:txBody>
      </p:sp>
      <p:sp>
        <p:nvSpPr>
          <p:cNvPr id="3" name="Content Placeholder 2"/>
          <p:cNvSpPr>
            <a:spLocks noGrp="1"/>
          </p:cNvSpPr>
          <p:nvPr>
            <p:ph idx="1"/>
          </p:nvPr>
        </p:nvSpPr>
        <p:spPr>
          <a:xfrm>
            <a:off x="0" y="1828800"/>
            <a:ext cx="9144000" cy="5029200"/>
          </a:xfrm>
        </p:spPr>
        <p:txBody>
          <a:bodyPr rtlCol="0">
            <a:normAutofit/>
          </a:bodyPr>
          <a:lstStyle/>
          <a:p>
            <a:pPr eaLnBrk="1" fontAlgn="auto" hangingPunct="1">
              <a:lnSpc>
                <a:spcPct val="80000"/>
              </a:lnSpc>
              <a:spcAft>
                <a:spcPts val="0"/>
              </a:spcAft>
              <a:buFont typeface="Arial" charset="0"/>
              <a:buChar char="•"/>
              <a:defRPr/>
            </a:pPr>
            <a:r>
              <a:rPr lang="en-US" altLang="en-US" dirty="0"/>
              <a:t>Violations in test administration and test security may result in a breach of testing security, and therefore an invalidation of the test and/or test results. </a:t>
            </a:r>
          </a:p>
          <a:p>
            <a:pPr eaLnBrk="1" fontAlgn="auto" hangingPunct="1">
              <a:lnSpc>
                <a:spcPct val="80000"/>
              </a:lnSpc>
              <a:spcAft>
                <a:spcPts val="0"/>
              </a:spcAft>
              <a:buFont typeface="Arial" charset="0"/>
              <a:buChar char="•"/>
              <a:defRPr/>
            </a:pPr>
            <a:endParaRPr lang="en-US" altLang="en-US" i="1" dirty="0"/>
          </a:p>
          <a:p>
            <a:pPr eaLnBrk="1" fontAlgn="auto" hangingPunct="1">
              <a:lnSpc>
                <a:spcPct val="80000"/>
              </a:lnSpc>
              <a:spcAft>
                <a:spcPts val="0"/>
              </a:spcAft>
              <a:buFont typeface="Arial" charset="0"/>
              <a:buChar char="•"/>
              <a:defRPr/>
            </a:pPr>
            <a:r>
              <a:rPr lang="en-US" altLang="en-US" dirty="0"/>
              <a:t>SDE </a:t>
            </a:r>
            <a:r>
              <a:rPr lang="en-US" altLang="en-US" dirty="0" smtClean="0"/>
              <a:t>conducts </a:t>
            </a:r>
            <a:r>
              <a:rPr lang="en-US" altLang="en-US" dirty="0"/>
              <a:t>data forensics on all assessments and </a:t>
            </a:r>
            <a:r>
              <a:rPr lang="en-US" altLang="en-US" dirty="0" smtClean="0"/>
              <a:t>may </a:t>
            </a:r>
            <a:r>
              <a:rPr lang="en-US" altLang="en-US" dirty="0"/>
              <a:t>conduct investigations as deemed necessary when test security and testing violations are suspected.</a:t>
            </a:r>
          </a:p>
          <a:p>
            <a:pPr marL="0" indent="0" eaLnBrk="1" fontAlgn="auto" hangingPunct="1">
              <a:lnSpc>
                <a:spcPct val="80000"/>
              </a:lnSpc>
              <a:spcAft>
                <a:spcPts val="0"/>
              </a:spcAft>
              <a:buFont typeface="Arial" charset="0"/>
              <a:buNone/>
              <a:defRPr/>
            </a:pPr>
            <a:endParaRPr lang="en-US" dirty="0">
              <a:cs typeface="Arial" pitchFamily="34" charset="0"/>
            </a:endParaRPr>
          </a:p>
          <a:p>
            <a:pPr eaLnBrk="1" fontAlgn="auto" hangingPunct="1">
              <a:lnSpc>
                <a:spcPct val="80000"/>
              </a:lnSpc>
              <a:spcAft>
                <a:spcPts val="0"/>
              </a:spcAft>
              <a:buFont typeface="Arial" charset="0"/>
              <a:buChar char="•"/>
              <a:defRPr/>
            </a:pPr>
            <a:r>
              <a:rPr lang="en-US" dirty="0">
                <a:cs typeface="Arial" pitchFamily="34" charset="0"/>
              </a:rPr>
              <a:t>Ensure that all student information is handled according to FERPA guidelines.  Contact U.S Department of Education Family Policy Compliance Office at (202) 260-3887 for more information.</a:t>
            </a:r>
          </a:p>
          <a:p>
            <a:pPr lvl="1" eaLnBrk="1" fontAlgn="auto" hangingPunct="1">
              <a:lnSpc>
                <a:spcPct val="80000"/>
              </a:lnSpc>
              <a:spcAft>
                <a:spcPts val="0"/>
              </a:spcAft>
              <a:buFont typeface="Arial" charset="0"/>
              <a:buChar char="•"/>
              <a:defRPr/>
            </a:pPr>
            <a:r>
              <a:rPr lang="en-US" dirty="0">
                <a:cs typeface="Arial" pitchFamily="34" charset="0"/>
              </a:rPr>
              <a:t>Example:  A party can be given to celebrate the end of testing.  A party </a:t>
            </a:r>
            <a:r>
              <a:rPr lang="en-US" u="sng" dirty="0">
                <a:cs typeface="Arial" pitchFamily="34" charset="0"/>
              </a:rPr>
              <a:t>cannot</a:t>
            </a:r>
            <a:r>
              <a:rPr lang="en-US" dirty="0">
                <a:cs typeface="Arial" pitchFamily="34" charset="0"/>
              </a:rPr>
              <a:t> be given to reward only students who perform well on the test, because that would identify those who did not perform well on the test.</a:t>
            </a:r>
          </a:p>
          <a:p>
            <a:pPr marL="182880" indent="-182880" eaLnBrk="1" fontAlgn="auto" hangingPunct="1">
              <a:spcAft>
                <a:spcPts val="0"/>
              </a:spcAft>
              <a:buFont typeface="Wingdings" pitchFamily="2" charset="2"/>
              <a:buNone/>
              <a:defRPr/>
            </a:pPr>
            <a:endParaRPr lang="en-US" dirty="0"/>
          </a:p>
        </p:txBody>
      </p:sp>
      <p:sp>
        <p:nvSpPr>
          <p:cNvPr id="2970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4423A882-7DA6-4EBA-AC37-B41B312BA17A}" type="slidenum">
              <a:rPr lang="en-US" altLang="en-US" smtClean="0">
                <a:latin typeface="Arial" panose="020B0604020202020204" pitchFamily="34" charset="0"/>
              </a:rPr>
              <a:pPr/>
              <a:t>13</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Placeholder 2"/>
          <p:cNvSpPr>
            <a:spLocks noGrp="1"/>
          </p:cNvSpPr>
          <p:nvPr>
            <p:ph type="body" idx="1"/>
          </p:nvPr>
        </p:nvSpPr>
        <p:spPr>
          <a:xfrm>
            <a:off x="762000" y="2819400"/>
            <a:ext cx="7772400" cy="1208088"/>
          </a:xfrm>
        </p:spPr>
        <p:txBody>
          <a:bodyPr/>
          <a:lstStyle/>
          <a:p>
            <a:pPr algn="ctr" eaLnBrk="1" hangingPunct="1"/>
            <a:r>
              <a:rPr lang="en-US" altLang="en-US" sz="3600" smtClean="0"/>
              <a:t>   </a:t>
            </a:r>
            <a:r>
              <a:rPr lang="en-US" altLang="en-US" sz="4000" smtClean="0"/>
              <a:t>OSTP Grades 3 – 8</a:t>
            </a:r>
          </a:p>
        </p:txBody>
      </p:sp>
      <p:sp>
        <p:nvSpPr>
          <p:cNvPr id="3174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48747DA-03A6-4A7E-85D3-44C7F5DFD029}" type="slidenum">
              <a:rPr lang="en-US" altLang="en-US" smtClean="0">
                <a:latin typeface="Arial" panose="020B0604020202020204" pitchFamily="34" charset="0"/>
              </a:rPr>
              <a:pPr/>
              <a:t>14</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Time Schedule and Test Sequence</a:t>
            </a:r>
            <a:endParaRPr lang="en-US" dirty="0"/>
          </a:p>
        </p:txBody>
      </p:sp>
      <p:sp>
        <p:nvSpPr>
          <p:cNvPr id="32771" name="Content Placeholder 2"/>
          <p:cNvSpPr>
            <a:spLocks noGrp="1"/>
          </p:cNvSpPr>
          <p:nvPr>
            <p:ph idx="1"/>
          </p:nvPr>
        </p:nvSpPr>
        <p:spPr>
          <a:xfrm>
            <a:off x="0" y="1600200"/>
            <a:ext cx="9144000" cy="5257800"/>
          </a:xfrm>
        </p:spPr>
        <p:txBody>
          <a:bodyPr/>
          <a:lstStyle/>
          <a:p>
            <a:r>
              <a:rPr lang="en-US" altLang="en-US" smtClean="0"/>
              <a:t>Under no circumstances should a test be started unless there is enough time to complete it on the same day.</a:t>
            </a:r>
          </a:p>
          <a:p>
            <a:r>
              <a:rPr lang="en-US" altLang="en-US" b="1" smtClean="0"/>
              <a:t>Students may only be given breaks, including lunch breaks or recess, between sections or sessions.</a:t>
            </a:r>
          </a:p>
          <a:p>
            <a:r>
              <a:rPr lang="en-US" altLang="en-US" b="1" smtClean="0"/>
              <a:t>Sections must be given in sequential order on consecutive instructional days</a:t>
            </a:r>
            <a:r>
              <a:rPr lang="en-US" altLang="en-US" smtClean="0"/>
              <a:t>.</a:t>
            </a:r>
          </a:p>
          <a:p>
            <a:pPr lvl="1"/>
            <a:r>
              <a:rPr lang="en-US" altLang="en-US" smtClean="0"/>
              <a:t>Ex Grade 5 ELA: </a:t>
            </a:r>
          </a:p>
          <a:p>
            <a:endParaRPr lang="en-US" altLang="en-US" smtClean="0"/>
          </a:p>
        </p:txBody>
      </p:sp>
      <p:sp>
        <p:nvSpPr>
          <p:cNvPr id="327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25763E7E-0B20-496A-AAAB-7EA316757121}" type="slidenum">
              <a:rPr lang="en-US" altLang="en-US" smtClean="0">
                <a:latin typeface="Arial" panose="020B0604020202020204" pitchFamily="34" charset="0"/>
              </a:rPr>
              <a:pPr/>
              <a:t>15</a:t>
            </a:fld>
            <a:endParaRPr lang="en-US" altLang="en-US" smtClean="0">
              <a:latin typeface="Arial" panose="020B0604020202020204" pitchFamily="34" charset="0"/>
            </a:endParaRPr>
          </a:p>
        </p:txBody>
      </p:sp>
      <p:graphicFrame>
        <p:nvGraphicFramePr>
          <p:cNvPr id="3" name="Table 2"/>
          <p:cNvGraphicFramePr>
            <a:graphicFrameLocks noGrp="1"/>
          </p:cNvGraphicFramePr>
          <p:nvPr/>
        </p:nvGraphicFramePr>
        <p:xfrm>
          <a:off x="1066800" y="4572000"/>
          <a:ext cx="6553200" cy="1482725"/>
        </p:xfrm>
        <a:graphic>
          <a:graphicData uri="http://schemas.openxmlformats.org/drawingml/2006/table">
            <a:tbl>
              <a:tblPr firstRow="1" bandRow="1">
                <a:tableStyleId>{5C22544A-7EE6-4342-B048-85BDC9FD1C3A}</a:tableStyleId>
              </a:tblPr>
              <a:tblGrid>
                <a:gridCol w="21336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370681">
                <a:tc>
                  <a:txBody>
                    <a:bodyPr/>
                    <a:lstStyle/>
                    <a:p>
                      <a:pPr algn="ctr"/>
                      <a:r>
                        <a:rPr lang="en-US" sz="1800" dirty="0" smtClean="0"/>
                        <a:t>Section 1-writing</a:t>
                      </a:r>
                      <a:endParaRPr lang="en-US" sz="1800" dirty="0"/>
                    </a:p>
                  </a:txBody>
                  <a:tcPr marT="45700" marB="45700"/>
                </a:tc>
                <a:tc>
                  <a:txBody>
                    <a:bodyPr/>
                    <a:lstStyle/>
                    <a:p>
                      <a:pPr algn="ctr"/>
                      <a:r>
                        <a:rPr lang="en-US" sz="1800" dirty="0" smtClean="0"/>
                        <a:t>Section 2</a:t>
                      </a:r>
                      <a:endParaRPr lang="en-US" sz="1800" dirty="0"/>
                    </a:p>
                  </a:txBody>
                  <a:tcPr marT="45700" marB="45700"/>
                </a:tc>
                <a:tc>
                  <a:txBody>
                    <a:bodyPr/>
                    <a:lstStyle/>
                    <a:p>
                      <a:pPr algn="ctr"/>
                      <a:r>
                        <a:rPr lang="en-US" sz="1800" dirty="0" smtClean="0"/>
                        <a:t>Section 3</a:t>
                      </a:r>
                      <a:endParaRPr lang="en-US" sz="1800" dirty="0"/>
                    </a:p>
                  </a:txBody>
                  <a:tcPr marT="45700" marB="45700"/>
                </a:tc>
                <a:tc>
                  <a:txBody>
                    <a:bodyPr/>
                    <a:lstStyle/>
                    <a:p>
                      <a:endParaRPr lang="en-US" sz="1800"/>
                    </a:p>
                  </a:txBody>
                  <a:tcPr marT="45700" marB="45700"/>
                </a:tc>
                <a:extLst>
                  <a:ext uri="{0D108BD9-81ED-4DB2-BD59-A6C34878D82A}">
                    <a16:rowId xmlns:a16="http://schemas.microsoft.com/office/drawing/2014/main" val="10000"/>
                  </a:ext>
                </a:extLst>
              </a:tr>
              <a:tr h="370681">
                <a:tc>
                  <a:txBody>
                    <a:bodyPr/>
                    <a:lstStyle/>
                    <a:p>
                      <a:pPr algn="ctr"/>
                      <a:r>
                        <a:rPr lang="en-US" sz="1800" dirty="0" smtClean="0"/>
                        <a:t>April 2</a:t>
                      </a:r>
                      <a:endParaRPr lang="en-US" sz="1800" dirty="0"/>
                    </a:p>
                  </a:txBody>
                  <a:tcPr marT="45700" marB="45700"/>
                </a:tc>
                <a:tc>
                  <a:txBody>
                    <a:bodyPr/>
                    <a:lstStyle/>
                    <a:p>
                      <a:pPr algn="ctr"/>
                      <a:r>
                        <a:rPr lang="en-US" sz="1800" dirty="0" smtClean="0"/>
                        <a:t>April 3</a:t>
                      </a:r>
                      <a:endParaRPr lang="en-US" sz="1800" dirty="0"/>
                    </a:p>
                  </a:txBody>
                  <a:tcPr marT="45700" marB="45700"/>
                </a:tc>
                <a:tc>
                  <a:txBody>
                    <a:bodyPr/>
                    <a:lstStyle/>
                    <a:p>
                      <a:pPr algn="ctr"/>
                      <a:r>
                        <a:rPr lang="en-US" sz="1800" dirty="0" smtClean="0"/>
                        <a:t>April 4</a:t>
                      </a:r>
                      <a:endParaRPr lang="en-US" sz="1800" dirty="0"/>
                    </a:p>
                  </a:txBody>
                  <a:tcPr marT="45700" marB="45700"/>
                </a:tc>
                <a:tc>
                  <a:txBody>
                    <a:bodyPr/>
                    <a:lstStyle/>
                    <a:p>
                      <a:r>
                        <a:rPr lang="en-US" sz="1800" dirty="0" smtClean="0">
                          <a:solidFill>
                            <a:srgbClr val="00B050"/>
                          </a:solidFill>
                        </a:rPr>
                        <a:t>YES</a:t>
                      </a:r>
                    </a:p>
                  </a:txBody>
                  <a:tcPr marT="45700" marB="45700"/>
                </a:tc>
                <a:extLst>
                  <a:ext uri="{0D108BD9-81ED-4DB2-BD59-A6C34878D82A}">
                    <a16:rowId xmlns:a16="http://schemas.microsoft.com/office/drawing/2014/main" val="10001"/>
                  </a:ext>
                </a:extLst>
              </a:tr>
              <a:tr h="370681">
                <a:tc>
                  <a:txBody>
                    <a:bodyPr/>
                    <a:lstStyle/>
                    <a:p>
                      <a:pPr algn="ctr"/>
                      <a:r>
                        <a:rPr lang="en-US" sz="1800" dirty="0" smtClean="0"/>
                        <a:t>April 4</a:t>
                      </a:r>
                      <a:endParaRPr lang="en-US" sz="1800" dirty="0"/>
                    </a:p>
                  </a:txBody>
                  <a:tcPr marT="45700" marB="45700"/>
                </a:tc>
                <a:tc>
                  <a:txBody>
                    <a:bodyPr/>
                    <a:lstStyle/>
                    <a:p>
                      <a:pPr algn="ctr"/>
                      <a:r>
                        <a:rPr lang="en-US" sz="1800" dirty="0" smtClean="0"/>
                        <a:t>April 2</a:t>
                      </a:r>
                      <a:endParaRPr lang="en-US" sz="1800" dirty="0"/>
                    </a:p>
                  </a:txBody>
                  <a:tcPr marT="45700" marB="45700"/>
                </a:tc>
                <a:tc>
                  <a:txBody>
                    <a:bodyPr/>
                    <a:lstStyle/>
                    <a:p>
                      <a:pPr algn="ctr"/>
                      <a:r>
                        <a:rPr lang="en-US" sz="1800" dirty="0" smtClean="0"/>
                        <a:t>April 3</a:t>
                      </a:r>
                      <a:endParaRPr lang="en-US" sz="1800" dirty="0"/>
                    </a:p>
                  </a:txBody>
                  <a:tcPr marT="45700" marB="45700"/>
                </a:tc>
                <a:tc>
                  <a:txBody>
                    <a:bodyPr/>
                    <a:lstStyle/>
                    <a:p>
                      <a:r>
                        <a:rPr lang="en-US" sz="1800" dirty="0" smtClean="0">
                          <a:solidFill>
                            <a:srgbClr val="00B050"/>
                          </a:solidFill>
                        </a:rPr>
                        <a:t>YES</a:t>
                      </a:r>
                      <a:endParaRPr lang="en-US" sz="1800" dirty="0">
                        <a:solidFill>
                          <a:srgbClr val="00B050"/>
                        </a:solidFill>
                      </a:endParaRPr>
                    </a:p>
                  </a:txBody>
                  <a:tcPr marT="45700" marB="45700"/>
                </a:tc>
                <a:extLst>
                  <a:ext uri="{0D108BD9-81ED-4DB2-BD59-A6C34878D82A}">
                    <a16:rowId xmlns:a16="http://schemas.microsoft.com/office/drawing/2014/main" val="10002"/>
                  </a:ext>
                </a:extLst>
              </a:tr>
              <a:tr h="370681">
                <a:tc>
                  <a:txBody>
                    <a:bodyPr/>
                    <a:lstStyle/>
                    <a:p>
                      <a:pPr algn="ctr"/>
                      <a:r>
                        <a:rPr lang="en-US" sz="1800" dirty="0" smtClean="0"/>
                        <a:t>April 10</a:t>
                      </a:r>
                      <a:endParaRPr lang="en-US" sz="1800" dirty="0"/>
                    </a:p>
                  </a:txBody>
                  <a:tcPr marT="45700" marB="45700"/>
                </a:tc>
                <a:tc>
                  <a:txBody>
                    <a:bodyPr/>
                    <a:lstStyle/>
                    <a:p>
                      <a:pPr algn="ctr"/>
                      <a:r>
                        <a:rPr lang="en-US" sz="1800" dirty="0" smtClean="0"/>
                        <a:t>April 2</a:t>
                      </a:r>
                      <a:endParaRPr lang="en-US" sz="1800" dirty="0"/>
                    </a:p>
                  </a:txBody>
                  <a:tcPr marT="45700" marB="45700"/>
                </a:tc>
                <a:tc>
                  <a:txBody>
                    <a:bodyPr/>
                    <a:lstStyle/>
                    <a:p>
                      <a:pPr algn="ctr"/>
                      <a:r>
                        <a:rPr lang="en-US" sz="1800" dirty="0" smtClean="0"/>
                        <a:t>April 3</a:t>
                      </a:r>
                      <a:endParaRPr lang="en-US" sz="1800" dirty="0"/>
                    </a:p>
                  </a:txBody>
                  <a:tcPr marT="45700" marB="45700"/>
                </a:tc>
                <a:tc>
                  <a:txBody>
                    <a:bodyPr/>
                    <a:lstStyle/>
                    <a:p>
                      <a:r>
                        <a:rPr lang="en-US" sz="1800" dirty="0" smtClean="0">
                          <a:solidFill>
                            <a:srgbClr val="FF0000"/>
                          </a:solidFill>
                        </a:rPr>
                        <a:t>NO</a:t>
                      </a:r>
                      <a:endParaRPr lang="en-US" sz="1800" dirty="0">
                        <a:solidFill>
                          <a:srgbClr val="FF0000"/>
                        </a:solidFill>
                      </a:endParaRPr>
                    </a:p>
                  </a:txBody>
                  <a:tcPr marT="45700" marB="45700"/>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Sections</a:t>
            </a:r>
            <a:endParaRPr lang="en-US" dirty="0"/>
          </a:p>
        </p:txBody>
      </p:sp>
      <p:sp>
        <p:nvSpPr>
          <p:cNvPr id="33795" name="Content Placeholder 2"/>
          <p:cNvSpPr>
            <a:spLocks noGrp="1"/>
          </p:cNvSpPr>
          <p:nvPr>
            <p:ph idx="1"/>
          </p:nvPr>
        </p:nvSpPr>
        <p:spPr>
          <a:xfrm>
            <a:off x="0" y="1600200"/>
            <a:ext cx="9144000" cy="5257800"/>
          </a:xfrm>
        </p:spPr>
        <p:txBody>
          <a:bodyPr/>
          <a:lstStyle/>
          <a:p>
            <a:r>
              <a:rPr lang="en-US" altLang="en-US" smtClean="0"/>
              <a:t>All assessments are broken into at least two sections.</a:t>
            </a:r>
          </a:p>
          <a:p>
            <a:r>
              <a:rPr lang="en-US" altLang="en-US" smtClean="0"/>
              <a:t>Students can take these assessments in multiple sessions, either on the same day or on consecutive instructional days.</a:t>
            </a:r>
          </a:p>
          <a:p>
            <a:pPr marL="182563" lvl="1"/>
            <a:r>
              <a:rPr lang="en-US" altLang="en-US" sz="2400" smtClean="0"/>
              <a:t>Sections must be given in sequential order on consecutive instructional days, except for Grade 5 and 8 Section 1 which may be administered before or after sections 2 and 3 on consecutive school days.</a:t>
            </a:r>
          </a:p>
          <a:p>
            <a:endParaRPr lang="en-US" altLang="en-US" smtClean="0">
              <a:solidFill>
                <a:srgbClr val="FF0000"/>
              </a:solidFill>
            </a:endParaRPr>
          </a:p>
        </p:txBody>
      </p:sp>
      <p:sp>
        <p:nvSpPr>
          <p:cNvPr id="337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ED7775B-6800-492E-8EC5-5474DE05F310}" type="slidenum">
              <a:rPr lang="en-US" altLang="en-US" smtClean="0">
                <a:latin typeface="Arial" panose="020B0604020202020204" pitchFamily="34" charset="0"/>
              </a:rPr>
              <a:pPr/>
              <a:t>16</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1F2A-6792-45A6-97DE-D11C4B0C5D4F}"/>
              </a:ext>
            </a:extLst>
          </p:cNvPr>
          <p:cNvSpPr>
            <a:spLocks noGrp="1"/>
          </p:cNvSpPr>
          <p:nvPr>
            <p:ph type="title"/>
          </p:nvPr>
        </p:nvSpPr>
        <p:spPr/>
        <p:txBody>
          <a:bodyPr/>
          <a:lstStyle/>
          <a:p>
            <a:pPr algn="ctr">
              <a:defRPr/>
            </a:pPr>
            <a:r>
              <a:rPr lang="en-US" dirty="0" smtClean="0"/>
              <a:t>Grades </a:t>
            </a:r>
            <a:r>
              <a:rPr lang="en-US" dirty="0"/>
              <a:t>5 &amp; 8 ELA</a:t>
            </a:r>
          </a:p>
        </p:txBody>
      </p:sp>
      <p:sp>
        <p:nvSpPr>
          <p:cNvPr id="34819" name="Content Placeholder 2"/>
          <p:cNvSpPr>
            <a:spLocks noGrp="1"/>
          </p:cNvSpPr>
          <p:nvPr>
            <p:ph idx="1"/>
          </p:nvPr>
        </p:nvSpPr>
        <p:spPr>
          <a:xfrm>
            <a:off x="0" y="1600200"/>
            <a:ext cx="9144000" cy="5257800"/>
          </a:xfrm>
        </p:spPr>
        <p:txBody>
          <a:bodyPr/>
          <a:lstStyle/>
          <a:p>
            <a:pPr lvl="1" indent="-180975"/>
            <a:r>
              <a:rPr lang="en-US" altLang="en-US" sz="2400" smtClean="0">
                <a:cs typeface="Arial" panose="020B0604020202020204" pitchFamily="34" charset="0"/>
              </a:rPr>
              <a:t>For paper/pencil testers, a writer’s checklist will be provided for grades 5 and 8 ELA.  </a:t>
            </a:r>
          </a:p>
          <a:p>
            <a:pPr lvl="1" indent="-180975"/>
            <a:r>
              <a:rPr lang="en-US" altLang="en-US" sz="2400" smtClean="0">
                <a:cs typeface="Arial" panose="020B0604020202020204" pitchFamily="34" charset="0"/>
              </a:rPr>
              <a:t>Online testers will be provided the writer’s checklist within the online testing platform.</a:t>
            </a:r>
            <a:endParaRPr lang="en-US" altLang="en-US" sz="2200" smtClean="0">
              <a:cs typeface="Arial" panose="020B0604020202020204" pitchFamily="34" charset="0"/>
            </a:endParaRPr>
          </a:p>
          <a:p>
            <a:pPr lvl="2" indent="-180975"/>
            <a:r>
              <a:rPr lang="en-US" altLang="en-US" sz="2200" smtClean="0">
                <a:cs typeface="Arial" panose="020B0604020202020204" pitchFamily="34" charset="0"/>
              </a:rPr>
              <a:t>Districts may elect to provide a paper copy of the writer’s checklist to online testers.  </a:t>
            </a:r>
          </a:p>
          <a:p>
            <a:pPr lvl="2" indent="-180975"/>
            <a:r>
              <a:rPr lang="en-US" altLang="en-US" sz="2200" smtClean="0">
                <a:cs typeface="Arial" panose="020B0604020202020204" pitchFamily="34" charset="0"/>
              </a:rPr>
              <a:t>The approved writer’s checklist for use on the OSTP may be printed from the Measured Progress Help &amp; Support Site.</a:t>
            </a:r>
          </a:p>
        </p:txBody>
      </p:sp>
      <p:sp>
        <p:nvSpPr>
          <p:cNvPr id="348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F082ED9-91E6-477D-8071-82962DA91DF8}" type="slidenum">
              <a:rPr lang="en-US" altLang="en-US" smtClean="0">
                <a:latin typeface="Arial" panose="020B0604020202020204" pitchFamily="34" charset="0"/>
              </a:rPr>
              <a:pPr/>
              <a:t>17</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1F2A-6792-45A6-97DE-D11C4B0C5D4F}"/>
              </a:ext>
            </a:extLst>
          </p:cNvPr>
          <p:cNvSpPr>
            <a:spLocks noGrp="1"/>
          </p:cNvSpPr>
          <p:nvPr>
            <p:ph type="title"/>
          </p:nvPr>
        </p:nvSpPr>
        <p:spPr/>
        <p:txBody>
          <a:bodyPr/>
          <a:lstStyle/>
          <a:p>
            <a:pPr algn="ctr">
              <a:defRPr/>
            </a:pPr>
            <a:r>
              <a:rPr lang="en-US" dirty="0" smtClean="0"/>
              <a:t>Math </a:t>
            </a:r>
            <a:r>
              <a:rPr lang="en-US" dirty="0"/>
              <a:t>and Science</a:t>
            </a:r>
          </a:p>
        </p:txBody>
      </p:sp>
      <p:sp>
        <p:nvSpPr>
          <p:cNvPr id="33795" name="Content Placeholder 2">
            <a:extLst>
              <a:ext uri="{FF2B5EF4-FFF2-40B4-BE49-F238E27FC236}">
                <a16:creationId xmlns:a16="http://schemas.microsoft.com/office/drawing/2014/main" id="{B82940DC-3881-48EA-9FCC-0011638B9B15}"/>
              </a:ext>
            </a:extLst>
          </p:cNvPr>
          <p:cNvSpPr>
            <a:spLocks noGrp="1"/>
          </p:cNvSpPr>
          <p:nvPr>
            <p:ph idx="1"/>
          </p:nvPr>
        </p:nvSpPr>
        <p:spPr>
          <a:xfrm>
            <a:off x="0" y="1600200"/>
            <a:ext cx="9144000" cy="5257800"/>
          </a:xfrm>
        </p:spPr>
        <p:txBody>
          <a:bodyPr/>
          <a:lstStyle/>
          <a:p>
            <a:pPr lvl="1" indent="-182245">
              <a:defRPr/>
            </a:pPr>
            <a:r>
              <a:rPr lang="en-US" altLang="en-US" sz="2400" dirty="0" smtClean="0">
                <a:cs typeface="Arial"/>
              </a:rPr>
              <a:t>For paper/pencil testers, a reference sheet will be provided for grades 6-8 math.  </a:t>
            </a:r>
          </a:p>
          <a:p>
            <a:pPr lvl="1" indent="-182245">
              <a:defRPr/>
            </a:pPr>
            <a:r>
              <a:rPr lang="en-US" altLang="en-US" sz="2400" dirty="0" smtClean="0">
                <a:cs typeface="Arial"/>
              </a:rPr>
              <a:t>Online testers will be provided the reference sheet within the online testing platform.</a:t>
            </a:r>
            <a:endParaRPr lang="en-US" altLang="en-US" sz="2200" dirty="0">
              <a:cs typeface="Arial"/>
            </a:endParaRPr>
          </a:p>
          <a:p>
            <a:pPr lvl="2" indent="-182245">
              <a:defRPr/>
            </a:pPr>
            <a:r>
              <a:rPr lang="en-US" altLang="en-US" sz="2200" dirty="0" smtClean="0">
                <a:cs typeface="Arial"/>
              </a:rPr>
              <a:t>Districts may elect to provide a paper copy of the reference sheets to online testers.  </a:t>
            </a:r>
          </a:p>
          <a:p>
            <a:pPr lvl="2" indent="-182245">
              <a:defRPr/>
            </a:pPr>
            <a:r>
              <a:rPr lang="en-US" altLang="en-US" sz="2200" dirty="0" smtClean="0">
                <a:cs typeface="Arial"/>
              </a:rPr>
              <a:t>The approved reference sheets for use on the OSTP may be printed from </a:t>
            </a:r>
            <a:r>
              <a:rPr lang="en-US" altLang="en-US" sz="2200" dirty="0" smtClean="0">
                <a:cs typeface="Arial"/>
                <a:hlinkClick r:id="rId2"/>
              </a:rPr>
              <a:t>MP Help and Support</a:t>
            </a:r>
            <a:r>
              <a:rPr lang="en-US" altLang="en-US" sz="2200" dirty="0" smtClean="0">
                <a:cs typeface="Arial"/>
              </a:rPr>
              <a:t>.</a:t>
            </a:r>
          </a:p>
          <a:p>
            <a:pPr marL="548005" lvl="2" indent="0">
              <a:buFont typeface="Arial" panose="020B0604020202020204" pitchFamily="34" charset="0"/>
              <a:buNone/>
              <a:defRPr/>
            </a:pPr>
            <a:endParaRPr lang="en-US" altLang="en-US" sz="2200" dirty="0" smtClean="0">
              <a:cs typeface="Arial"/>
            </a:endParaRPr>
          </a:p>
        </p:txBody>
      </p:sp>
      <p:sp>
        <p:nvSpPr>
          <p:cNvPr id="358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42C23D3-D38A-46DD-A4DA-8D7ED620B802}" type="slidenum">
              <a:rPr lang="en-US" altLang="en-US" smtClean="0">
                <a:latin typeface="Arial" panose="020B0604020202020204" pitchFamily="34" charset="0"/>
              </a:rPr>
              <a:pPr/>
              <a:t>18</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Placeholder 2"/>
          <p:cNvSpPr>
            <a:spLocks noGrp="1"/>
          </p:cNvSpPr>
          <p:nvPr>
            <p:ph type="body" idx="1"/>
          </p:nvPr>
        </p:nvSpPr>
        <p:spPr>
          <a:xfrm>
            <a:off x="685800" y="2438400"/>
            <a:ext cx="7772400" cy="1208088"/>
          </a:xfrm>
        </p:spPr>
        <p:txBody>
          <a:bodyPr/>
          <a:lstStyle/>
          <a:p>
            <a:pPr algn="ctr" eaLnBrk="1" hangingPunct="1"/>
            <a:r>
              <a:rPr lang="en-US" altLang="en-US" sz="3600" smtClean="0"/>
              <a:t>   Grade 11 CCRA Science Content and U.S. History</a:t>
            </a:r>
          </a:p>
        </p:txBody>
      </p:sp>
      <p:sp>
        <p:nvSpPr>
          <p:cNvPr id="3686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9A6ED59-7FA2-4789-80B7-E6E48FDC760D}" type="slidenum">
              <a:rPr lang="en-US" altLang="en-US" smtClean="0">
                <a:latin typeface="Arial" panose="020B0604020202020204" pitchFamily="34" charset="0"/>
              </a:rPr>
              <a:pPr/>
              <a:t>19</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altLang="en-US" dirty="0" smtClean="0"/>
              <a:t>Agenda</a:t>
            </a:r>
          </a:p>
        </p:txBody>
      </p:sp>
      <p:sp>
        <p:nvSpPr>
          <p:cNvPr id="10243" name="Content Placeholder 2"/>
          <p:cNvSpPr>
            <a:spLocks noGrp="1"/>
          </p:cNvSpPr>
          <p:nvPr>
            <p:ph idx="1"/>
          </p:nvPr>
        </p:nvSpPr>
        <p:spPr/>
        <p:txBody>
          <a:bodyPr/>
          <a:lstStyle/>
          <a:p>
            <a:pPr eaLnBrk="1" hangingPunct="1"/>
            <a:r>
              <a:rPr lang="en-US" altLang="en-US" sz="2600" b="1" smtClean="0"/>
              <a:t>SAT/ACT</a:t>
            </a:r>
          </a:p>
          <a:p>
            <a:pPr eaLnBrk="1" hangingPunct="1"/>
            <a:r>
              <a:rPr lang="en-US" altLang="en-US" sz="2600" b="1" smtClean="0"/>
              <a:t>Test Security and Testing Violations</a:t>
            </a:r>
          </a:p>
          <a:p>
            <a:pPr eaLnBrk="1" hangingPunct="1"/>
            <a:r>
              <a:rPr lang="en-US" altLang="en-US" sz="2600" b="1" smtClean="0"/>
              <a:t>OSTP Grades 3 – 8 </a:t>
            </a:r>
          </a:p>
          <a:p>
            <a:pPr eaLnBrk="1" hangingPunct="1"/>
            <a:r>
              <a:rPr lang="en-US" altLang="en-US" sz="2600" b="1" smtClean="0"/>
              <a:t>CCRA: Science Content and U.S. History</a:t>
            </a:r>
          </a:p>
          <a:p>
            <a:pPr eaLnBrk="1" hangingPunct="1"/>
            <a:r>
              <a:rPr lang="en-US" altLang="en-US" sz="2600" b="1" smtClean="0"/>
              <a:t>Testing Accommodations </a:t>
            </a:r>
          </a:p>
          <a:p>
            <a:pPr eaLnBrk="1" hangingPunct="1"/>
            <a:r>
              <a:rPr lang="en-US" altLang="en-US" sz="2600" b="1" smtClean="0"/>
              <a:t>Test Proctor Training</a:t>
            </a:r>
          </a:p>
          <a:p>
            <a:pPr lvl="1" eaLnBrk="1" hangingPunct="1"/>
            <a:r>
              <a:rPr lang="en-US" altLang="en-US" sz="2200" smtClean="0"/>
              <a:t>Test Proctor Responsibilities for All Assessments</a:t>
            </a:r>
          </a:p>
          <a:p>
            <a:pPr eaLnBrk="1" hangingPunct="1"/>
            <a:r>
              <a:rPr lang="en-US" altLang="en-US" sz="2600" b="1" smtClean="0"/>
              <a:t>Department of Education Contact Information</a:t>
            </a:r>
          </a:p>
          <a:p>
            <a:pPr lvl="1" eaLnBrk="1" hangingPunct="1"/>
            <a:endParaRPr lang="en-US" altLang="en-US" smtClean="0"/>
          </a:p>
          <a:p>
            <a:pPr lvl="1" eaLnBrk="1" hangingPunct="1"/>
            <a:endParaRPr lang="en-US" altLang="en-US" smtClean="0"/>
          </a:p>
        </p:txBody>
      </p:sp>
      <p:sp>
        <p:nvSpPr>
          <p:cNvPr id="1024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C83A039E-2977-4798-9A35-13B4998CFD64}" type="slidenum">
              <a:rPr lang="en-US" altLang="en-US" smtClean="0">
                <a:latin typeface="Arial" panose="020B0604020202020204" pitchFamily="34" charset="0"/>
              </a:rPr>
              <a:pPr/>
              <a:t>2</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General Requirements</a:t>
            </a:r>
            <a:endParaRPr lang="en-US" dirty="0"/>
          </a:p>
        </p:txBody>
      </p:sp>
      <p:sp>
        <p:nvSpPr>
          <p:cNvPr id="37891" name="Content Placeholder 2"/>
          <p:cNvSpPr>
            <a:spLocks noGrp="1"/>
          </p:cNvSpPr>
          <p:nvPr>
            <p:ph idx="1"/>
          </p:nvPr>
        </p:nvSpPr>
        <p:spPr>
          <a:xfrm>
            <a:off x="0" y="1371600"/>
            <a:ext cx="9144000" cy="5486400"/>
          </a:xfrm>
        </p:spPr>
        <p:txBody>
          <a:bodyPr/>
          <a:lstStyle/>
          <a:p>
            <a:r>
              <a:rPr lang="en-US" altLang="en-US" smtClean="0"/>
              <a:t>Students enrolled in 11th grade will be given the Oklahoma College and Career Ready Assessment (CCRA), which consists of two parts.  </a:t>
            </a:r>
          </a:p>
          <a:p>
            <a:pPr lvl="1"/>
            <a:r>
              <a:rPr lang="en-US" altLang="en-US" b="1" smtClean="0"/>
              <a:t>Part 1: </a:t>
            </a:r>
            <a:r>
              <a:rPr lang="en-US" altLang="en-US" smtClean="0"/>
              <a:t>Each district will choose to administer all subtests of either the SAT or ACT, including the writing section.  </a:t>
            </a:r>
          </a:p>
          <a:p>
            <a:pPr lvl="1"/>
            <a:r>
              <a:rPr lang="en-US" altLang="en-US" b="1" smtClean="0"/>
              <a:t>Part 2:</a:t>
            </a:r>
            <a:r>
              <a:rPr lang="en-US" altLang="en-US" smtClean="0"/>
              <a:t> The Science Content Assessment and U.S. History, which is aligned to the Oklahoma Academic Standards, will be administered on separate days.</a:t>
            </a:r>
          </a:p>
          <a:p>
            <a:r>
              <a:rPr lang="en-US" altLang="en-US" smtClean="0"/>
              <a:t>Please note:  Both the SAT and ACT are part of the Oklahoma School Testing Program.  All applicable state test security rules and regulations apply to these tests in addition to the test security rules and policies SAT and ACT require for test administration. </a:t>
            </a:r>
          </a:p>
          <a:p>
            <a:endParaRPr lang="en-US" altLang="en-US" smtClean="0">
              <a:solidFill>
                <a:srgbClr val="FF0000"/>
              </a:solidFill>
            </a:endParaRPr>
          </a:p>
          <a:p>
            <a:endParaRPr lang="en-US" altLang="en-US" smtClean="0"/>
          </a:p>
        </p:txBody>
      </p:sp>
      <p:sp>
        <p:nvSpPr>
          <p:cNvPr id="378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8FD1241-0380-4B01-B2AC-3D5A7544ACED}" type="slidenum">
              <a:rPr lang="en-US" altLang="en-US" smtClean="0">
                <a:latin typeface="Arial" panose="020B0604020202020204" pitchFamily="34" charset="0"/>
              </a:rPr>
              <a:pPr/>
              <a:t>20</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1F2A-6792-45A6-97DE-D11C4B0C5D4F}"/>
              </a:ext>
            </a:extLst>
          </p:cNvPr>
          <p:cNvSpPr>
            <a:spLocks noGrp="1"/>
          </p:cNvSpPr>
          <p:nvPr>
            <p:ph type="title"/>
          </p:nvPr>
        </p:nvSpPr>
        <p:spPr/>
        <p:txBody>
          <a:bodyPr/>
          <a:lstStyle/>
          <a:p>
            <a:pPr algn="ctr">
              <a:defRPr/>
            </a:pPr>
            <a:r>
              <a:rPr lang="en-US" dirty="0" smtClean="0"/>
              <a:t>Science</a:t>
            </a:r>
            <a:endParaRPr lang="en-US" dirty="0"/>
          </a:p>
        </p:txBody>
      </p:sp>
      <p:sp>
        <p:nvSpPr>
          <p:cNvPr id="33795" name="Content Placeholder 2">
            <a:extLst>
              <a:ext uri="{FF2B5EF4-FFF2-40B4-BE49-F238E27FC236}">
                <a16:creationId xmlns:a16="http://schemas.microsoft.com/office/drawing/2014/main" id="{B82940DC-3881-48EA-9FCC-0011638B9B15}"/>
              </a:ext>
            </a:extLst>
          </p:cNvPr>
          <p:cNvSpPr>
            <a:spLocks noGrp="1"/>
          </p:cNvSpPr>
          <p:nvPr>
            <p:ph idx="1"/>
          </p:nvPr>
        </p:nvSpPr>
        <p:spPr>
          <a:xfrm>
            <a:off x="0" y="1600200"/>
            <a:ext cx="9144000" cy="5257800"/>
          </a:xfrm>
        </p:spPr>
        <p:txBody>
          <a:bodyPr/>
          <a:lstStyle/>
          <a:p>
            <a:pPr lvl="1" indent="-182245">
              <a:defRPr/>
            </a:pPr>
            <a:r>
              <a:rPr lang="en-US" altLang="en-US" sz="2400" dirty="0" smtClean="0">
                <a:cs typeface="Arial"/>
              </a:rPr>
              <a:t>For paper/pencil testers, a periodic table will be provided for the CCRA Science Content Assessment.  </a:t>
            </a:r>
          </a:p>
          <a:p>
            <a:pPr lvl="1" indent="-182245">
              <a:defRPr/>
            </a:pPr>
            <a:r>
              <a:rPr lang="en-US" altLang="en-US" sz="2400" dirty="0" smtClean="0">
                <a:cs typeface="Arial"/>
              </a:rPr>
              <a:t>Online testers will be provided the periodic table within the online testing platform.</a:t>
            </a:r>
            <a:endParaRPr lang="en-US" altLang="en-US" sz="2200" dirty="0">
              <a:cs typeface="Arial"/>
            </a:endParaRPr>
          </a:p>
          <a:p>
            <a:pPr lvl="2" indent="-182245">
              <a:defRPr/>
            </a:pPr>
            <a:r>
              <a:rPr lang="en-US" altLang="en-US" sz="2200" dirty="0" smtClean="0">
                <a:cs typeface="Arial"/>
              </a:rPr>
              <a:t>Districts may elect to provide a paper copy of the periodic to online testers.  </a:t>
            </a:r>
          </a:p>
          <a:p>
            <a:pPr lvl="2" indent="-182245">
              <a:defRPr/>
            </a:pPr>
            <a:r>
              <a:rPr lang="en-US" altLang="en-US" sz="2200" dirty="0" smtClean="0">
                <a:cs typeface="Arial"/>
              </a:rPr>
              <a:t>The approved periodic table for use on the OSTP my be printed from the Measured Progress Help &amp; Support Site.</a:t>
            </a:r>
            <a:endParaRPr lang="en-US" altLang="en-US" sz="2200" dirty="0">
              <a:cs typeface="Arial"/>
            </a:endParaRPr>
          </a:p>
          <a:p>
            <a:pPr marL="548005" lvl="2" indent="0">
              <a:buFont typeface="Arial" panose="020B0604020202020204" pitchFamily="34" charset="0"/>
              <a:buNone/>
              <a:defRPr/>
            </a:pPr>
            <a:endParaRPr lang="en-US" altLang="en-US" sz="2200" dirty="0" smtClean="0">
              <a:cs typeface="Arial"/>
            </a:endParaRPr>
          </a:p>
        </p:txBody>
      </p:sp>
      <p:sp>
        <p:nvSpPr>
          <p:cNvPr id="389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1B310DB-FD2B-4B07-97BC-D848411BCF58}" type="slidenum">
              <a:rPr lang="en-US" altLang="en-US" smtClean="0">
                <a:latin typeface="Arial" panose="020B0604020202020204" pitchFamily="34" charset="0"/>
              </a:rPr>
              <a:pPr/>
              <a:t>21</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Placeholder 2"/>
          <p:cNvSpPr>
            <a:spLocks noGrp="1"/>
          </p:cNvSpPr>
          <p:nvPr>
            <p:ph type="body" idx="1"/>
          </p:nvPr>
        </p:nvSpPr>
        <p:spPr>
          <a:xfrm>
            <a:off x="685800" y="2438400"/>
            <a:ext cx="7772400" cy="1208088"/>
          </a:xfrm>
        </p:spPr>
        <p:txBody>
          <a:bodyPr/>
          <a:lstStyle/>
          <a:p>
            <a:pPr algn="ctr" eaLnBrk="1" hangingPunct="1"/>
            <a:r>
              <a:rPr lang="en-US" altLang="en-US" sz="3600" smtClean="0"/>
              <a:t>   </a:t>
            </a:r>
            <a:r>
              <a:rPr lang="en-US" altLang="en-US" sz="4000" smtClean="0"/>
              <a:t>Testing Accommodations</a:t>
            </a:r>
            <a:endParaRPr lang="en-US" altLang="en-US" sz="3600" smtClean="0"/>
          </a:p>
        </p:txBody>
      </p:sp>
      <p:sp>
        <p:nvSpPr>
          <p:cNvPr id="3993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84F09E2-9B86-48B9-B2B0-BC774A0867C3}" type="slidenum">
              <a:rPr lang="en-US" altLang="en-US" smtClean="0">
                <a:latin typeface="Arial" panose="020B0604020202020204" pitchFamily="34" charset="0"/>
              </a:rPr>
              <a:pPr/>
              <a:t>22</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Read-Aloud Accommodation</a:t>
            </a:r>
            <a:endParaRPr lang="en-US" dirty="0"/>
          </a:p>
        </p:txBody>
      </p:sp>
      <p:sp>
        <p:nvSpPr>
          <p:cNvPr id="35843" name="Content Placeholder 2"/>
          <p:cNvSpPr>
            <a:spLocks noGrp="1"/>
          </p:cNvSpPr>
          <p:nvPr>
            <p:ph idx="1"/>
          </p:nvPr>
        </p:nvSpPr>
        <p:spPr>
          <a:xfrm>
            <a:off x="0" y="1600200"/>
            <a:ext cx="9144000" cy="4876800"/>
          </a:xfrm>
        </p:spPr>
        <p:txBody>
          <a:bodyPr/>
          <a:lstStyle/>
          <a:p>
            <a:pPr>
              <a:defRPr/>
            </a:pPr>
            <a:r>
              <a:rPr lang="en-US" altLang="en-US" dirty="0" smtClean="0"/>
              <a:t>Students that require a human read-aloud must have their assessments administered in a small group (8-10 or less).</a:t>
            </a:r>
          </a:p>
          <a:p>
            <a:pPr lvl="1">
              <a:defRPr/>
            </a:pPr>
            <a:r>
              <a:rPr lang="en-US" altLang="en-US" dirty="0" smtClean="0"/>
              <a:t>A Test Proctor must be an employee of the school district for this accommodation.  Due to possible privacy violations, volunteers that are not employed by the school district may not monitor this type of administration.  </a:t>
            </a:r>
          </a:p>
          <a:p>
            <a:pPr>
              <a:defRPr/>
            </a:pPr>
            <a:r>
              <a:rPr lang="en-US" altLang="en-US" dirty="0" smtClean="0"/>
              <a:t>The online testing client for Grades 5 and 8 ELA can provide text-to-speech functionality for the writing passages (Section 1) only. </a:t>
            </a:r>
          </a:p>
          <a:p>
            <a:pPr lvl="1">
              <a:defRPr/>
            </a:pPr>
            <a:r>
              <a:rPr lang="en-US" altLang="en-US" dirty="0" smtClean="0"/>
              <a:t>Students who are approved for a Non-Standard Accommodation (NS1) </a:t>
            </a:r>
            <a:r>
              <a:rPr lang="en-US" altLang="en-US" b="1" dirty="0" smtClean="0"/>
              <a:t>must</a:t>
            </a:r>
            <a:r>
              <a:rPr lang="en-US" altLang="en-US" dirty="0" smtClean="0"/>
              <a:t> have a human reader for Sections 2 and 3 for Grades 5 and 8 ELA.</a:t>
            </a:r>
          </a:p>
          <a:p>
            <a:pPr marL="0" indent="0">
              <a:buFont typeface="Arial" panose="020B0604020202020204" pitchFamily="34" charset="0"/>
              <a:buNone/>
              <a:defRPr/>
            </a:pPr>
            <a:r>
              <a:rPr lang="en-US" altLang="en-US" dirty="0" smtClean="0"/>
              <a:t> </a:t>
            </a:r>
          </a:p>
        </p:txBody>
      </p:sp>
      <p:sp>
        <p:nvSpPr>
          <p:cNvPr id="4096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0249539-50E7-4E0A-9022-75F001CC98B9}" type="slidenum">
              <a:rPr lang="en-US" altLang="en-US" smtClean="0">
                <a:latin typeface="Arial" panose="020B0604020202020204" pitchFamily="34" charset="0"/>
              </a:rPr>
              <a:pPr/>
              <a:t>23</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Placeholder 2"/>
          <p:cNvSpPr>
            <a:spLocks noGrp="1"/>
          </p:cNvSpPr>
          <p:nvPr>
            <p:ph type="body" idx="1"/>
          </p:nvPr>
        </p:nvSpPr>
        <p:spPr>
          <a:xfrm>
            <a:off x="722313" y="2906713"/>
            <a:ext cx="7772400" cy="1208087"/>
          </a:xfrm>
        </p:spPr>
        <p:txBody>
          <a:bodyPr/>
          <a:lstStyle/>
          <a:p>
            <a:pPr algn="ctr" eaLnBrk="1" hangingPunct="1"/>
            <a:r>
              <a:rPr lang="en-US" altLang="en-US" sz="3600" smtClean="0"/>
              <a:t>Test Proctor Responsibilities</a:t>
            </a:r>
            <a:endParaRPr lang="en-US" altLang="en-US" sz="3600" smtClean="0">
              <a:solidFill>
                <a:srgbClr val="C00000"/>
              </a:solidFill>
            </a:endParaRPr>
          </a:p>
        </p:txBody>
      </p:sp>
      <p:sp>
        <p:nvSpPr>
          <p:cNvPr id="4198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28B08AC-54C5-49A3-BEEA-C5F780BBB73D}" type="slidenum">
              <a:rPr lang="en-US" altLang="en-US" smtClean="0">
                <a:latin typeface="Arial" panose="020B0604020202020204" pitchFamily="34" charset="0"/>
              </a:rPr>
              <a:pPr/>
              <a:t>24</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algn="ctr" eaLnBrk="1" fontAlgn="auto" hangingPunct="1">
              <a:spcAft>
                <a:spcPts val="0"/>
              </a:spcAft>
              <a:defRPr/>
            </a:pPr>
            <a:r>
              <a:rPr lang="en-US" altLang="en-US" dirty="0" smtClean="0"/>
              <a:t>Test Proctor Responsibilities</a:t>
            </a:r>
            <a:br>
              <a:rPr lang="en-US" altLang="en-US" dirty="0" smtClean="0"/>
            </a:br>
            <a:r>
              <a:rPr lang="en-US" altLang="en-US" sz="2700" dirty="0">
                <a:solidFill>
                  <a:srgbClr val="D2533C"/>
                </a:solidFill>
              </a:rPr>
              <a:t>Who can fill this role?</a:t>
            </a:r>
            <a:r>
              <a:rPr lang="en-US" altLang="en-US" sz="2700" dirty="0" smtClean="0"/>
              <a:t> </a:t>
            </a:r>
          </a:p>
        </p:txBody>
      </p:sp>
      <p:sp>
        <p:nvSpPr>
          <p:cNvPr id="74755" name="Rectangle 3"/>
          <p:cNvSpPr>
            <a:spLocks noGrp="1" noChangeArrowheads="1"/>
          </p:cNvSpPr>
          <p:nvPr>
            <p:ph idx="1"/>
          </p:nvPr>
        </p:nvSpPr>
        <p:spPr>
          <a:xfrm>
            <a:off x="0" y="1371600"/>
            <a:ext cx="9144000" cy="5334000"/>
          </a:xfrm>
        </p:spPr>
        <p:txBody>
          <a:bodyPr/>
          <a:lstStyle/>
          <a:p>
            <a:pPr eaLnBrk="1" hangingPunct="1">
              <a:buFont typeface="Arial" charset="0"/>
              <a:buChar char="•"/>
              <a:defRPr/>
            </a:pPr>
            <a:r>
              <a:rPr lang="en-US" altLang="en-US" dirty="0" smtClean="0"/>
              <a:t>All Oklahoma School Testing Program test administration sessions shall be monitored by an </a:t>
            </a:r>
            <a:r>
              <a:rPr lang="en-US" altLang="en-US" u="sng" dirty="0" smtClean="0"/>
              <a:t>adult</a:t>
            </a:r>
            <a:r>
              <a:rPr lang="en-US" altLang="en-US" dirty="0" smtClean="0"/>
              <a:t> other than the Test Administrator.</a:t>
            </a:r>
          </a:p>
          <a:p>
            <a:pPr eaLnBrk="1" hangingPunct="1">
              <a:buFont typeface="Arial" charset="0"/>
              <a:buChar char="•"/>
              <a:defRPr/>
            </a:pPr>
            <a:r>
              <a:rPr lang="en-US" altLang="en-US" dirty="0" smtClean="0"/>
              <a:t>This adult:</a:t>
            </a:r>
          </a:p>
          <a:p>
            <a:pPr lvl="1" eaLnBrk="1" hangingPunct="1">
              <a:buFont typeface="Arial" charset="0"/>
              <a:buChar char="•"/>
              <a:defRPr/>
            </a:pPr>
            <a:r>
              <a:rPr lang="en-US" altLang="en-US" dirty="0" smtClean="0"/>
              <a:t>must be 18 years or older and not a student in the district;</a:t>
            </a:r>
          </a:p>
          <a:p>
            <a:pPr lvl="1" eaLnBrk="1" hangingPunct="1">
              <a:buFont typeface="Arial" charset="0"/>
              <a:buChar char="•"/>
              <a:defRPr/>
            </a:pPr>
            <a:r>
              <a:rPr lang="en-US" altLang="en-US" dirty="0" smtClean="0"/>
              <a:t>must be approved by the building principal;</a:t>
            </a:r>
          </a:p>
          <a:p>
            <a:pPr lvl="1" eaLnBrk="1" hangingPunct="1">
              <a:buFont typeface="Arial" charset="0"/>
              <a:buChar char="•"/>
              <a:defRPr/>
            </a:pPr>
            <a:r>
              <a:rPr lang="en-US" altLang="en-US" dirty="0" smtClean="0"/>
              <a:t>can be a member of the faculty or community; and </a:t>
            </a:r>
          </a:p>
          <a:p>
            <a:pPr lvl="1" eaLnBrk="1" hangingPunct="1">
              <a:buFont typeface="Arial" charset="0"/>
              <a:buChar char="•"/>
              <a:defRPr/>
            </a:pPr>
            <a:r>
              <a:rPr lang="en-US" altLang="en-US" dirty="0" smtClean="0"/>
              <a:t>does not have to possess an Oklahoma Teaching Certificate.</a:t>
            </a:r>
          </a:p>
          <a:p>
            <a:pPr eaLnBrk="1" hangingPunct="1">
              <a:buFont typeface="Arial" charset="0"/>
              <a:buChar char="•"/>
              <a:defRPr/>
            </a:pPr>
            <a:r>
              <a:rPr lang="en-US" altLang="en-US" dirty="0" smtClean="0"/>
              <a:t>This adult may </a:t>
            </a:r>
            <a:r>
              <a:rPr lang="en-US" altLang="en-US" u="sng" dirty="0" smtClean="0"/>
              <a:t>not</a:t>
            </a:r>
            <a:r>
              <a:rPr lang="en-US" altLang="en-US" dirty="0" smtClean="0"/>
              <a:t> be:</a:t>
            </a:r>
          </a:p>
          <a:p>
            <a:pPr lvl="1" eaLnBrk="1" hangingPunct="1">
              <a:buFont typeface="Arial" charset="0"/>
              <a:buChar char="•"/>
              <a:defRPr/>
            </a:pPr>
            <a:r>
              <a:rPr lang="en-US" altLang="en-US" dirty="0" smtClean="0">
                <a:solidFill>
                  <a:srgbClr val="FF0000"/>
                </a:solidFill>
              </a:rPr>
              <a:t>the DTC or BTC </a:t>
            </a:r>
            <a:r>
              <a:rPr lang="en-US" altLang="en-US" dirty="0">
                <a:solidFill>
                  <a:srgbClr val="FF0000"/>
                </a:solidFill>
              </a:rPr>
              <a:t>if more than one testing session is occurring at the same time</a:t>
            </a:r>
          </a:p>
          <a:p>
            <a:pPr lvl="1" eaLnBrk="1" hangingPunct="1">
              <a:buFont typeface="Arial" charset="0"/>
              <a:buChar char="•"/>
              <a:defRPr/>
            </a:pPr>
            <a:r>
              <a:rPr lang="en-US" altLang="en-US" dirty="0" smtClean="0"/>
              <a:t>a student at that school, even if that student has already turned 18;</a:t>
            </a:r>
          </a:p>
          <a:p>
            <a:pPr lvl="1" eaLnBrk="1" hangingPunct="1">
              <a:buFont typeface="Arial" charset="0"/>
              <a:buChar char="•"/>
              <a:defRPr/>
            </a:pPr>
            <a:r>
              <a:rPr lang="en-US" altLang="en-US" b="1" dirty="0" smtClean="0"/>
              <a:t>a relative or significant other of the Test Administrator; or</a:t>
            </a:r>
          </a:p>
          <a:p>
            <a:pPr lvl="1" eaLnBrk="1" hangingPunct="1">
              <a:buFont typeface="Arial" charset="0"/>
              <a:buChar char="•"/>
              <a:defRPr/>
            </a:pPr>
            <a:r>
              <a:rPr lang="en-US" altLang="en-US" b="1" dirty="0"/>
              <a:t>a</a:t>
            </a:r>
            <a:r>
              <a:rPr lang="en-US" altLang="en-US" b="1" dirty="0" smtClean="0"/>
              <a:t> parent or relative of a student in the session being proctored.</a:t>
            </a:r>
          </a:p>
          <a:p>
            <a:pPr marL="609600" indent="-609600" eaLnBrk="1" hangingPunct="1">
              <a:buFont typeface="Arial" charset="0"/>
              <a:buChar char="•"/>
              <a:defRPr/>
            </a:pPr>
            <a:endParaRPr lang="en-US" altLang="en-US" dirty="0" smtClean="0"/>
          </a:p>
        </p:txBody>
      </p:sp>
      <p:sp>
        <p:nvSpPr>
          <p:cNvPr id="430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mtClean="0">
                <a:solidFill>
                  <a:srgbClr val="292934"/>
                </a:solidFill>
                <a:latin typeface="Arial" panose="020B0604020202020204" pitchFamily="34" charset="0"/>
              </a:rPr>
              <a:t>25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609600"/>
            <a:ext cx="8229600" cy="1143000"/>
          </a:xfrm>
        </p:spPr>
        <p:txBody>
          <a:bodyPr>
            <a:normAutofit fontScale="90000"/>
          </a:bodyPr>
          <a:lstStyle/>
          <a:p>
            <a:pPr algn="ctr" eaLnBrk="1" fontAlgn="auto" hangingPunct="1">
              <a:spcAft>
                <a:spcPts val="0"/>
              </a:spcAft>
              <a:defRPr/>
            </a:pPr>
            <a:r>
              <a:rPr lang="en-US" altLang="en-US" sz="4400" dirty="0" smtClean="0"/>
              <a:t>Test Proctor Responsibilities</a:t>
            </a:r>
            <a:r>
              <a:rPr lang="en-US" altLang="en-US" dirty="0" smtClean="0"/>
              <a:t/>
            </a:r>
            <a:br>
              <a:rPr lang="en-US" altLang="en-US" dirty="0" smtClean="0"/>
            </a:br>
            <a:r>
              <a:rPr lang="en-US" altLang="en-US" sz="3100" dirty="0" smtClean="0"/>
              <a:t>Before Testing</a:t>
            </a:r>
          </a:p>
        </p:txBody>
      </p:sp>
      <p:sp>
        <p:nvSpPr>
          <p:cNvPr id="45059" name="Rectangle 3"/>
          <p:cNvSpPr>
            <a:spLocks noGrp="1" noChangeArrowheads="1"/>
          </p:cNvSpPr>
          <p:nvPr>
            <p:ph idx="1"/>
          </p:nvPr>
        </p:nvSpPr>
        <p:spPr>
          <a:xfrm>
            <a:off x="0" y="2057400"/>
            <a:ext cx="9144000" cy="4800600"/>
          </a:xfrm>
        </p:spPr>
        <p:txBody>
          <a:bodyPr/>
          <a:lstStyle/>
          <a:p>
            <a:pPr eaLnBrk="1" hangingPunct="1"/>
            <a:r>
              <a:rPr lang="en-US" altLang="en-US" smtClean="0"/>
              <a:t>The Test Proctor (TP) </a:t>
            </a:r>
            <a:r>
              <a:rPr lang="en-US" altLang="en-US" b="1" smtClean="0"/>
              <a:t>must</a:t>
            </a:r>
            <a:r>
              <a:rPr lang="en-US" altLang="en-US" smtClean="0"/>
              <a:t> attend an in-service training conducted by the District Test Coordinator (DTC), the Building Test Coordinator (BTC), or complete this SDE-provided training module.</a:t>
            </a:r>
          </a:p>
          <a:p>
            <a:pPr lvl="1" eaLnBrk="1" hangingPunct="1"/>
            <a:r>
              <a:rPr lang="en-US" altLang="en-US" smtClean="0"/>
              <a:t>Review the procedures and rules for test security and validity before assisting with test sessions.</a:t>
            </a:r>
          </a:p>
          <a:p>
            <a:pPr eaLnBrk="1" hangingPunct="1"/>
            <a:r>
              <a:rPr lang="en-US" altLang="en-US" smtClean="0"/>
              <a:t>Test Proctors may not</a:t>
            </a:r>
            <a:r>
              <a:rPr lang="en-US" altLang="en-US" b="1" smtClean="0"/>
              <a:t> </a:t>
            </a:r>
            <a:r>
              <a:rPr lang="en-US" altLang="en-US" smtClean="0"/>
              <a:t>administer any tests (e.g., small group, individual, make-up, breach).  </a:t>
            </a:r>
          </a:p>
          <a:p>
            <a:pPr lvl="1" eaLnBrk="1" hangingPunct="1"/>
            <a:r>
              <a:rPr lang="en-US" altLang="en-US" smtClean="0"/>
              <a:t>Only Test Administrators may administer tests, but Test Proctors must be present.</a:t>
            </a:r>
          </a:p>
          <a:p>
            <a:pPr eaLnBrk="1" hangingPunct="1">
              <a:spcBef>
                <a:spcPct val="0"/>
              </a:spcBef>
              <a:buFont typeface="Wingdings" panose="05000000000000000000" pitchFamily="2" charset="2"/>
              <a:buNone/>
            </a:pPr>
            <a:endParaRPr lang="en-US" altLang="en-US" smtClean="0"/>
          </a:p>
        </p:txBody>
      </p:sp>
      <p:sp>
        <p:nvSpPr>
          <p:cNvPr id="450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AA375D0-B11C-4B61-AD9A-41E258423FA4}" type="slidenum">
              <a:rPr lang="en-US" altLang="en-US" smtClean="0">
                <a:latin typeface="Arial" panose="020B0604020202020204" pitchFamily="34" charset="0"/>
              </a:rPr>
              <a:pPr/>
              <a:t>26</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F0414721-8E51-4117-9F7B-E0D52BEEDD19}"/>
              </a:ext>
            </a:extLst>
          </p:cNvPr>
          <p:cNvSpPr>
            <a:spLocks noGrp="1"/>
          </p:cNvSpPr>
          <p:nvPr>
            <p:ph type="title"/>
          </p:nvPr>
        </p:nvSpPr>
        <p:spPr>
          <a:xfrm>
            <a:off x="457200" y="685800"/>
            <a:ext cx="8229600" cy="1143000"/>
          </a:xfrm>
        </p:spPr>
        <p:txBody>
          <a:bodyPr/>
          <a:lstStyle/>
          <a:p>
            <a:pPr algn="ctr" eaLnBrk="1" fontAlgn="auto" hangingPunct="1">
              <a:spcAft>
                <a:spcPts val="0"/>
              </a:spcAft>
              <a:defRPr/>
            </a:pPr>
            <a:r>
              <a:rPr lang="en-US" altLang="en-US" dirty="0"/>
              <a:t>Test </a:t>
            </a:r>
            <a:r>
              <a:rPr lang="en-US" altLang="en-US" dirty="0" smtClean="0"/>
              <a:t>Proctor </a:t>
            </a:r>
            <a:r>
              <a:rPr lang="en-US" altLang="en-US" dirty="0"/>
              <a:t>Responsibilities</a:t>
            </a:r>
            <a:br>
              <a:rPr lang="en-US" altLang="en-US" dirty="0"/>
            </a:br>
            <a:r>
              <a:rPr lang="en-US" altLang="en-US" sz="2800" dirty="0"/>
              <a:t>Before Testing</a:t>
            </a:r>
            <a:endParaRPr lang="en-US" altLang="en-US" dirty="0"/>
          </a:p>
        </p:txBody>
      </p:sp>
      <p:sp>
        <p:nvSpPr>
          <p:cNvPr id="47107" name="Content Placeholder 2"/>
          <p:cNvSpPr>
            <a:spLocks noGrp="1"/>
          </p:cNvSpPr>
          <p:nvPr>
            <p:ph idx="1"/>
          </p:nvPr>
        </p:nvSpPr>
        <p:spPr>
          <a:xfrm>
            <a:off x="0" y="1828800"/>
            <a:ext cx="9144000" cy="4648200"/>
          </a:xfrm>
        </p:spPr>
        <p:txBody>
          <a:bodyPr/>
          <a:lstStyle/>
          <a:p>
            <a:pPr eaLnBrk="1" hangingPunct="1"/>
            <a:r>
              <a:rPr lang="en-US" altLang="en-US" smtClean="0"/>
              <a:t>Ensure </a:t>
            </a:r>
            <a:r>
              <a:rPr lang="en-US" altLang="en-US" u="sng" smtClean="0"/>
              <a:t>all</a:t>
            </a:r>
            <a:r>
              <a:rPr lang="en-US" altLang="en-US" smtClean="0"/>
              <a:t> visual aids and clues are covered or removed in the testing room. (Clocks may remain uncovered.)  Visual aids include:</a:t>
            </a:r>
          </a:p>
          <a:p>
            <a:pPr lvl="2" eaLnBrk="1" hangingPunct="1"/>
            <a:r>
              <a:rPr lang="en-US" altLang="en-US" sz="2000" smtClean="0"/>
              <a:t>Posters</a:t>
            </a:r>
          </a:p>
          <a:p>
            <a:pPr lvl="2" eaLnBrk="1" hangingPunct="1"/>
            <a:r>
              <a:rPr lang="en-US" altLang="en-US" sz="2000" smtClean="0"/>
              <a:t>Maps</a:t>
            </a:r>
          </a:p>
          <a:p>
            <a:pPr lvl="2" eaLnBrk="1" hangingPunct="1"/>
            <a:r>
              <a:rPr lang="en-US" altLang="en-US" sz="2000" smtClean="0"/>
              <a:t>Charts</a:t>
            </a:r>
          </a:p>
          <a:p>
            <a:pPr lvl="2" eaLnBrk="1" hangingPunct="1"/>
            <a:r>
              <a:rPr lang="en-US" altLang="en-US" sz="2000" smtClean="0"/>
              <a:t>Timelines</a:t>
            </a:r>
          </a:p>
          <a:p>
            <a:pPr lvl="2" eaLnBrk="1" hangingPunct="1"/>
            <a:r>
              <a:rPr lang="en-US" altLang="en-US" sz="2000" smtClean="0"/>
              <a:t>Alphabet</a:t>
            </a:r>
          </a:p>
          <a:p>
            <a:pPr lvl="2" eaLnBrk="1" hangingPunct="1"/>
            <a:r>
              <a:rPr lang="en-US" altLang="en-US" sz="2000" smtClean="0"/>
              <a:t>Number lines</a:t>
            </a:r>
          </a:p>
        </p:txBody>
      </p:sp>
      <p:sp>
        <p:nvSpPr>
          <p:cNvPr id="4710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80982170-A085-4D64-9BCB-B8CFC13EDB8B}" type="slidenum">
              <a:rPr lang="en-US" altLang="en-US" smtClean="0">
                <a:latin typeface="Arial" panose="020B0604020202020204" pitchFamily="34" charset="0"/>
              </a:rPr>
              <a:pPr/>
              <a:t>27</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Test Proctor Responsibilities</a:t>
            </a:r>
            <a:endParaRPr lang="en-US" dirty="0"/>
          </a:p>
        </p:txBody>
      </p:sp>
      <p:sp>
        <p:nvSpPr>
          <p:cNvPr id="49155" name="Content Placeholder 2"/>
          <p:cNvSpPr>
            <a:spLocks noGrp="1"/>
          </p:cNvSpPr>
          <p:nvPr>
            <p:ph idx="1"/>
          </p:nvPr>
        </p:nvSpPr>
        <p:spPr>
          <a:xfrm>
            <a:off x="0" y="1828800"/>
            <a:ext cx="9144000" cy="4876800"/>
          </a:xfrm>
        </p:spPr>
        <p:txBody>
          <a:bodyPr/>
          <a:lstStyle/>
          <a:p>
            <a:pPr eaLnBrk="1" hangingPunct="1"/>
            <a:r>
              <a:rPr lang="en-US" altLang="en-US" smtClean="0"/>
              <a:t>Test Proctors must remain engaged in the testing process throughout the entire session, monitor students, and observe that all testing procedures and security regulations are maintained.</a:t>
            </a:r>
          </a:p>
          <a:p>
            <a:pPr eaLnBrk="1" hangingPunct="1"/>
            <a:r>
              <a:rPr lang="en-US" altLang="en-US" smtClean="0"/>
              <a:t>Test Proctors and Test Administrators must not visit during the test sessions.</a:t>
            </a:r>
          </a:p>
          <a:p>
            <a:pPr eaLnBrk="1" hangingPunct="1"/>
            <a:r>
              <a:rPr lang="en-US" altLang="en-US" smtClean="0"/>
              <a:t>Test Proctors’ and Test Administrators’ cell phones must be set in a silent mode or turned off and should not make or receive calls.  Text messages are only to be sent/received in the case of an emergency.</a:t>
            </a:r>
          </a:p>
          <a:p>
            <a:pPr eaLnBrk="1" hangingPunct="1"/>
            <a:endParaRPr lang="en-US" altLang="en-US" smtClean="0"/>
          </a:p>
          <a:p>
            <a:endParaRPr lang="en-US" altLang="en-US" smtClean="0"/>
          </a:p>
        </p:txBody>
      </p:sp>
      <p:sp>
        <p:nvSpPr>
          <p:cNvPr id="491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238E2E4-19EC-4709-A3FB-DC550303CA93}" type="slidenum">
              <a:rPr lang="en-US" altLang="en-US" smtClean="0">
                <a:solidFill>
                  <a:srgbClr val="292934"/>
                </a:solidFill>
                <a:latin typeface="Arial" panose="020B0604020202020204" pitchFamily="34" charset="0"/>
              </a:rPr>
              <a:pPr/>
              <a:t>28</a:t>
            </a:fld>
            <a:endParaRPr lang="en-US" altLang="en-US" smtClean="0">
              <a:solidFill>
                <a:srgbClr val="292934"/>
              </a:solidFill>
              <a:latin typeface="Arial" panose="020B0604020202020204" pitchFamily="34" charset="0"/>
            </a:endParaRPr>
          </a:p>
        </p:txBody>
      </p:sp>
      <p:sp>
        <p:nvSpPr>
          <p:cNvPr id="5" name="Rectangle 2"/>
          <p:cNvSpPr txBox="1">
            <a:spLocks noChangeArrowheads="1"/>
          </p:cNvSpPr>
          <p:nvPr/>
        </p:nvSpPr>
        <p:spPr>
          <a:xfrm>
            <a:off x="457200" y="533400"/>
            <a:ext cx="8229600" cy="1295400"/>
          </a:xfrm>
          <a:prstGeom prst="rect">
            <a:avLst/>
          </a:prstGeom>
        </p:spPr>
        <p:txBody>
          <a:bodyPr anchor="ctr">
            <a:normAutofit/>
          </a:bodyPr>
          <a:lst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fontAlgn="auto" hangingPunct="1">
              <a:spcAft>
                <a:spcPts val="0"/>
              </a:spcAft>
              <a:defRPr/>
            </a:pPr>
            <a:r>
              <a:rPr lang="en-US" altLang="en-US" dirty="0" smtClean="0"/>
              <a:t/>
            </a:r>
            <a:br>
              <a:rPr lang="en-US" altLang="en-US" dirty="0" smtClean="0"/>
            </a:br>
            <a:r>
              <a:rPr lang="en-US" altLang="en-US" sz="2800" dirty="0" smtClean="0"/>
              <a:t>During Testing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671BD00E-6316-44B2-8C6B-C5D84078A705}"/>
              </a:ext>
            </a:extLst>
          </p:cNvPr>
          <p:cNvSpPr>
            <a:spLocks noGrp="1"/>
          </p:cNvSpPr>
          <p:nvPr>
            <p:ph type="title"/>
          </p:nvPr>
        </p:nvSpPr>
        <p:spPr>
          <a:xfrm>
            <a:off x="457200" y="685800"/>
            <a:ext cx="8229600" cy="1143000"/>
          </a:xfrm>
        </p:spPr>
        <p:txBody>
          <a:bodyPr/>
          <a:lstStyle/>
          <a:p>
            <a:pPr algn="ctr" eaLnBrk="1" fontAlgn="auto" hangingPunct="1">
              <a:spcAft>
                <a:spcPts val="0"/>
              </a:spcAft>
              <a:defRPr/>
            </a:pPr>
            <a:r>
              <a:rPr lang="en-US" altLang="en-US" dirty="0"/>
              <a:t>Test </a:t>
            </a:r>
            <a:r>
              <a:rPr lang="en-US" altLang="en-US" dirty="0" err="1" smtClean="0"/>
              <a:t>Procotor</a:t>
            </a:r>
            <a:r>
              <a:rPr lang="en-US" altLang="en-US" dirty="0" smtClean="0"/>
              <a:t> </a:t>
            </a:r>
            <a:r>
              <a:rPr lang="en-US" altLang="en-US" dirty="0"/>
              <a:t>Responsibilities</a:t>
            </a:r>
            <a:br>
              <a:rPr lang="en-US" altLang="en-US" dirty="0"/>
            </a:br>
            <a:r>
              <a:rPr lang="en-US" altLang="en-US" sz="2800" dirty="0"/>
              <a:t>During Testing</a:t>
            </a:r>
            <a:endParaRPr lang="en-US" altLang="en-US" dirty="0"/>
          </a:p>
        </p:txBody>
      </p:sp>
      <p:sp>
        <p:nvSpPr>
          <p:cNvPr id="34819" name="Content Placeholder 2">
            <a:extLst>
              <a:ext uri="{FF2B5EF4-FFF2-40B4-BE49-F238E27FC236}">
                <a16:creationId xmlns:a16="http://schemas.microsoft.com/office/drawing/2014/main" id="{E6E0B846-697B-41C8-84CD-06C0AC6AE6B4}"/>
              </a:ext>
            </a:extLst>
          </p:cNvPr>
          <p:cNvSpPr>
            <a:spLocks noGrp="1"/>
          </p:cNvSpPr>
          <p:nvPr>
            <p:ph idx="1"/>
          </p:nvPr>
        </p:nvSpPr>
        <p:spPr>
          <a:xfrm>
            <a:off x="0" y="1905000"/>
            <a:ext cx="9144000" cy="4225925"/>
          </a:xfrm>
        </p:spPr>
        <p:txBody>
          <a:bodyPr rtlCol="0">
            <a:normAutofit/>
          </a:bodyPr>
          <a:lstStyle/>
          <a:p>
            <a:pPr marL="342900" lvl="1" indent="-342900" eaLnBrk="1" fontAlgn="auto" hangingPunct="1">
              <a:spcAft>
                <a:spcPts val="0"/>
              </a:spcAft>
              <a:buClr>
                <a:schemeClr val="bg1">
                  <a:lumMod val="50000"/>
                </a:schemeClr>
              </a:buClr>
              <a:buSzPct val="70000"/>
              <a:defRPr/>
            </a:pPr>
            <a:r>
              <a:rPr lang="en-US" altLang="en-US" sz="2400" dirty="0"/>
              <a:t>Students’ electronic communication devices may not be present while a test is being administered (e.g., cell phones, wearable smart technology, etc.), even if the students have completed the test.</a:t>
            </a:r>
          </a:p>
          <a:p>
            <a:pPr marL="469900" lvl="1" indent="-469900" eaLnBrk="1" fontAlgn="auto" hangingPunct="1">
              <a:spcAft>
                <a:spcPts val="0"/>
              </a:spcAft>
              <a:buClr>
                <a:schemeClr val="bg2"/>
              </a:buClr>
              <a:buSzPct val="70000"/>
              <a:buFont typeface="Wingdings" pitchFamily="2" charset="2"/>
              <a:buChar char="o"/>
              <a:defRPr/>
            </a:pPr>
            <a:endParaRPr lang="en-US" altLang="en-US" sz="2400" dirty="0"/>
          </a:p>
          <a:p>
            <a:pPr marL="469900" lvl="1" indent="-469900" eaLnBrk="1" fontAlgn="auto" hangingPunct="1">
              <a:spcAft>
                <a:spcPts val="0"/>
              </a:spcAft>
              <a:buClr>
                <a:schemeClr val="bg2"/>
              </a:buClr>
              <a:buSzPct val="70000"/>
              <a:buFont typeface="Wingdings" pitchFamily="2" charset="2"/>
              <a:buChar char="o"/>
              <a:defRPr/>
            </a:pPr>
            <a:endParaRPr lang="en-US" altLang="en-US" dirty="0"/>
          </a:p>
          <a:p>
            <a:pPr marL="469900" lvl="1" indent="-469900" eaLnBrk="1" fontAlgn="auto" hangingPunct="1">
              <a:spcAft>
                <a:spcPts val="0"/>
              </a:spcAft>
              <a:buClr>
                <a:schemeClr val="bg2"/>
              </a:buClr>
              <a:buSzPct val="70000"/>
              <a:buFont typeface="Wingdings" pitchFamily="2" charset="2"/>
              <a:buNone/>
              <a:defRPr/>
            </a:pPr>
            <a:endParaRPr lang="en-US" altLang="en-US" sz="1200" dirty="0"/>
          </a:p>
          <a:p>
            <a:pPr marL="469900" lvl="1" indent="-469900" eaLnBrk="1" fontAlgn="auto" hangingPunct="1">
              <a:spcAft>
                <a:spcPts val="0"/>
              </a:spcAft>
              <a:buClr>
                <a:schemeClr val="bg2"/>
              </a:buClr>
              <a:buSzPct val="70000"/>
              <a:buFont typeface="Wingdings" pitchFamily="2" charset="2"/>
              <a:buNone/>
              <a:defRPr/>
            </a:pPr>
            <a:endParaRPr lang="en-US" altLang="en-US" sz="2400" dirty="0"/>
          </a:p>
          <a:p>
            <a:pPr marL="182880" indent="-182880" eaLnBrk="1" fontAlgn="auto" hangingPunct="1">
              <a:spcAft>
                <a:spcPts val="0"/>
              </a:spcAft>
              <a:buFont typeface="Wingdings" pitchFamily="2" charset="2"/>
              <a:buNone/>
              <a:defRPr/>
            </a:pPr>
            <a:endParaRPr lang="en-US" altLang="en-US" dirty="0"/>
          </a:p>
        </p:txBody>
      </p:sp>
      <p:sp>
        <p:nvSpPr>
          <p:cNvPr id="5018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6BD0319E-8760-4D38-A732-8F5097D356BE}" type="slidenum">
              <a:rPr lang="en-US" altLang="en-US" smtClean="0">
                <a:latin typeface="Arial" panose="020B0604020202020204" pitchFamily="34" charset="0"/>
              </a:rPr>
              <a:pPr/>
              <a:t>29</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p:cNvSpPr>
          <p:nvPr>
            <p:ph type="body" idx="1"/>
          </p:nvPr>
        </p:nvSpPr>
        <p:spPr>
          <a:xfrm>
            <a:off x="762000" y="2895600"/>
            <a:ext cx="7772400" cy="1447800"/>
          </a:xfrm>
        </p:spPr>
        <p:txBody>
          <a:bodyPr/>
          <a:lstStyle/>
          <a:p>
            <a:pPr algn="ctr" eaLnBrk="1" hangingPunct="1"/>
            <a:r>
              <a:rPr lang="en-US" altLang="en-US" sz="4000" smtClean="0"/>
              <a:t>SAT and ACT Reminders</a:t>
            </a:r>
            <a:endParaRPr lang="en-US" altLang="en-US" sz="3200" smtClean="0"/>
          </a:p>
        </p:txBody>
      </p:sp>
      <p:sp>
        <p:nvSpPr>
          <p:cNvPr id="1229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3BD183D-20A5-4F8D-A37F-87C93BE79DD5}" type="slidenum">
              <a:rPr lang="en-US" altLang="en-US" smtClean="0">
                <a:latin typeface="Arial" panose="020B0604020202020204" pitchFamily="34" charset="0"/>
              </a:rPr>
              <a:pPr/>
              <a:t>3</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457200" y="609600"/>
            <a:ext cx="8229600" cy="1143000"/>
          </a:xfrm>
        </p:spPr>
        <p:txBody>
          <a:bodyPr/>
          <a:lstStyle/>
          <a:p>
            <a:pPr algn="ctr" eaLnBrk="1" fontAlgn="auto" hangingPunct="1">
              <a:spcAft>
                <a:spcPts val="0"/>
              </a:spcAft>
              <a:defRPr/>
            </a:pPr>
            <a:r>
              <a:rPr lang="en-US" altLang="en-US" dirty="0"/>
              <a:t>Test Proctor Responsibilities</a:t>
            </a:r>
            <a:br>
              <a:rPr lang="en-US" altLang="en-US" dirty="0"/>
            </a:br>
            <a:r>
              <a:rPr lang="en-US" altLang="en-US" sz="2800" dirty="0"/>
              <a:t>During Testing</a:t>
            </a:r>
            <a:endParaRPr lang="en-US" altLang="en-US" dirty="0" smtClean="0"/>
          </a:p>
        </p:txBody>
      </p:sp>
      <p:sp>
        <p:nvSpPr>
          <p:cNvPr id="52227" name="Content Placeholder 2"/>
          <p:cNvSpPr>
            <a:spLocks noGrp="1"/>
          </p:cNvSpPr>
          <p:nvPr>
            <p:ph idx="1"/>
          </p:nvPr>
        </p:nvSpPr>
        <p:spPr>
          <a:xfrm>
            <a:off x="0" y="2057400"/>
            <a:ext cx="9144000" cy="4800600"/>
          </a:xfrm>
        </p:spPr>
        <p:txBody>
          <a:bodyPr/>
          <a:lstStyle/>
          <a:p>
            <a:pPr eaLnBrk="1" hangingPunct="1"/>
            <a:r>
              <a:rPr lang="en-US" altLang="en-US" smtClean="0"/>
              <a:t>The Test Proctor may assist only with duties that include the following:</a:t>
            </a:r>
          </a:p>
          <a:p>
            <a:pPr lvl="1" eaLnBrk="1" hangingPunct="1"/>
            <a:r>
              <a:rPr lang="en-US" altLang="en-US" smtClean="0"/>
              <a:t>Distributing and retrieving test materials.</a:t>
            </a:r>
          </a:p>
          <a:p>
            <a:pPr lvl="1" eaLnBrk="1" hangingPunct="1"/>
            <a:r>
              <a:rPr lang="en-US" altLang="en-US" smtClean="0"/>
              <a:t>Achieving accuracy in coding of student, class, building, and district information on answer documents (paper/pencil testing).</a:t>
            </a:r>
          </a:p>
          <a:p>
            <a:pPr eaLnBrk="1" hangingPunct="1"/>
            <a:r>
              <a:rPr lang="en-US" altLang="en-US" smtClean="0"/>
              <a:t>The main duties of the Test Proctor are:</a:t>
            </a:r>
          </a:p>
          <a:p>
            <a:pPr lvl="1" eaLnBrk="1" hangingPunct="1"/>
            <a:r>
              <a:rPr lang="en-US" altLang="en-US" smtClean="0"/>
              <a:t>Helping maintain the security of the test.</a:t>
            </a:r>
          </a:p>
          <a:p>
            <a:pPr lvl="1" eaLnBrk="1" hangingPunct="1"/>
            <a:r>
              <a:rPr lang="en-US" altLang="en-US" smtClean="0"/>
              <a:t>Ensuring that the assessments have been administered properly.</a:t>
            </a:r>
          </a:p>
          <a:p>
            <a:pPr eaLnBrk="1" hangingPunct="1"/>
            <a:r>
              <a:rPr lang="en-US" altLang="en-US" smtClean="0"/>
              <a:t>Proctors must be present in all testing administrations for the entirety of each session.</a:t>
            </a:r>
          </a:p>
        </p:txBody>
      </p:sp>
      <p:sp>
        <p:nvSpPr>
          <p:cNvPr id="5222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mtClean="0">
                <a:solidFill>
                  <a:srgbClr val="292934"/>
                </a:solidFill>
                <a:latin typeface="Arial" panose="020B0604020202020204" pitchFamily="34" charset="0"/>
              </a:rPr>
              <a:t>30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56642E75-133A-4C10-90C8-F00A103CEDF9}"/>
              </a:ext>
            </a:extLst>
          </p:cNvPr>
          <p:cNvSpPr>
            <a:spLocks noGrp="1"/>
          </p:cNvSpPr>
          <p:nvPr>
            <p:ph type="title"/>
          </p:nvPr>
        </p:nvSpPr>
        <p:spPr>
          <a:xfrm>
            <a:off x="457200" y="685800"/>
            <a:ext cx="8229600" cy="1143000"/>
          </a:xfrm>
        </p:spPr>
        <p:txBody>
          <a:bodyPr/>
          <a:lstStyle/>
          <a:p>
            <a:pPr algn="ctr" eaLnBrk="1" fontAlgn="auto" hangingPunct="1">
              <a:spcAft>
                <a:spcPts val="0"/>
              </a:spcAft>
              <a:defRPr/>
            </a:pPr>
            <a:r>
              <a:rPr lang="en-US" altLang="en-US" dirty="0"/>
              <a:t>Test </a:t>
            </a:r>
            <a:r>
              <a:rPr lang="en-US" altLang="en-US" dirty="0" smtClean="0"/>
              <a:t>Proctor </a:t>
            </a:r>
            <a:r>
              <a:rPr lang="en-US" altLang="en-US" dirty="0"/>
              <a:t>Responsibilities</a:t>
            </a:r>
            <a:br>
              <a:rPr lang="en-US" altLang="en-US" dirty="0"/>
            </a:br>
            <a:r>
              <a:rPr lang="en-US" altLang="en-US" sz="2800" dirty="0"/>
              <a:t>During Testing</a:t>
            </a:r>
            <a:endParaRPr lang="en-US" altLang="en-US" dirty="0"/>
          </a:p>
        </p:txBody>
      </p:sp>
      <p:sp>
        <p:nvSpPr>
          <p:cNvPr id="64515" name="Content Placeholder 2">
            <a:extLst>
              <a:ext uri="{FF2B5EF4-FFF2-40B4-BE49-F238E27FC236}">
                <a16:creationId xmlns:a16="http://schemas.microsoft.com/office/drawing/2014/main" id="{337DCD99-8A33-491D-B936-3F880EA5D1E8}"/>
              </a:ext>
            </a:extLst>
          </p:cNvPr>
          <p:cNvSpPr>
            <a:spLocks noGrp="1"/>
          </p:cNvSpPr>
          <p:nvPr>
            <p:ph idx="1"/>
          </p:nvPr>
        </p:nvSpPr>
        <p:spPr>
          <a:xfrm>
            <a:off x="0" y="2057400"/>
            <a:ext cx="9144000" cy="5257800"/>
          </a:xfrm>
        </p:spPr>
        <p:txBody>
          <a:bodyPr/>
          <a:lstStyle/>
          <a:p>
            <a:pPr eaLnBrk="1" hangingPunct="1">
              <a:defRPr/>
            </a:pPr>
            <a:r>
              <a:rPr lang="en-US" altLang="en-US" dirty="0"/>
              <a:t>The Test Proctor should observe that:</a:t>
            </a:r>
            <a:r>
              <a:rPr lang="en-US" altLang="en-US" sz="2800" dirty="0" smtClean="0"/>
              <a:t> </a:t>
            </a:r>
            <a:endParaRPr lang="en-US" altLang="en-US" dirty="0" smtClean="0"/>
          </a:p>
          <a:p>
            <a:pPr lvl="1" eaLnBrk="1" hangingPunct="1">
              <a:defRPr/>
            </a:pPr>
            <a:r>
              <a:rPr lang="en-US" altLang="en-US" dirty="0" smtClean="0"/>
              <a:t>Student desks are </a:t>
            </a:r>
            <a:r>
              <a:rPr lang="en-US" altLang="en-US" dirty="0"/>
              <a:t>completely cleared of any materials other </a:t>
            </a:r>
            <a:r>
              <a:rPr lang="en-US" altLang="en-US" dirty="0" smtClean="0"/>
              <a:t>than:</a:t>
            </a:r>
          </a:p>
          <a:p>
            <a:pPr lvl="2" eaLnBrk="1" hangingPunct="1">
              <a:defRPr/>
            </a:pPr>
            <a:r>
              <a:rPr lang="en-US" altLang="en-US" dirty="0" smtClean="0"/>
              <a:t>Test book and </a:t>
            </a:r>
            <a:r>
              <a:rPr lang="en-US" altLang="en-US" dirty="0"/>
              <a:t>answer </a:t>
            </a:r>
            <a:r>
              <a:rPr lang="en-US" altLang="en-US" dirty="0" smtClean="0"/>
              <a:t>document (for paper/pencil testing)</a:t>
            </a:r>
          </a:p>
          <a:p>
            <a:pPr lvl="2" eaLnBrk="1" hangingPunct="1">
              <a:defRPr/>
            </a:pPr>
            <a:r>
              <a:rPr lang="en-US" altLang="en-US" dirty="0" smtClean="0"/>
              <a:t>Testing ticket (for online testing)</a:t>
            </a:r>
          </a:p>
          <a:p>
            <a:pPr lvl="2" eaLnBrk="1" hangingPunct="1">
              <a:defRPr/>
            </a:pPr>
            <a:r>
              <a:rPr lang="en-US" altLang="en-US" dirty="0"/>
              <a:t>P</a:t>
            </a:r>
            <a:r>
              <a:rPr lang="en-US" altLang="en-US" dirty="0" smtClean="0"/>
              <a:t>encil</a:t>
            </a:r>
          </a:p>
          <a:p>
            <a:pPr lvl="2" eaLnBrk="1" hangingPunct="1">
              <a:defRPr/>
            </a:pPr>
            <a:r>
              <a:rPr lang="en-US" altLang="en-US" dirty="0" smtClean="0"/>
              <a:t>Scratch paper/unmarked </a:t>
            </a:r>
            <a:r>
              <a:rPr lang="en-US" altLang="en-US" dirty="0"/>
              <a:t>grid </a:t>
            </a:r>
            <a:r>
              <a:rPr lang="en-US" altLang="en-US" dirty="0" smtClean="0"/>
              <a:t>paper </a:t>
            </a:r>
          </a:p>
          <a:p>
            <a:pPr lvl="2" eaLnBrk="1" hangingPunct="1">
              <a:defRPr/>
            </a:pPr>
            <a:r>
              <a:rPr lang="en-US" altLang="en-US" dirty="0" smtClean="0"/>
              <a:t>Approved OSTP reference sheet (for math), writer’s checklist (for grade 5 and 8 ELA section 1), or periodic table (for CCRA Science)</a:t>
            </a:r>
            <a:endParaRPr lang="en-US" altLang="en-US" dirty="0"/>
          </a:p>
          <a:p>
            <a:pPr lvl="1" eaLnBrk="1" hangingPunct="1">
              <a:defRPr/>
            </a:pPr>
            <a:r>
              <a:rPr lang="en-US" altLang="en-US" dirty="0" smtClean="0"/>
              <a:t>No books, water bottles, candy, cell phones, etc. are on the desk during testing. </a:t>
            </a:r>
          </a:p>
          <a:p>
            <a:pPr lvl="2" eaLnBrk="1" hangingPunct="1">
              <a:defRPr/>
            </a:pPr>
            <a:r>
              <a:rPr lang="en-US" altLang="en-US" dirty="0" smtClean="0"/>
              <a:t>If a student has a water bottle during testing, he/she should keep the water bottle on the floor instead of the desk.</a:t>
            </a:r>
          </a:p>
          <a:p>
            <a:pPr lvl="1" eaLnBrk="1" hangingPunct="1">
              <a:defRPr/>
            </a:pPr>
            <a:r>
              <a:rPr lang="en-US" altLang="en-US" dirty="0" smtClean="0"/>
              <a:t>Nothing is taped or otherwise attached to the desk.</a:t>
            </a:r>
          </a:p>
          <a:p>
            <a:pPr marL="547687" lvl="2" indent="0" eaLnBrk="1" hangingPunct="1">
              <a:buFont typeface="Arial" panose="020B0604020202020204" pitchFamily="34" charset="0"/>
              <a:buNone/>
              <a:defRPr/>
            </a:pPr>
            <a:endParaRPr lang="en-US" altLang="en-US" dirty="0" smtClean="0"/>
          </a:p>
        </p:txBody>
      </p:sp>
      <p:sp>
        <p:nvSpPr>
          <p:cNvPr id="5427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mtClean="0">
                <a:solidFill>
                  <a:srgbClr val="292934"/>
                </a:solidFill>
                <a:latin typeface="Arial" panose="020B0604020202020204" pitchFamily="34" charset="0"/>
              </a:rPr>
              <a:t>31</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457200" y="685800"/>
            <a:ext cx="8229600" cy="1143000"/>
          </a:xfrm>
        </p:spPr>
        <p:txBody>
          <a:bodyPr/>
          <a:lstStyle/>
          <a:p>
            <a:pPr algn="ctr" eaLnBrk="1" fontAlgn="auto" hangingPunct="1">
              <a:spcAft>
                <a:spcPts val="0"/>
              </a:spcAft>
              <a:defRPr/>
            </a:pPr>
            <a:r>
              <a:rPr lang="en-US" altLang="en-US" dirty="0"/>
              <a:t>Test Proctor Responsibilities</a:t>
            </a:r>
            <a:br>
              <a:rPr lang="en-US" altLang="en-US" dirty="0"/>
            </a:br>
            <a:r>
              <a:rPr lang="en-US" altLang="en-US" sz="2800" dirty="0"/>
              <a:t>During Testing</a:t>
            </a:r>
            <a:endParaRPr lang="en-US" altLang="en-US" dirty="0" smtClean="0"/>
          </a:p>
        </p:txBody>
      </p:sp>
      <p:sp>
        <p:nvSpPr>
          <p:cNvPr id="56323" name="Content Placeholder 2"/>
          <p:cNvSpPr>
            <a:spLocks noGrp="1"/>
          </p:cNvSpPr>
          <p:nvPr>
            <p:ph idx="1"/>
          </p:nvPr>
        </p:nvSpPr>
        <p:spPr>
          <a:xfrm>
            <a:off x="0" y="1828800"/>
            <a:ext cx="9144000" cy="4302125"/>
          </a:xfrm>
        </p:spPr>
        <p:txBody>
          <a:bodyPr/>
          <a:lstStyle/>
          <a:p>
            <a:pPr eaLnBrk="1" hangingPunct="1"/>
            <a:r>
              <a:rPr lang="en-US" altLang="en-US" smtClean="0"/>
              <a:t>The Test Proctor should observe that: </a:t>
            </a:r>
          </a:p>
          <a:p>
            <a:pPr lvl="1" eaLnBrk="1" hangingPunct="1"/>
            <a:r>
              <a:rPr lang="en-US" altLang="en-US" smtClean="0"/>
              <a:t>Students are working and do not have access to any electronic devices, books, or other materials.</a:t>
            </a:r>
          </a:p>
          <a:p>
            <a:pPr lvl="1" eaLnBrk="1" hangingPunct="1"/>
            <a:r>
              <a:rPr lang="en-US" altLang="en-US" smtClean="0"/>
              <a:t>Directions are read from a script and that the Test Administrator is not veering from the script by giving additional instruction.</a:t>
            </a:r>
          </a:p>
          <a:p>
            <a:pPr lvl="2" eaLnBrk="1" hangingPunct="1"/>
            <a:r>
              <a:rPr lang="en-US" altLang="en-US" smtClean="0"/>
              <a:t>Scripts can be read from either a printed or electronic copy (using a computer or tablet) of the Test Administration Manual. A cell phone may not be used to read the script.</a:t>
            </a:r>
          </a:p>
          <a:p>
            <a:pPr lvl="1" eaLnBrk="1" hangingPunct="1"/>
            <a:r>
              <a:rPr lang="en-US" altLang="en-US" smtClean="0"/>
              <a:t>The Test Administrator is actively monitoring the testing session.</a:t>
            </a:r>
          </a:p>
          <a:p>
            <a:pPr lvl="1" eaLnBrk="1" hangingPunct="1"/>
            <a:r>
              <a:rPr lang="en-US" altLang="en-US" smtClean="0"/>
              <a:t>The Test Administrator is not giving any help to students.</a:t>
            </a:r>
          </a:p>
          <a:p>
            <a:pPr lvl="1" eaLnBrk="1" hangingPunct="1"/>
            <a:r>
              <a:rPr lang="en-US" altLang="en-US" smtClean="0"/>
              <a:t>The Test Administrator is monitoring the students and not involved in other activities (e.g., working on the computer, reading, etc.).</a:t>
            </a:r>
          </a:p>
          <a:p>
            <a:pPr lvl="1" eaLnBrk="1" hangingPunct="1"/>
            <a:endParaRPr lang="en-US" altLang="en-US" sz="2200" smtClean="0"/>
          </a:p>
        </p:txBody>
      </p:sp>
      <p:sp>
        <p:nvSpPr>
          <p:cNvPr id="5632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7684202-4F4D-4C5D-B331-429B6A5CBA8E}" type="slidenum">
              <a:rPr lang="en-US" altLang="en-US" smtClean="0">
                <a:latin typeface="Arial" panose="020B0604020202020204" pitchFamily="34" charset="0"/>
              </a:rPr>
              <a:pPr/>
              <a:t>32</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381000" y="685800"/>
            <a:ext cx="8305800" cy="1143000"/>
          </a:xfrm>
        </p:spPr>
        <p:txBody>
          <a:bodyPr>
            <a:normAutofit fontScale="90000"/>
          </a:bodyPr>
          <a:lstStyle/>
          <a:p>
            <a:pPr algn="ctr" eaLnBrk="1" fontAlgn="auto" hangingPunct="1">
              <a:spcAft>
                <a:spcPts val="0"/>
              </a:spcAft>
              <a:defRPr/>
            </a:pPr>
            <a:r>
              <a:rPr lang="en-US" altLang="en-US" sz="4400" dirty="0" smtClean="0"/>
              <a:t>Test Proctor Responsibilities</a:t>
            </a:r>
            <a:r>
              <a:rPr lang="en-US" altLang="en-US" dirty="0" smtClean="0"/>
              <a:t/>
            </a:r>
            <a:br>
              <a:rPr lang="en-US" altLang="en-US" dirty="0" smtClean="0"/>
            </a:br>
            <a:r>
              <a:rPr lang="en-US" altLang="en-US" sz="3100" dirty="0" smtClean="0"/>
              <a:t>After Testing</a:t>
            </a:r>
          </a:p>
        </p:txBody>
      </p:sp>
      <p:sp>
        <p:nvSpPr>
          <p:cNvPr id="58371" name="Rectangle 3"/>
          <p:cNvSpPr>
            <a:spLocks noGrp="1" noChangeArrowheads="1"/>
          </p:cNvSpPr>
          <p:nvPr>
            <p:ph idx="1"/>
          </p:nvPr>
        </p:nvSpPr>
        <p:spPr>
          <a:xfrm>
            <a:off x="0" y="2133600"/>
            <a:ext cx="9144000" cy="4724400"/>
          </a:xfrm>
        </p:spPr>
        <p:txBody>
          <a:bodyPr/>
          <a:lstStyle/>
          <a:p>
            <a:pPr eaLnBrk="1" hangingPunct="1"/>
            <a:r>
              <a:rPr lang="en-US" altLang="en-US" smtClean="0"/>
              <a:t>Test Proctors may assist the Test Administrator after completion of the test session.</a:t>
            </a:r>
          </a:p>
          <a:p>
            <a:pPr lvl="1" eaLnBrk="1" hangingPunct="1"/>
            <a:r>
              <a:rPr lang="en-US" altLang="en-US" smtClean="0"/>
              <a:t>A Test Proctor must monitor a Test Administrator while he/she erases stray marks, transcribes responses to scannable documents from any Braille or Large-Print forms, etc.</a:t>
            </a:r>
          </a:p>
          <a:p>
            <a:pPr lvl="1" eaLnBrk="1" hangingPunct="1"/>
            <a:r>
              <a:rPr lang="en-US" altLang="en-US" smtClean="0"/>
              <a:t>A Test Proctor may help the Test Administrator verify the information from the Classroom Security Sheet matches the test books.</a:t>
            </a:r>
          </a:p>
          <a:p>
            <a:pPr lvl="1" eaLnBrk="1" hangingPunct="1"/>
            <a:r>
              <a:rPr lang="en-US" altLang="en-US" smtClean="0"/>
              <a:t>A Test Proctor may help gather testing materials to return to the Building Test Coordinator.</a:t>
            </a:r>
          </a:p>
          <a:p>
            <a:pPr lvl="1" eaLnBrk="1" hangingPunct="1"/>
            <a:endParaRPr lang="en-US" altLang="en-US" smtClean="0"/>
          </a:p>
        </p:txBody>
      </p:sp>
      <p:sp>
        <p:nvSpPr>
          <p:cNvPr id="5837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1AA511CC-E934-41AA-B3FA-628BD45F0714}" type="slidenum">
              <a:rPr lang="en-US" altLang="en-US" smtClean="0">
                <a:latin typeface="Arial" panose="020B0604020202020204" pitchFamily="34" charset="0"/>
              </a:rPr>
              <a:pPr/>
              <a:t>33</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685800"/>
            <a:ext cx="8229600" cy="1143000"/>
          </a:xfrm>
        </p:spPr>
        <p:txBody>
          <a:bodyPr>
            <a:normAutofit fontScale="90000"/>
          </a:bodyPr>
          <a:lstStyle/>
          <a:p>
            <a:pPr algn="ctr" eaLnBrk="1" fontAlgn="auto" hangingPunct="1">
              <a:spcAft>
                <a:spcPts val="0"/>
              </a:spcAft>
              <a:defRPr/>
            </a:pPr>
            <a:r>
              <a:rPr lang="en-US" altLang="en-US" sz="4400" dirty="0" smtClean="0"/>
              <a:t>Test Proctor Responsibilities</a:t>
            </a:r>
            <a:r>
              <a:rPr lang="en-US" altLang="en-US" dirty="0" smtClean="0"/>
              <a:t/>
            </a:r>
            <a:br>
              <a:rPr lang="en-US" altLang="en-US" dirty="0" smtClean="0"/>
            </a:br>
            <a:r>
              <a:rPr lang="en-US" altLang="en-US" sz="3100" dirty="0" smtClean="0"/>
              <a:t>After Testing</a:t>
            </a:r>
          </a:p>
        </p:txBody>
      </p:sp>
      <p:sp>
        <p:nvSpPr>
          <p:cNvPr id="60419" name="Content Placeholder 2"/>
          <p:cNvSpPr>
            <a:spLocks noGrp="1"/>
          </p:cNvSpPr>
          <p:nvPr>
            <p:ph idx="1"/>
          </p:nvPr>
        </p:nvSpPr>
        <p:spPr>
          <a:xfrm>
            <a:off x="0" y="2057400"/>
            <a:ext cx="9144000" cy="4800600"/>
          </a:xfrm>
        </p:spPr>
        <p:txBody>
          <a:bodyPr/>
          <a:lstStyle/>
          <a:p>
            <a:pPr eaLnBrk="1" hangingPunct="1"/>
            <a:r>
              <a:rPr lang="en-US" altLang="en-US" smtClean="0"/>
              <a:t>Sign the Test Proctor Test Security Form.</a:t>
            </a:r>
          </a:p>
          <a:p>
            <a:pPr eaLnBrk="1" hangingPunct="1"/>
            <a:r>
              <a:rPr lang="en-US" altLang="en-US" smtClean="0"/>
              <a:t>Test Proctors who observe any deviation from the standardized testing procedures or a breach in test security should </a:t>
            </a:r>
            <a:r>
              <a:rPr lang="en-US" altLang="en-US" b="1" smtClean="0"/>
              <a:t>NOT</a:t>
            </a:r>
            <a:r>
              <a:rPr lang="en-US" altLang="en-US" smtClean="0"/>
              <a:t> sign the Test Security Form and should report the observation to the Building Test Coordinator or State Department of Education’s Assessment Office.</a:t>
            </a:r>
          </a:p>
        </p:txBody>
      </p:sp>
      <p:sp>
        <p:nvSpPr>
          <p:cNvPr id="6042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50DFB1CA-991B-4900-B951-3609650E0F96}" type="slidenum">
              <a:rPr lang="en-US" altLang="en-US" smtClean="0">
                <a:latin typeface="Arial" panose="020B0604020202020204" pitchFamily="34" charset="0"/>
              </a:rPr>
              <a:pPr/>
              <a:t>34</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pPr algn="ctr">
              <a:defRPr/>
            </a:pPr>
            <a:r>
              <a:rPr lang="en-US" dirty="0" smtClean="0"/>
              <a:t>Questions or Concerns?  </a:t>
            </a:r>
            <a:endParaRPr lang="en-US" dirty="0"/>
          </a:p>
        </p:txBody>
      </p:sp>
      <p:sp>
        <p:nvSpPr>
          <p:cNvPr id="6246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12122D6-0EFD-4DF0-9813-46799D1183BE}" type="slidenum">
              <a:rPr lang="en-US" altLang="en-US" smtClean="0">
                <a:latin typeface="Arial" panose="020B0604020202020204" pitchFamily="34" charset="0"/>
              </a:rPr>
              <a:pPr/>
              <a:t>35</a:t>
            </a:fld>
            <a:endParaRPr lang="en-US" altLang="en-US" smtClean="0">
              <a:latin typeface="Arial" panose="020B0604020202020204" pitchFamily="34" charset="0"/>
            </a:endParaRPr>
          </a:p>
        </p:txBody>
      </p:sp>
      <p:sp>
        <p:nvSpPr>
          <p:cNvPr id="62468" name="TextBox 37"/>
          <p:cNvSpPr txBox="1">
            <a:spLocks noChangeArrowheads="1"/>
          </p:cNvSpPr>
          <p:nvPr/>
        </p:nvSpPr>
        <p:spPr bwMode="auto">
          <a:xfrm>
            <a:off x="0" y="1633538"/>
            <a:ext cx="91440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2200"/>
              <a:t>If you have questions or concerns before, during, or after testing that are not addressed in the Test Administration Manual, contact your BTC.  If unresolved, please contact the next individual on this chain of communication.</a:t>
            </a:r>
          </a:p>
        </p:txBody>
      </p:sp>
      <p:grpSp>
        <p:nvGrpSpPr>
          <p:cNvPr id="62469" name="Group 47"/>
          <p:cNvGrpSpPr>
            <a:grpSpLocks/>
          </p:cNvGrpSpPr>
          <p:nvPr/>
        </p:nvGrpSpPr>
        <p:grpSpPr bwMode="auto">
          <a:xfrm>
            <a:off x="0" y="3206750"/>
            <a:ext cx="9144000" cy="3063875"/>
            <a:chOff x="178468" y="2940504"/>
            <a:chExt cx="8572049" cy="3063965"/>
          </a:xfrm>
        </p:grpSpPr>
        <p:grpSp>
          <p:nvGrpSpPr>
            <p:cNvPr id="62472" name="Group 45"/>
            <p:cNvGrpSpPr>
              <a:grpSpLocks/>
            </p:cNvGrpSpPr>
            <p:nvPr/>
          </p:nvGrpSpPr>
          <p:grpSpPr bwMode="auto">
            <a:xfrm>
              <a:off x="1377839" y="2958942"/>
              <a:ext cx="2494229" cy="3009803"/>
              <a:chOff x="1377839" y="2958942"/>
              <a:chExt cx="2494229" cy="3009803"/>
            </a:xfrm>
          </p:grpSpPr>
          <p:sp>
            <p:nvSpPr>
              <p:cNvPr id="13" name="Chevron 12"/>
              <p:cNvSpPr/>
              <p:nvPr/>
            </p:nvSpPr>
            <p:spPr>
              <a:xfrm>
                <a:off x="1558033" y="2959555"/>
                <a:ext cx="2314155" cy="2208278"/>
              </a:xfrm>
              <a:prstGeom prst="chevron">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grpSp>
            <p:nvGrpSpPr>
              <p:cNvPr id="62488" name="Group 39"/>
              <p:cNvGrpSpPr>
                <a:grpSpLocks/>
              </p:cNvGrpSpPr>
              <p:nvPr/>
            </p:nvGrpSpPr>
            <p:grpSpPr bwMode="auto">
              <a:xfrm>
                <a:off x="1377839" y="5168644"/>
                <a:ext cx="1567233" cy="800101"/>
                <a:chOff x="457200" y="5697969"/>
                <a:chExt cx="1387792" cy="800101"/>
              </a:xfrm>
            </p:grpSpPr>
            <p:sp>
              <p:nvSpPr>
                <p:cNvPr id="23" name="Rectangle 22"/>
                <p:cNvSpPr/>
                <p:nvPr/>
              </p:nvSpPr>
              <p:spPr>
                <a:xfrm>
                  <a:off x="616763" y="5692395"/>
                  <a:ext cx="1059520" cy="804886"/>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490" name="TextBox 33"/>
                <p:cNvSpPr txBox="1">
                  <a:spLocks noChangeArrowheads="1"/>
                </p:cNvSpPr>
                <p:nvPr/>
              </p:nvSpPr>
              <p:spPr bwMode="auto">
                <a:xfrm>
                  <a:off x="457200" y="5774853"/>
                  <a:ext cx="138779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a:t>BTC or Principal</a:t>
                  </a:r>
                </a:p>
              </p:txBody>
            </p:sp>
          </p:grpSp>
        </p:grpSp>
        <p:grpSp>
          <p:nvGrpSpPr>
            <p:cNvPr id="62473" name="Group 44"/>
            <p:cNvGrpSpPr>
              <a:grpSpLocks/>
            </p:cNvGrpSpPr>
            <p:nvPr/>
          </p:nvGrpSpPr>
          <p:grpSpPr bwMode="auto">
            <a:xfrm>
              <a:off x="3061955" y="2956470"/>
              <a:ext cx="2779815" cy="3033611"/>
              <a:chOff x="3105271" y="2966349"/>
              <a:chExt cx="2779815" cy="3033611"/>
            </a:xfrm>
          </p:grpSpPr>
          <p:sp>
            <p:nvSpPr>
              <p:cNvPr id="17" name="Chevron 16"/>
              <p:cNvSpPr/>
              <p:nvPr/>
            </p:nvSpPr>
            <p:spPr>
              <a:xfrm>
                <a:off x="3144615" y="2966258"/>
                <a:ext cx="2739782" cy="2209865"/>
              </a:xfrm>
              <a:prstGeom prst="chevron">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grpSp>
            <p:nvGrpSpPr>
              <p:cNvPr id="62484" name="Group 38"/>
              <p:cNvGrpSpPr>
                <a:grpSpLocks/>
              </p:cNvGrpSpPr>
              <p:nvPr/>
            </p:nvGrpSpPr>
            <p:grpSpPr bwMode="auto">
              <a:xfrm>
                <a:off x="3105271" y="5199859"/>
                <a:ext cx="1695975" cy="800101"/>
                <a:chOff x="3206020" y="4956151"/>
                <a:chExt cx="1617916" cy="800101"/>
              </a:xfrm>
            </p:grpSpPr>
            <p:sp>
              <p:nvSpPr>
                <p:cNvPr id="22" name="Rectangle 21"/>
                <p:cNvSpPr/>
                <p:nvPr/>
              </p:nvSpPr>
              <p:spPr>
                <a:xfrm>
                  <a:off x="3235035" y="4956229"/>
                  <a:ext cx="1554580" cy="800123"/>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486" name="TextBox 34"/>
                <p:cNvSpPr txBox="1">
                  <a:spLocks noChangeArrowheads="1"/>
                </p:cNvSpPr>
                <p:nvPr/>
              </p:nvSpPr>
              <p:spPr bwMode="auto">
                <a:xfrm>
                  <a:off x="3206020" y="5065898"/>
                  <a:ext cx="16179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a:t>DTC or Superintendent</a:t>
                  </a:r>
                </a:p>
              </p:txBody>
            </p:sp>
          </p:grpSp>
        </p:grpSp>
        <p:grpSp>
          <p:nvGrpSpPr>
            <p:cNvPr id="62474" name="Group 43"/>
            <p:cNvGrpSpPr>
              <a:grpSpLocks/>
            </p:cNvGrpSpPr>
            <p:nvPr/>
          </p:nvGrpSpPr>
          <p:grpSpPr bwMode="auto">
            <a:xfrm>
              <a:off x="5064820" y="2956470"/>
              <a:ext cx="3685697" cy="3027659"/>
              <a:chOff x="5306652" y="2972301"/>
              <a:chExt cx="3685697" cy="3027659"/>
            </a:xfrm>
          </p:grpSpPr>
          <p:sp>
            <p:nvSpPr>
              <p:cNvPr id="62480" name="TextBox 35"/>
              <p:cNvSpPr txBox="1">
                <a:spLocks noChangeArrowheads="1"/>
              </p:cNvSpPr>
              <p:nvPr/>
            </p:nvSpPr>
            <p:spPr bwMode="auto">
              <a:xfrm>
                <a:off x="5346630" y="5268239"/>
                <a:ext cx="2658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a:t>State Dept. of Education Office of Assessment</a:t>
                </a:r>
              </a:p>
            </p:txBody>
          </p:sp>
          <p:sp>
            <p:nvSpPr>
              <p:cNvPr id="18" name="Chevron 17"/>
              <p:cNvSpPr/>
              <p:nvPr/>
            </p:nvSpPr>
            <p:spPr>
              <a:xfrm>
                <a:off x="5332858" y="2972210"/>
                <a:ext cx="3659491" cy="2209865"/>
              </a:xfrm>
              <a:prstGeom prst="chevron">
                <a:avLst/>
              </a:prstGeom>
              <a:solidFill>
                <a:srgbClr val="002E8A"/>
              </a:solidFill>
              <a:ln>
                <a:solidFill>
                  <a:srgbClr val="002E8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24" name="Rectangle 23"/>
              <p:cNvSpPr/>
              <p:nvPr/>
            </p:nvSpPr>
            <p:spPr>
              <a:xfrm>
                <a:off x="5306071" y="5199538"/>
                <a:ext cx="2583520" cy="800124"/>
              </a:xfrm>
              <a:prstGeom prst="rect">
                <a:avLst/>
              </a:prstGeom>
              <a:noFill/>
              <a:ln>
                <a:solidFill>
                  <a:srgbClr val="002E8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62475" name="Group 46"/>
            <p:cNvGrpSpPr>
              <a:grpSpLocks/>
            </p:cNvGrpSpPr>
            <p:nvPr/>
          </p:nvGrpSpPr>
          <p:grpSpPr bwMode="auto">
            <a:xfrm>
              <a:off x="178468" y="2940504"/>
              <a:ext cx="2150308" cy="3063965"/>
              <a:chOff x="178468" y="2940504"/>
              <a:chExt cx="2150308" cy="3063965"/>
            </a:xfrm>
          </p:grpSpPr>
          <p:grpSp>
            <p:nvGrpSpPr>
              <p:cNvPr id="62476" name="Group 40"/>
              <p:cNvGrpSpPr>
                <a:grpSpLocks/>
              </p:cNvGrpSpPr>
              <p:nvPr/>
            </p:nvGrpSpPr>
            <p:grpSpPr bwMode="auto">
              <a:xfrm>
                <a:off x="178468" y="5168644"/>
                <a:ext cx="1082488" cy="835825"/>
                <a:chOff x="-23241" y="4755495"/>
                <a:chExt cx="975600" cy="835825"/>
              </a:xfrm>
            </p:grpSpPr>
            <p:sp>
              <p:nvSpPr>
                <p:cNvPr id="14" name="Rectangle 13"/>
                <p:cNvSpPr/>
                <p:nvPr/>
              </p:nvSpPr>
              <p:spPr>
                <a:xfrm>
                  <a:off x="-439" y="4756270"/>
                  <a:ext cx="952290" cy="835050"/>
                </a:xfrm>
                <a:prstGeom prst="rect">
                  <a:avLst/>
                </a:prstGeom>
                <a:noFill/>
                <a:ln>
                  <a:solidFill>
                    <a:srgbClr val="BBDEF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479" name="TextBox 26"/>
                <p:cNvSpPr txBox="1">
                  <a:spLocks noChangeArrowheads="1"/>
                </p:cNvSpPr>
                <p:nvPr/>
              </p:nvSpPr>
              <p:spPr bwMode="auto">
                <a:xfrm>
                  <a:off x="-23241" y="4950041"/>
                  <a:ext cx="975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r>
                    <a:rPr lang="en-US" altLang="en-US"/>
                    <a:t>TA/TP</a:t>
                  </a:r>
                </a:p>
              </p:txBody>
            </p:sp>
          </p:grpSp>
          <p:sp>
            <p:nvSpPr>
              <p:cNvPr id="43" name="Chevron 42"/>
              <p:cNvSpPr/>
              <p:nvPr/>
            </p:nvSpPr>
            <p:spPr>
              <a:xfrm>
                <a:off x="208232" y="2940504"/>
                <a:ext cx="2120689" cy="2219390"/>
              </a:xfrm>
              <a:prstGeom prst="chevron">
                <a:avLst/>
              </a:prstGeom>
              <a:solidFill>
                <a:srgbClr val="BBDEFB"/>
              </a:solidFill>
              <a:ln>
                <a:solidFill>
                  <a:srgbClr val="BBDEF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grpSp>
      </p:grpSp>
      <p:sp>
        <p:nvSpPr>
          <p:cNvPr id="62470" name="TextBox 48"/>
          <p:cNvSpPr txBox="1">
            <a:spLocks noChangeArrowheads="1"/>
          </p:cNvSpPr>
          <p:nvPr/>
        </p:nvSpPr>
        <p:spPr bwMode="auto">
          <a:xfrm>
            <a:off x="5821363" y="3352800"/>
            <a:ext cx="32464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sz="1600" b="1">
                <a:solidFill>
                  <a:schemeClr val="bg1"/>
                </a:solidFill>
              </a:rPr>
              <a:t>Assessments@sde.ok.gov</a:t>
            </a:r>
          </a:p>
          <a:p>
            <a:r>
              <a:rPr lang="en-US" altLang="en-US" sz="1600" b="1">
                <a:solidFill>
                  <a:schemeClr val="bg1"/>
                </a:solidFill>
              </a:rPr>
              <a:t>      Phone: (405)521-3341</a:t>
            </a:r>
          </a:p>
          <a:p>
            <a:r>
              <a:rPr lang="en-US" altLang="en-US" sz="1600" b="1">
                <a:solidFill>
                  <a:schemeClr val="bg1"/>
                </a:solidFill>
              </a:rPr>
              <a:t>             Fax: (405)522-6272</a:t>
            </a:r>
          </a:p>
        </p:txBody>
      </p:sp>
      <p:sp>
        <p:nvSpPr>
          <p:cNvPr id="62471" name="TextBox 49"/>
          <p:cNvSpPr txBox="1">
            <a:spLocks noChangeArrowheads="1"/>
          </p:cNvSpPr>
          <p:nvPr/>
        </p:nvSpPr>
        <p:spPr bwMode="auto">
          <a:xfrm>
            <a:off x="5700713" y="4389438"/>
            <a:ext cx="3062287"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solidFill>
                <a:schemeClr val="bg1"/>
              </a:solidFill>
            </a:endParaRPr>
          </a:p>
          <a:p>
            <a:r>
              <a:rPr lang="en-US" altLang="en-US">
                <a:solidFill>
                  <a:schemeClr val="bg1"/>
                </a:solidFill>
              </a:rPr>
              <a:t>    </a:t>
            </a:r>
            <a:r>
              <a:rPr lang="en-US" altLang="en-US" sz="1500" b="1">
                <a:solidFill>
                  <a:schemeClr val="bg1"/>
                </a:solidFill>
              </a:rPr>
              <a:t>2500 N. Lincoln Blvd, STE 214 </a:t>
            </a:r>
          </a:p>
          <a:p>
            <a:r>
              <a:rPr lang="en-US" altLang="en-US" sz="1500" b="1">
                <a:solidFill>
                  <a:schemeClr val="bg1"/>
                </a:solidFill>
              </a:rPr>
              <a:t>   Oklahoma City, OK 73015</a:t>
            </a:r>
          </a:p>
          <a:p>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Staffing SAT and ACT</a:t>
            </a:r>
            <a:endParaRPr lang="en-US" dirty="0"/>
          </a:p>
        </p:txBody>
      </p:sp>
      <p:graphicFrame>
        <p:nvGraphicFramePr>
          <p:cNvPr id="4" name="Content Placeholder 3"/>
          <p:cNvGraphicFramePr>
            <a:graphicFrameLocks noGrp="1"/>
          </p:cNvGraphicFramePr>
          <p:nvPr>
            <p:ph idx="1"/>
          </p:nvPr>
        </p:nvGraphicFramePr>
        <p:xfrm>
          <a:off x="542925" y="1600200"/>
          <a:ext cx="8170863" cy="2420938"/>
        </p:xfrm>
        <a:graphic>
          <a:graphicData uri="http://schemas.openxmlformats.org/drawingml/2006/table">
            <a:tbl>
              <a:tblPr firstRow="1" bandRow="1">
                <a:tableStyleId>{5C22544A-7EE6-4342-B048-85BDC9FD1C3A}</a:tableStyleId>
              </a:tblPr>
              <a:tblGrid>
                <a:gridCol w="3700174">
                  <a:extLst>
                    <a:ext uri="{9D8B030D-6E8A-4147-A177-3AD203B41FA5}">
                      <a16:colId xmlns:a16="http://schemas.microsoft.com/office/drawing/2014/main" val="20000"/>
                    </a:ext>
                  </a:extLst>
                </a:gridCol>
                <a:gridCol w="2320016">
                  <a:extLst>
                    <a:ext uri="{9D8B030D-6E8A-4147-A177-3AD203B41FA5}">
                      <a16:colId xmlns:a16="http://schemas.microsoft.com/office/drawing/2014/main" val="20001"/>
                    </a:ext>
                  </a:extLst>
                </a:gridCol>
                <a:gridCol w="2150673">
                  <a:extLst>
                    <a:ext uri="{9D8B030D-6E8A-4147-A177-3AD203B41FA5}">
                      <a16:colId xmlns:a16="http://schemas.microsoft.com/office/drawing/2014/main" val="20002"/>
                    </a:ext>
                  </a:extLst>
                </a:gridCol>
              </a:tblGrid>
              <a:tr h="480030">
                <a:tc>
                  <a:txBody>
                    <a:bodyPr/>
                    <a:lstStyle/>
                    <a:p>
                      <a:endParaRPr lang="en-US" sz="1800" dirty="0"/>
                    </a:p>
                  </a:txBody>
                  <a:tcPr marL="68584" marR="68584" marT="34275" marB="34275">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700" dirty="0" smtClean="0"/>
                        <a:t>SAT</a:t>
                      </a:r>
                      <a:endParaRPr lang="en-US" sz="2700" dirty="0"/>
                    </a:p>
                  </a:txBody>
                  <a:tcPr marL="68584" marR="68584" marT="34275" marB="34275">
                    <a:lnT w="12700" cap="flat" cmpd="sng" algn="ctr">
                      <a:solidFill>
                        <a:schemeClr val="tx1"/>
                      </a:solidFill>
                      <a:prstDash val="solid"/>
                      <a:round/>
                      <a:headEnd type="none" w="med" len="med"/>
                      <a:tailEnd type="none" w="med" len="med"/>
                    </a:lnT>
                  </a:tcPr>
                </a:tc>
                <a:tc>
                  <a:txBody>
                    <a:bodyPr/>
                    <a:lstStyle/>
                    <a:p>
                      <a:pPr algn="ctr"/>
                      <a:r>
                        <a:rPr lang="en-US" sz="2700" dirty="0" smtClean="0"/>
                        <a:t>ACT</a:t>
                      </a:r>
                      <a:endParaRPr lang="en-US" sz="2700" dirty="0"/>
                    </a:p>
                  </a:txBody>
                  <a:tcPr marL="68584" marR="68584" marT="34275" marB="34275">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342870">
                <a:tc>
                  <a:txBody>
                    <a:bodyPr/>
                    <a:lstStyle/>
                    <a:p>
                      <a:r>
                        <a:rPr lang="en-US" sz="1800" dirty="0" smtClean="0"/>
                        <a:t>Roving Proctor</a:t>
                      </a:r>
                      <a:endParaRPr lang="en-US" sz="1800" dirty="0"/>
                    </a:p>
                  </a:txBody>
                  <a:tcPr marL="68584" marR="68584" marT="34275" marB="34275">
                    <a:lnL w="12700" cap="flat" cmpd="sng" algn="ctr">
                      <a:solidFill>
                        <a:schemeClr val="tx1"/>
                      </a:solidFill>
                      <a:prstDash val="solid"/>
                      <a:round/>
                      <a:headEnd type="none" w="med" len="med"/>
                      <a:tailEnd type="none" w="med" len="med"/>
                    </a:lnL>
                  </a:tcPr>
                </a:tc>
                <a:tc>
                  <a:txBody>
                    <a:bodyPr/>
                    <a:lstStyle/>
                    <a:p>
                      <a:pPr algn="ctr"/>
                      <a:endParaRPr lang="en-US" sz="1800" dirty="0"/>
                    </a:p>
                  </a:txBody>
                  <a:tcPr marL="68584" marR="68584" marT="34275" marB="34275"/>
                </a:tc>
                <a:tc>
                  <a:txBody>
                    <a:bodyPr/>
                    <a:lstStyle/>
                    <a:p>
                      <a:pPr algn="ctr"/>
                      <a:r>
                        <a:rPr lang="en-US" sz="1800" dirty="0" smtClean="0"/>
                        <a:t>X</a:t>
                      </a:r>
                      <a:endParaRPr lang="en-US" sz="1800" dirty="0"/>
                    </a:p>
                  </a:txBody>
                  <a:tcPr marL="68584" marR="68584" marT="34275" marB="34275">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342870">
                <a:tc>
                  <a:txBody>
                    <a:bodyPr/>
                    <a:lstStyle/>
                    <a:p>
                      <a:r>
                        <a:rPr lang="en-US" sz="1800" dirty="0" smtClean="0"/>
                        <a:t>Hall Proctors</a:t>
                      </a:r>
                      <a:endParaRPr lang="en-US" sz="1800" dirty="0"/>
                    </a:p>
                  </a:txBody>
                  <a:tcPr marL="68584" marR="68584" marT="34275" marB="34275">
                    <a:lnL w="12700" cap="flat" cmpd="sng" algn="ctr">
                      <a:solidFill>
                        <a:schemeClr val="tx1"/>
                      </a:solidFill>
                      <a:prstDash val="solid"/>
                      <a:round/>
                      <a:headEnd type="none" w="med" len="med"/>
                      <a:tailEnd type="none" w="med" len="med"/>
                    </a:lnL>
                  </a:tcPr>
                </a:tc>
                <a:tc>
                  <a:txBody>
                    <a:bodyPr/>
                    <a:lstStyle/>
                    <a:p>
                      <a:pPr algn="ctr"/>
                      <a:r>
                        <a:rPr lang="en-US" sz="1800" dirty="0" smtClean="0"/>
                        <a:t>X</a:t>
                      </a:r>
                      <a:endParaRPr lang="en-US" sz="1800" dirty="0"/>
                    </a:p>
                  </a:txBody>
                  <a:tcPr marL="68584" marR="68584" marT="34275" marB="34275"/>
                </a:tc>
                <a:tc>
                  <a:txBody>
                    <a:bodyPr/>
                    <a:lstStyle/>
                    <a:p>
                      <a:pPr algn="ctr"/>
                      <a:endParaRPr lang="en-US" sz="1800" dirty="0"/>
                    </a:p>
                  </a:txBody>
                  <a:tcPr marL="68584" marR="68584" marT="34275" marB="34275">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402283">
                <a:tc>
                  <a:txBody>
                    <a:bodyPr/>
                    <a:lstStyle/>
                    <a:p>
                      <a:r>
                        <a:rPr lang="en-US" sz="1800" dirty="0" smtClean="0"/>
                        <a:t>Proctor for Accommodated</a:t>
                      </a:r>
                      <a:r>
                        <a:rPr lang="en-US" sz="1800" baseline="0" dirty="0" smtClean="0"/>
                        <a:t> Rooms </a:t>
                      </a:r>
                      <a:endParaRPr lang="en-US" sz="1800" dirty="0"/>
                    </a:p>
                  </a:txBody>
                  <a:tcPr marL="68584" marR="68584" marT="34275" marB="34275">
                    <a:lnL w="12700" cap="flat" cmpd="sng" algn="ctr">
                      <a:solidFill>
                        <a:schemeClr val="tx1"/>
                      </a:solidFill>
                      <a:prstDash val="solid"/>
                      <a:round/>
                      <a:headEnd type="none" w="med" len="med"/>
                      <a:tailEnd type="none" w="med" len="med"/>
                    </a:lnL>
                  </a:tcPr>
                </a:tc>
                <a:tc>
                  <a:txBody>
                    <a:bodyPr/>
                    <a:lstStyle/>
                    <a:p>
                      <a:pPr algn="ctr"/>
                      <a:r>
                        <a:rPr lang="en-US" sz="1800" dirty="0" smtClean="0"/>
                        <a:t>  X</a:t>
                      </a:r>
                      <a:r>
                        <a:rPr lang="en-US" sz="1800" dirty="0" smtClean="0">
                          <a:solidFill>
                            <a:srgbClr val="FF0000"/>
                          </a:solidFill>
                        </a:rPr>
                        <a:t>*</a:t>
                      </a:r>
                      <a:endParaRPr lang="en-US" sz="1800" dirty="0">
                        <a:solidFill>
                          <a:srgbClr val="FF0000"/>
                        </a:solidFill>
                      </a:endParaRPr>
                    </a:p>
                  </a:txBody>
                  <a:tcPr marL="68584" marR="68584" marT="34275" marB="34275"/>
                </a:tc>
                <a:tc>
                  <a:txBody>
                    <a:bodyPr/>
                    <a:lstStyle/>
                    <a:p>
                      <a:pPr algn="ctr"/>
                      <a:r>
                        <a:rPr lang="en-US" sz="1800" dirty="0" smtClean="0"/>
                        <a:t>  X</a:t>
                      </a:r>
                      <a:r>
                        <a:rPr lang="en-US" sz="1800" dirty="0" smtClean="0">
                          <a:solidFill>
                            <a:srgbClr val="FF0000"/>
                          </a:solidFill>
                        </a:rPr>
                        <a:t>*</a:t>
                      </a:r>
                      <a:endParaRPr lang="en-US" sz="1800" dirty="0">
                        <a:solidFill>
                          <a:srgbClr val="FF0000"/>
                        </a:solidFill>
                      </a:endParaRPr>
                    </a:p>
                  </a:txBody>
                  <a:tcPr marL="68584" marR="68584" marT="34275" marB="34275">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852886">
                <a:tc>
                  <a:txBody>
                    <a:bodyPr/>
                    <a:lstStyle/>
                    <a:p>
                      <a:r>
                        <a:rPr lang="en-US" sz="1800" dirty="0" smtClean="0"/>
                        <a:t>Cannot be related to an</a:t>
                      </a:r>
                      <a:r>
                        <a:rPr lang="en-US" sz="1800" baseline="0" dirty="0" smtClean="0"/>
                        <a:t> 11</a:t>
                      </a:r>
                      <a:r>
                        <a:rPr lang="en-US" sz="1800" baseline="30000" dirty="0" smtClean="0"/>
                        <a:t>th</a:t>
                      </a:r>
                      <a:r>
                        <a:rPr lang="en-US" sz="1800" baseline="0" dirty="0" smtClean="0"/>
                        <a:t> grader taking the same assessment</a:t>
                      </a:r>
                      <a:endParaRPr lang="en-US" sz="1800" dirty="0"/>
                    </a:p>
                  </a:txBody>
                  <a:tcPr marL="68584" marR="68584" marT="34275" marB="34275">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1800" dirty="0" smtClean="0"/>
                        <a:t>X</a:t>
                      </a:r>
                      <a:endParaRPr lang="en-US" sz="1800" dirty="0"/>
                    </a:p>
                  </a:txBody>
                  <a:tcPr marL="68584" marR="68584" marT="34275" marB="34275">
                    <a:lnB w="12700" cap="flat" cmpd="sng" algn="ctr">
                      <a:solidFill>
                        <a:schemeClr val="tx1"/>
                      </a:solidFill>
                      <a:prstDash val="solid"/>
                      <a:round/>
                      <a:headEnd type="none" w="med" len="med"/>
                      <a:tailEnd type="none" w="med" len="med"/>
                    </a:lnB>
                  </a:tcPr>
                </a:tc>
                <a:tc>
                  <a:txBody>
                    <a:bodyPr/>
                    <a:lstStyle/>
                    <a:p>
                      <a:pPr algn="ctr"/>
                      <a:r>
                        <a:rPr lang="en-US" sz="1800" dirty="0" smtClean="0"/>
                        <a:t>X</a:t>
                      </a:r>
                      <a:endParaRPr lang="en-US" sz="1800" dirty="0"/>
                    </a:p>
                  </a:txBody>
                  <a:tcPr marL="68584" marR="68584" marT="34275" marB="34275">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3341" name="TextBox 4"/>
          <p:cNvSpPr txBox="1">
            <a:spLocks noChangeArrowheads="1"/>
          </p:cNvSpPr>
          <p:nvPr/>
        </p:nvSpPr>
        <p:spPr bwMode="auto">
          <a:xfrm>
            <a:off x="811213" y="4097338"/>
            <a:ext cx="763428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en-US" altLang="en-US" b="1">
                <a:solidFill>
                  <a:srgbClr val="FF0000"/>
                </a:solidFill>
              </a:rPr>
              <a:t>*Required by OSDE </a:t>
            </a:r>
          </a:p>
          <a:p>
            <a:endParaRPr lang="en-US" altLang="en-US" b="1">
              <a:solidFill>
                <a:srgbClr val="FF0000"/>
              </a:solidFill>
            </a:endParaRPr>
          </a:p>
          <a:p>
            <a:r>
              <a:rPr lang="en-US" altLang="en-US"/>
              <a:t>Please note:  Both the SAT and ACT are part of the Oklahoma School Testing Program.  All applicable state test security rules and regulations apply to these tests in addition to the test security rules and policies SAT and ACT require for test administration. </a:t>
            </a:r>
          </a:p>
          <a:p>
            <a:endParaRPr lang="en-US" altLang="en-US" b="1">
              <a:solidFill>
                <a:srgbClr val="FF0000"/>
              </a:solidFill>
            </a:endParaRPr>
          </a:p>
        </p:txBody>
      </p:sp>
      <p:sp>
        <p:nvSpPr>
          <p:cNvPr id="1334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D4D40B30-56D3-468D-9D77-122557BC255C}" type="slidenum">
              <a:rPr lang="en-US" altLang="en-US" smtClean="0">
                <a:latin typeface="Arial" panose="020B0604020202020204" pitchFamily="34" charset="0"/>
              </a:rPr>
              <a:pPr/>
              <a:t>4</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09600" y="838200"/>
            <a:ext cx="8229600" cy="990600"/>
          </a:xfrm>
        </p:spPr>
        <p:txBody>
          <a:bodyPr>
            <a:normAutofit fontScale="90000"/>
          </a:bodyPr>
          <a:lstStyle/>
          <a:p>
            <a:pPr algn="ctr" eaLnBrk="1" fontAlgn="auto" hangingPunct="1">
              <a:spcAft>
                <a:spcPts val="0"/>
              </a:spcAft>
              <a:defRPr/>
            </a:pPr>
            <a:r>
              <a:rPr lang="en-US" altLang="en-US" dirty="0" smtClean="0"/>
              <a:t>The remainder of the slides pertain to OSTP grades 3-8 and the CCRA Science Content and U.S. History Assessments</a:t>
            </a:r>
          </a:p>
        </p:txBody>
      </p:sp>
      <p:sp>
        <p:nvSpPr>
          <p:cNvPr id="1433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752162E5-D3A6-42D4-A29B-D14A17FA00BC}" type="slidenum">
              <a:rPr lang="en-US" altLang="en-US" smtClean="0">
                <a:latin typeface="Arial" panose="020B0604020202020204" pitchFamily="34" charset="0"/>
              </a:rPr>
              <a:pPr/>
              <a:t>5</a:t>
            </a:fld>
            <a:endParaRPr lang="en-US" altLang="en-US" smtClean="0">
              <a:latin typeface="Arial" panose="020B0604020202020204" pitchFamily="34" charset="0"/>
            </a:endParaRPr>
          </a:p>
        </p:txBody>
      </p:sp>
      <p:sp>
        <p:nvSpPr>
          <p:cNvPr id="14341" name="TextBox 1"/>
          <p:cNvSpPr txBox="1">
            <a:spLocks noChangeArrowheads="1"/>
          </p:cNvSpPr>
          <p:nvPr/>
        </p:nvSpPr>
        <p:spPr bwMode="auto">
          <a:xfrm>
            <a:off x="0" y="2133600"/>
            <a:ext cx="9144000" cy="538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pPr algn="ctr">
              <a:defRPr/>
            </a:pPr>
            <a:r>
              <a:rPr lang="en-US" altLang="en-US" sz="2400" dirty="0" smtClean="0"/>
              <a:t>For further information about SAT/ACT policies and procedures, reference their individual testing manuals.</a:t>
            </a:r>
          </a:p>
          <a:p>
            <a:pPr>
              <a:defRPr/>
            </a:pPr>
            <a:r>
              <a:rPr lang="en-US" altLang="en-US" sz="2800" b="1" dirty="0" smtClean="0"/>
              <a:t>SAT</a:t>
            </a:r>
          </a:p>
          <a:p>
            <a:pPr marL="342900" indent="-342900">
              <a:buFont typeface="Arial" panose="020B0604020202020204" pitchFamily="34" charset="0"/>
              <a:buChar char="•"/>
              <a:defRPr/>
            </a:pPr>
            <a:r>
              <a:rPr lang="en-US" altLang="en-US" sz="2800" dirty="0" smtClean="0"/>
              <a:t>Home Page: </a:t>
            </a:r>
            <a:r>
              <a:rPr lang="en-US" altLang="en-US" sz="1600" dirty="0" smtClean="0">
                <a:hlinkClick r:id="rId3"/>
              </a:rPr>
              <a:t>https://collegereadiness.collegeboard.org/</a:t>
            </a:r>
            <a:endParaRPr lang="en-US" altLang="en-US" sz="1600" dirty="0" smtClean="0"/>
          </a:p>
          <a:p>
            <a:pPr marL="342900" indent="-342900">
              <a:buFont typeface="Arial" panose="020B0604020202020204" pitchFamily="34" charset="0"/>
              <a:buChar char="•"/>
              <a:defRPr/>
            </a:pPr>
            <a:r>
              <a:rPr lang="en-US" altLang="en-US" sz="2800" dirty="0" smtClean="0"/>
              <a:t>Administration Manual: </a:t>
            </a:r>
            <a:r>
              <a:rPr lang="en-US" sz="1600" u="sng" dirty="0" smtClean="0">
                <a:hlinkClick r:id="rId4"/>
              </a:rPr>
              <a:t>https://collegereadiness.collegeboard.org/sat/k12-educators/sat-school-day/downloads</a:t>
            </a:r>
            <a:r>
              <a:rPr lang="en-US" sz="1600" dirty="0" smtClean="0"/>
              <a:t> </a:t>
            </a:r>
          </a:p>
          <a:p>
            <a:pPr>
              <a:defRPr/>
            </a:pPr>
            <a:endParaRPr lang="en-US" altLang="en-US" sz="1600" dirty="0" smtClean="0"/>
          </a:p>
          <a:p>
            <a:pPr>
              <a:defRPr/>
            </a:pPr>
            <a:r>
              <a:rPr lang="en-US" altLang="en-US" sz="2800" b="1" dirty="0" smtClean="0"/>
              <a:t>ACT</a:t>
            </a:r>
          </a:p>
          <a:p>
            <a:pPr marL="342900" indent="-342900">
              <a:buFont typeface="Arial" panose="020B0604020202020204" pitchFamily="34" charset="0"/>
              <a:buChar char="•"/>
              <a:defRPr/>
            </a:pPr>
            <a:r>
              <a:rPr lang="en-US" altLang="en-US" sz="2800" dirty="0" smtClean="0"/>
              <a:t>Oklahoma Landing Page: </a:t>
            </a:r>
            <a:r>
              <a:rPr lang="en-US" altLang="en-US" sz="1600" dirty="0" smtClean="0">
                <a:hlinkClick r:id="rId5"/>
              </a:rPr>
              <a:t>http://www.act.org/content/act/en/products-and-services/state-and-district-solutions/oklahoma.html</a:t>
            </a:r>
            <a:endParaRPr lang="en-US" altLang="en-US" sz="2800" dirty="0" smtClean="0"/>
          </a:p>
          <a:p>
            <a:pPr marL="342900" indent="-342900">
              <a:buFont typeface="Arial" panose="020B0604020202020204" pitchFamily="34" charset="0"/>
              <a:buChar char="•"/>
              <a:defRPr/>
            </a:pPr>
            <a:r>
              <a:rPr lang="en-US" altLang="en-US" sz="2800" dirty="0" smtClean="0"/>
              <a:t>Administration Manual: </a:t>
            </a:r>
            <a:r>
              <a:rPr lang="en-US" altLang="en-US" sz="1600" dirty="0" smtClean="0">
                <a:solidFill>
                  <a:srgbClr val="292934"/>
                </a:solidFill>
                <a:hlinkClick r:id="rId6"/>
              </a:rPr>
              <a:t>http://www.act.org/content/dam/act/secured/documents/pdfs/Admin-Manual-ACT-S&amp;D-Online-Secured.pdf</a:t>
            </a:r>
            <a:endParaRPr lang="en-US" altLang="en-US" sz="1600" dirty="0" smtClean="0">
              <a:solidFill>
                <a:srgbClr val="292934"/>
              </a:solidFill>
            </a:endParaRPr>
          </a:p>
          <a:p>
            <a:pPr>
              <a:defRPr/>
            </a:pPr>
            <a:endParaRPr lang="en-US" altLang="en-US" sz="2400" dirty="0" smtClean="0"/>
          </a:p>
          <a:p>
            <a:pPr>
              <a:defRPr/>
            </a:pPr>
            <a:endParaRPr lang="en-US" alt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2"/>
          <p:cNvSpPr>
            <a:spLocks noGrp="1"/>
          </p:cNvSpPr>
          <p:nvPr>
            <p:ph type="body" idx="1"/>
          </p:nvPr>
        </p:nvSpPr>
        <p:spPr>
          <a:xfrm>
            <a:off x="722313" y="2743200"/>
            <a:ext cx="7772400" cy="1447800"/>
          </a:xfrm>
        </p:spPr>
        <p:txBody>
          <a:bodyPr rtlCol="0">
            <a:normAutofit fontScale="47500" lnSpcReduction="20000"/>
          </a:bodyPr>
          <a:lstStyle/>
          <a:p>
            <a:pPr eaLnBrk="1" fontAlgn="auto" hangingPunct="1">
              <a:spcAft>
                <a:spcPts val="0"/>
              </a:spcAft>
              <a:defRPr/>
            </a:pPr>
            <a:endParaRPr lang="en-US" altLang="en-US" sz="4000" dirty="0" smtClean="0"/>
          </a:p>
          <a:p>
            <a:pPr eaLnBrk="1" fontAlgn="auto" hangingPunct="1">
              <a:spcAft>
                <a:spcPts val="0"/>
              </a:spcAft>
              <a:defRPr/>
            </a:pPr>
            <a:r>
              <a:rPr lang="en-US" altLang="en-US" sz="7600" dirty="0" smtClean="0"/>
              <a:t>Test Security and Testing Violations</a:t>
            </a:r>
          </a:p>
          <a:p>
            <a:pPr eaLnBrk="1" fontAlgn="auto" hangingPunct="1">
              <a:spcAft>
                <a:spcPts val="0"/>
              </a:spcAft>
              <a:defRPr/>
            </a:pPr>
            <a:r>
              <a:rPr lang="en-US" altLang="en-US" sz="4000" dirty="0" smtClean="0"/>
              <a:t>   </a:t>
            </a:r>
            <a:endParaRPr lang="en-US" altLang="en-US" sz="3200" dirty="0" smtClean="0"/>
          </a:p>
        </p:txBody>
      </p:sp>
      <p:sp>
        <p:nvSpPr>
          <p:cNvPr id="16387"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AEB67A2F-2C31-44CB-B5B5-BB59BCDF37C3}" type="slidenum">
              <a:rPr lang="en-US" altLang="en-US" smtClean="0">
                <a:latin typeface="Arial" panose="020B0604020202020204" pitchFamily="34" charset="0"/>
              </a:rPr>
              <a:pPr/>
              <a:t>6</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D49DC8F-6921-4B43-8036-8328D2BB3705}"/>
              </a:ext>
            </a:extLst>
          </p:cNvPr>
          <p:cNvSpPr>
            <a:spLocks noGrp="1" noChangeArrowheads="1"/>
          </p:cNvSpPr>
          <p:nvPr>
            <p:ph type="title"/>
          </p:nvPr>
        </p:nvSpPr>
        <p:spPr/>
        <p:txBody>
          <a:bodyPr/>
          <a:lstStyle/>
          <a:p>
            <a:pPr algn="ctr" eaLnBrk="1" fontAlgn="auto" hangingPunct="1">
              <a:spcAft>
                <a:spcPts val="0"/>
              </a:spcAft>
              <a:defRPr/>
            </a:pPr>
            <a:r>
              <a:rPr lang="en-US" altLang="en-US" dirty="0"/>
              <a:t>Test Security and Testing Violations</a:t>
            </a:r>
          </a:p>
        </p:txBody>
      </p:sp>
      <p:sp>
        <p:nvSpPr>
          <p:cNvPr id="17411" name="Rectangle 3"/>
          <p:cNvSpPr>
            <a:spLocks noGrp="1" noChangeArrowheads="1"/>
          </p:cNvSpPr>
          <p:nvPr>
            <p:ph idx="1"/>
          </p:nvPr>
        </p:nvSpPr>
        <p:spPr>
          <a:xfrm>
            <a:off x="0" y="1600200"/>
            <a:ext cx="9144000" cy="5257800"/>
          </a:xfrm>
        </p:spPr>
        <p:txBody>
          <a:bodyPr/>
          <a:lstStyle/>
          <a:p>
            <a:pPr eaLnBrk="1" hangingPunct="1"/>
            <a:endParaRPr lang="en-US" altLang="en-US" smtClean="0"/>
          </a:p>
          <a:p>
            <a:pPr eaLnBrk="1" hangingPunct="1"/>
            <a:r>
              <a:rPr lang="en-US" altLang="en-US" smtClean="0"/>
              <a:t>Reproduction in any form of any copyrighted test materials is a violation of federal copyright laws. </a:t>
            </a:r>
          </a:p>
          <a:p>
            <a:pPr lvl="1" eaLnBrk="1" hangingPunct="1"/>
            <a:r>
              <a:rPr lang="en-US" altLang="en-US" smtClean="0"/>
              <a:t>The Federal Copyright Law – as it applies to the multiple-choice and/or Writing Assessment Component of the OSTP –  prohibits photocopying of any part of the student Test Booklet.  This includes the lined writing pages, the writing prompt, and the student’s written response.</a:t>
            </a:r>
          </a:p>
          <a:p>
            <a:pPr lvl="1" eaLnBrk="1" hangingPunct="1"/>
            <a:r>
              <a:rPr lang="en-US" altLang="en-US" smtClean="0"/>
              <a:t>Oklahoma District and School personnel only are permitted to reproduce the following non-secure, copyrighted test materials:  </a:t>
            </a:r>
            <a:r>
              <a:rPr lang="en-US" altLang="en-US" i="1" smtClean="0"/>
              <a:t>Parent, Student, Teacher Guides</a:t>
            </a:r>
            <a:r>
              <a:rPr lang="en-US" altLang="en-US" smtClean="0"/>
              <a:t>, </a:t>
            </a:r>
            <a:r>
              <a:rPr lang="en-US" altLang="en-US" i="1" smtClean="0"/>
              <a:t>Test Administration Manuals </a:t>
            </a:r>
            <a:r>
              <a:rPr lang="en-US" altLang="en-US" smtClean="0"/>
              <a:t>and </a:t>
            </a:r>
            <a:r>
              <a:rPr lang="en-US" altLang="en-US" i="1" smtClean="0"/>
              <a:t>Test Preparation Manuals</a:t>
            </a:r>
            <a:r>
              <a:rPr lang="en-US" altLang="en-US" smtClean="0"/>
              <a:t>.</a:t>
            </a:r>
          </a:p>
        </p:txBody>
      </p:sp>
      <p:sp>
        <p:nvSpPr>
          <p:cNvPr id="174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FEBCCF2B-D731-4093-882D-96172C6F1C20}" type="slidenum">
              <a:rPr lang="en-US" altLang="en-US" smtClean="0">
                <a:latin typeface="Arial" panose="020B0604020202020204" pitchFamily="34" charset="0"/>
              </a:rPr>
              <a:pPr/>
              <a:t>7</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fontAlgn="auto" hangingPunct="1">
              <a:spcAft>
                <a:spcPts val="0"/>
              </a:spcAft>
              <a:defRPr/>
            </a:pPr>
            <a:r>
              <a:rPr lang="en-US" altLang="en-US" dirty="0" smtClean="0"/>
              <a:t>Test Security and Testing Violations</a:t>
            </a:r>
          </a:p>
        </p:txBody>
      </p:sp>
      <p:sp>
        <p:nvSpPr>
          <p:cNvPr id="19459" name="Rectangle 3"/>
          <p:cNvSpPr>
            <a:spLocks noGrp="1" noChangeArrowheads="1"/>
          </p:cNvSpPr>
          <p:nvPr>
            <p:ph idx="1"/>
          </p:nvPr>
        </p:nvSpPr>
        <p:spPr>
          <a:xfrm>
            <a:off x="0" y="1600200"/>
            <a:ext cx="9144000" cy="5257800"/>
          </a:xfrm>
        </p:spPr>
        <p:txBody>
          <a:bodyPr/>
          <a:lstStyle/>
          <a:p>
            <a:pPr eaLnBrk="1" hangingPunct="1"/>
            <a:endParaRPr lang="en-US" altLang="en-US" smtClean="0"/>
          </a:p>
          <a:p>
            <a:pPr eaLnBrk="1" hangingPunct="1"/>
            <a:r>
              <a:rPr lang="en-US" altLang="en-US" smtClean="0"/>
              <a:t>Every assessment</a:t>
            </a:r>
            <a:r>
              <a:rPr lang="en-US" altLang="en-US" smtClean="0">
                <a:solidFill>
                  <a:srgbClr val="FF0000"/>
                </a:solidFill>
              </a:rPr>
              <a:t> </a:t>
            </a:r>
            <a:r>
              <a:rPr lang="en-US" altLang="en-US" smtClean="0"/>
              <a:t>shall be administered by an education-certified professional employed by the school district.</a:t>
            </a:r>
            <a:endParaRPr lang="en-US" altLang="en-US" smtClean="0">
              <a:solidFill>
                <a:srgbClr val="FF0000"/>
              </a:solidFill>
            </a:endParaRPr>
          </a:p>
          <a:p>
            <a:pPr eaLnBrk="1" hangingPunct="1"/>
            <a:r>
              <a:rPr lang="en-US" altLang="en-US" smtClean="0">
                <a:solidFill>
                  <a:srgbClr val="FF0000"/>
                </a:solidFill>
              </a:rPr>
              <a:t>The DTC and BTC cannot serve as the Test Administrator or Test Proctor if more than one testing session is occurring at the same time.</a:t>
            </a:r>
          </a:p>
          <a:p>
            <a:pPr eaLnBrk="1" hangingPunct="1"/>
            <a:r>
              <a:rPr lang="en-US" altLang="en-US" smtClean="0"/>
              <a:t>Every Test Administrator should be accompanied by a Test Proctor the entire duration of the test administration.</a:t>
            </a:r>
            <a:r>
              <a:rPr lang="en-US" altLang="en-US" smtClean="0">
                <a:solidFill>
                  <a:srgbClr val="FF0000"/>
                </a:solidFill>
              </a:rPr>
              <a:t> </a:t>
            </a:r>
            <a:endParaRPr lang="en-US" altLang="en-US" smtClean="0"/>
          </a:p>
        </p:txBody>
      </p:sp>
      <p:sp>
        <p:nvSpPr>
          <p:cNvPr id="19460"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E2A09E7C-B806-4E77-94C7-DDF44F2759D5}" type="slidenum">
              <a:rPr lang="en-US" altLang="en-US" smtClean="0">
                <a:latin typeface="Arial" panose="020B0604020202020204" pitchFamily="34" charset="0"/>
              </a:rPr>
              <a:pPr/>
              <a:t>8</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fontAlgn="auto" hangingPunct="1">
              <a:spcAft>
                <a:spcPts val="0"/>
              </a:spcAft>
              <a:defRPr/>
            </a:pPr>
            <a:r>
              <a:rPr lang="en-US" altLang="en-US" dirty="0" smtClean="0"/>
              <a:t>Test Security and Testing Violations</a:t>
            </a:r>
          </a:p>
        </p:txBody>
      </p:sp>
      <p:sp>
        <p:nvSpPr>
          <p:cNvPr id="19459" name="Rectangle 3"/>
          <p:cNvSpPr>
            <a:spLocks noGrp="1" noChangeArrowheads="1"/>
          </p:cNvSpPr>
          <p:nvPr>
            <p:ph idx="1"/>
          </p:nvPr>
        </p:nvSpPr>
        <p:spPr>
          <a:xfrm>
            <a:off x="0" y="1600200"/>
            <a:ext cx="9144000" cy="5257800"/>
          </a:xfrm>
        </p:spPr>
        <p:txBody>
          <a:bodyPr/>
          <a:lstStyle/>
          <a:p>
            <a:pPr eaLnBrk="1" hangingPunct="1">
              <a:defRPr/>
            </a:pPr>
            <a:r>
              <a:rPr lang="en-US" altLang="en-US" dirty="0" smtClean="0"/>
              <a:t>No person shall teach test items to students, change any student’s answers, or in any manner provide correct or incorrect answers to test questions for students before, during, or after test administration. </a:t>
            </a:r>
          </a:p>
          <a:p>
            <a:pPr marL="274637" lvl="1" indent="0" eaLnBrk="1" hangingPunct="1">
              <a:buFont typeface="Arial" panose="020B0604020202020204" pitchFamily="34" charset="0"/>
              <a:buNone/>
              <a:defRPr/>
            </a:pPr>
            <a:endParaRPr lang="en-US" altLang="en-US" sz="2200" b="1" dirty="0" smtClean="0"/>
          </a:p>
          <a:p>
            <a:pPr lvl="1" eaLnBrk="1" hangingPunct="1">
              <a:defRPr/>
            </a:pPr>
            <a:r>
              <a:rPr lang="en-US" altLang="en-US" sz="2400" b="1" dirty="0" smtClean="0"/>
              <a:t>Violation of this regulation may result in revocation of the person’s teaching, counseling, administrative, and/or other certificate(s).</a:t>
            </a:r>
          </a:p>
        </p:txBody>
      </p:sp>
      <p:sp>
        <p:nvSpPr>
          <p:cNvPr id="2150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fld id="{39156036-31C0-4BFE-83F7-870949D7C8A3}" type="slidenum">
              <a:rPr lang="en-US" altLang="en-US" smtClean="0">
                <a:latin typeface="Arial" panose="020B0604020202020204" pitchFamily="34" charset="0"/>
              </a:rPr>
              <a:pPr/>
              <a:t>9</a:t>
            </a:fld>
            <a:endParaRPr lang="en-US" altLang="en-US" smtClean="0">
              <a:latin typeface="Arial" panose="020B0604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8171</TotalTime>
  <Words>2424</Words>
  <Application>Microsoft Office PowerPoint</Application>
  <PresentationFormat>On-screen Show (4:3)</PresentationFormat>
  <Paragraphs>267</Paragraphs>
  <Slides>35</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Times New Roman</vt:lpstr>
      <vt:lpstr>Wingdings</vt:lpstr>
      <vt:lpstr>Clarity</vt:lpstr>
      <vt:lpstr>OSTP Test Proctor Training  Grades 3-8  CCRA Science &amp; U.S. History  2018 – 2019 </vt:lpstr>
      <vt:lpstr>Agenda</vt:lpstr>
      <vt:lpstr>PowerPoint Presentation</vt:lpstr>
      <vt:lpstr>Staffing SAT and ACT</vt:lpstr>
      <vt:lpstr>The remainder of the slides pertain to OSTP grades 3-8 and the CCRA Science Content and U.S. History Assessments</vt:lpstr>
      <vt:lpstr>PowerPoint Presentation</vt:lpstr>
      <vt:lpstr>Test Security and Testing Violations</vt:lpstr>
      <vt:lpstr>Test Security and Testing Violations</vt:lpstr>
      <vt:lpstr>Test Security and Testing Violations</vt:lpstr>
      <vt:lpstr>Test Security and Testing Violations</vt:lpstr>
      <vt:lpstr>Test Security and Testing Violations</vt:lpstr>
      <vt:lpstr>Test Security and Testing Violations</vt:lpstr>
      <vt:lpstr>Test Security and Testing Violations</vt:lpstr>
      <vt:lpstr>PowerPoint Presentation</vt:lpstr>
      <vt:lpstr>Time Schedule and Test Sequence</vt:lpstr>
      <vt:lpstr>Sections</vt:lpstr>
      <vt:lpstr>Grades 5 &amp; 8 ELA</vt:lpstr>
      <vt:lpstr>Math and Science</vt:lpstr>
      <vt:lpstr>PowerPoint Presentation</vt:lpstr>
      <vt:lpstr>General Requirements</vt:lpstr>
      <vt:lpstr>Science</vt:lpstr>
      <vt:lpstr>PowerPoint Presentation</vt:lpstr>
      <vt:lpstr>Read-Aloud Accommodation</vt:lpstr>
      <vt:lpstr>PowerPoint Presentation</vt:lpstr>
      <vt:lpstr>Test Proctor Responsibilities Who can fill this role? </vt:lpstr>
      <vt:lpstr>Test Proctor Responsibilities Before Testing</vt:lpstr>
      <vt:lpstr>Test Proctor Responsibilities Before Testing</vt:lpstr>
      <vt:lpstr>Test Proctor Responsibilities</vt:lpstr>
      <vt:lpstr>Test Procotor Responsibilities During Testing</vt:lpstr>
      <vt:lpstr>Test Proctor Responsibilities During Testing</vt:lpstr>
      <vt:lpstr>Test Proctor Responsibilities During Testing</vt:lpstr>
      <vt:lpstr>Test Proctor Responsibilities During Testing</vt:lpstr>
      <vt:lpstr>Test Proctor Responsibilities After Testing</vt:lpstr>
      <vt:lpstr>Test Proctor Responsibilities After Testing</vt:lpstr>
      <vt:lpstr>Questions or Concerns?  </vt:lpstr>
    </vt:vector>
  </TitlesOfParts>
  <Company>OKSDE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Preparation for Test Administrators and Monitors</dc:title>
  <dc:creator>Joyce.DeFehr</dc:creator>
  <cp:lastModifiedBy>Craig Walker</cp:lastModifiedBy>
  <cp:revision>412</cp:revision>
  <cp:lastPrinted>2015-01-10T17:50:34Z</cp:lastPrinted>
  <dcterms:created xsi:type="dcterms:W3CDTF">2007-02-04T23:29:34Z</dcterms:created>
  <dcterms:modified xsi:type="dcterms:W3CDTF">2019-02-11T18:05:20Z</dcterms:modified>
</cp:coreProperties>
</file>