
<file path=[Content_Types].xml><?xml version="1.0" encoding="utf-8"?>
<Types xmlns="http://schemas.openxmlformats.org/package/2006/content-types">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xml" ContentType="application/vnd.openxmlformats-officedocument.drawingml.chartshapes+xml"/>
  <Override PartName="/ppt/notesSlides/notesSlide4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64" r:id="rId2"/>
    <p:sldId id="263" r:id="rId3"/>
    <p:sldId id="265" r:id="rId4"/>
    <p:sldId id="266" r:id="rId5"/>
    <p:sldId id="326" r:id="rId6"/>
    <p:sldId id="327" r:id="rId7"/>
    <p:sldId id="262" r:id="rId8"/>
    <p:sldId id="274" r:id="rId9"/>
    <p:sldId id="305" r:id="rId10"/>
    <p:sldId id="306" r:id="rId11"/>
    <p:sldId id="289" r:id="rId12"/>
    <p:sldId id="307" r:id="rId13"/>
    <p:sldId id="308" r:id="rId14"/>
    <p:sldId id="312" r:id="rId15"/>
    <p:sldId id="293" r:id="rId16"/>
    <p:sldId id="292" r:id="rId17"/>
    <p:sldId id="310" r:id="rId18"/>
    <p:sldId id="311" r:id="rId19"/>
    <p:sldId id="295" r:id="rId20"/>
    <p:sldId id="313" r:id="rId21"/>
    <p:sldId id="294" r:id="rId22"/>
    <p:sldId id="314" r:id="rId23"/>
    <p:sldId id="328" r:id="rId24"/>
    <p:sldId id="324" r:id="rId25"/>
    <p:sldId id="322" r:id="rId26"/>
    <p:sldId id="331" r:id="rId27"/>
    <p:sldId id="315" r:id="rId28"/>
    <p:sldId id="267" r:id="rId29"/>
    <p:sldId id="270" r:id="rId30"/>
    <p:sldId id="271" r:id="rId31"/>
    <p:sldId id="273" r:id="rId32"/>
    <p:sldId id="268" r:id="rId33"/>
    <p:sldId id="272" r:id="rId34"/>
    <p:sldId id="316" r:id="rId35"/>
    <p:sldId id="296" r:id="rId36"/>
    <p:sldId id="299" r:id="rId37"/>
    <p:sldId id="269" r:id="rId38"/>
    <p:sldId id="330" r:id="rId39"/>
    <p:sldId id="300" r:id="rId40"/>
    <p:sldId id="320" r:id="rId41"/>
    <p:sldId id="321" r:id="rId42"/>
    <p:sldId id="317" r:id="rId43"/>
    <p:sldId id="278" r:id="rId44"/>
    <p:sldId id="279" r:id="rId45"/>
    <p:sldId id="277" r:id="rId46"/>
    <p:sldId id="304" r:id="rId47"/>
    <p:sldId id="281" r:id="rId48"/>
    <p:sldId id="280" r:id="rId49"/>
    <p:sldId id="325" r:id="rId50"/>
    <p:sldId id="323" r:id="rId51"/>
    <p:sldId id="318" r:id="rId52"/>
    <p:sldId id="298" r:id="rId53"/>
    <p:sldId id="297" r:id="rId54"/>
    <p:sldId id="329" r:id="rId55"/>
    <p:sldId id="319" r:id="rId56"/>
    <p:sldId id="282" r:id="rId57"/>
    <p:sldId id="303" r:id="rId58"/>
    <p:sldId id="302" r:id="rId5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44" autoAdjust="0"/>
    <p:restoredTop sz="66183" autoAdjust="0"/>
  </p:normalViewPr>
  <p:slideViewPr>
    <p:cSldViewPr snapToGrid="0">
      <p:cViewPr varScale="1">
        <p:scale>
          <a:sx n="88" d="100"/>
          <a:sy n="88" d="100"/>
        </p:scale>
        <p:origin x="1470" y="78"/>
      </p:cViewPr>
      <p:guideLst/>
    </p:cSldViewPr>
  </p:slideViewPr>
  <p:outlineViewPr>
    <p:cViewPr>
      <p:scale>
        <a:sx n="33" d="100"/>
        <a:sy n="33" d="100"/>
      </p:scale>
      <p:origin x="0" y="-15450"/>
    </p:cViewPr>
  </p:outlineViewPr>
  <p:notesTextViewPr>
    <p:cViewPr>
      <p:scale>
        <a:sx n="1" d="1"/>
        <a:sy n="1" d="1"/>
      </p:scale>
      <p:origin x="0" y="0"/>
    </p:cViewPr>
  </p:notesTextViewPr>
  <p:sorterViewPr>
    <p:cViewPr>
      <p:scale>
        <a:sx n="100" d="100"/>
        <a:sy n="100" d="100"/>
      </p:scale>
      <p:origin x="0" y="-12330"/>
    </p:cViewPr>
  </p:sorter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smtClean="0"/>
              <a:t>Rate Per </a:t>
            </a:r>
            <a:r>
              <a:rPr lang="en-US" dirty="0"/>
              <a:t>100,000</a:t>
            </a:r>
          </a:p>
        </c:rich>
      </c:tx>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Rates Per 100,000</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Sheet1!$A$2:$A$9</c:f>
              <c:strCache>
                <c:ptCount val="8"/>
                <c:pt idx="0">
                  <c:v>Oklahoma (2nd)</c:v>
                </c:pt>
                <c:pt idx="1">
                  <c:v>National Average</c:v>
                </c:pt>
                <c:pt idx="2">
                  <c:v>Arkansas (6th)</c:v>
                </c:pt>
                <c:pt idx="3">
                  <c:v>Texas (7th)</c:v>
                </c:pt>
                <c:pt idx="4">
                  <c:v>Missouri (8th)</c:v>
                </c:pt>
                <c:pt idx="5">
                  <c:v>Colorado (27th)</c:v>
                </c:pt>
                <c:pt idx="6">
                  <c:v>New Mexico (32nd)</c:v>
                </c:pt>
                <c:pt idx="7">
                  <c:v>Kansas (34th)</c:v>
                </c:pt>
              </c:strCache>
            </c:strRef>
          </c:cat>
          <c:val>
            <c:numRef>
              <c:f>Sheet1!$B$2:$B$9</c:f>
              <c:numCache>
                <c:formatCode>General</c:formatCode>
                <c:ptCount val="8"/>
                <c:pt idx="0">
                  <c:v>715</c:v>
                </c:pt>
                <c:pt idx="1">
                  <c:v>458</c:v>
                </c:pt>
                <c:pt idx="2">
                  <c:v>591</c:v>
                </c:pt>
                <c:pt idx="3">
                  <c:v>568</c:v>
                </c:pt>
                <c:pt idx="4">
                  <c:v>530</c:v>
                </c:pt>
                <c:pt idx="5">
                  <c:v>364</c:v>
                </c:pt>
                <c:pt idx="6">
                  <c:v>335</c:v>
                </c:pt>
                <c:pt idx="7">
                  <c:v>328</c:v>
                </c:pt>
              </c:numCache>
            </c:numRef>
          </c:val>
        </c:ser>
        <c:dLbls>
          <c:dLblPos val="inEnd"/>
          <c:showLegendKey val="0"/>
          <c:showVal val="1"/>
          <c:showCatName val="0"/>
          <c:showSerName val="0"/>
          <c:showPercent val="0"/>
          <c:showBubbleSize val="0"/>
        </c:dLbls>
        <c:gapWidth val="41"/>
        <c:axId val="327217864"/>
        <c:axId val="327218256"/>
      </c:barChart>
      <c:catAx>
        <c:axId val="3272178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65000"/>
                    <a:lumOff val="35000"/>
                  </a:schemeClr>
                </a:solidFill>
                <a:effectLst/>
                <a:latin typeface="+mn-lt"/>
                <a:ea typeface="+mn-ea"/>
                <a:cs typeface="+mn-cs"/>
              </a:defRPr>
            </a:pPr>
            <a:endParaRPr lang="en-US"/>
          </a:p>
        </c:txPr>
        <c:crossAx val="327218256"/>
        <c:crosses val="autoZero"/>
        <c:auto val="1"/>
        <c:lblAlgn val="ctr"/>
        <c:lblOffset val="100"/>
        <c:noMultiLvlLbl val="0"/>
      </c:catAx>
      <c:valAx>
        <c:axId val="327218256"/>
        <c:scaling>
          <c:orientation val="minMax"/>
        </c:scaling>
        <c:delete val="1"/>
        <c:axPos val="l"/>
        <c:numFmt formatCode="General" sourceLinked="1"/>
        <c:majorTickMark val="none"/>
        <c:minorTickMark val="none"/>
        <c:tickLblPos val="nextTo"/>
        <c:crossAx val="32721786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Offenders</c:v>
                </c:pt>
              </c:strCache>
            </c:strRef>
          </c:tx>
          <c:spPr>
            <a:ln w="31750" cap="rnd">
              <a:solidFill>
                <a:schemeClr val="accent1"/>
              </a:solidFill>
              <a:round/>
            </a:ln>
            <a:effectLst>
              <a:outerShdw blurRad="38100" dist="25400" dir="2700000" algn="br" rotWithShape="0">
                <a:srgbClr val="000000">
                  <a:alpha val="60000"/>
                </a:srgbClr>
              </a:outerShdw>
            </a:effectLst>
          </c:spPr>
          <c:marker>
            <c:symbol val="none"/>
          </c:marker>
          <c:cat>
            <c:strRef>
              <c:f>Sheet1!$A$2:$A$12</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Sheet1!$B$2:$B$12</c:f>
              <c:numCache>
                <c:formatCode>#,##0</c:formatCode>
                <c:ptCount val="11"/>
                <c:pt idx="0">
                  <c:v>31323</c:v>
                </c:pt>
                <c:pt idx="1">
                  <c:v>31052</c:v>
                </c:pt>
                <c:pt idx="2">
                  <c:v>30479</c:v>
                </c:pt>
                <c:pt idx="3">
                  <c:v>27749</c:v>
                </c:pt>
                <c:pt idx="4">
                  <c:v>24929</c:v>
                </c:pt>
                <c:pt idx="5">
                  <c:v>23884</c:v>
                </c:pt>
                <c:pt idx="6">
                  <c:v>24153</c:v>
                </c:pt>
                <c:pt idx="7">
                  <c:v>24790</c:v>
                </c:pt>
                <c:pt idx="8">
                  <c:v>25938</c:v>
                </c:pt>
                <c:pt idx="9">
                  <c:v>26929</c:v>
                </c:pt>
                <c:pt idx="10">
                  <c:v>29327</c:v>
                </c:pt>
              </c:numCache>
            </c:numRef>
          </c:val>
          <c:smooth val="0"/>
        </c:ser>
        <c:dLbls>
          <c:showLegendKey val="0"/>
          <c:showVal val="0"/>
          <c:showCatName val="0"/>
          <c:showSerName val="0"/>
          <c:showPercent val="0"/>
          <c:showBubbleSize val="0"/>
        </c:dLbls>
        <c:marker val="1"/>
        <c:smooth val="0"/>
        <c:axId val="423534504"/>
        <c:axId val="423534896"/>
      </c:lineChart>
      <c:lineChart>
        <c:grouping val="standard"/>
        <c:varyColors val="0"/>
        <c:ser>
          <c:idx val="1"/>
          <c:order val="1"/>
          <c:tx>
            <c:strRef>
              <c:f>Sheet1!$C$1</c:f>
              <c:strCache>
                <c:ptCount val="1"/>
                <c:pt idx="0">
                  <c:v>PPO's</c:v>
                </c:pt>
              </c:strCache>
            </c:strRef>
          </c:tx>
          <c:spPr>
            <a:ln w="31750" cap="rnd">
              <a:solidFill>
                <a:schemeClr val="accent2"/>
              </a:solidFill>
              <a:round/>
            </a:ln>
            <a:effectLst>
              <a:outerShdw blurRad="38100" dist="25400" dir="2700000" algn="br" rotWithShape="0">
                <a:srgbClr val="000000">
                  <a:alpha val="60000"/>
                </a:srgbClr>
              </a:outerShdw>
            </a:effectLst>
          </c:spPr>
          <c:marker>
            <c:symbol val="none"/>
          </c:marker>
          <c:cat>
            <c:strRef>
              <c:f>Sheet1!$A$2:$A$12</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Sheet1!$C$2:$C$12</c:f>
              <c:numCache>
                <c:formatCode>General</c:formatCode>
                <c:ptCount val="11"/>
                <c:pt idx="0">
                  <c:v>300</c:v>
                </c:pt>
                <c:pt idx="1">
                  <c:v>302</c:v>
                </c:pt>
                <c:pt idx="2">
                  <c:v>303</c:v>
                </c:pt>
                <c:pt idx="3">
                  <c:v>275</c:v>
                </c:pt>
                <c:pt idx="4">
                  <c:v>243</c:v>
                </c:pt>
                <c:pt idx="5">
                  <c:v>246</c:v>
                </c:pt>
                <c:pt idx="6">
                  <c:v>247</c:v>
                </c:pt>
                <c:pt idx="7">
                  <c:v>247</c:v>
                </c:pt>
                <c:pt idx="8">
                  <c:v>244</c:v>
                </c:pt>
                <c:pt idx="9">
                  <c:v>247</c:v>
                </c:pt>
                <c:pt idx="10">
                  <c:v>260</c:v>
                </c:pt>
              </c:numCache>
            </c:numRef>
          </c:val>
          <c:smooth val="0"/>
        </c:ser>
        <c:dLbls>
          <c:showLegendKey val="0"/>
          <c:showVal val="0"/>
          <c:showCatName val="0"/>
          <c:showSerName val="0"/>
          <c:showPercent val="0"/>
          <c:showBubbleSize val="0"/>
        </c:dLbls>
        <c:marker val="1"/>
        <c:smooth val="0"/>
        <c:axId val="324586688"/>
        <c:axId val="423535288"/>
      </c:lineChart>
      <c:catAx>
        <c:axId val="4235345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23534896"/>
        <c:crosses val="autoZero"/>
        <c:auto val="1"/>
        <c:lblAlgn val="ctr"/>
        <c:lblOffset val="100"/>
        <c:noMultiLvlLbl val="0"/>
      </c:catAx>
      <c:valAx>
        <c:axId val="42353489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23534504"/>
        <c:crosses val="autoZero"/>
        <c:crossBetween val="between"/>
      </c:valAx>
      <c:valAx>
        <c:axId val="423535288"/>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24586688"/>
        <c:crosses val="max"/>
        <c:crossBetween val="between"/>
        <c:majorUnit val="25"/>
        <c:minorUnit val="10"/>
      </c:valAx>
      <c:catAx>
        <c:axId val="324586688"/>
        <c:scaling>
          <c:orientation val="minMax"/>
        </c:scaling>
        <c:delete val="1"/>
        <c:axPos val="b"/>
        <c:numFmt formatCode="General" sourceLinked="1"/>
        <c:majorTickMark val="none"/>
        <c:minorTickMark val="none"/>
        <c:tickLblPos val="nextTo"/>
        <c:crossAx val="423535288"/>
        <c:crosses val="autoZero"/>
        <c:auto val="1"/>
        <c:lblAlgn val="ctr"/>
        <c:lblOffset val="100"/>
        <c:noMultiLvlLbl val="0"/>
      </c:catAx>
      <c:dTable>
        <c:showHorzBorder val="1"/>
        <c:showVertBorder val="1"/>
        <c:showOutline val="1"/>
        <c:showKeys val="0"/>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Sheet1!$A$2:$A$10</c:f>
              <c:strCache>
                <c:ptCount val="8"/>
                <c:pt idx="0">
                  <c:v>0-5</c:v>
                </c:pt>
                <c:pt idx="1">
                  <c:v>5-10</c:v>
                </c:pt>
                <c:pt idx="2">
                  <c:v>10-15</c:v>
                </c:pt>
                <c:pt idx="3">
                  <c:v>15-20</c:v>
                </c:pt>
                <c:pt idx="4">
                  <c:v>20-25</c:v>
                </c:pt>
                <c:pt idx="5">
                  <c:v>25-30</c:v>
                </c:pt>
                <c:pt idx="6">
                  <c:v>Over 30</c:v>
                </c:pt>
                <c:pt idx="7">
                  <c:v>Total Staff</c:v>
                </c:pt>
              </c:strCache>
            </c:strRef>
          </c:cat>
          <c:val>
            <c:numRef>
              <c:f>Sheet1!$B$2:$B$10</c:f>
              <c:numCache>
                <c:formatCode>General</c:formatCode>
                <c:ptCount val="9"/>
                <c:pt idx="0" formatCode="#,##0">
                  <c:v>1981</c:v>
                </c:pt>
                <c:pt idx="1">
                  <c:v>572</c:v>
                </c:pt>
                <c:pt idx="2">
                  <c:v>441</c:v>
                </c:pt>
                <c:pt idx="3">
                  <c:v>494</c:v>
                </c:pt>
                <c:pt idx="4">
                  <c:v>303</c:v>
                </c:pt>
                <c:pt idx="5">
                  <c:v>207</c:v>
                </c:pt>
                <c:pt idx="6">
                  <c:v>126</c:v>
                </c:pt>
                <c:pt idx="7" formatCode="#,##0">
                  <c:v>4124</c:v>
                </c:pt>
              </c:numCache>
            </c:numRef>
          </c:val>
        </c:ser>
        <c:dLbls>
          <c:dLblPos val="inEnd"/>
          <c:showLegendKey val="0"/>
          <c:showVal val="1"/>
          <c:showCatName val="0"/>
          <c:showSerName val="0"/>
          <c:showPercent val="0"/>
          <c:showBubbleSize val="0"/>
        </c:dLbls>
        <c:gapWidth val="199"/>
        <c:axId val="426885584"/>
        <c:axId val="426885976"/>
      </c:barChart>
      <c:catAx>
        <c:axId val="426885584"/>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26885976"/>
        <c:crosses val="autoZero"/>
        <c:auto val="1"/>
        <c:lblAlgn val="ctr"/>
        <c:lblOffset val="100"/>
        <c:noMultiLvlLbl val="0"/>
      </c:catAx>
      <c:valAx>
        <c:axId val="4268859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688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7"/>
              <c:layout/>
              <c:tx>
                <c:rich>
                  <a:bodyPr/>
                  <a:lstStyle/>
                  <a:p>
                    <a:r>
                      <a:rPr lang="en-US" smtClean="0"/>
                      <a:t>1,515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Sheet1!$A$2:$A$9</c:f>
              <c:strCache>
                <c:ptCount val="8"/>
                <c:pt idx="0">
                  <c:v>0-5</c:v>
                </c:pt>
                <c:pt idx="1">
                  <c:v>5-10</c:v>
                </c:pt>
                <c:pt idx="2">
                  <c:v>10-15</c:v>
                </c:pt>
                <c:pt idx="3">
                  <c:v>15-20</c:v>
                </c:pt>
                <c:pt idx="4">
                  <c:v>20-25</c:v>
                </c:pt>
                <c:pt idx="5">
                  <c:v>25-30</c:v>
                </c:pt>
                <c:pt idx="6">
                  <c:v>Over 30</c:v>
                </c:pt>
                <c:pt idx="7">
                  <c:v>Total </c:v>
                </c:pt>
              </c:strCache>
            </c:strRef>
          </c:cat>
          <c:val>
            <c:numRef>
              <c:f>Sheet1!$B$2:$B$9</c:f>
              <c:numCache>
                <c:formatCode>General</c:formatCode>
                <c:ptCount val="8"/>
                <c:pt idx="0" formatCode="#,##0">
                  <c:v>1040</c:v>
                </c:pt>
                <c:pt idx="1">
                  <c:v>179</c:v>
                </c:pt>
                <c:pt idx="2">
                  <c:v>102</c:v>
                </c:pt>
                <c:pt idx="3">
                  <c:v>112</c:v>
                </c:pt>
                <c:pt idx="4">
                  <c:v>51</c:v>
                </c:pt>
                <c:pt idx="5">
                  <c:v>16</c:v>
                </c:pt>
                <c:pt idx="6">
                  <c:v>15</c:v>
                </c:pt>
                <c:pt idx="7">
                  <c:v>1515</c:v>
                </c:pt>
              </c:numCache>
            </c:numRef>
          </c:val>
        </c:ser>
        <c:dLbls>
          <c:dLblPos val="inEnd"/>
          <c:showLegendKey val="0"/>
          <c:showVal val="1"/>
          <c:showCatName val="0"/>
          <c:showSerName val="0"/>
          <c:showPercent val="0"/>
          <c:showBubbleSize val="0"/>
        </c:dLbls>
        <c:gapWidth val="199"/>
        <c:axId val="426887152"/>
        <c:axId val="426887544"/>
      </c:barChart>
      <c:catAx>
        <c:axId val="42688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26887544"/>
        <c:crosses val="autoZero"/>
        <c:auto val="1"/>
        <c:lblAlgn val="ctr"/>
        <c:lblOffset val="100"/>
        <c:noMultiLvlLbl val="0"/>
      </c:catAx>
      <c:valAx>
        <c:axId val="4268875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688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Sheet1!$A$2:$A$9</c:f>
              <c:strCache>
                <c:ptCount val="8"/>
                <c:pt idx="0">
                  <c:v>0-5</c:v>
                </c:pt>
                <c:pt idx="1">
                  <c:v>5-10</c:v>
                </c:pt>
                <c:pt idx="2">
                  <c:v>10-15</c:v>
                </c:pt>
                <c:pt idx="3">
                  <c:v>15-20</c:v>
                </c:pt>
                <c:pt idx="4">
                  <c:v>20-25</c:v>
                </c:pt>
                <c:pt idx="5">
                  <c:v>25-30</c:v>
                </c:pt>
                <c:pt idx="6">
                  <c:v>Over 30</c:v>
                </c:pt>
                <c:pt idx="7">
                  <c:v>Total </c:v>
                </c:pt>
              </c:strCache>
            </c:strRef>
          </c:cat>
          <c:val>
            <c:numRef>
              <c:f>Sheet1!$B$2:$B$9</c:f>
              <c:numCache>
                <c:formatCode>General</c:formatCode>
                <c:ptCount val="8"/>
                <c:pt idx="0">
                  <c:v>116</c:v>
                </c:pt>
                <c:pt idx="1">
                  <c:v>40</c:v>
                </c:pt>
                <c:pt idx="2">
                  <c:v>39</c:v>
                </c:pt>
                <c:pt idx="3">
                  <c:v>35</c:v>
                </c:pt>
                <c:pt idx="4">
                  <c:v>14</c:v>
                </c:pt>
                <c:pt idx="5">
                  <c:v>15</c:v>
                </c:pt>
                <c:pt idx="6">
                  <c:v>1</c:v>
                </c:pt>
                <c:pt idx="7">
                  <c:v>260</c:v>
                </c:pt>
              </c:numCache>
            </c:numRef>
          </c:val>
        </c:ser>
        <c:dLbls>
          <c:dLblPos val="outEnd"/>
          <c:showLegendKey val="0"/>
          <c:showVal val="1"/>
          <c:showCatName val="0"/>
          <c:showSerName val="0"/>
          <c:showPercent val="0"/>
          <c:showBubbleSize val="0"/>
        </c:dLbls>
        <c:gapWidth val="267"/>
        <c:overlap val="-43"/>
        <c:axId val="426888328"/>
        <c:axId val="426888720"/>
      </c:barChart>
      <c:catAx>
        <c:axId val="42688832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crossAx val="426888720"/>
        <c:crosses val="autoZero"/>
        <c:auto val="1"/>
        <c:lblAlgn val="ctr"/>
        <c:lblOffset val="100"/>
        <c:noMultiLvlLbl val="0"/>
      </c:catAx>
      <c:valAx>
        <c:axId val="42688872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2688832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PowerPoint]Data'!$B$61</c:f>
              <c:strCache>
                <c:ptCount val="1"/>
                <c:pt idx="0">
                  <c:v>50+</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effectLst>
                      <a:outerShdw blurRad="38100" dist="38100" dir="2700000" algn="tl">
                        <a:srgbClr val="000000">
                          <a:alpha val="43137"/>
                        </a:srgbClr>
                      </a:outerShdw>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'[Chart in Microsoft PowerPoint]Data'!$A$62:$A$71</c:f>
              <c:strCache>
                <c:ptCount val="10"/>
                <c:pt idx="0">
                  <c:v>FY2008</c:v>
                </c:pt>
                <c:pt idx="1">
                  <c:v>FY2009</c:v>
                </c:pt>
                <c:pt idx="2">
                  <c:v>FY2010</c:v>
                </c:pt>
                <c:pt idx="3">
                  <c:v>FY2011</c:v>
                </c:pt>
                <c:pt idx="4">
                  <c:v>FY2012</c:v>
                </c:pt>
                <c:pt idx="5">
                  <c:v>FY2013</c:v>
                </c:pt>
                <c:pt idx="6">
                  <c:v>FY2014</c:v>
                </c:pt>
                <c:pt idx="7">
                  <c:v>FY2015</c:v>
                </c:pt>
                <c:pt idx="8">
                  <c:v>FY2016</c:v>
                </c:pt>
                <c:pt idx="9">
                  <c:v>FY2017*</c:v>
                </c:pt>
              </c:strCache>
            </c:strRef>
          </c:cat>
          <c:val>
            <c:numRef>
              <c:f>'[Chart in Microsoft PowerPoint]Data'!$B$62:$B$71</c:f>
              <c:numCache>
                <c:formatCode>#,##0</c:formatCode>
                <c:ptCount val="10"/>
                <c:pt idx="0">
                  <c:v>3500</c:v>
                </c:pt>
                <c:pt idx="1">
                  <c:v>3608</c:v>
                </c:pt>
                <c:pt idx="2">
                  <c:v>3977</c:v>
                </c:pt>
                <c:pt idx="3" formatCode="#,##0_);\(#,##0\)">
                  <c:v>4083</c:v>
                </c:pt>
                <c:pt idx="4" formatCode="#,##0_);\(#,##0\)">
                  <c:v>4278</c:v>
                </c:pt>
                <c:pt idx="5" formatCode="#,##0_);\(#,##0\)">
                  <c:v>4591</c:v>
                </c:pt>
                <c:pt idx="6" formatCode="#,##0_);\(#,##0\)">
                  <c:v>4977</c:v>
                </c:pt>
                <c:pt idx="7" formatCode="#,##0_);\(#,##0\)">
                  <c:v>5298</c:v>
                </c:pt>
                <c:pt idx="8" formatCode="#,##0_);\(#,##0\)">
                  <c:v>5340</c:v>
                </c:pt>
                <c:pt idx="9" formatCode="_(* #,##0_);_(* \(#,##0\);_(* &quot;-&quot;??_);_(@_)">
                  <c:v>5257</c:v>
                </c:pt>
              </c:numCache>
            </c:numRef>
          </c:val>
        </c:ser>
        <c:dLbls>
          <c:dLblPos val="outEnd"/>
          <c:showLegendKey val="0"/>
          <c:showVal val="1"/>
          <c:showCatName val="0"/>
          <c:showSerName val="0"/>
          <c:showPercent val="0"/>
          <c:showBubbleSize val="0"/>
        </c:dLbls>
        <c:gapWidth val="100"/>
        <c:overlap val="-24"/>
        <c:axId val="426889504"/>
        <c:axId val="426889896"/>
      </c:barChart>
      <c:catAx>
        <c:axId val="4268895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26889896"/>
        <c:crosses val="autoZero"/>
        <c:auto val="1"/>
        <c:lblAlgn val="ctr"/>
        <c:lblOffset val="100"/>
        <c:noMultiLvlLbl val="0"/>
      </c:catAx>
      <c:valAx>
        <c:axId val="42688989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26889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PowerPoint]Data'!$B$47</c:f>
              <c:strCache>
                <c:ptCount val="1"/>
                <c:pt idx="0">
                  <c:v>Chronic Clinics</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'[Chart in Microsoft PowerPoint]Data'!$A$48:$A$52</c:f>
              <c:strCache>
                <c:ptCount val="5"/>
                <c:pt idx="0">
                  <c:v>FY2013</c:v>
                </c:pt>
                <c:pt idx="1">
                  <c:v>FY2014</c:v>
                </c:pt>
                <c:pt idx="2">
                  <c:v>FY2015</c:v>
                </c:pt>
                <c:pt idx="3">
                  <c:v>FY2016</c:v>
                </c:pt>
                <c:pt idx="4">
                  <c:v>FY 2017*</c:v>
                </c:pt>
              </c:strCache>
            </c:strRef>
          </c:cat>
          <c:val>
            <c:numRef>
              <c:f>'[Chart in Microsoft PowerPoint]Data'!$B$48:$B$52</c:f>
              <c:numCache>
                <c:formatCode>_(* #,##0_);_(* \(#,##0\);_(* "-"??_);_(@_)</c:formatCode>
                <c:ptCount val="5"/>
                <c:pt idx="0">
                  <c:v>8979</c:v>
                </c:pt>
                <c:pt idx="1">
                  <c:v>9031</c:v>
                </c:pt>
                <c:pt idx="2">
                  <c:v>9532</c:v>
                </c:pt>
                <c:pt idx="3">
                  <c:v>9859</c:v>
                </c:pt>
                <c:pt idx="4">
                  <c:v>9879</c:v>
                </c:pt>
              </c:numCache>
            </c:numRef>
          </c:val>
        </c:ser>
        <c:dLbls>
          <c:dLblPos val="inEnd"/>
          <c:showLegendKey val="0"/>
          <c:showVal val="1"/>
          <c:showCatName val="0"/>
          <c:showSerName val="0"/>
          <c:showPercent val="0"/>
          <c:showBubbleSize val="0"/>
        </c:dLbls>
        <c:gapWidth val="41"/>
        <c:axId val="426890680"/>
        <c:axId val="426891072"/>
      </c:barChart>
      <c:catAx>
        <c:axId val="426890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426891072"/>
        <c:crosses val="autoZero"/>
        <c:auto val="1"/>
        <c:lblAlgn val="ctr"/>
        <c:lblOffset val="100"/>
        <c:noMultiLvlLbl val="0"/>
      </c:catAx>
      <c:valAx>
        <c:axId val="426891072"/>
        <c:scaling>
          <c:orientation val="minMax"/>
        </c:scaling>
        <c:delete val="0"/>
        <c:axPos val="l"/>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2689068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PowerPoint]Data'!$I$11</c:f>
              <c:strCache>
                <c:ptCount val="1"/>
                <c:pt idx="0">
                  <c:v>MH Population</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'[Chart in Microsoft PowerPoint]Data'!$H$12:$H$18</c:f>
              <c:strCache>
                <c:ptCount val="7"/>
                <c:pt idx="0">
                  <c:v>FY2011</c:v>
                </c:pt>
                <c:pt idx="1">
                  <c:v>FY2012</c:v>
                </c:pt>
                <c:pt idx="2">
                  <c:v>FY2013</c:v>
                </c:pt>
                <c:pt idx="3">
                  <c:v>FY2014</c:v>
                </c:pt>
                <c:pt idx="4">
                  <c:v>FY2015</c:v>
                </c:pt>
                <c:pt idx="5">
                  <c:v>FY2016</c:v>
                </c:pt>
                <c:pt idx="6">
                  <c:v>FY2017*</c:v>
                </c:pt>
              </c:strCache>
            </c:strRef>
          </c:cat>
          <c:val>
            <c:numRef>
              <c:f>'[Chart in Microsoft PowerPoint]Data'!$I$12:$I$18</c:f>
              <c:numCache>
                <c:formatCode>_(* #,##0_);_(* \(#,##0\);_(* "-"??_);_(@_)</c:formatCode>
                <c:ptCount val="7"/>
                <c:pt idx="0">
                  <c:v>11059</c:v>
                </c:pt>
                <c:pt idx="1">
                  <c:v>11765</c:v>
                </c:pt>
                <c:pt idx="2">
                  <c:v>12696</c:v>
                </c:pt>
                <c:pt idx="3">
                  <c:v>14147</c:v>
                </c:pt>
                <c:pt idx="4">
                  <c:v>15135</c:v>
                </c:pt>
                <c:pt idx="5">
                  <c:v>15496</c:v>
                </c:pt>
                <c:pt idx="6">
                  <c:v>14461</c:v>
                </c:pt>
              </c:numCache>
            </c:numRef>
          </c:val>
        </c:ser>
        <c:dLbls>
          <c:dLblPos val="inEnd"/>
          <c:showLegendKey val="0"/>
          <c:showVal val="1"/>
          <c:showCatName val="0"/>
          <c:showSerName val="0"/>
          <c:showPercent val="0"/>
          <c:showBubbleSize val="0"/>
        </c:dLbls>
        <c:gapWidth val="41"/>
        <c:axId val="426891464"/>
        <c:axId val="426891856"/>
      </c:barChart>
      <c:catAx>
        <c:axId val="4268914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426891856"/>
        <c:crosses val="autoZero"/>
        <c:auto val="1"/>
        <c:lblAlgn val="ctr"/>
        <c:lblOffset val="100"/>
        <c:noMultiLvlLbl val="0"/>
      </c:catAx>
      <c:valAx>
        <c:axId val="426891856"/>
        <c:scaling>
          <c:orientation val="minMax"/>
        </c:scaling>
        <c:delete val="1"/>
        <c:axPos val="l"/>
        <c:numFmt formatCode="_(* #,##0_);_(* \(#,##0\);_(* &quot;-&quot;??_);_(@_)" sourceLinked="1"/>
        <c:majorTickMark val="none"/>
        <c:minorTickMark val="none"/>
        <c:tickLblPos val="nextTo"/>
        <c:crossAx val="42689146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sz="1800" dirty="0"/>
              <a:t>FY 2017 Costs </a:t>
            </a:r>
            <a:r>
              <a:rPr lang="en-US" sz="1800" dirty="0" smtClean="0"/>
              <a:t>Through 5/31/17</a:t>
            </a:r>
            <a:endParaRPr lang="en-US" sz="1800" dirty="0"/>
          </a:p>
          <a:p>
            <a:pPr>
              <a:defRPr/>
            </a:pPr>
            <a:r>
              <a:rPr lang="en-US" sz="1400" dirty="0"/>
              <a:t>(Outside Providers, Patient Specific  Pharmaceuticals, Laboratory Services and Lindsay Hospital only)</a:t>
            </a:r>
          </a:p>
        </c:rich>
      </c:tx>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'Cost Summary'!$O$49</c:f>
              <c:strCache>
                <c:ptCount val="1"/>
                <c:pt idx="0">
                  <c:v>Total Cost</c:v>
                </c:pt>
              </c:strCache>
            </c:strRef>
          </c:tx>
          <c:spPr>
            <a:solidFill>
              <a:schemeClr val="accent1"/>
            </a:solidFill>
            <a:ln>
              <a:noFill/>
            </a:ln>
            <a:effectLst/>
          </c:spPr>
          <c:invertIfNegative val="0"/>
          <c:dLbls>
            <c:dLbl>
              <c:idx val="0"/>
              <c:layout/>
              <c:tx>
                <c:rich>
                  <a:bodyPr/>
                  <a:lstStyle/>
                  <a:p>
                    <a:fld id="{F3687B0C-2C35-43EF-A13D-F438FE465E9F}" type="CELLRANGE">
                      <a:rPr lang="en-US"/>
                      <a:pPr/>
                      <a:t>[CELLRANGE]</a:t>
                    </a:fld>
                    <a:endParaRPr lang="en-US" baseline="0"/>
                  </a:p>
                  <a:p>
                    <a:fld id="{19F25A54-0F50-48FE-8AAB-D7F6D73B12C1}"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dLbl>
              <c:idx val="1"/>
              <c:layout/>
              <c:tx>
                <c:rich>
                  <a:bodyPr/>
                  <a:lstStyle/>
                  <a:p>
                    <a:fld id="{7AA64B8A-355B-46C7-8DA6-658A391248C7}" type="CELLRANGE">
                      <a:rPr lang="en-US"/>
                      <a:pPr/>
                      <a:t>[CELLRANGE]</a:t>
                    </a:fld>
                    <a:endParaRPr lang="en-US" baseline="0"/>
                  </a:p>
                  <a:p>
                    <a:fld id="{BCC8EC51-67BB-461E-813C-53AC2AD7CCA8}"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dLbl>
              <c:idx val="2"/>
              <c:layout/>
              <c:tx>
                <c:rich>
                  <a:bodyPr/>
                  <a:lstStyle/>
                  <a:p>
                    <a:fld id="{085B8738-0991-48AE-97D7-C855D2E50F6E}" type="CELLRANGE">
                      <a:rPr lang="en-US"/>
                      <a:pPr/>
                      <a:t>[CELLRANGE]</a:t>
                    </a:fld>
                    <a:endParaRPr lang="en-US" baseline="0"/>
                  </a:p>
                  <a:p>
                    <a:fld id="{99922067-83A8-437C-890F-87E98161D437}"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dLbl>
              <c:idx val="3"/>
              <c:layout/>
              <c:tx>
                <c:rich>
                  <a:bodyPr/>
                  <a:lstStyle/>
                  <a:p>
                    <a:fld id="{92435BE0-3AFD-4575-B84C-065066C42C0C}" type="CELLRANGE">
                      <a:rPr lang="en-US"/>
                      <a:pPr/>
                      <a:t>[CELLRANGE]</a:t>
                    </a:fld>
                    <a:endParaRPr lang="en-US" baseline="0"/>
                  </a:p>
                  <a:p>
                    <a:fld id="{5B34C878-49FA-444D-8034-E53EBFC1BFA2}"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dLbl>
              <c:idx val="4"/>
              <c:layout/>
              <c:tx>
                <c:rich>
                  <a:bodyPr/>
                  <a:lstStyle/>
                  <a:p>
                    <a:fld id="{3044F9D7-9341-456A-B3B6-11EA9E0298A8}" type="CELLRANGE">
                      <a:rPr lang="en-US"/>
                      <a:pPr/>
                      <a:t>[CELLRANGE]</a:t>
                    </a:fld>
                    <a:endParaRPr lang="en-US" baseline="0"/>
                  </a:p>
                  <a:p>
                    <a:fld id="{F814B881-EC95-4603-808B-32FB19E8112C}"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dLbl>
              <c:idx val="5"/>
              <c:layout/>
              <c:tx>
                <c:rich>
                  <a:bodyPr/>
                  <a:lstStyle/>
                  <a:p>
                    <a:fld id="{5D90D3EB-D749-4A80-BD1E-DB5B2473354D}" type="CELLRANGE">
                      <a:rPr lang="en-US"/>
                      <a:pPr/>
                      <a:t>[CELLRANGE]</a:t>
                    </a:fld>
                    <a:endParaRPr lang="en-US" baseline="0"/>
                  </a:p>
                  <a:p>
                    <a:fld id="{7BC66F7B-31FE-49EC-9344-F19A5FF22956}"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dLbl>
              <c:idx val="6"/>
              <c:layout/>
              <c:tx>
                <c:rich>
                  <a:bodyPr/>
                  <a:lstStyle/>
                  <a:p>
                    <a:fld id="{1C237A4C-4B14-4CAB-AD47-7514FDE302F1}" type="CELLRANGE">
                      <a:rPr lang="en-US"/>
                      <a:pPr/>
                      <a:t>[CELLRANGE]</a:t>
                    </a:fld>
                    <a:endParaRPr lang="en-US" baseline="0"/>
                  </a:p>
                  <a:p>
                    <a:fld id="{23B1430B-3990-4FD3-A314-AF2AC09C065A}"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dLbl>
              <c:idx val="7"/>
              <c:layout/>
              <c:tx>
                <c:rich>
                  <a:bodyPr/>
                  <a:lstStyle/>
                  <a:p>
                    <a:fld id="{4194A9ED-DFBD-4609-8F58-272F3609E4F8}" type="CELLRANGE">
                      <a:rPr lang="en-US"/>
                      <a:pPr/>
                      <a:t>[CELLRANGE]</a:t>
                    </a:fld>
                    <a:endParaRPr lang="en-US" baseline="0"/>
                  </a:p>
                  <a:p>
                    <a:fld id="{536F50A7-8F4F-4F13-AA0D-39543CFEE09B}"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cat>
            <c:strRef>
              <c:f>'Cost Summary'!$B$50:$B$57</c:f>
              <c:strCache>
                <c:ptCount val="8"/>
                <c:pt idx="0">
                  <c:v>16 - 19</c:v>
                </c:pt>
                <c:pt idx="1">
                  <c:v>20 - 29</c:v>
                </c:pt>
                <c:pt idx="2">
                  <c:v>30 - 39</c:v>
                </c:pt>
                <c:pt idx="3">
                  <c:v>40 - 49</c:v>
                </c:pt>
                <c:pt idx="4">
                  <c:v>50 - 59</c:v>
                </c:pt>
                <c:pt idx="5">
                  <c:v>60 - 69</c:v>
                </c:pt>
                <c:pt idx="6">
                  <c:v>70 - 79</c:v>
                </c:pt>
                <c:pt idx="7">
                  <c:v>80+</c:v>
                </c:pt>
              </c:strCache>
            </c:strRef>
          </c:cat>
          <c:val>
            <c:numRef>
              <c:f>'Cost Summary'!$O$50:$O$57</c:f>
              <c:numCache>
                <c:formatCode>_("$"* #,##0_);_("$"* \(#,##0\);_("$"* "-"??_);_(@_)</c:formatCode>
                <c:ptCount val="8"/>
                <c:pt idx="0">
                  <c:v>40163.020000000004</c:v>
                </c:pt>
                <c:pt idx="1">
                  <c:v>2743241.6599999997</c:v>
                </c:pt>
                <c:pt idx="2">
                  <c:v>6527505.6799999978</c:v>
                </c:pt>
                <c:pt idx="3">
                  <c:v>7189224.9699999979</c:v>
                </c:pt>
                <c:pt idx="4">
                  <c:v>7982891.680000023</c:v>
                </c:pt>
                <c:pt idx="5">
                  <c:v>3859150.6199999987</c:v>
                </c:pt>
                <c:pt idx="6">
                  <c:v>1083349.8899999999</c:v>
                </c:pt>
                <c:pt idx="7">
                  <c:v>121085.17000000003</c:v>
                </c:pt>
              </c:numCache>
            </c:numRef>
          </c:val>
          <c:extLst>
            <c:ext xmlns:c15="http://schemas.microsoft.com/office/drawing/2012/chart" uri="{02D57815-91ED-43cb-92C2-25804820EDAC}">
              <c15:datalabelsRange>
                <c15:f>'Cost Summary'!$P$50:$P$57</c15:f>
              </c15:datalabelsRange>
            </c:ext>
          </c:extLst>
        </c:ser>
        <c:dLbls>
          <c:dLblPos val="outEnd"/>
          <c:showLegendKey val="0"/>
          <c:showVal val="1"/>
          <c:showCatName val="0"/>
          <c:showSerName val="0"/>
          <c:showPercent val="0"/>
          <c:showBubbleSize val="0"/>
        </c:dLbls>
        <c:gapWidth val="199"/>
        <c:axId val="426892640"/>
        <c:axId val="426893032"/>
      </c:barChart>
      <c:catAx>
        <c:axId val="42689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26893032"/>
        <c:crosses val="autoZero"/>
        <c:auto val="1"/>
        <c:lblAlgn val="ctr"/>
        <c:lblOffset val="100"/>
        <c:noMultiLvlLbl val="0"/>
      </c:catAx>
      <c:valAx>
        <c:axId val="4268930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6892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 w- Pop'!$B$41</c:f>
              <c:strCache>
                <c:ptCount val="1"/>
                <c:pt idx="0">
                  <c:v>Cost</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'Summary w- Pop'!$A$42:$A$49</c:f>
              <c:strCache>
                <c:ptCount val="8"/>
                <c:pt idx="0">
                  <c:v>16-19</c:v>
                </c:pt>
                <c:pt idx="1">
                  <c:v>20-29</c:v>
                </c:pt>
                <c:pt idx="2">
                  <c:v>30-39</c:v>
                </c:pt>
                <c:pt idx="3">
                  <c:v>40-49</c:v>
                </c:pt>
                <c:pt idx="4">
                  <c:v>50-59</c:v>
                </c:pt>
                <c:pt idx="5">
                  <c:v>60-69</c:v>
                </c:pt>
                <c:pt idx="6">
                  <c:v>70-79</c:v>
                </c:pt>
                <c:pt idx="7">
                  <c:v>80+</c:v>
                </c:pt>
              </c:strCache>
            </c:strRef>
          </c:cat>
          <c:val>
            <c:numRef>
              <c:f>'Summary w- Pop'!$B$42:$B$49</c:f>
              <c:numCache>
                <c:formatCode>General</c:formatCode>
                <c:ptCount val="8"/>
                <c:pt idx="0">
                  <c:v>163.26</c:v>
                </c:pt>
                <c:pt idx="1">
                  <c:v>422.17</c:v>
                </c:pt>
                <c:pt idx="2">
                  <c:v>730.47</c:v>
                </c:pt>
                <c:pt idx="3">
                  <c:v>1259.94</c:v>
                </c:pt>
                <c:pt idx="4">
                  <c:v>2160.46</c:v>
                </c:pt>
                <c:pt idx="5">
                  <c:v>3089.79</c:v>
                </c:pt>
                <c:pt idx="6">
                  <c:v>3635.4</c:v>
                </c:pt>
                <c:pt idx="7">
                  <c:v>8072.34</c:v>
                </c:pt>
              </c:numCache>
            </c:numRef>
          </c:val>
        </c:ser>
        <c:dLbls>
          <c:dLblPos val="outEnd"/>
          <c:showLegendKey val="0"/>
          <c:showVal val="1"/>
          <c:showCatName val="0"/>
          <c:showSerName val="0"/>
          <c:showPercent val="0"/>
          <c:showBubbleSize val="0"/>
        </c:dLbls>
        <c:gapWidth val="100"/>
        <c:overlap val="-24"/>
        <c:axId val="426893816"/>
        <c:axId val="426894208"/>
      </c:barChart>
      <c:catAx>
        <c:axId val="4268938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426894208"/>
        <c:crosses val="autoZero"/>
        <c:auto val="1"/>
        <c:lblAlgn val="ctr"/>
        <c:lblOffset val="100"/>
        <c:noMultiLvlLbl val="0"/>
      </c:catAx>
      <c:valAx>
        <c:axId val="426894208"/>
        <c:scaling>
          <c:orientation val="minMax"/>
        </c:scaling>
        <c:delete val="0"/>
        <c:axPos val="l"/>
        <c:majorGridlines>
          <c:spPr>
            <a:ln w="9525" cap="flat" cmpd="sng" algn="ctr">
              <a:solidFill>
                <a:schemeClr val="tx2">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26893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Data!$C$17</c:f>
              <c:strCache>
                <c:ptCount val="1"/>
                <c:pt idx="0">
                  <c:v>State Fac Pop</c:v>
                </c:pt>
              </c:strCache>
            </c:strRef>
          </c:tx>
          <c:spPr>
            <a:solidFill>
              <a:schemeClr val="accent2"/>
            </a:solidFill>
            <a:ln>
              <a:noFill/>
            </a:ln>
            <a:effectLst/>
          </c:spPr>
          <c:invertIfNegative val="0"/>
          <c:cat>
            <c:strRef>
              <c:f>Data!$A$18:$A$24</c:f>
              <c:strCache>
                <c:ptCount val="7"/>
                <c:pt idx="0">
                  <c:v>FY2011</c:v>
                </c:pt>
                <c:pt idx="1">
                  <c:v>FY2012</c:v>
                </c:pt>
                <c:pt idx="2">
                  <c:v>FY2013</c:v>
                </c:pt>
                <c:pt idx="3">
                  <c:v>FY2014</c:v>
                </c:pt>
                <c:pt idx="4">
                  <c:v>FY2015</c:v>
                </c:pt>
                <c:pt idx="5">
                  <c:v>FY2016</c:v>
                </c:pt>
                <c:pt idx="6">
                  <c:v>FY2017*</c:v>
                </c:pt>
              </c:strCache>
            </c:strRef>
          </c:cat>
          <c:val>
            <c:numRef>
              <c:f>Data!$C$18:$C$24</c:f>
              <c:numCache>
                <c:formatCode>#,##0</c:formatCode>
                <c:ptCount val="7"/>
                <c:pt idx="0">
                  <c:v>18236</c:v>
                </c:pt>
                <c:pt idx="1">
                  <c:v>18331</c:v>
                </c:pt>
                <c:pt idx="2">
                  <c:v>18057</c:v>
                </c:pt>
                <c:pt idx="3">
                  <c:v>19442</c:v>
                </c:pt>
                <c:pt idx="4">
                  <c:v>19907</c:v>
                </c:pt>
                <c:pt idx="5">
                  <c:v>19565</c:v>
                </c:pt>
                <c:pt idx="6">
                  <c:v>19094</c:v>
                </c:pt>
              </c:numCache>
            </c:numRef>
          </c:val>
        </c:ser>
        <c:dLbls>
          <c:showLegendKey val="0"/>
          <c:showVal val="0"/>
          <c:showCatName val="0"/>
          <c:showSerName val="0"/>
          <c:showPercent val="0"/>
          <c:showBubbleSize val="0"/>
        </c:dLbls>
        <c:gapWidth val="219"/>
        <c:axId val="426894992"/>
        <c:axId val="426895384"/>
      </c:barChart>
      <c:lineChart>
        <c:grouping val="standard"/>
        <c:varyColors val="0"/>
        <c:ser>
          <c:idx val="0"/>
          <c:order val="0"/>
          <c:tx>
            <c:strRef>
              <c:f>Data!$B$17</c:f>
              <c:strCache>
                <c:ptCount val="1"/>
                <c:pt idx="0">
                  <c:v>Filled FTE</c:v>
                </c:pt>
              </c:strCache>
            </c:strRef>
          </c:tx>
          <c:spPr>
            <a:ln w="28575" cap="rnd">
              <a:solidFill>
                <a:schemeClr val="accent1"/>
              </a:solidFill>
              <a:round/>
            </a:ln>
            <a:effectLst/>
          </c:spPr>
          <c:marker>
            <c:symbol val="none"/>
          </c:marker>
          <c:cat>
            <c:strRef>
              <c:f>Data!$A$18:$A$24</c:f>
              <c:strCache>
                <c:ptCount val="7"/>
                <c:pt idx="0">
                  <c:v>FY2011</c:v>
                </c:pt>
                <c:pt idx="1">
                  <c:v>FY2012</c:v>
                </c:pt>
                <c:pt idx="2">
                  <c:v>FY2013</c:v>
                </c:pt>
                <c:pt idx="3">
                  <c:v>FY2014</c:v>
                </c:pt>
                <c:pt idx="4">
                  <c:v>FY2015</c:v>
                </c:pt>
                <c:pt idx="5">
                  <c:v>FY2016</c:v>
                </c:pt>
                <c:pt idx="6">
                  <c:v>FY2017*</c:v>
                </c:pt>
              </c:strCache>
            </c:strRef>
          </c:cat>
          <c:val>
            <c:numRef>
              <c:f>Data!$B$18:$B$24</c:f>
              <c:numCache>
                <c:formatCode>General</c:formatCode>
                <c:ptCount val="7"/>
                <c:pt idx="0">
                  <c:v>384.75</c:v>
                </c:pt>
                <c:pt idx="1">
                  <c:v>390.65</c:v>
                </c:pt>
                <c:pt idx="2">
                  <c:v>388.05</c:v>
                </c:pt>
                <c:pt idx="3">
                  <c:v>370.8</c:v>
                </c:pt>
                <c:pt idx="4">
                  <c:v>381.2</c:v>
                </c:pt>
                <c:pt idx="5">
                  <c:v>369.88</c:v>
                </c:pt>
                <c:pt idx="6">
                  <c:v>387.35</c:v>
                </c:pt>
              </c:numCache>
            </c:numRef>
          </c:val>
          <c:smooth val="0"/>
        </c:ser>
        <c:dLbls>
          <c:showLegendKey val="0"/>
          <c:showVal val="0"/>
          <c:showCatName val="0"/>
          <c:showSerName val="0"/>
          <c:showPercent val="0"/>
          <c:showBubbleSize val="0"/>
        </c:dLbls>
        <c:marker val="1"/>
        <c:smooth val="0"/>
        <c:axId val="426896168"/>
        <c:axId val="426895776"/>
      </c:lineChart>
      <c:catAx>
        <c:axId val="42689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895384"/>
        <c:crosses val="autoZero"/>
        <c:auto val="1"/>
        <c:lblAlgn val="ctr"/>
        <c:lblOffset val="100"/>
        <c:noMultiLvlLbl val="0"/>
      </c:catAx>
      <c:valAx>
        <c:axId val="426895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894992"/>
        <c:crosses val="autoZero"/>
        <c:crossBetween val="between"/>
      </c:valAx>
      <c:valAx>
        <c:axId val="42689577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896168"/>
        <c:crosses val="max"/>
        <c:crossBetween val="between"/>
      </c:valAx>
      <c:catAx>
        <c:axId val="426896168"/>
        <c:scaling>
          <c:orientation val="minMax"/>
        </c:scaling>
        <c:delete val="1"/>
        <c:axPos val="b"/>
        <c:numFmt formatCode="General" sourceLinked="1"/>
        <c:majorTickMark val="out"/>
        <c:minorTickMark val="none"/>
        <c:tickLblPos val="nextTo"/>
        <c:crossAx val="426895776"/>
        <c:crosses val="autoZero"/>
        <c:auto val="1"/>
        <c:lblAlgn val="ctr"/>
        <c:lblOffset val="100"/>
        <c:noMultiLvlLbl val="0"/>
      </c:cat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284876322277903E-2"/>
          <c:y val="3.5690732028662173E-2"/>
          <c:w val="0.92182623478883319"/>
          <c:h val="0.87368015462155624"/>
        </c:manualLayout>
      </c:layout>
      <c:lineChart>
        <c:grouping val="standard"/>
        <c:varyColors val="0"/>
        <c:ser>
          <c:idx val="0"/>
          <c:order val="0"/>
          <c:tx>
            <c:strRef>
              <c:f>Sheet1!$B$1</c:f>
              <c:strCache>
                <c:ptCount val="1"/>
                <c:pt idx="0">
                  <c:v>Series 1</c:v>
                </c:pt>
              </c:strCache>
            </c:strRef>
          </c:tx>
          <c:spPr>
            <a:ln w="34925" cap="rnd">
              <a:solidFill>
                <a:schemeClr val="accent1"/>
              </a:solidFill>
              <a:round/>
            </a:ln>
            <a:effectLst>
              <a:outerShdw blurRad="44450" dist="25400" dir="2700000" algn="br" rotWithShape="0">
                <a:srgbClr val="000000">
                  <a:alpha val="60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National Average</c:v>
                </c:pt>
                <c:pt idx="1">
                  <c:v>Arkansas</c:v>
                </c:pt>
                <c:pt idx="2">
                  <c:v>Texas</c:v>
                </c:pt>
                <c:pt idx="3">
                  <c:v>Missouri </c:v>
                </c:pt>
                <c:pt idx="4">
                  <c:v>Colorado</c:v>
                </c:pt>
                <c:pt idx="5">
                  <c:v>New Mexico</c:v>
                </c:pt>
                <c:pt idx="6">
                  <c:v>Kansas</c:v>
                </c:pt>
              </c:strCache>
            </c:strRef>
          </c:cat>
          <c:val>
            <c:numRef>
              <c:f>Sheet1!$B$2:$B$8</c:f>
              <c:numCache>
                <c:formatCode>#,##0</c:formatCode>
                <c:ptCount val="7"/>
                <c:pt idx="0">
                  <c:v>10017</c:v>
                </c:pt>
                <c:pt idx="1">
                  <c:v>4833</c:v>
                </c:pt>
                <c:pt idx="2">
                  <c:v>5729</c:v>
                </c:pt>
                <c:pt idx="3">
                  <c:v>7210</c:v>
                </c:pt>
                <c:pt idx="4">
                  <c:v>13680</c:v>
                </c:pt>
                <c:pt idx="5">
                  <c:v>14810</c:v>
                </c:pt>
                <c:pt idx="6">
                  <c:v>15083</c:v>
                </c:pt>
              </c:numCache>
            </c:numRef>
          </c:val>
          <c:smooth val="0"/>
        </c:ser>
        <c:dLbls>
          <c:dLblPos val="b"/>
          <c:showLegendKey val="0"/>
          <c:showVal val="1"/>
          <c:showCatName val="0"/>
          <c:showSerName val="0"/>
          <c:showPercent val="0"/>
          <c:showBubbleSize val="0"/>
        </c:dLbls>
        <c:smooth val="0"/>
        <c:axId val="372676320"/>
        <c:axId val="372676712"/>
      </c:lineChart>
      <c:catAx>
        <c:axId val="372676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2676712"/>
        <c:crosses val="autoZero"/>
        <c:auto val="1"/>
        <c:lblAlgn val="ctr"/>
        <c:lblOffset val="100"/>
        <c:noMultiLvlLbl val="0"/>
      </c:catAx>
      <c:valAx>
        <c:axId val="372676712"/>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2676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Sheet1!$A$2:$A$12</c:f>
              <c:strCache>
                <c:ptCount val="11"/>
                <c:pt idx="0">
                  <c:v>FY2007</c:v>
                </c:pt>
                <c:pt idx="1">
                  <c:v>FY2008</c:v>
                </c:pt>
                <c:pt idx="2">
                  <c:v>FY2009</c:v>
                </c:pt>
                <c:pt idx="3">
                  <c:v>FY2010</c:v>
                </c:pt>
                <c:pt idx="4">
                  <c:v>FY2011</c:v>
                </c:pt>
                <c:pt idx="5">
                  <c:v>FY2012</c:v>
                </c:pt>
                <c:pt idx="6">
                  <c:v>FY2013</c:v>
                </c:pt>
                <c:pt idx="7">
                  <c:v>FY2014</c:v>
                </c:pt>
                <c:pt idx="8">
                  <c:v>FY2015</c:v>
                </c:pt>
                <c:pt idx="9">
                  <c:v>FY2016</c:v>
                </c:pt>
                <c:pt idx="10">
                  <c:v>FY2017*</c:v>
                </c:pt>
              </c:strCache>
            </c:strRef>
          </c:cat>
          <c:val>
            <c:numRef>
              <c:f>Sheet1!$B$2:$B$12</c:f>
              <c:numCache>
                <c:formatCode>#,##0</c:formatCode>
                <c:ptCount val="11"/>
                <c:pt idx="0">
                  <c:v>1090</c:v>
                </c:pt>
                <c:pt idx="1">
                  <c:v>1252</c:v>
                </c:pt>
                <c:pt idx="2">
                  <c:v>1146</c:v>
                </c:pt>
                <c:pt idx="3">
                  <c:v>941</c:v>
                </c:pt>
                <c:pt idx="4">
                  <c:v>909</c:v>
                </c:pt>
                <c:pt idx="5">
                  <c:v>785</c:v>
                </c:pt>
                <c:pt idx="6">
                  <c:v>659</c:v>
                </c:pt>
                <c:pt idx="7">
                  <c:v>751</c:v>
                </c:pt>
                <c:pt idx="8">
                  <c:v>386</c:v>
                </c:pt>
                <c:pt idx="9">
                  <c:v>370</c:v>
                </c:pt>
                <c:pt idx="10">
                  <c:v>265</c:v>
                </c:pt>
              </c:numCache>
            </c:numRef>
          </c:val>
        </c:ser>
        <c:dLbls>
          <c:showLegendKey val="0"/>
          <c:showVal val="0"/>
          <c:showCatName val="0"/>
          <c:showSerName val="0"/>
          <c:showPercent val="0"/>
          <c:showBubbleSize val="0"/>
        </c:dLbls>
        <c:gapWidth val="199"/>
        <c:axId val="426897344"/>
        <c:axId val="426897736"/>
      </c:barChart>
      <c:catAx>
        <c:axId val="42689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26897736"/>
        <c:crosses val="autoZero"/>
        <c:auto val="1"/>
        <c:lblAlgn val="ctr"/>
        <c:lblOffset val="100"/>
        <c:noMultiLvlLbl val="0"/>
      </c:catAx>
      <c:valAx>
        <c:axId val="4268977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689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Baseline</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numRef>
              <c:f>Sheet1!$A$2:$A$12</c:f>
              <c:numCache>
                <c:formatCode>[$-409]mmm\-yy;@</c:formatCode>
                <c:ptCount val="11"/>
                <c:pt idx="0">
                  <c:v>42552</c:v>
                </c:pt>
                <c:pt idx="1">
                  <c:v>42917</c:v>
                </c:pt>
                <c:pt idx="2">
                  <c:v>43282</c:v>
                </c:pt>
                <c:pt idx="3">
                  <c:v>43647</c:v>
                </c:pt>
                <c:pt idx="4">
                  <c:v>44013</c:v>
                </c:pt>
                <c:pt idx="5">
                  <c:v>44378</c:v>
                </c:pt>
                <c:pt idx="6">
                  <c:v>44743</c:v>
                </c:pt>
                <c:pt idx="7">
                  <c:v>45108</c:v>
                </c:pt>
                <c:pt idx="8">
                  <c:v>45474</c:v>
                </c:pt>
                <c:pt idx="9">
                  <c:v>45839</c:v>
                </c:pt>
                <c:pt idx="10">
                  <c:v>46204</c:v>
                </c:pt>
              </c:numCache>
            </c:numRef>
          </c:cat>
          <c:val>
            <c:numRef>
              <c:f>Sheet1!$B$2:$B$12</c:f>
              <c:numCache>
                <c:formatCode>#,##0</c:formatCode>
                <c:ptCount val="11"/>
                <c:pt idx="0">
                  <c:v>28580</c:v>
                </c:pt>
                <c:pt idx="1">
                  <c:v>30136.780022555075</c:v>
                </c:pt>
                <c:pt idx="2">
                  <c:v>30918.822629630238</c:v>
                </c:pt>
                <c:pt idx="3">
                  <c:v>31364.109466610724</c:v>
                </c:pt>
                <c:pt idx="4">
                  <c:v>31888.994684293666</c:v>
                </c:pt>
                <c:pt idx="5">
                  <c:v>32838.317561566691</c:v>
                </c:pt>
                <c:pt idx="6">
                  <c:v>33782.384842734391</c:v>
                </c:pt>
                <c:pt idx="7">
                  <c:v>34438.318776720043</c:v>
                </c:pt>
                <c:pt idx="8">
                  <c:v>34977.860966314212</c:v>
                </c:pt>
                <c:pt idx="9">
                  <c:v>35457.194567279388</c:v>
                </c:pt>
                <c:pt idx="10">
                  <c:v>35797.988402736235</c:v>
                </c:pt>
              </c:numCache>
            </c:numRef>
          </c:val>
          <c:smooth val="0"/>
        </c:ser>
        <c:ser>
          <c:idx val="1"/>
          <c:order val="1"/>
          <c:tx>
            <c:strRef>
              <c:f>Sheet1!$C$1</c:f>
              <c:strCache>
                <c:ptCount val="1"/>
                <c:pt idx="0">
                  <c:v>With Task Force Recommendations</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numRef>
              <c:f>Sheet1!$A$2:$A$12</c:f>
              <c:numCache>
                <c:formatCode>[$-409]mmm\-yy;@</c:formatCode>
                <c:ptCount val="11"/>
                <c:pt idx="0">
                  <c:v>42552</c:v>
                </c:pt>
                <c:pt idx="1">
                  <c:v>42917</c:v>
                </c:pt>
                <c:pt idx="2">
                  <c:v>43282</c:v>
                </c:pt>
                <c:pt idx="3">
                  <c:v>43647</c:v>
                </c:pt>
                <c:pt idx="4">
                  <c:v>44013</c:v>
                </c:pt>
                <c:pt idx="5">
                  <c:v>44378</c:v>
                </c:pt>
                <c:pt idx="6">
                  <c:v>44743</c:v>
                </c:pt>
                <c:pt idx="7">
                  <c:v>45108</c:v>
                </c:pt>
                <c:pt idx="8">
                  <c:v>45474</c:v>
                </c:pt>
                <c:pt idx="9">
                  <c:v>45839</c:v>
                </c:pt>
                <c:pt idx="10">
                  <c:v>46204</c:v>
                </c:pt>
              </c:numCache>
            </c:numRef>
          </c:cat>
          <c:val>
            <c:numRef>
              <c:f>Sheet1!$C$2:$C$12</c:f>
              <c:numCache>
                <c:formatCode>_(* #,##0_);_(* \(#,##0\);_(* "-"??_);_(@_)</c:formatCode>
                <c:ptCount val="11"/>
                <c:pt idx="0">
                  <c:v>28580</c:v>
                </c:pt>
                <c:pt idx="1">
                  <c:v>29607.829113564705</c:v>
                </c:pt>
                <c:pt idx="2">
                  <c:v>28759.710527219489</c:v>
                </c:pt>
                <c:pt idx="3">
                  <c:v>27675.725676972139</c:v>
                </c:pt>
                <c:pt idx="4">
                  <c:v>26786.340147320872</c:v>
                </c:pt>
                <c:pt idx="5">
                  <c:v>26456.522734786606</c:v>
                </c:pt>
                <c:pt idx="6">
                  <c:v>26329.199561111764</c:v>
                </c:pt>
                <c:pt idx="7">
                  <c:v>26265.640196401549</c:v>
                </c:pt>
                <c:pt idx="8">
                  <c:v>26272.871271933265</c:v>
                </c:pt>
                <c:pt idx="9">
                  <c:v>26404.736783243749</c:v>
                </c:pt>
                <c:pt idx="10">
                  <c:v>26489.89108470577</c:v>
                </c:pt>
              </c:numCache>
            </c:numRef>
          </c:val>
          <c:smooth val="0"/>
        </c:ser>
        <c:dLbls>
          <c:showLegendKey val="0"/>
          <c:showVal val="0"/>
          <c:showCatName val="0"/>
          <c:showSerName val="0"/>
          <c:showPercent val="0"/>
          <c:showBubbleSize val="0"/>
        </c:dLbls>
        <c:smooth val="0"/>
        <c:axId val="422915496"/>
        <c:axId val="422915888"/>
      </c:lineChart>
      <c:dateAx>
        <c:axId val="422915496"/>
        <c:scaling>
          <c:orientation val="minMax"/>
        </c:scaling>
        <c:delete val="0"/>
        <c:axPos val="b"/>
        <c:numFmt formatCode="[$-409]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22915888"/>
        <c:crosses val="autoZero"/>
        <c:auto val="1"/>
        <c:lblOffset val="100"/>
        <c:baseTimeUnit val="years"/>
      </c:dateAx>
      <c:valAx>
        <c:axId val="422915888"/>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22915496"/>
        <c:crossesAt val="42370"/>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bg1">
          <a:lumMod val="50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Sheet1!$A$53</c:f>
              <c:strCache>
                <c:ptCount val="1"/>
                <c:pt idx="0">
                  <c:v>Appropriation</c:v>
                </c:pt>
              </c:strCache>
            </c:strRef>
          </c:tx>
          <c:spPr>
            <a:solidFill>
              <a:schemeClr val="accent1"/>
            </a:solidFill>
            <a:ln>
              <a:noFill/>
            </a:ln>
            <a:effectLst/>
          </c:spPr>
          <c:invertIfNegative val="0"/>
          <c:cat>
            <c:strRef>
              <c:f>Sheet1!$B$52:$M$52</c:f>
              <c:strCache>
                <c:ptCount val="12"/>
                <c:pt idx="0">
                  <c:v>FY 2007</c:v>
                </c:pt>
                <c:pt idx="1">
                  <c:v>FY 2008</c:v>
                </c:pt>
                <c:pt idx="2">
                  <c:v>FY 2009</c:v>
                </c:pt>
                <c:pt idx="3">
                  <c:v>FY 2010</c:v>
                </c:pt>
                <c:pt idx="4">
                  <c:v>FY 2011</c:v>
                </c:pt>
                <c:pt idx="5">
                  <c:v>FY 2012</c:v>
                </c:pt>
                <c:pt idx="6">
                  <c:v>FY 2013</c:v>
                </c:pt>
                <c:pt idx="7">
                  <c:v>FY 2014</c:v>
                </c:pt>
                <c:pt idx="8">
                  <c:v>FY 2015</c:v>
                </c:pt>
                <c:pt idx="9">
                  <c:v>FY 2016</c:v>
                </c:pt>
                <c:pt idx="10">
                  <c:v>FY 2017*</c:v>
                </c:pt>
                <c:pt idx="11">
                  <c:v>FY 2018</c:v>
                </c:pt>
              </c:strCache>
            </c:strRef>
          </c:cat>
          <c:val>
            <c:numRef>
              <c:f>Sheet1!$B$53:$M$53</c:f>
              <c:numCache>
                <c:formatCode>_(* #,##0_);_(* \(#,##0\);_(* "-"??_);_(@_)</c:formatCode>
                <c:ptCount val="12"/>
                <c:pt idx="0">
                  <c:v>488669449</c:v>
                </c:pt>
                <c:pt idx="1">
                  <c:v>506619998</c:v>
                </c:pt>
                <c:pt idx="2">
                  <c:v>503000000</c:v>
                </c:pt>
                <c:pt idx="3">
                  <c:v>476225000</c:v>
                </c:pt>
                <c:pt idx="4">
                  <c:v>462141777</c:v>
                </c:pt>
                <c:pt idx="5">
                  <c:v>459831068</c:v>
                </c:pt>
                <c:pt idx="6">
                  <c:v>463731068</c:v>
                </c:pt>
                <c:pt idx="7">
                  <c:v>476731068</c:v>
                </c:pt>
                <c:pt idx="8">
                  <c:v>470900943</c:v>
                </c:pt>
                <c:pt idx="9">
                  <c:v>495065822</c:v>
                </c:pt>
                <c:pt idx="10">
                  <c:v>481936926</c:v>
                </c:pt>
                <c:pt idx="11">
                  <c:v>485011555</c:v>
                </c:pt>
              </c:numCache>
            </c:numRef>
          </c:val>
        </c:ser>
        <c:dLbls>
          <c:showLegendKey val="0"/>
          <c:showVal val="0"/>
          <c:showCatName val="0"/>
          <c:showSerName val="0"/>
          <c:showPercent val="0"/>
          <c:showBubbleSize val="0"/>
        </c:dLbls>
        <c:gapWidth val="269"/>
        <c:overlap val="-27"/>
        <c:axId val="423519608"/>
        <c:axId val="423520000"/>
      </c:barChart>
      <c:lineChart>
        <c:grouping val="standard"/>
        <c:varyColors val="0"/>
        <c:ser>
          <c:idx val="1"/>
          <c:order val="1"/>
          <c:tx>
            <c:strRef>
              <c:f>Sheet1!$A$54</c:f>
              <c:strCache>
                <c:ptCount val="1"/>
                <c:pt idx="0">
                  <c:v>Change from Previous Fiscal Year </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effectLst/>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Sheet1!$B$52:$M$52</c:f>
              <c:strCache>
                <c:ptCount val="12"/>
                <c:pt idx="0">
                  <c:v>FY 2007</c:v>
                </c:pt>
                <c:pt idx="1">
                  <c:v>FY 2008</c:v>
                </c:pt>
                <c:pt idx="2">
                  <c:v>FY 2009</c:v>
                </c:pt>
                <c:pt idx="3">
                  <c:v>FY 2010</c:v>
                </c:pt>
                <c:pt idx="4">
                  <c:v>FY 2011</c:v>
                </c:pt>
                <c:pt idx="5">
                  <c:v>FY 2012</c:v>
                </c:pt>
                <c:pt idx="6">
                  <c:v>FY 2013</c:v>
                </c:pt>
                <c:pt idx="7">
                  <c:v>FY 2014</c:v>
                </c:pt>
                <c:pt idx="8">
                  <c:v>FY 2015</c:v>
                </c:pt>
                <c:pt idx="9">
                  <c:v>FY 2016</c:v>
                </c:pt>
                <c:pt idx="10">
                  <c:v>FY 2017*</c:v>
                </c:pt>
                <c:pt idx="11">
                  <c:v>FY 2018</c:v>
                </c:pt>
              </c:strCache>
            </c:strRef>
          </c:cat>
          <c:val>
            <c:numRef>
              <c:f>Sheet1!$B$54:$M$54</c:f>
              <c:numCache>
                <c:formatCode>0.00%</c:formatCode>
                <c:ptCount val="12"/>
                <c:pt idx="0">
                  <c:v>0.127</c:v>
                </c:pt>
                <c:pt idx="1">
                  <c:v>3.6999999999999998E-2</c:v>
                </c:pt>
                <c:pt idx="2">
                  <c:v>-7.0000000000000001E-3</c:v>
                </c:pt>
                <c:pt idx="3">
                  <c:v>-5.2999999999999999E-2</c:v>
                </c:pt>
                <c:pt idx="4">
                  <c:v>-0.03</c:v>
                </c:pt>
                <c:pt idx="5">
                  <c:v>-5.0000000000000001E-3</c:v>
                </c:pt>
                <c:pt idx="6">
                  <c:v>8.0000000000000002E-3</c:v>
                </c:pt>
                <c:pt idx="7">
                  <c:v>2.8000000000000001E-2</c:v>
                </c:pt>
                <c:pt idx="8">
                  <c:v>-1.2E-2</c:v>
                </c:pt>
                <c:pt idx="9">
                  <c:v>5.0999999999999997E-2</c:v>
                </c:pt>
                <c:pt idx="10">
                  <c:v>-2.7E-2</c:v>
                </c:pt>
                <c:pt idx="11">
                  <c:v>6.0000000000000001E-3</c:v>
                </c:pt>
              </c:numCache>
            </c:numRef>
          </c:val>
          <c:smooth val="0"/>
        </c:ser>
        <c:dLbls>
          <c:showLegendKey val="0"/>
          <c:showVal val="0"/>
          <c:showCatName val="0"/>
          <c:showSerName val="0"/>
          <c:showPercent val="0"/>
          <c:showBubbleSize val="0"/>
        </c:dLbls>
        <c:marker val="1"/>
        <c:smooth val="0"/>
        <c:axId val="423520784"/>
        <c:axId val="423520392"/>
      </c:lineChart>
      <c:catAx>
        <c:axId val="4235196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23520000"/>
        <c:crosses val="autoZero"/>
        <c:auto val="1"/>
        <c:lblAlgn val="ctr"/>
        <c:lblOffset val="100"/>
        <c:noMultiLvlLbl val="0"/>
      </c:catAx>
      <c:valAx>
        <c:axId val="423520000"/>
        <c:scaling>
          <c:orientation val="minMax"/>
          <c:max val="509999999.99999994"/>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3519608"/>
        <c:crosses val="autoZero"/>
        <c:crossBetween val="between"/>
      </c:valAx>
      <c:valAx>
        <c:axId val="423520392"/>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3520784"/>
        <c:crosses val="max"/>
        <c:crossBetween val="between"/>
      </c:valAx>
      <c:catAx>
        <c:axId val="423520784"/>
        <c:scaling>
          <c:orientation val="minMax"/>
        </c:scaling>
        <c:delete val="1"/>
        <c:axPos val="b"/>
        <c:numFmt formatCode="General" sourceLinked="1"/>
        <c:majorTickMark val="out"/>
        <c:minorTickMark val="none"/>
        <c:tickLblPos val="nextTo"/>
        <c:crossAx val="423520392"/>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9525" cap="flat" cmpd="sng" algn="ctr">
                <a:solidFill>
                  <a:schemeClr val="accent1">
                    <a:shade val="95000"/>
                  </a:schemeClr>
                </a:solidFill>
                <a:round/>
              </a:ln>
              <a:effectLst/>
            </c:spPr>
          </c:dPt>
          <c:dPt>
            <c:idx val="1"/>
            <c:bubble3D val="0"/>
            <c:spPr>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9525" cap="flat" cmpd="sng" algn="ctr">
                <a:solidFill>
                  <a:schemeClr val="accent2">
                    <a:shade val="95000"/>
                  </a:schemeClr>
                </a:solidFill>
                <a:round/>
              </a:ln>
              <a:effectLst/>
            </c:spPr>
          </c:dPt>
          <c:dPt>
            <c:idx val="2"/>
            <c:bubble3D val="0"/>
            <c:spPr>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9525" cap="flat" cmpd="sng" algn="ctr">
                <a:solidFill>
                  <a:schemeClr val="accent3">
                    <a:shade val="95000"/>
                  </a:schemeClr>
                </a:solidFill>
                <a:round/>
              </a:ln>
              <a:effectLst/>
            </c:spPr>
          </c:dPt>
          <c:dPt>
            <c:idx val="3"/>
            <c:bubble3D val="0"/>
            <c:spPr>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9525" cap="flat" cmpd="sng" algn="ctr">
                <a:solidFill>
                  <a:schemeClr val="accent4">
                    <a:shade val="95000"/>
                  </a:schemeClr>
                </a:solidFill>
                <a:round/>
              </a:ln>
              <a:effectLst/>
            </c:spPr>
          </c:dPt>
          <c:dPt>
            <c:idx val="4"/>
            <c:bubble3D val="0"/>
            <c:spPr>
              <a:gradFill rotWithShape="1">
                <a:gsLst>
                  <a:gs pos="0">
                    <a:schemeClr val="accent5">
                      <a:tint val="65000"/>
                      <a:shade val="92000"/>
                      <a:satMod val="130000"/>
                    </a:schemeClr>
                  </a:gs>
                  <a:gs pos="45000">
                    <a:schemeClr val="accent5">
                      <a:tint val="60000"/>
                      <a:shade val="99000"/>
                      <a:satMod val="120000"/>
                    </a:schemeClr>
                  </a:gs>
                  <a:gs pos="100000">
                    <a:schemeClr val="accent5">
                      <a:tint val="55000"/>
                      <a:satMod val="140000"/>
                    </a:schemeClr>
                  </a:gs>
                </a:gsLst>
                <a:path path="circle">
                  <a:fillToRect l="100000" t="100000" r="100000" b="100000"/>
                </a:path>
              </a:gradFill>
              <a:ln w="9525" cap="flat" cmpd="sng" algn="ctr">
                <a:solidFill>
                  <a:schemeClr val="accent5">
                    <a:shade val="95000"/>
                  </a:schemeClr>
                </a:solidFill>
                <a:round/>
              </a:ln>
              <a:effectLst/>
            </c:spPr>
          </c:dPt>
          <c:dPt>
            <c:idx val="5"/>
            <c:bubble3D val="0"/>
            <c:spPr>
              <a:gradFill rotWithShape="1">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9525" cap="flat" cmpd="sng" algn="ctr">
                <a:solidFill>
                  <a:schemeClr val="accent6">
                    <a:shade val="95000"/>
                  </a:schemeClr>
                </a:solidFill>
                <a:round/>
              </a:ln>
              <a:effectLst/>
            </c:spPr>
          </c:dPt>
          <c:dLbls>
            <c:dLbl>
              <c:idx val="1"/>
              <c:layout>
                <c:manualLayout>
                  <c:x val="-0.20417368407727171"/>
                  <c:y val="7.6286596772088558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2063032635390029"/>
                  <c:y val="3.9463299131807421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3.6089627060283062E-2"/>
                  <c:y val="1.3423736397591159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6.9040180266855752E-2"/>
                  <c:y val="7.8926598263614838E-4"/>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Sheet2!$A$2:$A$7</c:f>
              <c:strCache>
                <c:ptCount val="6"/>
                <c:pt idx="0">
                  <c:v>Appropriated</c:v>
                </c:pt>
                <c:pt idx="1">
                  <c:v>200 Revolving</c:v>
                </c:pt>
                <c:pt idx="2">
                  <c:v>205 Welfare and Rec</c:v>
                </c:pt>
                <c:pt idx="3">
                  <c:v>210 Community Sentencing</c:v>
                </c:pt>
                <c:pt idx="4">
                  <c:v>280 Prison Industries</c:v>
                </c:pt>
                <c:pt idx="5">
                  <c:v>410 and 430 Federal </c:v>
                </c:pt>
              </c:strCache>
            </c:strRef>
          </c:cat>
          <c:val>
            <c:numRef>
              <c:f>Sheet2!$B$2:$B$7</c:f>
              <c:numCache>
                <c:formatCode>_(* #,##0_);_(* \(#,##0\);_(* "-"??_);_(@_)</c:formatCode>
                <c:ptCount val="6"/>
                <c:pt idx="0">
                  <c:v>493564397.95999998</c:v>
                </c:pt>
                <c:pt idx="1">
                  <c:v>17975348</c:v>
                </c:pt>
                <c:pt idx="2">
                  <c:v>6963020</c:v>
                </c:pt>
                <c:pt idx="3">
                  <c:v>949297</c:v>
                </c:pt>
                <c:pt idx="4">
                  <c:v>40187432</c:v>
                </c:pt>
                <c:pt idx="5">
                  <c:v>2229634</c:v>
                </c:pt>
              </c:numCache>
            </c:numRef>
          </c:val>
        </c:ser>
        <c:ser>
          <c:idx val="1"/>
          <c:order val="1"/>
          <c:dPt>
            <c:idx val="0"/>
            <c:bubble3D val="0"/>
            <c:spPr>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9525" cap="flat" cmpd="sng" algn="ctr">
                <a:solidFill>
                  <a:schemeClr val="accent1">
                    <a:shade val="95000"/>
                  </a:schemeClr>
                </a:solidFill>
                <a:round/>
              </a:ln>
              <a:effectLst/>
            </c:spPr>
          </c:dPt>
          <c:dPt>
            <c:idx val="1"/>
            <c:bubble3D val="0"/>
            <c:spPr>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9525" cap="flat" cmpd="sng" algn="ctr">
                <a:solidFill>
                  <a:schemeClr val="accent2">
                    <a:shade val="95000"/>
                  </a:schemeClr>
                </a:solidFill>
                <a:round/>
              </a:ln>
              <a:effectLst/>
            </c:spPr>
          </c:dPt>
          <c:dPt>
            <c:idx val="2"/>
            <c:bubble3D val="0"/>
            <c:spPr>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9525" cap="flat" cmpd="sng" algn="ctr">
                <a:solidFill>
                  <a:schemeClr val="accent3">
                    <a:shade val="95000"/>
                  </a:schemeClr>
                </a:solidFill>
                <a:round/>
              </a:ln>
              <a:effectLst/>
            </c:spPr>
          </c:dPt>
          <c:dPt>
            <c:idx val="3"/>
            <c:bubble3D val="0"/>
            <c:spPr>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9525" cap="flat" cmpd="sng" algn="ctr">
                <a:solidFill>
                  <a:schemeClr val="accent4">
                    <a:shade val="95000"/>
                  </a:schemeClr>
                </a:solidFill>
                <a:round/>
              </a:ln>
              <a:effectLst/>
            </c:spPr>
          </c:dPt>
          <c:dPt>
            <c:idx val="4"/>
            <c:bubble3D val="0"/>
            <c:spPr>
              <a:gradFill rotWithShape="1">
                <a:gsLst>
                  <a:gs pos="0">
                    <a:schemeClr val="accent5">
                      <a:tint val="65000"/>
                      <a:shade val="92000"/>
                      <a:satMod val="130000"/>
                    </a:schemeClr>
                  </a:gs>
                  <a:gs pos="45000">
                    <a:schemeClr val="accent5">
                      <a:tint val="60000"/>
                      <a:shade val="99000"/>
                      <a:satMod val="120000"/>
                    </a:schemeClr>
                  </a:gs>
                  <a:gs pos="100000">
                    <a:schemeClr val="accent5">
                      <a:tint val="55000"/>
                      <a:satMod val="140000"/>
                    </a:schemeClr>
                  </a:gs>
                </a:gsLst>
                <a:path path="circle">
                  <a:fillToRect l="100000" t="100000" r="100000" b="100000"/>
                </a:path>
              </a:gradFill>
              <a:ln w="9525" cap="flat" cmpd="sng" algn="ctr">
                <a:solidFill>
                  <a:schemeClr val="accent5">
                    <a:shade val="95000"/>
                  </a:schemeClr>
                </a:solidFill>
                <a:round/>
              </a:ln>
              <a:effectLst/>
            </c:spPr>
          </c:dPt>
          <c:dPt>
            <c:idx val="5"/>
            <c:bubble3D val="0"/>
            <c:spPr>
              <a:gradFill rotWithShape="1">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9525" cap="flat" cmpd="sng" algn="ctr">
                <a:solidFill>
                  <a:schemeClr val="accent6">
                    <a:shade val="95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Sheet2!$A$2:$A$7</c:f>
              <c:strCache>
                <c:ptCount val="6"/>
                <c:pt idx="0">
                  <c:v>Appropriated</c:v>
                </c:pt>
                <c:pt idx="1">
                  <c:v>200 Revolving</c:v>
                </c:pt>
                <c:pt idx="2">
                  <c:v>205 Welfare and Rec</c:v>
                </c:pt>
                <c:pt idx="3">
                  <c:v>210 Community Sentencing</c:v>
                </c:pt>
                <c:pt idx="4">
                  <c:v>280 Prison Industries</c:v>
                </c:pt>
                <c:pt idx="5">
                  <c:v>410 and 430 Federal </c:v>
                </c:pt>
              </c:strCache>
            </c:strRef>
          </c:cat>
          <c:val>
            <c:numRef>
              <c:f>Sheet2!$C$2:$C$7</c:f>
              <c:numCache>
                <c:formatCode>0.00%</c:formatCode>
                <c:ptCount val="6"/>
                <c:pt idx="0">
                  <c:v>0.87843302384946875</c:v>
                </c:pt>
                <c:pt idx="1">
                  <c:v>3.1992054863864361E-2</c:v>
                </c:pt>
                <c:pt idx="2">
                  <c:v>1.2392601125618531E-2</c:v>
                </c:pt>
                <c:pt idx="3">
                  <c:v>1.6895340054669231E-3</c:v>
                </c:pt>
                <c:pt idx="4">
                  <c:v>7.1524541799236271E-2</c:v>
                </c:pt>
                <c:pt idx="5">
                  <c:v>3.9682443563449979E-3</c:v>
                </c:pt>
              </c:numCache>
            </c:numRef>
          </c:val>
        </c:ser>
        <c:dLbls>
          <c:showLegendKey val="0"/>
          <c:showVal val="1"/>
          <c:showCatName val="0"/>
          <c:showSerName val="0"/>
          <c:showPercent val="0"/>
          <c:showBubbleSize val="0"/>
          <c:showLeaderLines val="1"/>
        </c:dLbls>
        <c:firstSliceAng val="2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3"/>
            <c:bubble3D val="0"/>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4"/>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5"/>
            <c:bubble3D val="0"/>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6"/>
            <c:bubble3D val="0"/>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7"/>
            <c:bubble3D val="0"/>
            <c:spPr>
              <a:gradFill rotWithShape="1">
                <a:gsLst>
                  <a:gs pos="0">
                    <a:schemeClr val="accent2">
                      <a:lumMod val="60000"/>
                      <a:shade val="85000"/>
                      <a:satMod val="130000"/>
                    </a:schemeClr>
                  </a:gs>
                  <a:gs pos="34000">
                    <a:schemeClr val="accent2">
                      <a:lumMod val="60000"/>
                      <a:shade val="87000"/>
                      <a:satMod val="125000"/>
                    </a:schemeClr>
                  </a:gs>
                  <a:gs pos="70000">
                    <a:schemeClr val="accent2">
                      <a:lumMod val="60000"/>
                      <a:tint val="100000"/>
                      <a:shade val="90000"/>
                      <a:satMod val="130000"/>
                    </a:schemeClr>
                  </a:gs>
                  <a:gs pos="100000">
                    <a:schemeClr val="accent2">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8"/>
            <c:bubble3D val="0"/>
            <c:spPr>
              <a:gradFill rotWithShape="1">
                <a:gsLst>
                  <a:gs pos="0">
                    <a:schemeClr val="accent3">
                      <a:lumMod val="60000"/>
                      <a:shade val="85000"/>
                      <a:satMod val="130000"/>
                    </a:schemeClr>
                  </a:gs>
                  <a:gs pos="34000">
                    <a:schemeClr val="accent3">
                      <a:lumMod val="60000"/>
                      <a:shade val="87000"/>
                      <a:satMod val="125000"/>
                    </a:schemeClr>
                  </a:gs>
                  <a:gs pos="70000">
                    <a:schemeClr val="accent3">
                      <a:lumMod val="60000"/>
                      <a:tint val="100000"/>
                      <a:shade val="90000"/>
                      <a:satMod val="130000"/>
                    </a:schemeClr>
                  </a:gs>
                  <a:gs pos="100000">
                    <a:schemeClr val="accent3">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9"/>
            <c:bubble3D val="0"/>
            <c:spPr>
              <a:gradFill rotWithShape="1">
                <a:gsLst>
                  <a:gs pos="0">
                    <a:schemeClr val="accent4">
                      <a:lumMod val="60000"/>
                      <a:shade val="85000"/>
                      <a:satMod val="130000"/>
                    </a:schemeClr>
                  </a:gs>
                  <a:gs pos="34000">
                    <a:schemeClr val="accent4">
                      <a:lumMod val="60000"/>
                      <a:shade val="87000"/>
                      <a:satMod val="125000"/>
                    </a:schemeClr>
                  </a:gs>
                  <a:gs pos="70000">
                    <a:schemeClr val="accent4">
                      <a:lumMod val="60000"/>
                      <a:tint val="100000"/>
                      <a:shade val="90000"/>
                      <a:satMod val="130000"/>
                    </a:schemeClr>
                  </a:gs>
                  <a:gs pos="100000">
                    <a:schemeClr val="accent4">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Lbls>
            <c:dLbl>
              <c:idx val="0"/>
              <c:layout>
                <c:manualLayout>
                  <c:x val="-0.16675942495824386"/>
                  <c:y val="-0.1571626463358746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dLbl>
            <c:dLbl>
              <c:idx val="3"/>
              <c:layout>
                <c:manualLayout>
                  <c:x val="-1.767676767676769E-2"/>
                  <c:y val="0.10035151856017997"/>
                </c:manualLayout>
              </c:layout>
              <c:showLegendKey val="0"/>
              <c:showVal val="0"/>
              <c:showCatName val="1"/>
              <c:showSerName val="0"/>
              <c:showPercent val="1"/>
              <c:showBubbleSize val="0"/>
              <c:extLst>
                <c:ext xmlns:c15="http://schemas.microsoft.com/office/drawing/2012/chart" uri="{CE6537A1-D6FC-4f65-9D91-7224C49458BB}">
                  <c15:layout>
                    <c:manualLayout>
                      <c:w val="0.19297979797979797"/>
                      <c:h val="0.17137909844602758"/>
                    </c:manualLayout>
                  </c15:layout>
                </c:ext>
              </c:extLst>
            </c:dLbl>
            <c:dLbl>
              <c:idx val="6"/>
              <c:layout>
                <c:manualLayout>
                  <c:x val="5.5383361170762743E-2"/>
                  <c:y val="8.2671957671957667E-4"/>
                </c:manualLayout>
              </c:layou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4.1396245923804982E-2"/>
                  <c:y val="0"/>
                </c:manualLayout>
              </c:layout>
              <c:showLegendKey val="0"/>
              <c:showVal val="0"/>
              <c:showCatName val="1"/>
              <c:showSerName val="0"/>
              <c:showPercent val="1"/>
              <c:showBubbleSize val="0"/>
              <c:extLst>
                <c:ext xmlns:c15="http://schemas.microsoft.com/office/drawing/2012/chart" uri="{CE6537A1-D6FC-4f65-9D91-7224C49458BB}">
                  <c15:layout/>
                </c:ext>
              </c:extLst>
            </c:dLbl>
            <c:dLbl>
              <c:idx val="8"/>
              <c:layout/>
              <c:tx>
                <c:rich>
                  <a:bodyPr/>
                  <a:lstStyle/>
                  <a:p>
                    <a:fld id="{134FFD62-98A0-48C4-A2FA-C0F26D9AA2B1}" type="CATEGORYNAME">
                      <a:rPr lang="en-US"/>
                      <a:pPr/>
                      <a:t>[CATEGORY NAME]</a:t>
                    </a:fld>
                    <a:r>
                      <a:rPr lang="en-US" baseline="0" dirty="0"/>
                      <a:t>
</a:t>
                    </a:r>
                    <a:fld id="{3BAC9DBA-CBEF-4688-9269-0CB04645ADEA}" type="PERCENTAGE">
                      <a:rPr lang="en-US" baseline="0" smtClean="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Sheet2!$A$11:$A$20</c:f>
              <c:strCache>
                <c:ptCount val="10"/>
                <c:pt idx="0">
                  <c:v>Payroll</c:v>
                </c:pt>
                <c:pt idx="1">
                  <c:v>   Contract Beds</c:v>
                </c:pt>
                <c:pt idx="2">
                  <c:v>   Medical Services</c:v>
                </c:pt>
                <c:pt idx="3">
                  <c:v>   Institutions/Community/Probation and Parole</c:v>
                </c:pt>
                <c:pt idx="4">
                  <c:v>   Inmate Programs</c:v>
                </c:pt>
                <c:pt idx="5">
                  <c:v>   Community Sentencing</c:v>
                </c:pt>
                <c:pt idx="6">
                  <c:v>   General/Central Operations</c:v>
                </c:pt>
                <c:pt idx="7">
                  <c:v>   Divisional Operations</c:v>
                </c:pt>
                <c:pt idx="8">
                  <c:v>   Information Technology</c:v>
                </c:pt>
                <c:pt idx="9">
                  <c:v>   OCI and Agri-Services</c:v>
                </c:pt>
              </c:strCache>
            </c:strRef>
          </c:cat>
          <c:val>
            <c:numRef>
              <c:f>Sheet2!$B$11:$B$20</c:f>
              <c:numCache>
                <c:formatCode>_("$"* #,##0_);_("$"* \(#,##0\);_("$"* "-"??_);_(@_)</c:formatCode>
                <c:ptCount val="10"/>
                <c:pt idx="0">
                  <c:v>277433129</c:v>
                </c:pt>
                <c:pt idx="1">
                  <c:v>124201440</c:v>
                </c:pt>
                <c:pt idx="2">
                  <c:v>39945499</c:v>
                </c:pt>
                <c:pt idx="3">
                  <c:v>30121384</c:v>
                </c:pt>
                <c:pt idx="4">
                  <c:v>5604670</c:v>
                </c:pt>
                <c:pt idx="5">
                  <c:v>4549491</c:v>
                </c:pt>
                <c:pt idx="6">
                  <c:v>12369275</c:v>
                </c:pt>
                <c:pt idx="7">
                  <c:v>25391559</c:v>
                </c:pt>
                <c:pt idx="8">
                  <c:v>10735574</c:v>
                </c:pt>
                <c:pt idx="9">
                  <c:v>31517108</c:v>
                </c:pt>
              </c:numCache>
            </c:numRef>
          </c:val>
        </c:ser>
        <c:ser>
          <c:idx val="1"/>
          <c:order val="1"/>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3"/>
            <c:bubble3D val="0"/>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4"/>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5"/>
            <c:bubble3D val="0"/>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6"/>
            <c:bubble3D val="0"/>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7"/>
            <c:bubble3D val="0"/>
            <c:spPr>
              <a:gradFill rotWithShape="1">
                <a:gsLst>
                  <a:gs pos="0">
                    <a:schemeClr val="accent2">
                      <a:lumMod val="60000"/>
                      <a:shade val="85000"/>
                      <a:satMod val="130000"/>
                    </a:schemeClr>
                  </a:gs>
                  <a:gs pos="34000">
                    <a:schemeClr val="accent2">
                      <a:lumMod val="60000"/>
                      <a:shade val="87000"/>
                      <a:satMod val="125000"/>
                    </a:schemeClr>
                  </a:gs>
                  <a:gs pos="70000">
                    <a:schemeClr val="accent2">
                      <a:lumMod val="60000"/>
                      <a:tint val="100000"/>
                      <a:shade val="90000"/>
                      <a:satMod val="130000"/>
                    </a:schemeClr>
                  </a:gs>
                  <a:gs pos="100000">
                    <a:schemeClr val="accent2">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8"/>
            <c:bubble3D val="0"/>
            <c:spPr>
              <a:gradFill rotWithShape="1">
                <a:gsLst>
                  <a:gs pos="0">
                    <a:schemeClr val="accent3">
                      <a:lumMod val="60000"/>
                      <a:shade val="85000"/>
                      <a:satMod val="130000"/>
                    </a:schemeClr>
                  </a:gs>
                  <a:gs pos="34000">
                    <a:schemeClr val="accent3">
                      <a:lumMod val="60000"/>
                      <a:shade val="87000"/>
                      <a:satMod val="125000"/>
                    </a:schemeClr>
                  </a:gs>
                  <a:gs pos="70000">
                    <a:schemeClr val="accent3">
                      <a:lumMod val="60000"/>
                      <a:tint val="100000"/>
                      <a:shade val="90000"/>
                      <a:satMod val="130000"/>
                    </a:schemeClr>
                  </a:gs>
                  <a:gs pos="100000">
                    <a:schemeClr val="accent3">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dPt>
            <c:idx val="9"/>
            <c:bubble3D val="0"/>
            <c:spPr>
              <a:gradFill rotWithShape="1">
                <a:gsLst>
                  <a:gs pos="0">
                    <a:schemeClr val="accent4">
                      <a:lumMod val="60000"/>
                      <a:shade val="85000"/>
                      <a:satMod val="130000"/>
                    </a:schemeClr>
                  </a:gs>
                  <a:gs pos="34000">
                    <a:schemeClr val="accent4">
                      <a:lumMod val="60000"/>
                      <a:shade val="87000"/>
                      <a:satMod val="125000"/>
                    </a:schemeClr>
                  </a:gs>
                  <a:gs pos="70000">
                    <a:schemeClr val="accent4">
                      <a:lumMod val="60000"/>
                      <a:tint val="100000"/>
                      <a:shade val="90000"/>
                      <a:satMod val="130000"/>
                    </a:schemeClr>
                  </a:gs>
                  <a:gs pos="100000">
                    <a:schemeClr val="accent4">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dPt>
          <c:cat>
            <c:strRef>
              <c:f>Sheet2!$A$11:$A$20</c:f>
              <c:strCache>
                <c:ptCount val="10"/>
                <c:pt idx="0">
                  <c:v>Payroll</c:v>
                </c:pt>
                <c:pt idx="1">
                  <c:v>   Contract Beds</c:v>
                </c:pt>
                <c:pt idx="2">
                  <c:v>   Medical Services</c:v>
                </c:pt>
                <c:pt idx="3">
                  <c:v>   Institutions/Community/Probation and Parole</c:v>
                </c:pt>
                <c:pt idx="4">
                  <c:v>   Inmate Programs</c:v>
                </c:pt>
                <c:pt idx="5">
                  <c:v>   Community Sentencing</c:v>
                </c:pt>
                <c:pt idx="6">
                  <c:v>   General/Central Operations</c:v>
                </c:pt>
                <c:pt idx="7">
                  <c:v>   Divisional Operations</c:v>
                </c:pt>
                <c:pt idx="8">
                  <c:v>   Information Technology</c:v>
                </c:pt>
                <c:pt idx="9">
                  <c:v>   OCI and Agri-Services</c:v>
                </c:pt>
              </c:strCache>
            </c:strRef>
          </c:cat>
          <c:val>
            <c:numRef>
              <c:f>Sheet2!$C$11:$C$20</c:f>
              <c:numCache>
                <c:formatCode>0%</c:formatCode>
                <c:ptCount val="10"/>
                <c:pt idx="0">
                  <c:v>0.49376823655317797</c:v>
                </c:pt>
                <c:pt idx="1">
                  <c:v>0.221050478820665</c:v>
                </c:pt>
                <c:pt idx="2">
                  <c:v>7.1093955759936406E-2</c:v>
                </c:pt>
                <c:pt idx="3">
                  <c:v>5.3609252484843314E-2</c:v>
                </c:pt>
                <c:pt idx="4">
                  <c:v>9.9750452742884185E-3</c:v>
                </c:pt>
                <c:pt idx="5">
                  <c:v>8.0970652509367528E-3</c:v>
                </c:pt>
                <c:pt idx="6">
                  <c:v>2.2014512564544189E-2</c:v>
                </c:pt>
                <c:pt idx="7">
                  <c:v>4.519123349095764E-2</c:v>
                </c:pt>
                <c:pt idx="8">
                  <c:v>1.9106894196352975E-2</c:v>
                </c:pt>
                <c:pt idx="9">
                  <c:v>5.6093325604297438E-2</c:v>
                </c:pt>
              </c:numCache>
            </c:numRef>
          </c:val>
        </c:ser>
        <c:dLbls>
          <c:showLegendKey val="0"/>
          <c:showVal val="0"/>
          <c:showCatName val="0"/>
          <c:showSerName val="0"/>
          <c:showPercent val="0"/>
          <c:showBubbleSize val="0"/>
          <c:showLeaderLines val="1"/>
        </c:dLbls>
        <c:firstSliceAng val="3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3"/>
            <c:bubble3D val="0"/>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4"/>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5"/>
            <c:bubble3D val="0"/>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6"/>
            <c:bubble3D val="0"/>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7"/>
            <c:bubble3D val="0"/>
            <c:spPr>
              <a:gradFill rotWithShape="1">
                <a:gsLst>
                  <a:gs pos="0">
                    <a:schemeClr val="accent2">
                      <a:lumMod val="60000"/>
                      <a:shade val="85000"/>
                      <a:satMod val="130000"/>
                    </a:schemeClr>
                  </a:gs>
                  <a:gs pos="34000">
                    <a:schemeClr val="accent2">
                      <a:lumMod val="60000"/>
                      <a:shade val="87000"/>
                      <a:satMod val="125000"/>
                    </a:schemeClr>
                  </a:gs>
                  <a:gs pos="70000">
                    <a:schemeClr val="accent2">
                      <a:lumMod val="60000"/>
                      <a:tint val="100000"/>
                      <a:shade val="90000"/>
                      <a:satMod val="130000"/>
                    </a:schemeClr>
                  </a:gs>
                  <a:gs pos="100000">
                    <a:schemeClr val="accent2">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8"/>
            <c:bubble3D val="0"/>
            <c:spPr>
              <a:gradFill rotWithShape="1">
                <a:gsLst>
                  <a:gs pos="0">
                    <a:schemeClr val="accent3">
                      <a:lumMod val="60000"/>
                      <a:shade val="85000"/>
                      <a:satMod val="130000"/>
                    </a:schemeClr>
                  </a:gs>
                  <a:gs pos="34000">
                    <a:schemeClr val="accent3">
                      <a:lumMod val="60000"/>
                      <a:shade val="87000"/>
                      <a:satMod val="125000"/>
                    </a:schemeClr>
                  </a:gs>
                  <a:gs pos="70000">
                    <a:schemeClr val="accent3">
                      <a:lumMod val="60000"/>
                      <a:tint val="100000"/>
                      <a:shade val="90000"/>
                      <a:satMod val="130000"/>
                    </a:schemeClr>
                  </a:gs>
                  <a:gs pos="100000">
                    <a:schemeClr val="accent3">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dLbl>
            <c:dLbl>
              <c:idx val="7"/>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Sheet1!$A$34:$A$42</c:f>
              <c:strCache>
                <c:ptCount val="9"/>
                <c:pt idx="0">
                  <c:v>Salaries and Benefits</c:v>
                </c:pt>
                <c:pt idx="1">
                  <c:v>Private Prisons and Contracts</c:v>
                </c:pt>
                <c:pt idx="2">
                  <c:v>Utilities / Admin.</c:v>
                </c:pt>
                <c:pt idx="3">
                  <c:v>Maint. / Repairs and Bldg. Const.</c:v>
                </c:pt>
                <c:pt idx="4">
                  <c:v>Food</c:v>
                </c:pt>
                <c:pt idx="5">
                  <c:v>Equipment</c:v>
                </c:pt>
                <c:pt idx="6">
                  <c:v>Debt Service </c:v>
                </c:pt>
                <c:pt idx="7">
                  <c:v>Medical </c:v>
                </c:pt>
                <c:pt idx="8">
                  <c:v>Other*</c:v>
                </c:pt>
              </c:strCache>
            </c:strRef>
          </c:cat>
          <c:val>
            <c:numRef>
              <c:f>Sheet1!$B$34:$B$42</c:f>
              <c:numCache>
                <c:formatCode>_(* #,##0_);_(* \(#,##0\);_(* "-"??_);_(@_)</c:formatCode>
                <c:ptCount val="9"/>
                <c:pt idx="0">
                  <c:v>266061878</c:v>
                </c:pt>
                <c:pt idx="1">
                  <c:v>150675779</c:v>
                </c:pt>
                <c:pt idx="2">
                  <c:v>14075296</c:v>
                </c:pt>
                <c:pt idx="3">
                  <c:v>7591244</c:v>
                </c:pt>
                <c:pt idx="4">
                  <c:v>18170333</c:v>
                </c:pt>
                <c:pt idx="5">
                  <c:v>2547658</c:v>
                </c:pt>
                <c:pt idx="6">
                  <c:v>5186447</c:v>
                </c:pt>
                <c:pt idx="7">
                  <c:v>38451976</c:v>
                </c:pt>
                <c:pt idx="8">
                  <c:v>17659733</c:v>
                </c:pt>
              </c:numCache>
            </c:numRef>
          </c:val>
        </c:ser>
        <c:ser>
          <c:idx val="1"/>
          <c:order val="1"/>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3"/>
            <c:bubble3D val="0"/>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4"/>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5"/>
            <c:bubble3D val="0"/>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6"/>
            <c:bubble3D val="0"/>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7"/>
            <c:bubble3D val="0"/>
            <c:spPr>
              <a:gradFill rotWithShape="1">
                <a:gsLst>
                  <a:gs pos="0">
                    <a:schemeClr val="accent2">
                      <a:lumMod val="60000"/>
                      <a:shade val="85000"/>
                      <a:satMod val="130000"/>
                    </a:schemeClr>
                  </a:gs>
                  <a:gs pos="34000">
                    <a:schemeClr val="accent2">
                      <a:lumMod val="60000"/>
                      <a:shade val="87000"/>
                      <a:satMod val="125000"/>
                    </a:schemeClr>
                  </a:gs>
                  <a:gs pos="70000">
                    <a:schemeClr val="accent2">
                      <a:lumMod val="60000"/>
                      <a:tint val="100000"/>
                      <a:shade val="90000"/>
                      <a:satMod val="130000"/>
                    </a:schemeClr>
                  </a:gs>
                  <a:gs pos="100000">
                    <a:schemeClr val="accent2">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8"/>
            <c:bubble3D val="0"/>
            <c:spPr>
              <a:gradFill rotWithShape="1">
                <a:gsLst>
                  <a:gs pos="0">
                    <a:schemeClr val="accent3">
                      <a:lumMod val="60000"/>
                      <a:shade val="85000"/>
                      <a:satMod val="130000"/>
                    </a:schemeClr>
                  </a:gs>
                  <a:gs pos="34000">
                    <a:schemeClr val="accent3">
                      <a:lumMod val="60000"/>
                      <a:shade val="87000"/>
                      <a:satMod val="125000"/>
                    </a:schemeClr>
                  </a:gs>
                  <a:gs pos="70000">
                    <a:schemeClr val="accent3">
                      <a:lumMod val="60000"/>
                      <a:tint val="100000"/>
                      <a:shade val="90000"/>
                      <a:satMod val="130000"/>
                    </a:schemeClr>
                  </a:gs>
                  <a:gs pos="100000">
                    <a:schemeClr val="accent3">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cat>
            <c:strRef>
              <c:f>Sheet1!$A$34:$A$42</c:f>
              <c:strCache>
                <c:ptCount val="9"/>
                <c:pt idx="0">
                  <c:v>Salaries and Benefits</c:v>
                </c:pt>
                <c:pt idx="1">
                  <c:v>Private Prisons and Contracts</c:v>
                </c:pt>
                <c:pt idx="2">
                  <c:v>Utilities / Admin.</c:v>
                </c:pt>
                <c:pt idx="3">
                  <c:v>Maint. / Repairs and Bldg. Const.</c:v>
                </c:pt>
                <c:pt idx="4">
                  <c:v>Food</c:v>
                </c:pt>
                <c:pt idx="5">
                  <c:v>Equipment</c:v>
                </c:pt>
                <c:pt idx="6">
                  <c:v>Debt Service </c:v>
                </c:pt>
                <c:pt idx="7">
                  <c:v>Medical </c:v>
                </c:pt>
                <c:pt idx="8">
                  <c:v>Other*</c:v>
                </c:pt>
              </c:strCache>
            </c:strRef>
          </c:cat>
          <c:val>
            <c:numRef>
              <c:f>Sheet1!$C$34:$C$42</c:f>
              <c:numCache>
                <c:formatCode>0.00%</c:formatCode>
                <c:ptCount val="9"/>
                <c:pt idx="0">
                  <c:v>0.51124419148379796</c:v>
                </c:pt>
                <c:pt idx="1">
                  <c:v>0.28952707313840137</c:v>
                </c:pt>
                <c:pt idx="2">
                  <c:v>2.7046014173496644E-2</c:v>
                </c:pt>
                <c:pt idx="3">
                  <c:v>1.4586754894424342E-2</c:v>
                </c:pt>
                <c:pt idx="4">
                  <c:v>3.4914724624985065E-2</c:v>
                </c:pt>
                <c:pt idx="5">
                  <c:v>4.8953851043148306E-3</c:v>
                </c:pt>
                <c:pt idx="6">
                  <c:v>9.9658805805639301E-3</c:v>
                </c:pt>
                <c:pt idx="7">
                  <c:v>7.3886381351763605E-2</c:v>
                </c:pt>
                <c:pt idx="8">
                  <c:v>3.3933594648252262E-2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 in Microsoft PowerPoint]Sheet1'!$A$64</c:f>
              <c:strCache>
                <c:ptCount val="1"/>
                <c:pt idx="0">
                  <c:v>Halfway Houses</c:v>
                </c:pt>
              </c:strCache>
            </c:strRef>
          </c:tx>
          <c:spPr>
            <a:solidFill>
              <a:schemeClr val="accent1"/>
            </a:solidFill>
            <a:ln>
              <a:noFill/>
            </a:ln>
            <a:effectLst/>
          </c:spPr>
          <c:invertIfNegative val="0"/>
          <c:cat>
            <c:strRef>
              <c:f>'[Chart in Microsoft PowerPoint]Sheet1'!$B$63:$L$63</c:f>
              <c:strCache>
                <c:ptCount val="11"/>
                <c:pt idx="0">
                  <c:v>FY 2007</c:v>
                </c:pt>
                <c:pt idx="1">
                  <c:v>FY 2008</c:v>
                </c:pt>
                <c:pt idx="2">
                  <c:v>FY 2009</c:v>
                </c:pt>
                <c:pt idx="3">
                  <c:v>FY 2010</c:v>
                </c:pt>
                <c:pt idx="4">
                  <c:v>FY 2011</c:v>
                </c:pt>
                <c:pt idx="5">
                  <c:v>FY 2012</c:v>
                </c:pt>
                <c:pt idx="6">
                  <c:v>FY 2013</c:v>
                </c:pt>
                <c:pt idx="7">
                  <c:v>FY 2014</c:v>
                </c:pt>
                <c:pt idx="8">
                  <c:v>FY 2015</c:v>
                </c:pt>
                <c:pt idx="9">
                  <c:v>FY 2016</c:v>
                </c:pt>
                <c:pt idx="10">
                  <c:v>FY 2017*</c:v>
                </c:pt>
              </c:strCache>
            </c:strRef>
          </c:cat>
          <c:val>
            <c:numRef>
              <c:f>'[Chart in Microsoft PowerPoint]Sheet1'!$B$64:$L$64</c:f>
              <c:numCache>
                <c:formatCode>_("$"* #,##0_);_("$"* \(#,##0\);_("$"* "-"??_);_(@_)</c:formatCode>
                <c:ptCount val="11"/>
                <c:pt idx="0">
                  <c:v>15600000</c:v>
                </c:pt>
                <c:pt idx="1">
                  <c:v>17500000</c:v>
                </c:pt>
                <c:pt idx="2">
                  <c:v>17100000</c:v>
                </c:pt>
                <c:pt idx="3">
                  <c:v>16500000</c:v>
                </c:pt>
                <c:pt idx="4">
                  <c:v>15400000</c:v>
                </c:pt>
                <c:pt idx="5">
                  <c:v>15000000</c:v>
                </c:pt>
                <c:pt idx="6">
                  <c:v>15600000</c:v>
                </c:pt>
                <c:pt idx="7">
                  <c:v>15200000</c:v>
                </c:pt>
                <c:pt idx="8">
                  <c:v>18300000</c:v>
                </c:pt>
                <c:pt idx="9">
                  <c:v>18500000</c:v>
                </c:pt>
                <c:pt idx="10">
                  <c:v>14000000</c:v>
                </c:pt>
              </c:numCache>
            </c:numRef>
          </c:val>
        </c:ser>
        <c:ser>
          <c:idx val="1"/>
          <c:order val="1"/>
          <c:tx>
            <c:strRef>
              <c:f>'[Chart in Microsoft PowerPoint]Sheet1'!$A$65</c:f>
              <c:strCache>
                <c:ptCount val="1"/>
                <c:pt idx="0">
                  <c:v>Private Prisons</c:v>
                </c:pt>
              </c:strCache>
            </c:strRef>
          </c:tx>
          <c:spPr>
            <a:solidFill>
              <a:schemeClr val="accent2"/>
            </a:solidFill>
            <a:ln>
              <a:noFill/>
            </a:ln>
            <a:effectLst/>
          </c:spPr>
          <c:invertIfNegative val="0"/>
          <c:cat>
            <c:strRef>
              <c:f>'[Chart in Microsoft PowerPoint]Sheet1'!$B$63:$L$63</c:f>
              <c:strCache>
                <c:ptCount val="11"/>
                <c:pt idx="0">
                  <c:v>FY 2007</c:v>
                </c:pt>
                <c:pt idx="1">
                  <c:v>FY 2008</c:v>
                </c:pt>
                <c:pt idx="2">
                  <c:v>FY 2009</c:v>
                </c:pt>
                <c:pt idx="3">
                  <c:v>FY 2010</c:v>
                </c:pt>
                <c:pt idx="4">
                  <c:v>FY 2011</c:v>
                </c:pt>
                <c:pt idx="5">
                  <c:v>FY 2012</c:v>
                </c:pt>
                <c:pt idx="6">
                  <c:v>FY 2013</c:v>
                </c:pt>
                <c:pt idx="7">
                  <c:v>FY 2014</c:v>
                </c:pt>
                <c:pt idx="8">
                  <c:v>FY 2015</c:v>
                </c:pt>
                <c:pt idx="9">
                  <c:v>FY 2016</c:v>
                </c:pt>
                <c:pt idx="10">
                  <c:v>FY 2017*</c:v>
                </c:pt>
              </c:strCache>
            </c:strRef>
          </c:cat>
          <c:val>
            <c:numRef>
              <c:f>'[Chart in Microsoft PowerPoint]Sheet1'!$B$65:$L$65</c:f>
              <c:numCache>
                <c:formatCode>_("$"* #,##0_);_("$"* \(#,##0\);_("$"* "-"??_);_(@_)</c:formatCode>
                <c:ptCount val="11"/>
                <c:pt idx="0">
                  <c:v>77000000</c:v>
                </c:pt>
                <c:pt idx="1">
                  <c:v>78200000</c:v>
                </c:pt>
                <c:pt idx="2">
                  <c:v>77700000</c:v>
                </c:pt>
                <c:pt idx="3">
                  <c:v>76700000</c:v>
                </c:pt>
                <c:pt idx="4">
                  <c:v>72300000</c:v>
                </c:pt>
                <c:pt idx="5">
                  <c:v>72900000</c:v>
                </c:pt>
                <c:pt idx="6">
                  <c:v>80900000</c:v>
                </c:pt>
                <c:pt idx="7">
                  <c:v>92200000</c:v>
                </c:pt>
                <c:pt idx="8">
                  <c:v>92700000</c:v>
                </c:pt>
                <c:pt idx="9">
                  <c:v>94300000</c:v>
                </c:pt>
                <c:pt idx="10">
                  <c:v>77100000</c:v>
                </c:pt>
              </c:numCache>
            </c:numRef>
          </c:val>
        </c:ser>
        <c:ser>
          <c:idx val="2"/>
          <c:order val="2"/>
          <c:tx>
            <c:strRef>
              <c:f>'[Chart in Microsoft PowerPoint]Sheet1'!$A$66</c:f>
              <c:strCache>
                <c:ptCount val="1"/>
                <c:pt idx="0">
                  <c:v>County Jail Beds </c:v>
                </c:pt>
              </c:strCache>
            </c:strRef>
          </c:tx>
          <c:spPr>
            <a:solidFill>
              <a:schemeClr val="accent3"/>
            </a:solidFill>
            <a:ln>
              <a:noFill/>
            </a:ln>
            <a:effectLst/>
          </c:spPr>
          <c:invertIfNegative val="0"/>
          <c:cat>
            <c:strRef>
              <c:f>'[Chart in Microsoft PowerPoint]Sheet1'!$B$63:$L$63</c:f>
              <c:strCache>
                <c:ptCount val="11"/>
                <c:pt idx="0">
                  <c:v>FY 2007</c:v>
                </c:pt>
                <c:pt idx="1">
                  <c:v>FY 2008</c:v>
                </c:pt>
                <c:pt idx="2">
                  <c:v>FY 2009</c:v>
                </c:pt>
                <c:pt idx="3">
                  <c:v>FY 2010</c:v>
                </c:pt>
                <c:pt idx="4">
                  <c:v>FY 2011</c:v>
                </c:pt>
                <c:pt idx="5">
                  <c:v>FY 2012</c:v>
                </c:pt>
                <c:pt idx="6">
                  <c:v>FY 2013</c:v>
                </c:pt>
                <c:pt idx="7">
                  <c:v>FY 2014</c:v>
                </c:pt>
                <c:pt idx="8">
                  <c:v>FY 2015</c:v>
                </c:pt>
                <c:pt idx="9">
                  <c:v>FY 2016</c:v>
                </c:pt>
                <c:pt idx="10">
                  <c:v>FY 2017*</c:v>
                </c:pt>
              </c:strCache>
            </c:strRef>
          </c:cat>
          <c:val>
            <c:numRef>
              <c:f>'[Chart in Microsoft PowerPoint]Sheet1'!$B$66:$L$66</c:f>
              <c:numCache>
                <c:formatCode>_("$"* #,##0_);_("$"* \(#,##0\);_("$"* "-"??_);_(@_)</c:formatCode>
                <c:ptCount val="11"/>
                <c:pt idx="0">
                  <c:v>6200000</c:v>
                </c:pt>
                <c:pt idx="1">
                  <c:v>7700000</c:v>
                </c:pt>
                <c:pt idx="2">
                  <c:v>7400000</c:v>
                </c:pt>
                <c:pt idx="3">
                  <c:v>5600000</c:v>
                </c:pt>
                <c:pt idx="4">
                  <c:v>7200000</c:v>
                </c:pt>
                <c:pt idx="5">
                  <c:v>5300000</c:v>
                </c:pt>
                <c:pt idx="6">
                  <c:v>6900000</c:v>
                </c:pt>
                <c:pt idx="7">
                  <c:v>6800000</c:v>
                </c:pt>
                <c:pt idx="8">
                  <c:v>6600000</c:v>
                </c:pt>
                <c:pt idx="9">
                  <c:v>6900000</c:v>
                </c:pt>
                <c:pt idx="10">
                  <c:v>2300000</c:v>
                </c:pt>
              </c:numCache>
            </c:numRef>
          </c:val>
        </c:ser>
        <c:ser>
          <c:idx val="3"/>
          <c:order val="3"/>
          <c:tx>
            <c:strRef>
              <c:f>'[Chart in Microsoft PowerPoint]Sheet1'!$A$67</c:f>
              <c:strCache>
                <c:ptCount val="1"/>
                <c:pt idx="0">
                  <c:v>County Jail Backup</c:v>
                </c:pt>
              </c:strCache>
            </c:strRef>
          </c:tx>
          <c:spPr>
            <a:solidFill>
              <a:schemeClr val="accent4"/>
            </a:solidFill>
            <a:ln>
              <a:noFill/>
            </a:ln>
            <a:effectLst/>
          </c:spPr>
          <c:invertIfNegative val="0"/>
          <c:cat>
            <c:strRef>
              <c:f>'[Chart in Microsoft PowerPoint]Sheet1'!$B$63:$L$63</c:f>
              <c:strCache>
                <c:ptCount val="11"/>
                <c:pt idx="0">
                  <c:v>FY 2007</c:v>
                </c:pt>
                <c:pt idx="1">
                  <c:v>FY 2008</c:v>
                </c:pt>
                <c:pt idx="2">
                  <c:v>FY 2009</c:v>
                </c:pt>
                <c:pt idx="3">
                  <c:v>FY 2010</c:v>
                </c:pt>
                <c:pt idx="4">
                  <c:v>FY 2011</c:v>
                </c:pt>
                <c:pt idx="5">
                  <c:v>FY 2012</c:v>
                </c:pt>
                <c:pt idx="6">
                  <c:v>FY 2013</c:v>
                </c:pt>
                <c:pt idx="7">
                  <c:v>FY 2014</c:v>
                </c:pt>
                <c:pt idx="8">
                  <c:v>FY 2015</c:v>
                </c:pt>
                <c:pt idx="9">
                  <c:v>FY 2016</c:v>
                </c:pt>
                <c:pt idx="10">
                  <c:v>FY 2017*</c:v>
                </c:pt>
              </c:strCache>
            </c:strRef>
          </c:cat>
          <c:val>
            <c:numRef>
              <c:f>'[Chart in Microsoft PowerPoint]Sheet1'!$B$67:$L$67</c:f>
              <c:numCache>
                <c:formatCode>_("$"* #,##0_);_("$"* \(#,##0\);_("$"* "-"??_);_(@_)</c:formatCode>
                <c:ptCount val="11"/>
                <c:pt idx="0">
                  <c:v>12900000</c:v>
                </c:pt>
                <c:pt idx="1">
                  <c:v>13500000</c:v>
                </c:pt>
                <c:pt idx="2">
                  <c:v>14300000</c:v>
                </c:pt>
                <c:pt idx="3">
                  <c:v>19800000</c:v>
                </c:pt>
                <c:pt idx="4">
                  <c:v>19500000</c:v>
                </c:pt>
                <c:pt idx="5">
                  <c:v>21600000</c:v>
                </c:pt>
                <c:pt idx="6">
                  <c:v>23600000</c:v>
                </c:pt>
                <c:pt idx="7">
                  <c:v>22200000</c:v>
                </c:pt>
                <c:pt idx="8">
                  <c:v>9500000</c:v>
                </c:pt>
                <c:pt idx="9">
                  <c:v>8300000</c:v>
                </c:pt>
                <c:pt idx="10">
                  <c:v>10200000</c:v>
                </c:pt>
              </c:numCache>
            </c:numRef>
          </c:val>
        </c:ser>
        <c:dLbls>
          <c:showLegendKey val="0"/>
          <c:showVal val="0"/>
          <c:showCatName val="0"/>
          <c:showSerName val="0"/>
          <c:showPercent val="0"/>
          <c:showBubbleSize val="0"/>
        </c:dLbls>
        <c:gapWidth val="219"/>
        <c:overlap val="100"/>
        <c:axId val="423532936"/>
        <c:axId val="423532544"/>
      </c:barChart>
      <c:lineChart>
        <c:grouping val="standard"/>
        <c:varyColors val="0"/>
        <c:ser>
          <c:idx val="4"/>
          <c:order val="4"/>
          <c:tx>
            <c:strRef>
              <c:f>'[Chart in Microsoft PowerPoint]Sheet1'!$A$68</c:f>
              <c:strCache>
                <c:ptCount val="1"/>
                <c:pt idx="0">
                  <c:v>Total Contracted Bed and County Jail Backup</c:v>
                </c:pt>
              </c:strCache>
            </c:strRef>
          </c:tx>
          <c:spPr>
            <a:ln w="28575" cap="rnd">
              <a:noFill/>
              <a:round/>
            </a:ln>
            <a:effectLst/>
          </c:spPr>
          <c:marker>
            <c:symbol val="none"/>
          </c:marker>
          <c:cat>
            <c:strRef>
              <c:f>'[Chart in Microsoft PowerPoint]Sheet1'!$B$63:$L$63</c:f>
              <c:strCache>
                <c:ptCount val="11"/>
                <c:pt idx="0">
                  <c:v>FY 2007</c:v>
                </c:pt>
                <c:pt idx="1">
                  <c:v>FY 2008</c:v>
                </c:pt>
                <c:pt idx="2">
                  <c:v>FY 2009</c:v>
                </c:pt>
                <c:pt idx="3">
                  <c:v>FY 2010</c:v>
                </c:pt>
                <c:pt idx="4">
                  <c:v>FY 2011</c:v>
                </c:pt>
                <c:pt idx="5">
                  <c:v>FY 2012</c:v>
                </c:pt>
                <c:pt idx="6">
                  <c:v>FY 2013</c:v>
                </c:pt>
                <c:pt idx="7">
                  <c:v>FY 2014</c:v>
                </c:pt>
                <c:pt idx="8">
                  <c:v>FY 2015</c:v>
                </c:pt>
                <c:pt idx="9">
                  <c:v>FY 2016</c:v>
                </c:pt>
                <c:pt idx="10">
                  <c:v>FY 2017*</c:v>
                </c:pt>
              </c:strCache>
            </c:strRef>
          </c:cat>
          <c:val>
            <c:numRef>
              <c:f>'[Chart in Microsoft PowerPoint]Sheet1'!$B$68:$L$68</c:f>
              <c:numCache>
                <c:formatCode>_("$"* #,##0_);_("$"* \(#,##0\);_("$"* "-"??_);_(@_)</c:formatCode>
                <c:ptCount val="11"/>
                <c:pt idx="0">
                  <c:v>111700000</c:v>
                </c:pt>
                <c:pt idx="1">
                  <c:v>116900000</c:v>
                </c:pt>
                <c:pt idx="2">
                  <c:v>116500000</c:v>
                </c:pt>
                <c:pt idx="3">
                  <c:v>118600000</c:v>
                </c:pt>
                <c:pt idx="4">
                  <c:v>114400000</c:v>
                </c:pt>
                <c:pt idx="5">
                  <c:v>114800000</c:v>
                </c:pt>
                <c:pt idx="6">
                  <c:v>127000000</c:v>
                </c:pt>
                <c:pt idx="7">
                  <c:v>136400000</c:v>
                </c:pt>
                <c:pt idx="8">
                  <c:v>127100000</c:v>
                </c:pt>
                <c:pt idx="9">
                  <c:v>128000000</c:v>
                </c:pt>
                <c:pt idx="10">
                  <c:v>103600000</c:v>
                </c:pt>
              </c:numCache>
            </c:numRef>
          </c:val>
          <c:smooth val="0"/>
        </c:ser>
        <c:dLbls>
          <c:showLegendKey val="0"/>
          <c:showVal val="0"/>
          <c:showCatName val="0"/>
          <c:showSerName val="0"/>
          <c:showPercent val="0"/>
          <c:showBubbleSize val="0"/>
        </c:dLbls>
        <c:marker val="1"/>
        <c:smooth val="0"/>
        <c:axId val="423532936"/>
        <c:axId val="423532544"/>
      </c:lineChart>
      <c:lineChart>
        <c:grouping val="standard"/>
        <c:varyColors val="0"/>
        <c:ser>
          <c:idx val="5"/>
          <c:order val="5"/>
          <c:tx>
            <c:strRef>
              <c:f>'[Chart in Microsoft PowerPoint]Sheet1'!$A$69</c:f>
              <c:strCache>
                <c:ptCount val="1"/>
                <c:pt idx="0">
                  <c:v>Inmates In Contracted Beds</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PowerPoint]Sheet1'!$B$63:$L$63</c:f>
              <c:strCache>
                <c:ptCount val="11"/>
                <c:pt idx="0">
                  <c:v>FY 2007</c:v>
                </c:pt>
                <c:pt idx="1">
                  <c:v>FY 2008</c:v>
                </c:pt>
                <c:pt idx="2">
                  <c:v>FY 2009</c:v>
                </c:pt>
                <c:pt idx="3">
                  <c:v>FY 2010</c:v>
                </c:pt>
                <c:pt idx="4">
                  <c:v>FY 2011</c:v>
                </c:pt>
                <c:pt idx="5">
                  <c:v>FY 2012</c:v>
                </c:pt>
                <c:pt idx="6">
                  <c:v>FY 2013</c:v>
                </c:pt>
                <c:pt idx="7">
                  <c:v>FY 2014</c:v>
                </c:pt>
                <c:pt idx="8">
                  <c:v>FY 2015</c:v>
                </c:pt>
                <c:pt idx="9">
                  <c:v>FY 2016</c:v>
                </c:pt>
                <c:pt idx="10">
                  <c:v>FY 2017*</c:v>
                </c:pt>
              </c:strCache>
            </c:strRef>
          </c:cat>
          <c:val>
            <c:numRef>
              <c:f>'[Chart in Microsoft PowerPoint]Sheet1'!$B$69:$L$69</c:f>
              <c:numCache>
                <c:formatCode>#,##0</c:formatCode>
                <c:ptCount val="11"/>
                <c:pt idx="0">
                  <c:v>6572</c:v>
                </c:pt>
                <c:pt idx="1">
                  <c:v>6596</c:v>
                </c:pt>
                <c:pt idx="2">
                  <c:v>6123</c:v>
                </c:pt>
                <c:pt idx="3">
                  <c:v>6560</c:v>
                </c:pt>
                <c:pt idx="4">
                  <c:v>6405</c:v>
                </c:pt>
                <c:pt idx="5">
                  <c:v>6487</c:v>
                </c:pt>
                <c:pt idx="6">
                  <c:v>7410</c:v>
                </c:pt>
                <c:pt idx="7">
                  <c:v>7792</c:v>
                </c:pt>
                <c:pt idx="8">
                  <c:v>7960</c:v>
                </c:pt>
                <c:pt idx="9">
                  <c:v>7865</c:v>
                </c:pt>
                <c:pt idx="10">
                  <c:v>7147</c:v>
                </c:pt>
              </c:numCache>
            </c:numRef>
          </c:val>
          <c:smooth val="0"/>
        </c:ser>
        <c:dLbls>
          <c:showLegendKey val="0"/>
          <c:showVal val="0"/>
          <c:showCatName val="0"/>
          <c:showSerName val="0"/>
          <c:showPercent val="0"/>
          <c:showBubbleSize val="0"/>
        </c:dLbls>
        <c:marker val="1"/>
        <c:smooth val="0"/>
        <c:axId val="423531760"/>
        <c:axId val="423532152"/>
      </c:lineChart>
      <c:catAx>
        <c:axId val="42353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532544"/>
        <c:crosses val="autoZero"/>
        <c:auto val="1"/>
        <c:lblAlgn val="ctr"/>
        <c:lblOffset val="100"/>
        <c:noMultiLvlLbl val="0"/>
      </c:catAx>
      <c:valAx>
        <c:axId val="4235325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532936"/>
        <c:crosses val="autoZero"/>
        <c:crossBetween val="between"/>
      </c:valAx>
      <c:valAx>
        <c:axId val="42353215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Inmates in Contracted</a:t>
                </a:r>
                <a:r>
                  <a:rPr lang="en-US" baseline="0" dirty="0" smtClean="0"/>
                  <a:t> Beds</a:t>
                </a:r>
                <a:endParaRPr 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531760"/>
        <c:crosses val="max"/>
        <c:crossBetween val="between"/>
      </c:valAx>
      <c:catAx>
        <c:axId val="423531760"/>
        <c:scaling>
          <c:orientation val="minMax"/>
        </c:scaling>
        <c:delete val="1"/>
        <c:axPos val="b"/>
        <c:numFmt formatCode="General" sourceLinked="1"/>
        <c:majorTickMark val="out"/>
        <c:minorTickMark val="none"/>
        <c:tickLblPos val="nextTo"/>
        <c:crossAx val="423532152"/>
        <c:crosses val="autoZero"/>
        <c:auto val="1"/>
        <c:lblAlgn val="ctr"/>
        <c:lblOffset val="100"/>
        <c:noMultiLvlLbl val="0"/>
      </c:cat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egendEntry>
        <c:idx val="4"/>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Sheet1!$A$74</c:f>
              <c:strCache>
                <c:ptCount val="1"/>
                <c:pt idx="0">
                  <c:v>Inmates in State Facilities</c:v>
                </c:pt>
              </c:strCache>
            </c:strRef>
          </c:tx>
          <c:spPr>
            <a:ln w="38100" cap="rnd">
              <a:solidFill>
                <a:schemeClr val="accent1"/>
              </a:solidFill>
              <a:round/>
            </a:ln>
            <a:effectLst/>
          </c:spPr>
          <c:marker>
            <c:symbol val="circle"/>
            <c:size val="8"/>
            <c:spPr>
              <a:solidFill>
                <a:schemeClr val="accent1"/>
              </a:solidFill>
              <a:ln>
                <a:noFill/>
              </a:ln>
              <a:effectLst/>
            </c:spPr>
          </c:marker>
          <c:cat>
            <c:strRef>
              <c:f>Sheet1!$B$73:$L$73</c:f>
              <c:strCache>
                <c:ptCount val="11"/>
                <c:pt idx="0">
                  <c:v>FY 2007</c:v>
                </c:pt>
                <c:pt idx="1">
                  <c:v>FY 2008</c:v>
                </c:pt>
                <c:pt idx="2">
                  <c:v>FY 2009</c:v>
                </c:pt>
                <c:pt idx="3">
                  <c:v>FY 2010</c:v>
                </c:pt>
                <c:pt idx="4">
                  <c:v>FY 2011</c:v>
                </c:pt>
                <c:pt idx="5">
                  <c:v>FY 2012</c:v>
                </c:pt>
                <c:pt idx="6">
                  <c:v>FY 2013</c:v>
                </c:pt>
                <c:pt idx="7">
                  <c:v>FY 2014</c:v>
                </c:pt>
                <c:pt idx="8">
                  <c:v>FY 2015</c:v>
                </c:pt>
                <c:pt idx="9">
                  <c:v>FY 2016</c:v>
                </c:pt>
                <c:pt idx="10">
                  <c:v>FY 2017</c:v>
                </c:pt>
              </c:strCache>
            </c:strRef>
          </c:cat>
          <c:val>
            <c:numRef>
              <c:f>Sheet1!$B$74:$L$74</c:f>
              <c:numCache>
                <c:formatCode>#,##0</c:formatCode>
                <c:ptCount val="11"/>
                <c:pt idx="0">
                  <c:v>17980</c:v>
                </c:pt>
                <c:pt idx="1">
                  <c:v>18134</c:v>
                </c:pt>
                <c:pt idx="2">
                  <c:v>18413</c:v>
                </c:pt>
                <c:pt idx="3">
                  <c:v>18549</c:v>
                </c:pt>
                <c:pt idx="4">
                  <c:v>18236</c:v>
                </c:pt>
                <c:pt idx="5">
                  <c:v>18331</c:v>
                </c:pt>
                <c:pt idx="6">
                  <c:v>18057</c:v>
                </c:pt>
                <c:pt idx="7">
                  <c:v>19442</c:v>
                </c:pt>
                <c:pt idx="8">
                  <c:v>19907</c:v>
                </c:pt>
                <c:pt idx="9">
                  <c:v>19565</c:v>
                </c:pt>
                <c:pt idx="10">
                  <c:v>19373</c:v>
                </c:pt>
              </c:numCache>
            </c:numRef>
          </c:val>
          <c:smooth val="0"/>
        </c:ser>
        <c:dLbls>
          <c:showLegendKey val="0"/>
          <c:showVal val="0"/>
          <c:showCatName val="0"/>
          <c:showSerName val="0"/>
          <c:showPercent val="0"/>
          <c:showBubbleSize val="0"/>
        </c:dLbls>
        <c:marker val="1"/>
        <c:smooth val="0"/>
        <c:axId val="423529800"/>
        <c:axId val="423529408"/>
      </c:lineChart>
      <c:lineChart>
        <c:grouping val="standard"/>
        <c:varyColors val="0"/>
        <c:ser>
          <c:idx val="1"/>
          <c:order val="1"/>
          <c:tx>
            <c:strRef>
              <c:f>Sheet1!$A$75</c:f>
              <c:strCache>
                <c:ptCount val="1"/>
                <c:pt idx="0">
                  <c:v>Correctional Officers</c:v>
                </c:pt>
              </c:strCache>
            </c:strRef>
          </c:tx>
          <c:spPr>
            <a:ln w="38100" cap="rnd">
              <a:solidFill>
                <a:schemeClr val="accent2"/>
              </a:solidFill>
              <a:round/>
            </a:ln>
            <a:effectLst/>
          </c:spPr>
          <c:marker>
            <c:symbol val="circle"/>
            <c:size val="8"/>
            <c:spPr>
              <a:solidFill>
                <a:schemeClr val="accent2"/>
              </a:solidFill>
              <a:ln>
                <a:noFill/>
              </a:ln>
              <a:effectLst/>
            </c:spPr>
          </c:marker>
          <c:cat>
            <c:strRef>
              <c:f>Sheet1!$B$73:$L$73</c:f>
              <c:strCache>
                <c:ptCount val="11"/>
                <c:pt idx="0">
                  <c:v>FY 2007</c:v>
                </c:pt>
                <c:pt idx="1">
                  <c:v>FY 2008</c:v>
                </c:pt>
                <c:pt idx="2">
                  <c:v>FY 2009</c:v>
                </c:pt>
                <c:pt idx="3">
                  <c:v>FY 2010</c:v>
                </c:pt>
                <c:pt idx="4">
                  <c:v>FY 2011</c:v>
                </c:pt>
                <c:pt idx="5">
                  <c:v>FY 2012</c:v>
                </c:pt>
                <c:pt idx="6">
                  <c:v>FY 2013</c:v>
                </c:pt>
                <c:pt idx="7">
                  <c:v>FY 2014</c:v>
                </c:pt>
                <c:pt idx="8">
                  <c:v>FY 2015</c:v>
                </c:pt>
                <c:pt idx="9">
                  <c:v>FY 2016</c:v>
                </c:pt>
                <c:pt idx="10">
                  <c:v>FY 2017</c:v>
                </c:pt>
              </c:strCache>
            </c:strRef>
          </c:cat>
          <c:val>
            <c:numRef>
              <c:f>Sheet1!$B$75:$L$75</c:f>
              <c:numCache>
                <c:formatCode>#,##0</c:formatCode>
                <c:ptCount val="11"/>
                <c:pt idx="0">
                  <c:v>1709</c:v>
                </c:pt>
                <c:pt idx="1">
                  <c:v>1678</c:v>
                </c:pt>
                <c:pt idx="2">
                  <c:v>1560</c:v>
                </c:pt>
                <c:pt idx="3">
                  <c:v>1530</c:v>
                </c:pt>
                <c:pt idx="4">
                  <c:v>1428</c:v>
                </c:pt>
                <c:pt idx="5">
                  <c:v>1346</c:v>
                </c:pt>
                <c:pt idx="6">
                  <c:v>1264</c:v>
                </c:pt>
                <c:pt idx="7">
                  <c:v>1268</c:v>
                </c:pt>
                <c:pt idx="8">
                  <c:v>1375</c:v>
                </c:pt>
                <c:pt idx="9">
                  <c:v>1470</c:v>
                </c:pt>
                <c:pt idx="10">
                  <c:v>1515</c:v>
                </c:pt>
              </c:numCache>
            </c:numRef>
          </c:val>
          <c:smooth val="0"/>
        </c:ser>
        <c:dLbls>
          <c:showLegendKey val="0"/>
          <c:showVal val="0"/>
          <c:showCatName val="0"/>
          <c:showSerName val="0"/>
          <c:showPercent val="0"/>
          <c:showBubbleSize val="0"/>
        </c:dLbls>
        <c:marker val="1"/>
        <c:smooth val="0"/>
        <c:axId val="423533720"/>
        <c:axId val="423527840"/>
      </c:lineChart>
      <c:catAx>
        <c:axId val="423529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23529408"/>
        <c:crosses val="autoZero"/>
        <c:auto val="1"/>
        <c:lblAlgn val="ctr"/>
        <c:lblOffset val="100"/>
        <c:noMultiLvlLbl val="0"/>
      </c:catAx>
      <c:valAx>
        <c:axId val="423529408"/>
        <c:scaling>
          <c:orientation val="minMax"/>
          <c:max val="2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3529800"/>
        <c:crosses val="autoZero"/>
        <c:crossBetween val="between"/>
        <c:majorUnit val="500"/>
      </c:valAx>
      <c:valAx>
        <c:axId val="423527840"/>
        <c:scaling>
          <c:orientation val="minMax"/>
          <c:max val="2100"/>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3533720"/>
        <c:crosses val="max"/>
        <c:crossBetween val="between"/>
      </c:valAx>
      <c:catAx>
        <c:axId val="423533720"/>
        <c:scaling>
          <c:orientation val="minMax"/>
        </c:scaling>
        <c:delete val="1"/>
        <c:axPos val="b"/>
        <c:numFmt formatCode="General" sourceLinked="1"/>
        <c:majorTickMark val="out"/>
        <c:minorTickMark val="none"/>
        <c:tickLblPos val="nextTo"/>
        <c:crossAx val="423527840"/>
        <c:crosses val="autoZero"/>
        <c:auto val="1"/>
        <c:lblAlgn val="ctr"/>
        <c:lblOffset val="100"/>
        <c:noMultiLvlLbl val="0"/>
      </c:catAx>
      <c:dTable>
        <c:showHorzBorder val="1"/>
        <c:showVertBorder val="1"/>
        <c:showOutline val="1"/>
        <c:showKeys val="0"/>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0.43954</cdr:x>
      <cdr:y>0.65883</cdr:y>
    </cdr:from>
    <cdr:to>
      <cdr:x>0.52008</cdr:x>
      <cdr:y>0.72054</cdr:y>
    </cdr:to>
    <cdr:sp macro="" textlink="">
      <cdr:nvSpPr>
        <cdr:cNvPr id="2" name="TextBox 8"/>
        <cdr:cNvSpPr txBox="1"/>
      </cdr:nvSpPr>
      <cdr:spPr>
        <a:xfrm xmlns:a="http://schemas.openxmlformats.org/drawingml/2006/main">
          <a:off x="3198249" y="2957708"/>
          <a:ext cx="58601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solidFill>
                <a:schemeClr val="accent1">
                  <a:lumMod val="75000"/>
                </a:schemeClr>
              </a:solidFill>
              <a:effectLst>
                <a:outerShdw blurRad="38100" dist="38100" dir="2700000" algn="tl">
                  <a:srgbClr val="000000">
                    <a:alpha val="43137"/>
                  </a:srgbClr>
                </a:outerShdw>
              </a:effectLst>
            </a:rPr>
            <a:t>5,706</a:t>
          </a:r>
          <a:endParaRPr lang="en-US" sz="1200" dirty="0">
            <a:solidFill>
              <a:schemeClr val="accent1">
                <a:lumMod val="75000"/>
              </a:schemeClr>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0.55445</cdr:x>
      <cdr:y>0.58628</cdr:y>
    </cdr:from>
    <cdr:to>
      <cdr:x>0.63499</cdr:x>
      <cdr:y>0.64798</cdr:y>
    </cdr:to>
    <cdr:sp macro="" textlink="">
      <cdr:nvSpPr>
        <cdr:cNvPr id="3" name="TextBox 8"/>
        <cdr:cNvSpPr txBox="1"/>
      </cdr:nvSpPr>
      <cdr:spPr>
        <a:xfrm xmlns:a="http://schemas.openxmlformats.org/drawingml/2006/main">
          <a:off x="4034357" y="2631990"/>
          <a:ext cx="58601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solidFill>
                <a:schemeClr val="accent1">
                  <a:lumMod val="75000"/>
                </a:schemeClr>
              </a:solidFill>
              <a:effectLst>
                <a:outerShdw blurRad="38100" dist="38100" dir="2700000" algn="tl">
                  <a:srgbClr val="000000">
                    <a:alpha val="43137"/>
                  </a:srgbClr>
                </a:outerShdw>
              </a:effectLst>
            </a:rPr>
            <a:t>3,695</a:t>
          </a:r>
          <a:endParaRPr lang="en-US" sz="1200" dirty="0">
            <a:solidFill>
              <a:schemeClr val="accent1">
                <a:lumMod val="75000"/>
              </a:schemeClr>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0.66238</cdr:x>
      <cdr:y>0.48748</cdr:y>
    </cdr:from>
    <cdr:to>
      <cdr:x>0.74291</cdr:x>
      <cdr:y>0.54918</cdr:y>
    </cdr:to>
    <cdr:sp macro="" textlink="">
      <cdr:nvSpPr>
        <cdr:cNvPr id="4" name="TextBox 8"/>
        <cdr:cNvSpPr txBox="1"/>
      </cdr:nvSpPr>
      <cdr:spPr>
        <a:xfrm xmlns:a="http://schemas.openxmlformats.org/drawingml/2006/main">
          <a:off x="4819665" y="2188424"/>
          <a:ext cx="58601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solidFill>
                <a:schemeClr val="accent1">
                  <a:lumMod val="75000"/>
                </a:schemeClr>
              </a:solidFill>
              <a:effectLst>
                <a:outerShdw blurRad="38100" dist="38100" dir="2700000" algn="tl">
                  <a:srgbClr val="000000">
                    <a:alpha val="43137"/>
                  </a:srgbClr>
                </a:outerShdw>
              </a:effectLst>
            </a:rPr>
            <a:t>1,249</a:t>
          </a:r>
          <a:endParaRPr lang="en-US" sz="1200" dirty="0">
            <a:solidFill>
              <a:schemeClr val="accent1">
                <a:lumMod val="75000"/>
              </a:schemeClr>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0.78172</cdr:x>
      <cdr:y>0.4383</cdr:y>
    </cdr:from>
    <cdr:to>
      <cdr:x>0.86226</cdr:x>
      <cdr:y>0.5</cdr:y>
    </cdr:to>
    <cdr:sp macro="" textlink="">
      <cdr:nvSpPr>
        <cdr:cNvPr id="5" name="TextBox 8"/>
        <cdr:cNvSpPr txBox="1"/>
      </cdr:nvSpPr>
      <cdr:spPr>
        <a:xfrm xmlns:a="http://schemas.openxmlformats.org/drawingml/2006/main">
          <a:off x="5688047" y="1967651"/>
          <a:ext cx="58601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solidFill>
                <a:schemeClr val="accent1">
                  <a:lumMod val="75000"/>
                </a:schemeClr>
              </a:solidFill>
              <a:effectLst>
                <a:outerShdw blurRad="38100" dist="38100" dir="2700000" algn="tl">
                  <a:srgbClr val="000000">
                    <a:alpha val="43137"/>
                  </a:srgbClr>
                </a:outerShdw>
              </a:effectLst>
            </a:rPr>
            <a:t>298</a:t>
          </a:r>
          <a:endParaRPr lang="en-US" sz="1200" dirty="0">
            <a:solidFill>
              <a:schemeClr val="accent1">
                <a:lumMod val="75000"/>
              </a:schemeClr>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0.90254</cdr:x>
      <cdr:y>0.01677</cdr:y>
    </cdr:from>
    <cdr:to>
      <cdr:x>0.98308</cdr:x>
      <cdr:y>0.07848</cdr:y>
    </cdr:to>
    <cdr:sp macro="" textlink="">
      <cdr:nvSpPr>
        <cdr:cNvPr id="6" name="TextBox 8"/>
        <cdr:cNvSpPr txBox="1"/>
      </cdr:nvSpPr>
      <cdr:spPr>
        <a:xfrm xmlns:a="http://schemas.openxmlformats.org/drawingml/2006/main">
          <a:off x="6567185" y="75304"/>
          <a:ext cx="58601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solidFill>
                <a:schemeClr val="accent1">
                  <a:lumMod val="75000"/>
                </a:schemeClr>
              </a:solidFill>
              <a:effectLst>
                <a:outerShdw blurRad="38100" dist="38100" dir="2700000" algn="tl">
                  <a:srgbClr val="000000">
                    <a:alpha val="43137"/>
                  </a:srgbClr>
                </a:outerShdw>
              </a:effectLst>
            </a:rPr>
            <a:t>15</a:t>
          </a:r>
          <a:endParaRPr lang="en-US" sz="1200" dirty="0">
            <a:solidFill>
              <a:schemeClr val="accent1">
                <a:lumMod val="75000"/>
              </a:schemeClr>
            </a:solidFill>
            <a:effectLst>
              <a:outerShdw blurRad="38100" dist="38100" dir="2700000" algn="tl">
                <a:srgbClr val="000000">
                  <a:alpha val="43137"/>
                </a:srgbClr>
              </a:outerShdw>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9" y="0"/>
            <a:ext cx="2972421" cy="466578"/>
          </a:xfrm>
          <a:prstGeom prst="rect">
            <a:avLst/>
          </a:prstGeom>
        </p:spPr>
        <p:txBody>
          <a:bodyPr vert="horz" lIns="91440" tIns="45720" rIns="91440" bIns="45720" rtlCol="0"/>
          <a:lstStyle>
            <a:lvl1pPr algn="r">
              <a:defRPr sz="1200"/>
            </a:lvl1pPr>
          </a:lstStyle>
          <a:p>
            <a:fld id="{C1664853-3A53-434A-9F84-CD1D8E756954}" type="datetimeFigureOut">
              <a:rPr lang="en-US" smtClean="0"/>
              <a:t>6/27/2017</a:t>
            </a:fld>
            <a:endParaRPr lang="en-US"/>
          </a:p>
        </p:txBody>
      </p:sp>
      <p:sp>
        <p:nvSpPr>
          <p:cNvPr id="4" name="Footer Placeholder 3"/>
          <p:cNvSpPr>
            <a:spLocks noGrp="1"/>
          </p:cNvSpPr>
          <p:nvPr>
            <p:ph type="ftr" sz="quarter" idx="2"/>
          </p:nvPr>
        </p:nvSpPr>
        <p:spPr>
          <a:xfrm>
            <a:off x="3"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9" y="8829822"/>
            <a:ext cx="2972421" cy="466578"/>
          </a:xfrm>
          <a:prstGeom prst="rect">
            <a:avLst/>
          </a:prstGeom>
        </p:spPr>
        <p:txBody>
          <a:bodyPr vert="horz" lIns="91440" tIns="45720" rIns="91440" bIns="45720" rtlCol="0" anchor="b"/>
          <a:lstStyle>
            <a:lvl1pPr algn="r">
              <a:defRPr sz="1200"/>
            </a:lvl1pPr>
          </a:lstStyle>
          <a:p>
            <a:fld id="{BEF60C9C-A67A-451B-A714-405A1B281A79}" type="slidenum">
              <a:rPr lang="en-US" smtClean="0"/>
              <a:t>‹#›</a:t>
            </a:fld>
            <a:endParaRPr lang="en-US"/>
          </a:p>
        </p:txBody>
      </p:sp>
    </p:spTree>
    <p:extLst>
      <p:ext uri="{BB962C8B-B14F-4D97-AF65-F5344CB8AC3E}">
        <p14:creationId xmlns:p14="http://schemas.microsoft.com/office/powerpoint/2010/main" val="1362332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4" y="0"/>
            <a:ext cx="2971800" cy="466434"/>
          </a:xfrm>
          <a:prstGeom prst="rect">
            <a:avLst/>
          </a:prstGeom>
        </p:spPr>
        <p:txBody>
          <a:bodyPr vert="horz" lIns="91440" tIns="45720" rIns="91440" bIns="45720" rtlCol="0"/>
          <a:lstStyle>
            <a:lvl1pPr algn="r">
              <a:defRPr sz="1200"/>
            </a:lvl1pPr>
          </a:lstStyle>
          <a:p>
            <a:fld id="{8424FF9B-774E-48A9-933F-D0C632DD1BD1}" type="datetimeFigureOut">
              <a:rPr lang="en-US" smtClean="0"/>
              <a:t>6/27/2017</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1" y="4473895"/>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6433"/>
          </a:xfrm>
          <a:prstGeom prst="rect">
            <a:avLst/>
          </a:prstGeom>
        </p:spPr>
        <p:txBody>
          <a:bodyPr vert="horz" lIns="91440" tIns="45720" rIns="91440" bIns="45720" rtlCol="0" anchor="b"/>
          <a:lstStyle>
            <a:lvl1pPr algn="r">
              <a:defRPr sz="1200"/>
            </a:lvl1pPr>
          </a:lstStyle>
          <a:p>
            <a:fld id="{F07CF28C-7EAC-4BC9-8DA7-7A11DC86E548}" type="slidenum">
              <a:rPr lang="en-US" smtClean="0"/>
              <a:t>‹#›</a:t>
            </a:fld>
            <a:endParaRPr lang="en-US" dirty="0"/>
          </a:p>
        </p:txBody>
      </p:sp>
    </p:spTree>
    <p:extLst>
      <p:ext uri="{BB962C8B-B14F-4D97-AF65-F5344CB8AC3E}">
        <p14:creationId xmlns:p14="http://schemas.microsoft.com/office/powerpoint/2010/main" val="126666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CF28C-7EAC-4BC9-8DA7-7A11DC86E548}" type="slidenum">
              <a:rPr lang="en-US" smtClean="0"/>
              <a:t>1</a:t>
            </a:fld>
            <a:endParaRPr lang="en-US" dirty="0"/>
          </a:p>
        </p:txBody>
      </p:sp>
    </p:spTree>
    <p:extLst>
      <p:ext uri="{BB962C8B-B14F-4D97-AF65-F5344CB8AC3E}">
        <p14:creationId xmlns:p14="http://schemas.microsoft.com/office/powerpoint/2010/main" val="1658963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 if all of the reforms with an impact on the prison population had passed…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reforms were developed to address growth not the overuse of prison beds in Oklahoma’s criminal justice system.</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10</a:t>
            </a:fld>
            <a:endParaRPr lang="en-US" dirty="0"/>
          </a:p>
        </p:txBody>
      </p:sp>
    </p:spTree>
    <p:extLst>
      <p:ext uri="{BB962C8B-B14F-4D97-AF65-F5344CB8AC3E}">
        <p14:creationId xmlns:p14="http://schemas.microsoft.com/office/powerpoint/2010/main" val="4146627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CF28C-7EAC-4BC9-8DA7-7A11DC86E548}" type="slidenum">
              <a:rPr lang="en-US" smtClean="0"/>
              <a:t>11</a:t>
            </a:fld>
            <a:endParaRPr lang="en-US" dirty="0"/>
          </a:p>
        </p:txBody>
      </p:sp>
    </p:spTree>
    <p:extLst>
      <p:ext uri="{BB962C8B-B14F-4D97-AF65-F5344CB8AC3E}">
        <p14:creationId xmlns:p14="http://schemas.microsoft.com/office/powerpoint/2010/main" val="2312593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473894"/>
            <a:ext cx="5486400" cy="3861583"/>
          </a:xfrm>
        </p:spPr>
        <p:txBody>
          <a:bodyPr/>
          <a:lstStyle/>
          <a:p>
            <a:pPr algn="just">
              <a:buFont typeface="Wingdings" panose="05000000000000000000" pitchFamily="2" charset="2"/>
              <a:buNone/>
            </a:pPr>
            <a:r>
              <a:rPr lang="en-US" dirty="0" smtClean="0"/>
              <a:t>Actions Taken to Manage Growth</a:t>
            </a:r>
          </a:p>
          <a:p>
            <a:pPr algn="just">
              <a:buFont typeface="Wingdings" panose="05000000000000000000" pitchFamily="2" charset="2"/>
              <a:buNone/>
            </a:pPr>
            <a:endParaRPr lang="en-US" dirty="0" smtClean="0"/>
          </a:p>
          <a:p>
            <a:pPr algn="just"/>
            <a:r>
              <a:rPr lang="en-US" sz="1200" dirty="0" smtClean="0"/>
              <a:t>Reduced county jail backup from 1,997 on 2/18/14 to 332 on 6/30/15.  On 5/31/17, county jail backup was back up to 1,658.  </a:t>
            </a:r>
            <a:r>
              <a:rPr lang="en-US" dirty="0" smtClean="0"/>
              <a:t>In order to keep county jail backup at a minimum beds have to be available to place inmates into.</a:t>
            </a:r>
            <a:endParaRPr lang="en-US" sz="1200" dirty="0" smtClean="0"/>
          </a:p>
          <a:p>
            <a:pPr algn="just"/>
            <a:endParaRPr lang="en-US" sz="1200" dirty="0" smtClean="0"/>
          </a:p>
          <a:p>
            <a:pPr algn="just"/>
            <a:r>
              <a:rPr lang="en-US" sz="1200" dirty="0" smtClean="0"/>
              <a:t>Maximized use of lower security beds by increasing movement of medium security inmates to minimum security for those who were discharging soon.</a:t>
            </a:r>
          </a:p>
          <a:p>
            <a:pPr algn="just"/>
            <a:endParaRPr lang="en-US" sz="1200" dirty="0" smtClean="0"/>
          </a:p>
          <a:p>
            <a:pPr algn="just"/>
            <a:r>
              <a:rPr lang="en-US" sz="1200" dirty="0" smtClean="0"/>
              <a:t>Increased discharges by restoring lost earned credits to selected inmates when it would result in the discharge of their sentence</a:t>
            </a:r>
          </a:p>
          <a:p>
            <a:pPr algn="just"/>
            <a:endParaRPr lang="en-US" sz="1200" dirty="0" smtClean="0"/>
          </a:p>
          <a:p>
            <a:pPr algn="just"/>
            <a:r>
              <a:rPr lang="en-US" sz="1200" dirty="0" smtClean="0"/>
              <a:t>Added temporary beds – temporary beds reached their highest numbers in May 2016 with a total of 3,048 beds (equivalent to two large facilities)</a:t>
            </a:r>
          </a:p>
          <a:p>
            <a:pPr algn="just"/>
            <a:endParaRPr lang="en-US" sz="1200" dirty="0" smtClean="0"/>
          </a:p>
          <a:p>
            <a:pPr algn="just"/>
            <a:r>
              <a:rPr lang="en-US" sz="1200" dirty="0" smtClean="0"/>
              <a:t>Increased achievement credits, which accelerate discharges, for continued good conduct and reentry.</a:t>
            </a:r>
          </a:p>
          <a:p>
            <a:pPr algn="just"/>
            <a:endParaRPr lang="en-US" sz="1200" dirty="0" smtClean="0"/>
          </a:p>
          <a:p>
            <a:pPr algn="just"/>
            <a:r>
              <a:rPr lang="en-US" sz="1200" dirty="0" smtClean="0"/>
              <a:t>Implemented various policy changes that impacted the application of jail time, street time for parole revocations, earned and achievement credits.</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12</a:t>
            </a:fld>
            <a:endParaRPr lang="en-US" dirty="0"/>
          </a:p>
        </p:txBody>
      </p:sp>
    </p:spTree>
    <p:extLst>
      <p:ext uri="{BB962C8B-B14F-4D97-AF65-F5344CB8AC3E}">
        <p14:creationId xmlns:p14="http://schemas.microsoft.com/office/powerpoint/2010/main" val="1238481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Actions Taken to Manage Growth</a:t>
            </a:r>
            <a:r>
              <a:rPr lang="en-US" baseline="0" dirty="0" smtClean="0"/>
              <a:t> (cont.)</a:t>
            </a:r>
          </a:p>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dirty="0" smtClean="0"/>
          </a:p>
          <a:p>
            <a:pPr algn="just"/>
            <a:r>
              <a:rPr lang="en-US" sz="1200" dirty="0" smtClean="0"/>
              <a:t>Changed the application of post-sentencing jail time so that it contributed to inmates’ eligibility for level promotion.</a:t>
            </a:r>
          </a:p>
          <a:p>
            <a:pPr algn="just"/>
            <a:endParaRPr lang="en-US" sz="1200" dirty="0" smtClean="0"/>
          </a:p>
          <a:p>
            <a:pPr algn="just"/>
            <a:r>
              <a:rPr lang="en-US" sz="1200" dirty="0" smtClean="0"/>
              <a:t>Changed effective dates for level promotion/demotion – promotions first of the month, demotions the first of the following month unless involving misconduct.</a:t>
            </a:r>
          </a:p>
          <a:p>
            <a:pPr algn="just"/>
            <a:endParaRPr lang="en-US" sz="1200" dirty="0" smtClean="0"/>
          </a:p>
          <a:p>
            <a:pPr algn="just"/>
            <a:r>
              <a:rPr lang="en-US" sz="1200" dirty="0" smtClean="0"/>
              <a:t>Complied with Governor’s directive allowing eligible inmates serving 85% crimes to accrue credits and have them applied upon completion of 85% of the sentence.</a:t>
            </a:r>
          </a:p>
          <a:p>
            <a:pPr algn="just"/>
            <a:endParaRPr lang="en-US" sz="1200" dirty="0" smtClean="0"/>
          </a:p>
          <a:p>
            <a:pPr algn="just"/>
            <a:r>
              <a:rPr lang="en-US" sz="1200" dirty="0" smtClean="0"/>
              <a:t>Restructured disciplinary sanctions involving loss of credits.</a:t>
            </a:r>
          </a:p>
          <a:p>
            <a:pPr algn="just"/>
            <a:endParaRPr lang="en-US" sz="1200" dirty="0" smtClean="0"/>
          </a:p>
          <a:p>
            <a:pPr algn="just"/>
            <a:r>
              <a:rPr lang="en-US" sz="1200" dirty="0" smtClean="0"/>
              <a:t>Unbundled and expanded use of achievement credits for inmates completing core programs.</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13</a:t>
            </a:fld>
            <a:endParaRPr lang="en-US" dirty="0"/>
          </a:p>
        </p:txBody>
      </p:sp>
    </p:spTree>
    <p:extLst>
      <p:ext uri="{BB962C8B-B14F-4D97-AF65-F5344CB8AC3E}">
        <p14:creationId xmlns:p14="http://schemas.microsoft.com/office/powerpoint/2010/main" val="2582271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CF28C-7EAC-4BC9-8DA7-7A11DC86E548}" type="slidenum">
              <a:rPr lang="en-US" smtClean="0"/>
              <a:t>14</a:t>
            </a:fld>
            <a:endParaRPr lang="en-US" dirty="0"/>
          </a:p>
        </p:txBody>
      </p:sp>
    </p:spTree>
    <p:extLst>
      <p:ext uri="{BB962C8B-B14F-4D97-AF65-F5344CB8AC3E}">
        <p14:creationId xmlns:p14="http://schemas.microsoft.com/office/powerpoint/2010/main" val="1226543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smtClean="0"/>
              <a:t>In 2016 DOC leased North Fork Correctional Center, a 2,590 bed medium security facility in Sayre.  Moves into North Fork began in July 2016.</a:t>
            </a:r>
          </a:p>
          <a:p>
            <a:pPr algn="just"/>
            <a:endParaRPr lang="en-US" sz="1200" dirty="0" smtClean="0"/>
          </a:p>
          <a:p>
            <a:pPr algn="just"/>
            <a:r>
              <a:rPr lang="en-US" sz="1200" dirty="0" smtClean="0"/>
              <a:t>Created additional 2,520 medium security male beds.</a:t>
            </a:r>
          </a:p>
          <a:p>
            <a:pPr algn="just"/>
            <a:endParaRPr lang="en-US" sz="1200" dirty="0" smtClean="0"/>
          </a:p>
          <a:p>
            <a:pPr algn="just"/>
            <a:r>
              <a:rPr lang="en-US" sz="1200" dirty="0" smtClean="0"/>
              <a:t>Facilitated reduction in medium security temporary beds at other facilities.</a:t>
            </a:r>
          </a:p>
          <a:p>
            <a:pPr algn="just"/>
            <a:endParaRPr lang="en-US" sz="1200" dirty="0" smtClean="0"/>
          </a:p>
          <a:p>
            <a:pPr algn="just"/>
            <a:r>
              <a:rPr lang="en-US" sz="1200" dirty="0" smtClean="0"/>
              <a:t>North Fork contributes to staff and inmate safety, as it was built to be a prison and is newer than many of the agency’s existing facilities.</a:t>
            </a:r>
          </a:p>
          <a:p>
            <a:pPr algn="just"/>
            <a:endParaRPr lang="en-US" sz="1200" dirty="0" smtClean="0"/>
          </a:p>
          <a:p>
            <a:pPr algn="just"/>
            <a:r>
              <a:rPr lang="en-US" sz="1200" dirty="0" smtClean="0"/>
              <a:t>In the absence of funding for a new prison, leasing minimized cost to the agency.</a:t>
            </a:r>
          </a:p>
          <a:p>
            <a:pPr algn="just"/>
            <a:endParaRPr lang="en-US" sz="1200" dirty="0" smtClean="0"/>
          </a:p>
          <a:p>
            <a:pPr algn="just"/>
            <a:r>
              <a:rPr lang="en-US" sz="1200" dirty="0" smtClean="0"/>
              <a:t>Facilitated the consolidation of work centers.  Inmates from Oklahoma State Reformatory were moved to North Fork and inmates formerly in work centers were placed at Oklahoma State Reformatory.</a:t>
            </a:r>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15</a:t>
            </a:fld>
            <a:endParaRPr lang="en-US" dirty="0"/>
          </a:p>
        </p:txBody>
      </p:sp>
    </p:spTree>
    <p:extLst>
      <p:ext uri="{BB962C8B-B14F-4D97-AF65-F5344CB8AC3E}">
        <p14:creationId xmlns:p14="http://schemas.microsoft.com/office/powerpoint/2010/main" val="1332547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1200" dirty="0" smtClean="0"/>
              <a:t>In July 2016 inmates from fifteen (15) work centers across the state were moved to Oklahoma State Reformatory.  </a:t>
            </a:r>
          </a:p>
          <a:p>
            <a:pPr algn="just"/>
            <a:endParaRPr lang="en-US" dirty="0"/>
          </a:p>
          <a:p>
            <a:pPr algn="just"/>
            <a:r>
              <a:rPr lang="en-US" sz="1200" dirty="0" smtClean="0"/>
              <a:t>Simplified agency logistics/transportation.</a:t>
            </a:r>
          </a:p>
          <a:p>
            <a:pPr algn="just"/>
            <a:endParaRPr lang="en-US" sz="1200" dirty="0" smtClean="0"/>
          </a:p>
          <a:p>
            <a:pPr algn="just"/>
            <a:r>
              <a:rPr lang="en-US" sz="1200" dirty="0" smtClean="0"/>
              <a:t>Allowed consolidation of personnel and operating budgets.</a:t>
            </a:r>
          </a:p>
          <a:p>
            <a:pPr algn="just"/>
            <a:endParaRPr lang="en-US" sz="1200" dirty="0" smtClean="0"/>
          </a:p>
          <a:p>
            <a:pPr algn="just"/>
            <a:r>
              <a:rPr lang="en-US" sz="1200" dirty="0" smtClean="0"/>
              <a:t>Offered efficiencies unattainable at work centers.</a:t>
            </a:r>
          </a:p>
          <a:p>
            <a:pPr algn="just"/>
            <a:endParaRPr lang="en-US" sz="1200" dirty="0" smtClean="0"/>
          </a:p>
          <a:p>
            <a:pPr algn="just"/>
            <a:r>
              <a:rPr lang="en-US" sz="1200" dirty="0" smtClean="0"/>
              <a:t>Increased inmates’ access to programs unavailable at work centers.</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16</a:t>
            </a:fld>
            <a:endParaRPr lang="en-US" dirty="0"/>
          </a:p>
        </p:txBody>
      </p:sp>
    </p:spTree>
    <p:extLst>
      <p:ext uri="{BB962C8B-B14F-4D97-AF65-F5344CB8AC3E}">
        <p14:creationId xmlns:p14="http://schemas.microsoft.com/office/powerpoint/2010/main" val="2284874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ODOC received notice that Oklahoma County Jail wanted to eliminate its contract with the agency.  Inmates were moved out of these beds in May 2016.</a:t>
            </a:r>
          </a:p>
          <a:p>
            <a:pPr algn="just"/>
            <a:endParaRPr lang="en-US" dirty="0" smtClean="0"/>
          </a:p>
          <a:p>
            <a:pPr algn="just"/>
            <a:r>
              <a:rPr lang="en-US" dirty="0" smtClean="0"/>
              <a:t>In July 2016, due to ongoing challenges, inmates were removed from contracted beds located at Jefferson County Detention Center.</a:t>
            </a:r>
          </a:p>
          <a:p>
            <a:pPr algn="just"/>
            <a:endParaRPr lang="en-US" dirty="0" smtClean="0"/>
          </a:p>
          <a:p>
            <a:pPr algn="just"/>
            <a:r>
              <a:rPr lang="en-US" dirty="0" smtClean="0"/>
              <a:t>In March 2017, following notification of a state revenue shortfall and loss in appropriations, ten counties were notified that the agency would remove inmates in contracted beds and cease to contract with the counties under the existing terms. Counties included:  Choctaw, Comanche, Cotton, Craig, Jefferson, Leflore, Nowata, Okmulgee, Roger Mills and Tillman.</a:t>
            </a:r>
          </a:p>
          <a:p>
            <a:pPr algn="just"/>
            <a:endParaRPr lang="en-US" dirty="0" smtClean="0"/>
          </a:p>
          <a:p>
            <a:pPr algn="just"/>
            <a:r>
              <a:rPr lang="en-US" dirty="0" smtClean="0"/>
              <a:t>Eliminating the contracts in March 2017:</a:t>
            </a:r>
          </a:p>
          <a:p>
            <a:pPr lvl="1" algn="just"/>
            <a:r>
              <a:rPr lang="en-US" dirty="0" smtClean="0"/>
              <a:t>Aided the agency in addressing the loss in appropriations</a:t>
            </a:r>
          </a:p>
          <a:p>
            <a:pPr lvl="1" algn="just"/>
            <a:endParaRPr lang="en-US" dirty="0" smtClean="0"/>
          </a:p>
          <a:p>
            <a:pPr lvl="1" algn="just"/>
            <a:r>
              <a:rPr lang="en-US" dirty="0" smtClean="0"/>
              <a:t>Removed burdens placed on agency facilities and administration who were required to fulfill functions not provided by the county jails</a:t>
            </a:r>
          </a:p>
          <a:p>
            <a:pPr lvl="1" algn="just"/>
            <a:endParaRPr lang="en-US" dirty="0" smtClean="0"/>
          </a:p>
          <a:p>
            <a:pPr lvl="1" algn="just"/>
            <a:r>
              <a:rPr lang="en-US" dirty="0" smtClean="0"/>
              <a:t>Improved inmates’ access to programs and services</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17</a:t>
            </a:fld>
            <a:endParaRPr lang="en-US" dirty="0"/>
          </a:p>
        </p:txBody>
      </p:sp>
    </p:spTree>
    <p:extLst>
      <p:ext uri="{BB962C8B-B14F-4D97-AF65-F5344CB8AC3E}">
        <p14:creationId xmlns:p14="http://schemas.microsoft.com/office/powerpoint/2010/main" val="2776239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anose="05000000000000000000" pitchFamily="2" charset="2"/>
              <a:buNone/>
            </a:pPr>
            <a:r>
              <a:rPr lang="en-US" dirty="0" smtClean="0"/>
              <a:t>Eliminated Temporary Beds</a:t>
            </a:r>
          </a:p>
          <a:p>
            <a:pPr algn="just"/>
            <a:endParaRPr lang="en-US" dirty="0" smtClean="0"/>
          </a:p>
          <a:p>
            <a:pPr algn="just"/>
            <a:r>
              <a:rPr lang="en-US" dirty="0" smtClean="0"/>
              <a:t>In May 2016 temporary beds in state facilities reached it’s highest level of 3,048 beds.</a:t>
            </a:r>
          </a:p>
          <a:p>
            <a:pPr algn="just"/>
            <a:endParaRPr lang="en-US" dirty="0" smtClean="0"/>
          </a:p>
          <a:p>
            <a:pPr algn="just"/>
            <a:r>
              <a:rPr lang="en-US" dirty="0" smtClean="0"/>
              <a:t>Not including Oklahoma State Reformatory which was repurposed as a community facility:</a:t>
            </a:r>
          </a:p>
          <a:p>
            <a:pPr lvl="1" algn="just"/>
            <a:r>
              <a:rPr lang="en-US" dirty="0" smtClean="0"/>
              <a:t>A total of 406 medium security temporary beds have been removed from Dick Conner Correctional Center, James Crabtree Correctional Center, Joseph Harp Correctional Center, Lexington Correctional Center and Mack Alford Correctional Center.</a:t>
            </a:r>
          </a:p>
          <a:p>
            <a:pPr lvl="1" algn="just"/>
            <a:endParaRPr lang="en-US" dirty="0" smtClean="0"/>
          </a:p>
          <a:p>
            <a:pPr lvl="1" algn="just"/>
            <a:r>
              <a:rPr lang="en-US" dirty="0" smtClean="0"/>
              <a:t>A total of 212 minimum security temporary beds have been removed from Bill Johnson Correctional Center and Dick Conner Correctional Center.</a:t>
            </a:r>
          </a:p>
          <a:p>
            <a:pPr lvl="1" algn="just"/>
            <a:endParaRPr lang="en-US" dirty="0" smtClean="0"/>
          </a:p>
          <a:p>
            <a:pPr algn="just"/>
            <a:r>
              <a:rPr lang="en-US" dirty="0" smtClean="0"/>
              <a:t>Removal of these temporary beds has improved the safety and security of inmates and staff at these facilities and will increase programming opportunities at Bill Johnson Correctional Center.</a:t>
            </a:r>
          </a:p>
          <a:p>
            <a:pPr algn="just"/>
            <a:endParaRPr lang="en-US" dirty="0" smtClean="0"/>
          </a:p>
          <a:p>
            <a:pPr algn="just"/>
            <a:r>
              <a:rPr lang="en-US" dirty="0" smtClean="0"/>
              <a:t>A total of 2,141 temporary beds remained in state facilities as of 5/31/17. </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18</a:t>
            </a:fld>
            <a:endParaRPr lang="en-US" dirty="0"/>
          </a:p>
        </p:txBody>
      </p:sp>
    </p:spTree>
    <p:extLst>
      <p:ext uri="{BB962C8B-B14F-4D97-AF65-F5344CB8AC3E}">
        <p14:creationId xmlns:p14="http://schemas.microsoft.com/office/powerpoint/2010/main" val="1644090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anose="05000000000000000000" pitchFamily="2" charset="2"/>
              <a:buNone/>
            </a:pPr>
            <a:r>
              <a:rPr lang="en-US" sz="1200" dirty="0" smtClean="0"/>
              <a:t>In Process Now:  Re-Purposing Community Corrections Centers</a:t>
            </a:r>
          </a:p>
          <a:p>
            <a:pPr algn="just">
              <a:buFont typeface="Wingdings" panose="05000000000000000000" pitchFamily="2" charset="2"/>
              <a:buNone/>
            </a:pPr>
            <a:endParaRPr lang="en-US" sz="1200" dirty="0" smtClean="0"/>
          </a:p>
          <a:p>
            <a:pPr algn="just"/>
            <a:r>
              <a:rPr lang="en-US" dirty="0" smtClean="0"/>
              <a:t>On 6/10/17, males inmates were moved from Oklahoma City Community Corrections Center to Oklahoma State Reformatory.</a:t>
            </a:r>
          </a:p>
          <a:p>
            <a:pPr algn="just"/>
            <a:endParaRPr lang="en-US" dirty="0" smtClean="0"/>
          </a:p>
          <a:p>
            <a:pPr algn="just"/>
            <a:r>
              <a:rPr lang="en-US" dirty="0" smtClean="0"/>
              <a:t>On 6/19/17, female inmates were moved from Kate Barnard Community Corrections Center to Oklahoma City Community Corrections Center.</a:t>
            </a:r>
          </a:p>
          <a:p>
            <a:pPr algn="just"/>
            <a:endParaRPr lang="en-US" dirty="0" smtClean="0"/>
          </a:p>
          <a:p>
            <a:pPr algn="just"/>
            <a:r>
              <a:rPr lang="en-US" dirty="0" smtClean="0"/>
              <a:t>Once physical plant security is upgraded Kate Barnard Correctional Center will begin receiving female inmates.</a:t>
            </a:r>
          </a:p>
          <a:p>
            <a:pPr algn="just"/>
            <a:endParaRPr lang="en-US" dirty="0" smtClean="0"/>
          </a:p>
          <a:p>
            <a:pPr algn="just"/>
            <a:r>
              <a:rPr lang="en-US" dirty="0" smtClean="0"/>
              <a:t>The benefits of these moves include:</a:t>
            </a:r>
          </a:p>
          <a:p>
            <a:pPr lvl="1" algn="just"/>
            <a:r>
              <a:rPr lang="en-US" dirty="0" smtClean="0"/>
              <a:t>Increased utilization of beds available at Oklahoma State Reformatory.</a:t>
            </a:r>
          </a:p>
          <a:p>
            <a:pPr lvl="1" algn="just"/>
            <a:r>
              <a:rPr lang="en-US" dirty="0" smtClean="0"/>
              <a:t>An increase in state beds for female inmates.</a:t>
            </a:r>
          </a:p>
          <a:p>
            <a:pPr lvl="1" algn="just"/>
            <a:r>
              <a:rPr lang="en-US" dirty="0" smtClean="0"/>
              <a:t>A decrease in female county jail backup.</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19</a:t>
            </a:fld>
            <a:endParaRPr lang="en-US" dirty="0"/>
          </a:p>
        </p:txBody>
      </p:sp>
    </p:spTree>
    <p:extLst>
      <p:ext uri="{BB962C8B-B14F-4D97-AF65-F5344CB8AC3E}">
        <p14:creationId xmlns:p14="http://schemas.microsoft.com/office/powerpoint/2010/main" val="216580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bars on this slide show the incarceration rates for Oklahoma compared to the national rate and each of the contiguous states.  These are rates for state imprisonment and do not include individuals incarcerated in county jails or federal prison.</a:t>
            </a:r>
          </a:p>
          <a:p>
            <a:endParaRPr lang="en-US" dirty="0"/>
          </a:p>
          <a:p>
            <a:r>
              <a:rPr lang="en-US" dirty="0"/>
              <a:t>In 2015, Oklahoma was 2</a:t>
            </a:r>
            <a:r>
              <a:rPr lang="en-US" baseline="30000" dirty="0"/>
              <a:t>nd</a:t>
            </a:r>
            <a:r>
              <a:rPr lang="en-US" dirty="0"/>
              <a:t> in the nation at 715 per 100,000 population.  Louisiana was first at 776 per 100,000.</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2</a:t>
            </a:fld>
            <a:endParaRPr lang="en-US" dirty="0"/>
          </a:p>
        </p:txBody>
      </p:sp>
    </p:spTree>
    <p:extLst>
      <p:ext uri="{BB962C8B-B14F-4D97-AF65-F5344CB8AC3E}">
        <p14:creationId xmlns:p14="http://schemas.microsoft.com/office/powerpoint/2010/main" val="443417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473895"/>
            <a:ext cx="5486400" cy="4467974"/>
          </a:xfrm>
        </p:spPr>
        <p:txBody>
          <a:bodyPr/>
          <a:lstStyle/>
          <a:p>
            <a:pPr algn="just">
              <a:buFont typeface="Wingdings" panose="05000000000000000000" pitchFamily="2" charset="2"/>
              <a:buNone/>
            </a:pPr>
            <a:r>
              <a:rPr lang="en-US" sz="1200" dirty="0" smtClean="0"/>
              <a:t>In Process Now:  Expansion of Bill Johnson Correctional Center Capacity for Intermediate Revocation Facility Inmates.</a:t>
            </a:r>
          </a:p>
          <a:p>
            <a:pPr algn="just">
              <a:buFont typeface="Wingdings" panose="05000000000000000000" pitchFamily="2" charset="2"/>
              <a:buNone/>
            </a:pPr>
            <a:endParaRPr lang="en-US" dirty="0" smtClean="0"/>
          </a:p>
          <a:p>
            <a:pPr algn="just"/>
            <a:r>
              <a:rPr lang="en-US" dirty="0" smtClean="0"/>
              <a:t>Bill Johnson Correctional Center is the most programmatic facility within the Department of Corrections.</a:t>
            </a:r>
          </a:p>
          <a:p>
            <a:pPr algn="just"/>
            <a:endParaRPr lang="en-US" dirty="0" smtClean="0"/>
          </a:p>
          <a:p>
            <a:pPr algn="just"/>
            <a:r>
              <a:rPr lang="en-US" dirty="0" smtClean="0"/>
              <a:t>On 11/1/12, legislation was enacted that established Intermediate Revocation Facilities (IRF).</a:t>
            </a:r>
          </a:p>
          <a:p>
            <a:pPr algn="just"/>
            <a:endParaRPr lang="en-US" dirty="0" smtClean="0"/>
          </a:p>
          <a:p>
            <a:pPr algn="just"/>
            <a:r>
              <a:rPr lang="en-US" dirty="0" smtClean="0"/>
              <a:t>IRFs were to include intensive services for probationers who violated the terms or conditions of their probation.  Violators would be sentenced to a term of six months in an IRF.</a:t>
            </a:r>
          </a:p>
          <a:p>
            <a:pPr algn="just"/>
            <a:endParaRPr lang="en-US" dirty="0" smtClean="0"/>
          </a:p>
          <a:p>
            <a:pPr algn="just"/>
            <a:r>
              <a:rPr lang="en-US" dirty="0" smtClean="0"/>
              <a:t>IRFs were an unfunded mandate.</a:t>
            </a:r>
          </a:p>
          <a:p>
            <a:pPr algn="just"/>
            <a:endParaRPr lang="en-US" dirty="0" smtClean="0"/>
          </a:p>
          <a:p>
            <a:pPr algn="just"/>
            <a:r>
              <a:rPr lang="en-US" dirty="0" smtClean="0"/>
              <a:t>Since inception, although the numbers are increasing, IRFs have not been widely used by the courts.</a:t>
            </a:r>
          </a:p>
          <a:p>
            <a:pPr marL="171450" indent="-171450" algn="just">
              <a:buFont typeface="Wingdings" panose="05000000000000000000" pitchFamily="2" charset="2"/>
              <a:buChar char="v"/>
            </a:pPr>
            <a:endParaRPr lang="en-US" dirty="0" smtClean="0"/>
          </a:p>
          <a:p>
            <a:pPr algn="just"/>
            <a:r>
              <a:rPr lang="en-US" dirty="0" smtClean="0"/>
              <a:t>It is expected that investing in a true IRF program and communicating this to the district attorneys will result in increased placements.</a:t>
            </a:r>
          </a:p>
          <a:p>
            <a:pPr algn="just"/>
            <a:endParaRPr lang="en-US" dirty="0" smtClean="0"/>
          </a:p>
          <a:p>
            <a:pPr algn="just"/>
            <a:r>
              <a:rPr lang="en-US" dirty="0" smtClean="0"/>
              <a:t>Increased placements should result in decreased use of longer prison terms for probation violators.</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20</a:t>
            </a:fld>
            <a:endParaRPr lang="en-US" dirty="0"/>
          </a:p>
        </p:txBody>
      </p:sp>
    </p:spTree>
    <p:extLst>
      <p:ext uri="{BB962C8B-B14F-4D97-AF65-F5344CB8AC3E}">
        <p14:creationId xmlns:p14="http://schemas.microsoft.com/office/powerpoint/2010/main" val="84232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250" y="4516589"/>
            <a:ext cx="5486400" cy="4095738"/>
          </a:xfrm>
        </p:spPr>
        <p:txBody>
          <a:bodyPr/>
          <a:lstStyle/>
          <a:p>
            <a:r>
              <a:rPr lang="en-US" sz="1200" dirty="0" smtClean="0"/>
              <a:t>In Process Now:  Consolidation of the Oklahoma State Penitentiary and Joseph Harp Correctional Center Mental Health Units.</a:t>
            </a:r>
          </a:p>
          <a:p>
            <a:endParaRPr lang="en-US" sz="1200" dirty="0" smtClean="0"/>
          </a:p>
          <a:p>
            <a:pPr algn="just"/>
            <a:r>
              <a:rPr lang="en-US" dirty="0" smtClean="0"/>
              <a:t>Joseph Harp Correctional Center G-Unit is being renovated into a Mental Health Unit.  Renovations are scheduled to be completed by 9/1/17.</a:t>
            </a:r>
          </a:p>
          <a:p>
            <a:pPr algn="just"/>
            <a:endParaRPr lang="en-US" dirty="0" smtClean="0"/>
          </a:p>
          <a:p>
            <a:pPr algn="just"/>
            <a:r>
              <a:rPr lang="en-US" dirty="0" smtClean="0"/>
              <a:t>Once complete, inmates on the Mental Health Unit at Oklahoma State Penitentiary will be moved to the new Mental Health Unit at Joseph Harp Correctional Center.</a:t>
            </a:r>
          </a:p>
          <a:p>
            <a:pPr algn="just"/>
            <a:endParaRPr lang="en-US" dirty="0" smtClean="0"/>
          </a:p>
          <a:p>
            <a:pPr algn="just"/>
            <a:r>
              <a:rPr lang="en-US" dirty="0" smtClean="0"/>
              <a:t>Benefits include:</a:t>
            </a:r>
          </a:p>
          <a:p>
            <a:pPr lvl="1" algn="just"/>
            <a:r>
              <a:rPr lang="en-US" dirty="0" smtClean="0"/>
              <a:t>Improved recruitment of qualified mental health professionals due to proximity to the metro area.</a:t>
            </a:r>
          </a:p>
          <a:p>
            <a:pPr lvl="1" algn="just"/>
            <a:endParaRPr lang="en-US" dirty="0" smtClean="0"/>
          </a:p>
          <a:p>
            <a:pPr lvl="1" algn="just"/>
            <a:r>
              <a:rPr lang="en-US" dirty="0" smtClean="0"/>
              <a:t>Improved management of male inmates with serious mental illness who require placement in a mental health unit.</a:t>
            </a:r>
          </a:p>
          <a:p>
            <a:pPr lvl="1" algn="just"/>
            <a:endParaRPr lang="en-US" dirty="0" smtClean="0"/>
          </a:p>
          <a:p>
            <a:pPr lvl="1" algn="just"/>
            <a:r>
              <a:rPr lang="en-US" dirty="0" smtClean="0"/>
              <a:t>Impact on beds is minimal – loss of 10 beds within the system.</a:t>
            </a:r>
          </a:p>
          <a:p>
            <a:pPr lvl="1" algn="just"/>
            <a:endParaRPr lang="en-US" dirty="0" smtClean="0"/>
          </a:p>
          <a:p>
            <a:pPr lvl="1" algn="just"/>
            <a:r>
              <a:rPr lang="en-US" dirty="0" smtClean="0"/>
              <a:t>Anticipate backfilling Oklahoma State Penitentiary with medium security inmates in order to eliminate minimum security inmate work crews/facility support thus improving the security of Oklahoma State Penitentiary.</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21</a:t>
            </a:fld>
            <a:endParaRPr lang="en-US" dirty="0"/>
          </a:p>
        </p:txBody>
      </p:sp>
    </p:spTree>
    <p:extLst>
      <p:ext uri="{BB962C8B-B14F-4D97-AF65-F5344CB8AC3E}">
        <p14:creationId xmlns:p14="http://schemas.microsoft.com/office/powerpoint/2010/main" val="3239733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Summary of Actions Taken to Manage Growth, Increase Efficiencies and Improve Population Management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dirty="0" smtClean="0"/>
              <a:t>Reduced county jail backup</a:t>
            </a:r>
          </a:p>
          <a:p>
            <a:endParaRPr lang="en-US" sz="1200" dirty="0" smtClean="0"/>
          </a:p>
          <a:p>
            <a:r>
              <a:rPr lang="en-US" sz="1200" dirty="0" smtClean="0"/>
              <a:t>Maximized use of available beds</a:t>
            </a:r>
          </a:p>
          <a:p>
            <a:endParaRPr lang="en-US" sz="1200" dirty="0" smtClean="0"/>
          </a:p>
          <a:p>
            <a:r>
              <a:rPr lang="en-US" sz="1200" dirty="0" smtClean="0"/>
              <a:t>Accelerated discharges</a:t>
            </a:r>
          </a:p>
          <a:p>
            <a:endParaRPr lang="en-US" sz="1200" dirty="0" smtClean="0"/>
          </a:p>
          <a:p>
            <a:r>
              <a:rPr lang="en-US" sz="1200" dirty="0" smtClean="0"/>
              <a:t>Added/removed temporary beds</a:t>
            </a:r>
          </a:p>
          <a:p>
            <a:endParaRPr lang="en-US" sz="1200" dirty="0" smtClean="0"/>
          </a:p>
          <a:p>
            <a:r>
              <a:rPr lang="en-US" sz="1200" dirty="0" smtClean="0"/>
              <a:t>Multiple policy changes impacting application of jail time, street time, application of earned and achievement credits</a:t>
            </a:r>
          </a:p>
          <a:p>
            <a:endParaRPr lang="en-US" sz="1200" dirty="0" smtClean="0"/>
          </a:p>
        </p:txBody>
      </p:sp>
      <p:sp>
        <p:nvSpPr>
          <p:cNvPr id="4" name="Slide Number Placeholder 3"/>
          <p:cNvSpPr>
            <a:spLocks noGrp="1"/>
          </p:cNvSpPr>
          <p:nvPr>
            <p:ph type="sldNum" sz="quarter" idx="10"/>
          </p:nvPr>
        </p:nvSpPr>
        <p:spPr/>
        <p:txBody>
          <a:bodyPr/>
          <a:lstStyle/>
          <a:p>
            <a:fld id="{F07CF28C-7EAC-4BC9-8DA7-7A11DC86E548}" type="slidenum">
              <a:rPr lang="en-US" smtClean="0"/>
              <a:t>22</a:t>
            </a:fld>
            <a:endParaRPr lang="en-US" dirty="0"/>
          </a:p>
        </p:txBody>
      </p:sp>
    </p:spTree>
    <p:extLst>
      <p:ext uri="{BB962C8B-B14F-4D97-AF65-F5344CB8AC3E}">
        <p14:creationId xmlns:p14="http://schemas.microsoft.com/office/powerpoint/2010/main" val="1811270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Leased North Fork Correctional Center</a:t>
            </a:r>
          </a:p>
          <a:p>
            <a:endParaRPr lang="en-US" sz="1200" dirty="0" smtClean="0"/>
          </a:p>
          <a:p>
            <a:r>
              <a:rPr lang="en-US" sz="1200" dirty="0" smtClean="0"/>
              <a:t>Consolidated Work Centers</a:t>
            </a:r>
          </a:p>
          <a:p>
            <a:endParaRPr lang="en-US" sz="1200" dirty="0" smtClean="0"/>
          </a:p>
          <a:p>
            <a:r>
              <a:rPr lang="en-US" sz="1200" dirty="0" smtClean="0"/>
              <a:t>Eliminated County Jail Contracts</a:t>
            </a:r>
          </a:p>
          <a:p>
            <a:endParaRPr lang="en-US" sz="1200" dirty="0" smtClean="0"/>
          </a:p>
          <a:p>
            <a:r>
              <a:rPr lang="en-US" sz="1200" dirty="0" smtClean="0"/>
              <a:t>We are currently:</a:t>
            </a:r>
          </a:p>
          <a:p>
            <a:endParaRPr lang="en-US" sz="1200" dirty="0" smtClean="0"/>
          </a:p>
          <a:p>
            <a:r>
              <a:rPr lang="en-US" sz="1200" dirty="0" smtClean="0"/>
              <a:t>Re-purposing Oklahoma City and Kate Barnard Community Corrections Centers.</a:t>
            </a:r>
          </a:p>
          <a:p>
            <a:endParaRPr lang="en-US" sz="1200" dirty="0" smtClean="0"/>
          </a:p>
          <a:p>
            <a:r>
              <a:rPr lang="en-US" sz="1200" dirty="0" smtClean="0"/>
              <a:t>Expanding Bill Johnson Correctional Center’s Capacity for Intermediate Revocation Facility Inmates.</a:t>
            </a:r>
          </a:p>
          <a:p>
            <a:endParaRPr lang="en-US" sz="1200" dirty="0" smtClean="0"/>
          </a:p>
          <a:p>
            <a:r>
              <a:rPr lang="en-US" sz="1200" dirty="0" smtClean="0"/>
              <a:t>Consolidating Oklahoma State Penitentiary and Joseph Harp Correctional Center Mental Health Units.</a:t>
            </a:r>
          </a:p>
        </p:txBody>
      </p:sp>
      <p:sp>
        <p:nvSpPr>
          <p:cNvPr id="4" name="Slide Number Placeholder 3"/>
          <p:cNvSpPr>
            <a:spLocks noGrp="1"/>
          </p:cNvSpPr>
          <p:nvPr>
            <p:ph type="sldNum" sz="quarter" idx="10"/>
          </p:nvPr>
        </p:nvSpPr>
        <p:spPr/>
        <p:txBody>
          <a:bodyPr/>
          <a:lstStyle/>
          <a:p>
            <a:fld id="{F07CF28C-7EAC-4BC9-8DA7-7A11DC86E548}" type="slidenum">
              <a:rPr lang="en-US" smtClean="0"/>
              <a:t>23</a:t>
            </a:fld>
            <a:endParaRPr lang="en-US" dirty="0"/>
          </a:p>
        </p:txBody>
      </p:sp>
    </p:spTree>
    <p:extLst>
      <p:ext uri="{BB962C8B-B14F-4D97-AF65-F5344CB8AC3E}">
        <p14:creationId xmlns:p14="http://schemas.microsoft.com/office/powerpoint/2010/main" val="1348079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CF28C-7EAC-4BC9-8DA7-7A11DC86E548}" type="slidenum">
              <a:rPr lang="en-US" smtClean="0"/>
              <a:t>24</a:t>
            </a:fld>
            <a:endParaRPr lang="en-US" dirty="0"/>
          </a:p>
        </p:txBody>
      </p:sp>
    </p:spTree>
    <p:extLst>
      <p:ext uri="{BB962C8B-B14F-4D97-AF65-F5344CB8AC3E}">
        <p14:creationId xmlns:p14="http://schemas.microsoft.com/office/powerpoint/2010/main" val="765903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Inmates’ Program Needs Are Not Being Met</a:t>
            </a:r>
          </a:p>
          <a:p>
            <a:pPr marL="0" indent="0" algn="just">
              <a:buNone/>
            </a:pPr>
            <a:r>
              <a:rPr lang="en-US" u="none" dirty="0" smtClean="0"/>
              <a:t>Current inmate population</a:t>
            </a:r>
          </a:p>
          <a:p>
            <a:pPr marL="342900" lvl="0" indent="-342900" algn="just">
              <a:buFont typeface="Wingdings" panose="05000000000000000000" pitchFamily="2" charset="2"/>
              <a:buChar char="v"/>
            </a:pPr>
            <a:r>
              <a:rPr lang="en-US" dirty="0" smtClean="0"/>
              <a:t>53% have an educational need (15,240) and in FY 2016, 5,265 inmates participated in educational programming (35% had need met).</a:t>
            </a:r>
          </a:p>
          <a:p>
            <a:pPr marL="342900" lvl="0" indent="-342900" algn="just">
              <a:buFont typeface="Wingdings" panose="05000000000000000000" pitchFamily="2" charset="2"/>
              <a:buChar char="v"/>
            </a:pPr>
            <a:r>
              <a:rPr lang="en-US" dirty="0" smtClean="0"/>
              <a:t>66% have a cognitive behavioral need (18,978) and in FY 2016 3,870 inmates participated in behavioral programming (20% had need met).</a:t>
            </a:r>
          </a:p>
          <a:p>
            <a:pPr lvl="1" algn="just">
              <a:buFont typeface="Wingdings" panose="05000000000000000000" pitchFamily="2" charset="2"/>
              <a:buChar char="v"/>
            </a:pPr>
            <a:endParaRPr lang="en-US" dirty="0" smtClean="0"/>
          </a:p>
          <a:p>
            <a:pPr lvl="0" algn="just">
              <a:buFont typeface="Wingdings" panose="05000000000000000000" pitchFamily="2" charset="2"/>
              <a:buNone/>
            </a:pPr>
            <a:r>
              <a:rPr lang="en-US" u="none" dirty="0" smtClean="0"/>
              <a:t>FY 2016 inmates released from custody</a:t>
            </a:r>
          </a:p>
          <a:p>
            <a:pPr marL="342900" lvl="0" indent="-342900" algn="just">
              <a:buFont typeface="Wingdings" panose="05000000000000000000" pitchFamily="2" charset="2"/>
              <a:buChar char="v"/>
            </a:pPr>
            <a:r>
              <a:rPr lang="en-US" dirty="0" smtClean="0"/>
              <a:t>64% (6,080) had a substance abuse treatment need, and 2,253 inmates participated in substance abuse treatment (37% had need met).</a:t>
            </a:r>
          </a:p>
          <a:p>
            <a:pPr marL="342900" lvl="0" indent="-342900" algn="just">
              <a:buFont typeface="Wingdings" panose="05000000000000000000" pitchFamily="2" charset="2"/>
              <a:buChar char="v"/>
            </a:pPr>
            <a:r>
              <a:rPr lang="en-US" dirty="0" smtClean="0"/>
              <a:t>100% (9,500) had a programming need for re-entry, and 2,293 participated in re-entry services (24% had need met).</a:t>
            </a:r>
          </a:p>
          <a:p>
            <a:pPr marL="342900" lvl="0" indent="-342900" algn="just">
              <a:buFont typeface="Wingdings" panose="05000000000000000000" pitchFamily="2" charset="2"/>
              <a:buChar char="v"/>
            </a:pPr>
            <a:r>
              <a:rPr lang="en-US" dirty="0" smtClean="0"/>
              <a:t>10% (950) had a career technology need, and 742 inmates participated in career technology (78% had need met).</a:t>
            </a:r>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25</a:t>
            </a:fld>
            <a:endParaRPr lang="en-US" dirty="0"/>
          </a:p>
        </p:txBody>
      </p:sp>
    </p:spTree>
    <p:extLst>
      <p:ext uri="{BB962C8B-B14F-4D97-AF65-F5344CB8AC3E}">
        <p14:creationId xmlns:p14="http://schemas.microsoft.com/office/powerpoint/2010/main" val="1231756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473895"/>
            <a:ext cx="5486400" cy="4356072"/>
          </a:xfrm>
        </p:spPr>
        <p:txBody>
          <a:bodyPr/>
          <a:lstStyle/>
          <a:p>
            <a:pPr lvl="0"/>
            <a:r>
              <a:rPr lang="en-US" dirty="0"/>
              <a:t>Substance Abuse Treatment services </a:t>
            </a:r>
            <a:r>
              <a:rPr lang="en-US" dirty="0" smtClean="0"/>
              <a:t>were </a:t>
            </a:r>
            <a:r>
              <a:rPr lang="en-US" dirty="0"/>
              <a:t>expanded at </a:t>
            </a:r>
            <a:r>
              <a:rPr lang="en-US" dirty="0" smtClean="0"/>
              <a:t>Oklahoma State Reformatory (40 to 120) and were implemented at Kate Barnard Community Corrections Center (40).  </a:t>
            </a:r>
          </a:p>
          <a:p>
            <a:pPr lvl="0"/>
            <a:endParaRPr lang="en-US" dirty="0"/>
          </a:p>
          <a:p>
            <a:pPr lvl="0"/>
            <a:r>
              <a:rPr lang="en-US" dirty="0"/>
              <a:t>Transition Workshops have been implemented in all prisons </a:t>
            </a:r>
            <a:r>
              <a:rPr lang="en-US" dirty="0" smtClean="0"/>
              <a:t>to </a:t>
            </a:r>
            <a:r>
              <a:rPr lang="en-US" dirty="0"/>
              <a:t>include private institutions to address the reentry needs of inmates within 6 months of release.</a:t>
            </a:r>
          </a:p>
          <a:p>
            <a:r>
              <a:rPr lang="en-US" dirty="0"/>
              <a:t> </a:t>
            </a:r>
          </a:p>
          <a:p>
            <a:pPr lvl="0"/>
            <a:r>
              <a:rPr lang="en-US" dirty="0" smtClean="0"/>
              <a:t>Intermediate Revocation </a:t>
            </a:r>
            <a:r>
              <a:rPr lang="en-US" dirty="0"/>
              <a:t>Facility (IRF) </a:t>
            </a:r>
            <a:r>
              <a:rPr lang="en-US" dirty="0" smtClean="0"/>
              <a:t>programs have been revised and implemented </a:t>
            </a:r>
            <a:r>
              <a:rPr lang="en-US" dirty="0"/>
              <a:t>at the Catalyst Behavioral Services halfway house </a:t>
            </a:r>
            <a:r>
              <a:rPr lang="en-US" dirty="0" smtClean="0"/>
              <a:t>and are soon to be implemented at Bill Johnson correctional Center.</a:t>
            </a:r>
          </a:p>
          <a:p>
            <a:pPr lvl="0"/>
            <a:r>
              <a:rPr lang="en-US" dirty="0"/>
              <a:t> </a:t>
            </a:r>
          </a:p>
          <a:p>
            <a:pPr lvl="0"/>
            <a:r>
              <a:rPr lang="en-US" dirty="0"/>
              <a:t>The Phase program at the Oklahoma State Penitentiary </a:t>
            </a:r>
            <a:r>
              <a:rPr lang="en-US" dirty="0" smtClean="0"/>
              <a:t>is being modified and expanded.  This will increase the number of program components as well as the number of inmates to be served.</a:t>
            </a:r>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Cosmetology program has been implemented at the Mabel Bassett Correctional Center.</a:t>
            </a:r>
          </a:p>
          <a:p>
            <a:r>
              <a:rPr lang="en-US" dirty="0"/>
              <a:t> </a:t>
            </a:r>
          </a:p>
          <a:p>
            <a:pPr lvl="0"/>
            <a:r>
              <a:rPr lang="en-US" dirty="0" smtClean="0"/>
              <a:t>To expand program delivery capacity, program delivery training has been provided to 171 staff/volunteers.</a:t>
            </a:r>
          </a:p>
          <a:p>
            <a:pPr lvl="0"/>
            <a:r>
              <a:rPr lang="en-US" dirty="0"/>
              <a:t> </a:t>
            </a:r>
          </a:p>
          <a:p>
            <a:r>
              <a:rPr lang="en-US" dirty="0" smtClean="0"/>
              <a:t>Via Career Tech, Transportation </a:t>
            </a:r>
            <a:r>
              <a:rPr lang="en-US" dirty="0"/>
              <a:t>Distribution &amp; </a:t>
            </a:r>
            <a:r>
              <a:rPr lang="en-US" dirty="0" smtClean="0"/>
              <a:t>Logistics, Construction</a:t>
            </a:r>
            <a:r>
              <a:rPr lang="en-US" dirty="0"/>
              <a:t>, and </a:t>
            </a:r>
            <a:r>
              <a:rPr lang="en-US" dirty="0" smtClean="0"/>
              <a:t>Welding programs have </a:t>
            </a:r>
            <a:r>
              <a:rPr lang="en-US" dirty="0"/>
              <a:t>been implemented at the Oklahoma State </a:t>
            </a:r>
            <a:r>
              <a:rPr lang="en-US" dirty="0" smtClean="0"/>
              <a:t>Reformatory.</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26</a:t>
            </a:fld>
            <a:endParaRPr lang="en-US" dirty="0"/>
          </a:p>
        </p:txBody>
      </p:sp>
    </p:spTree>
    <p:extLst>
      <p:ext uri="{BB962C8B-B14F-4D97-AF65-F5344CB8AC3E}">
        <p14:creationId xmlns:p14="http://schemas.microsoft.com/office/powerpoint/2010/main" val="3285072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CF28C-7EAC-4BC9-8DA7-7A11DC86E548}" type="slidenum">
              <a:rPr lang="en-US" smtClean="0"/>
              <a:t>27</a:t>
            </a:fld>
            <a:endParaRPr lang="en-US" dirty="0"/>
          </a:p>
        </p:txBody>
      </p:sp>
    </p:spTree>
    <p:extLst>
      <p:ext uri="{BB962C8B-B14F-4D97-AF65-F5344CB8AC3E}">
        <p14:creationId xmlns:p14="http://schemas.microsoft.com/office/powerpoint/2010/main" val="1330837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FY2008 was the highest appropriation to date at $506 million.</a:t>
            </a:r>
          </a:p>
          <a:p>
            <a:endParaRPr lang="en-US" dirty="0" smtClean="0"/>
          </a:p>
          <a:p>
            <a:r>
              <a:rPr lang="en-US" dirty="0" smtClean="0"/>
              <a:t>FY2010 recession brought a significant drop in funding with little to no recovery, this coupled with increased population limits the agency’s operational resources.  </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28</a:t>
            </a:fld>
            <a:endParaRPr lang="en-US" dirty="0"/>
          </a:p>
        </p:txBody>
      </p:sp>
    </p:spTree>
    <p:extLst>
      <p:ext uri="{BB962C8B-B14F-4D97-AF65-F5344CB8AC3E}">
        <p14:creationId xmlns:p14="http://schemas.microsoft.com/office/powerpoint/2010/main" val="2049035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pie chart demonstrates the agency’s dependence on appropriated funds.  </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29</a:t>
            </a:fld>
            <a:endParaRPr lang="en-US" dirty="0"/>
          </a:p>
        </p:txBody>
      </p:sp>
    </p:spTree>
    <p:extLst>
      <p:ext uri="{BB962C8B-B14F-4D97-AF65-F5344CB8AC3E}">
        <p14:creationId xmlns:p14="http://schemas.microsoft.com/office/powerpoint/2010/main" val="327703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Fiscal Year 2015, Oklahoma had 27,867 incarcerated inmates.  This chart shows the reduction in inmates required to meet the national rate in 2015 or the rate for each of the contiguous states. </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3</a:t>
            </a:fld>
            <a:endParaRPr lang="en-US" dirty="0"/>
          </a:p>
        </p:txBody>
      </p:sp>
    </p:spTree>
    <p:extLst>
      <p:ext uri="{BB962C8B-B14F-4D97-AF65-F5344CB8AC3E}">
        <p14:creationId xmlns:p14="http://schemas.microsoft.com/office/powerpoint/2010/main" val="3887104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the agency’s appropriations remain flat, if payroll, contracted beds, medical and inmate food remain the same other expenditure categories must contract. This reduces funds that are needed in other areas such as, building maintenance/repairs, technology upgrades, etc.</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30</a:t>
            </a:fld>
            <a:endParaRPr lang="en-US" dirty="0"/>
          </a:p>
        </p:txBody>
      </p:sp>
    </p:spTree>
    <p:extLst>
      <p:ext uri="{BB962C8B-B14F-4D97-AF65-F5344CB8AC3E}">
        <p14:creationId xmlns:p14="http://schemas.microsoft.com/office/powerpoint/2010/main" val="114163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CF28C-7EAC-4BC9-8DA7-7A11DC86E548}" type="slidenum">
              <a:rPr lang="en-US" smtClean="0"/>
              <a:t>31</a:t>
            </a:fld>
            <a:endParaRPr lang="en-US" dirty="0"/>
          </a:p>
        </p:txBody>
      </p:sp>
    </p:spTree>
    <p:extLst>
      <p:ext uri="{BB962C8B-B14F-4D97-AF65-F5344CB8AC3E}">
        <p14:creationId xmlns:p14="http://schemas.microsoft.com/office/powerpoint/2010/main" val="2231313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high incarceration rate and limited state owned beds, the state relies heavily on contracted beds. This adds a huge cost to the taxpayer every year.   </a:t>
            </a:r>
          </a:p>
          <a:p>
            <a:endParaRPr lang="en-US" dirty="0" smtClean="0"/>
          </a:p>
          <a:p>
            <a:r>
              <a:rPr lang="en-US" dirty="0" smtClean="0"/>
              <a:t>Rented beds for the State of Oklahoma is an operational necessity.</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32</a:t>
            </a:fld>
            <a:endParaRPr lang="en-US" dirty="0"/>
          </a:p>
        </p:txBody>
      </p:sp>
    </p:spTree>
    <p:extLst>
      <p:ext uri="{BB962C8B-B14F-4D97-AF65-F5344CB8AC3E}">
        <p14:creationId xmlns:p14="http://schemas.microsoft.com/office/powerpoint/2010/main" val="3088609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FY2017 and FY2018 the legislature appropriated Prison Industries Revolving Funds as part of the agency's approved appropriation.  </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33</a:t>
            </a:fld>
            <a:endParaRPr lang="en-US" dirty="0"/>
          </a:p>
        </p:txBody>
      </p:sp>
    </p:spTree>
    <p:extLst>
      <p:ext uri="{BB962C8B-B14F-4D97-AF65-F5344CB8AC3E}">
        <p14:creationId xmlns:p14="http://schemas.microsoft.com/office/powerpoint/2010/main" val="1798380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07CF28C-7EAC-4BC9-8DA7-7A11DC86E548}" type="slidenum">
              <a:rPr lang="en-US" smtClean="0"/>
              <a:t>34</a:t>
            </a:fld>
            <a:endParaRPr lang="en-US" dirty="0"/>
          </a:p>
        </p:txBody>
      </p:sp>
    </p:spTree>
    <p:extLst>
      <p:ext uri="{BB962C8B-B14F-4D97-AF65-F5344CB8AC3E}">
        <p14:creationId xmlns:p14="http://schemas.microsoft.com/office/powerpoint/2010/main" val="1594321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CF28C-7EAC-4BC9-8DA7-7A11DC86E548}" type="slidenum">
              <a:rPr lang="en-US" smtClean="0"/>
              <a:t>35</a:t>
            </a:fld>
            <a:endParaRPr lang="en-US" dirty="0"/>
          </a:p>
        </p:txBody>
      </p:sp>
    </p:spTree>
    <p:extLst>
      <p:ext uri="{BB962C8B-B14F-4D97-AF65-F5344CB8AC3E}">
        <p14:creationId xmlns:p14="http://schemas.microsoft.com/office/powerpoint/2010/main" val="945795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473894"/>
            <a:ext cx="5486400" cy="4516101"/>
          </a:xfrm>
        </p:spPr>
        <p:txBody>
          <a:bodyPr/>
          <a:lstStyle/>
          <a:p>
            <a:r>
              <a:rPr lang="en-US" dirty="0"/>
              <a:t>Staffing</a:t>
            </a:r>
          </a:p>
          <a:p>
            <a:pPr algn="just"/>
            <a:r>
              <a:rPr lang="en-US" dirty="0"/>
              <a:t>DOC is unable to attract and retain qualified staff due to the inability to offer competitive pay.  The current budget does not support salary adjustments or an increase to the agency’s hiring rates</a:t>
            </a:r>
            <a:r>
              <a:rPr lang="en-US" dirty="0" smtClean="0"/>
              <a:t>.</a:t>
            </a:r>
          </a:p>
          <a:p>
            <a:pPr algn="just"/>
            <a:endParaRPr lang="en-US" dirty="0"/>
          </a:p>
          <a:p>
            <a:pPr algn="just"/>
            <a:r>
              <a:rPr lang="en-US" dirty="0"/>
              <a:t>Hiring and retention of staff is critical</a:t>
            </a:r>
          </a:p>
          <a:p>
            <a:pPr lvl="1" algn="just"/>
            <a:r>
              <a:rPr lang="en-US" dirty="0"/>
              <a:t>Over 1/3 of the agency’s employees have not received a cost of living adjustment since </a:t>
            </a:r>
            <a:r>
              <a:rPr lang="en-US" dirty="0" smtClean="0"/>
              <a:t>2006.</a:t>
            </a:r>
          </a:p>
          <a:p>
            <a:pPr lvl="1" algn="just"/>
            <a:r>
              <a:rPr lang="en-US" dirty="0" smtClean="0"/>
              <a:t>39.5</a:t>
            </a:r>
            <a:r>
              <a:rPr lang="en-US" dirty="0"/>
              <a:t>% of staff currently qualify for food stamps with a family of four. For the Oklahoma Supplemental Nutrition Assistance Program (SNAP), the qualifying yearly household income for a family of four is $</a:t>
            </a:r>
            <a:r>
              <a:rPr lang="en-US" dirty="0" smtClean="0"/>
              <a:t>31,590.</a:t>
            </a:r>
          </a:p>
          <a:p>
            <a:pPr lvl="1" algn="just"/>
            <a:r>
              <a:rPr lang="en-US" dirty="0" smtClean="0"/>
              <a:t>In </a:t>
            </a:r>
            <a:r>
              <a:rPr lang="en-US" dirty="0"/>
              <a:t>calendar year 2016, the turnover rate across all staff was 21%, for correctional officers only the turnover was 25</a:t>
            </a:r>
            <a:r>
              <a:rPr lang="en-US" dirty="0" smtClean="0"/>
              <a:t>%.</a:t>
            </a:r>
            <a:endParaRPr lang="en-US" dirty="0"/>
          </a:p>
          <a:p>
            <a:pPr algn="just"/>
            <a:r>
              <a:rPr lang="en-US" dirty="0" smtClean="0"/>
              <a:t>Starting </a:t>
            </a:r>
            <a:r>
              <a:rPr lang="en-US" dirty="0"/>
              <a:t>Correctional Officers make $12.78/hour ($26,573/year)</a:t>
            </a:r>
          </a:p>
          <a:p>
            <a:pPr lvl="1" algn="just"/>
            <a:r>
              <a:rPr lang="en-US" dirty="0" smtClean="0"/>
              <a:t>Starting </a:t>
            </a:r>
            <a:r>
              <a:rPr lang="en-US" dirty="0"/>
              <a:t>Correctional Officers Salaries in an Eight State Region Average $</a:t>
            </a:r>
            <a:r>
              <a:rPr lang="en-US" dirty="0" smtClean="0"/>
              <a:t>15.28/hour.</a:t>
            </a:r>
            <a:endParaRPr lang="en-US" dirty="0"/>
          </a:p>
          <a:p>
            <a:pPr lvl="1" algn="just"/>
            <a:r>
              <a:rPr lang="en-US" dirty="0" smtClean="0"/>
              <a:t>Clerks </a:t>
            </a:r>
            <a:r>
              <a:rPr lang="en-US" dirty="0"/>
              <a:t>at 7/11 start at $13.35/hour; Night clerks start at $</a:t>
            </a:r>
            <a:r>
              <a:rPr lang="en-US" dirty="0" smtClean="0"/>
              <a:t>13.90/hour.</a:t>
            </a:r>
            <a:endParaRPr lang="en-US" dirty="0"/>
          </a:p>
          <a:p>
            <a:pPr lvl="1" algn="just"/>
            <a:r>
              <a:rPr lang="en-US" dirty="0" smtClean="0"/>
              <a:t>Recent </a:t>
            </a:r>
            <a:r>
              <a:rPr lang="en-US" dirty="0"/>
              <a:t>news indicates an upward trend in the energy sector that is projected to boost hiring in the oilfields.  </a:t>
            </a:r>
          </a:p>
          <a:p>
            <a:pPr algn="just"/>
            <a:r>
              <a:rPr lang="en-US" dirty="0"/>
              <a:t>Many of the agency’s experienced staff are separating/retiring</a:t>
            </a:r>
          </a:p>
          <a:p>
            <a:pPr lvl="1" algn="just"/>
            <a:r>
              <a:rPr lang="en-US" dirty="0"/>
              <a:t>For the period January 1, 2017 through May 31, 2017 DOC has averaged 14 retirements per </a:t>
            </a:r>
            <a:r>
              <a:rPr lang="en-US" dirty="0" smtClean="0"/>
              <a:t>month.</a:t>
            </a:r>
            <a:endParaRPr lang="en-US" dirty="0"/>
          </a:p>
          <a:p>
            <a:pPr lvl="1" algn="just"/>
            <a:r>
              <a:rPr lang="en-US" dirty="0"/>
              <a:t>The agency loses experienced staff to higher paying jobs in the private sector and with other state agencies.  </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36</a:t>
            </a:fld>
            <a:endParaRPr lang="en-US" dirty="0"/>
          </a:p>
        </p:txBody>
      </p:sp>
    </p:spTree>
    <p:extLst>
      <p:ext uri="{BB962C8B-B14F-4D97-AF65-F5344CB8AC3E}">
        <p14:creationId xmlns:p14="http://schemas.microsoft.com/office/powerpoint/2010/main" val="332209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includes correctional officer I - IVs.  Does not include Chiefs or Captains.</a:t>
            </a:r>
          </a:p>
          <a:p>
            <a:endParaRPr lang="en-US" dirty="0"/>
          </a:p>
          <a:p>
            <a:r>
              <a:rPr lang="en-US" dirty="0" smtClean="0"/>
              <a:t>In </a:t>
            </a:r>
            <a:r>
              <a:rPr lang="en-US" dirty="0"/>
              <a:t>comparing FY2007 to FY2017, inmate numbers have increased by 8%, while Correctional Officer staffing numbers have decreased by 11%. </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37</a:t>
            </a:fld>
            <a:endParaRPr lang="en-US" dirty="0"/>
          </a:p>
        </p:txBody>
      </p:sp>
    </p:spTree>
    <p:extLst>
      <p:ext uri="{BB962C8B-B14F-4D97-AF65-F5344CB8AC3E}">
        <p14:creationId xmlns:p14="http://schemas.microsoft.com/office/powerpoint/2010/main" val="3912398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includes PO I – IIIs.  Slide shows only the number of inmates under probation or parole supervision and does not include offenders on Community Sentencing Program.  There are 13% fewer PO I-IIIs in 2017 compared to 2007 and 6% fewer offenders.</a:t>
            </a:r>
          </a:p>
          <a:p>
            <a:endParaRPr lang="en-US" dirty="0"/>
          </a:p>
          <a:p>
            <a:r>
              <a:rPr lang="en-US" dirty="0" smtClean="0"/>
              <a:t>Over time, as with the incarcerated population, caseloads have become more complex.  More officers work with offenders diversion programs and drug and mental health courts.   In general, more offenders have substance abuse and mental health needs and require more services.  </a:t>
            </a:r>
          </a:p>
          <a:p>
            <a:pPr marL="171450" indent="-171450">
              <a:buFont typeface="Arial" panose="020B0604020202020204" pitchFamily="34" charset="0"/>
              <a:buChar char="•"/>
            </a:pPr>
            <a:endParaRPr lang="en-US" dirty="0"/>
          </a:p>
          <a:p>
            <a:r>
              <a:rPr lang="en-US" dirty="0" smtClean="0"/>
              <a:t>Practice was changed in 2013 following the line of duty death of Probation and Parole Officer Jeff McCoy, requiring that field work be done in pairs.</a:t>
            </a:r>
          </a:p>
          <a:p>
            <a:pPr marL="171450" indent="-171450">
              <a:buFont typeface="Arial" panose="020B0604020202020204" pitchFamily="34" charset="0"/>
              <a:buChar char="•"/>
            </a:pPr>
            <a:endParaRPr lang="en-US" dirty="0" smtClean="0"/>
          </a:p>
          <a:p>
            <a:r>
              <a:rPr lang="en-US" dirty="0" smtClean="0"/>
              <a:t>There has been an increase in post-incarceration supervision, requiring inmates to be supervised for 9 – 12 months following their release from incarceration. </a:t>
            </a:r>
            <a:endParaRPr lang="en-US" dirty="0"/>
          </a:p>
          <a:p>
            <a:endParaRPr lang="en-US" dirty="0" smtClean="0"/>
          </a:p>
          <a:p>
            <a:r>
              <a:rPr lang="en-US" dirty="0" smtClean="0"/>
              <a:t>This increase in caseload complexity and change in practice has not resulted in a proportional increase in officers.   </a:t>
            </a:r>
          </a:p>
        </p:txBody>
      </p:sp>
      <p:sp>
        <p:nvSpPr>
          <p:cNvPr id="4" name="Slide Number Placeholder 3"/>
          <p:cNvSpPr>
            <a:spLocks noGrp="1"/>
          </p:cNvSpPr>
          <p:nvPr>
            <p:ph type="sldNum" sz="quarter" idx="10"/>
          </p:nvPr>
        </p:nvSpPr>
        <p:spPr/>
        <p:txBody>
          <a:bodyPr/>
          <a:lstStyle/>
          <a:p>
            <a:fld id="{F07CF28C-7EAC-4BC9-8DA7-7A11DC86E548}" type="slidenum">
              <a:rPr lang="en-US" smtClean="0"/>
              <a:t>38</a:t>
            </a:fld>
            <a:endParaRPr lang="en-US" dirty="0"/>
          </a:p>
        </p:txBody>
      </p:sp>
    </p:spTree>
    <p:extLst>
      <p:ext uri="{BB962C8B-B14F-4D97-AF65-F5344CB8AC3E}">
        <p14:creationId xmlns:p14="http://schemas.microsoft.com/office/powerpoint/2010/main" val="33237131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1,981 out of 4,124 employees or 48% of the agency’s workforce has less than 5 years of service with the department.</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39</a:t>
            </a:fld>
            <a:endParaRPr lang="en-US" dirty="0"/>
          </a:p>
        </p:txBody>
      </p:sp>
    </p:spTree>
    <p:extLst>
      <p:ext uri="{BB962C8B-B14F-4D97-AF65-F5344CB8AC3E}">
        <p14:creationId xmlns:p14="http://schemas.microsoft.com/office/powerpoint/2010/main" val="387849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on the last chart, this table shows the reduction in inmates required to meet the comparison rate and it further translates this number into beds.</a:t>
            </a:r>
          </a:p>
          <a:p>
            <a:endParaRPr lang="en-US" dirty="0"/>
          </a:p>
          <a:p>
            <a:r>
              <a:rPr lang="en-US" dirty="0"/>
              <a:t>For example, if Oklahoma were at the national average of 458 state inmates per 100,000, Oklahoma would have had 17,850 inmates incarcerated.  At the time, that would have translated into 10,017 fewer inmates in the system.  </a:t>
            </a:r>
          </a:p>
          <a:p>
            <a:endParaRPr lang="en-US" dirty="0"/>
          </a:p>
          <a:p>
            <a:r>
              <a:rPr lang="en-US" dirty="0"/>
              <a:t>If we had been at the national rate, Oklahoma would not have needed any of the 7,826 contracted beds, there would have been no county jail backup and we would not have needed  1,873 state prison beds.  </a:t>
            </a:r>
          </a:p>
          <a:p>
            <a:endParaRPr lang="en-US" dirty="0"/>
          </a:p>
          <a:p>
            <a:r>
              <a:rPr lang="en-US" dirty="0"/>
              <a:t>In Fiscal Year 2015 alone, agency expenditures on county jail backup, contracted county jail beds, private prison beds and halfway house beds totaled $127,100,000.  </a:t>
            </a:r>
          </a:p>
          <a:p>
            <a:endParaRPr lang="en-US" dirty="0"/>
          </a:p>
          <a:p>
            <a:r>
              <a:rPr lang="en-US" dirty="0"/>
              <a:t>Keep in mind that these costs recur each and every year.  </a:t>
            </a:r>
          </a:p>
        </p:txBody>
      </p:sp>
      <p:sp>
        <p:nvSpPr>
          <p:cNvPr id="4" name="Slide Number Placeholder 3"/>
          <p:cNvSpPr>
            <a:spLocks noGrp="1"/>
          </p:cNvSpPr>
          <p:nvPr>
            <p:ph type="sldNum" sz="quarter" idx="10"/>
          </p:nvPr>
        </p:nvSpPr>
        <p:spPr/>
        <p:txBody>
          <a:bodyPr/>
          <a:lstStyle/>
          <a:p>
            <a:fld id="{F07CF28C-7EAC-4BC9-8DA7-7A11DC86E548}" type="slidenum">
              <a:rPr lang="en-US" smtClean="0"/>
              <a:t>4</a:t>
            </a:fld>
            <a:endParaRPr lang="en-US" dirty="0"/>
          </a:p>
        </p:txBody>
      </p:sp>
    </p:spTree>
    <p:extLst>
      <p:ext uri="{BB962C8B-B14F-4D97-AF65-F5344CB8AC3E}">
        <p14:creationId xmlns:p14="http://schemas.microsoft.com/office/powerpoint/2010/main" val="1402848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Slide includes Correctional Officer I – IVs.</a:t>
            </a:r>
          </a:p>
          <a:p>
            <a:pPr lvl="0"/>
            <a:endParaRPr lang="en-US" dirty="0" smtClean="0"/>
          </a:p>
          <a:p>
            <a:pPr lvl="0"/>
            <a:r>
              <a:rPr lang="en-US" dirty="0" smtClean="0"/>
              <a:t>69</a:t>
            </a:r>
            <a:r>
              <a:rPr lang="en-US" dirty="0"/>
              <a:t>% of the agency’s Correctional Officers have less than 5 years of service with the agency</a:t>
            </a:r>
            <a:r>
              <a:rPr lang="en-US" dirty="0" smtClean="0"/>
              <a:t>.</a:t>
            </a:r>
          </a:p>
          <a:p>
            <a:pPr lvl="0"/>
            <a:endParaRPr lang="en-US" dirty="0"/>
          </a:p>
          <a:p>
            <a:pPr lvl="0"/>
            <a:r>
              <a:rPr lang="en-US" dirty="0"/>
              <a:t>For 10 years or less of service, that percentage jumps to 80%.</a:t>
            </a:r>
          </a:p>
        </p:txBody>
      </p:sp>
      <p:sp>
        <p:nvSpPr>
          <p:cNvPr id="4" name="Slide Number Placeholder 3"/>
          <p:cNvSpPr>
            <a:spLocks noGrp="1"/>
          </p:cNvSpPr>
          <p:nvPr>
            <p:ph type="sldNum" sz="quarter" idx="10"/>
          </p:nvPr>
        </p:nvSpPr>
        <p:spPr/>
        <p:txBody>
          <a:bodyPr/>
          <a:lstStyle/>
          <a:p>
            <a:fld id="{F07CF28C-7EAC-4BC9-8DA7-7A11DC86E548}" type="slidenum">
              <a:rPr lang="en-US" smtClean="0"/>
              <a:t>40</a:t>
            </a:fld>
            <a:endParaRPr lang="en-US" dirty="0"/>
          </a:p>
        </p:txBody>
      </p:sp>
    </p:spTree>
    <p:extLst>
      <p:ext uri="{BB962C8B-B14F-4D97-AF65-F5344CB8AC3E}">
        <p14:creationId xmlns:p14="http://schemas.microsoft.com/office/powerpoint/2010/main" val="3941647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includes Probation Officer I – IIIs.</a:t>
            </a:r>
          </a:p>
          <a:p>
            <a:endParaRPr lang="en-US" dirty="0" smtClean="0"/>
          </a:p>
          <a:p>
            <a:r>
              <a:rPr lang="en-US" dirty="0" smtClean="0"/>
              <a:t>116 </a:t>
            </a:r>
            <a:r>
              <a:rPr lang="en-US" dirty="0"/>
              <a:t>or 45% of the agency’s Probation and Parole Officers have been with the agency 5 years or less</a:t>
            </a:r>
            <a:r>
              <a:rPr lang="en-US" dirty="0" smtClean="0"/>
              <a:t>.</a:t>
            </a:r>
          </a:p>
          <a:p>
            <a:endParaRPr lang="en-US" dirty="0"/>
          </a:p>
          <a:p>
            <a:r>
              <a:rPr lang="en-US" dirty="0" smtClean="0"/>
              <a:t>Probation Officers do not complete their initial training until they have been on the job 9 to 12 months.</a:t>
            </a:r>
            <a:endParaRPr lang="en-US" dirty="0"/>
          </a:p>
          <a:p>
            <a:r>
              <a:rPr lang="en-US" dirty="0"/>
              <a:t> </a:t>
            </a:r>
          </a:p>
          <a:p>
            <a:r>
              <a:rPr lang="en-US" dirty="0" smtClean="0"/>
              <a:t>For </a:t>
            </a:r>
            <a:r>
              <a:rPr lang="en-US" dirty="0"/>
              <a:t>10 years or less the percentage is 60%.</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41</a:t>
            </a:fld>
            <a:endParaRPr lang="en-US" dirty="0"/>
          </a:p>
        </p:txBody>
      </p:sp>
    </p:spTree>
    <p:extLst>
      <p:ext uri="{BB962C8B-B14F-4D97-AF65-F5344CB8AC3E}">
        <p14:creationId xmlns:p14="http://schemas.microsoft.com/office/powerpoint/2010/main" val="753521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42</a:t>
            </a:fld>
            <a:endParaRPr lang="en-US" dirty="0"/>
          </a:p>
        </p:txBody>
      </p:sp>
    </p:spTree>
    <p:extLst>
      <p:ext uri="{BB962C8B-B14F-4D97-AF65-F5344CB8AC3E}">
        <p14:creationId xmlns:p14="http://schemas.microsoft.com/office/powerpoint/2010/main" val="28608200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Aging inmate </a:t>
            </a:r>
            <a:r>
              <a:rPr lang="en-US" dirty="0" smtClean="0"/>
              <a:t>population -  </a:t>
            </a:r>
            <a:r>
              <a:rPr lang="en-US" dirty="0"/>
              <a:t>At the end of FY </a:t>
            </a:r>
            <a:r>
              <a:rPr lang="en-US" dirty="0" smtClean="0"/>
              <a:t>17, </a:t>
            </a:r>
            <a:r>
              <a:rPr lang="en-US" dirty="0"/>
              <a:t>there were </a:t>
            </a:r>
            <a:r>
              <a:rPr lang="en-US" dirty="0" smtClean="0"/>
              <a:t>1,757 </a:t>
            </a:r>
            <a:r>
              <a:rPr lang="en-US" dirty="0"/>
              <a:t>more inmates incarcerated age 50 and older than there </a:t>
            </a:r>
            <a:r>
              <a:rPr lang="en-US" dirty="0" smtClean="0"/>
              <a:t>were </a:t>
            </a:r>
            <a:r>
              <a:rPr lang="en-US" dirty="0"/>
              <a:t>in FY 08.  </a:t>
            </a:r>
            <a:r>
              <a:rPr lang="en-US" dirty="0" smtClean="0"/>
              <a:t>This is a 50% increase.</a:t>
            </a:r>
            <a:endParaRPr lang="en-US" dirty="0"/>
          </a:p>
          <a:p>
            <a:endParaRPr lang="en-US" dirty="0"/>
          </a:p>
          <a:p>
            <a:r>
              <a:rPr lang="en-US" dirty="0"/>
              <a:t>As the population ages, they become frequent users of medical services, due in part to past </a:t>
            </a:r>
            <a:r>
              <a:rPr lang="en-US" dirty="0" smtClean="0"/>
              <a:t>behavior.  </a:t>
            </a:r>
            <a:endParaRPr lang="en-US" dirty="0"/>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43</a:t>
            </a:fld>
            <a:endParaRPr lang="en-US" dirty="0"/>
          </a:p>
        </p:txBody>
      </p:sp>
    </p:spTree>
    <p:extLst>
      <p:ext uri="{BB962C8B-B14F-4D97-AF65-F5344CB8AC3E}">
        <p14:creationId xmlns:p14="http://schemas.microsoft.com/office/powerpoint/2010/main" val="1838724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Chronic illnesses are illnesses that are ongoing or recurring over several months to years.   They include: HIV/AIDS; Asthma; Cancer; Cardiovascular; Diabetes; Endocrine; Hepatitis C; Hypertension; Pulmonary; Seizure Disorders; and Liver Disease. </a:t>
            </a:r>
          </a:p>
          <a:p>
            <a:pPr>
              <a:defRPr/>
            </a:pPr>
            <a:endParaRPr lang="en-US" dirty="0"/>
          </a:p>
          <a:p>
            <a:pPr>
              <a:defRPr/>
            </a:pPr>
            <a:r>
              <a:rPr lang="en-US" dirty="0" smtClean="0"/>
              <a:t>At the end of May 2017, there were 900 more </a:t>
            </a:r>
            <a:r>
              <a:rPr lang="en-US" dirty="0"/>
              <a:t>inmates in chronic clinics </a:t>
            </a:r>
            <a:r>
              <a:rPr lang="en-US" dirty="0" smtClean="0"/>
              <a:t>than </a:t>
            </a:r>
            <a:r>
              <a:rPr lang="en-US" dirty="0"/>
              <a:t>there were in FY 13</a:t>
            </a:r>
            <a:r>
              <a:rPr lang="en-US" dirty="0" smtClean="0"/>
              <a:t>.  This is a 10% growth in the number of inmates in chronic clinics.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44</a:t>
            </a:fld>
            <a:endParaRPr lang="en-US" dirty="0"/>
          </a:p>
        </p:txBody>
      </p:sp>
    </p:spTree>
    <p:extLst>
      <p:ext uri="{BB962C8B-B14F-4D97-AF65-F5344CB8AC3E}">
        <p14:creationId xmlns:p14="http://schemas.microsoft.com/office/powerpoint/2010/main" val="4093932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agency continues to see an increase in the number of inmates who have a history of, or are currently receiving treatment for mental health issues.  </a:t>
            </a:r>
          </a:p>
          <a:p>
            <a:pPr>
              <a:defRPr/>
            </a:pPr>
            <a:endParaRPr lang="en-US" dirty="0"/>
          </a:p>
          <a:p>
            <a:pPr>
              <a:defRPr/>
            </a:pPr>
            <a:r>
              <a:rPr lang="en-US" dirty="0" smtClean="0"/>
              <a:t>As of 5/31/17, there were 3,402 </a:t>
            </a:r>
            <a:r>
              <a:rPr lang="en-US" dirty="0"/>
              <a:t>more inmates in the system with mental health needs than there were </a:t>
            </a:r>
            <a:r>
              <a:rPr lang="en-US" dirty="0" smtClean="0"/>
              <a:t>at the end of Fiscal Year 2011.</a:t>
            </a:r>
            <a:endParaRPr lang="en-US" dirty="0"/>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45</a:t>
            </a:fld>
            <a:endParaRPr lang="en-US" dirty="0"/>
          </a:p>
        </p:txBody>
      </p:sp>
    </p:spTree>
    <p:extLst>
      <p:ext uri="{BB962C8B-B14F-4D97-AF65-F5344CB8AC3E}">
        <p14:creationId xmlns:p14="http://schemas.microsoft.com/office/powerpoint/2010/main" val="36984083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 FY 2017, DOC Health Services modified the health care reporting requirements of contractors to capture specific health services costs. This </a:t>
            </a:r>
            <a:r>
              <a:rPr lang="en-US" dirty="0"/>
              <a:t>chart represents outside provider, patient specific meds, lab and hospitalization costs through May 2017 by age category.  These costs will only continue to rise until all bills are reconciled at the end of the current fiscal year.   </a:t>
            </a:r>
          </a:p>
        </p:txBody>
      </p:sp>
      <p:sp>
        <p:nvSpPr>
          <p:cNvPr id="4" name="Slide Number Placeholder 3"/>
          <p:cNvSpPr>
            <a:spLocks noGrp="1"/>
          </p:cNvSpPr>
          <p:nvPr>
            <p:ph type="sldNum" sz="quarter" idx="10"/>
          </p:nvPr>
        </p:nvSpPr>
        <p:spPr/>
        <p:txBody>
          <a:bodyPr/>
          <a:lstStyle/>
          <a:p>
            <a:fld id="{F07CF28C-7EAC-4BC9-8DA7-7A11DC86E548}" type="slidenum">
              <a:rPr lang="en-US" smtClean="0"/>
              <a:t>46</a:t>
            </a:fld>
            <a:endParaRPr lang="en-US" dirty="0"/>
          </a:p>
        </p:txBody>
      </p:sp>
    </p:spTree>
    <p:extLst>
      <p:ext uri="{BB962C8B-B14F-4D97-AF65-F5344CB8AC3E}">
        <p14:creationId xmlns:p14="http://schemas.microsoft.com/office/powerpoint/2010/main" val="37777784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5/31/17, 44.16</a:t>
            </a:r>
            <a:r>
              <a:rPr lang="en-US" dirty="0"/>
              <a:t>% of outside provider, patient-specific meds, labs, and hospital costs ($13,046,478) </a:t>
            </a:r>
            <a:r>
              <a:rPr lang="en-US" dirty="0" smtClean="0"/>
              <a:t>have </a:t>
            </a:r>
            <a:r>
              <a:rPr lang="en-US" dirty="0"/>
              <a:t>been spent on those age 50 and </a:t>
            </a:r>
            <a:r>
              <a:rPr lang="en-US" dirty="0" smtClean="0"/>
              <a:t>older.  This age group represents </a:t>
            </a:r>
            <a:r>
              <a:rPr lang="en-US" dirty="0"/>
              <a:t>less than 20% of the </a:t>
            </a:r>
            <a:r>
              <a:rPr lang="en-US" dirty="0" smtClean="0"/>
              <a:t>incarcerated population.  </a:t>
            </a:r>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47</a:t>
            </a:fld>
            <a:endParaRPr lang="en-US" dirty="0"/>
          </a:p>
        </p:txBody>
      </p:sp>
    </p:spTree>
    <p:extLst>
      <p:ext uri="{BB962C8B-B14F-4D97-AF65-F5344CB8AC3E}">
        <p14:creationId xmlns:p14="http://schemas.microsoft.com/office/powerpoint/2010/main" val="40733601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 clientele and lack of competitive </a:t>
            </a:r>
            <a:r>
              <a:rPr lang="en-US" dirty="0" smtClean="0"/>
              <a:t>salaries </a:t>
            </a:r>
            <a:r>
              <a:rPr lang="en-US" dirty="0"/>
              <a:t>make it increasingly difficult to hire health services staff. </a:t>
            </a:r>
          </a:p>
          <a:p>
            <a:endParaRPr lang="en-US" dirty="0"/>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48</a:t>
            </a:fld>
            <a:endParaRPr lang="en-US" dirty="0"/>
          </a:p>
        </p:txBody>
      </p:sp>
    </p:spTree>
    <p:extLst>
      <p:ext uri="{BB962C8B-B14F-4D97-AF65-F5344CB8AC3E}">
        <p14:creationId xmlns:p14="http://schemas.microsoft.com/office/powerpoint/2010/main" val="12274990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CF28C-7EAC-4BC9-8DA7-7A11DC86E548}" type="slidenum">
              <a:rPr lang="en-US" smtClean="0"/>
              <a:t>49</a:t>
            </a:fld>
            <a:endParaRPr lang="en-US" dirty="0"/>
          </a:p>
        </p:txBody>
      </p:sp>
    </p:spTree>
    <p:extLst>
      <p:ext uri="{BB962C8B-B14F-4D97-AF65-F5344CB8AC3E}">
        <p14:creationId xmlns:p14="http://schemas.microsoft.com/office/powerpoint/2010/main" val="399708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population numbers from 5/31/17, this table shows how we currently look at capacity.  </a:t>
            </a:r>
          </a:p>
          <a:p>
            <a:endParaRPr lang="en-US" dirty="0"/>
          </a:p>
          <a:p>
            <a:r>
              <a:rPr lang="en-US" dirty="0"/>
              <a:t>For state facilities – the rated operating capacity reflects the number of inmates that the facility was built to house.</a:t>
            </a:r>
          </a:p>
          <a:p>
            <a:endParaRPr lang="en-US" dirty="0"/>
          </a:p>
          <a:p>
            <a:r>
              <a:rPr lang="en-US" dirty="0"/>
              <a:t>For contracted facilities – the rated operating capacity is the number of contracted beds, which is what the budget supports, not necessarily the number of inmates the facility was built to house.</a:t>
            </a:r>
          </a:p>
          <a:p>
            <a:endParaRPr lang="en-US" dirty="0"/>
          </a:p>
          <a:p>
            <a:r>
              <a:rPr lang="en-US" dirty="0"/>
              <a:t>Looking at capacity this way,  on 5/31/17, the Assessment and Reception Centers were at 98% capacity, State Prisons were at 109% capacity, Community Corrections Centers were at 90% capacity and so on.  The Total System on 5/31/17 was at 103% capacity</a:t>
            </a:r>
            <a:r>
              <a:rPr lang="en-US" dirty="0" smtClean="0"/>
              <a:t>.</a:t>
            </a:r>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5</a:t>
            </a:fld>
            <a:endParaRPr lang="en-US" dirty="0"/>
          </a:p>
        </p:txBody>
      </p:sp>
    </p:spTree>
    <p:extLst>
      <p:ext uri="{BB962C8B-B14F-4D97-AF65-F5344CB8AC3E}">
        <p14:creationId xmlns:p14="http://schemas.microsoft.com/office/powerpoint/2010/main" val="38711839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there are two primary ways inmates can release from prison.  They can complete their sentence and be discharged to the street or probation, depending upon how they were sentenced.  Or, inmates can be paroled by the Oklahoma Pardon and Parole Board.</a:t>
            </a:r>
          </a:p>
          <a:p>
            <a:endParaRPr lang="en-US" dirty="0"/>
          </a:p>
          <a:p>
            <a:r>
              <a:rPr lang="en-US" dirty="0"/>
              <a:t>Releases to Parole have significantly declined over the past ten years.  Paroles in Fiscal Year 2016 represent less than 30% of the Fiscal Year 2008 total.  </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50</a:t>
            </a:fld>
            <a:endParaRPr lang="en-US" dirty="0"/>
          </a:p>
        </p:txBody>
      </p:sp>
    </p:spTree>
    <p:extLst>
      <p:ext uri="{BB962C8B-B14F-4D97-AF65-F5344CB8AC3E}">
        <p14:creationId xmlns:p14="http://schemas.microsoft.com/office/powerpoint/2010/main" val="23599325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CF28C-7EAC-4BC9-8DA7-7A11DC86E548}" type="slidenum">
              <a:rPr lang="en-US" smtClean="0"/>
              <a:t>51</a:t>
            </a:fld>
            <a:endParaRPr lang="en-US" dirty="0"/>
          </a:p>
        </p:txBody>
      </p:sp>
    </p:spTree>
    <p:extLst>
      <p:ext uri="{BB962C8B-B14F-4D97-AF65-F5344CB8AC3E}">
        <p14:creationId xmlns:p14="http://schemas.microsoft.com/office/powerpoint/2010/main" val="5924228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Deferred and Ignored Maintenance </a:t>
            </a:r>
          </a:p>
          <a:p>
            <a:pPr algn="just"/>
            <a:endParaRPr lang="en-US" dirty="0" smtClean="0"/>
          </a:p>
          <a:p>
            <a:pPr algn="just"/>
            <a:r>
              <a:rPr lang="en-US" dirty="0" smtClean="0"/>
              <a:t>91% of the agency’s budget is spent in salary and benefits (51%), contracted  beds/county jail backup (29%), medical services for inmates (7%) and food for inmates (4%)</a:t>
            </a:r>
          </a:p>
          <a:p>
            <a:pPr algn="just"/>
            <a:endParaRPr lang="en-US" dirty="0" smtClean="0"/>
          </a:p>
          <a:p>
            <a:pPr algn="just"/>
            <a:r>
              <a:rPr lang="en-US" dirty="0" smtClean="0"/>
              <a:t>The remaining 9% funds everything else</a:t>
            </a:r>
          </a:p>
          <a:p>
            <a:pPr algn="just"/>
            <a:endParaRPr lang="en-US" dirty="0" smtClean="0"/>
          </a:p>
          <a:p>
            <a:pPr algn="just"/>
            <a:r>
              <a:rPr lang="en-US" dirty="0" smtClean="0"/>
              <a:t>Given the budget constraints, it is not surprising that maintenance has been deferred and ignored</a:t>
            </a:r>
          </a:p>
          <a:p>
            <a:pPr algn="just"/>
            <a:endParaRPr lang="en-US" dirty="0" smtClean="0"/>
          </a:p>
          <a:p>
            <a:pPr algn="just"/>
            <a:r>
              <a:rPr lang="en-US" dirty="0" smtClean="0"/>
              <a:t>Of the 18 major state prisons, only 8 were designed to house inmates</a:t>
            </a:r>
          </a:p>
          <a:p>
            <a:pPr algn="just"/>
            <a:endParaRPr lang="en-US" dirty="0" smtClean="0"/>
          </a:p>
          <a:p>
            <a:pPr algn="just"/>
            <a:r>
              <a:rPr lang="en-US" dirty="0" smtClean="0"/>
              <a:t>Many of the state’s facilities are in immediate need of repairs</a:t>
            </a:r>
          </a:p>
        </p:txBody>
      </p:sp>
      <p:sp>
        <p:nvSpPr>
          <p:cNvPr id="4" name="Slide Number Placeholder 3"/>
          <p:cNvSpPr>
            <a:spLocks noGrp="1"/>
          </p:cNvSpPr>
          <p:nvPr>
            <p:ph type="sldNum" sz="quarter" idx="10"/>
          </p:nvPr>
        </p:nvSpPr>
        <p:spPr/>
        <p:txBody>
          <a:bodyPr/>
          <a:lstStyle/>
          <a:p>
            <a:fld id="{F07CF28C-7EAC-4BC9-8DA7-7A11DC86E548}" type="slidenum">
              <a:rPr lang="en-US" smtClean="0"/>
              <a:t>52</a:t>
            </a:fld>
            <a:endParaRPr lang="en-US" dirty="0"/>
          </a:p>
        </p:txBody>
      </p:sp>
    </p:spTree>
    <p:extLst>
      <p:ext uri="{BB962C8B-B14F-4D97-AF65-F5344CB8AC3E}">
        <p14:creationId xmlns:p14="http://schemas.microsoft.com/office/powerpoint/2010/main" val="9119633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101 needs total $141,877,745 – this does not include the cost to build three prisons to accommodate inmate population growth</a:t>
            </a:r>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53</a:t>
            </a:fld>
            <a:endParaRPr lang="en-US" dirty="0"/>
          </a:p>
        </p:txBody>
      </p:sp>
    </p:spTree>
    <p:extLst>
      <p:ext uri="{BB962C8B-B14F-4D97-AF65-F5344CB8AC3E}">
        <p14:creationId xmlns:p14="http://schemas.microsoft.com/office/powerpoint/2010/main" val="20173808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54</a:t>
            </a:fld>
            <a:endParaRPr lang="en-US" dirty="0"/>
          </a:p>
        </p:txBody>
      </p:sp>
    </p:spTree>
    <p:extLst>
      <p:ext uri="{BB962C8B-B14F-4D97-AF65-F5344CB8AC3E}">
        <p14:creationId xmlns:p14="http://schemas.microsoft.com/office/powerpoint/2010/main" val="18154112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55</a:t>
            </a:fld>
            <a:endParaRPr lang="en-US" dirty="0"/>
          </a:p>
        </p:txBody>
      </p:sp>
    </p:spTree>
    <p:extLst>
      <p:ext uri="{BB962C8B-B14F-4D97-AF65-F5344CB8AC3E}">
        <p14:creationId xmlns:p14="http://schemas.microsoft.com/office/powerpoint/2010/main" val="37773675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56</a:t>
            </a:fld>
            <a:endParaRPr lang="en-US" dirty="0"/>
          </a:p>
        </p:txBody>
      </p:sp>
    </p:spTree>
    <p:extLst>
      <p:ext uri="{BB962C8B-B14F-4D97-AF65-F5344CB8AC3E}">
        <p14:creationId xmlns:p14="http://schemas.microsoft.com/office/powerpoint/2010/main" val="32746990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57</a:t>
            </a:fld>
            <a:endParaRPr lang="en-US" dirty="0"/>
          </a:p>
        </p:txBody>
      </p:sp>
    </p:spTree>
    <p:extLst>
      <p:ext uri="{BB962C8B-B14F-4D97-AF65-F5344CB8AC3E}">
        <p14:creationId xmlns:p14="http://schemas.microsoft.com/office/powerpoint/2010/main" val="23566760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58</a:t>
            </a:fld>
            <a:endParaRPr lang="en-US" dirty="0"/>
          </a:p>
        </p:txBody>
      </p:sp>
    </p:spTree>
    <p:extLst>
      <p:ext uri="{BB962C8B-B14F-4D97-AF65-F5344CB8AC3E}">
        <p14:creationId xmlns:p14="http://schemas.microsoft.com/office/powerpoint/2010/main" val="2266263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As of 5/31/17, the rated operating capacity of state facilities was 17,902.  This does not count any of the contracted beds.  On 5/31/17, the inmate population that required housing on that day was 26,117.  Note:  this does not include individuals out to court or out to the hospital – those that did not require housing on that day.  </a:t>
            </a:r>
          </a:p>
          <a:p>
            <a:pPr>
              <a:defRPr/>
            </a:pPr>
            <a:endParaRPr lang="en-US" dirty="0"/>
          </a:p>
          <a:p>
            <a:pPr>
              <a:defRPr/>
            </a:pPr>
            <a:r>
              <a:rPr lang="en-US" dirty="0"/>
              <a:t>If we assume that rated state beds should accommodate the inmate population that requires housing, the agency was at 146% of the state prison rated capacity on 5/31/17.  </a:t>
            </a:r>
          </a:p>
          <a:p>
            <a:pPr>
              <a:defRPr/>
            </a:pPr>
            <a:endParaRPr lang="en-US" dirty="0"/>
          </a:p>
          <a:p>
            <a:pPr>
              <a:defRPr/>
            </a:pPr>
            <a:r>
              <a:rPr lang="en-US" dirty="0"/>
              <a:t>Because the inmate population was larger than the state’s capacity, 8,215 additional beds were required.  The majority of those beds were contracted.</a:t>
            </a:r>
          </a:p>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6</a:t>
            </a:fld>
            <a:endParaRPr lang="en-US" dirty="0"/>
          </a:p>
        </p:txBody>
      </p:sp>
    </p:spTree>
    <p:extLst>
      <p:ext uri="{BB962C8B-B14F-4D97-AF65-F5344CB8AC3E}">
        <p14:creationId xmlns:p14="http://schemas.microsoft.com/office/powerpoint/2010/main" val="426123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projections developed by Crime</a:t>
            </a:r>
            <a:r>
              <a:rPr lang="en-US" baseline="0" dirty="0" smtClean="0"/>
              <a:t> and Justice Institute served as the starting point for the work of the </a:t>
            </a:r>
            <a:r>
              <a:rPr lang="en-US" dirty="0" smtClean="0"/>
              <a:t>Governor’s Oklahoma Justice Reform Task Force.  </a:t>
            </a:r>
          </a:p>
          <a:p>
            <a:endParaRPr lang="en-US" dirty="0" smtClean="0"/>
          </a:p>
          <a:p>
            <a:r>
              <a:rPr lang="en-US" dirty="0" smtClean="0"/>
              <a:t>These projections indicate</a:t>
            </a:r>
            <a:r>
              <a:rPr lang="en-US" baseline="0" dirty="0" smtClean="0"/>
              <a:t> that Oklahoma’s prison population is expected to grow by 25% or 7,218 inmates by 2026.  </a:t>
            </a:r>
          </a:p>
          <a:p>
            <a:endParaRPr lang="en-US" baseline="0" dirty="0" smtClean="0"/>
          </a:p>
          <a:p>
            <a:r>
              <a:rPr lang="en-US" baseline="0" dirty="0" smtClean="0"/>
              <a:t>One-quarter of this growth is expected to be driven by increases in the female prison population, which is expected to grow by 60% over the next 10 years.  </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07CF28C-7EAC-4BC9-8DA7-7A11DC86E548}" type="slidenum">
              <a:rPr lang="en-US" smtClean="0"/>
              <a:t>7</a:t>
            </a:fld>
            <a:endParaRPr lang="en-US" dirty="0"/>
          </a:p>
        </p:txBody>
      </p:sp>
    </p:spTree>
    <p:extLst>
      <p:ext uri="{BB962C8B-B14F-4D97-AF65-F5344CB8AC3E}">
        <p14:creationId xmlns:p14="http://schemas.microsoft.com/office/powerpoint/2010/main" val="1078591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CF28C-7EAC-4BC9-8DA7-7A11DC86E548}" type="slidenum">
              <a:rPr lang="en-US" smtClean="0"/>
              <a:t>8</a:t>
            </a:fld>
            <a:endParaRPr lang="en-US" dirty="0"/>
          </a:p>
        </p:txBody>
      </p:sp>
    </p:spTree>
    <p:extLst>
      <p:ext uri="{BB962C8B-B14F-4D97-AF65-F5344CB8AC3E}">
        <p14:creationId xmlns:p14="http://schemas.microsoft.com/office/powerpoint/2010/main" val="952891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anose="05000000000000000000" pitchFamily="2" charset="2"/>
              <a:buNone/>
            </a:pPr>
            <a:r>
              <a:rPr lang="en-US" dirty="0" smtClean="0"/>
              <a:t>Task Force Recommendations That Would Have Impacted Prison Population</a:t>
            </a:r>
          </a:p>
          <a:p>
            <a:pPr marL="0" indent="0" algn="just">
              <a:buFont typeface="Wingdings" panose="05000000000000000000" pitchFamily="2" charset="2"/>
              <a:buNone/>
            </a:pPr>
            <a:endParaRPr lang="en-US" dirty="0" smtClean="0"/>
          </a:p>
          <a:p>
            <a:pPr algn="just"/>
            <a:r>
              <a:rPr lang="en-US" sz="1200" dirty="0" smtClean="0"/>
              <a:t>Revise drug penalties to focus the most severe punishments on higher-level drug offenders</a:t>
            </a:r>
          </a:p>
          <a:p>
            <a:pPr marR="0" algn="just" defTabSz="914400" rtl="0" eaLnBrk="1" fontAlgn="auto" latinLnBrk="0" hangingPunct="1">
              <a:lnSpc>
                <a:spcPct val="100000"/>
              </a:lnSpc>
              <a:spcBef>
                <a:spcPts val="0"/>
              </a:spcBef>
              <a:spcAft>
                <a:spcPts val="0"/>
              </a:spcAft>
              <a:buClrTx/>
              <a:buSzTx/>
              <a:tabLst/>
              <a:defRPr/>
            </a:pPr>
            <a:endParaRPr lang="en-US" sz="1200" dirty="0" smtClean="0"/>
          </a:p>
          <a:p>
            <a:pPr marR="0" algn="just" defTabSz="914400" rtl="0" eaLnBrk="1" fontAlgn="auto" latinLnBrk="0" hangingPunct="1">
              <a:lnSpc>
                <a:spcPct val="100000"/>
              </a:lnSpc>
              <a:spcBef>
                <a:spcPts val="0"/>
              </a:spcBef>
              <a:spcAft>
                <a:spcPts val="0"/>
              </a:spcAft>
              <a:buClrTx/>
              <a:buSzTx/>
              <a:tabLst/>
              <a:defRPr/>
            </a:pPr>
            <a:r>
              <a:rPr lang="en-US" sz="1200" dirty="0" smtClean="0"/>
              <a:t>Revise property sentences to match the felony theft threshold</a:t>
            </a:r>
          </a:p>
          <a:p>
            <a:pPr marR="0" algn="just" defTabSz="914400" rtl="0" eaLnBrk="1" fontAlgn="auto" latinLnBrk="0" hangingPunct="1">
              <a:lnSpc>
                <a:spcPct val="100000"/>
              </a:lnSpc>
              <a:spcBef>
                <a:spcPts val="0"/>
              </a:spcBef>
              <a:spcAft>
                <a:spcPts val="0"/>
              </a:spcAft>
              <a:buClrTx/>
              <a:buSzTx/>
              <a:tabLst/>
              <a:defRPr/>
            </a:pPr>
            <a:endParaRPr lang="en-US" sz="1200" dirty="0" smtClean="0"/>
          </a:p>
          <a:p>
            <a:pPr marR="0" algn="just" defTabSz="914400" rtl="0" eaLnBrk="1" fontAlgn="auto" latinLnBrk="0" hangingPunct="1">
              <a:lnSpc>
                <a:spcPct val="100000"/>
              </a:lnSpc>
              <a:spcBef>
                <a:spcPts val="0"/>
              </a:spcBef>
              <a:spcAft>
                <a:spcPts val="0"/>
              </a:spcAft>
              <a:buClrTx/>
              <a:buSzTx/>
              <a:tabLst/>
              <a:defRPr/>
            </a:pPr>
            <a:r>
              <a:rPr lang="en-US" sz="1200" dirty="0" smtClean="0"/>
              <a:t>Revise the habitual offender statute to focus the most severe punishments on violent offenders</a:t>
            </a:r>
          </a:p>
          <a:p>
            <a:pPr marR="0" algn="just" defTabSz="914400" rtl="0" eaLnBrk="1" fontAlgn="auto" latinLnBrk="0" hangingPunct="1">
              <a:lnSpc>
                <a:spcPct val="100000"/>
              </a:lnSpc>
              <a:spcBef>
                <a:spcPts val="0"/>
              </a:spcBef>
              <a:spcAft>
                <a:spcPts val="0"/>
              </a:spcAft>
              <a:buClrTx/>
              <a:buSzTx/>
              <a:tabLst/>
              <a:defRPr/>
            </a:pPr>
            <a:endParaRPr lang="en-US" sz="1200" dirty="0" smtClean="0"/>
          </a:p>
          <a:p>
            <a:pPr algn="just"/>
            <a:r>
              <a:rPr lang="en-US" sz="1200" dirty="0" smtClean="0"/>
              <a:t>Expand levels of burglary to distinguish lower-level burglary offenses and adjust sentences</a:t>
            </a:r>
          </a:p>
          <a:p>
            <a:pPr algn="just"/>
            <a:endParaRPr lang="en-US" sz="1200" dirty="0" smtClean="0"/>
          </a:p>
          <a:p>
            <a:pPr algn="just"/>
            <a:r>
              <a:rPr lang="en-US" sz="1200" dirty="0" smtClean="0"/>
              <a:t>Expand access to alternatives to incarceration</a:t>
            </a:r>
          </a:p>
          <a:p>
            <a:pPr algn="just"/>
            <a:endParaRPr lang="en-US" sz="1200" dirty="0" smtClean="0"/>
          </a:p>
          <a:p>
            <a:pPr algn="just"/>
            <a:r>
              <a:rPr lang="en-US" sz="1200" dirty="0" smtClean="0"/>
              <a:t>Expand the application of the criminal justice safety valve</a:t>
            </a:r>
          </a:p>
          <a:p>
            <a:pPr algn="just"/>
            <a:endParaRPr lang="en-US" sz="1200" dirty="0" smtClean="0"/>
          </a:p>
          <a:p>
            <a:pPr algn="just"/>
            <a:r>
              <a:rPr lang="en-US" sz="1200" dirty="0" smtClean="0"/>
              <a:t>Reserve 85% crime requirements for violent offenses</a:t>
            </a:r>
          </a:p>
        </p:txBody>
      </p:sp>
      <p:sp>
        <p:nvSpPr>
          <p:cNvPr id="4" name="Slide Number Placeholder 3"/>
          <p:cNvSpPr>
            <a:spLocks noGrp="1"/>
          </p:cNvSpPr>
          <p:nvPr>
            <p:ph type="sldNum" sz="quarter" idx="10"/>
          </p:nvPr>
        </p:nvSpPr>
        <p:spPr/>
        <p:txBody>
          <a:bodyPr/>
          <a:lstStyle/>
          <a:p>
            <a:fld id="{F07CF28C-7EAC-4BC9-8DA7-7A11DC86E548}" type="slidenum">
              <a:rPr lang="en-US" smtClean="0"/>
              <a:t>9</a:t>
            </a:fld>
            <a:endParaRPr lang="en-US" dirty="0"/>
          </a:p>
        </p:txBody>
      </p:sp>
    </p:spTree>
    <p:extLst>
      <p:ext uri="{BB962C8B-B14F-4D97-AF65-F5344CB8AC3E}">
        <p14:creationId xmlns:p14="http://schemas.microsoft.com/office/powerpoint/2010/main" val="422581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370B82-8CA0-4F90-B4F1-6AA0868BCBC9}" type="datetime1">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71BAF-11E1-46F6-839D-2B36C39ADFF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19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17B1F8-F114-4439-A69C-3358240EB244}" type="datetime1">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71BAF-11E1-46F6-839D-2B36C39ADFFE}" type="slidenum">
              <a:rPr lang="en-US" smtClean="0"/>
              <a:t>‹#›</a:t>
            </a:fld>
            <a:endParaRPr lang="en-US" dirty="0"/>
          </a:p>
        </p:txBody>
      </p:sp>
    </p:spTree>
    <p:extLst>
      <p:ext uri="{BB962C8B-B14F-4D97-AF65-F5344CB8AC3E}">
        <p14:creationId xmlns:p14="http://schemas.microsoft.com/office/powerpoint/2010/main" val="174976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66BD15-F87F-4799-9FEA-94D52FAEE7D0}" type="datetime1">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71BAF-11E1-46F6-839D-2B36C39ADFFE}" type="slidenum">
              <a:rPr lang="en-US" smtClean="0"/>
              <a:t>‹#›</a:t>
            </a:fld>
            <a:endParaRPr lang="en-US" dirty="0"/>
          </a:p>
        </p:txBody>
      </p:sp>
    </p:spTree>
    <p:extLst>
      <p:ext uri="{BB962C8B-B14F-4D97-AF65-F5344CB8AC3E}">
        <p14:creationId xmlns:p14="http://schemas.microsoft.com/office/powerpoint/2010/main" val="111201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EA4433-44CD-4CFC-BB9A-BB7B4A5E6AA9}" type="datetime1">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71BAF-11E1-46F6-839D-2B36C39ADFFE}" type="slidenum">
              <a:rPr lang="en-US" smtClean="0"/>
              <a:t>‹#›</a:t>
            </a:fld>
            <a:endParaRPr lang="en-US" dirty="0"/>
          </a:p>
        </p:txBody>
      </p:sp>
    </p:spTree>
    <p:extLst>
      <p:ext uri="{BB962C8B-B14F-4D97-AF65-F5344CB8AC3E}">
        <p14:creationId xmlns:p14="http://schemas.microsoft.com/office/powerpoint/2010/main" val="269174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E629F-6283-4687-8A61-7C9A4DCDC29B}" type="datetime1">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71BAF-11E1-46F6-839D-2B36C39ADFF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89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09C4FD-4A4E-4118-9BFC-7558EE79AD63}" type="datetime1">
              <a:rPr lang="en-US" smtClean="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671BAF-11E1-46F6-839D-2B36C39ADFFE}" type="slidenum">
              <a:rPr lang="en-US" smtClean="0"/>
              <a:t>‹#›</a:t>
            </a:fld>
            <a:endParaRPr lang="en-US" dirty="0"/>
          </a:p>
        </p:txBody>
      </p:sp>
    </p:spTree>
    <p:extLst>
      <p:ext uri="{BB962C8B-B14F-4D97-AF65-F5344CB8AC3E}">
        <p14:creationId xmlns:p14="http://schemas.microsoft.com/office/powerpoint/2010/main" val="134309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ECF386-1E73-4723-889C-05CA22290421}" type="datetime1">
              <a:rPr lang="en-US" smtClean="0"/>
              <a:t>6/27/2017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671BAF-11E1-46F6-839D-2B36C39ADFFE}" type="slidenum">
              <a:rPr lang="en-US" smtClean="0"/>
              <a:t>‹#›</a:t>
            </a:fld>
            <a:endParaRPr lang="en-US" dirty="0"/>
          </a:p>
        </p:txBody>
      </p:sp>
    </p:spTree>
    <p:extLst>
      <p:ext uri="{BB962C8B-B14F-4D97-AF65-F5344CB8AC3E}">
        <p14:creationId xmlns:p14="http://schemas.microsoft.com/office/powerpoint/2010/main" val="367475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7A13BB-2AE9-4DDB-88D3-F51A1F38E9D4}" type="datetime1">
              <a:rPr lang="en-US" smtClean="0"/>
              <a:t>6/27/2017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671BAF-11E1-46F6-839D-2B36C39ADFFE}" type="slidenum">
              <a:rPr lang="en-US" smtClean="0"/>
              <a:t>‹#›</a:t>
            </a:fld>
            <a:endParaRPr lang="en-US" dirty="0"/>
          </a:p>
        </p:txBody>
      </p:sp>
    </p:spTree>
    <p:extLst>
      <p:ext uri="{BB962C8B-B14F-4D97-AF65-F5344CB8AC3E}">
        <p14:creationId xmlns:p14="http://schemas.microsoft.com/office/powerpoint/2010/main" val="224673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7E055BC-669B-41F6-85D0-56CA45FD84E7}" type="datetime1">
              <a:rPr lang="en-US" smtClean="0"/>
              <a:t>6/27/2017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5671BAF-11E1-46F6-839D-2B36C39ADFFE}" type="slidenum">
              <a:rPr lang="en-US" smtClean="0"/>
              <a:t>‹#›</a:t>
            </a:fld>
            <a:endParaRPr lang="en-US" dirty="0"/>
          </a:p>
        </p:txBody>
      </p:sp>
    </p:spTree>
    <p:extLst>
      <p:ext uri="{BB962C8B-B14F-4D97-AF65-F5344CB8AC3E}">
        <p14:creationId xmlns:p14="http://schemas.microsoft.com/office/powerpoint/2010/main" val="418452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DF3FB26-DAA7-4023-B1F4-67D60F1A5F32}" type="datetime1">
              <a:rPr lang="en-US" smtClean="0"/>
              <a:t>6/27/2017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5671BAF-11E1-46F6-839D-2B36C39ADFFE}" type="slidenum">
              <a:rPr lang="en-US" smtClean="0"/>
              <a:t>‹#›</a:t>
            </a:fld>
            <a:endParaRPr lang="en-US" dirty="0"/>
          </a:p>
        </p:txBody>
      </p:sp>
    </p:spTree>
    <p:extLst>
      <p:ext uri="{BB962C8B-B14F-4D97-AF65-F5344CB8AC3E}">
        <p14:creationId xmlns:p14="http://schemas.microsoft.com/office/powerpoint/2010/main" val="280963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04D4B-31EA-4BED-B29E-BB5E633C57D2}" type="datetime1">
              <a:rPr lang="en-US" smtClean="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671BAF-11E1-46F6-839D-2B36C39ADFFE}" type="slidenum">
              <a:rPr lang="en-US" smtClean="0"/>
              <a:t>‹#›</a:t>
            </a:fld>
            <a:endParaRPr lang="en-US" dirty="0"/>
          </a:p>
        </p:txBody>
      </p:sp>
    </p:spTree>
    <p:extLst>
      <p:ext uri="{BB962C8B-B14F-4D97-AF65-F5344CB8AC3E}">
        <p14:creationId xmlns:p14="http://schemas.microsoft.com/office/powerpoint/2010/main" val="159165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2B58B05-9392-450F-9AC3-730CDBB95080}" type="datetime1">
              <a:rPr lang="en-US" smtClean="0"/>
              <a:t>6/27/2017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5671BAF-11E1-46F6-839D-2B36C39ADFFE}"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739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Department of Corrections</a:t>
            </a:r>
            <a:br>
              <a:rPr lang="en-US" sz="6000" dirty="0" smtClean="0"/>
            </a:br>
            <a:r>
              <a:rPr lang="en-US" sz="6000" dirty="0" smtClean="0"/>
              <a:t/>
            </a:r>
            <a:br>
              <a:rPr lang="en-US" sz="6000" dirty="0" smtClean="0"/>
            </a:br>
            <a:r>
              <a:rPr lang="en-US" sz="6000" dirty="0" smtClean="0"/>
              <a:t>Fiscal Year 2018 and Beyond </a:t>
            </a:r>
            <a:endParaRPr lang="en-US" sz="6000" dirty="0"/>
          </a:p>
        </p:txBody>
      </p:sp>
      <p:sp>
        <p:nvSpPr>
          <p:cNvPr id="3" name="Subtitle 2"/>
          <p:cNvSpPr>
            <a:spLocks noGrp="1"/>
          </p:cNvSpPr>
          <p:nvPr>
            <p:ph type="subTitle" idx="1"/>
          </p:nvPr>
        </p:nvSpPr>
        <p:spPr/>
        <p:txBody>
          <a:bodyPr/>
          <a:lstStyle/>
          <a:p>
            <a:r>
              <a:rPr lang="en-US" dirty="0" smtClean="0"/>
              <a:t>Board of corrections</a:t>
            </a:r>
          </a:p>
          <a:p>
            <a:r>
              <a:rPr lang="en-US" dirty="0"/>
              <a:t>June 27,2017</a:t>
            </a:r>
          </a:p>
          <a:p>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1</a:t>
            </a:fld>
            <a:endParaRPr lang="en-US" dirty="0"/>
          </a:p>
        </p:txBody>
      </p:sp>
    </p:spTree>
    <p:extLst>
      <p:ext uri="{BB962C8B-B14F-4D97-AF65-F5344CB8AC3E}">
        <p14:creationId xmlns:p14="http://schemas.microsoft.com/office/powerpoint/2010/main" val="515597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Even If Reforms Had Passed….</a:t>
            </a:r>
            <a:endParaRPr lang="en-US" dirty="0"/>
          </a:p>
        </p:txBody>
      </p:sp>
      <p:sp>
        <p:nvSpPr>
          <p:cNvPr id="3" name="Content Placeholder 2"/>
          <p:cNvSpPr>
            <a:spLocks noGrp="1"/>
          </p:cNvSpPr>
          <p:nvPr>
            <p:ph idx="1"/>
          </p:nvPr>
        </p:nvSpPr>
        <p:spPr/>
        <p:txBody>
          <a:bodyPr>
            <a:normAutofit/>
          </a:bodyPr>
          <a:lstStyle/>
          <a:p>
            <a:pPr marL="465138" indent="-465138" algn="just">
              <a:buFont typeface="Wingdings" panose="05000000000000000000" pitchFamily="2" charset="2"/>
              <a:buChar char="v"/>
            </a:pPr>
            <a:r>
              <a:rPr lang="en-US" sz="3200" dirty="0" smtClean="0"/>
              <a:t>Addresses </a:t>
            </a:r>
            <a:r>
              <a:rPr lang="en-US" sz="3200" dirty="0"/>
              <a:t>growth not </a:t>
            </a:r>
            <a:r>
              <a:rPr lang="en-US" sz="3200" dirty="0" smtClean="0"/>
              <a:t>overuse</a:t>
            </a:r>
            <a:endParaRPr lang="en-US" sz="3200" dirty="0"/>
          </a:p>
        </p:txBody>
      </p:sp>
      <p:sp>
        <p:nvSpPr>
          <p:cNvPr id="4" name="Slide Number Placeholder 3"/>
          <p:cNvSpPr>
            <a:spLocks noGrp="1"/>
          </p:cNvSpPr>
          <p:nvPr>
            <p:ph type="sldNum" sz="quarter" idx="12"/>
          </p:nvPr>
        </p:nvSpPr>
        <p:spPr/>
        <p:txBody>
          <a:bodyPr/>
          <a:lstStyle/>
          <a:p>
            <a:fld id="{65671BAF-11E1-46F6-839D-2B36C39ADFFE}" type="slidenum">
              <a:rPr lang="en-US" smtClean="0"/>
              <a:t>10</a:t>
            </a:fld>
            <a:endParaRPr lang="en-US" dirty="0"/>
          </a:p>
        </p:txBody>
      </p:sp>
    </p:spTree>
    <p:extLst>
      <p:ext uri="{BB962C8B-B14F-4D97-AF65-F5344CB8AC3E}">
        <p14:creationId xmlns:p14="http://schemas.microsoft.com/office/powerpoint/2010/main" val="1169291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Actions Taken to Manage </a:t>
            </a:r>
            <a:r>
              <a:rPr lang="en-US" sz="5400" dirty="0" smtClean="0"/>
              <a:t>Growth</a:t>
            </a:r>
            <a:endParaRPr lang="en-US" sz="9600"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11</a:t>
            </a:fld>
            <a:endParaRPr lang="en-US" dirty="0"/>
          </a:p>
        </p:txBody>
      </p:sp>
    </p:spTree>
    <p:extLst>
      <p:ext uri="{BB962C8B-B14F-4D97-AF65-F5344CB8AC3E}">
        <p14:creationId xmlns:p14="http://schemas.microsoft.com/office/powerpoint/2010/main" val="2572534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Taken to Manage Growth</a:t>
            </a:r>
            <a:endParaRPr lang="en-US" dirty="0"/>
          </a:p>
        </p:txBody>
      </p:sp>
      <p:sp>
        <p:nvSpPr>
          <p:cNvPr id="3" name="Content Placeholder 2"/>
          <p:cNvSpPr>
            <a:spLocks noGrp="1"/>
          </p:cNvSpPr>
          <p:nvPr>
            <p:ph idx="1"/>
          </p:nvPr>
        </p:nvSpPr>
        <p:spPr>
          <a:xfrm>
            <a:off x="1097280" y="1737360"/>
            <a:ext cx="10058400" cy="4023360"/>
          </a:xfrm>
        </p:spPr>
        <p:txBody>
          <a:bodyPr>
            <a:noAutofit/>
          </a:bodyPr>
          <a:lstStyle/>
          <a:p>
            <a:pPr marL="465138" indent="-465138" algn="just">
              <a:buFont typeface="Wingdings" panose="05000000000000000000" pitchFamily="2" charset="2"/>
              <a:buChar char="v"/>
            </a:pPr>
            <a:r>
              <a:rPr lang="en-US" sz="3200" dirty="0" smtClean="0"/>
              <a:t>Reduced county jail backup</a:t>
            </a:r>
          </a:p>
          <a:p>
            <a:pPr marL="465138" indent="-465138" algn="just">
              <a:buFont typeface="Wingdings" panose="05000000000000000000" pitchFamily="2" charset="2"/>
              <a:buChar char="v"/>
            </a:pPr>
            <a:r>
              <a:rPr lang="en-US" sz="3200" dirty="0" smtClean="0"/>
              <a:t>Maximized use of lower security beds </a:t>
            </a:r>
          </a:p>
          <a:p>
            <a:pPr marL="465138" indent="-465138" algn="just">
              <a:buFont typeface="Wingdings" panose="05000000000000000000" pitchFamily="2" charset="2"/>
              <a:buChar char="v"/>
            </a:pPr>
            <a:r>
              <a:rPr lang="en-US" sz="3200" dirty="0" smtClean="0"/>
              <a:t>Increased discharges</a:t>
            </a:r>
          </a:p>
          <a:p>
            <a:pPr marL="465138" indent="-465138" algn="just">
              <a:buFont typeface="Wingdings" panose="05000000000000000000" pitchFamily="2" charset="2"/>
              <a:buChar char="v"/>
            </a:pPr>
            <a:r>
              <a:rPr lang="en-US" sz="3200" dirty="0" smtClean="0"/>
              <a:t>Added temporary beds</a:t>
            </a:r>
          </a:p>
          <a:p>
            <a:pPr marL="465138" indent="-465138" algn="just">
              <a:buFont typeface="Wingdings" panose="05000000000000000000" pitchFamily="2" charset="2"/>
              <a:buChar char="v"/>
            </a:pPr>
            <a:r>
              <a:rPr lang="en-US" sz="3200" dirty="0" smtClean="0"/>
              <a:t>Increased achievement credits</a:t>
            </a:r>
          </a:p>
          <a:p>
            <a:pPr marL="465138" indent="-465138" algn="just">
              <a:buFont typeface="Wingdings" panose="05000000000000000000" pitchFamily="2" charset="2"/>
              <a:buChar char="v"/>
            </a:pPr>
            <a:r>
              <a:rPr lang="en-US" sz="3200" dirty="0" smtClean="0"/>
              <a:t>Implemented various policy changes</a:t>
            </a:r>
          </a:p>
        </p:txBody>
      </p:sp>
      <p:sp>
        <p:nvSpPr>
          <p:cNvPr id="4" name="Slide Number Placeholder 3"/>
          <p:cNvSpPr>
            <a:spLocks noGrp="1"/>
          </p:cNvSpPr>
          <p:nvPr>
            <p:ph type="sldNum" sz="quarter" idx="12"/>
          </p:nvPr>
        </p:nvSpPr>
        <p:spPr/>
        <p:txBody>
          <a:bodyPr/>
          <a:lstStyle/>
          <a:p>
            <a:fld id="{65671BAF-11E1-46F6-839D-2B36C39ADFFE}" type="slidenum">
              <a:rPr lang="en-US" smtClean="0"/>
              <a:t>12</a:t>
            </a:fld>
            <a:endParaRPr lang="en-US" dirty="0"/>
          </a:p>
        </p:txBody>
      </p:sp>
    </p:spTree>
    <p:extLst>
      <p:ext uri="{BB962C8B-B14F-4D97-AF65-F5344CB8AC3E}">
        <p14:creationId xmlns:p14="http://schemas.microsoft.com/office/powerpoint/2010/main" val="3891409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Taken to Manage Growth (cont.)</a:t>
            </a:r>
            <a:endParaRPr lang="en-US" dirty="0"/>
          </a:p>
        </p:txBody>
      </p:sp>
      <p:sp>
        <p:nvSpPr>
          <p:cNvPr id="3" name="Content Placeholder 2"/>
          <p:cNvSpPr>
            <a:spLocks noGrp="1"/>
          </p:cNvSpPr>
          <p:nvPr>
            <p:ph idx="1"/>
          </p:nvPr>
        </p:nvSpPr>
        <p:spPr/>
        <p:txBody>
          <a:bodyPr>
            <a:normAutofit/>
          </a:bodyPr>
          <a:lstStyle/>
          <a:p>
            <a:pPr marL="465138" indent="-465138" algn="just">
              <a:buFont typeface="Wingdings" panose="05000000000000000000" pitchFamily="2" charset="2"/>
              <a:buChar char="v"/>
            </a:pPr>
            <a:r>
              <a:rPr lang="en-US" sz="3200" dirty="0" smtClean="0"/>
              <a:t>Changed post-sentencing jail time</a:t>
            </a:r>
          </a:p>
          <a:p>
            <a:pPr marL="465138" indent="-465138" algn="just">
              <a:buFont typeface="Wingdings" panose="05000000000000000000" pitchFamily="2" charset="2"/>
              <a:buChar char="v"/>
            </a:pPr>
            <a:r>
              <a:rPr lang="en-US" sz="3200" dirty="0" smtClean="0"/>
              <a:t>Changed effective dates for level promotion/demotion</a:t>
            </a:r>
          </a:p>
          <a:p>
            <a:pPr marL="465138" indent="-465138" algn="just">
              <a:buFont typeface="Wingdings" panose="05000000000000000000" pitchFamily="2" charset="2"/>
              <a:buChar char="v"/>
            </a:pPr>
            <a:r>
              <a:rPr lang="en-US" sz="3200" dirty="0" smtClean="0"/>
              <a:t>85% crimes accrue credits </a:t>
            </a:r>
          </a:p>
          <a:p>
            <a:pPr marL="465138" indent="-465138" algn="just">
              <a:buFont typeface="Wingdings" panose="05000000000000000000" pitchFamily="2" charset="2"/>
              <a:buChar char="v"/>
            </a:pPr>
            <a:r>
              <a:rPr lang="en-US" sz="3200" dirty="0" smtClean="0"/>
              <a:t>Restructured disciplinary sanctions involving loss of credits</a:t>
            </a:r>
          </a:p>
          <a:p>
            <a:pPr marL="465138" indent="-465138" algn="just">
              <a:buFont typeface="Wingdings" panose="05000000000000000000" pitchFamily="2" charset="2"/>
              <a:buChar char="v"/>
            </a:pPr>
            <a:r>
              <a:rPr lang="en-US" sz="3200" dirty="0" smtClean="0"/>
              <a:t>Unbundled and expanded use of achievement credits</a:t>
            </a:r>
            <a:endParaRPr lang="en-US" sz="3200" dirty="0"/>
          </a:p>
        </p:txBody>
      </p:sp>
      <p:sp>
        <p:nvSpPr>
          <p:cNvPr id="4" name="Slide Number Placeholder 3"/>
          <p:cNvSpPr>
            <a:spLocks noGrp="1"/>
          </p:cNvSpPr>
          <p:nvPr>
            <p:ph type="sldNum" sz="quarter" idx="12"/>
          </p:nvPr>
        </p:nvSpPr>
        <p:spPr/>
        <p:txBody>
          <a:bodyPr/>
          <a:lstStyle/>
          <a:p>
            <a:fld id="{65671BAF-11E1-46F6-839D-2B36C39ADFFE}" type="slidenum">
              <a:rPr lang="en-US" smtClean="0"/>
              <a:t>13</a:t>
            </a:fld>
            <a:endParaRPr lang="en-US" dirty="0"/>
          </a:p>
        </p:txBody>
      </p:sp>
    </p:spTree>
    <p:extLst>
      <p:ext uri="{BB962C8B-B14F-4D97-AF65-F5344CB8AC3E}">
        <p14:creationId xmlns:p14="http://schemas.microsoft.com/office/powerpoint/2010/main" val="160353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Actions Taken to Manage Population and Increase </a:t>
            </a:r>
            <a:r>
              <a:rPr lang="en-US" sz="5400" dirty="0" smtClean="0"/>
              <a:t>Efficiencies</a:t>
            </a:r>
            <a:endParaRPr lang="en-US" sz="5400"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14</a:t>
            </a:fld>
            <a:endParaRPr lang="en-US" dirty="0"/>
          </a:p>
        </p:txBody>
      </p:sp>
    </p:spTree>
    <p:extLst>
      <p:ext uri="{BB962C8B-B14F-4D97-AF65-F5344CB8AC3E}">
        <p14:creationId xmlns:p14="http://schemas.microsoft.com/office/powerpoint/2010/main" val="2283201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Leased North Fork Correctional Center</a:t>
            </a:r>
            <a:endParaRPr lang="en-US" dirty="0"/>
          </a:p>
        </p:txBody>
      </p:sp>
      <p:sp>
        <p:nvSpPr>
          <p:cNvPr id="3" name="Content Placeholder 2"/>
          <p:cNvSpPr>
            <a:spLocks noGrp="1"/>
          </p:cNvSpPr>
          <p:nvPr>
            <p:ph idx="1"/>
          </p:nvPr>
        </p:nvSpPr>
        <p:spPr/>
        <p:txBody>
          <a:bodyPr/>
          <a:lstStyle/>
          <a:p>
            <a:pPr marL="465138" indent="-465138" algn="just">
              <a:buFont typeface="Wingdings" panose="05000000000000000000" pitchFamily="2" charset="2"/>
              <a:buChar char="v"/>
              <a:tabLst>
                <a:tab pos="465138" algn="l"/>
              </a:tabLst>
            </a:pPr>
            <a:r>
              <a:rPr lang="en-US" sz="3200" dirty="0"/>
              <a:t>Moves </a:t>
            </a:r>
            <a:r>
              <a:rPr lang="en-US" sz="3200" dirty="0" smtClean="0"/>
              <a:t>began </a:t>
            </a:r>
            <a:r>
              <a:rPr lang="en-US" sz="3200" dirty="0"/>
              <a:t>in July </a:t>
            </a:r>
            <a:r>
              <a:rPr lang="en-US" sz="3200" dirty="0" smtClean="0"/>
              <a:t>2016</a:t>
            </a:r>
            <a:endParaRPr lang="en-US" sz="3200" dirty="0"/>
          </a:p>
          <a:p>
            <a:pPr marL="465138" indent="-465138" algn="just">
              <a:buFont typeface="Wingdings" panose="05000000000000000000" pitchFamily="2" charset="2"/>
              <a:buChar char="v"/>
              <a:tabLst>
                <a:tab pos="465138" algn="l"/>
              </a:tabLst>
            </a:pPr>
            <a:r>
              <a:rPr lang="en-US" sz="3200" dirty="0" smtClean="0"/>
              <a:t>Created additional beds</a:t>
            </a:r>
          </a:p>
          <a:p>
            <a:pPr marL="465138" indent="-465138" algn="just">
              <a:buFont typeface="Wingdings" panose="05000000000000000000" pitchFamily="2" charset="2"/>
              <a:buChar char="v"/>
              <a:tabLst>
                <a:tab pos="465138" algn="l"/>
              </a:tabLst>
            </a:pPr>
            <a:r>
              <a:rPr lang="en-US" sz="3200" dirty="0" smtClean="0"/>
              <a:t>Reduction in temporary beds</a:t>
            </a:r>
          </a:p>
          <a:p>
            <a:pPr marL="465138" indent="-465138" algn="just">
              <a:buFont typeface="Wingdings" panose="05000000000000000000" pitchFamily="2" charset="2"/>
              <a:buChar char="v"/>
              <a:tabLst>
                <a:tab pos="465138" algn="l"/>
              </a:tabLst>
            </a:pPr>
            <a:r>
              <a:rPr lang="en-US" sz="3200" dirty="0" smtClean="0"/>
              <a:t>Safety</a:t>
            </a:r>
          </a:p>
          <a:p>
            <a:pPr marL="465138" indent="-465138" algn="just">
              <a:buFont typeface="Wingdings" panose="05000000000000000000" pitchFamily="2" charset="2"/>
              <a:buChar char="v"/>
              <a:tabLst>
                <a:tab pos="465138" algn="l"/>
              </a:tabLst>
            </a:pPr>
            <a:r>
              <a:rPr lang="en-US" sz="3200" dirty="0" smtClean="0"/>
              <a:t>Minimized costs</a:t>
            </a:r>
          </a:p>
          <a:p>
            <a:pPr marL="465138" indent="-465138" algn="just">
              <a:buFont typeface="Wingdings" panose="05000000000000000000" pitchFamily="2" charset="2"/>
              <a:buChar char="v"/>
              <a:tabLst>
                <a:tab pos="465138" algn="l"/>
              </a:tabLst>
            </a:pPr>
            <a:r>
              <a:rPr lang="en-US" sz="3200" dirty="0" smtClean="0"/>
              <a:t>Facilitated work center consolidation</a:t>
            </a:r>
            <a:endParaRPr lang="en-US" sz="3200" dirty="0"/>
          </a:p>
          <a:p>
            <a:pPr marL="0" indent="0">
              <a:buNone/>
            </a:pPr>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15</a:t>
            </a:fld>
            <a:endParaRPr lang="en-US" dirty="0"/>
          </a:p>
        </p:txBody>
      </p:sp>
    </p:spTree>
    <p:extLst>
      <p:ext uri="{BB962C8B-B14F-4D97-AF65-F5344CB8AC3E}">
        <p14:creationId xmlns:p14="http://schemas.microsoft.com/office/powerpoint/2010/main" val="1951523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Consolidated Work Centers</a:t>
            </a:r>
            <a:endParaRPr lang="en-US" dirty="0"/>
          </a:p>
        </p:txBody>
      </p:sp>
      <p:sp>
        <p:nvSpPr>
          <p:cNvPr id="3" name="Content Placeholder 2"/>
          <p:cNvSpPr>
            <a:spLocks noGrp="1"/>
          </p:cNvSpPr>
          <p:nvPr>
            <p:ph idx="1"/>
          </p:nvPr>
        </p:nvSpPr>
        <p:spPr/>
        <p:txBody>
          <a:bodyPr/>
          <a:lstStyle/>
          <a:p>
            <a:pPr marL="466725" indent="-466725" algn="just">
              <a:buFont typeface="Wingdings" panose="05000000000000000000" pitchFamily="2" charset="2"/>
              <a:buChar char="v"/>
            </a:pPr>
            <a:r>
              <a:rPr lang="en-US" sz="3200" dirty="0" smtClean="0"/>
              <a:t>Simplified agency logistics</a:t>
            </a:r>
          </a:p>
          <a:p>
            <a:pPr marL="466725" indent="-466725" algn="just">
              <a:buFont typeface="Wingdings" panose="05000000000000000000" pitchFamily="2" charset="2"/>
              <a:buChar char="v"/>
            </a:pPr>
            <a:r>
              <a:rPr lang="en-US" sz="3200" dirty="0" smtClean="0"/>
              <a:t>Consolidation of personnel and operating budgets</a:t>
            </a:r>
          </a:p>
          <a:p>
            <a:pPr marL="466725" indent="-466725" algn="just">
              <a:buFont typeface="Wingdings" panose="05000000000000000000" pitchFamily="2" charset="2"/>
              <a:buChar char="v"/>
            </a:pPr>
            <a:r>
              <a:rPr lang="en-US" sz="3200" dirty="0" smtClean="0"/>
              <a:t>Offered efficiencies</a:t>
            </a:r>
          </a:p>
          <a:p>
            <a:pPr marL="466725" indent="-466725" algn="just">
              <a:buFont typeface="Wingdings" panose="05000000000000000000" pitchFamily="2" charset="2"/>
              <a:buChar char="v"/>
            </a:pPr>
            <a:r>
              <a:rPr lang="en-US" sz="3200" dirty="0" smtClean="0"/>
              <a:t>Access to programs</a:t>
            </a:r>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16</a:t>
            </a:fld>
            <a:endParaRPr lang="en-US" dirty="0"/>
          </a:p>
        </p:txBody>
      </p:sp>
    </p:spTree>
    <p:extLst>
      <p:ext uri="{BB962C8B-B14F-4D97-AF65-F5344CB8AC3E}">
        <p14:creationId xmlns:p14="http://schemas.microsoft.com/office/powerpoint/2010/main" val="2712231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Eliminated County Jail Contracts</a:t>
            </a:r>
            <a:endParaRPr lang="en-US" dirty="0"/>
          </a:p>
        </p:txBody>
      </p:sp>
      <p:sp>
        <p:nvSpPr>
          <p:cNvPr id="3" name="Content Placeholder 2"/>
          <p:cNvSpPr>
            <a:spLocks noGrp="1"/>
          </p:cNvSpPr>
          <p:nvPr>
            <p:ph idx="1"/>
          </p:nvPr>
        </p:nvSpPr>
        <p:spPr/>
        <p:txBody>
          <a:bodyPr>
            <a:noAutofit/>
          </a:bodyPr>
          <a:lstStyle/>
          <a:p>
            <a:pPr marL="466725" indent="-466725" algn="just">
              <a:buFont typeface="Wingdings" panose="05000000000000000000" pitchFamily="2" charset="2"/>
              <a:buChar char="v"/>
            </a:pPr>
            <a:r>
              <a:rPr lang="en-US" sz="3200" dirty="0" smtClean="0"/>
              <a:t>Oklahoma County Jail - May 2016.</a:t>
            </a:r>
          </a:p>
          <a:p>
            <a:pPr marL="466725" indent="-466725" algn="just">
              <a:buFont typeface="Wingdings" panose="05000000000000000000" pitchFamily="2" charset="2"/>
              <a:buChar char="v"/>
            </a:pPr>
            <a:r>
              <a:rPr lang="en-US" sz="3200" dirty="0" smtClean="0"/>
              <a:t>Jefferson County Detention Center – July 2016</a:t>
            </a:r>
          </a:p>
          <a:p>
            <a:pPr marL="466725" indent="-466725" algn="just">
              <a:buFont typeface="Wingdings" panose="05000000000000000000" pitchFamily="2" charset="2"/>
              <a:buChar char="v"/>
            </a:pPr>
            <a:r>
              <a:rPr lang="en-US" sz="3200" dirty="0" smtClean="0"/>
              <a:t>Choctaw, Comanche, Cotton, Craig, Jefferson, Leflore, Nowata, Okmulgee, Roger Mills and Tillman – March 2017</a:t>
            </a:r>
          </a:p>
          <a:p>
            <a:pPr marL="466725" indent="-466725" algn="just">
              <a:buFont typeface="Wingdings" panose="05000000000000000000" pitchFamily="2" charset="2"/>
              <a:buChar char="v"/>
            </a:pPr>
            <a:r>
              <a:rPr lang="en-US" sz="3200" dirty="0" smtClean="0"/>
              <a:t>Eliminating contracts:</a:t>
            </a:r>
          </a:p>
          <a:p>
            <a:pPr marL="649605" lvl="2" indent="-466725" algn="just">
              <a:buFont typeface="Wingdings" panose="05000000000000000000" pitchFamily="2" charset="2"/>
              <a:buChar char="v"/>
            </a:pPr>
            <a:r>
              <a:rPr lang="en-US" sz="2800" dirty="0" smtClean="0"/>
              <a:t>Aided with loss in appropriations</a:t>
            </a:r>
          </a:p>
          <a:p>
            <a:pPr marL="649605" lvl="2" indent="-466725" algn="just">
              <a:buFont typeface="Wingdings" panose="05000000000000000000" pitchFamily="2" charset="2"/>
              <a:buChar char="v"/>
            </a:pPr>
            <a:r>
              <a:rPr lang="en-US" sz="2800" dirty="0" smtClean="0"/>
              <a:t>Removed burdens</a:t>
            </a:r>
          </a:p>
          <a:p>
            <a:pPr marL="649605" lvl="2" indent="-466725" algn="just">
              <a:buFont typeface="Wingdings" panose="05000000000000000000" pitchFamily="2" charset="2"/>
              <a:buChar char="v"/>
            </a:pPr>
            <a:r>
              <a:rPr lang="en-US" sz="2800" dirty="0" smtClean="0"/>
              <a:t>Improved access to programs and services</a:t>
            </a:r>
            <a:endParaRPr lang="en-US" sz="2800" dirty="0"/>
          </a:p>
        </p:txBody>
      </p:sp>
      <p:sp>
        <p:nvSpPr>
          <p:cNvPr id="4" name="Slide Number Placeholder 3"/>
          <p:cNvSpPr>
            <a:spLocks noGrp="1"/>
          </p:cNvSpPr>
          <p:nvPr>
            <p:ph type="sldNum" sz="quarter" idx="12"/>
          </p:nvPr>
        </p:nvSpPr>
        <p:spPr/>
        <p:txBody>
          <a:bodyPr/>
          <a:lstStyle/>
          <a:p>
            <a:fld id="{65671BAF-11E1-46F6-839D-2B36C39ADFFE}" type="slidenum">
              <a:rPr lang="en-US" smtClean="0"/>
              <a:t>17</a:t>
            </a:fld>
            <a:endParaRPr lang="en-US" dirty="0"/>
          </a:p>
        </p:txBody>
      </p:sp>
    </p:spTree>
    <p:extLst>
      <p:ext uri="{BB962C8B-B14F-4D97-AF65-F5344CB8AC3E}">
        <p14:creationId xmlns:p14="http://schemas.microsoft.com/office/powerpoint/2010/main" val="1671029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Eliminated Temporary Beds</a:t>
            </a:r>
            <a:endParaRPr lang="en-US" dirty="0"/>
          </a:p>
        </p:txBody>
      </p:sp>
      <p:sp>
        <p:nvSpPr>
          <p:cNvPr id="3" name="Content Placeholder 2"/>
          <p:cNvSpPr>
            <a:spLocks noGrp="1"/>
          </p:cNvSpPr>
          <p:nvPr>
            <p:ph idx="1"/>
          </p:nvPr>
        </p:nvSpPr>
        <p:spPr/>
        <p:txBody>
          <a:bodyPr>
            <a:normAutofit/>
          </a:bodyPr>
          <a:lstStyle/>
          <a:p>
            <a:pPr marL="465138" indent="-465138" algn="just">
              <a:buFont typeface="Wingdings" panose="05000000000000000000" pitchFamily="2" charset="2"/>
              <a:buChar char="v"/>
            </a:pPr>
            <a:r>
              <a:rPr lang="en-US" sz="3200" dirty="0" smtClean="0"/>
              <a:t>Highest level – May 2016</a:t>
            </a:r>
          </a:p>
          <a:p>
            <a:pPr marL="682625" lvl="1" indent="-482600" algn="just">
              <a:buFont typeface="Wingdings" panose="05000000000000000000" pitchFamily="2" charset="2"/>
              <a:buChar char="v"/>
            </a:pPr>
            <a:r>
              <a:rPr lang="en-US" sz="2800" dirty="0" smtClean="0"/>
              <a:t>Removed 406 male medium-security temporary beds </a:t>
            </a:r>
          </a:p>
          <a:p>
            <a:pPr marL="682625" lvl="1" indent="-482600" algn="just">
              <a:buFont typeface="Wingdings" panose="05000000000000000000" pitchFamily="2" charset="2"/>
              <a:buChar char="v"/>
            </a:pPr>
            <a:r>
              <a:rPr lang="en-US" sz="2800" dirty="0" smtClean="0"/>
              <a:t>Removed 212 male minimum-security </a:t>
            </a:r>
            <a:r>
              <a:rPr lang="en-US" sz="2800" dirty="0"/>
              <a:t>temporary beds </a:t>
            </a:r>
            <a:endParaRPr lang="en-US" sz="2800" dirty="0" smtClean="0"/>
          </a:p>
          <a:p>
            <a:pPr marL="465138" indent="-465138" algn="just">
              <a:buFont typeface="Wingdings" panose="05000000000000000000" pitchFamily="2" charset="2"/>
              <a:buChar char="v"/>
            </a:pPr>
            <a:r>
              <a:rPr lang="en-US" sz="3200" dirty="0" smtClean="0"/>
              <a:t>Improved safety and security </a:t>
            </a:r>
          </a:p>
          <a:p>
            <a:pPr marL="465138" indent="-465138" algn="just">
              <a:buFont typeface="Wingdings" panose="05000000000000000000" pitchFamily="2" charset="2"/>
              <a:buChar char="v"/>
            </a:pPr>
            <a:r>
              <a:rPr lang="en-US" sz="3200" dirty="0" smtClean="0"/>
              <a:t>Increased programming opportunities</a:t>
            </a:r>
            <a:endParaRPr lang="en-US" sz="3200" dirty="0"/>
          </a:p>
        </p:txBody>
      </p:sp>
      <p:sp>
        <p:nvSpPr>
          <p:cNvPr id="4" name="Slide Number Placeholder 3"/>
          <p:cNvSpPr>
            <a:spLocks noGrp="1"/>
          </p:cNvSpPr>
          <p:nvPr>
            <p:ph type="sldNum" sz="quarter" idx="12"/>
          </p:nvPr>
        </p:nvSpPr>
        <p:spPr/>
        <p:txBody>
          <a:bodyPr/>
          <a:lstStyle/>
          <a:p>
            <a:fld id="{65671BAF-11E1-46F6-839D-2B36C39ADFFE}" type="slidenum">
              <a:rPr lang="en-US" smtClean="0"/>
              <a:t>18</a:t>
            </a:fld>
            <a:endParaRPr lang="en-US" dirty="0"/>
          </a:p>
        </p:txBody>
      </p:sp>
    </p:spTree>
    <p:extLst>
      <p:ext uri="{BB962C8B-B14F-4D97-AF65-F5344CB8AC3E}">
        <p14:creationId xmlns:p14="http://schemas.microsoft.com/office/powerpoint/2010/main" val="1746284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Community Corrections Centers</a:t>
            </a:r>
            <a:endParaRPr lang="en-US" dirty="0"/>
          </a:p>
        </p:txBody>
      </p:sp>
      <p:sp>
        <p:nvSpPr>
          <p:cNvPr id="3" name="Content Placeholder 2"/>
          <p:cNvSpPr>
            <a:spLocks noGrp="1"/>
          </p:cNvSpPr>
          <p:nvPr>
            <p:ph idx="1"/>
          </p:nvPr>
        </p:nvSpPr>
        <p:spPr/>
        <p:txBody>
          <a:bodyPr>
            <a:normAutofit/>
          </a:bodyPr>
          <a:lstStyle/>
          <a:p>
            <a:pPr marL="465138" indent="-465138" algn="just">
              <a:buFont typeface="Wingdings" panose="05000000000000000000" pitchFamily="2" charset="2"/>
              <a:buChar char="v"/>
            </a:pPr>
            <a:r>
              <a:rPr lang="en-US" sz="3200" dirty="0" smtClean="0"/>
              <a:t>Oklahoma City Community Corrections Center </a:t>
            </a:r>
          </a:p>
          <a:p>
            <a:pPr marL="465138" indent="-465138" algn="just">
              <a:buFont typeface="Wingdings" panose="05000000000000000000" pitchFamily="2" charset="2"/>
              <a:buChar char="v"/>
            </a:pPr>
            <a:r>
              <a:rPr lang="en-US" sz="3200" dirty="0" smtClean="0"/>
              <a:t>Kate Barnard Community Corrections Center</a:t>
            </a:r>
          </a:p>
          <a:p>
            <a:pPr marL="465138" indent="-465138" algn="just">
              <a:buFont typeface="Wingdings" panose="05000000000000000000" pitchFamily="2" charset="2"/>
              <a:buChar char="v"/>
            </a:pPr>
            <a:r>
              <a:rPr lang="en-US" sz="3200" dirty="0" smtClean="0"/>
              <a:t>Kate Barnard Correctional Center</a:t>
            </a:r>
          </a:p>
          <a:p>
            <a:pPr marL="465138" indent="-465138" algn="just">
              <a:buFont typeface="Wingdings" panose="05000000000000000000" pitchFamily="2" charset="2"/>
              <a:buChar char="v"/>
            </a:pPr>
            <a:r>
              <a:rPr lang="en-US" sz="3200" dirty="0" smtClean="0"/>
              <a:t>Benefits:</a:t>
            </a:r>
          </a:p>
          <a:p>
            <a:pPr marL="682625" lvl="1" indent="-482600" algn="just">
              <a:buFont typeface="Wingdings" panose="05000000000000000000" pitchFamily="2" charset="2"/>
              <a:buChar char="v"/>
            </a:pPr>
            <a:r>
              <a:rPr lang="en-US" sz="2800" dirty="0" smtClean="0"/>
              <a:t>Increased utilization of beds</a:t>
            </a:r>
          </a:p>
          <a:p>
            <a:pPr marL="682625" lvl="1" indent="-482600" algn="just">
              <a:buFont typeface="Wingdings" panose="05000000000000000000" pitchFamily="2" charset="2"/>
              <a:buChar char="v"/>
            </a:pPr>
            <a:r>
              <a:rPr lang="en-US" sz="2800" dirty="0" smtClean="0"/>
              <a:t>Increased state beds for female inmates</a:t>
            </a:r>
          </a:p>
          <a:p>
            <a:pPr marL="682625" lvl="1" indent="-482600" algn="just">
              <a:buFont typeface="Wingdings" panose="05000000000000000000" pitchFamily="2" charset="2"/>
              <a:buChar char="v"/>
            </a:pPr>
            <a:r>
              <a:rPr lang="en-US" sz="2800" dirty="0" smtClean="0"/>
              <a:t>Decreased female county jail backup</a:t>
            </a:r>
            <a:endParaRPr lang="en-US" sz="28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65671BAF-11E1-46F6-839D-2B36C39ADFFE}" type="slidenum">
              <a:rPr lang="en-US" smtClean="0"/>
              <a:t>19</a:t>
            </a:fld>
            <a:endParaRPr lang="en-US" dirty="0"/>
          </a:p>
        </p:txBody>
      </p:sp>
    </p:spTree>
    <p:extLst>
      <p:ext uri="{BB962C8B-B14F-4D97-AF65-F5344CB8AC3E}">
        <p14:creationId xmlns:p14="http://schemas.microsoft.com/office/powerpoint/2010/main" val="1668374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Bureau of Justice Statistics </a:t>
            </a:r>
            <a:r>
              <a:rPr lang="en-US" dirty="0" smtClean="0"/>
              <a:t>2015 Incarceration Rates</a:t>
            </a:r>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2</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14880578"/>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7733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Current: Intermediate Revocation Facility </a:t>
            </a:r>
            <a:endParaRPr lang="en-US" dirty="0"/>
          </a:p>
        </p:txBody>
      </p:sp>
      <p:sp>
        <p:nvSpPr>
          <p:cNvPr id="3" name="Content Placeholder 2"/>
          <p:cNvSpPr>
            <a:spLocks noGrp="1"/>
          </p:cNvSpPr>
          <p:nvPr>
            <p:ph idx="1"/>
          </p:nvPr>
        </p:nvSpPr>
        <p:spPr/>
        <p:txBody>
          <a:bodyPr>
            <a:noAutofit/>
          </a:bodyPr>
          <a:lstStyle/>
          <a:p>
            <a:pPr marL="465138" indent="-465138" algn="just">
              <a:buFont typeface="Wingdings" panose="05000000000000000000" pitchFamily="2" charset="2"/>
              <a:buChar char="v"/>
            </a:pPr>
            <a:r>
              <a:rPr lang="en-US" sz="3200" dirty="0" smtClean="0"/>
              <a:t>Bill Johnson Correctional Center </a:t>
            </a:r>
          </a:p>
          <a:p>
            <a:pPr marL="465138" indent="-465138" algn="just">
              <a:buFont typeface="Wingdings" panose="05000000000000000000" pitchFamily="2" charset="2"/>
              <a:buChar char="v"/>
            </a:pPr>
            <a:r>
              <a:rPr lang="en-US" sz="3200" dirty="0" smtClean="0"/>
              <a:t>Intermediate Revocation Facilities (IRF)</a:t>
            </a:r>
          </a:p>
          <a:p>
            <a:pPr marL="682625" lvl="1" indent="-482600" algn="just">
              <a:buFont typeface="Wingdings" panose="05000000000000000000" pitchFamily="2" charset="2"/>
              <a:buChar char="v"/>
            </a:pPr>
            <a:r>
              <a:rPr lang="en-US" sz="2800" dirty="0" smtClean="0"/>
              <a:t>Intensive services </a:t>
            </a:r>
          </a:p>
          <a:p>
            <a:pPr marL="682625" lvl="1" indent="-482600" algn="just">
              <a:buFont typeface="Wingdings" panose="05000000000000000000" pitchFamily="2" charset="2"/>
              <a:buChar char="v"/>
            </a:pPr>
            <a:r>
              <a:rPr lang="en-US" sz="2800" dirty="0" smtClean="0"/>
              <a:t>Unfunded mandate</a:t>
            </a:r>
          </a:p>
          <a:p>
            <a:pPr marL="465138" indent="-465138" algn="just">
              <a:buFont typeface="Wingdings" panose="05000000000000000000" pitchFamily="2" charset="2"/>
              <a:buChar char="v"/>
            </a:pPr>
            <a:r>
              <a:rPr lang="en-US" sz="3200" dirty="0" smtClean="0"/>
              <a:t>Court usage</a:t>
            </a:r>
          </a:p>
          <a:p>
            <a:pPr marL="682625" lvl="1" indent="-482600" algn="just">
              <a:buFont typeface="Wingdings" panose="05000000000000000000" pitchFamily="2" charset="2"/>
              <a:buChar char="v"/>
            </a:pPr>
            <a:r>
              <a:rPr lang="en-US" sz="3000" dirty="0" smtClean="0"/>
              <a:t>Investing in IRFs to increase placements</a:t>
            </a:r>
          </a:p>
          <a:p>
            <a:pPr marL="682625" lvl="1" indent="-482600" algn="just">
              <a:buFont typeface="Wingdings" panose="05000000000000000000" pitchFamily="2" charset="2"/>
              <a:buChar char="v"/>
            </a:pPr>
            <a:r>
              <a:rPr lang="en-US" sz="3000" dirty="0" smtClean="0"/>
              <a:t>Increased placements to decrease prison terms</a:t>
            </a:r>
            <a:endParaRPr lang="en-US" sz="3000" dirty="0"/>
          </a:p>
        </p:txBody>
      </p:sp>
      <p:sp>
        <p:nvSpPr>
          <p:cNvPr id="4" name="Slide Number Placeholder 3"/>
          <p:cNvSpPr>
            <a:spLocks noGrp="1"/>
          </p:cNvSpPr>
          <p:nvPr>
            <p:ph type="sldNum" sz="quarter" idx="12"/>
          </p:nvPr>
        </p:nvSpPr>
        <p:spPr/>
        <p:txBody>
          <a:bodyPr/>
          <a:lstStyle/>
          <a:p>
            <a:fld id="{65671BAF-11E1-46F6-839D-2B36C39ADFFE}" type="slidenum">
              <a:rPr lang="en-US" smtClean="0"/>
              <a:t>20</a:t>
            </a:fld>
            <a:endParaRPr lang="en-US" dirty="0"/>
          </a:p>
        </p:txBody>
      </p:sp>
    </p:spTree>
    <p:extLst>
      <p:ext uri="{BB962C8B-B14F-4D97-AF65-F5344CB8AC3E}">
        <p14:creationId xmlns:p14="http://schemas.microsoft.com/office/powerpoint/2010/main" val="1380829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Current: Mental Health Units</a:t>
            </a:r>
            <a:endParaRPr lang="en-US" dirty="0"/>
          </a:p>
        </p:txBody>
      </p:sp>
      <p:sp>
        <p:nvSpPr>
          <p:cNvPr id="3" name="Content Placeholder 2"/>
          <p:cNvSpPr>
            <a:spLocks noGrp="1"/>
          </p:cNvSpPr>
          <p:nvPr>
            <p:ph idx="1"/>
          </p:nvPr>
        </p:nvSpPr>
        <p:spPr/>
        <p:txBody>
          <a:bodyPr>
            <a:normAutofit/>
          </a:bodyPr>
          <a:lstStyle/>
          <a:p>
            <a:pPr marL="465138" indent="-465138" algn="just">
              <a:buFont typeface="Wingdings" panose="05000000000000000000" pitchFamily="2" charset="2"/>
              <a:buChar char="v"/>
            </a:pPr>
            <a:r>
              <a:rPr lang="en-US" sz="3200" dirty="0" smtClean="0"/>
              <a:t>Joseph Harp Correctional Center</a:t>
            </a:r>
          </a:p>
          <a:p>
            <a:pPr marL="465138" indent="-465138" algn="just">
              <a:buFont typeface="Wingdings" panose="05000000000000000000" pitchFamily="2" charset="2"/>
              <a:buChar char="v"/>
            </a:pPr>
            <a:r>
              <a:rPr lang="en-US" sz="3200" dirty="0" smtClean="0"/>
              <a:t>Benefits include:</a:t>
            </a:r>
          </a:p>
          <a:p>
            <a:pPr marL="682625" lvl="1" indent="-482600" algn="just">
              <a:buFont typeface="Wingdings" panose="05000000000000000000" pitchFamily="2" charset="2"/>
              <a:buChar char="v"/>
            </a:pPr>
            <a:r>
              <a:rPr lang="en-US" sz="2800" dirty="0" smtClean="0"/>
              <a:t>Recruitment of qualified mental health professionals </a:t>
            </a:r>
          </a:p>
          <a:p>
            <a:pPr marL="682625" lvl="1" indent="-482600" algn="just">
              <a:buFont typeface="Wingdings" panose="05000000000000000000" pitchFamily="2" charset="2"/>
              <a:buChar char="v"/>
            </a:pPr>
            <a:r>
              <a:rPr lang="en-US" sz="2800" dirty="0" smtClean="0"/>
              <a:t>Management of male inmates </a:t>
            </a:r>
          </a:p>
          <a:p>
            <a:pPr marL="682625" lvl="1" indent="-482600" algn="just">
              <a:buFont typeface="Wingdings" panose="05000000000000000000" pitchFamily="2" charset="2"/>
              <a:buChar char="v"/>
            </a:pPr>
            <a:r>
              <a:rPr lang="en-US" sz="2800" dirty="0" smtClean="0"/>
              <a:t>Minimal impact on beds </a:t>
            </a:r>
          </a:p>
          <a:p>
            <a:pPr marL="682625" lvl="1" indent="-482600" algn="just">
              <a:buFont typeface="Wingdings" panose="05000000000000000000" pitchFamily="2" charset="2"/>
              <a:buChar char="v"/>
            </a:pPr>
            <a:r>
              <a:rPr lang="en-US" sz="2800" dirty="0" smtClean="0"/>
              <a:t>Backfilling Oklahoma State Penitentiary</a:t>
            </a:r>
            <a:endParaRPr lang="en-US" sz="2800" dirty="0"/>
          </a:p>
        </p:txBody>
      </p:sp>
      <p:sp>
        <p:nvSpPr>
          <p:cNvPr id="4" name="Slide Number Placeholder 3"/>
          <p:cNvSpPr>
            <a:spLocks noGrp="1"/>
          </p:cNvSpPr>
          <p:nvPr>
            <p:ph type="sldNum" sz="quarter" idx="12"/>
          </p:nvPr>
        </p:nvSpPr>
        <p:spPr/>
        <p:txBody>
          <a:bodyPr/>
          <a:lstStyle/>
          <a:p>
            <a:fld id="{65671BAF-11E1-46F6-839D-2B36C39ADFFE}" type="slidenum">
              <a:rPr lang="en-US" smtClean="0"/>
              <a:t>21</a:t>
            </a:fld>
            <a:endParaRPr lang="en-US" dirty="0"/>
          </a:p>
        </p:txBody>
      </p:sp>
    </p:spTree>
    <p:extLst>
      <p:ext uri="{BB962C8B-B14F-4D97-AF65-F5344CB8AC3E}">
        <p14:creationId xmlns:p14="http://schemas.microsoft.com/office/powerpoint/2010/main" val="3594475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a:xfrm>
            <a:off x="1097280" y="1737360"/>
            <a:ext cx="10058400" cy="4023360"/>
          </a:xfrm>
        </p:spPr>
        <p:txBody>
          <a:bodyPr>
            <a:noAutofit/>
          </a:bodyPr>
          <a:lstStyle/>
          <a:p>
            <a:pPr marL="465138" indent="-465138">
              <a:buFont typeface="Wingdings" panose="05000000000000000000" pitchFamily="2" charset="2"/>
              <a:buChar char="v"/>
            </a:pPr>
            <a:r>
              <a:rPr lang="en-US" sz="3200" dirty="0" smtClean="0"/>
              <a:t>Reduced county jail backup</a:t>
            </a:r>
          </a:p>
          <a:p>
            <a:pPr marL="465138" indent="-465138">
              <a:buFont typeface="Wingdings" panose="05000000000000000000" pitchFamily="2" charset="2"/>
              <a:buChar char="v"/>
            </a:pPr>
            <a:r>
              <a:rPr lang="en-US" sz="3200" dirty="0" smtClean="0"/>
              <a:t>Maximized use of available beds</a:t>
            </a:r>
          </a:p>
          <a:p>
            <a:pPr marL="465138" indent="-465138">
              <a:buFont typeface="Wingdings" panose="05000000000000000000" pitchFamily="2" charset="2"/>
              <a:buChar char="v"/>
            </a:pPr>
            <a:r>
              <a:rPr lang="en-US" sz="3200" dirty="0" smtClean="0"/>
              <a:t>Accelerated discharges</a:t>
            </a:r>
          </a:p>
          <a:p>
            <a:pPr marL="465138" indent="-465138">
              <a:buFont typeface="Wingdings" panose="05000000000000000000" pitchFamily="2" charset="2"/>
              <a:buChar char="v"/>
            </a:pPr>
            <a:r>
              <a:rPr lang="en-US" sz="3200" dirty="0" smtClean="0"/>
              <a:t>Added/removed temporary beds</a:t>
            </a:r>
          </a:p>
          <a:p>
            <a:pPr marL="465138" indent="-465138">
              <a:buFont typeface="Wingdings" panose="05000000000000000000" pitchFamily="2" charset="2"/>
              <a:buChar char="v"/>
            </a:pPr>
            <a:r>
              <a:rPr lang="en-US" sz="3200" dirty="0" smtClean="0"/>
              <a:t>Multiple policy changes</a:t>
            </a:r>
          </a:p>
        </p:txBody>
      </p:sp>
      <p:sp>
        <p:nvSpPr>
          <p:cNvPr id="4" name="Slide Number Placeholder 3"/>
          <p:cNvSpPr>
            <a:spLocks noGrp="1"/>
          </p:cNvSpPr>
          <p:nvPr>
            <p:ph type="sldNum" sz="quarter" idx="12"/>
          </p:nvPr>
        </p:nvSpPr>
        <p:spPr/>
        <p:txBody>
          <a:bodyPr/>
          <a:lstStyle/>
          <a:p>
            <a:fld id="{65671BAF-11E1-46F6-839D-2B36C39ADFFE}" type="slidenum">
              <a:rPr lang="en-US" smtClean="0"/>
              <a:t>22</a:t>
            </a:fld>
            <a:endParaRPr lang="en-US" dirty="0"/>
          </a:p>
        </p:txBody>
      </p:sp>
    </p:spTree>
    <p:extLst>
      <p:ext uri="{BB962C8B-B14F-4D97-AF65-F5344CB8AC3E}">
        <p14:creationId xmlns:p14="http://schemas.microsoft.com/office/powerpoint/2010/main" val="532771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(cont.)</a:t>
            </a:r>
            <a:endParaRPr lang="en-US" dirty="0"/>
          </a:p>
        </p:txBody>
      </p:sp>
      <p:sp>
        <p:nvSpPr>
          <p:cNvPr id="3" name="Content Placeholder 2"/>
          <p:cNvSpPr>
            <a:spLocks noGrp="1"/>
          </p:cNvSpPr>
          <p:nvPr>
            <p:ph idx="1"/>
          </p:nvPr>
        </p:nvSpPr>
        <p:spPr>
          <a:xfrm>
            <a:off x="1097280" y="1737360"/>
            <a:ext cx="10058400" cy="4023360"/>
          </a:xfrm>
        </p:spPr>
        <p:txBody>
          <a:bodyPr>
            <a:noAutofit/>
          </a:bodyPr>
          <a:lstStyle/>
          <a:p>
            <a:pPr marL="465138" indent="-465138">
              <a:buFont typeface="Wingdings" panose="05000000000000000000" pitchFamily="2" charset="2"/>
              <a:buChar char="v"/>
            </a:pPr>
            <a:r>
              <a:rPr lang="en-US" sz="3000" dirty="0" smtClean="0"/>
              <a:t>Leased North Fork Correctional Center</a:t>
            </a:r>
          </a:p>
          <a:p>
            <a:pPr marL="465138" indent="-465138">
              <a:buFont typeface="Wingdings" panose="05000000000000000000" pitchFamily="2" charset="2"/>
              <a:buChar char="v"/>
            </a:pPr>
            <a:r>
              <a:rPr lang="en-US" sz="3000" dirty="0" smtClean="0"/>
              <a:t>Consolidated Work Centers</a:t>
            </a:r>
          </a:p>
          <a:p>
            <a:pPr marL="465138" indent="-465138">
              <a:buFont typeface="Wingdings" panose="05000000000000000000" pitchFamily="2" charset="2"/>
              <a:buChar char="v"/>
            </a:pPr>
            <a:r>
              <a:rPr lang="en-US" sz="3000" dirty="0" smtClean="0"/>
              <a:t>Eliminated County Jail Contracts</a:t>
            </a:r>
          </a:p>
          <a:p>
            <a:pPr marL="465138" indent="-465138">
              <a:buFont typeface="Wingdings" panose="05000000000000000000" pitchFamily="2" charset="2"/>
              <a:buChar char="v"/>
            </a:pPr>
            <a:r>
              <a:rPr lang="en-US" sz="3000" dirty="0" smtClean="0"/>
              <a:t>Currently:</a:t>
            </a:r>
          </a:p>
          <a:p>
            <a:pPr marL="757746" lvl="1" indent="-465138">
              <a:buFont typeface="Wingdings" panose="05000000000000000000" pitchFamily="2" charset="2"/>
              <a:buChar char="v"/>
            </a:pPr>
            <a:r>
              <a:rPr lang="en-US" sz="2800" dirty="0" smtClean="0"/>
              <a:t>Re-purposing Oklahoma City and Kate Barnard Community Corrections Centers</a:t>
            </a:r>
          </a:p>
          <a:p>
            <a:pPr marL="757746" lvl="1" indent="-465138">
              <a:buFont typeface="Wingdings" panose="05000000000000000000" pitchFamily="2" charset="2"/>
              <a:buChar char="v"/>
            </a:pPr>
            <a:r>
              <a:rPr lang="en-US" sz="2800" dirty="0" smtClean="0"/>
              <a:t>Expanding IRF at Bill Johnson Correctional Center</a:t>
            </a:r>
          </a:p>
          <a:p>
            <a:pPr marL="757746" lvl="1" indent="-465138">
              <a:buFont typeface="Wingdings" panose="05000000000000000000" pitchFamily="2" charset="2"/>
              <a:buChar char="v"/>
            </a:pPr>
            <a:r>
              <a:rPr lang="en-US" sz="2800" dirty="0" smtClean="0"/>
              <a:t>Consolidating Mental Health Units</a:t>
            </a:r>
            <a:endParaRPr lang="en-US" sz="2800" dirty="0"/>
          </a:p>
        </p:txBody>
      </p:sp>
      <p:sp>
        <p:nvSpPr>
          <p:cNvPr id="4" name="Slide Number Placeholder 3"/>
          <p:cNvSpPr>
            <a:spLocks noGrp="1"/>
          </p:cNvSpPr>
          <p:nvPr>
            <p:ph type="sldNum" sz="quarter" idx="12"/>
          </p:nvPr>
        </p:nvSpPr>
        <p:spPr/>
        <p:txBody>
          <a:bodyPr/>
          <a:lstStyle/>
          <a:p>
            <a:fld id="{65671BAF-11E1-46F6-839D-2B36C39ADFFE}" type="slidenum">
              <a:rPr lang="en-US" smtClean="0"/>
              <a:t>23</a:t>
            </a:fld>
            <a:endParaRPr lang="en-US" dirty="0"/>
          </a:p>
        </p:txBody>
      </p:sp>
    </p:spTree>
    <p:extLst>
      <p:ext uri="{BB962C8B-B14F-4D97-AF65-F5344CB8AC3E}">
        <p14:creationId xmlns:p14="http://schemas.microsoft.com/office/powerpoint/2010/main" val="1425607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Inmate Program Needs</a:t>
            </a:r>
            <a:endParaRPr lang="en-US" sz="5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65671BAF-11E1-46F6-839D-2B36C39ADFFE}" type="slidenum">
              <a:rPr lang="en-US" smtClean="0"/>
              <a:t>24</a:t>
            </a:fld>
            <a:endParaRPr lang="en-US" dirty="0"/>
          </a:p>
        </p:txBody>
      </p:sp>
    </p:spTree>
    <p:extLst>
      <p:ext uri="{BB962C8B-B14F-4D97-AF65-F5344CB8AC3E}">
        <p14:creationId xmlns:p14="http://schemas.microsoft.com/office/powerpoint/2010/main" val="2455802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Needs Are Not Being Met</a:t>
            </a:r>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25</a:t>
            </a:fld>
            <a:endParaRPr lang="en-US" dirty="0"/>
          </a:p>
        </p:txBody>
      </p:sp>
      <p:sp>
        <p:nvSpPr>
          <p:cNvPr id="6" name="Content Placeholder 5"/>
          <p:cNvSpPr>
            <a:spLocks noGrp="1"/>
          </p:cNvSpPr>
          <p:nvPr>
            <p:ph idx="1"/>
          </p:nvPr>
        </p:nvSpPr>
        <p:spPr>
          <a:xfrm>
            <a:off x="1262742" y="1845734"/>
            <a:ext cx="9892937" cy="4023360"/>
          </a:xfrm>
        </p:spPr>
        <p:txBody>
          <a:bodyPr>
            <a:noAutofit/>
          </a:bodyPr>
          <a:lstStyle/>
          <a:p>
            <a:pPr marL="0" indent="0" algn="just">
              <a:buNone/>
            </a:pPr>
            <a:r>
              <a:rPr lang="en-US" sz="3200" dirty="0" smtClean="0"/>
              <a:t>Current inmate population</a:t>
            </a:r>
          </a:p>
          <a:p>
            <a:pPr marL="682625" lvl="1" indent="-482600" algn="just">
              <a:buFont typeface="Wingdings" panose="05000000000000000000" pitchFamily="2" charset="2"/>
              <a:buChar char="v"/>
            </a:pPr>
            <a:r>
              <a:rPr lang="en-US" sz="2800" dirty="0" smtClean="0"/>
              <a:t>Educational </a:t>
            </a:r>
          </a:p>
          <a:p>
            <a:pPr marL="682625" lvl="1" indent="-482600" algn="just">
              <a:buFont typeface="Wingdings" panose="05000000000000000000" pitchFamily="2" charset="2"/>
              <a:buChar char="v"/>
            </a:pPr>
            <a:r>
              <a:rPr lang="en-US" sz="3000" dirty="0" smtClean="0"/>
              <a:t>Cognitive behavioral</a:t>
            </a:r>
          </a:p>
          <a:p>
            <a:pPr marL="0" indent="0">
              <a:buNone/>
            </a:pPr>
            <a:r>
              <a:rPr lang="en-US" sz="3000" dirty="0" smtClean="0"/>
              <a:t/>
            </a:r>
            <a:br>
              <a:rPr lang="en-US" sz="3000" dirty="0" smtClean="0"/>
            </a:br>
            <a:r>
              <a:rPr lang="en-US" sz="3200" dirty="0" smtClean="0"/>
              <a:t>FY 2016 inmates released from custody</a:t>
            </a:r>
          </a:p>
          <a:p>
            <a:pPr marL="682625" lvl="1" indent="-482600" algn="just">
              <a:buFont typeface="Wingdings" panose="05000000000000000000" pitchFamily="2" charset="2"/>
              <a:buChar char="v"/>
            </a:pPr>
            <a:r>
              <a:rPr lang="en-US" sz="2800" dirty="0" smtClean="0"/>
              <a:t>Substance abuse treatment</a:t>
            </a:r>
          </a:p>
          <a:p>
            <a:pPr marL="682625" lvl="1" indent="-482600" algn="just">
              <a:buFont typeface="Wingdings" panose="05000000000000000000" pitchFamily="2" charset="2"/>
              <a:buChar char="v"/>
            </a:pPr>
            <a:r>
              <a:rPr lang="en-US" sz="2800" dirty="0" smtClean="0"/>
              <a:t>Re-entry services</a:t>
            </a:r>
          </a:p>
          <a:p>
            <a:pPr marL="682625" lvl="1" indent="-482600" algn="just">
              <a:buFont typeface="Wingdings" panose="05000000000000000000" pitchFamily="2" charset="2"/>
              <a:buChar char="v"/>
            </a:pPr>
            <a:r>
              <a:rPr lang="en-US" sz="2800" dirty="0" smtClean="0"/>
              <a:t>Career technology</a:t>
            </a:r>
            <a:endParaRPr lang="en-US" sz="2800" dirty="0"/>
          </a:p>
        </p:txBody>
      </p:sp>
    </p:spTree>
    <p:extLst>
      <p:ext uri="{BB962C8B-B14F-4D97-AF65-F5344CB8AC3E}">
        <p14:creationId xmlns:p14="http://schemas.microsoft.com/office/powerpoint/2010/main" val="898236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2017 Program Expansions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 Implemented or expanded substance abuse treatment services</a:t>
            </a:r>
          </a:p>
          <a:p>
            <a:pPr>
              <a:buFont typeface="Wingdings" panose="05000000000000000000" pitchFamily="2" charset="2"/>
              <a:buChar char="v"/>
            </a:pPr>
            <a:r>
              <a:rPr lang="en-US" dirty="0"/>
              <a:t> </a:t>
            </a:r>
            <a:r>
              <a:rPr lang="en-US" dirty="0" smtClean="0"/>
              <a:t>Implemented transition workshops in all prisons</a:t>
            </a:r>
          </a:p>
          <a:p>
            <a:pPr>
              <a:buFont typeface="Wingdings" panose="05000000000000000000" pitchFamily="2" charset="2"/>
              <a:buChar char="v"/>
            </a:pPr>
            <a:r>
              <a:rPr lang="en-US" dirty="0"/>
              <a:t> </a:t>
            </a:r>
            <a:r>
              <a:rPr lang="en-US" dirty="0" smtClean="0"/>
              <a:t>Revised the Intermediate Revocation Facility (IRF) program</a:t>
            </a:r>
          </a:p>
          <a:p>
            <a:pPr>
              <a:buFont typeface="Wingdings" panose="05000000000000000000" pitchFamily="2" charset="2"/>
              <a:buChar char="v"/>
            </a:pPr>
            <a:r>
              <a:rPr lang="en-US" dirty="0"/>
              <a:t> </a:t>
            </a:r>
            <a:r>
              <a:rPr lang="en-US" dirty="0" smtClean="0"/>
              <a:t>Modified phase program at Oklahoma State Penitentiary </a:t>
            </a:r>
          </a:p>
          <a:p>
            <a:pPr>
              <a:buFont typeface="Wingdings" panose="05000000000000000000" pitchFamily="2" charset="2"/>
              <a:buChar char="v"/>
            </a:pPr>
            <a:r>
              <a:rPr lang="en-US" dirty="0"/>
              <a:t> </a:t>
            </a:r>
            <a:r>
              <a:rPr lang="en-US" dirty="0" smtClean="0"/>
              <a:t>Implemented cosmetology program at Mabel Bassett Correctional Center</a:t>
            </a:r>
          </a:p>
          <a:p>
            <a:pPr>
              <a:buFont typeface="Wingdings" panose="05000000000000000000" pitchFamily="2" charset="2"/>
              <a:buChar char="v"/>
            </a:pPr>
            <a:r>
              <a:rPr lang="en-US" dirty="0"/>
              <a:t> </a:t>
            </a:r>
            <a:r>
              <a:rPr lang="en-US" dirty="0" smtClean="0"/>
              <a:t>Expanded training for staff/volunteers on programs</a:t>
            </a:r>
          </a:p>
          <a:p>
            <a:pPr>
              <a:buFont typeface="Wingdings" panose="05000000000000000000" pitchFamily="2" charset="2"/>
              <a:buChar char="v"/>
            </a:pPr>
            <a:r>
              <a:rPr lang="en-US" dirty="0"/>
              <a:t> </a:t>
            </a:r>
            <a:r>
              <a:rPr lang="en-US" dirty="0" smtClean="0"/>
              <a:t>Added several career technology programs at Oklahoma State Reformatory </a:t>
            </a:r>
          </a:p>
          <a:p>
            <a:pPr marL="0" indent="0">
              <a:buNone/>
            </a:pPr>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26</a:t>
            </a:fld>
            <a:endParaRPr lang="en-US" dirty="0"/>
          </a:p>
        </p:txBody>
      </p:sp>
    </p:spTree>
    <p:extLst>
      <p:ext uri="{BB962C8B-B14F-4D97-AF65-F5344CB8AC3E}">
        <p14:creationId xmlns:p14="http://schemas.microsoft.com/office/powerpoint/2010/main" val="3248642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Budget</a:t>
            </a:r>
            <a:endParaRPr lang="en-US" sz="5400"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27</a:t>
            </a:fld>
            <a:endParaRPr lang="en-US" dirty="0"/>
          </a:p>
        </p:txBody>
      </p:sp>
    </p:spTree>
    <p:extLst>
      <p:ext uri="{BB962C8B-B14F-4D97-AF65-F5344CB8AC3E}">
        <p14:creationId xmlns:p14="http://schemas.microsoft.com/office/powerpoint/2010/main" val="550901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ODOC Appropriations </a:t>
            </a:r>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28</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83798804"/>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96963" y="5868988"/>
            <a:ext cx="3149112" cy="246221"/>
          </a:xfrm>
          <a:prstGeom prst="rect">
            <a:avLst/>
          </a:prstGeom>
          <a:noFill/>
        </p:spPr>
        <p:txBody>
          <a:bodyPr wrap="square" rtlCol="0">
            <a:spAutoFit/>
          </a:bodyPr>
          <a:lstStyle/>
          <a:p>
            <a:r>
              <a:rPr lang="en-US" sz="1000" i="1" dirty="0" smtClean="0"/>
              <a:t>*FY 2017  through 5/31/17</a:t>
            </a:r>
            <a:endParaRPr lang="en-US" sz="1000" i="1" dirty="0"/>
          </a:p>
        </p:txBody>
      </p:sp>
    </p:spTree>
    <p:extLst>
      <p:ext uri="{BB962C8B-B14F-4D97-AF65-F5344CB8AC3E}">
        <p14:creationId xmlns:p14="http://schemas.microsoft.com/office/powerpoint/2010/main" val="1666341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2017 Budget Work Program by Fund </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688635657"/>
              </p:ext>
            </p:extLst>
          </p:nvPr>
        </p:nvGraphicFramePr>
        <p:xfrm>
          <a:off x="1096963" y="1846263"/>
          <a:ext cx="4938712" cy="3845560"/>
        </p:xfrm>
        <a:graphic>
          <a:graphicData uri="http://schemas.openxmlformats.org/drawingml/2006/table">
            <a:tbl>
              <a:tblPr firstRow="1" bandRow="1">
                <a:tableStyleId>{3B4B98B0-60AC-42C2-AFA5-B58CD77FA1E5}</a:tableStyleId>
              </a:tblPr>
              <a:tblGrid>
                <a:gridCol w="3614886"/>
                <a:gridCol w="1323826"/>
              </a:tblGrid>
              <a:tr h="370840">
                <a:tc>
                  <a:txBody>
                    <a:bodyPr/>
                    <a:lstStyle/>
                    <a:p>
                      <a:r>
                        <a:rPr lang="en-US" sz="1200" dirty="0" smtClean="0"/>
                        <a:t>Appropriated* - Funding Appropriated by the Legislature (Includes FY 2016 Revenue Refund and Carry Over)</a:t>
                      </a:r>
                    </a:p>
                  </a:txBody>
                  <a:tcPr/>
                </a:tc>
                <a:tc>
                  <a:txBody>
                    <a:bodyPr/>
                    <a:lstStyle/>
                    <a:p>
                      <a:pPr algn="r"/>
                      <a:r>
                        <a:rPr lang="en-US" sz="1200" dirty="0" smtClean="0"/>
                        <a:t>$493,564,398</a:t>
                      </a:r>
                      <a:endParaRPr lang="en-US" sz="1200" dirty="0"/>
                    </a:p>
                  </a:txBody>
                  <a:tcPr/>
                </a:tc>
              </a:tr>
              <a:tr h="370840">
                <a:tc>
                  <a:txBody>
                    <a:bodyPr/>
                    <a:lstStyle/>
                    <a:p>
                      <a:pPr algn="just"/>
                      <a:r>
                        <a:rPr lang="en-US" sz="1200" dirty="0" smtClean="0"/>
                        <a:t>200 Revolving Fund</a:t>
                      </a:r>
                      <a:r>
                        <a:rPr lang="en-US" sz="1200" baseline="0" dirty="0" smtClean="0"/>
                        <a:t> – Supports the agency’s operating budget in conjunction with appropriated funding</a:t>
                      </a:r>
                      <a:endParaRPr lang="en-US" sz="1200" dirty="0"/>
                    </a:p>
                  </a:txBody>
                  <a:tcPr/>
                </a:tc>
                <a:tc>
                  <a:txBody>
                    <a:bodyPr/>
                    <a:lstStyle/>
                    <a:p>
                      <a:pPr algn="r"/>
                      <a:r>
                        <a:rPr lang="en-US" sz="1200" dirty="0" smtClean="0"/>
                        <a:t>$17,975,348</a:t>
                      </a:r>
                      <a:endParaRPr lang="en-US" sz="1200" dirty="0"/>
                    </a:p>
                  </a:txBody>
                  <a:tcPr/>
                </a:tc>
              </a:tr>
              <a:tr h="370840">
                <a:tc>
                  <a:txBody>
                    <a:bodyPr/>
                    <a:lstStyle/>
                    <a:p>
                      <a:pPr algn="just"/>
                      <a:r>
                        <a:rPr lang="en-US" sz="1200" dirty="0" smtClean="0"/>
                        <a:t>205 Welfare and</a:t>
                      </a:r>
                      <a:r>
                        <a:rPr lang="en-US" sz="1200" baseline="0" dirty="0" smtClean="0"/>
                        <a:t> Rec. Fund – Provides a source of funding for goods, services and equipment for the welfare of staff and inmates</a:t>
                      </a:r>
                      <a:endParaRPr lang="en-US" sz="1200" dirty="0"/>
                    </a:p>
                  </a:txBody>
                  <a:tcPr/>
                </a:tc>
                <a:tc>
                  <a:txBody>
                    <a:bodyPr/>
                    <a:lstStyle/>
                    <a:p>
                      <a:pPr algn="r"/>
                      <a:r>
                        <a:rPr lang="en-US" sz="1200" dirty="0" smtClean="0"/>
                        <a:t>$6,963,020</a:t>
                      </a:r>
                      <a:endParaRPr lang="en-US" sz="1200" dirty="0"/>
                    </a:p>
                  </a:txBody>
                  <a:tcPr/>
                </a:tc>
              </a:tr>
              <a:tr h="370840">
                <a:tc>
                  <a:txBody>
                    <a:bodyPr/>
                    <a:lstStyle/>
                    <a:p>
                      <a:pPr algn="just"/>
                      <a:r>
                        <a:rPr lang="en-US" sz="1200" dirty="0" smtClean="0"/>
                        <a:t>210</a:t>
                      </a:r>
                      <a:r>
                        <a:rPr lang="en-US" sz="1200" baseline="0" dirty="0" smtClean="0"/>
                        <a:t> Community Sentencing Fund – Used by county planning councils in support of Community Sentencing for goods and services </a:t>
                      </a:r>
                      <a:endParaRPr lang="en-US" sz="1200" dirty="0"/>
                    </a:p>
                  </a:txBody>
                  <a:tcPr/>
                </a:tc>
                <a:tc>
                  <a:txBody>
                    <a:bodyPr/>
                    <a:lstStyle/>
                    <a:p>
                      <a:pPr algn="r"/>
                      <a:r>
                        <a:rPr lang="en-US" sz="1200" dirty="0" smtClean="0"/>
                        <a:t>$949,297</a:t>
                      </a:r>
                      <a:endParaRPr lang="en-US" sz="1200" dirty="0"/>
                    </a:p>
                  </a:txBody>
                  <a:tcPr/>
                </a:tc>
              </a:tr>
              <a:tr h="370840">
                <a:tc>
                  <a:txBody>
                    <a:bodyPr/>
                    <a:lstStyle/>
                    <a:p>
                      <a:pPr algn="just"/>
                      <a:r>
                        <a:rPr lang="en-US" sz="1200" dirty="0" smtClean="0"/>
                        <a:t>280 Prison Industries Fund – Used to support</a:t>
                      </a:r>
                      <a:r>
                        <a:rPr lang="en-US" sz="1200" baseline="0" dirty="0" smtClean="0"/>
                        <a:t> Prison Industries’ business operations. Funds may be used for the agency’s operating budget</a:t>
                      </a:r>
                      <a:endParaRPr lang="en-US" sz="1200" dirty="0"/>
                    </a:p>
                  </a:txBody>
                  <a:tcPr/>
                </a:tc>
                <a:tc>
                  <a:txBody>
                    <a:bodyPr/>
                    <a:lstStyle/>
                    <a:p>
                      <a:pPr algn="r"/>
                      <a:r>
                        <a:rPr lang="en-US" sz="1200" dirty="0" smtClean="0"/>
                        <a:t>$40,187,432</a:t>
                      </a:r>
                      <a:endParaRPr lang="en-US" sz="1200" dirty="0"/>
                    </a:p>
                  </a:txBody>
                  <a:tcPr/>
                </a:tc>
              </a:tr>
              <a:tr h="370840">
                <a:tc>
                  <a:txBody>
                    <a:bodyPr/>
                    <a:lstStyle/>
                    <a:p>
                      <a:pPr algn="just"/>
                      <a:r>
                        <a:rPr lang="en-US" sz="1200" dirty="0" smtClean="0"/>
                        <a:t>410</a:t>
                      </a:r>
                      <a:r>
                        <a:rPr lang="en-US" sz="1200" baseline="0" dirty="0" smtClean="0"/>
                        <a:t> and 430 Federal Funds – Used for inmate education, treatment and reentry</a:t>
                      </a:r>
                      <a:endParaRPr lang="en-US" sz="1200" dirty="0"/>
                    </a:p>
                  </a:txBody>
                  <a:tcPr/>
                </a:tc>
                <a:tc>
                  <a:txBody>
                    <a:bodyPr/>
                    <a:lstStyle/>
                    <a:p>
                      <a:pPr algn="r"/>
                      <a:r>
                        <a:rPr lang="en-US" sz="1200" dirty="0" smtClean="0"/>
                        <a:t>$2,229,634</a:t>
                      </a:r>
                      <a:endParaRPr lang="en-US" sz="1200" dirty="0"/>
                    </a:p>
                  </a:txBody>
                  <a:tcPr/>
                </a:tc>
              </a:tr>
              <a:tr h="370840">
                <a:tc>
                  <a:txBody>
                    <a:bodyPr/>
                    <a:lstStyle/>
                    <a:p>
                      <a:pPr algn="just"/>
                      <a:r>
                        <a:rPr lang="en-US" sz="1200" dirty="0" smtClean="0"/>
                        <a:t>Total</a:t>
                      </a:r>
                      <a:endParaRPr lang="en-US" sz="1200" dirty="0"/>
                    </a:p>
                  </a:txBody>
                  <a:tcPr/>
                </a:tc>
                <a:tc>
                  <a:txBody>
                    <a:bodyPr/>
                    <a:lstStyle/>
                    <a:p>
                      <a:pPr algn="r"/>
                      <a:r>
                        <a:rPr lang="en-US" sz="1200" dirty="0" smtClean="0"/>
                        <a:t>$561,869,129</a:t>
                      </a:r>
                      <a:endParaRPr lang="en-US" sz="1200" dirty="0"/>
                    </a:p>
                  </a:txBody>
                  <a:tcPr/>
                </a:tc>
              </a:tr>
            </a:tbl>
          </a:graphicData>
        </a:graphic>
      </p:graphicFrame>
      <p:sp>
        <p:nvSpPr>
          <p:cNvPr id="5" name="Slide Number Placeholder 4"/>
          <p:cNvSpPr>
            <a:spLocks noGrp="1"/>
          </p:cNvSpPr>
          <p:nvPr>
            <p:ph type="sldNum" sz="quarter" idx="12"/>
          </p:nvPr>
        </p:nvSpPr>
        <p:spPr/>
        <p:txBody>
          <a:bodyPr/>
          <a:lstStyle/>
          <a:p>
            <a:fld id="{65671BAF-11E1-46F6-839D-2B36C39ADFFE}" type="slidenum">
              <a:rPr lang="en-US" smtClean="0"/>
              <a:t>29</a:t>
            </a:fld>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839821930"/>
              </p:ext>
            </p:extLst>
          </p:nvPr>
        </p:nvGraphicFramePr>
        <p:xfrm>
          <a:off x="6218238" y="1846263"/>
          <a:ext cx="4937125" cy="428559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096963" y="6008748"/>
            <a:ext cx="3149112" cy="246221"/>
          </a:xfrm>
          <a:prstGeom prst="rect">
            <a:avLst/>
          </a:prstGeom>
          <a:noFill/>
        </p:spPr>
        <p:txBody>
          <a:bodyPr wrap="square" rtlCol="0">
            <a:spAutoFit/>
          </a:bodyPr>
          <a:lstStyle/>
          <a:p>
            <a:r>
              <a:rPr lang="en-US" sz="1000" i="1" dirty="0" smtClean="0"/>
              <a:t>*FY 2017 data through 5/31/17</a:t>
            </a:r>
            <a:endParaRPr lang="en-US" sz="1000" i="1" dirty="0"/>
          </a:p>
        </p:txBody>
      </p:sp>
    </p:spTree>
    <p:extLst>
      <p:ext uri="{BB962C8B-B14F-4D97-AF65-F5344CB8AC3E}">
        <p14:creationId xmlns:p14="http://schemas.microsoft.com/office/powerpoint/2010/main" val="458847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of 2015 Oklahoma Inmates Required to Meet Comparison Rate </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18867698"/>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65671BAF-11E1-46F6-839D-2B36C39ADFFE}" type="slidenum">
              <a:rPr lang="en-US" smtClean="0"/>
              <a:t>3</a:t>
            </a:fld>
            <a:endParaRPr lang="en-US" dirty="0"/>
          </a:p>
        </p:txBody>
      </p:sp>
    </p:spTree>
    <p:extLst>
      <p:ext uri="{BB962C8B-B14F-4D97-AF65-F5344CB8AC3E}">
        <p14:creationId xmlns:p14="http://schemas.microsoft.com/office/powerpoint/2010/main" val="4129037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2017 Budget Work Program* by Division Category  </a:t>
            </a: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12198791"/>
              </p:ext>
            </p:extLst>
          </p:nvPr>
        </p:nvGraphicFramePr>
        <p:xfrm>
          <a:off x="1096963" y="1846263"/>
          <a:ext cx="4938712" cy="4079240"/>
        </p:xfrm>
        <a:graphic>
          <a:graphicData uri="http://schemas.openxmlformats.org/drawingml/2006/table">
            <a:tbl>
              <a:tblPr firstRow="1" bandRow="1">
                <a:tableStyleId>{3B4B98B0-60AC-42C2-AFA5-B58CD77FA1E5}</a:tableStyleId>
              </a:tblPr>
              <a:tblGrid>
                <a:gridCol w="2958670"/>
                <a:gridCol w="1980042"/>
              </a:tblGrid>
              <a:tr h="370840">
                <a:tc>
                  <a:txBody>
                    <a:bodyPr/>
                    <a:lstStyle/>
                    <a:p>
                      <a:r>
                        <a:rPr lang="en-US" b="0" dirty="0" smtClean="0"/>
                        <a:t>Payroll</a:t>
                      </a:r>
                      <a:endParaRPr lang="en-US" b="0" dirty="0"/>
                    </a:p>
                  </a:txBody>
                  <a:tcPr/>
                </a:tc>
                <a:tc>
                  <a:txBody>
                    <a:bodyPr/>
                    <a:lstStyle/>
                    <a:p>
                      <a:pPr algn="r"/>
                      <a:r>
                        <a:rPr lang="en-US" b="0" i="0" dirty="0" smtClean="0"/>
                        <a:t>$277,433,129</a:t>
                      </a:r>
                      <a:endParaRPr lang="en-US" b="0" i="0" dirty="0"/>
                    </a:p>
                  </a:txBody>
                  <a:tcPr/>
                </a:tc>
              </a:tr>
              <a:tr h="370840">
                <a:tc>
                  <a:txBody>
                    <a:bodyPr/>
                    <a:lstStyle/>
                    <a:p>
                      <a:r>
                        <a:rPr lang="en-US" dirty="0" smtClean="0"/>
                        <a:t>Contract Beds</a:t>
                      </a:r>
                      <a:endParaRPr lang="en-US" dirty="0"/>
                    </a:p>
                  </a:txBody>
                  <a:tcPr/>
                </a:tc>
                <a:tc>
                  <a:txBody>
                    <a:bodyPr/>
                    <a:lstStyle/>
                    <a:p>
                      <a:pPr algn="r"/>
                      <a:r>
                        <a:rPr lang="en-US" b="0" i="0" dirty="0" smtClean="0"/>
                        <a:t>$124,201,440</a:t>
                      </a:r>
                      <a:endParaRPr lang="en-US" b="0" i="0" dirty="0"/>
                    </a:p>
                  </a:txBody>
                  <a:tcPr/>
                </a:tc>
              </a:tr>
              <a:tr h="370840">
                <a:tc>
                  <a:txBody>
                    <a:bodyPr/>
                    <a:lstStyle/>
                    <a:p>
                      <a:r>
                        <a:rPr lang="en-US" dirty="0" smtClean="0"/>
                        <a:t>Medical Services</a:t>
                      </a:r>
                      <a:endParaRPr lang="en-US" dirty="0"/>
                    </a:p>
                  </a:txBody>
                  <a:tcPr/>
                </a:tc>
                <a:tc>
                  <a:txBody>
                    <a:bodyPr/>
                    <a:lstStyle/>
                    <a:p>
                      <a:pPr algn="r"/>
                      <a:r>
                        <a:rPr lang="en-US" b="0" i="0" dirty="0" smtClean="0"/>
                        <a:t>$39,945,499</a:t>
                      </a:r>
                      <a:endParaRPr lang="en-US" b="0" i="0" dirty="0"/>
                    </a:p>
                  </a:txBody>
                  <a:tcPr/>
                </a:tc>
              </a:tr>
              <a:tr h="370840">
                <a:tc>
                  <a:txBody>
                    <a:bodyPr/>
                    <a:lstStyle/>
                    <a:p>
                      <a:r>
                        <a:rPr lang="en-US" dirty="0" smtClean="0"/>
                        <a:t>Institutions/Community/P&amp;P</a:t>
                      </a:r>
                      <a:endParaRPr lang="en-US" dirty="0"/>
                    </a:p>
                  </a:txBody>
                  <a:tcPr/>
                </a:tc>
                <a:tc>
                  <a:txBody>
                    <a:bodyPr/>
                    <a:lstStyle/>
                    <a:p>
                      <a:pPr algn="r"/>
                      <a:r>
                        <a:rPr lang="en-US" b="0" i="0" dirty="0" smtClean="0"/>
                        <a:t>$30,121,384</a:t>
                      </a:r>
                      <a:endParaRPr lang="en-US" b="0" i="0" dirty="0"/>
                    </a:p>
                  </a:txBody>
                  <a:tcPr/>
                </a:tc>
              </a:tr>
              <a:tr h="370840">
                <a:tc>
                  <a:txBody>
                    <a:bodyPr/>
                    <a:lstStyle/>
                    <a:p>
                      <a:r>
                        <a:rPr lang="en-US" dirty="0" smtClean="0"/>
                        <a:t>Inmate Programs</a:t>
                      </a:r>
                      <a:endParaRPr lang="en-US" dirty="0"/>
                    </a:p>
                  </a:txBody>
                  <a:tcPr/>
                </a:tc>
                <a:tc>
                  <a:txBody>
                    <a:bodyPr/>
                    <a:lstStyle/>
                    <a:p>
                      <a:pPr algn="r"/>
                      <a:r>
                        <a:rPr lang="en-US" b="0" i="0" dirty="0" smtClean="0"/>
                        <a:t>$5,604,670</a:t>
                      </a:r>
                      <a:endParaRPr lang="en-US" b="0" i="0" dirty="0"/>
                    </a:p>
                  </a:txBody>
                  <a:tcPr/>
                </a:tc>
              </a:tr>
              <a:tr h="370840">
                <a:tc>
                  <a:txBody>
                    <a:bodyPr/>
                    <a:lstStyle/>
                    <a:p>
                      <a:r>
                        <a:rPr lang="en-US" dirty="0" smtClean="0"/>
                        <a:t>Community Sentencing</a:t>
                      </a:r>
                      <a:endParaRPr lang="en-US" dirty="0"/>
                    </a:p>
                  </a:txBody>
                  <a:tcPr/>
                </a:tc>
                <a:tc>
                  <a:txBody>
                    <a:bodyPr/>
                    <a:lstStyle/>
                    <a:p>
                      <a:pPr algn="r"/>
                      <a:r>
                        <a:rPr lang="en-US" b="0" i="0" dirty="0" smtClean="0"/>
                        <a:t>$4,549,491</a:t>
                      </a:r>
                      <a:endParaRPr lang="en-US" b="0" i="0" dirty="0"/>
                    </a:p>
                  </a:txBody>
                  <a:tcPr/>
                </a:tc>
              </a:tr>
              <a:tr h="370840">
                <a:tc>
                  <a:txBody>
                    <a:bodyPr/>
                    <a:lstStyle/>
                    <a:p>
                      <a:r>
                        <a:rPr lang="en-US" dirty="0" smtClean="0"/>
                        <a:t>General/Central Operations</a:t>
                      </a:r>
                      <a:endParaRPr lang="en-US" dirty="0"/>
                    </a:p>
                  </a:txBody>
                  <a:tcPr/>
                </a:tc>
                <a:tc>
                  <a:txBody>
                    <a:bodyPr/>
                    <a:lstStyle/>
                    <a:p>
                      <a:pPr algn="r"/>
                      <a:r>
                        <a:rPr lang="en-US" b="0" i="0" dirty="0" smtClean="0"/>
                        <a:t>$12,369,275</a:t>
                      </a:r>
                      <a:endParaRPr lang="en-US" b="0" i="0" dirty="0"/>
                    </a:p>
                  </a:txBody>
                  <a:tcPr/>
                </a:tc>
              </a:tr>
              <a:tr h="370840">
                <a:tc>
                  <a:txBody>
                    <a:bodyPr/>
                    <a:lstStyle/>
                    <a:p>
                      <a:r>
                        <a:rPr lang="en-US" dirty="0" smtClean="0"/>
                        <a:t>Divisional Operations</a:t>
                      </a:r>
                      <a:endParaRPr lang="en-US" dirty="0"/>
                    </a:p>
                  </a:txBody>
                  <a:tcPr/>
                </a:tc>
                <a:tc>
                  <a:txBody>
                    <a:bodyPr/>
                    <a:lstStyle/>
                    <a:p>
                      <a:pPr algn="r"/>
                      <a:r>
                        <a:rPr lang="en-US" b="0" i="0" dirty="0" smtClean="0"/>
                        <a:t>$25,391,559</a:t>
                      </a:r>
                      <a:endParaRPr lang="en-US" b="0" i="0" dirty="0"/>
                    </a:p>
                  </a:txBody>
                  <a:tcPr/>
                </a:tc>
              </a:tr>
              <a:tr h="370840">
                <a:tc>
                  <a:txBody>
                    <a:bodyPr/>
                    <a:lstStyle/>
                    <a:p>
                      <a:r>
                        <a:rPr lang="en-US" dirty="0" smtClean="0"/>
                        <a:t>Information</a:t>
                      </a:r>
                      <a:r>
                        <a:rPr lang="en-US" baseline="0" dirty="0" smtClean="0"/>
                        <a:t> Technology</a:t>
                      </a:r>
                      <a:endParaRPr lang="en-US" dirty="0"/>
                    </a:p>
                  </a:txBody>
                  <a:tcPr/>
                </a:tc>
                <a:tc>
                  <a:txBody>
                    <a:bodyPr/>
                    <a:lstStyle/>
                    <a:p>
                      <a:pPr algn="r"/>
                      <a:r>
                        <a:rPr lang="en-US" b="0" i="0" dirty="0" smtClean="0"/>
                        <a:t>$10,735,574</a:t>
                      </a:r>
                      <a:endParaRPr lang="en-US" b="0" i="0" dirty="0"/>
                    </a:p>
                  </a:txBody>
                  <a:tcPr/>
                </a:tc>
              </a:tr>
              <a:tr h="370840">
                <a:tc>
                  <a:txBody>
                    <a:bodyPr/>
                    <a:lstStyle/>
                    <a:p>
                      <a:r>
                        <a:rPr lang="en-US" dirty="0" smtClean="0"/>
                        <a:t>OCI and Agri-Services</a:t>
                      </a:r>
                      <a:endParaRPr lang="en-US" dirty="0"/>
                    </a:p>
                  </a:txBody>
                  <a:tcPr/>
                </a:tc>
                <a:tc>
                  <a:txBody>
                    <a:bodyPr/>
                    <a:lstStyle/>
                    <a:p>
                      <a:pPr algn="r"/>
                      <a:r>
                        <a:rPr lang="en-US" b="0" i="0" dirty="0" smtClean="0"/>
                        <a:t>$31,517,108</a:t>
                      </a:r>
                      <a:endParaRPr lang="en-US" b="0" i="0" dirty="0"/>
                    </a:p>
                  </a:txBody>
                  <a:tcPr/>
                </a:tc>
              </a:tr>
              <a:tr h="370840">
                <a:tc>
                  <a:txBody>
                    <a:bodyPr/>
                    <a:lstStyle/>
                    <a:p>
                      <a:r>
                        <a:rPr lang="en-US" dirty="0" smtClean="0"/>
                        <a:t>Total </a:t>
                      </a:r>
                      <a:endParaRPr lang="en-US" dirty="0"/>
                    </a:p>
                  </a:txBody>
                  <a:tcPr/>
                </a:tc>
                <a:tc>
                  <a:txBody>
                    <a:bodyPr/>
                    <a:lstStyle/>
                    <a:p>
                      <a:pPr algn="r"/>
                      <a:r>
                        <a:rPr lang="en-US" b="0" i="0" dirty="0" smtClean="0"/>
                        <a:t>$561,869,129</a:t>
                      </a:r>
                      <a:endParaRPr lang="en-US" b="0" i="0" dirty="0"/>
                    </a:p>
                  </a:txBody>
                  <a:tcPr/>
                </a:tc>
              </a:tr>
            </a:tbl>
          </a:graphicData>
        </a:graphic>
      </p:graphicFrame>
      <p:sp>
        <p:nvSpPr>
          <p:cNvPr id="5" name="Slide Number Placeholder 4"/>
          <p:cNvSpPr>
            <a:spLocks noGrp="1"/>
          </p:cNvSpPr>
          <p:nvPr>
            <p:ph type="sldNum" sz="quarter" idx="12"/>
          </p:nvPr>
        </p:nvSpPr>
        <p:spPr/>
        <p:txBody>
          <a:bodyPr/>
          <a:lstStyle/>
          <a:p>
            <a:fld id="{65671BAF-11E1-46F6-839D-2B36C39ADFFE}" type="slidenum">
              <a:rPr lang="en-US" smtClean="0"/>
              <a:t>30</a:t>
            </a:fld>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945433983"/>
              </p:ext>
            </p:extLst>
          </p:nvPr>
        </p:nvGraphicFramePr>
        <p:xfrm>
          <a:off x="6218238" y="1846271"/>
          <a:ext cx="50292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96963" y="6116579"/>
            <a:ext cx="3149112" cy="246221"/>
          </a:xfrm>
          <a:prstGeom prst="rect">
            <a:avLst/>
          </a:prstGeom>
          <a:noFill/>
        </p:spPr>
        <p:txBody>
          <a:bodyPr wrap="square" rtlCol="0">
            <a:spAutoFit/>
          </a:bodyPr>
          <a:lstStyle/>
          <a:p>
            <a:r>
              <a:rPr lang="en-US" sz="1000" i="1" dirty="0" smtClean="0"/>
              <a:t>*FY 2017 data through 5/31/17</a:t>
            </a:r>
            <a:endParaRPr lang="en-US" sz="1000" i="1" dirty="0"/>
          </a:p>
        </p:txBody>
      </p:sp>
    </p:spTree>
    <p:extLst>
      <p:ext uri="{BB962C8B-B14F-4D97-AF65-F5344CB8AC3E}">
        <p14:creationId xmlns:p14="http://schemas.microsoft.com/office/powerpoint/2010/main" val="2178021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Year 2016 Actual Expenditures</a:t>
            </a:r>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31</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31594857"/>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1597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Contracted Beds – Expenditures and Population </a:t>
            </a:r>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32</a:t>
            </a:fld>
            <a:endParaRPr lang="en-US" dirty="0"/>
          </a:p>
        </p:txBody>
      </p:sp>
      <p:sp>
        <p:nvSpPr>
          <p:cNvPr id="5" name="TextBox 4"/>
          <p:cNvSpPr txBox="1"/>
          <p:nvPr/>
        </p:nvSpPr>
        <p:spPr>
          <a:xfrm>
            <a:off x="1096963" y="5994719"/>
            <a:ext cx="3149112" cy="246221"/>
          </a:xfrm>
          <a:prstGeom prst="rect">
            <a:avLst/>
          </a:prstGeom>
          <a:noFill/>
        </p:spPr>
        <p:txBody>
          <a:bodyPr wrap="square" rtlCol="0">
            <a:spAutoFit/>
          </a:bodyPr>
          <a:lstStyle/>
          <a:p>
            <a:r>
              <a:rPr lang="en-US" sz="1000" i="1" dirty="0" smtClean="0"/>
              <a:t>*FY 2017 data through 5/31/17</a:t>
            </a:r>
            <a:endParaRPr lang="en-US" sz="1000" i="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80208435"/>
              </p:ext>
            </p:extLst>
          </p:nvPr>
        </p:nvGraphicFramePr>
        <p:xfrm>
          <a:off x="429989" y="1737360"/>
          <a:ext cx="10209324" cy="4131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3627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441063"/>
            <a:ext cx="10058400" cy="833718"/>
          </a:xfrm>
        </p:spPr>
        <p:txBody>
          <a:bodyPr>
            <a:normAutofit/>
          </a:bodyPr>
          <a:lstStyle/>
          <a:p>
            <a:r>
              <a:rPr lang="en-US" sz="4000" dirty="0" smtClean="0"/>
              <a:t>Yearly Appropriation Changes FY 2012 – FY 2018</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1632084"/>
              </p:ext>
            </p:extLst>
          </p:nvPr>
        </p:nvGraphicFramePr>
        <p:xfrm>
          <a:off x="1096965" y="1324975"/>
          <a:ext cx="10115520" cy="4527184"/>
        </p:xfrm>
        <a:graphic>
          <a:graphicData uri="http://schemas.openxmlformats.org/drawingml/2006/table">
            <a:tbl>
              <a:tblPr firstRow="1" bandRow="1">
                <a:tableStyleId>{5C22544A-7EE6-4342-B048-85BDC9FD1C3A}</a:tableStyleId>
              </a:tblPr>
              <a:tblGrid>
                <a:gridCol w="2237906"/>
                <a:gridCol w="1183341"/>
                <a:gridCol w="1129553"/>
                <a:gridCol w="1129553"/>
                <a:gridCol w="1140310"/>
                <a:gridCol w="1151068"/>
                <a:gridCol w="1065008"/>
                <a:gridCol w="1078781"/>
              </a:tblGrid>
              <a:tr h="304136">
                <a:tc>
                  <a:txBody>
                    <a:bodyPr/>
                    <a:lstStyle/>
                    <a:p>
                      <a:endParaRPr lang="en-US" sz="1200" dirty="0"/>
                    </a:p>
                  </a:txBody>
                  <a:tcPr/>
                </a:tc>
                <a:tc>
                  <a:txBody>
                    <a:bodyPr/>
                    <a:lstStyle/>
                    <a:p>
                      <a:pPr algn="ctr"/>
                      <a:r>
                        <a:rPr lang="en-US" sz="1200" dirty="0" smtClean="0"/>
                        <a:t>FY 2012</a:t>
                      </a:r>
                      <a:endParaRPr lang="en-US" sz="1200" dirty="0"/>
                    </a:p>
                  </a:txBody>
                  <a:tcPr/>
                </a:tc>
                <a:tc>
                  <a:txBody>
                    <a:bodyPr/>
                    <a:lstStyle/>
                    <a:p>
                      <a:pPr algn="ctr"/>
                      <a:r>
                        <a:rPr lang="en-US" sz="1200" dirty="0" smtClean="0"/>
                        <a:t>FY 2013</a:t>
                      </a:r>
                      <a:endParaRPr lang="en-US" sz="1200" dirty="0"/>
                    </a:p>
                  </a:txBody>
                  <a:tcPr/>
                </a:tc>
                <a:tc>
                  <a:txBody>
                    <a:bodyPr/>
                    <a:lstStyle/>
                    <a:p>
                      <a:pPr algn="ctr"/>
                      <a:r>
                        <a:rPr lang="en-US" sz="1200" dirty="0" smtClean="0"/>
                        <a:t>FY 2014</a:t>
                      </a:r>
                      <a:endParaRPr lang="en-US" sz="1200" dirty="0"/>
                    </a:p>
                  </a:txBody>
                  <a:tcPr/>
                </a:tc>
                <a:tc>
                  <a:txBody>
                    <a:bodyPr/>
                    <a:lstStyle/>
                    <a:p>
                      <a:pPr algn="ctr"/>
                      <a:r>
                        <a:rPr lang="en-US" sz="1200" dirty="0" smtClean="0"/>
                        <a:t>FY 2015</a:t>
                      </a:r>
                      <a:endParaRPr lang="en-US" sz="1200" dirty="0"/>
                    </a:p>
                  </a:txBody>
                  <a:tcPr/>
                </a:tc>
                <a:tc>
                  <a:txBody>
                    <a:bodyPr/>
                    <a:lstStyle/>
                    <a:p>
                      <a:pPr algn="ctr"/>
                      <a:r>
                        <a:rPr lang="en-US" sz="1200" dirty="0" smtClean="0"/>
                        <a:t>FY 2016</a:t>
                      </a:r>
                      <a:endParaRPr lang="en-US" sz="1200" dirty="0"/>
                    </a:p>
                  </a:txBody>
                  <a:tcPr/>
                </a:tc>
                <a:tc>
                  <a:txBody>
                    <a:bodyPr/>
                    <a:lstStyle/>
                    <a:p>
                      <a:pPr algn="ctr"/>
                      <a:r>
                        <a:rPr lang="en-US" sz="1200" dirty="0" smtClean="0"/>
                        <a:t>FY 2017</a:t>
                      </a:r>
                      <a:endParaRPr lang="en-US" sz="1200" dirty="0"/>
                    </a:p>
                  </a:txBody>
                  <a:tcPr/>
                </a:tc>
                <a:tc>
                  <a:txBody>
                    <a:bodyPr/>
                    <a:lstStyle/>
                    <a:p>
                      <a:pPr algn="ctr"/>
                      <a:r>
                        <a:rPr lang="en-US" sz="1200" dirty="0" smtClean="0"/>
                        <a:t>FY 2018</a:t>
                      </a:r>
                      <a:endParaRPr lang="en-US" sz="1200" dirty="0"/>
                    </a:p>
                  </a:txBody>
                  <a:tcPr/>
                </a:tc>
              </a:tr>
              <a:tr h="450964">
                <a:tc>
                  <a:txBody>
                    <a:bodyPr/>
                    <a:lstStyle/>
                    <a:p>
                      <a:r>
                        <a:rPr lang="en-US" sz="1200" dirty="0" smtClean="0"/>
                        <a:t>Base from previous Fiscal Year</a:t>
                      </a:r>
                      <a:endParaRPr lang="en-US" sz="1200" dirty="0"/>
                    </a:p>
                  </a:txBody>
                  <a:tcPr/>
                </a:tc>
                <a:tc>
                  <a:txBody>
                    <a:bodyPr/>
                    <a:lstStyle/>
                    <a:p>
                      <a:r>
                        <a:rPr lang="en-US" sz="1200" dirty="0" smtClean="0"/>
                        <a:t>$462,141,777</a:t>
                      </a:r>
                      <a:endParaRPr lang="en-US" sz="1200" dirty="0"/>
                    </a:p>
                  </a:txBody>
                  <a:tcPr/>
                </a:tc>
                <a:tc>
                  <a:txBody>
                    <a:bodyPr/>
                    <a:lstStyle/>
                    <a:p>
                      <a:r>
                        <a:rPr lang="en-US" sz="1200" dirty="0" smtClean="0"/>
                        <a:t>$459,831,068</a:t>
                      </a:r>
                      <a:endParaRPr lang="en-US" sz="1200" dirty="0"/>
                    </a:p>
                  </a:txBody>
                  <a:tcPr/>
                </a:tc>
                <a:tc>
                  <a:txBody>
                    <a:bodyPr/>
                    <a:lstStyle/>
                    <a:p>
                      <a:r>
                        <a:rPr lang="en-US" sz="1200" dirty="0" smtClean="0"/>
                        <a:t>$463,731,068</a:t>
                      </a:r>
                      <a:endParaRPr lang="en-US" sz="1200" dirty="0"/>
                    </a:p>
                  </a:txBody>
                  <a:tcPr/>
                </a:tc>
                <a:tc>
                  <a:txBody>
                    <a:bodyPr/>
                    <a:lstStyle/>
                    <a:p>
                      <a:r>
                        <a:rPr lang="en-US" sz="1200" dirty="0" smtClean="0"/>
                        <a:t>$463,731,068</a:t>
                      </a:r>
                      <a:endParaRPr lang="en-US" sz="1200" dirty="0"/>
                    </a:p>
                  </a:txBody>
                  <a:tcPr/>
                </a:tc>
                <a:tc>
                  <a:txBody>
                    <a:bodyPr/>
                    <a:lstStyle/>
                    <a:p>
                      <a:r>
                        <a:rPr lang="en-US" sz="1200" dirty="0" smtClean="0"/>
                        <a:t>$470,900,943</a:t>
                      </a:r>
                      <a:endParaRPr lang="en-US" sz="1200" dirty="0"/>
                    </a:p>
                  </a:txBody>
                  <a:tcPr/>
                </a:tc>
                <a:tc>
                  <a:txBody>
                    <a:bodyPr/>
                    <a:lstStyle/>
                    <a:p>
                      <a:r>
                        <a:rPr lang="en-US" sz="1200" dirty="0" smtClean="0"/>
                        <a:t>$484,900,943</a:t>
                      </a:r>
                      <a:endParaRPr lang="en-US" sz="1200" dirty="0"/>
                    </a:p>
                  </a:txBody>
                  <a:tcPr/>
                </a:tc>
                <a:tc>
                  <a:txBody>
                    <a:bodyPr/>
                    <a:lstStyle/>
                    <a:p>
                      <a:r>
                        <a:rPr lang="en-US" sz="1200" dirty="0" smtClean="0"/>
                        <a:t>$483,400,943</a:t>
                      </a:r>
                      <a:endParaRPr lang="en-US" sz="1200" dirty="0"/>
                    </a:p>
                  </a:txBody>
                  <a:tcPr/>
                </a:tc>
              </a:tr>
              <a:tr h="631348">
                <a:tc>
                  <a:txBody>
                    <a:bodyPr/>
                    <a:lstStyle/>
                    <a:p>
                      <a:r>
                        <a:rPr lang="en-US" sz="1200" dirty="0" smtClean="0"/>
                        <a:t>Additional</a:t>
                      </a:r>
                      <a:r>
                        <a:rPr lang="en-US" sz="1200" baseline="0" dirty="0" smtClean="0"/>
                        <a:t> Appropriation Funds Rec’d</a:t>
                      </a:r>
                      <a:endParaRPr lang="en-US" sz="1200" dirty="0"/>
                    </a:p>
                  </a:txBody>
                  <a:tcPr/>
                </a:tc>
                <a:tc>
                  <a:txBody>
                    <a:bodyPr/>
                    <a:lstStyle/>
                    <a:p>
                      <a:r>
                        <a:rPr lang="en-US" sz="1200" dirty="0" smtClean="0"/>
                        <a:t>($2,310,709)</a:t>
                      </a:r>
                      <a:endParaRPr lang="en-US" sz="1200" dirty="0"/>
                    </a:p>
                  </a:txBody>
                  <a:tcPr/>
                </a:tc>
                <a:tc>
                  <a:txBody>
                    <a:bodyPr/>
                    <a:lstStyle/>
                    <a:p>
                      <a:r>
                        <a:rPr lang="en-US" sz="1200" dirty="0" smtClean="0"/>
                        <a:t>$3,900,000</a:t>
                      </a:r>
                      <a:endParaRPr lang="en-US" sz="1200" dirty="0"/>
                    </a:p>
                  </a:txBody>
                  <a:tcPr/>
                </a:tc>
                <a:tc>
                  <a:txBody>
                    <a:bodyPr/>
                    <a:lstStyle/>
                    <a:p>
                      <a:r>
                        <a:rPr lang="en-US" sz="1200" dirty="0" smtClean="0"/>
                        <a:t>-</a:t>
                      </a:r>
                      <a:endParaRPr lang="en-US" sz="1200" dirty="0"/>
                    </a:p>
                  </a:txBody>
                  <a:tcPr/>
                </a:tc>
                <a:tc>
                  <a:txBody>
                    <a:bodyPr/>
                    <a:lstStyle/>
                    <a:p>
                      <a:r>
                        <a:rPr lang="en-US" sz="1200" dirty="0" smtClean="0"/>
                        <a:t>$7,169,875</a:t>
                      </a:r>
                      <a:endParaRPr lang="en-US" sz="1200" dirty="0"/>
                    </a:p>
                  </a:txBody>
                  <a:tcPr/>
                </a:tc>
                <a:tc>
                  <a:txBody>
                    <a:bodyPr/>
                    <a:lstStyle/>
                    <a:p>
                      <a:r>
                        <a:rPr lang="en-US" sz="1200" dirty="0" smtClean="0"/>
                        <a:t>$14,000,000</a:t>
                      </a:r>
                      <a:endParaRPr lang="en-US" sz="1200" dirty="0"/>
                    </a:p>
                  </a:txBody>
                  <a:tcPr/>
                </a:tc>
                <a:tc>
                  <a:txBody>
                    <a:bodyPr/>
                    <a:lstStyle/>
                    <a:p>
                      <a:endParaRPr lang="en-US" sz="1200" dirty="0"/>
                    </a:p>
                  </a:txBody>
                  <a:tcPr/>
                </a:tc>
                <a:tc>
                  <a:txBody>
                    <a:bodyPr/>
                    <a:lstStyle/>
                    <a:p>
                      <a:r>
                        <a:rPr lang="en-US" sz="1200" dirty="0" smtClean="0"/>
                        <a:t>$1,610,612</a:t>
                      </a:r>
                      <a:endParaRPr lang="en-US" sz="1200" dirty="0"/>
                    </a:p>
                  </a:txBody>
                  <a:tcPr/>
                </a:tc>
              </a:tr>
              <a:tr h="548224">
                <a:tc>
                  <a:txBody>
                    <a:bodyPr/>
                    <a:lstStyle/>
                    <a:p>
                      <a:r>
                        <a:rPr lang="en-US" sz="1200" dirty="0" smtClean="0"/>
                        <a:t>Additional Appropriation</a:t>
                      </a:r>
                      <a:r>
                        <a:rPr lang="en-US" sz="1200" baseline="0" dirty="0" smtClean="0"/>
                        <a:t> Prison Industries Revolving Fund</a:t>
                      </a:r>
                      <a:endParaRPr lang="en-US" sz="1200" dirty="0"/>
                    </a:p>
                  </a:txBody>
                  <a:tcPr/>
                </a:tc>
                <a:tc>
                  <a:txBody>
                    <a:bodyPr/>
                    <a:lstStyle/>
                    <a:p>
                      <a:r>
                        <a:rPr lang="en-US" sz="1200" dirty="0" smtClean="0"/>
                        <a:t>-</a:t>
                      </a:r>
                      <a:endParaRPr lang="en-US" sz="1200" dirty="0"/>
                    </a:p>
                  </a:txBody>
                  <a:tcPr/>
                </a:tc>
                <a:tc>
                  <a:txBody>
                    <a:bodyPr/>
                    <a:lstStyle/>
                    <a:p>
                      <a:r>
                        <a:rPr lang="en-US" sz="1200" dirty="0" smtClean="0"/>
                        <a:t>-</a:t>
                      </a:r>
                      <a:endParaRPr lang="en-US" sz="1200" dirty="0"/>
                    </a:p>
                  </a:txBody>
                  <a:tcPr/>
                </a:tc>
                <a:tc>
                  <a:txBody>
                    <a:bodyPr/>
                    <a:lstStyle/>
                    <a:p>
                      <a:r>
                        <a:rPr lang="en-US" sz="1200" dirty="0" smtClean="0"/>
                        <a:t>-</a:t>
                      </a:r>
                      <a:endParaRPr lang="en-US" sz="1200" dirty="0"/>
                    </a:p>
                  </a:txBody>
                  <a:tcPr/>
                </a:tc>
                <a:tc>
                  <a:txBody>
                    <a:bodyPr/>
                    <a:lstStyle/>
                    <a:p>
                      <a:r>
                        <a:rPr lang="en-US" sz="1200" dirty="0" smtClean="0"/>
                        <a:t>-</a:t>
                      </a:r>
                      <a:endParaRPr lang="en-US" sz="1200" dirty="0"/>
                    </a:p>
                  </a:txBody>
                  <a:tcPr/>
                </a:tc>
                <a:tc>
                  <a:txBody>
                    <a:bodyPr/>
                    <a:lstStyle/>
                    <a:p>
                      <a:r>
                        <a:rPr lang="en-US" sz="1200" dirty="0" smtClean="0"/>
                        <a:t>-</a:t>
                      </a:r>
                      <a:endParaRPr lang="en-US" sz="1200" dirty="0"/>
                    </a:p>
                  </a:txBody>
                  <a:tcPr/>
                </a:tc>
                <a:tc>
                  <a:txBody>
                    <a:bodyPr/>
                    <a:lstStyle/>
                    <a:p>
                      <a:r>
                        <a:rPr lang="en-US" sz="1200" dirty="0" smtClean="0"/>
                        <a:t>($1,500,000)</a:t>
                      </a:r>
                      <a:endParaRPr lang="en-US" sz="1200" dirty="0"/>
                    </a:p>
                  </a:txBody>
                  <a:tcPr/>
                </a:tc>
                <a:tc>
                  <a:txBody>
                    <a:bodyPr/>
                    <a:lstStyle/>
                    <a:p>
                      <a:r>
                        <a:rPr lang="en-US" sz="1200" dirty="0" smtClean="0"/>
                        <a:t>($1,000,000)</a:t>
                      </a:r>
                      <a:endParaRPr lang="en-US" sz="1200" dirty="0"/>
                    </a:p>
                  </a:txBody>
                  <a:tcPr/>
                </a:tc>
              </a:tr>
              <a:tr h="304136">
                <a:tc>
                  <a:txBody>
                    <a:bodyPr/>
                    <a:lstStyle/>
                    <a:p>
                      <a:r>
                        <a:rPr lang="en-US" sz="1200" dirty="0" smtClean="0"/>
                        <a:t>Current Base</a:t>
                      </a:r>
                      <a:endParaRPr lang="en-US" sz="1200" dirty="0"/>
                    </a:p>
                  </a:txBody>
                  <a:tcPr/>
                </a:tc>
                <a:tc>
                  <a:txBody>
                    <a:bodyPr/>
                    <a:lstStyle/>
                    <a:p>
                      <a:r>
                        <a:rPr lang="en-US" sz="1200" dirty="0" smtClean="0"/>
                        <a:t>$459,831,068</a:t>
                      </a:r>
                      <a:endParaRPr lang="en-US" sz="1200" dirty="0"/>
                    </a:p>
                  </a:txBody>
                  <a:tcPr/>
                </a:tc>
                <a:tc>
                  <a:txBody>
                    <a:bodyPr/>
                    <a:lstStyle/>
                    <a:p>
                      <a:r>
                        <a:rPr lang="en-US" sz="1200" dirty="0" smtClean="0"/>
                        <a:t>$463,731,068</a:t>
                      </a:r>
                      <a:endParaRPr lang="en-US" sz="1200" dirty="0"/>
                    </a:p>
                  </a:txBody>
                  <a:tcPr/>
                </a:tc>
                <a:tc>
                  <a:txBody>
                    <a:bodyPr/>
                    <a:lstStyle/>
                    <a:p>
                      <a:r>
                        <a:rPr lang="en-US" sz="1200" dirty="0" smtClean="0"/>
                        <a:t>$463,731,068</a:t>
                      </a:r>
                      <a:endParaRPr lang="en-US" sz="1200" dirty="0"/>
                    </a:p>
                  </a:txBody>
                  <a:tcPr/>
                </a:tc>
                <a:tc>
                  <a:txBody>
                    <a:bodyPr/>
                    <a:lstStyle/>
                    <a:p>
                      <a:r>
                        <a:rPr lang="en-US" sz="1200" dirty="0" smtClean="0"/>
                        <a:t>$470,900,943</a:t>
                      </a:r>
                      <a:endParaRPr lang="en-US" sz="1200" dirty="0"/>
                    </a:p>
                  </a:txBody>
                  <a:tcPr/>
                </a:tc>
                <a:tc>
                  <a:txBody>
                    <a:bodyPr/>
                    <a:lstStyle/>
                    <a:p>
                      <a:r>
                        <a:rPr lang="en-US" sz="1200" dirty="0" smtClean="0"/>
                        <a:t>$484,900,943</a:t>
                      </a:r>
                      <a:endParaRPr lang="en-US" sz="1200" dirty="0"/>
                    </a:p>
                  </a:txBody>
                  <a:tcPr/>
                </a:tc>
                <a:tc>
                  <a:txBody>
                    <a:bodyPr/>
                    <a:lstStyle/>
                    <a:p>
                      <a:r>
                        <a:rPr lang="en-US" sz="1200" dirty="0" smtClean="0"/>
                        <a:t>$483,400,943</a:t>
                      </a:r>
                      <a:endParaRPr lang="en-US" sz="1200" dirty="0"/>
                    </a:p>
                  </a:txBody>
                  <a:tcPr/>
                </a:tc>
                <a:tc>
                  <a:txBody>
                    <a:bodyPr/>
                    <a:lstStyle/>
                    <a:p>
                      <a:r>
                        <a:rPr lang="en-US" sz="1200" dirty="0" smtClean="0"/>
                        <a:t>$485,011,555</a:t>
                      </a:r>
                      <a:endParaRPr lang="en-US" sz="1200" dirty="0"/>
                    </a:p>
                  </a:txBody>
                  <a:tcPr/>
                </a:tc>
              </a:tr>
              <a:tr h="450964">
                <a:tc>
                  <a:txBody>
                    <a:bodyPr/>
                    <a:lstStyle/>
                    <a:p>
                      <a:r>
                        <a:rPr lang="en-US" sz="1200" dirty="0" smtClean="0"/>
                        <a:t>One-Time</a:t>
                      </a:r>
                      <a:r>
                        <a:rPr lang="en-US" sz="1200" baseline="0" dirty="0" smtClean="0"/>
                        <a:t> Supplemental</a:t>
                      </a:r>
                      <a:endParaRPr lang="en-US" sz="1200" dirty="0"/>
                    </a:p>
                  </a:txBody>
                  <a:tcPr/>
                </a:tc>
                <a:tc>
                  <a:txBody>
                    <a:bodyPr/>
                    <a:lstStyle/>
                    <a:p>
                      <a:r>
                        <a:rPr lang="en-US" sz="1200" dirty="0" smtClean="0"/>
                        <a:t>-</a:t>
                      </a:r>
                      <a:endParaRPr lang="en-US" sz="1200" dirty="0"/>
                    </a:p>
                  </a:txBody>
                  <a:tcPr/>
                </a:tc>
                <a:tc>
                  <a:txBody>
                    <a:bodyPr/>
                    <a:lstStyle/>
                    <a:p>
                      <a:r>
                        <a:rPr lang="en-US" sz="1200" dirty="0" smtClean="0"/>
                        <a:t>-</a:t>
                      </a:r>
                      <a:endParaRPr lang="en-US" sz="1200" dirty="0"/>
                    </a:p>
                  </a:txBody>
                  <a:tcPr/>
                </a:tc>
                <a:tc>
                  <a:txBody>
                    <a:bodyPr/>
                    <a:lstStyle/>
                    <a:p>
                      <a:r>
                        <a:rPr lang="en-US" sz="1200" dirty="0" smtClean="0"/>
                        <a:t>$13,000,000</a:t>
                      </a:r>
                      <a:endParaRPr lang="en-US" sz="1200" dirty="0"/>
                    </a:p>
                  </a:txBody>
                  <a:tcPr/>
                </a:tc>
                <a:tc>
                  <a:txBody>
                    <a:bodyPr/>
                    <a:lstStyle/>
                    <a:p>
                      <a:r>
                        <a:rPr lang="en-US" sz="1200" dirty="0" smtClean="0"/>
                        <a:t>-</a:t>
                      </a:r>
                      <a:endParaRPr lang="en-US" sz="1200" dirty="0"/>
                    </a:p>
                  </a:txBody>
                  <a:tcPr/>
                </a:tc>
                <a:tc>
                  <a:txBody>
                    <a:bodyPr/>
                    <a:lstStyle/>
                    <a:p>
                      <a:r>
                        <a:rPr lang="en-US" sz="1200" dirty="0" smtClean="0"/>
                        <a:t>$27,579,620</a:t>
                      </a:r>
                      <a:endParaRPr lang="en-US" sz="1200" dirty="0"/>
                    </a:p>
                  </a:txBody>
                  <a:tcPr/>
                </a:tc>
                <a:tc>
                  <a:txBody>
                    <a:bodyPr/>
                    <a:lstStyle/>
                    <a:p>
                      <a:r>
                        <a:rPr lang="en-US" sz="1200" dirty="0" smtClean="0"/>
                        <a:t>-</a:t>
                      </a:r>
                      <a:endParaRPr lang="en-US" sz="1200" dirty="0"/>
                    </a:p>
                  </a:txBody>
                  <a:tcPr/>
                </a:tc>
                <a:tc>
                  <a:txBody>
                    <a:bodyPr/>
                    <a:lstStyle/>
                    <a:p>
                      <a:r>
                        <a:rPr lang="en-US" sz="1200" dirty="0" smtClean="0"/>
                        <a:t>-</a:t>
                      </a:r>
                      <a:endParaRPr lang="en-US" sz="1200" dirty="0"/>
                    </a:p>
                  </a:txBody>
                  <a:tcPr/>
                </a:tc>
              </a:tr>
              <a:tr h="450964">
                <a:tc>
                  <a:txBody>
                    <a:bodyPr/>
                    <a:lstStyle/>
                    <a:p>
                      <a:r>
                        <a:rPr lang="en-US" sz="1200" dirty="0" smtClean="0"/>
                        <a:t>Appropriation</a:t>
                      </a:r>
                      <a:r>
                        <a:rPr lang="en-US" sz="1200" baseline="0" dirty="0" smtClean="0"/>
                        <a:t> Return</a:t>
                      </a:r>
                      <a:endParaRPr lang="en-US" sz="1200" dirty="0"/>
                    </a:p>
                  </a:txBody>
                  <a:tcPr/>
                </a:tc>
                <a:tc>
                  <a:txBody>
                    <a:bodyPr/>
                    <a:lstStyle/>
                    <a:p>
                      <a:r>
                        <a:rPr lang="en-US" sz="1200" dirty="0" smtClean="0"/>
                        <a:t>-</a:t>
                      </a:r>
                      <a:endParaRPr lang="en-US" sz="1200" dirty="0"/>
                    </a:p>
                  </a:txBody>
                  <a:tcPr/>
                </a:tc>
                <a:tc>
                  <a:txBody>
                    <a:bodyPr/>
                    <a:lstStyle/>
                    <a:p>
                      <a:r>
                        <a:rPr lang="en-US" sz="1200" dirty="0" smtClean="0"/>
                        <a:t>-</a:t>
                      </a:r>
                      <a:endParaRPr lang="en-US" sz="1200" dirty="0"/>
                    </a:p>
                  </a:txBody>
                  <a:tcPr/>
                </a:tc>
                <a:tc>
                  <a:txBody>
                    <a:bodyPr/>
                    <a:lstStyle/>
                    <a:p>
                      <a:r>
                        <a:rPr lang="en-US" sz="1200" dirty="0" smtClean="0"/>
                        <a:t>-</a:t>
                      </a:r>
                      <a:endParaRPr lang="en-US" sz="1200" dirty="0"/>
                    </a:p>
                  </a:txBody>
                  <a:tcPr/>
                </a:tc>
                <a:tc>
                  <a:txBody>
                    <a:bodyPr/>
                    <a:lstStyle/>
                    <a:p>
                      <a:r>
                        <a:rPr lang="en-US" sz="1200" dirty="0" smtClean="0"/>
                        <a:t>-</a:t>
                      </a:r>
                      <a:endParaRPr lang="en-US" sz="1200" dirty="0"/>
                    </a:p>
                  </a:txBody>
                  <a:tcPr/>
                </a:tc>
                <a:tc>
                  <a:txBody>
                    <a:bodyPr/>
                    <a:lstStyle/>
                    <a:p>
                      <a:r>
                        <a:rPr lang="en-US" sz="1200" dirty="0" smtClean="0"/>
                        <a:t>($27,579,620)</a:t>
                      </a:r>
                      <a:endParaRPr lang="en-US" sz="1200" dirty="0"/>
                    </a:p>
                  </a:txBody>
                  <a:tcPr/>
                </a:tc>
                <a:tc>
                  <a:txBody>
                    <a:bodyPr/>
                    <a:lstStyle/>
                    <a:p>
                      <a:r>
                        <a:rPr lang="en-US" sz="1200" dirty="0" smtClean="0"/>
                        <a:t>($2,964,017)</a:t>
                      </a:r>
                      <a:endParaRPr lang="en-US" sz="1200" dirty="0"/>
                    </a:p>
                  </a:txBody>
                  <a:tcPr/>
                </a:tc>
                <a:tc>
                  <a:txBody>
                    <a:bodyPr/>
                    <a:lstStyle/>
                    <a:p>
                      <a:r>
                        <a:rPr lang="en-US" sz="1200" dirty="0" smtClean="0"/>
                        <a:t>-</a:t>
                      </a:r>
                      <a:endParaRPr lang="en-US" sz="1200" dirty="0"/>
                    </a:p>
                  </a:txBody>
                  <a:tcPr/>
                </a:tc>
              </a:tr>
              <a:tr h="450964">
                <a:tc>
                  <a:txBody>
                    <a:bodyPr/>
                    <a:lstStyle/>
                    <a:p>
                      <a:r>
                        <a:rPr lang="en-US" sz="1200" dirty="0" smtClean="0"/>
                        <a:t>Appropriation</a:t>
                      </a:r>
                      <a:r>
                        <a:rPr lang="en-US" sz="1200" baseline="0" dirty="0" smtClean="0"/>
                        <a:t> Refund</a:t>
                      </a:r>
                      <a:endParaRPr lang="en-US" sz="1200" dirty="0"/>
                    </a:p>
                  </a:txBody>
                  <a:tcPr/>
                </a:tc>
                <a:tc>
                  <a:txBody>
                    <a:bodyPr/>
                    <a:lstStyle/>
                    <a:p>
                      <a:r>
                        <a:rPr lang="en-US" sz="1200" dirty="0" smtClean="0"/>
                        <a:t>-</a:t>
                      </a:r>
                      <a:endParaRPr lang="en-US" sz="1200" dirty="0"/>
                    </a:p>
                  </a:txBody>
                  <a:tcPr/>
                </a:tc>
                <a:tc>
                  <a:txBody>
                    <a:bodyPr/>
                    <a:lstStyle/>
                    <a:p>
                      <a:r>
                        <a:rPr lang="en-US" sz="1200" dirty="0" smtClean="0"/>
                        <a:t>-</a:t>
                      </a:r>
                      <a:endParaRPr lang="en-US" sz="1200" dirty="0"/>
                    </a:p>
                  </a:txBody>
                  <a:tcPr/>
                </a:tc>
                <a:tc>
                  <a:txBody>
                    <a:bodyPr/>
                    <a:lstStyle/>
                    <a:p>
                      <a:r>
                        <a:rPr lang="en-US" sz="1200" dirty="0" smtClean="0"/>
                        <a:t>-</a:t>
                      </a:r>
                      <a:endParaRPr lang="en-US" sz="1200" dirty="0"/>
                    </a:p>
                  </a:txBody>
                  <a:tcPr/>
                </a:tc>
                <a:tc>
                  <a:txBody>
                    <a:bodyPr/>
                    <a:lstStyle/>
                    <a:p>
                      <a:r>
                        <a:rPr lang="en-US" sz="1200" dirty="0" smtClean="0"/>
                        <a:t>-</a:t>
                      </a:r>
                      <a:endParaRPr lang="en-US" sz="1200" dirty="0"/>
                    </a:p>
                  </a:txBody>
                  <a:tcPr/>
                </a:tc>
                <a:tc>
                  <a:txBody>
                    <a:bodyPr/>
                    <a:lstStyle/>
                    <a:p>
                      <a:r>
                        <a:rPr lang="en-US" sz="1200" dirty="0" smtClean="0"/>
                        <a:t>$10,164,879</a:t>
                      </a:r>
                      <a:endParaRPr lang="en-US" sz="1200" dirty="0"/>
                    </a:p>
                  </a:txBody>
                  <a:tcPr/>
                </a:tc>
                <a:tc>
                  <a:txBody>
                    <a:bodyPr/>
                    <a:lstStyle/>
                    <a:p>
                      <a:r>
                        <a:rPr lang="en-US" sz="1200" dirty="0" smtClean="0"/>
                        <a:t>-</a:t>
                      </a:r>
                      <a:endParaRPr lang="en-US" sz="1200" dirty="0"/>
                    </a:p>
                  </a:txBody>
                  <a:tcPr/>
                </a:tc>
                <a:tc>
                  <a:txBody>
                    <a:bodyPr/>
                    <a:lstStyle/>
                    <a:p>
                      <a:r>
                        <a:rPr lang="en-US" sz="1200" dirty="0" smtClean="0"/>
                        <a:t>-</a:t>
                      </a:r>
                      <a:endParaRPr lang="en-US" sz="1200" dirty="0"/>
                    </a:p>
                  </a:txBody>
                  <a:tcPr/>
                </a:tc>
              </a:tr>
              <a:tr h="304136">
                <a:tc>
                  <a:txBody>
                    <a:bodyPr/>
                    <a:lstStyle/>
                    <a:p>
                      <a:r>
                        <a:rPr lang="en-US" sz="1200" b="1" dirty="0" smtClean="0"/>
                        <a:t>Fiscal Year Total</a:t>
                      </a:r>
                      <a:endParaRPr lang="en-US" sz="1200" b="1" dirty="0"/>
                    </a:p>
                  </a:txBody>
                  <a:tcPr/>
                </a:tc>
                <a:tc>
                  <a:txBody>
                    <a:bodyPr/>
                    <a:lstStyle/>
                    <a:p>
                      <a:r>
                        <a:rPr lang="en-US" sz="1200" b="1" dirty="0" smtClean="0"/>
                        <a:t>$459,831,068</a:t>
                      </a:r>
                      <a:endParaRPr lang="en-US" sz="1200" b="1" dirty="0"/>
                    </a:p>
                  </a:txBody>
                  <a:tcPr/>
                </a:tc>
                <a:tc>
                  <a:txBody>
                    <a:bodyPr/>
                    <a:lstStyle/>
                    <a:p>
                      <a:r>
                        <a:rPr lang="en-US" sz="1200" b="1" dirty="0" smtClean="0"/>
                        <a:t>$463,731,068</a:t>
                      </a:r>
                      <a:endParaRPr lang="en-US" sz="1200" b="1" dirty="0"/>
                    </a:p>
                  </a:txBody>
                  <a:tcPr/>
                </a:tc>
                <a:tc>
                  <a:txBody>
                    <a:bodyPr/>
                    <a:lstStyle/>
                    <a:p>
                      <a:r>
                        <a:rPr lang="en-US" sz="1200" b="1" dirty="0" smtClean="0"/>
                        <a:t>$476,731,068</a:t>
                      </a:r>
                      <a:endParaRPr lang="en-US" sz="1200" b="1" dirty="0"/>
                    </a:p>
                  </a:txBody>
                  <a:tcPr/>
                </a:tc>
                <a:tc>
                  <a:txBody>
                    <a:bodyPr/>
                    <a:lstStyle/>
                    <a:p>
                      <a:r>
                        <a:rPr lang="en-US" sz="1200" b="1" dirty="0" smtClean="0"/>
                        <a:t>$470,900,943</a:t>
                      </a:r>
                      <a:endParaRPr lang="en-US" sz="1200" b="1" dirty="0"/>
                    </a:p>
                  </a:txBody>
                  <a:tcPr/>
                </a:tc>
                <a:tc>
                  <a:txBody>
                    <a:bodyPr/>
                    <a:lstStyle/>
                    <a:p>
                      <a:r>
                        <a:rPr lang="en-US" sz="1200" b="1" dirty="0" smtClean="0"/>
                        <a:t>$495,065,822</a:t>
                      </a:r>
                      <a:endParaRPr lang="en-US" sz="1200" b="1" dirty="0"/>
                    </a:p>
                  </a:txBody>
                  <a:tcPr/>
                </a:tc>
                <a:tc>
                  <a:txBody>
                    <a:bodyPr/>
                    <a:lstStyle/>
                    <a:p>
                      <a:r>
                        <a:rPr lang="en-US" sz="1200" b="1" dirty="0" smtClean="0"/>
                        <a:t>$481,936,926</a:t>
                      </a:r>
                      <a:endParaRPr lang="en-US" sz="1200" b="1" dirty="0"/>
                    </a:p>
                  </a:txBody>
                  <a:tcPr/>
                </a:tc>
                <a:tc>
                  <a:txBody>
                    <a:bodyPr/>
                    <a:lstStyle/>
                    <a:p>
                      <a:r>
                        <a:rPr lang="en-US" sz="1200" b="1" dirty="0" smtClean="0"/>
                        <a:t>$485,011,555</a:t>
                      </a:r>
                      <a:endParaRPr lang="en-US" sz="1200" b="1" dirty="0"/>
                    </a:p>
                  </a:txBody>
                  <a:tcPr/>
                </a:tc>
              </a:tr>
              <a:tr h="631348">
                <a:tc>
                  <a:txBody>
                    <a:bodyPr/>
                    <a:lstStyle/>
                    <a:p>
                      <a:r>
                        <a:rPr lang="en-US" sz="1200" b="1" dirty="0" smtClean="0"/>
                        <a:t>Change from Previous Fiscal Year </a:t>
                      </a:r>
                      <a:endParaRPr lang="en-US" sz="1200" b="1" dirty="0"/>
                    </a:p>
                  </a:txBody>
                  <a:tcPr/>
                </a:tc>
                <a:tc>
                  <a:txBody>
                    <a:bodyPr/>
                    <a:lstStyle/>
                    <a:p>
                      <a:pPr algn="ctr"/>
                      <a:r>
                        <a:rPr lang="en-US" sz="1200" b="1" dirty="0" smtClean="0"/>
                        <a:t>-0.5%</a:t>
                      </a:r>
                      <a:endParaRPr lang="en-US" sz="1200" b="1" dirty="0"/>
                    </a:p>
                  </a:txBody>
                  <a:tcPr/>
                </a:tc>
                <a:tc>
                  <a:txBody>
                    <a:bodyPr/>
                    <a:lstStyle/>
                    <a:p>
                      <a:pPr algn="ctr"/>
                      <a:r>
                        <a:rPr lang="en-US" sz="1200" b="1" dirty="0" smtClean="0"/>
                        <a:t>0.8%</a:t>
                      </a:r>
                      <a:endParaRPr lang="en-US" sz="1200" b="1" dirty="0"/>
                    </a:p>
                  </a:txBody>
                  <a:tcPr/>
                </a:tc>
                <a:tc>
                  <a:txBody>
                    <a:bodyPr/>
                    <a:lstStyle/>
                    <a:p>
                      <a:pPr algn="ctr"/>
                      <a:r>
                        <a:rPr lang="en-US" sz="1200" b="1" dirty="0" smtClean="0"/>
                        <a:t>2.8%</a:t>
                      </a:r>
                      <a:endParaRPr lang="en-US" sz="1200" b="1" dirty="0"/>
                    </a:p>
                  </a:txBody>
                  <a:tcPr/>
                </a:tc>
                <a:tc>
                  <a:txBody>
                    <a:bodyPr/>
                    <a:lstStyle/>
                    <a:p>
                      <a:pPr algn="ctr"/>
                      <a:r>
                        <a:rPr lang="en-US" sz="1200" b="1" dirty="0" smtClean="0"/>
                        <a:t>-1.2%</a:t>
                      </a:r>
                      <a:endParaRPr lang="en-US" sz="1200" b="1" dirty="0"/>
                    </a:p>
                  </a:txBody>
                  <a:tcPr/>
                </a:tc>
                <a:tc>
                  <a:txBody>
                    <a:bodyPr/>
                    <a:lstStyle/>
                    <a:p>
                      <a:pPr algn="ctr"/>
                      <a:r>
                        <a:rPr lang="en-US" sz="1200" b="1" dirty="0" smtClean="0"/>
                        <a:t>5.1%</a:t>
                      </a:r>
                      <a:endParaRPr lang="en-US" sz="1200" b="1" dirty="0"/>
                    </a:p>
                  </a:txBody>
                  <a:tcPr/>
                </a:tc>
                <a:tc>
                  <a:txBody>
                    <a:bodyPr/>
                    <a:lstStyle/>
                    <a:p>
                      <a:pPr algn="ctr"/>
                      <a:r>
                        <a:rPr lang="en-US" sz="1200" b="1" dirty="0" smtClean="0"/>
                        <a:t>-2.7%</a:t>
                      </a:r>
                      <a:endParaRPr lang="en-US" sz="1200" b="1" dirty="0"/>
                    </a:p>
                  </a:txBody>
                  <a:tcPr/>
                </a:tc>
                <a:tc>
                  <a:txBody>
                    <a:bodyPr/>
                    <a:lstStyle/>
                    <a:p>
                      <a:pPr algn="ctr"/>
                      <a:r>
                        <a:rPr lang="en-US" sz="1200" b="1" dirty="0" smtClean="0"/>
                        <a:t>0.6%</a:t>
                      </a:r>
                      <a:endParaRPr lang="en-US" sz="1200" b="1" dirty="0"/>
                    </a:p>
                  </a:txBody>
                  <a:tcPr/>
                </a:tc>
              </a:tr>
            </a:tbl>
          </a:graphicData>
        </a:graphic>
      </p:graphicFrame>
      <p:sp>
        <p:nvSpPr>
          <p:cNvPr id="4" name="Slide Number Placeholder 3"/>
          <p:cNvSpPr>
            <a:spLocks noGrp="1"/>
          </p:cNvSpPr>
          <p:nvPr>
            <p:ph type="sldNum" sz="quarter" idx="12"/>
          </p:nvPr>
        </p:nvSpPr>
        <p:spPr/>
        <p:txBody>
          <a:bodyPr/>
          <a:lstStyle/>
          <a:p>
            <a:fld id="{65671BAF-11E1-46F6-839D-2B36C39ADFFE}" type="slidenum">
              <a:rPr lang="en-US" smtClean="0"/>
              <a:t>33</a:t>
            </a:fld>
            <a:endParaRPr lang="en-US" dirty="0"/>
          </a:p>
        </p:txBody>
      </p:sp>
    </p:spTree>
    <p:extLst>
      <p:ext uri="{BB962C8B-B14F-4D97-AF65-F5344CB8AC3E}">
        <p14:creationId xmlns:p14="http://schemas.microsoft.com/office/powerpoint/2010/main" val="3656227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Takeaways</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v"/>
            </a:pPr>
            <a:r>
              <a:rPr lang="en-US" sz="3200" dirty="0"/>
              <a:t>No recovery since the 2010 recession coupled </a:t>
            </a:r>
            <a:r>
              <a:rPr lang="en-US" sz="3200" dirty="0" smtClean="0"/>
              <a:t>with continued </a:t>
            </a:r>
            <a:r>
              <a:rPr lang="en-US" sz="3200" dirty="0"/>
              <a:t>population </a:t>
            </a:r>
            <a:r>
              <a:rPr lang="en-US" sz="3200" dirty="0" smtClean="0"/>
              <a:t>growth</a:t>
            </a:r>
            <a:endParaRPr lang="en-US" sz="3200" dirty="0"/>
          </a:p>
          <a:p>
            <a:pPr>
              <a:buFont typeface="Wingdings" panose="05000000000000000000" pitchFamily="2" charset="2"/>
              <a:buChar char="v"/>
            </a:pPr>
            <a:r>
              <a:rPr lang="en-US" sz="3200" dirty="0" smtClean="0"/>
              <a:t>Operations have been supported at </a:t>
            </a:r>
            <a:r>
              <a:rPr lang="en-US" sz="3200" dirty="0"/>
              <a:t>the expense of </a:t>
            </a:r>
            <a:r>
              <a:rPr lang="en-US" sz="3200" dirty="0" smtClean="0"/>
              <a:t>staff</a:t>
            </a:r>
            <a:endParaRPr lang="en-US" sz="3200" dirty="0"/>
          </a:p>
          <a:p>
            <a:pPr>
              <a:buFont typeface="Wingdings" panose="05000000000000000000" pitchFamily="2" charset="2"/>
              <a:buChar char="v"/>
            </a:pPr>
            <a:r>
              <a:rPr lang="en-US" sz="3200" dirty="0" smtClean="0"/>
              <a:t>Not competitive </a:t>
            </a:r>
            <a:r>
              <a:rPr lang="en-US" sz="3200" dirty="0"/>
              <a:t>in </a:t>
            </a:r>
            <a:r>
              <a:rPr lang="en-US" sz="3200" dirty="0" smtClean="0"/>
              <a:t>recruitment and retention of staff</a:t>
            </a:r>
          </a:p>
          <a:p>
            <a:pPr>
              <a:buFont typeface="Wingdings" panose="05000000000000000000" pitchFamily="2" charset="2"/>
              <a:buChar char="v"/>
            </a:pPr>
            <a:r>
              <a:rPr lang="en-US" sz="3200" dirty="0" smtClean="0"/>
              <a:t>Serious problems with </a:t>
            </a:r>
            <a:r>
              <a:rPr lang="en-US" sz="3200" dirty="0"/>
              <a:t>current hiring </a:t>
            </a:r>
            <a:r>
              <a:rPr lang="en-US" sz="3200" dirty="0" smtClean="0"/>
              <a:t>rates</a:t>
            </a:r>
            <a:endParaRPr lang="en-US" sz="3200" dirty="0"/>
          </a:p>
          <a:p>
            <a:pPr>
              <a:buFont typeface="Wingdings" panose="05000000000000000000" pitchFamily="2" charset="2"/>
              <a:buChar char="v"/>
            </a:pPr>
            <a:r>
              <a:rPr lang="en-US" sz="3200" dirty="0" smtClean="0"/>
              <a:t>Maintenance, repairs and replacement of infrastructure/equipment have been</a:t>
            </a:r>
          </a:p>
          <a:p>
            <a:pPr marL="0" indent="0">
              <a:buNone/>
            </a:pPr>
            <a:r>
              <a:rPr lang="en-US" sz="3200" dirty="0"/>
              <a:t> </a:t>
            </a:r>
            <a:r>
              <a:rPr lang="en-US" sz="3200" dirty="0" smtClean="0"/>
              <a:t>   deferred or ignored to </a:t>
            </a:r>
            <a:r>
              <a:rPr lang="en-US" sz="3200" dirty="0"/>
              <a:t>support </a:t>
            </a:r>
            <a:r>
              <a:rPr lang="en-US" sz="3200" dirty="0" smtClean="0"/>
              <a:t>operations</a:t>
            </a:r>
          </a:p>
          <a:p>
            <a:pPr marL="0" indent="0">
              <a:spcBef>
                <a:spcPts val="0"/>
              </a:spcBef>
              <a:buNone/>
            </a:pPr>
            <a:endParaRPr lang="en-US" sz="3200" dirty="0"/>
          </a:p>
          <a:p>
            <a:pPr>
              <a:spcBef>
                <a:spcPts val="0"/>
              </a:spcBef>
              <a:buFont typeface="Wingdings" panose="05000000000000000000" pitchFamily="2" charset="2"/>
              <a:buChar char="v"/>
            </a:pPr>
            <a:r>
              <a:rPr lang="en-US" sz="3200" dirty="0" smtClean="0"/>
              <a:t>Aging prison population resulting in increased </a:t>
            </a:r>
            <a:r>
              <a:rPr lang="en-US" sz="3200" dirty="0"/>
              <a:t>health care </a:t>
            </a:r>
            <a:r>
              <a:rPr lang="en-US" sz="3200" dirty="0" smtClean="0"/>
              <a:t>costs </a:t>
            </a:r>
            <a:endParaRPr lang="en-US" sz="3200" dirty="0"/>
          </a:p>
          <a:p>
            <a:pPr>
              <a:lnSpc>
                <a:spcPct val="120000"/>
              </a:lnSpc>
              <a:buFont typeface="Wingdings" panose="05000000000000000000" pitchFamily="2" charset="2"/>
              <a:buChar char="v"/>
            </a:pPr>
            <a:r>
              <a:rPr lang="en-US" sz="3200" dirty="0" smtClean="0"/>
              <a:t>Staff training and inmate programs have been sacrificed in an effort to support</a:t>
            </a:r>
          </a:p>
          <a:p>
            <a:pPr marL="0" indent="0">
              <a:lnSpc>
                <a:spcPct val="120000"/>
              </a:lnSpc>
              <a:spcBef>
                <a:spcPts val="0"/>
              </a:spcBef>
              <a:buNone/>
            </a:pPr>
            <a:r>
              <a:rPr lang="en-US" sz="3200" dirty="0"/>
              <a:t> </a:t>
            </a:r>
            <a:r>
              <a:rPr lang="en-US" sz="3200" dirty="0" smtClean="0"/>
              <a:t>   operations</a:t>
            </a:r>
            <a:endParaRPr lang="en-US" sz="3200" dirty="0"/>
          </a:p>
        </p:txBody>
      </p:sp>
      <p:sp>
        <p:nvSpPr>
          <p:cNvPr id="4" name="Slide Number Placeholder 3"/>
          <p:cNvSpPr>
            <a:spLocks noGrp="1"/>
          </p:cNvSpPr>
          <p:nvPr>
            <p:ph type="sldNum" sz="quarter" idx="12"/>
          </p:nvPr>
        </p:nvSpPr>
        <p:spPr/>
        <p:txBody>
          <a:bodyPr/>
          <a:lstStyle/>
          <a:p>
            <a:fld id="{65671BAF-11E1-46F6-839D-2B36C39ADFFE}" type="slidenum">
              <a:rPr lang="en-US" smtClean="0"/>
              <a:t>34</a:t>
            </a:fld>
            <a:endParaRPr lang="en-US" dirty="0"/>
          </a:p>
        </p:txBody>
      </p:sp>
    </p:spTree>
    <p:extLst>
      <p:ext uri="{BB962C8B-B14F-4D97-AF65-F5344CB8AC3E}">
        <p14:creationId xmlns:p14="http://schemas.microsoft.com/office/powerpoint/2010/main" val="1842824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Challenges Facing the Agency</a:t>
            </a:r>
            <a:endParaRPr lang="en-US" sz="5400"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35</a:t>
            </a:fld>
            <a:endParaRPr lang="en-US" dirty="0"/>
          </a:p>
        </p:txBody>
      </p:sp>
    </p:spTree>
    <p:extLst>
      <p:ext uri="{BB962C8B-B14F-4D97-AF65-F5344CB8AC3E}">
        <p14:creationId xmlns:p14="http://schemas.microsoft.com/office/powerpoint/2010/main" val="5184558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a:t>
            </a:r>
            <a:endParaRPr lang="en-US" dirty="0"/>
          </a:p>
        </p:txBody>
      </p:sp>
      <p:sp>
        <p:nvSpPr>
          <p:cNvPr id="11" name="Content Placeholder 10"/>
          <p:cNvSpPr>
            <a:spLocks noGrp="1"/>
          </p:cNvSpPr>
          <p:nvPr>
            <p:ph idx="1"/>
          </p:nvPr>
        </p:nvSpPr>
        <p:spPr/>
        <p:txBody>
          <a:bodyPr>
            <a:noAutofit/>
          </a:bodyPr>
          <a:lstStyle/>
          <a:p>
            <a:pPr marL="465138" indent="-465138" algn="just">
              <a:buFont typeface="Wingdings" panose="05000000000000000000" pitchFamily="2" charset="2"/>
              <a:buChar char="v"/>
            </a:pPr>
            <a:r>
              <a:rPr lang="en-US" sz="2800" dirty="0" smtClean="0"/>
              <a:t>Pay Raises</a:t>
            </a:r>
          </a:p>
          <a:p>
            <a:pPr marL="465138" indent="-465138" algn="just">
              <a:buFont typeface="Wingdings" panose="05000000000000000000" pitchFamily="2" charset="2"/>
              <a:buChar char="v"/>
            </a:pPr>
            <a:r>
              <a:rPr lang="en-US" sz="2800" dirty="0" smtClean="0"/>
              <a:t>Hiring and retention of staff is critical</a:t>
            </a:r>
          </a:p>
          <a:p>
            <a:pPr marL="682625" lvl="1" indent="-482600" algn="just">
              <a:buFont typeface="Wingdings" panose="05000000000000000000" pitchFamily="2" charset="2"/>
              <a:buChar char="v"/>
            </a:pPr>
            <a:r>
              <a:rPr lang="en-US" sz="2400" dirty="0"/>
              <a:t>C</a:t>
            </a:r>
            <a:r>
              <a:rPr lang="en-US" sz="2400" dirty="0" smtClean="0"/>
              <a:t>ost of living adjustment </a:t>
            </a:r>
          </a:p>
          <a:p>
            <a:pPr marL="682625" lvl="1" indent="-482600" algn="just">
              <a:buFont typeface="Wingdings" panose="05000000000000000000" pitchFamily="2" charset="2"/>
              <a:buChar char="v"/>
            </a:pPr>
            <a:r>
              <a:rPr lang="en-US" sz="2400" dirty="0" smtClean="0"/>
              <a:t>Qualify for food stamps </a:t>
            </a:r>
          </a:p>
          <a:p>
            <a:pPr marL="682625" lvl="1" indent="-482600" algn="just">
              <a:buFont typeface="Wingdings" panose="05000000000000000000" pitchFamily="2" charset="2"/>
              <a:buChar char="v"/>
            </a:pPr>
            <a:r>
              <a:rPr lang="en-US" sz="2400" dirty="0"/>
              <a:t>T</a:t>
            </a:r>
            <a:r>
              <a:rPr lang="en-US" sz="2400" dirty="0" smtClean="0"/>
              <a:t>urnover rates for staff </a:t>
            </a:r>
          </a:p>
          <a:p>
            <a:pPr marL="465138" indent="-465138" algn="just">
              <a:buFont typeface="Wingdings" panose="05000000000000000000" pitchFamily="2" charset="2"/>
              <a:buChar char="v"/>
            </a:pPr>
            <a:r>
              <a:rPr lang="en-US" sz="2800" dirty="0" smtClean="0"/>
              <a:t>Starting Pay for Correctional Officers</a:t>
            </a:r>
          </a:p>
          <a:p>
            <a:pPr marL="682625" lvl="1" indent="-482600" algn="just">
              <a:buFont typeface="Wingdings" panose="05000000000000000000" pitchFamily="2" charset="2"/>
              <a:buChar char="v"/>
            </a:pPr>
            <a:r>
              <a:rPr lang="en-US" sz="2400" dirty="0" smtClean="0"/>
              <a:t>Correctional officers in surrounding areas</a:t>
            </a:r>
          </a:p>
          <a:p>
            <a:pPr marL="682625" lvl="1" indent="-482600" algn="just">
              <a:buFont typeface="Wingdings" panose="05000000000000000000" pitchFamily="2" charset="2"/>
              <a:buChar char="v"/>
            </a:pPr>
            <a:r>
              <a:rPr lang="en-US" sz="2400" dirty="0" smtClean="0"/>
              <a:t>7/11 Clerks</a:t>
            </a:r>
          </a:p>
          <a:p>
            <a:pPr marL="465138" indent="-465138" algn="just">
              <a:buFont typeface="Wingdings" panose="05000000000000000000" pitchFamily="2" charset="2"/>
              <a:buChar char="v"/>
            </a:pPr>
            <a:r>
              <a:rPr lang="en-US" sz="2800" dirty="0" smtClean="0"/>
              <a:t>Experienced staff separations/retirement</a:t>
            </a:r>
            <a:endParaRPr lang="en-US" sz="2800" dirty="0"/>
          </a:p>
        </p:txBody>
      </p:sp>
      <p:sp>
        <p:nvSpPr>
          <p:cNvPr id="4" name="Slide Number Placeholder 3"/>
          <p:cNvSpPr>
            <a:spLocks noGrp="1"/>
          </p:cNvSpPr>
          <p:nvPr>
            <p:ph type="sldNum" sz="quarter" idx="12"/>
          </p:nvPr>
        </p:nvSpPr>
        <p:spPr/>
        <p:txBody>
          <a:bodyPr/>
          <a:lstStyle/>
          <a:p>
            <a:fld id="{65671BAF-11E1-46F6-839D-2B36C39ADFFE}" type="slidenum">
              <a:rPr lang="en-US" smtClean="0"/>
              <a:t>36</a:t>
            </a:fld>
            <a:endParaRPr lang="en-US" dirty="0"/>
          </a:p>
        </p:txBody>
      </p:sp>
    </p:spTree>
    <p:extLst>
      <p:ext uri="{BB962C8B-B14F-4D97-AF65-F5344CB8AC3E}">
        <p14:creationId xmlns:p14="http://schemas.microsoft.com/office/powerpoint/2010/main" val="4085441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Inmates in State Facilities vs. Filled Correctional Officer* Positions </a:t>
            </a:r>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37</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11492009"/>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96963" y="6117741"/>
            <a:ext cx="3377901" cy="246221"/>
          </a:xfrm>
          <a:prstGeom prst="rect">
            <a:avLst/>
          </a:prstGeom>
          <a:noFill/>
        </p:spPr>
        <p:txBody>
          <a:bodyPr wrap="square" rtlCol="0">
            <a:spAutoFit/>
          </a:bodyPr>
          <a:lstStyle/>
          <a:p>
            <a:r>
              <a:rPr lang="en-US" sz="1000" i="1" dirty="0" smtClean="0"/>
              <a:t>*Includes CSO I-IV’s</a:t>
            </a:r>
            <a:endParaRPr lang="en-US" sz="1000" i="1" dirty="0"/>
          </a:p>
        </p:txBody>
      </p:sp>
    </p:spTree>
    <p:extLst>
      <p:ext uri="{BB962C8B-B14F-4D97-AF65-F5344CB8AC3E}">
        <p14:creationId xmlns:p14="http://schemas.microsoft.com/office/powerpoint/2010/main" val="22899824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Offenders on Probation and Parole Supervision vs. Filled Probation and Parole Officers* </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26041961"/>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65671BAF-11E1-46F6-839D-2B36C39ADFFE}" type="slidenum">
              <a:rPr lang="en-US" smtClean="0"/>
              <a:t>38</a:t>
            </a:fld>
            <a:endParaRPr lang="en-US" dirty="0"/>
          </a:p>
        </p:txBody>
      </p:sp>
      <p:sp>
        <p:nvSpPr>
          <p:cNvPr id="10" name="TextBox 9"/>
          <p:cNvSpPr txBox="1"/>
          <p:nvPr/>
        </p:nvSpPr>
        <p:spPr>
          <a:xfrm>
            <a:off x="1096962" y="6123811"/>
            <a:ext cx="5154981" cy="246221"/>
          </a:xfrm>
          <a:prstGeom prst="rect">
            <a:avLst/>
          </a:prstGeom>
          <a:noFill/>
        </p:spPr>
        <p:txBody>
          <a:bodyPr wrap="square" rtlCol="0">
            <a:spAutoFit/>
          </a:bodyPr>
          <a:lstStyle/>
          <a:p>
            <a:r>
              <a:rPr lang="en-US" sz="1000" i="1" dirty="0" smtClean="0"/>
              <a:t>*FY 2017 data through 5/31/17; Excludes Community Sentencing, GPS/EMP; Includes PPO I-III’s</a:t>
            </a:r>
            <a:endParaRPr lang="en-US" sz="1000" i="1" dirty="0"/>
          </a:p>
        </p:txBody>
      </p:sp>
    </p:spTree>
    <p:extLst>
      <p:ext uri="{BB962C8B-B14F-4D97-AF65-F5344CB8AC3E}">
        <p14:creationId xmlns:p14="http://schemas.microsoft.com/office/powerpoint/2010/main" val="1186709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Staff by Years of Service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48014341"/>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65671BAF-11E1-46F6-839D-2B36C39ADFFE}" type="slidenum">
              <a:rPr lang="en-US" smtClean="0"/>
              <a:t>39</a:t>
            </a:fld>
            <a:endParaRPr lang="en-US" dirty="0"/>
          </a:p>
        </p:txBody>
      </p:sp>
    </p:spTree>
    <p:extLst>
      <p:ext uri="{BB962C8B-B14F-4D97-AF65-F5344CB8AC3E}">
        <p14:creationId xmlns:p14="http://schemas.microsoft.com/office/powerpoint/2010/main" val="1526266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Impact If Oklahoma Met Comparison Rates</a:t>
            </a:r>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891760"/>
              </p:ext>
            </p:extLst>
          </p:nvPr>
        </p:nvGraphicFramePr>
        <p:xfrm>
          <a:off x="1096963" y="1846263"/>
          <a:ext cx="10058400" cy="4312920"/>
        </p:xfrm>
        <a:graphic>
          <a:graphicData uri="http://schemas.openxmlformats.org/drawingml/2006/table">
            <a:tbl>
              <a:tblPr firstRow="1" bandRow="1">
                <a:tableStyleId>{5C22544A-7EE6-4342-B048-85BDC9FD1C3A}</a:tableStyleId>
              </a:tblPr>
              <a:tblGrid>
                <a:gridCol w="2011997"/>
                <a:gridCol w="3239589"/>
                <a:gridCol w="4806814"/>
              </a:tblGrid>
              <a:tr h="370840">
                <a:tc>
                  <a:txBody>
                    <a:bodyPr/>
                    <a:lstStyle/>
                    <a:p>
                      <a:r>
                        <a:rPr lang="en-US" dirty="0" smtClean="0"/>
                        <a:t>Oklahoma Compared To</a:t>
                      </a:r>
                      <a:endParaRPr lang="en-US" dirty="0"/>
                    </a:p>
                  </a:txBody>
                  <a:tcPr/>
                </a:tc>
                <a:tc>
                  <a:txBody>
                    <a:bodyPr/>
                    <a:lstStyle/>
                    <a:p>
                      <a:r>
                        <a:rPr lang="en-US" dirty="0" smtClean="0"/>
                        <a:t>Reduction in Inmates  </a:t>
                      </a:r>
                      <a:r>
                        <a:rPr lang="en-US" baseline="0" dirty="0" smtClean="0"/>
                        <a:t>Required to Meet Comparison Rate</a:t>
                      </a:r>
                      <a:endParaRPr lang="en-US" dirty="0"/>
                    </a:p>
                  </a:txBody>
                  <a:tcPr/>
                </a:tc>
                <a:tc>
                  <a:txBody>
                    <a:bodyPr/>
                    <a:lstStyle/>
                    <a:p>
                      <a:r>
                        <a:rPr lang="en-US" baseline="0" dirty="0" smtClean="0"/>
                        <a:t>Reduction in Beds</a:t>
                      </a:r>
                      <a:endParaRPr lang="en-US" dirty="0"/>
                    </a:p>
                  </a:txBody>
                  <a:tcPr/>
                </a:tc>
              </a:tr>
              <a:tr h="370840">
                <a:tc>
                  <a:txBody>
                    <a:bodyPr/>
                    <a:lstStyle/>
                    <a:p>
                      <a:r>
                        <a:rPr lang="en-US" dirty="0" smtClean="0"/>
                        <a:t>National Average</a:t>
                      </a:r>
                      <a:endParaRPr lang="en-US" dirty="0"/>
                    </a:p>
                  </a:txBody>
                  <a:tcPr/>
                </a:tc>
                <a:tc>
                  <a:txBody>
                    <a:bodyPr/>
                    <a:lstStyle/>
                    <a:p>
                      <a:pPr algn="r"/>
                      <a:r>
                        <a:rPr lang="en-US" dirty="0" smtClean="0"/>
                        <a:t>-10,017</a:t>
                      </a:r>
                      <a:endParaRPr lang="en-US" dirty="0"/>
                    </a:p>
                  </a:txBody>
                  <a:tcPr/>
                </a:tc>
                <a:tc>
                  <a:txBody>
                    <a:bodyPr/>
                    <a:lstStyle/>
                    <a:p>
                      <a:r>
                        <a:rPr lang="en-US" dirty="0" smtClean="0"/>
                        <a:t>7,826 contracted beds + 318</a:t>
                      </a:r>
                      <a:r>
                        <a:rPr lang="en-US" baseline="0" dirty="0" smtClean="0"/>
                        <a:t> county jail waiting + a facility or two 1,873</a:t>
                      </a:r>
                      <a:endParaRPr lang="en-US" dirty="0"/>
                    </a:p>
                  </a:txBody>
                  <a:tcPr/>
                </a:tc>
              </a:tr>
              <a:tr h="370840">
                <a:tc>
                  <a:txBody>
                    <a:bodyPr/>
                    <a:lstStyle/>
                    <a:p>
                      <a:r>
                        <a:rPr lang="en-US" dirty="0" smtClean="0"/>
                        <a:t>Kansas  - 34</a:t>
                      </a:r>
                      <a:r>
                        <a:rPr lang="en-US" baseline="30000" dirty="0" smtClean="0"/>
                        <a:t>th</a:t>
                      </a:r>
                      <a:endParaRPr lang="en-US" dirty="0"/>
                    </a:p>
                  </a:txBody>
                  <a:tcPr/>
                </a:tc>
                <a:tc>
                  <a:txBody>
                    <a:bodyPr/>
                    <a:lstStyle/>
                    <a:p>
                      <a:pPr algn="r"/>
                      <a:r>
                        <a:rPr lang="en-US" dirty="0" smtClean="0"/>
                        <a:t>-15,083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7,826 contracted beds + 318</a:t>
                      </a:r>
                      <a:r>
                        <a:rPr lang="en-US" baseline="0" dirty="0" smtClean="0"/>
                        <a:t> county jail waiting + several facilities 6,939</a:t>
                      </a:r>
                      <a:endParaRPr lang="en-US" dirty="0" smtClean="0"/>
                    </a:p>
                  </a:txBody>
                  <a:tcPr/>
                </a:tc>
              </a:tr>
              <a:tr h="370840">
                <a:tc>
                  <a:txBody>
                    <a:bodyPr/>
                    <a:lstStyle/>
                    <a:p>
                      <a:r>
                        <a:rPr lang="en-US" dirty="0" smtClean="0"/>
                        <a:t>Missouri - 8</a:t>
                      </a:r>
                      <a:r>
                        <a:rPr lang="en-US" baseline="30000" dirty="0" smtClean="0"/>
                        <a:t>th</a:t>
                      </a:r>
                      <a:endParaRPr lang="en-US" dirty="0"/>
                    </a:p>
                  </a:txBody>
                  <a:tcPr/>
                </a:tc>
                <a:tc>
                  <a:txBody>
                    <a:bodyPr/>
                    <a:lstStyle/>
                    <a:p>
                      <a:pPr algn="r"/>
                      <a:r>
                        <a:rPr lang="en-US" dirty="0" smtClean="0"/>
                        <a:t>-7,210</a:t>
                      </a:r>
                      <a:endParaRPr lang="en-US" dirty="0"/>
                    </a:p>
                  </a:txBody>
                  <a:tcPr/>
                </a:tc>
                <a:tc>
                  <a:txBody>
                    <a:bodyPr/>
                    <a:lstStyle/>
                    <a:p>
                      <a:r>
                        <a:rPr lang="en-US" dirty="0" smtClean="0"/>
                        <a:t>7,210 contracted</a:t>
                      </a:r>
                      <a:r>
                        <a:rPr lang="en-US" baseline="0" dirty="0" smtClean="0"/>
                        <a:t> beds</a:t>
                      </a:r>
                      <a:endParaRPr lang="en-US" dirty="0"/>
                    </a:p>
                  </a:txBody>
                  <a:tcPr/>
                </a:tc>
              </a:tr>
              <a:tr h="370840">
                <a:tc>
                  <a:txBody>
                    <a:bodyPr/>
                    <a:lstStyle/>
                    <a:p>
                      <a:r>
                        <a:rPr lang="en-US" dirty="0" smtClean="0"/>
                        <a:t>Arkansas - 6</a:t>
                      </a:r>
                      <a:r>
                        <a:rPr lang="en-US" baseline="30000" dirty="0" smtClean="0"/>
                        <a:t>th</a:t>
                      </a:r>
                      <a:endParaRPr lang="en-US" dirty="0"/>
                    </a:p>
                  </a:txBody>
                  <a:tcPr/>
                </a:tc>
                <a:tc>
                  <a:txBody>
                    <a:bodyPr/>
                    <a:lstStyle/>
                    <a:p>
                      <a:pPr algn="r"/>
                      <a:r>
                        <a:rPr lang="en-US" dirty="0" smtClean="0"/>
                        <a:t>-4,833</a:t>
                      </a:r>
                      <a:endParaRPr lang="en-US" dirty="0"/>
                    </a:p>
                  </a:txBody>
                  <a:tcPr/>
                </a:tc>
                <a:tc>
                  <a:txBody>
                    <a:bodyPr/>
                    <a:lstStyle/>
                    <a:p>
                      <a:r>
                        <a:rPr lang="en-US" dirty="0" smtClean="0"/>
                        <a:t>4,833 contracted beds</a:t>
                      </a:r>
                      <a:endParaRPr lang="en-US" dirty="0"/>
                    </a:p>
                  </a:txBody>
                  <a:tcPr/>
                </a:tc>
              </a:tr>
              <a:tr h="370840">
                <a:tc>
                  <a:txBody>
                    <a:bodyPr/>
                    <a:lstStyle/>
                    <a:p>
                      <a:r>
                        <a:rPr lang="en-US" dirty="0" smtClean="0"/>
                        <a:t>Texas - 7</a:t>
                      </a:r>
                      <a:r>
                        <a:rPr lang="en-US" baseline="30000" dirty="0" smtClean="0"/>
                        <a:t>th</a:t>
                      </a:r>
                      <a:endParaRPr lang="en-US" dirty="0"/>
                    </a:p>
                  </a:txBody>
                  <a:tcPr/>
                </a:tc>
                <a:tc>
                  <a:txBody>
                    <a:bodyPr/>
                    <a:lstStyle/>
                    <a:p>
                      <a:pPr algn="r"/>
                      <a:r>
                        <a:rPr lang="en-US" dirty="0" smtClean="0"/>
                        <a:t>-5,729</a:t>
                      </a:r>
                      <a:endParaRPr lang="en-US" dirty="0"/>
                    </a:p>
                  </a:txBody>
                  <a:tcPr/>
                </a:tc>
                <a:tc>
                  <a:txBody>
                    <a:bodyPr/>
                    <a:lstStyle/>
                    <a:p>
                      <a:r>
                        <a:rPr lang="en-US" dirty="0" smtClean="0"/>
                        <a:t>5,729 contracted beds</a:t>
                      </a:r>
                      <a:endParaRPr lang="en-US" dirty="0"/>
                    </a:p>
                  </a:txBody>
                  <a:tcPr/>
                </a:tc>
              </a:tr>
              <a:tr h="370840">
                <a:tc>
                  <a:txBody>
                    <a:bodyPr/>
                    <a:lstStyle/>
                    <a:p>
                      <a:r>
                        <a:rPr lang="en-US" dirty="0" smtClean="0"/>
                        <a:t>New Mexico - 32</a:t>
                      </a:r>
                      <a:r>
                        <a:rPr lang="en-US" baseline="30000" dirty="0" smtClean="0"/>
                        <a:t>th</a:t>
                      </a:r>
                      <a:endParaRPr lang="en-US" dirty="0"/>
                    </a:p>
                  </a:txBody>
                  <a:tcPr/>
                </a:tc>
                <a:tc>
                  <a:txBody>
                    <a:bodyPr/>
                    <a:lstStyle/>
                    <a:p>
                      <a:pPr algn="r"/>
                      <a:r>
                        <a:rPr lang="en-US" dirty="0" smtClean="0"/>
                        <a:t>-14,810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7,826 contracted beds + 318</a:t>
                      </a:r>
                      <a:r>
                        <a:rPr lang="en-US" baseline="0" dirty="0" smtClean="0"/>
                        <a:t> county jail waiting + several facilities 6,666</a:t>
                      </a:r>
                      <a:endParaRPr lang="en-US" dirty="0" smtClean="0"/>
                    </a:p>
                  </a:txBody>
                  <a:tcPr/>
                </a:tc>
              </a:tr>
              <a:tr h="370840">
                <a:tc>
                  <a:txBody>
                    <a:bodyPr/>
                    <a:lstStyle/>
                    <a:p>
                      <a:r>
                        <a:rPr lang="en-US" dirty="0" smtClean="0"/>
                        <a:t>Colorado – 27</a:t>
                      </a:r>
                      <a:r>
                        <a:rPr lang="en-US" baseline="30000" dirty="0" smtClean="0"/>
                        <a:t>th</a:t>
                      </a:r>
                      <a:r>
                        <a:rPr lang="en-US" baseline="0" dirty="0" smtClean="0"/>
                        <a:t> </a:t>
                      </a:r>
                      <a:endParaRPr lang="en-US" dirty="0"/>
                    </a:p>
                  </a:txBody>
                  <a:tcPr/>
                </a:tc>
                <a:tc>
                  <a:txBody>
                    <a:bodyPr/>
                    <a:lstStyle/>
                    <a:p>
                      <a:pPr algn="r"/>
                      <a:r>
                        <a:rPr lang="en-US" dirty="0" smtClean="0"/>
                        <a:t>-13,680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7,826 contracted beds + 318</a:t>
                      </a:r>
                      <a:r>
                        <a:rPr lang="en-US" baseline="0" dirty="0" smtClean="0"/>
                        <a:t> county jail waiting + several facilities 5,536</a:t>
                      </a:r>
                      <a:endParaRPr lang="en-US" dirty="0" smtClean="0"/>
                    </a:p>
                  </a:txBody>
                  <a:tcPr/>
                </a:tc>
              </a:tr>
            </a:tbl>
          </a:graphicData>
        </a:graphic>
      </p:graphicFrame>
    </p:spTree>
    <p:extLst>
      <p:ext uri="{BB962C8B-B14F-4D97-AF65-F5344CB8AC3E}">
        <p14:creationId xmlns:p14="http://schemas.microsoft.com/office/powerpoint/2010/main" val="2672588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Correctional Officers* by Years of Service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7508853"/>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65671BAF-11E1-46F6-839D-2B36C39ADFFE}" type="slidenum">
              <a:rPr lang="en-US" smtClean="0"/>
              <a:t>40</a:t>
            </a:fld>
            <a:endParaRPr lang="en-US" dirty="0"/>
          </a:p>
        </p:txBody>
      </p:sp>
      <p:sp>
        <p:nvSpPr>
          <p:cNvPr id="5" name="TextBox 4"/>
          <p:cNvSpPr txBox="1"/>
          <p:nvPr/>
        </p:nvSpPr>
        <p:spPr>
          <a:xfrm>
            <a:off x="1096963" y="6117741"/>
            <a:ext cx="3377901" cy="246221"/>
          </a:xfrm>
          <a:prstGeom prst="rect">
            <a:avLst/>
          </a:prstGeom>
          <a:noFill/>
        </p:spPr>
        <p:txBody>
          <a:bodyPr wrap="square" rtlCol="0">
            <a:spAutoFit/>
          </a:bodyPr>
          <a:lstStyle/>
          <a:p>
            <a:r>
              <a:rPr lang="en-US" sz="1000" i="1" dirty="0" smtClean="0"/>
              <a:t>*Includes CSO I-IV’s</a:t>
            </a:r>
            <a:endParaRPr lang="en-US" sz="1000" i="1" dirty="0"/>
          </a:p>
        </p:txBody>
      </p:sp>
    </p:spTree>
    <p:extLst>
      <p:ext uri="{BB962C8B-B14F-4D97-AF65-F5344CB8AC3E}">
        <p14:creationId xmlns:p14="http://schemas.microsoft.com/office/powerpoint/2010/main" val="1335884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Probation and Parole Officers* by Years of Service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78349758"/>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65671BAF-11E1-46F6-839D-2B36C39ADFFE}" type="slidenum">
              <a:rPr lang="en-US" smtClean="0"/>
              <a:t>41</a:t>
            </a:fld>
            <a:endParaRPr lang="en-US" dirty="0"/>
          </a:p>
        </p:txBody>
      </p:sp>
      <p:sp>
        <p:nvSpPr>
          <p:cNvPr id="3" name="TextBox 2"/>
          <p:cNvSpPr txBox="1"/>
          <p:nvPr/>
        </p:nvSpPr>
        <p:spPr>
          <a:xfrm>
            <a:off x="1096963" y="6117741"/>
            <a:ext cx="3377901" cy="246221"/>
          </a:xfrm>
          <a:prstGeom prst="rect">
            <a:avLst/>
          </a:prstGeom>
          <a:noFill/>
        </p:spPr>
        <p:txBody>
          <a:bodyPr wrap="square" rtlCol="0">
            <a:spAutoFit/>
          </a:bodyPr>
          <a:lstStyle/>
          <a:p>
            <a:r>
              <a:rPr lang="en-US" sz="1000" i="1" dirty="0" smtClean="0"/>
              <a:t>*Includes PPO I, II, III’s </a:t>
            </a:r>
            <a:endParaRPr lang="en-US" sz="1000" i="1" dirty="0"/>
          </a:p>
        </p:txBody>
      </p:sp>
    </p:spTree>
    <p:extLst>
      <p:ext uri="{BB962C8B-B14F-4D97-AF65-F5344CB8AC3E}">
        <p14:creationId xmlns:p14="http://schemas.microsoft.com/office/powerpoint/2010/main" val="207177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Aging </a:t>
            </a:r>
            <a:r>
              <a:rPr lang="en-US" sz="5400" dirty="0" smtClean="0"/>
              <a:t>Inmate Population</a:t>
            </a:r>
            <a:endParaRPr lang="en-US" sz="5400"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42</a:t>
            </a:fld>
            <a:endParaRPr lang="en-US" dirty="0"/>
          </a:p>
        </p:txBody>
      </p:sp>
    </p:spTree>
    <p:extLst>
      <p:ext uri="{BB962C8B-B14F-4D97-AF65-F5344CB8AC3E}">
        <p14:creationId xmlns:p14="http://schemas.microsoft.com/office/powerpoint/2010/main" val="24614990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Inmates Age 50 and Over </a:t>
            </a:r>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43</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1705146"/>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96963" y="6041276"/>
            <a:ext cx="3149112" cy="246221"/>
          </a:xfrm>
          <a:prstGeom prst="rect">
            <a:avLst/>
          </a:prstGeom>
          <a:noFill/>
        </p:spPr>
        <p:txBody>
          <a:bodyPr wrap="square" rtlCol="0">
            <a:spAutoFit/>
          </a:bodyPr>
          <a:lstStyle/>
          <a:p>
            <a:r>
              <a:rPr lang="en-US" sz="1000" i="1" dirty="0" smtClean="0"/>
              <a:t>*FY 2017 data through 5/31/17</a:t>
            </a:r>
            <a:endParaRPr lang="en-US" sz="1000" i="1" dirty="0"/>
          </a:p>
        </p:txBody>
      </p:sp>
    </p:spTree>
    <p:extLst>
      <p:ext uri="{BB962C8B-B14F-4D97-AF65-F5344CB8AC3E}">
        <p14:creationId xmlns:p14="http://schemas.microsoft.com/office/powerpoint/2010/main" val="17448784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Inmates Receiving Services in One or More Chronic Medical Clinics</a:t>
            </a:r>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44</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3099714"/>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96963" y="5868988"/>
            <a:ext cx="3149112" cy="246221"/>
          </a:xfrm>
          <a:prstGeom prst="rect">
            <a:avLst/>
          </a:prstGeom>
          <a:noFill/>
        </p:spPr>
        <p:txBody>
          <a:bodyPr wrap="square" rtlCol="0">
            <a:spAutoFit/>
          </a:bodyPr>
          <a:lstStyle/>
          <a:p>
            <a:r>
              <a:rPr lang="en-US" sz="1000" i="1" dirty="0" smtClean="0"/>
              <a:t>*FY 2017 data through 5/31/17</a:t>
            </a:r>
            <a:endParaRPr lang="en-US" sz="1000" i="1" dirty="0"/>
          </a:p>
        </p:txBody>
      </p:sp>
    </p:spTree>
    <p:extLst>
      <p:ext uri="{BB962C8B-B14F-4D97-AF65-F5344CB8AC3E}">
        <p14:creationId xmlns:p14="http://schemas.microsoft.com/office/powerpoint/2010/main" val="2393624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Inmates with Mental Health Needs</a:t>
            </a:r>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45</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96786747"/>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241818" y="5868988"/>
            <a:ext cx="3149112" cy="246221"/>
          </a:xfrm>
          <a:prstGeom prst="rect">
            <a:avLst/>
          </a:prstGeom>
          <a:noFill/>
        </p:spPr>
        <p:txBody>
          <a:bodyPr wrap="square" rtlCol="0">
            <a:spAutoFit/>
          </a:bodyPr>
          <a:lstStyle/>
          <a:p>
            <a:r>
              <a:rPr lang="en-US" sz="1000" i="1" dirty="0" smtClean="0"/>
              <a:t>*FY 2017 data through 5/31/17</a:t>
            </a:r>
            <a:endParaRPr lang="en-US" sz="1000" i="1" dirty="0"/>
          </a:p>
        </p:txBody>
      </p:sp>
    </p:spTree>
    <p:extLst>
      <p:ext uri="{BB962C8B-B14F-4D97-AF65-F5344CB8AC3E}">
        <p14:creationId xmlns:p14="http://schemas.microsoft.com/office/powerpoint/2010/main" val="20051537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Cost Per Age Group </a:t>
            </a:r>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46</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5546207"/>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29596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Medical Cost – Average Per Inmate, Per Age Group,</a:t>
            </a:r>
            <a:br>
              <a:rPr lang="en-US" sz="3200" dirty="0" smtClean="0"/>
            </a:br>
            <a:r>
              <a:rPr lang="en-US" sz="3200" dirty="0" smtClean="0"/>
              <a:t>FY 2017 Through 5/31/17 - Outside Provider, Pharmaceutical, Laboratory Services and Lindsay Hospital</a:t>
            </a:r>
            <a:endParaRPr lang="en-US" sz="3200" dirty="0"/>
          </a:p>
        </p:txBody>
      </p:sp>
      <p:sp>
        <p:nvSpPr>
          <p:cNvPr id="4" name="Slide Number Placeholder 3"/>
          <p:cNvSpPr>
            <a:spLocks noGrp="1"/>
          </p:cNvSpPr>
          <p:nvPr>
            <p:ph type="sldNum" sz="quarter" idx="12"/>
          </p:nvPr>
        </p:nvSpPr>
        <p:spPr/>
        <p:txBody>
          <a:bodyPr/>
          <a:lstStyle/>
          <a:p>
            <a:fld id="{65671BAF-11E1-46F6-839D-2B36C39ADFFE}" type="slidenum">
              <a:rPr lang="en-US" smtClean="0"/>
              <a:t>47</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230288334"/>
              </p:ext>
            </p:extLst>
          </p:nvPr>
        </p:nvGraphicFramePr>
        <p:xfrm>
          <a:off x="2457843" y="1771649"/>
          <a:ext cx="7276315" cy="44893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302598" y="5292763"/>
            <a:ext cx="462578" cy="276999"/>
          </a:xfrm>
          <a:prstGeom prst="rect">
            <a:avLst/>
          </a:prstGeom>
          <a:noFill/>
        </p:spPr>
        <p:txBody>
          <a:bodyPr wrap="square" rtlCol="0">
            <a:spAutoFit/>
          </a:bodyPr>
          <a:lstStyle/>
          <a:p>
            <a:r>
              <a:rPr lang="en-US" sz="1200" dirty="0" smtClean="0">
                <a:solidFill>
                  <a:schemeClr val="accent1">
                    <a:lumMod val="75000"/>
                  </a:schemeClr>
                </a:solidFill>
                <a:effectLst>
                  <a:outerShdw blurRad="38100" dist="38100" dir="2700000" algn="tl">
                    <a:srgbClr val="000000">
                      <a:alpha val="43137"/>
                    </a:srgbClr>
                  </a:outerShdw>
                </a:effectLst>
              </a:rPr>
              <a:t>246</a:t>
            </a:r>
            <a:endParaRPr lang="en-US" sz="1200" dirty="0">
              <a:solidFill>
                <a:schemeClr val="accent1">
                  <a:lumMod val="75000"/>
                </a:schemeClr>
              </a:solidFill>
              <a:effectLst>
                <a:outerShdw blurRad="38100" dist="38100" dir="2700000" algn="tl">
                  <a:srgbClr val="000000">
                    <a:alpha val="43137"/>
                  </a:srgbClr>
                </a:outerShdw>
              </a:effectLst>
            </a:endParaRPr>
          </a:p>
        </p:txBody>
      </p:sp>
      <p:sp>
        <p:nvSpPr>
          <p:cNvPr id="9" name="TextBox 8"/>
          <p:cNvSpPr txBox="1"/>
          <p:nvPr/>
        </p:nvSpPr>
        <p:spPr>
          <a:xfrm>
            <a:off x="4023918" y="5138147"/>
            <a:ext cx="586013" cy="276999"/>
          </a:xfrm>
          <a:prstGeom prst="rect">
            <a:avLst/>
          </a:prstGeom>
          <a:noFill/>
        </p:spPr>
        <p:txBody>
          <a:bodyPr wrap="square" rtlCol="0">
            <a:spAutoFit/>
          </a:bodyPr>
          <a:lstStyle/>
          <a:p>
            <a:r>
              <a:rPr lang="en-US" sz="1200" dirty="0" smtClean="0">
                <a:solidFill>
                  <a:schemeClr val="accent1">
                    <a:lumMod val="75000"/>
                  </a:schemeClr>
                </a:solidFill>
                <a:effectLst>
                  <a:outerShdw blurRad="38100" dist="38100" dir="2700000" algn="tl">
                    <a:srgbClr val="000000">
                      <a:alpha val="43137"/>
                    </a:srgbClr>
                  </a:outerShdw>
                </a:effectLst>
              </a:rPr>
              <a:t>6,498</a:t>
            </a:r>
            <a:endParaRPr lang="en-US" sz="1200" dirty="0">
              <a:solidFill>
                <a:schemeClr val="accent1">
                  <a:lumMod val="75000"/>
                </a:schemeClr>
              </a:solidFill>
              <a:effectLst>
                <a:outerShdw blurRad="38100" dist="38100" dir="2700000" algn="tl">
                  <a:srgbClr val="000000">
                    <a:alpha val="43137"/>
                  </a:srgbClr>
                </a:outerShdw>
              </a:effectLst>
            </a:endParaRPr>
          </a:p>
        </p:txBody>
      </p:sp>
      <p:sp>
        <p:nvSpPr>
          <p:cNvPr id="10" name="TextBox 9"/>
          <p:cNvSpPr txBox="1"/>
          <p:nvPr/>
        </p:nvSpPr>
        <p:spPr>
          <a:xfrm>
            <a:off x="4902062" y="5006356"/>
            <a:ext cx="586013" cy="276999"/>
          </a:xfrm>
          <a:prstGeom prst="rect">
            <a:avLst/>
          </a:prstGeom>
          <a:noFill/>
        </p:spPr>
        <p:txBody>
          <a:bodyPr wrap="square" rtlCol="0">
            <a:spAutoFit/>
          </a:bodyPr>
          <a:lstStyle/>
          <a:p>
            <a:r>
              <a:rPr lang="en-US" sz="1200" dirty="0" smtClean="0">
                <a:solidFill>
                  <a:schemeClr val="accent1">
                    <a:lumMod val="75000"/>
                  </a:schemeClr>
                </a:solidFill>
                <a:effectLst>
                  <a:outerShdw blurRad="38100" dist="38100" dir="2700000" algn="tl">
                    <a:srgbClr val="000000">
                      <a:alpha val="43137"/>
                    </a:srgbClr>
                  </a:outerShdw>
                </a:effectLst>
              </a:rPr>
              <a:t>8,936</a:t>
            </a:r>
            <a:endParaRPr lang="en-US" sz="1200"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41867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Inmates in State Facilities </a:t>
            </a:r>
            <a:r>
              <a:rPr lang="en-US" dirty="0" smtClean="0"/>
              <a:t>Compared to Health Services Staff</a:t>
            </a:r>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48</a:t>
            </a:fld>
            <a:endParaRPr lang="en-US" dirty="0"/>
          </a:p>
        </p:txBody>
      </p:sp>
      <p:sp>
        <p:nvSpPr>
          <p:cNvPr id="7" name="TextBox 6"/>
          <p:cNvSpPr txBox="1"/>
          <p:nvPr/>
        </p:nvSpPr>
        <p:spPr>
          <a:xfrm>
            <a:off x="1209545" y="6041276"/>
            <a:ext cx="3149112" cy="246221"/>
          </a:xfrm>
          <a:prstGeom prst="rect">
            <a:avLst/>
          </a:prstGeom>
          <a:noFill/>
        </p:spPr>
        <p:txBody>
          <a:bodyPr wrap="square" rtlCol="0">
            <a:spAutoFit/>
          </a:bodyPr>
          <a:lstStyle/>
          <a:p>
            <a:r>
              <a:rPr lang="en-US" sz="1000" i="1" dirty="0" smtClean="0"/>
              <a:t>*FY 2017 data through 5/31/17</a:t>
            </a:r>
            <a:endParaRPr lang="en-US" sz="1000" i="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47304901"/>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30287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Decrease In Parole Releases</a:t>
            </a:r>
            <a:endParaRPr lang="en-US" sz="5400"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49</a:t>
            </a:fld>
            <a:endParaRPr lang="en-US" dirty="0"/>
          </a:p>
        </p:txBody>
      </p:sp>
    </p:spTree>
    <p:extLst>
      <p:ext uri="{BB962C8B-B14F-4D97-AF65-F5344CB8AC3E}">
        <p14:creationId xmlns:p14="http://schemas.microsoft.com/office/powerpoint/2010/main" val="1947420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Capacity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3758563"/>
              </p:ext>
            </p:extLst>
          </p:nvPr>
        </p:nvGraphicFramePr>
        <p:xfrm>
          <a:off x="1096963" y="1846263"/>
          <a:ext cx="10058400" cy="4348480"/>
        </p:xfrm>
        <a:graphic>
          <a:graphicData uri="http://schemas.openxmlformats.org/drawingml/2006/table">
            <a:tbl>
              <a:tblPr firstRow="1" bandRow="1">
                <a:tableStyleId>{5C22544A-7EE6-4342-B048-85BDC9FD1C3A}</a:tableStyleId>
              </a:tblPr>
              <a:tblGrid>
                <a:gridCol w="2763837"/>
                <a:gridCol w="2004291"/>
                <a:gridCol w="2484582"/>
                <a:gridCol w="2805690"/>
              </a:tblGrid>
              <a:tr h="370840">
                <a:tc>
                  <a:txBody>
                    <a:bodyPr/>
                    <a:lstStyle/>
                    <a:p>
                      <a:r>
                        <a:rPr lang="en-US" dirty="0" smtClean="0"/>
                        <a:t>Facility Type</a:t>
                      </a:r>
                      <a:endParaRPr lang="en-US" dirty="0"/>
                    </a:p>
                  </a:txBody>
                  <a:tcPr/>
                </a:tc>
                <a:tc>
                  <a:txBody>
                    <a:bodyPr/>
                    <a:lstStyle/>
                    <a:p>
                      <a:r>
                        <a:rPr lang="en-US" dirty="0" smtClean="0"/>
                        <a:t>Rated Operating Capacity</a:t>
                      </a:r>
                      <a:endParaRPr lang="en-US" dirty="0"/>
                    </a:p>
                  </a:txBody>
                  <a:tcPr/>
                </a:tc>
                <a:tc>
                  <a:txBody>
                    <a:bodyPr/>
                    <a:lstStyle/>
                    <a:p>
                      <a:r>
                        <a:rPr lang="en-US" dirty="0" smtClean="0"/>
                        <a:t>Inside</a:t>
                      </a:r>
                      <a:r>
                        <a:rPr lang="en-US" baseline="0" dirty="0" smtClean="0"/>
                        <a:t> Total Inmate Committed Population</a:t>
                      </a:r>
                      <a:endParaRPr lang="en-US" dirty="0"/>
                    </a:p>
                  </a:txBody>
                  <a:tcPr/>
                </a:tc>
                <a:tc>
                  <a:txBody>
                    <a:bodyPr/>
                    <a:lstStyle/>
                    <a:p>
                      <a:r>
                        <a:rPr lang="en-US" dirty="0" smtClean="0"/>
                        <a:t>Inside Total as a Percent of Rated Operating Capacity</a:t>
                      </a:r>
                      <a:endParaRPr lang="en-US" dirty="0"/>
                    </a:p>
                  </a:txBody>
                  <a:tcPr/>
                </a:tc>
              </a:tr>
              <a:tr h="370840">
                <a:tc>
                  <a:txBody>
                    <a:bodyPr/>
                    <a:lstStyle/>
                    <a:p>
                      <a:r>
                        <a:rPr lang="en-US" sz="1600" dirty="0" smtClean="0"/>
                        <a:t>Assessment and Reception</a:t>
                      </a:r>
                      <a:endParaRPr lang="en-US" sz="1600" dirty="0"/>
                    </a:p>
                  </a:txBody>
                  <a:tcPr/>
                </a:tc>
                <a:tc>
                  <a:txBody>
                    <a:bodyPr/>
                    <a:lstStyle/>
                    <a:p>
                      <a:pPr algn="r"/>
                      <a:r>
                        <a:rPr lang="en-US" dirty="0" smtClean="0"/>
                        <a:t>620</a:t>
                      </a:r>
                      <a:endParaRPr lang="en-US" dirty="0"/>
                    </a:p>
                  </a:txBody>
                  <a:tcPr/>
                </a:tc>
                <a:tc>
                  <a:txBody>
                    <a:bodyPr/>
                    <a:lstStyle/>
                    <a:p>
                      <a:pPr algn="r"/>
                      <a:r>
                        <a:rPr lang="en-US" dirty="0" smtClean="0"/>
                        <a:t>608</a:t>
                      </a:r>
                      <a:endParaRPr lang="en-US" dirty="0"/>
                    </a:p>
                  </a:txBody>
                  <a:tcPr/>
                </a:tc>
                <a:tc>
                  <a:txBody>
                    <a:bodyPr/>
                    <a:lstStyle/>
                    <a:p>
                      <a:pPr algn="r"/>
                      <a:r>
                        <a:rPr lang="en-US" dirty="0" smtClean="0"/>
                        <a:t>98%</a:t>
                      </a:r>
                      <a:endParaRPr lang="en-US" dirty="0"/>
                    </a:p>
                  </a:txBody>
                  <a:tcPr/>
                </a:tc>
              </a:tr>
              <a:tr h="370840">
                <a:tc>
                  <a:txBody>
                    <a:bodyPr/>
                    <a:lstStyle/>
                    <a:p>
                      <a:r>
                        <a:rPr lang="en-US" sz="1600" dirty="0" smtClean="0"/>
                        <a:t>In</a:t>
                      </a:r>
                      <a:r>
                        <a:rPr lang="en-US" sz="1600" baseline="0" dirty="0" smtClean="0"/>
                        <a:t> Transit</a:t>
                      </a:r>
                    </a:p>
                  </a:txBody>
                  <a:tcPr/>
                </a:tc>
                <a:tc>
                  <a:txBody>
                    <a:bodyPr/>
                    <a:lstStyle/>
                    <a:p>
                      <a:pPr algn="r"/>
                      <a:r>
                        <a:rPr lang="en-US" dirty="0" smtClean="0"/>
                        <a:t>N/A</a:t>
                      </a:r>
                      <a:endParaRPr lang="en-US" dirty="0"/>
                    </a:p>
                  </a:txBody>
                  <a:tcPr/>
                </a:tc>
                <a:tc>
                  <a:txBody>
                    <a:bodyPr/>
                    <a:lstStyle/>
                    <a:p>
                      <a:pPr algn="r"/>
                      <a:r>
                        <a:rPr lang="en-US" dirty="0" smtClean="0"/>
                        <a:t>27</a:t>
                      </a:r>
                      <a:endParaRPr lang="en-US" dirty="0"/>
                    </a:p>
                  </a:txBody>
                  <a:tcPr/>
                </a:tc>
                <a:tc>
                  <a:txBody>
                    <a:bodyPr/>
                    <a:lstStyle/>
                    <a:p>
                      <a:pPr algn="r"/>
                      <a:r>
                        <a:rPr lang="en-US" dirty="0" smtClean="0"/>
                        <a:t>N/A</a:t>
                      </a:r>
                      <a:endParaRPr lang="en-US" dirty="0"/>
                    </a:p>
                  </a:txBody>
                  <a:tcPr/>
                </a:tc>
              </a:tr>
              <a:tr h="370840">
                <a:tc>
                  <a:txBody>
                    <a:bodyPr/>
                    <a:lstStyle/>
                    <a:p>
                      <a:r>
                        <a:rPr lang="en-US" sz="1600" dirty="0" smtClean="0"/>
                        <a:t>State Institution</a:t>
                      </a:r>
                      <a:endParaRPr lang="en-US" sz="1600" dirty="0"/>
                    </a:p>
                  </a:txBody>
                  <a:tcPr/>
                </a:tc>
                <a:tc>
                  <a:txBody>
                    <a:bodyPr/>
                    <a:lstStyle/>
                    <a:p>
                      <a:pPr algn="r"/>
                      <a:r>
                        <a:rPr lang="en-US" dirty="0" smtClean="0"/>
                        <a:t>15,179</a:t>
                      </a:r>
                      <a:endParaRPr lang="en-US" dirty="0"/>
                    </a:p>
                  </a:txBody>
                  <a:tcPr/>
                </a:tc>
                <a:tc>
                  <a:txBody>
                    <a:bodyPr/>
                    <a:lstStyle/>
                    <a:p>
                      <a:pPr algn="r"/>
                      <a:r>
                        <a:rPr lang="en-US" dirty="0" smtClean="0"/>
                        <a:t>16,560</a:t>
                      </a:r>
                      <a:endParaRPr lang="en-US" dirty="0"/>
                    </a:p>
                  </a:txBody>
                  <a:tcPr/>
                </a:tc>
                <a:tc>
                  <a:txBody>
                    <a:bodyPr/>
                    <a:lstStyle/>
                    <a:p>
                      <a:pPr algn="r"/>
                      <a:r>
                        <a:rPr lang="en-US" dirty="0" smtClean="0"/>
                        <a:t>109%</a:t>
                      </a:r>
                      <a:endParaRPr lang="en-US" dirty="0"/>
                    </a:p>
                  </a:txBody>
                  <a:tcPr/>
                </a:tc>
              </a:tr>
              <a:tr h="370840">
                <a:tc>
                  <a:txBody>
                    <a:bodyPr/>
                    <a:lstStyle/>
                    <a:p>
                      <a:r>
                        <a:rPr lang="en-US" sz="1600" dirty="0" smtClean="0"/>
                        <a:t>Community Corrections Center</a:t>
                      </a:r>
                      <a:endParaRPr lang="en-US" sz="1600" dirty="0"/>
                    </a:p>
                  </a:txBody>
                  <a:tcPr/>
                </a:tc>
                <a:tc>
                  <a:txBody>
                    <a:bodyPr/>
                    <a:lstStyle/>
                    <a:p>
                      <a:pPr algn="r"/>
                      <a:r>
                        <a:rPr lang="en-US" dirty="0" smtClean="0"/>
                        <a:t>2,103</a:t>
                      </a:r>
                      <a:endParaRPr lang="en-US" dirty="0"/>
                    </a:p>
                  </a:txBody>
                  <a:tcPr/>
                </a:tc>
                <a:tc>
                  <a:txBody>
                    <a:bodyPr/>
                    <a:lstStyle/>
                    <a:p>
                      <a:pPr algn="r"/>
                      <a:r>
                        <a:rPr lang="en-US" dirty="0" smtClean="0"/>
                        <a:t>1,899</a:t>
                      </a:r>
                      <a:endParaRPr lang="en-US" dirty="0"/>
                    </a:p>
                  </a:txBody>
                  <a:tcPr/>
                </a:tc>
                <a:tc>
                  <a:txBody>
                    <a:bodyPr/>
                    <a:lstStyle/>
                    <a:p>
                      <a:pPr algn="r"/>
                      <a:r>
                        <a:rPr lang="en-US" dirty="0" smtClean="0"/>
                        <a:t>90%</a:t>
                      </a:r>
                      <a:endParaRPr lang="en-US" dirty="0"/>
                    </a:p>
                  </a:txBody>
                  <a:tcPr/>
                </a:tc>
              </a:tr>
              <a:tr h="370840">
                <a:tc>
                  <a:txBody>
                    <a:bodyPr/>
                    <a:lstStyle/>
                    <a:p>
                      <a:r>
                        <a:rPr lang="en-US" sz="1600" dirty="0" smtClean="0"/>
                        <a:t>Total State</a:t>
                      </a:r>
                      <a:endParaRPr lang="en-US" sz="1600" dirty="0"/>
                    </a:p>
                  </a:txBody>
                  <a:tcPr/>
                </a:tc>
                <a:tc>
                  <a:txBody>
                    <a:bodyPr/>
                    <a:lstStyle/>
                    <a:p>
                      <a:pPr algn="r"/>
                      <a:r>
                        <a:rPr lang="en-US" dirty="0" smtClean="0"/>
                        <a:t>17,902</a:t>
                      </a:r>
                      <a:endParaRPr lang="en-US" dirty="0"/>
                    </a:p>
                  </a:txBody>
                  <a:tcPr/>
                </a:tc>
                <a:tc>
                  <a:txBody>
                    <a:bodyPr/>
                    <a:lstStyle/>
                    <a:p>
                      <a:pPr algn="r"/>
                      <a:r>
                        <a:rPr lang="en-US" dirty="0" smtClean="0"/>
                        <a:t>19,094</a:t>
                      </a:r>
                      <a:endParaRPr lang="en-US" dirty="0"/>
                    </a:p>
                  </a:txBody>
                  <a:tcPr/>
                </a:tc>
                <a:tc>
                  <a:txBody>
                    <a:bodyPr/>
                    <a:lstStyle/>
                    <a:p>
                      <a:pPr algn="r"/>
                      <a:r>
                        <a:rPr lang="en-US" dirty="0" smtClean="0"/>
                        <a:t>107%</a:t>
                      </a:r>
                      <a:endParaRPr lang="en-US" dirty="0"/>
                    </a:p>
                  </a:txBody>
                  <a:tcPr/>
                </a:tc>
              </a:tr>
              <a:tr h="370840">
                <a:tc>
                  <a:txBody>
                    <a:bodyPr/>
                    <a:lstStyle/>
                    <a:p>
                      <a:r>
                        <a:rPr lang="en-US" sz="1600" dirty="0" smtClean="0"/>
                        <a:t>Private Prison</a:t>
                      </a:r>
                      <a:endParaRPr lang="en-US" sz="1600" dirty="0"/>
                    </a:p>
                  </a:txBody>
                  <a:tcPr/>
                </a:tc>
                <a:tc>
                  <a:txBody>
                    <a:bodyPr/>
                    <a:lstStyle/>
                    <a:p>
                      <a:pPr algn="r"/>
                      <a:r>
                        <a:rPr lang="en-US" dirty="0" smtClean="0"/>
                        <a:t>5,950</a:t>
                      </a:r>
                      <a:endParaRPr lang="en-US" dirty="0"/>
                    </a:p>
                  </a:txBody>
                  <a:tcPr/>
                </a:tc>
                <a:tc>
                  <a:txBody>
                    <a:bodyPr/>
                    <a:lstStyle/>
                    <a:p>
                      <a:pPr algn="r"/>
                      <a:r>
                        <a:rPr lang="en-US" dirty="0" smtClean="0"/>
                        <a:t>5,826</a:t>
                      </a:r>
                      <a:endParaRPr lang="en-US" dirty="0"/>
                    </a:p>
                  </a:txBody>
                  <a:tcPr/>
                </a:tc>
                <a:tc>
                  <a:txBody>
                    <a:bodyPr/>
                    <a:lstStyle/>
                    <a:p>
                      <a:pPr algn="r"/>
                      <a:r>
                        <a:rPr lang="en-US" dirty="0" smtClean="0"/>
                        <a:t>98%</a:t>
                      </a:r>
                      <a:endParaRPr lang="en-US" dirty="0"/>
                    </a:p>
                  </a:txBody>
                  <a:tcPr/>
                </a:tc>
              </a:tr>
              <a:tr h="370840">
                <a:tc>
                  <a:txBody>
                    <a:bodyPr/>
                    <a:lstStyle/>
                    <a:p>
                      <a:r>
                        <a:rPr lang="en-US" sz="1600" dirty="0" smtClean="0"/>
                        <a:t>County</a:t>
                      </a:r>
                      <a:r>
                        <a:rPr lang="en-US" sz="1600" baseline="0" dirty="0" smtClean="0"/>
                        <a:t> Jail Program</a:t>
                      </a:r>
                      <a:endParaRPr lang="en-US" sz="1600" dirty="0"/>
                    </a:p>
                  </a:txBody>
                  <a:tcPr/>
                </a:tc>
                <a:tc>
                  <a:txBody>
                    <a:bodyPr/>
                    <a:lstStyle/>
                    <a:p>
                      <a:pPr algn="r"/>
                      <a:r>
                        <a:rPr lang="en-US" dirty="0" smtClean="0"/>
                        <a:t>18</a:t>
                      </a:r>
                      <a:endParaRPr lang="en-US" dirty="0"/>
                    </a:p>
                  </a:txBody>
                  <a:tcPr/>
                </a:tc>
                <a:tc>
                  <a:txBody>
                    <a:bodyPr/>
                    <a:lstStyle/>
                    <a:p>
                      <a:pPr algn="r"/>
                      <a:r>
                        <a:rPr lang="en-US" dirty="0" smtClean="0"/>
                        <a:t>12</a:t>
                      </a:r>
                      <a:endParaRPr lang="en-US" dirty="0"/>
                    </a:p>
                  </a:txBody>
                  <a:tcPr/>
                </a:tc>
                <a:tc>
                  <a:txBody>
                    <a:bodyPr/>
                    <a:lstStyle/>
                    <a:p>
                      <a:pPr algn="r"/>
                      <a:r>
                        <a:rPr lang="en-US" dirty="0" smtClean="0"/>
                        <a:t>67%</a:t>
                      </a:r>
                      <a:endParaRPr lang="en-US" dirty="0"/>
                    </a:p>
                  </a:txBody>
                  <a:tcPr/>
                </a:tc>
              </a:tr>
              <a:tr h="370840">
                <a:tc>
                  <a:txBody>
                    <a:bodyPr/>
                    <a:lstStyle/>
                    <a:p>
                      <a:r>
                        <a:rPr lang="en-US" sz="1600" dirty="0" smtClean="0"/>
                        <a:t>Halfway House</a:t>
                      </a:r>
                      <a:endParaRPr lang="en-US" sz="1600" dirty="0"/>
                    </a:p>
                  </a:txBody>
                  <a:tcPr/>
                </a:tc>
                <a:tc>
                  <a:txBody>
                    <a:bodyPr/>
                    <a:lstStyle/>
                    <a:p>
                      <a:pPr algn="r"/>
                      <a:r>
                        <a:rPr lang="en-US" dirty="0" smtClean="0"/>
                        <a:t>1,527</a:t>
                      </a:r>
                      <a:endParaRPr lang="en-US" dirty="0"/>
                    </a:p>
                  </a:txBody>
                  <a:tcPr/>
                </a:tc>
                <a:tc>
                  <a:txBody>
                    <a:bodyPr/>
                    <a:lstStyle/>
                    <a:p>
                      <a:pPr algn="r"/>
                      <a:r>
                        <a:rPr lang="en-US" dirty="0" smtClean="0"/>
                        <a:t>1,185</a:t>
                      </a:r>
                      <a:endParaRPr lang="en-US" dirty="0"/>
                    </a:p>
                  </a:txBody>
                  <a:tcPr/>
                </a:tc>
                <a:tc>
                  <a:txBody>
                    <a:bodyPr/>
                    <a:lstStyle/>
                    <a:p>
                      <a:pPr algn="r"/>
                      <a:r>
                        <a:rPr lang="en-US" dirty="0" smtClean="0"/>
                        <a:t>78%</a:t>
                      </a:r>
                      <a:endParaRPr lang="en-US" dirty="0"/>
                    </a:p>
                  </a:txBody>
                  <a:tcPr/>
                </a:tc>
              </a:tr>
              <a:tr h="370840">
                <a:tc>
                  <a:txBody>
                    <a:bodyPr/>
                    <a:lstStyle/>
                    <a:p>
                      <a:r>
                        <a:rPr lang="en-US" sz="1600" dirty="0" smtClean="0"/>
                        <a:t>Total Contract</a:t>
                      </a:r>
                      <a:endParaRPr lang="en-US" sz="1600" dirty="0"/>
                    </a:p>
                  </a:txBody>
                  <a:tcPr/>
                </a:tc>
                <a:tc>
                  <a:txBody>
                    <a:bodyPr/>
                    <a:lstStyle/>
                    <a:p>
                      <a:pPr algn="r"/>
                      <a:r>
                        <a:rPr lang="en-US" dirty="0" smtClean="0"/>
                        <a:t>7,495</a:t>
                      </a:r>
                      <a:endParaRPr lang="en-US" dirty="0"/>
                    </a:p>
                  </a:txBody>
                  <a:tcPr/>
                </a:tc>
                <a:tc>
                  <a:txBody>
                    <a:bodyPr/>
                    <a:lstStyle/>
                    <a:p>
                      <a:pPr algn="r"/>
                      <a:r>
                        <a:rPr lang="en-US" dirty="0" smtClean="0"/>
                        <a:t>7,023</a:t>
                      </a:r>
                      <a:endParaRPr lang="en-US" dirty="0"/>
                    </a:p>
                  </a:txBody>
                  <a:tcPr/>
                </a:tc>
                <a:tc>
                  <a:txBody>
                    <a:bodyPr/>
                    <a:lstStyle/>
                    <a:p>
                      <a:pPr algn="r"/>
                      <a:r>
                        <a:rPr lang="en-US" dirty="0" smtClean="0"/>
                        <a:t>94%</a:t>
                      </a:r>
                      <a:endParaRPr lang="en-US" dirty="0"/>
                    </a:p>
                  </a:txBody>
                  <a:tcPr/>
                </a:tc>
              </a:tr>
              <a:tr h="370840">
                <a:tc>
                  <a:txBody>
                    <a:bodyPr/>
                    <a:lstStyle/>
                    <a:p>
                      <a:r>
                        <a:rPr lang="en-US" sz="1600" dirty="0" smtClean="0"/>
                        <a:t>System Total</a:t>
                      </a:r>
                      <a:endParaRPr lang="en-US" sz="1600" dirty="0"/>
                    </a:p>
                  </a:txBody>
                  <a:tcPr/>
                </a:tc>
                <a:tc>
                  <a:txBody>
                    <a:bodyPr/>
                    <a:lstStyle/>
                    <a:p>
                      <a:pPr algn="r"/>
                      <a:r>
                        <a:rPr lang="en-US" dirty="0" smtClean="0"/>
                        <a:t>25,397</a:t>
                      </a:r>
                      <a:endParaRPr lang="en-US" dirty="0"/>
                    </a:p>
                  </a:txBody>
                  <a:tcPr/>
                </a:tc>
                <a:tc>
                  <a:txBody>
                    <a:bodyPr/>
                    <a:lstStyle/>
                    <a:p>
                      <a:pPr algn="r"/>
                      <a:r>
                        <a:rPr lang="en-US" dirty="0" smtClean="0"/>
                        <a:t>26,117</a:t>
                      </a:r>
                      <a:endParaRPr lang="en-US" dirty="0"/>
                    </a:p>
                  </a:txBody>
                  <a:tcPr/>
                </a:tc>
                <a:tc>
                  <a:txBody>
                    <a:bodyPr/>
                    <a:lstStyle/>
                    <a:p>
                      <a:pPr algn="r"/>
                      <a:r>
                        <a:rPr lang="en-US" dirty="0" smtClean="0"/>
                        <a:t>103%</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65671BAF-11E1-46F6-839D-2B36C39ADFFE}" type="slidenum">
              <a:rPr lang="en-US" smtClean="0"/>
              <a:t>5</a:t>
            </a:fld>
            <a:endParaRPr lang="en-US" dirty="0"/>
          </a:p>
        </p:txBody>
      </p:sp>
    </p:spTree>
    <p:extLst>
      <p:ext uri="{BB962C8B-B14F-4D97-AF65-F5344CB8AC3E}">
        <p14:creationId xmlns:p14="http://schemas.microsoft.com/office/powerpoint/2010/main" val="513940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Releases to Parole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53802858"/>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65671BAF-11E1-46F6-839D-2B36C39ADFFE}" type="slidenum">
              <a:rPr lang="en-US" smtClean="0"/>
              <a:t>50</a:t>
            </a:fld>
            <a:endParaRPr lang="en-US" dirty="0"/>
          </a:p>
        </p:txBody>
      </p:sp>
      <p:sp>
        <p:nvSpPr>
          <p:cNvPr id="8" name="TextBox 7"/>
          <p:cNvSpPr txBox="1"/>
          <p:nvPr/>
        </p:nvSpPr>
        <p:spPr>
          <a:xfrm>
            <a:off x="1209545" y="6041276"/>
            <a:ext cx="3149112" cy="246221"/>
          </a:xfrm>
          <a:prstGeom prst="rect">
            <a:avLst/>
          </a:prstGeom>
          <a:noFill/>
        </p:spPr>
        <p:txBody>
          <a:bodyPr wrap="square" rtlCol="0">
            <a:spAutoFit/>
          </a:bodyPr>
          <a:lstStyle/>
          <a:p>
            <a:r>
              <a:rPr lang="en-US" sz="1000" i="1" dirty="0" smtClean="0"/>
              <a:t>*FY 2017 data through 6/17/17</a:t>
            </a:r>
            <a:endParaRPr lang="en-US" sz="1000" i="1" dirty="0"/>
          </a:p>
        </p:txBody>
      </p:sp>
    </p:spTree>
    <p:extLst>
      <p:ext uri="{BB962C8B-B14F-4D97-AF65-F5344CB8AC3E}">
        <p14:creationId xmlns:p14="http://schemas.microsoft.com/office/powerpoint/2010/main" val="2982900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Deferred and </a:t>
            </a:r>
            <a:r>
              <a:rPr lang="en-US" sz="5400" dirty="0" smtClean="0"/>
              <a:t>Ignored Maintenance</a:t>
            </a:r>
            <a:endParaRPr lang="en-US" sz="5400"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51</a:t>
            </a:fld>
            <a:endParaRPr lang="en-US" dirty="0"/>
          </a:p>
        </p:txBody>
      </p:sp>
    </p:spTree>
    <p:extLst>
      <p:ext uri="{BB962C8B-B14F-4D97-AF65-F5344CB8AC3E}">
        <p14:creationId xmlns:p14="http://schemas.microsoft.com/office/powerpoint/2010/main" val="33551888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Deferred and Ignored Maintenance </a:t>
            </a:r>
            <a:endParaRPr lang="en-US" dirty="0"/>
          </a:p>
        </p:txBody>
      </p:sp>
      <p:sp>
        <p:nvSpPr>
          <p:cNvPr id="3" name="Content Placeholder 2"/>
          <p:cNvSpPr>
            <a:spLocks noGrp="1"/>
          </p:cNvSpPr>
          <p:nvPr>
            <p:ph idx="1"/>
          </p:nvPr>
        </p:nvSpPr>
        <p:spPr/>
        <p:txBody>
          <a:bodyPr>
            <a:noAutofit/>
          </a:bodyPr>
          <a:lstStyle/>
          <a:p>
            <a:pPr algn="just">
              <a:buFont typeface="Wingdings" panose="05000000000000000000" pitchFamily="2" charset="2"/>
              <a:buChar char="v"/>
            </a:pPr>
            <a:r>
              <a:rPr lang="en-US" sz="3200" dirty="0" smtClean="0"/>
              <a:t>Agency’s budget </a:t>
            </a:r>
          </a:p>
          <a:p>
            <a:pPr lvl="1" algn="just">
              <a:buFont typeface="Wingdings" panose="05000000000000000000" pitchFamily="2" charset="2"/>
              <a:buChar char="v"/>
            </a:pPr>
            <a:r>
              <a:rPr lang="en-US" sz="2400" dirty="0" smtClean="0"/>
              <a:t>Salary and benefits </a:t>
            </a:r>
          </a:p>
          <a:p>
            <a:pPr lvl="1" algn="just">
              <a:buFont typeface="Wingdings" panose="05000000000000000000" pitchFamily="2" charset="2"/>
              <a:buChar char="v"/>
            </a:pPr>
            <a:r>
              <a:rPr lang="en-US" sz="2400" dirty="0" smtClean="0"/>
              <a:t>Contracted beds/county jail backup </a:t>
            </a:r>
          </a:p>
          <a:p>
            <a:pPr lvl="1" algn="just">
              <a:buFont typeface="Wingdings" panose="05000000000000000000" pitchFamily="2" charset="2"/>
              <a:buChar char="v"/>
            </a:pPr>
            <a:r>
              <a:rPr lang="en-US" sz="2400" dirty="0" smtClean="0"/>
              <a:t>Medical services </a:t>
            </a:r>
          </a:p>
          <a:p>
            <a:pPr lvl="1" algn="just">
              <a:buFont typeface="Wingdings" panose="05000000000000000000" pitchFamily="2" charset="2"/>
              <a:buChar char="v"/>
            </a:pPr>
            <a:r>
              <a:rPr lang="en-US" sz="2400" dirty="0" smtClean="0"/>
              <a:t>Food for inmates </a:t>
            </a:r>
            <a:endParaRPr lang="en-US" sz="2400" dirty="0"/>
          </a:p>
          <a:p>
            <a:pPr lvl="1" algn="just">
              <a:buFont typeface="Wingdings" panose="05000000000000000000" pitchFamily="2" charset="2"/>
              <a:buChar char="v"/>
            </a:pPr>
            <a:r>
              <a:rPr lang="en-US" sz="2400" dirty="0" smtClean="0"/>
              <a:t>Everything else</a:t>
            </a:r>
          </a:p>
          <a:p>
            <a:pPr algn="just">
              <a:buFont typeface="Wingdings" panose="05000000000000000000" pitchFamily="2" charset="2"/>
              <a:buChar char="v"/>
            </a:pPr>
            <a:r>
              <a:rPr lang="en-US" sz="2800" dirty="0" smtClean="0"/>
              <a:t>Maintenance deferred and ignored</a:t>
            </a:r>
          </a:p>
          <a:p>
            <a:pPr algn="just">
              <a:buFont typeface="Wingdings" panose="05000000000000000000" pitchFamily="2" charset="2"/>
              <a:buChar char="v"/>
            </a:pPr>
            <a:r>
              <a:rPr lang="en-US" sz="2800" dirty="0" smtClean="0"/>
              <a:t>Prisons designed to house inmates</a:t>
            </a:r>
          </a:p>
          <a:p>
            <a:pPr algn="just">
              <a:buFont typeface="Wingdings" panose="05000000000000000000" pitchFamily="2" charset="2"/>
              <a:buChar char="v"/>
            </a:pPr>
            <a:r>
              <a:rPr lang="en-US" sz="2800" dirty="0" smtClean="0"/>
              <a:t>Immediate need of repairs</a:t>
            </a:r>
          </a:p>
        </p:txBody>
      </p:sp>
      <p:sp>
        <p:nvSpPr>
          <p:cNvPr id="4" name="Slide Number Placeholder 3"/>
          <p:cNvSpPr>
            <a:spLocks noGrp="1"/>
          </p:cNvSpPr>
          <p:nvPr>
            <p:ph type="sldNum" sz="quarter" idx="12"/>
          </p:nvPr>
        </p:nvSpPr>
        <p:spPr/>
        <p:txBody>
          <a:bodyPr/>
          <a:lstStyle/>
          <a:p>
            <a:fld id="{65671BAF-11E1-46F6-839D-2B36C39ADFFE}" type="slidenum">
              <a:rPr lang="en-US" smtClean="0"/>
              <a:t>52</a:t>
            </a:fld>
            <a:endParaRPr lang="en-US" dirty="0"/>
          </a:p>
        </p:txBody>
      </p:sp>
    </p:spTree>
    <p:extLst>
      <p:ext uri="{BB962C8B-B14F-4D97-AF65-F5344CB8AC3E}">
        <p14:creationId xmlns:p14="http://schemas.microsoft.com/office/powerpoint/2010/main" val="5372374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90717"/>
            <a:ext cx="10058400" cy="1450757"/>
          </a:xfrm>
        </p:spPr>
        <p:txBody>
          <a:bodyPr/>
          <a:lstStyle/>
          <a:p>
            <a:r>
              <a:rPr lang="en-US" dirty="0" smtClean="0"/>
              <a:t>FY 2019 Capital Outlay Requests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3303896"/>
              </p:ext>
            </p:extLst>
          </p:nvPr>
        </p:nvGraphicFramePr>
        <p:xfrm>
          <a:off x="1097280" y="1808986"/>
          <a:ext cx="10058400" cy="4451967"/>
        </p:xfrm>
        <a:graphic>
          <a:graphicData uri="http://schemas.openxmlformats.org/drawingml/2006/table">
            <a:tbl>
              <a:tblPr firstRow="1" bandRow="1">
                <a:tableStyleId>{5C22544A-7EE6-4342-B048-85BDC9FD1C3A}</a:tableStyleId>
              </a:tblPr>
              <a:tblGrid>
                <a:gridCol w="7896430"/>
                <a:gridCol w="2161970"/>
              </a:tblGrid>
              <a:tr h="342459">
                <a:tc>
                  <a:txBody>
                    <a:bodyPr/>
                    <a:lstStyle/>
                    <a:p>
                      <a:pPr algn="l"/>
                      <a:r>
                        <a:rPr lang="en-US" sz="1400" baseline="0" dirty="0" smtClean="0"/>
                        <a:t>Top Twenty Agency Needs</a:t>
                      </a:r>
                      <a:endParaRPr lang="en-US" sz="1400" dirty="0"/>
                    </a:p>
                  </a:txBody>
                  <a:tcPr/>
                </a:tc>
                <a:tc>
                  <a:txBody>
                    <a:bodyPr/>
                    <a:lstStyle/>
                    <a:p>
                      <a:pPr algn="ctr"/>
                      <a:r>
                        <a:rPr lang="en-US" sz="1400" dirty="0" smtClean="0"/>
                        <a:t>Cost </a:t>
                      </a:r>
                      <a:endParaRPr lang="en-US" sz="1400" dirty="0"/>
                    </a:p>
                  </a:txBody>
                  <a:tcPr/>
                </a:tc>
              </a:tr>
              <a:tr h="342459">
                <a:tc>
                  <a:txBody>
                    <a:bodyPr/>
                    <a:lstStyle/>
                    <a:p>
                      <a:r>
                        <a:rPr lang="en-US" sz="1400" dirty="0" smtClean="0"/>
                        <a:t>Mack Alford CC –</a:t>
                      </a:r>
                      <a:r>
                        <a:rPr lang="en-US" sz="1400" baseline="0" dirty="0" smtClean="0"/>
                        <a:t> Water Treatment Plant</a:t>
                      </a:r>
                      <a:endParaRPr lang="en-US" sz="1400" dirty="0"/>
                    </a:p>
                  </a:txBody>
                  <a:tcPr/>
                </a:tc>
                <a:tc>
                  <a:txBody>
                    <a:bodyPr/>
                    <a:lstStyle/>
                    <a:p>
                      <a:pPr algn="r"/>
                      <a:r>
                        <a:rPr lang="en-US" sz="1400" dirty="0" smtClean="0"/>
                        <a:t>$2,750,000</a:t>
                      </a:r>
                      <a:endParaRPr lang="en-US" sz="1400" dirty="0"/>
                    </a:p>
                  </a:txBody>
                  <a:tcPr/>
                </a:tc>
              </a:tr>
              <a:tr h="342459">
                <a:tc>
                  <a:txBody>
                    <a:bodyPr/>
                    <a:lstStyle/>
                    <a:p>
                      <a:r>
                        <a:rPr lang="en-US" sz="1400" dirty="0" smtClean="0"/>
                        <a:t>Offender Management System</a:t>
                      </a:r>
                      <a:endParaRPr lang="en-US" sz="1400" dirty="0"/>
                    </a:p>
                  </a:txBody>
                  <a:tcPr/>
                </a:tc>
                <a:tc>
                  <a:txBody>
                    <a:bodyPr/>
                    <a:lstStyle/>
                    <a:p>
                      <a:pPr algn="r"/>
                      <a:r>
                        <a:rPr lang="en-US" sz="1400" dirty="0" smtClean="0"/>
                        <a:t>$22,000,000</a:t>
                      </a:r>
                      <a:endParaRPr lang="en-US" sz="1400" dirty="0"/>
                    </a:p>
                  </a:txBody>
                  <a:tcPr/>
                </a:tc>
              </a:tr>
              <a:tr h="342459">
                <a:tc>
                  <a:txBody>
                    <a:bodyPr/>
                    <a:lstStyle/>
                    <a:p>
                      <a:r>
                        <a:rPr lang="en-US" sz="1400" dirty="0" smtClean="0"/>
                        <a:t>Lexington Assessment</a:t>
                      </a:r>
                      <a:r>
                        <a:rPr lang="en-US" sz="1400" baseline="0" dirty="0" smtClean="0"/>
                        <a:t> &amp; Reception Center – Water Lines</a:t>
                      </a:r>
                      <a:endParaRPr lang="en-US" sz="1400" dirty="0"/>
                    </a:p>
                  </a:txBody>
                  <a:tcPr/>
                </a:tc>
                <a:tc>
                  <a:txBody>
                    <a:bodyPr/>
                    <a:lstStyle/>
                    <a:p>
                      <a:pPr algn="r"/>
                      <a:r>
                        <a:rPr lang="en-US" sz="1400" dirty="0" smtClean="0"/>
                        <a:t>$914,100</a:t>
                      </a:r>
                      <a:endParaRPr lang="en-US" sz="1400" dirty="0"/>
                    </a:p>
                  </a:txBody>
                  <a:tcPr/>
                </a:tc>
              </a:tr>
              <a:tr h="342459">
                <a:tc>
                  <a:txBody>
                    <a:bodyPr/>
                    <a:lstStyle/>
                    <a:p>
                      <a:r>
                        <a:rPr lang="en-US" sz="1400" dirty="0" smtClean="0"/>
                        <a:t>Roofing – MBCC,</a:t>
                      </a:r>
                      <a:r>
                        <a:rPr lang="en-US" sz="1400" baseline="0" dirty="0" smtClean="0"/>
                        <a:t> Union City CCC, JBCC, EWCC, JLCC, JHCC, JCCC, LARC, OSR, KBCCC</a:t>
                      </a:r>
                      <a:endParaRPr lang="en-US" sz="1400" dirty="0"/>
                    </a:p>
                  </a:txBody>
                  <a:tcPr/>
                </a:tc>
                <a:tc>
                  <a:txBody>
                    <a:bodyPr/>
                    <a:lstStyle/>
                    <a:p>
                      <a:pPr algn="r"/>
                      <a:r>
                        <a:rPr lang="en-US" sz="1400" dirty="0" smtClean="0"/>
                        <a:t>$8,223,136</a:t>
                      </a:r>
                      <a:endParaRPr lang="en-US" sz="1400" dirty="0"/>
                    </a:p>
                  </a:txBody>
                  <a:tcPr/>
                </a:tc>
              </a:tr>
              <a:tr h="342459">
                <a:tc>
                  <a:txBody>
                    <a:bodyPr/>
                    <a:lstStyle/>
                    <a:p>
                      <a:r>
                        <a:rPr lang="en-US" sz="1400" dirty="0" smtClean="0"/>
                        <a:t>Oklahoma State Penitentiary</a:t>
                      </a:r>
                      <a:r>
                        <a:rPr lang="en-US" sz="1400" baseline="0" dirty="0" smtClean="0"/>
                        <a:t> – Lock, Door and Frame Replacement</a:t>
                      </a:r>
                      <a:endParaRPr lang="en-US" sz="1400" dirty="0"/>
                    </a:p>
                  </a:txBody>
                  <a:tcPr/>
                </a:tc>
                <a:tc>
                  <a:txBody>
                    <a:bodyPr/>
                    <a:lstStyle/>
                    <a:p>
                      <a:pPr algn="r"/>
                      <a:r>
                        <a:rPr lang="en-US" sz="1400" dirty="0" smtClean="0"/>
                        <a:t>$5,500,000</a:t>
                      </a:r>
                      <a:endParaRPr lang="en-US" sz="1400" dirty="0"/>
                    </a:p>
                  </a:txBody>
                  <a:tcPr/>
                </a:tc>
              </a:tr>
              <a:tr h="342459">
                <a:tc>
                  <a:txBody>
                    <a:bodyPr/>
                    <a:lstStyle/>
                    <a:p>
                      <a:r>
                        <a:rPr lang="en-US" sz="1400" dirty="0" smtClean="0"/>
                        <a:t>Jim E. Hamilton CC – Phone System </a:t>
                      </a:r>
                      <a:endParaRPr lang="en-US" sz="1400" dirty="0"/>
                    </a:p>
                  </a:txBody>
                  <a:tcPr/>
                </a:tc>
                <a:tc>
                  <a:txBody>
                    <a:bodyPr/>
                    <a:lstStyle/>
                    <a:p>
                      <a:pPr algn="r"/>
                      <a:r>
                        <a:rPr lang="en-US" sz="1400" dirty="0" smtClean="0"/>
                        <a:t>$440,000</a:t>
                      </a:r>
                      <a:endParaRPr lang="en-US" sz="1400" dirty="0"/>
                    </a:p>
                  </a:txBody>
                  <a:tcPr/>
                </a:tc>
              </a:tr>
              <a:tr h="342459">
                <a:tc>
                  <a:txBody>
                    <a:bodyPr/>
                    <a:lstStyle/>
                    <a:p>
                      <a:r>
                        <a:rPr lang="en-US" sz="1400" dirty="0" smtClean="0"/>
                        <a:t>Jackie</a:t>
                      </a:r>
                      <a:r>
                        <a:rPr lang="en-US" sz="1400" baseline="0" dirty="0" smtClean="0"/>
                        <a:t> Brannon CC – Engineering Services Electrical &amp; HVAC – Unit 8 – Smoke Evacuator</a:t>
                      </a:r>
                      <a:endParaRPr lang="en-US" sz="1400" dirty="0"/>
                    </a:p>
                  </a:txBody>
                  <a:tcPr/>
                </a:tc>
                <a:tc>
                  <a:txBody>
                    <a:bodyPr/>
                    <a:lstStyle/>
                    <a:p>
                      <a:pPr algn="r"/>
                      <a:r>
                        <a:rPr lang="en-US" sz="1400" dirty="0" smtClean="0"/>
                        <a:t>$4,070,000</a:t>
                      </a:r>
                      <a:endParaRPr lang="en-US" sz="1400" dirty="0"/>
                    </a:p>
                  </a:txBody>
                  <a:tcPr/>
                </a:tc>
              </a:tr>
              <a:tr h="342459">
                <a:tc>
                  <a:txBody>
                    <a:bodyPr/>
                    <a:lstStyle/>
                    <a:p>
                      <a:r>
                        <a:rPr lang="en-US" sz="1400" dirty="0" smtClean="0"/>
                        <a:t>Lexington Assessment</a:t>
                      </a:r>
                      <a:r>
                        <a:rPr lang="en-US" sz="1400" baseline="0" dirty="0" smtClean="0"/>
                        <a:t> &amp; Reception Center – Water Softener Well #6</a:t>
                      </a:r>
                      <a:endParaRPr lang="en-US" sz="1400" dirty="0"/>
                    </a:p>
                  </a:txBody>
                  <a:tcPr/>
                </a:tc>
                <a:tc>
                  <a:txBody>
                    <a:bodyPr/>
                    <a:lstStyle/>
                    <a:p>
                      <a:pPr algn="r"/>
                      <a:r>
                        <a:rPr lang="en-US" sz="1400" dirty="0" smtClean="0"/>
                        <a:t>$110,000</a:t>
                      </a:r>
                      <a:endParaRPr lang="en-US" sz="1400" dirty="0"/>
                    </a:p>
                  </a:txBody>
                  <a:tcPr/>
                </a:tc>
              </a:tr>
              <a:tr h="342459">
                <a:tc>
                  <a:txBody>
                    <a:bodyPr/>
                    <a:lstStyle/>
                    <a:p>
                      <a:r>
                        <a:rPr lang="en-US" sz="1400" dirty="0" smtClean="0"/>
                        <a:t>Heating/Cooling Water &amp;</a:t>
                      </a:r>
                      <a:r>
                        <a:rPr lang="en-US" sz="1400" baseline="0" dirty="0" smtClean="0"/>
                        <a:t> Domestic Hot Water – JHCC, DCCC</a:t>
                      </a:r>
                      <a:endParaRPr lang="en-US" sz="1400" dirty="0"/>
                    </a:p>
                  </a:txBody>
                  <a:tcPr/>
                </a:tc>
                <a:tc>
                  <a:txBody>
                    <a:bodyPr/>
                    <a:lstStyle/>
                    <a:p>
                      <a:pPr algn="r"/>
                      <a:r>
                        <a:rPr lang="en-US" sz="1400" dirty="0" smtClean="0"/>
                        <a:t>$1,430,000</a:t>
                      </a:r>
                      <a:endParaRPr lang="en-US" sz="1400" dirty="0"/>
                    </a:p>
                  </a:txBody>
                  <a:tcPr/>
                </a:tc>
              </a:tr>
              <a:tr h="342459">
                <a:tc>
                  <a:txBody>
                    <a:bodyPr/>
                    <a:lstStyle/>
                    <a:p>
                      <a:r>
                        <a:rPr lang="en-US" sz="1400" dirty="0" smtClean="0"/>
                        <a:t>William S.  Key CC – Transformer and Electrical Service</a:t>
                      </a:r>
                      <a:endParaRPr lang="en-US" sz="1400" dirty="0"/>
                    </a:p>
                  </a:txBody>
                  <a:tcPr/>
                </a:tc>
                <a:tc>
                  <a:txBody>
                    <a:bodyPr/>
                    <a:lstStyle/>
                    <a:p>
                      <a:pPr algn="r"/>
                      <a:r>
                        <a:rPr lang="en-US" sz="1400" dirty="0" smtClean="0"/>
                        <a:t>$6,600,000</a:t>
                      </a:r>
                      <a:endParaRPr lang="en-US" sz="1400" dirty="0"/>
                    </a:p>
                  </a:txBody>
                  <a:tcPr/>
                </a:tc>
              </a:tr>
              <a:tr h="342459">
                <a:tc>
                  <a:txBody>
                    <a:bodyPr/>
                    <a:lstStyle/>
                    <a:p>
                      <a:endParaRPr lang="en-US" sz="1400" dirty="0"/>
                    </a:p>
                  </a:txBody>
                  <a:tcPr/>
                </a:tc>
                <a:tc>
                  <a:txBody>
                    <a:bodyPr/>
                    <a:lstStyle/>
                    <a:p>
                      <a:pPr algn="r"/>
                      <a:endParaRPr lang="en-US" sz="1400" dirty="0"/>
                    </a:p>
                  </a:txBody>
                  <a:tcPr/>
                </a:tc>
              </a:tr>
              <a:tr h="342459">
                <a:tc>
                  <a:txBody>
                    <a:bodyPr/>
                    <a:lstStyle/>
                    <a:p>
                      <a:r>
                        <a:rPr lang="en-US" sz="1400" b="1" dirty="0" smtClean="0"/>
                        <a:t>TOTAL COST </a:t>
                      </a:r>
                      <a:endParaRPr lang="en-US" sz="1400" b="1" dirty="0"/>
                    </a:p>
                  </a:txBody>
                  <a:tcPr/>
                </a:tc>
                <a:tc>
                  <a:txBody>
                    <a:bodyPr/>
                    <a:lstStyle/>
                    <a:p>
                      <a:pPr algn="r"/>
                      <a:r>
                        <a:rPr lang="en-US" sz="1400" b="1" dirty="0" smtClean="0"/>
                        <a:t>$</a:t>
                      </a:r>
                      <a:r>
                        <a:rPr lang="en-US" sz="1400" b="1" dirty="0" smtClean="0">
                          <a:solidFill>
                            <a:schemeClr val="tx1"/>
                          </a:solidFill>
                        </a:rPr>
                        <a:t>52,037,236</a:t>
                      </a:r>
                      <a:endParaRPr lang="en-US" sz="1400" b="1" dirty="0">
                        <a:solidFill>
                          <a:schemeClr val="tx1"/>
                        </a:solidFill>
                      </a:endParaRPr>
                    </a:p>
                  </a:txBody>
                  <a:tcPr/>
                </a:tc>
              </a:tr>
            </a:tbl>
          </a:graphicData>
        </a:graphic>
      </p:graphicFrame>
      <p:sp>
        <p:nvSpPr>
          <p:cNvPr id="4" name="Slide Number Placeholder 3"/>
          <p:cNvSpPr>
            <a:spLocks noGrp="1"/>
          </p:cNvSpPr>
          <p:nvPr>
            <p:ph type="sldNum" sz="quarter" idx="12"/>
          </p:nvPr>
        </p:nvSpPr>
        <p:spPr/>
        <p:txBody>
          <a:bodyPr/>
          <a:lstStyle/>
          <a:p>
            <a:fld id="{65671BAF-11E1-46F6-839D-2B36C39ADFFE}" type="slidenum">
              <a:rPr lang="en-US" smtClean="0"/>
              <a:t>53</a:t>
            </a:fld>
            <a:endParaRPr lang="en-US" dirty="0"/>
          </a:p>
        </p:txBody>
      </p:sp>
    </p:spTree>
    <p:extLst>
      <p:ext uri="{BB962C8B-B14F-4D97-AF65-F5344CB8AC3E}">
        <p14:creationId xmlns:p14="http://schemas.microsoft.com/office/powerpoint/2010/main" val="33591066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Autofit/>
          </a:bodyPr>
          <a:lstStyle/>
          <a:p>
            <a:pPr marL="465138" indent="-465138">
              <a:buFont typeface="Wingdings" panose="05000000000000000000" pitchFamily="2" charset="2"/>
              <a:buChar char="v"/>
            </a:pPr>
            <a:r>
              <a:rPr lang="en-US" sz="3200" dirty="0" smtClean="0"/>
              <a:t>Over-reliance on incarceration</a:t>
            </a:r>
          </a:p>
          <a:p>
            <a:pPr marL="465138" indent="-465138">
              <a:buFont typeface="Wingdings" panose="05000000000000000000" pitchFamily="2" charset="2"/>
              <a:buChar char="v"/>
            </a:pPr>
            <a:r>
              <a:rPr lang="en-US" sz="3200" dirty="0" smtClean="0"/>
              <a:t>Incarcerated population far exceeds state bed capacity</a:t>
            </a:r>
          </a:p>
          <a:p>
            <a:pPr marL="465138" indent="-465138">
              <a:buFont typeface="Wingdings" panose="05000000000000000000" pitchFamily="2" charset="2"/>
              <a:buChar char="v"/>
            </a:pPr>
            <a:r>
              <a:rPr lang="en-US" sz="3200" dirty="0" smtClean="0"/>
              <a:t>Projections indicate continued growth in inmate </a:t>
            </a:r>
            <a:r>
              <a:rPr lang="en-US" sz="3200" dirty="0"/>
              <a:t>population</a:t>
            </a:r>
          </a:p>
          <a:p>
            <a:pPr marL="465138" indent="-465138">
              <a:buFont typeface="Wingdings" panose="05000000000000000000" pitchFamily="2" charset="2"/>
              <a:buChar char="v"/>
            </a:pPr>
            <a:r>
              <a:rPr lang="en-US" sz="3200" dirty="0" smtClean="0"/>
              <a:t>Continued growth carries a $1.9 billion price tag</a:t>
            </a:r>
          </a:p>
          <a:p>
            <a:pPr marL="465138" indent="-465138">
              <a:buFont typeface="Wingdings" panose="05000000000000000000" pitchFamily="2" charset="2"/>
              <a:buChar char="v"/>
            </a:pPr>
            <a:r>
              <a:rPr lang="en-US" sz="3200" dirty="0" smtClean="0"/>
              <a:t>No criminal justice reform that impacts growth</a:t>
            </a:r>
          </a:p>
        </p:txBody>
      </p:sp>
      <p:sp>
        <p:nvSpPr>
          <p:cNvPr id="4" name="Slide Number Placeholder 3"/>
          <p:cNvSpPr>
            <a:spLocks noGrp="1"/>
          </p:cNvSpPr>
          <p:nvPr>
            <p:ph type="sldNum" sz="quarter" idx="12"/>
          </p:nvPr>
        </p:nvSpPr>
        <p:spPr/>
        <p:txBody>
          <a:bodyPr/>
          <a:lstStyle/>
          <a:p>
            <a:fld id="{65671BAF-11E1-46F6-839D-2B36C39ADFFE}" type="slidenum">
              <a:rPr lang="en-US" smtClean="0"/>
              <a:t>54</a:t>
            </a:fld>
            <a:endParaRPr lang="en-US" dirty="0"/>
          </a:p>
        </p:txBody>
      </p:sp>
    </p:spTree>
    <p:extLst>
      <p:ext uri="{BB962C8B-B14F-4D97-AF65-F5344CB8AC3E}">
        <p14:creationId xmlns:p14="http://schemas.microsoft.com/office/powerpoint/2010/main" val="12041695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a:t>
            </a:r>
            <a:endParaRPr lang="en-US" dirty="0"/>
          </a:p>
        </p:txBody>
      </p:sp>
      <p:sp>
        <p:nvSpPr>
          <p:cNvPr id="3" name="Content Placeholder 2"/>
          <p:cNvSpPr>
            <a:spLocks noGrp="1"/>
          </p:cNvSpPr>
          <p:nvPr>
            <p:ph idx="1"/>
          </p:nvPr>
        </p:nvSpPr>
        <p:spPr/>
        <p:txBody>
          <a:bodyPr>
            <a:normAutofit fontScale="85000" lnSpcReduction="10000"/>
          </a:bodyPr>
          <a:lstStyle/>
          <a:p>
            <a:pPr marL="465138" indent="-465138">
              <a:buFont typeface="Wingdings" panose="05000000000000000000" pitchFamily="2" charset="2"/>
              <a:buChar char="v"/>
            </a:pPr>
            <a:r>
              <a:rPr lang="en-US" sz="3200" dirty="0"/>
              <a:t>Multiple actions have been taken to manage growth, manage the population and increase efficiencies</a:t>
            </a:r>
          </a:p>
          <a:p>
            <a:pPr marL="465138" indent="-465138">
              <a:buFont typeface="Wingdings" panose="05000000000000000000" pitchFamily="2" charset="2"/>
              <a:buChar char="v"/>
            </a:pPr>
            <a:r>
              <a:rPr lang="en-US" sz="3200" dirty="0" smtClean="0"/>
              <a:t>Inmates’ program needs are not being met</a:t>
            </a:r>
          </a:p>
          <a:p>
            <a:pPr marL="465138" indent="-465138">
              <a:buFont typeface="Wingdings" panose="05000000000000000000" pitchFamily="2" charset="2"/>
              <a:buChar char="v"/>
            </a:pPr>
            <a:r>
              <a:rPr lang="en-US" sz="3200" dirty="0" smtClean="0"/>
              <a:t>Failure </a:t>
            </a:r>
            <a:r>
              <a:rPr lang="en-US" sz="3200" dirty="0"/>
              <a:t>to properly fund </a:t>
            </a:r>
            <a:r>
              <a:rPr lang="en-US" sz="3200" dirty="0" smtClean="0"/>
              <a:t>corrections</a:t>
            </a:r>
            <a:endParaRPr lang="en-US" sz="3200" dirty="0"/>
          </a:p>
          <a:p>
            <a:pPr marL="465138" indent="-465138">
              <a:buFont typeface="Wingdings" panose="05000000000000000000" pitchFamily="2" charset="2"/>
              <a:buChar char="v"/>
            </a:pPr>
            <a:r>
              <a:rPr lang="en-US" sz="3200" dirty="0" smtClean="0"/>
              <a:t>Need to improve staff recruitment, retention, training</a:t>
            </a:r>
          </a:p>
          <a:p>
            <a:pPr marL="465138" indent="-465138">
              <a:buFont typeface="Wingdings" panose="05000000000000000000" pitchFamily="2" charset="2"/>
              <a:buChar char="v"/>
            </a:pPr>
            <a:r>
              <a:rPr lang="en-US" sz="3200" dirty="0" smtClean="0"/>
              <a:t>Growth in aging inmates and increasing medical cost</a:t>
            </a:r>
          </a:p>
          <a:p>
            <a:pPr marL="465138" indent="-465138">
              <a:buFont typeface="Wingdings" panose="05000000000000000000" pitchFamily="2" charset="2"/>
              <a:buChar char="v"/>
            </a:pPr>
            <a:r>
              <a:rPr lang="en-US" sz="3200" dirty="0" smtClean="0"/>
              <a:t>Decreased releases to parole</a:t>
            </a:r>
          </a:p>
          <a:p>
            <a:pPr marL="465138" indent="-465138">
              <a:buFont typeface="Wingdings" panose="05000000000000000000" pitchFamily="2" charset="2"/>
              <a:buChar char="v"/>
            </a:pPr>
            <a:r>
              <a:rPr lang="en-US" sz="3200" dirty="0" smtClean="0"/>
              <a:t>Scores of immediate and expensive facility maintenance needs</a:t>
            </a:r>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55</a:t>
            </a:fld>
            <a:endParaRPr lang="en-US" dirty="0"/>
          </a:p>
        </p:txBody>
      </p:sp>
    </p:spTree>
    <p:extLst>
      <p:ext uri="{BB962C8B-B14F-4D97-AF65-F5344CB8AC3E}">
        <p14:creationId xmlns:p14="http://schemas.microsoft.com/office/powerpoint/2010/main" val="8131885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Obligations</a:t>
            </a:r>
            <a:endParaRPr lang="en-US" dirty="0"/>
          </a:p>
        </p:txBody>
      </p:sp>
      <p:sp>
        <p:nvSpPr>
          <p:cNvPr id="3" name="Content Placeholder 2"/>
          <p:cNvSpPr>
            <a:spLocks noGrp="1"/>
          </p:cNvSpPr>
          <p:nvPr>
            <p:ph idx="1"/>
          </p:nvPr>
        </p:nvSpPr>
        <p:spPr/>
        <p:txBody>
          <a:bodyPr/>
          <a:lstStyle/>
          <a:p>
            <a:pPr marL="465138" indent="-465138" algn="just">
              <a:buFont typeface="Wingdings" panose="05000000000000000000" pitchFamily="2" charset="2"/>
              <a:buChar char="v"/>
            </a:pPr>
            <a:r>
              <a:rPr lang="en-US" sz="3200" dirty="0" smtClean="0"/>
              <a:t>Protect the public, protect the employees, protect the inmates</a:t>
            </a:r>
          </a:p>
          <a:p>
            <a:pPr marL="465138" indent="-465138" algn="just">
              <a:buFont typeface="Wingdings" panose="05000000000000000000" pitchFamily="2" charset="2"/>
              <a:buChar char="v"/>
            </a:pPr>
            <a:r>
              <a:rPr lang="en-US" sz="3200" dirty="0" smtClean="0"/>
              <a:t>Provide constitutional conditions of confinement and level of care</a:t>
            </a:r>
          </a:p>
          <a:p>
            <a:pPr marL="465138" indent="-465138" algn="just">
              <a:buFont typeface="Wingdings" panose="05000000000000000000" pitchFamily="2" charset="2"/>
              <a:buChar char="v"/>
            </a:pPr>
            <a:r>
              <a:rPr lang="en-US" sz="3200" dirty="0" smtClean="0"/>
              <a:t>Operate within budget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56</a:t>
            </a:fld>
            <a:endParaRPr lang="en-US" dirty="0"/>
          </a:p>
        </p:txBody>
      </p:sp>
    </p:spTree>
    <p:extLst>
      <p:ext uri="{BB962C8B-B14F-4D97-AF65-F5344CB8AC3E}">
        <p14:creationId xmlns:p14="http://schemas.microsoft.com/office/powerpoint/2010/main" val="33910193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Strategy</a:t>
            </a:r>
            <a:endParaRPr lang="en-US" dirty="0"/>
          </a:p>
        </p:txBody>
      </p:sp>
      <p:sp>
        <p:nvSpPr>
          <p:cNvPr id="3" name="Content Placeholder 2"/>
          <p:cNvSpPr>
            <a:spLocks noGrp="1"/>
          </p:cNvSpPr>
          <p:nvPr>
            <p:ph idx="1"/>
          </p:nvPr>
        </p:nvSpPr>
        <p:spPr/>
        <p:txBody>
          <a:bodyPr/>
          <a:lstStyle/>
          <a:p>
            <a:pPr marL="465138" indent="-465138" algn="just">
              <a:buFont typeface="Wingdings" panose="05000000000000000000" pitchFamily="2" charset="2"/>
              <a:buChar char="v"/>
              <a:tabLst>
                <a:tab pos="465138" algn="l"/>
              </a:tabLst>
            </a:pPr>
            <a:r>
              <a:rPr lang="en-US" sz="3200" dirty="0" smtClean="0"/>
              <a:t>Hire the staff that is needed</a:t>
            </a:r>
          </a:p>
          <a:p>
            <a:pPr marL="465138" indent="-465138" algn="just">
              <a:buFont typeface="Wingdings" panose="05000000000000000000" pitchFamily="2" charset="2"/>
              <a:buChar char="v"/>
              <a:tabLst>
                <a:tab pos="465138" algn="l"/>
              </a:tabLst>
            </a:pPr>
            <a:r>
              <a:rPr lang="en-US" sz="3200" dirty="0" smtClean="0"/>
              <a:t>Increase temporary beds only if required in an emergency</a:t>
            </a:r>
          </a:p>
          <a:p>
            <a:pPr marL="465138" indent="-465138" algn="just">
              <a:buFont typeface="Wingdings" panose="05000000000000000000" pitchFamily="2" charset="2"/>
              <a:buChar char="v"/>
              <a:tabLst>
                <a:tab pos="465138" algn="l"/>
              </a:tabLst>
            </a:pPr>
            <a:r>
              <a:rPr lang="en-US" sz="3200" dirty="0" smtClean="0"/>
              <a:t>Continue to </a:t>
            </a:r>
            <a:r>
              <a:rPr lang="en-US" sz="3200" dirty="0"/>
              <a:t>keep the most dangerous inmates behind bars</a:t>
            </a:r>
          </a:p>
          <a:p>
            <a:pPr marL="0" indent="0" algn="just">
              <a:buNone/>
            </a:pPr>
            <a:r>
              <a:rPr lang="en-US" sz="2800" dirty="0" smtClean="0"/>
              <a:t> </a:t>
            </a:r>
          </a:p>
          <a:p>
            <a:pPr algn="just">
              <a:buFont typeface="Wingdings" panose="05000000000000000000" pitchFamily="2" charset="2"/>
              <a:buChar char="v"/>
            </a:pPr>
            <a:endParaRPr lang="en-US" sz="2800" dirty="0"/>
          </a:p>
        </p:txBody>
      </p:sp>
      <p:sp>
        <p:nvSpPr>
          <p:cNvPr id="4" name="Slide Number Placeholder 3"/>
          <p:cNvSpPr>
            <a:spLocks noGrp="1"/>
          </p:cNvSpPr>
          <p:nvPr>
            <p:ph type="sldNum" sz="quarter" idx="12"/>
          </p:nvPr>
        </p:nvSpPr>
        <p:spPr/>
        <p:txBody>
          <a:bodyPr/>
          <a:lstStyle/>
          <a:p>
            <a:fld id="{65671BAF-11E1-46F6-839D-2B36C39ADFFE}" type="slidenum">
              <a:rPr lang="en-US" smtClean="0"/>
              <a:t>57</a:t>
            </a:fld>
            <a:endParaRPr lang="en-US" dirty="0"/>
          </a:p>
        </p:txBody>
      </p:sp>
    </p:spTree>
    <p:extLst>
      <p:ext uri="{BB962C8B-B14F-4D97-AF65-F5344CB8AC3E}">
        <p14:creationId xmlns:p14="http://schemas.microsoft.com/office/powerpoint/2010/main" val="33656777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Plan</a:t>
            </a:r>
            <a:endParaRPr lang="en-US" dirty="0"/>
          </a:p>
        </p:txBody>
      </p:sp>
      <p:sp>
        <p:nvSpPr>
          <p:cNvPr id="3" name="Content Placeholder 2"/>
          <p:cNvSpPr>
            <a:spLocks noGrp="1"/>
          </p:cNvSpPr>
          <p:nvPr>
            <p:ph idx="1"/>
          </p:nvPr>
        </p:nvSpPr>
        <p:spPr>
          <a:xfrm>
            <a:off x="1097280" y="1845734"/>
            <a:ext cx="10058400" cy="4453466"/>
          </a:xfrm>
        </p:spPr>
        <p:txBody>
          <a:bodyPr>
            <a:normAutofit fontScale="92500" lnSpcReduction="20000"/>
          </a:bodyPr>
          <a:lstStyle/>
          <a:p>
            <a:pPr marL="465138" indent="-465138">
              <a:buFont typeface="Wingdings" panose="05000000000000000000" pitchFamily="2" charset="2"/>
              <a:buChar char="v"/>
            </a:pPr>
            <a:r>
              <a:rPr lang="en-US" sz="3200" dirty="0" smtClean="0"/>
              <a:t>Continue to maximize existing </a:t>
            </a:r>
            <a:r>
              <a:rPr lang="en-US" sz="3200" dirty="0"/>
              <a:t>resources, increase efficiencies and accelerate </a:t>
            </a:r>
            <a:r>
              <a:rPr lang="en-US" sz="3200" dirty="0" smtClean="0"/>
              <a:t>release </a:t>
            </a:r>
            <a:r>
              <a:rPr lang="en-US" sz="3200" dirty="0"/>
              <a:t>of inmates </a:t>
            </a:r>
            <a:endParaRPr lang="en-US" sz="3200" dirty="0" smtClean="0"/>
          </a:p>
          <a:p>
            <a:pPr marL="465138" indent="-465138">
              <a:buFont typeface="Wingdings" panose="05000000000000000000" pitchFamily="2" charset="2"/>
              <a:buChar char="v"/>
            </a:pPr>
            <a:r>
              <a:rPr lang="en-US" sz="3200" dirty="0" smtClean="0"/>
              <a:t>Within the limits set by statute, develop programs that will place non-violent inmates in the community</a:t>
            </a:r>
          </a:p>
          <a:p>
            <a:pPr marL="465138" indent="-465138">
              <a:buFont typeface="Wingdings" panose="05000000000000000000" pitchFamily="2" charset="2"/>
              <a:buChar char="v"/>
            </a:pPr>
            <a:r>
              <a:rPr lang="en-US" sz="3200" dirty="0" smtClean="0"/>
              <a:t>Educate criminal justice entities and stakeholders</a:t>
            </a:r>
          </a:p>
          <a:p>
            <a:pPr marL="465138" indent="-465138">
              <a:buFont typeface="Wingdings" panose="05000000000000000000" pitchFamily="2" charset="2"/>
              <a:buChar char="v"/>
            </a:pPr>
            <a:r>
              <a:rPr lang="en-US" sz="3200" dirty="0" smtClean="0"/>
              <a:t>Participate in criminal justice reform efforts</a:t>
            </a:r>
          </a:p>
          <a:p>
            <a:pPr marL="465138" indent="-465138">
              <a:buFont typeface="Wingdings" panose="05000000000000000000" pitchFamily="2" charset="2"/>
              <a:buChar char="v"/>
            </a:pPr>
            <a:r>
              <a:rPr lang="en-US" sz="3200" dirty="0" smtClean="0"/>
              <a:t>Continue to ask for the funding the agency needs</a:t>
            </a:r>
          </a:p>
          <a:p>
            <a:pPr marL="465138" indent="-465138">
              <a:buFont typeface="Wingdings" panose="05000000000000000000" pitchFamily="2" charset="2"/>
              <a:buChar char="v"/>
            </a:pPr>
            <a:r>
              <a:rPr lang="en-US" sz="3200" dirty="0" smtClean="0"/>
              <a:t>Explore prison leasing opportunities</a:t>
            </a:r>
          </a:p>
          <a:p>
            <a:pPr marL="465138" indent="-465138">
              <a:buFont typeface="Wingdings" panose="05000000000000000000" pitchFamily="2" charset="2"/>
              <a:buChar char="v"/>
            </a:pPr>
            <a:r>
              <a:rPr lang="en-US" sz="3200" dirty="0" smtClean="0"/>
              <a:t>Explore purchasing existing private prisons</a:t>
            </a:r>
          </a:p>
          <a:p>
            <a:pPr>
              <a:buFont typeface="Wingdings" panose="05000000000000000000" pitchFamily="2" charset="2"/>
              <a:buChar char="v"/>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65671BAF-11E1-46F6-839D-2B36C39ADFFE}" type="slidenum">
              <a:rPr lang="en-US" smtClean="0"/>
              <a:t>58</a:t>
            </a:fld>
            <a:endParaRPr lang="en-US" dirty="0"/>
          </a:p>
        </p:txBody>
      </p:sp>
    </p:spTree>
    <p:extLst>
      <p:ext uri="{BB962C8B-B14F-4D97-AF65-F5344CB8AC3E}">
        <p14:creationId xmlns:p14="http://schemas.microsoft.com/office/powerpoint/2010/main" val="1813815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Capacity Differently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41851386"/>
              </p:ext>
            </p:extLst>
          </p:nvPr>
        </p:nvGraphicFramePr>
        <p:xfrm>
          <a:off x="1097280" y="2321276"/>
          <a:ext cx="10058400" cy="1285240"/>
        </p:xfrm>
        <a:graphic>
          <a:graphicData uri="http://schemas.openxmlformats.org/drawingml/2006/table">
            <a:tbl>
              <a:tblPr firstRow="1" bandRow="1">
                <a:tableStyleId>{5C22544A-7EE6-4342-B048-85BDC9FD1C3A}</a:tableStyleId>
              </a:tblPr>
              <a:tblGrid>
                <a:gridCol w="2514600"/>
                <a:gridCol w="2514600"/>
                <a:gridCol w="2514600"/>
                <a:gridCol w="2514600"/>
              </a:tblGrid>
              <a:tr h="370840">
                <a:tc>
                  <a:txBody>
                    <a:bodyPr/>
                    <a:lstStyle/>
                    <a:p>
                      <a:r>
                        <a:rPr lang="en-US" dirty="0" smtClean="0"/>
                        <a:t>Facility Type</a:t>
                      </a:r>
                      <a:endParaRPr lang="en-US" dirty="0"/>
                    </a:p>
                  </a:txBody>
                  <a:tcPr/>
                </a:tc>
                <a:tc>
                  <a:txBody>
                    <a:bodyPr/>
                    <a:lstStyle/>
                    <a:p>
                      <a:r>
                        <a:rPr lang="en-US" dirty="0" smtClean="0"/>
                        <a:t>Rated Operating Capacity</a:t>
                      </a:r>
                      <a:endParaRPr lang="en-US" dirty="0"/>
                    </a:p>
                  </a:txBody>
                  <a:tcPr/>
                </a:tc>
                <a:tc>
                  <a:txBody>
                    <a:bodyPr/>
                    <a:lstStyle/>
                    <a:p>
                      <a:r>
                        <a:rPr lang="en-US" dirty="0" smtClean="0"/>
                        <a:t>Inside</a:t>
                      </a:r>
                      <a:r>
                        <a:rPr lang="en-US" baseline="0" dirty="0" smtClean="0"/>
                        <a:t> Total Inmate Committed Population</a:t>
                      </a:r>
                      <a:endParaRPr lang="en-US" dirty="0"/>
                    </a:p>
                  </a:txBody>
                  <a:tcPr/>
                </a:tc>
                <a:tc>
                  <a:txBody>
                    <a:bodyPr/>
                    <a:lstStyle/>
                    <a:p>
                      <a:r>
                        <a:rPr lang="en-US" dirty="0" smtClean="0"/>
                        <a:t>Inside Total as a Percent of Rated Operating Capacity</a:t>
                      </a:r>
                      <a:endParaRPr lang="en-US" dirty="0"/>
                    </a:p>
                  </a:txBody>
                  <a:tcPr/>
                </a:tc>
              </a:tr>
              <a:tr h="370840">
                <a:tc>
                  <a:txBody>
                    <a:bodyPr/>
                    <a:lstStyle/>
                    <a:p>
                      <a:r>
                        <a:rPr lang="en-US" dirty="0" smtClean="0"/>
                        <a:t>State</a:t>
                      </a:r>
                      <a:r>
                        <a:rPr lang="en-US" baseline="0" dirty="0" smtClean="0"/>
                        <a:t> Beds</a:t>
                      </a:r>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smtClean="0"/>
                        <a:t>17,902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smtClean="0"/>
                        <a:t>26,117</a:t>
                      </a:r>
                    </a:p>
                  </a:txBody>
                  <a:tcPr/>
                </a:tc>
                <a:tc>
                  <a:txBody>
                    <a:bodyPr/>
                    <a:lstStyle/>
                    <a:p>
                      <a:pPr algn="r"/>
                      <a:r>
                        <a:rPr lang="en-US" dirty="0" smtClean="0"/>
                        <a:t>146%</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65671BAF-11E1-46F6-839D-2B36C39ADFFE}" type="slidenum">
              <a:rPr lang="en-US" smtClean="0"/>
              <a:t>6</a:t>
            </a:fld>
            <a:endParaRPr lang="en-US" dirty="0"/>
          </a:p>
        </p:txBody>
      </p:sp>
    </p:spTree>
    <p:extLst>
      <p:ext uri="{BB962C8B-B14F-4D97-AF65-F5344CB8AC3E}">
        <p14:creationId xmlns:p14="http://schemas.microsoft.com/office/powerpoint/2010/main" val="2674002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Oklahoma Prison Population Projections</a:t>
            </a:r>
            <a:br>
              <a:rPr lang="en-US" dirty="0" smtClean="0"/>
            </a:br>
            <a:r>
              <a:rPr lang="en-US" sz="3200" dirty="0" smtClean="0"/>
              <a:t>Crime and Justice Institute</a:t>
            </a:r>
            <a:r>
              <a:rPr lang="en-US" dirty="0" smtClean="0"/>
              <a:t>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43977671"/>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5671BAF-11E1-46F6-839D-2B36C39ADFFE}" type="slidenum">
              <a:rPr lang="en-US" smtClean="0"/>
              <a:t>7</a:t>
            </a:fld>
            <a:endParaRPr lang="en-US" dirty="0"/>
          </a:p>
        </p:txBody>
      </p:sp>
    </p:spTree>
    <p:extLst>
      <p:ext uri="{BB962C8B-B14F-4D97-AF65-F5344CB8AC3E}">
        <p14:creationId xmlns:p14="http://schemas.microsoft.com/office/powerpoint/2010/main" val="2211858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$1.9 Billion Price Tag</a:t>
            </a:r>
            <a:endParaRPr lang="en-US" dirty="0"/>
          </a:p>
        </p:txBody>
      </p:sp>
      <p:sp>
        <p:nvSpPr>
          <p:cNvPr id="4" name="Slide Number Placeholder 3"/>
          <p:cNvSpPr>
            <a:spLocks noGrp="1"/>
          </p:cNvSpPr>
          <p:nvPr>
            <p:ph type="sldNum" sz="quarter" idx="12"/>
          </p:nvPr>
        </p:nvSpPr>
        <p:spPr/>
        <p:txBody>
          <a:bodyPr/>
          <a:lstStyle/>
          <a:p>
            <a:fld id="{65671BAF-11E1-46F6-839D-2B36C39ADFFE}" type="slidenum">
              <a:rPr lang="en-US" smtClean="0"/>
              <a:t>8</a:t>
            </a:fld>
            <a:endParaRPr lang="en-US" dirty="0"/>
          </a:p>
        </p:txBody>
      </p:sp>
      <p:sp>
        <p:nvSpPr>
          <p:cNvPr id="3" name="Content Placeholder 2"/>
          <p:cNvSpPr>
            <a:spLocks noGrp="1"/>
          </p:cNvSpPr>
          <p:nvPr>
            <p:ph idx="1"/>
          </p:nvPr>
        </p:nvSpPr>
        <p:spPr/>
        <p:txBody>
          <a:bodyPr>
            <a:normAutofit/>
          </a:bodyPr>
          <a:lstStyle/>
          <a:p>
            <a:pPr marL="465138" indent="-465138">
              <a:buFont typeface="Wingdings" panose="05000000000000000000" pitchFamily="2" charset="2"/>
              <a:buChar char="v"/>
            </a:pPr>
            <a:r>
              <a:rPr lang="en-US" sz="3200" dirty="0" smtClean="0"/>
              <a:t>$1.2 Billion to build 3 new prisons</a:t>
            </a:r>
          </a:p>
          <a:p>
            <a:pPr marL="682625" lvl="2" indent="-392113">
              <a:buFont typeface="Wingdings" panose="05000000000000000000" pitchFamily="2" charset="2"/>
              <a:buChar char="v"/>
            </a:pPr>
            <a:r>
              <a:rPr lang="en-US" sz="2800" dirty="0" smtClean="0"/>
              <a:t> Two for male inmates</a:t>
            </a:r>
          </a:p>
          <a:p>
            <a:pPr marL="739775" lvl="2" indent="-392113">
              <a:buFont typeface="Wingdings" panose="05000000000000000000" pitchFamily="2" charset="2"/>
              <a:buChar char="v"/>
            </a:pPr>
            <a:r>
              <a:rPr lang="en-US" sz="2800" dirty="0" smtClean="0"/>
              <a:t> One for female inmates</a:t>
            </a:r>
          </a:p>
          <a:p>
            <a:pPr marL="465138" indent="-465138">
              <a:buFont typeface="Wingdings" panose="05000000000000000000" pitchFamily="2" charset="2"/>
              <a:buChar char="v"/>
            </a:pPr>
            <a:r>
              <a:rPr lang="en-US" sz="3200" dirty="0" smtClean="0"/>
              <a:t>$700 million in operating costs</a:t>
            </a:r>
            <a:endParaRPr lang="en-US" sz="3200" dirty="0"/>
          </a:p>
        </p:txBody>
      </p:sp>
    </p:spTree>
    <p:extLst>
      <p:ext uri="{BB962C8B-B14F-4D97-AF65-F5344CB8AC3E}">
        <p14:creationId xmlns:p14="http://schemas.microsoft.com/office/powerpoint/2010/main" val="4252938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Task Force Recommendations</a:t>
            </a:r>
            <a:endParaRPr lang="en-US" dirty="0"/>
          </a:p>
        </p:txBody>
      </p:sp>
      <p:sp>
        <p:nvSpPr>
          <p:cNvPr id="3" name="Content Placeholder 2"/>
          <p:cNvSpPr>
            <a:spLocks noGrp="1"/>
          </p:cNvSpPr>
          <p:nvPr>
            <p:ph idx="1"/>
          </p:nvPr>
        </p:nvSpPr>
        <p:spPr/>
        <p:txBody>
          <a:bodyPr>
            <a:noAutofit/>
          </a:bodyPr>
          <a:lstStyle/>
          <a:p>
            <a:pPr marL="465138" indent="-465138" algn="just">
              <a:buFont typeface="Wingdings" panose="05000000000000000000" pitchFamily="2" charset="2"/>
              <a:buChar char="v"/>
            </a:pPr>
            <a:r>
              <a:rPr lang="en-US" sz="3200" dirty="0" smtClean="0"/>
              <a:t>Revise:</a:t>
            </a:r>
          </a:p>
          <a:p>
            <a:pPr marL="682625" lvl="1" indent="-390525" algn="just">
              <a:buFont typeface="Wingdings" panose="05000000000000000000" pitchFamily="2" charset="2"/>
              <a:buChar char="v"/>
            </a:pPr>
            <a:r>
              <a:rPr lang="en-US" sz="2800" dirty="0" smtClean="0"/>
              <a:t>Drug penalties </a:t>
            </a:r>
          </a:p>
          <a:p>
            <a:pPr marL="682625" lvl="1" indent="-390525" algn="just">
              <a:buFont typeface="Wingdings" panose="05000000000000000000" pitchFamily="2" charset="2"/>
              <a:buChar char="v"/>
            </a:pPr>
            <a:r>
              <a:rPr lang="en-US" sz="2800" dirty="0"/>
              <a:t>P</a:t>
            </a:r>
            <a:r>
              <a:rPr lang="en-US" sz="2800" dirty="0" smtClean="0"/>
              <a:t>roperty sentences</a:t>
            </a:r>
          </a:p>
          <a:p>
            <a:pPr marL="682625" lvl="1" indent="-390525" algn="just">
              <a:buFont typeface="Wingdings" panose="05000000000000000000" pitchFamily="2" charset="2"/>
              <a:buChar char="v"/>
            </a:pPr>
            <a:r>
              <a:rPr lang="en-US" sz="2800" dirty="0" smtClean="0"/>
              <a:t>Violent Offenders</a:t>
            </a:r>
          </a:p>
          <a:p>
            <a:pPr marL="465138" indent="-465138" algn="just">
              <a:buFont typeface="Wingdings" panose="05000000000000000000" pitchFamily="2" charset="2"/>
              <a:buChar char="v"/>
            </a:pPr>
            <a:r>
              <a:rPr lang="en-US" sz="3200" dirty="0" smtClean="0"/>
              <a:t>Expand:</a:t>
            </a:r>
          </a:p>
          <a:p>
            <a:pPr marL="682625" lvl="1" indent="-390525" algn="just">
              <a:buFont typeface="Wingdings" panose="05000000000000000000" pitchFamily="2" charset="2"/>
              <a:buChar char="v"/>
            </a:pPr>
            <a:r>
              <a:rPr lang="en-US" sz="2800" dirty="0" smtClean="0"/>
              <a:t>Levels of burglary </a:t>
            </a:r>
          </a:p>
          <a:p>
            <a:pPr marL="682625" lvl="1" indent="-390525" algn="just">
              <a:buFont typeface="Wingdings" panose="05000000000000000000" pitchFamily="2" charset="2"/>
              <a:buChar char="v"/>
            </a:pPr>
            <a:r>
              <a:rPr lang="en-US" sz="2800" dirty="0" smtClean="0"/>
              <a:t>Alternatives to incarceration</a:t>
            </a:r>
          </a:p>
          <a:p>
            <a:pPr marL="682625" lvl="1" indent="-390525" algn="just">
              <a:buFont typeface="Wingdings" panose="05000000000000000000" pitchFamily="2" charset="2"/>
              <a:buChar char="v"/>
            </a:pPr>
            <a:r>
              <a:rPr lang="en-US" sz="2800" dirty="0" smtClean="0"/>
              <a:t>Criminal justice safety valve</a:t>
            </a:r>
          </a:p>
          <a:p>
            <a:pPr marL="465138" indent="-465138" algn="just">
              <a:buFont typeface="Wingdings" panose="05000000000000000000" pitchFamily="2" charset="2"/>
              <a:buChar char="v"/>
            </a:pPr>
            <a:r>
              <a:rPr lang="en-US" sz="3200" dirty="0" smtClean="0"/>
              <a:t>Reserve 85% crime requirements</a:t>
            </a:r>
            <a:endParaRPr lang="en-US" sz="2800" dirty="0"/>
          </a:p>
        </p:txBody>
      </p:sp>
      <p:sp>
        <p:nvSpPr>
          <p:cNvPr id="4" name="Slide Number Placeholder 3"/>
          <p:cNvSpPr>
            <a:spLocks noGrp="1"/>
          </p:cNvSpPr>
          <p:nvPr>
            <p:ph type="sldNum" sz="quarter" idx="12"/>
          </p:nvPr>
        </p:nvSpPr>
        <p:spPr/>
        <p:txBody>
          <a:bodyPr/>
          <a:lstStyle/>
          <a:p>
            <a:fld id="{65671BAF-11E1-46F6-839D-2B36C39ADFFE}" type="slidenum">
              <a:rPr lang="en-US" smtClean="0"/>
              <a:t>9</a:t>
            </a:fld>
            <a:endParaRPr lang="en-US" dirty="0"/>
          </a:p>
        </p:txBody>
      </p:sp>
    </p:spTree>
    <p:extLst>
      <p:ext uri="{BB962C8B-B14F-4D97-AF65-F5344CB8AC3E}">
        <p14:creationId xmlns:p14="http://schemas.microsoft.com/office/powerpoint/2010/main" val="122119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4">
      <a:dk1>
        <a:sysClr val="windowText" lastClr="000000"/>
      </a:dk1>
      <a:lt1>
        <a:sysClr val="window" lastClr="FFFFFF"/>
      </a:lt1>
      <a:dk2>
        <a:srgbClr val="000000"/>
      </a:dk2>
      <a:lt2>
        <a:srgbClr val="F8F8F8"/>
      </a:lt2>
      <a:accent1>
        <a:srgbClr val="004376"/>
      </a:accent1>
      <a:accent2>
        <a:srgbClr val="860000"/>
      </a:accent2>
      <a:accent3>
        <a:srgbClr val="262626"/>
      </a:accent3>
      <a:accent4>
        <a:srgbClr val="C8C8C8"/>
      </a:accent4>
      <a:accent5>
        <a:srgbClr val="919191"/>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8615</TotalTime>
  <Words>5284</Words>
  <Application>Microsoft Office PowerPoint</Application>
  <PresentationFormat>Widescreen</PresentationFormat>
  <Paragraphs>872</Paragraphs>
  <Slides>58</Slides>
  <Notes>58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Wingdings</vt:lpstr>
      <vt:lpstr>Retrospect</vt:lpstr>
      <vt:lpstr>Department of Corrections  Fiscal Year 2018 and Beyond </vt:lpstr>
      <vt:lpstr>U.S. Bureau of Justice Statistics 2015 Incarceration Rates</vt:lpstr>
      <vt:lpstr>Reduction of 2015 Oklahoma Inmates Required to Meet Comparison Rate </vt:lpstr>
      <vt:lpstr>Operational Impact If Oklahoma Met Comparison Rates</vt:lpstr>
      <vt:lpstr>Looking at Capacity</vt:lpstr>
      <vt:lpstr>Looking at Capacity Differently</vt:lpstr>
      <vt:lpstr>Oklahoma Prison Population Projections Crime and Justice Institute </vt:lpstr>
      <vt:lpstr>$1.9 Billion Price Tag</vt:lpstr>
      <vt:lpstr>Task Force Recommendations</vt:lpstr>
      <vt:lpstr>Even If Reforms Had Passed….</vt:lpstr>
      <vt:lpstr>Actions Taken to Manage Growth</vt:lpstr>
      <vt:lpstr>Actions Taken to Manage Growth</vt:lpstr>
      <vt:lpstr>Actions Taken to Manage Growth (cont.)</vt:lpstr>
      <vt:lpstr>Actions Taken to Manage Population and Increase Efficiencies</vt:lpstr>
      <vt:lpstr>Leased North Fork Correctional Center</vt:lpstr>
      <vt:lpstr>Consolidated Work Centers</vt:lpstr>
      <vt:lpstr>Eliminated County Jail Contracts</vt:lpstr>
      <vt:lpstr>Eliminated Temporary Beds</vt:lpstr>
      <vt:lpstr>Current: Community Corrections Centers</vt:lpstr>
      <vt:lpstr>Current: Intermediate Revocation Facility </vt:lpstr>
      <vt:lpstr>Current: Mental Health Units</vt:lpstr>
      <vt:lpstr>Summary</vt:lpstr>
      <vt:lpstr>Summary (cont.)</vt:lpstr>
      <vt:lpstr>Inmate Program Needs</vt:lpstr>
      <vt:lpstr>Program Needs Are Not Being Met</vt:lpstr>
      <vt:lpstr>FY 2017 Program Expansions </vt:lpstr>
      <vt:lpstr>Budget</vt:lpstr>
      <vt:lpstr>History of ODOC Appropriations </vt:lpstr>
      <vt:lpstr>FY 2017 Budget Work Program by Fund </vt:lpstr>
      <vt:lpstr>FY 2017 Budget Work Program* by Division Category  </vt:lpstr>
      <vt:lpstr>Fiscal Year 2016 Actual Expenditures</vt:lpstr>
      <vt:lpstr>Contracted Beds – Expenditures and Population </vt:lpstr>
      <vt:lpstr>Yearly Appropriation Changes FY 2012 – FY 2018</vt:lpstr>
      <vt:lpstr>Budget Takeaways</vt:lpstr>
      <vt:lpstr>Challenges Facing the Agency</vt:lpstr>
      <vt:lpstr>Staffing</vt:lpstr>
      <vt:lpstr>Inmates in State Facilities vs. Filled Correctional Officer* Positions </vt:lpstr>
      <vt:lpstr>Offenders on Probation and Parole Supervision vs. Filled Probation and Parole Officers* </vt:lpstr>
      <vt:lpstr>Number of Staff by Years of Service</vt:lpstr>
      <vt:lpstr>Correctional Officers* by Years of Service </vt:lpstr>
      <vt:lpstr>Probation and Parole Officers* by Years of Service </vt:lpstr>
      <vt:lpstr>Aging Inmate Population</vt:lpstr>
      <vt:lpstr>Inmates Age 50 and Over </vt:lpstr>
      <vt:lpstr>Inmates Receiving Services in One or More Chronic Medical Clinics</vt:lpstr>
      <vt:lpstr> Inmates with Mental Health Needs</vt:lpstr>
      <vt:lpstr>Medical Cost Per Age Group </vt:lpstr>
      <vt:lpstr>Medical Cost – Average Per Inmate, Per Age Group, FY 2017 Through 5/31/17 - Outside Provider, Pharmaceutical, Laboratory Services and Lindsay Hospital</vt:lpstr>
      <vt:lpstr>Inmates in State Facilities Compared to Health Services Staff</vt:lpstr>
      <vt:lpstr>Decrease In Parole Releases</vt:lpstr>
      <vt:lpstr>Releases to Parole </vt:lpstr>
      <vt:lpstr>Deferred and Ignored Maintenance</vt:lpstr>
      <vt:lpstr>Deferred and Ignored Maintenance </vt:lpstr>
      <vt:lpstr>FY 2019 Capital Outlay Requests </vt:lpstr>
      <vt:lpstr>Summary</vt:lpstr>
      <vt:lpstr>Summary (cont.)</vt:lpstr>
      <vt:lpstr>Our Obligations</vt:lpstr>
      <vt:lpstr>The Strategy</vt:lpstr>
      <vt:lpstr>The Plan</vt:lpstr>
    </vt:vector>
  </TitlesOfParts>
  <Company>OKDOC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Owen</dc:creator>
  <cp:lastModifiedBy>Bailey Lynn</cp:lastModifiedBy>
  <cp:revision>261</cp:revision>
  <cp:lastPrinted>2017-06-23T16:54:21Z</cp:lastPrinted>
  <dcterms:created xsi:type="dcterms:W3CDTF">2017-02-10T15:01:57Z</dcterms:created>
  <dcterms:modified xsi:type="dcterms:W3CDTF">2017-06-27T20:24:30Z</dcterms:modified>
</cp:coreProperties>
</file>