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sldIdLst>
    <p:sldId id="288" r:id="rId5"/>
    <p:sldId id="292" r:id="rId6"/>
    <p:sldId id="287" r:id="rId7"/>
    <p:sldId id="263" r:id="rId8"/>
    <p:sldId id="268" r:id="rId9"/>
    <p:sldId id="269" r:id="rId10"/>
    <p:sldId id="271" r:id="rId11"/>
    <p:sldId id="298" r:id="rId12"/>
    <p:sldId id="290" r:id="rId13"/>
    <p:sldId id="294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19" r:id="rId22"/>
    <p:sldId id="321" r:id="rId23"/>
    <p:sldId id="320" r:id="rId24"/>
    <p:sldId id="323" r:id="rId25"/>
    <p:sldId id="322" r:id="rId26"/>
    <p:sldId id="270" r:id="rId27"/>
    <p:sldId id="326" r:id="rId28"/>
    <p:sldId id="272" r:id="rId29"/>
    <p:sldId id="273" r:id="rId30"/>
    <p:sldId id="327" r:id="rId31"/>
    <p:sldId id="297" r:id="rId32"/>
    <p:sldId id="293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442CB-148E-42BA-9EDB-92E43450E396}" v="105" dt="2024-09-23T20:06:0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8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7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18D28-4B8C-4C1E-A501-E4BDAE31F82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6AE-F6E8-4AF8-9F6B-360942D7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524000"/>
            <a:ext cx="3223475" cy="1708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700" y="3232597"/>
            <a:ext cx="3223475" cy="155834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First and Last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9A64E-FF87-F84C-2D62-89F2656FD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5987" y="356754"/>
            <a:ext cx="3024899" cy="10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1" y="1828799"/>
            <a:ext cx="4450442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6700" y="2663825"/>
            <a:ext cx="4450442" cy="3203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556A62B-88FD-E008-2844-058F32BF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6" y="190500"/>
            <a:ext cx="9034424" cy="13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D0C72C-984B-2437-2281-F0BC8965F15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45958" y="1828799"/>
            <a:ext cx="4450442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5DDBBBC-21AE-6BC3-9FE1-9BB2604416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957" y="2663825"/>
            <a:ext cx="4450442" cy="32035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F953A-EA48-605C-4A93-D7648632C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2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825625"/>
            <a:ext cx="4420345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67B793-4B6B-2274-67B6-F4B83DF9F31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49371" y="1825625"/>
            <a:ext cx="4310743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6136D5-12EE-1F34-A3E0-ECF23B85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5" y="190500"/>
            <a:ext cx="9034423" cy="13319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E1213-6274-EFBA-A7E4-CEFE7A93D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5676"/>
            <a:ext cx="9144000" cy="1548569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A913B-54BB-6434-AAB0-1B62939B9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50CBFA72-7FB6-B7B6-85CA-BEAD277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6" y="190500"/>
            <a:ext cx="9034424" cy="13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054FC5-6DB0-5F70-E38C-71603DB85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828801"/>
            <a:ext cx="9029700" cy="38053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EFE09-1B0A-F2F1-CB1F-A0C392E90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50CBFA72-7FB6-B7B6-85CA-BEAD277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6" y="190500"/>
            <a:ext cx="9034424" cy="13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60CA1-3093-1444-7B5F-AB542D343677}"/>
              </a:ext>
            </a:extLst>
          </p:cNvPr>
          <p:cNvSpPr txBox="1"/>
          <p:nvPr userDrawn="1"/>
        </p:nvSpPr>
        <p:spPr>
          <a:xfrm>
            <a:off x="281214" y="1828800"/>
            <a:ext cx="90297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Item #1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Item #2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Item #3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Item #4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Item #5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Item #6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27A97-F560-A921-959F-BAF5877B6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Subhead /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50CBFA72-7FB6-B7B6-85CA-BEAD277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6" y="190500"/>
            <a:ext cx="9034424" cy="13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054FC5-6DB0-5F70-E38C-71603DB85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828800"/>
            <a:ext cx="9029700" cy="74022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4C18A1-2835-F580-67E8-ACE9791943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1976" y="2772910"/>
            <a:ext cx="9029700" cy="27504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07C8A-E5F9-795B-7C11-9925046D0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 Conten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75" y="190500"/>
            <a:ext cx="9034423" cy="13319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76" y="1828800"/>
            <a:ext cx="9034424" cy="3912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FF929-9F4F-C8A2-4A4B-7A4D3562A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Ca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F5FA309-5FEF-E4C3-7674-F2AAD0F059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57371" y="566058"/>
            <a:ext cx="6255658" cy="4963886"/>
          </a:xfrm>
          <a:solidFill>
            <a:schemeClr val="bg1"/>
          </a:solidFill>
          <a:effectLst>
            <a:outerShdw blurRad="31509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91FE2F-9C17-D61F-19C3-BE470B4B23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338" y="1074738"/>
            <a:ext cx="4237037" cy="40195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7CCCA-012C-089A-6D4F-3E870BC14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/ Ca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F5FA309-5FEF-E4C3-7674-F2AAD0F059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630" y="638628"/>
            <a:ext cx="7373257" cy="4963886"/>
          </a:xfrm>
          <a:solidFill>
            <a:schemeClr val="bg1"/>
          </a:solidFill>
          <a:effectLst>
            <a:outerShdw blurRad="31509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91FE2F-9C17-D61F-19C3-BE470B4B23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629" y="1038226"/>
            <a:ext cx="3125475" cy="4019550"/>
          </a:xfrm>
        </p:spPr>
        <p:txBody>
          <a:bodyPr anchor="ctr"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C5B3D-7CFF-6CD5-97CA-96D40F565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828800"/>
            <a:ext cx="9029700" cy="230777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4339771"/>
            <a:ext cx="9029700" cy="152762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5B5-C6F7-964B-9746-99355BBA23E8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316-B0DD-6945-AAC8-DEB298E3015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30187-3979-E127-7021-7EECAD204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70" y="5741553"/>
            <a:ext cx="2552704" cy="8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76" y="1828800"/>
            <a:ext cx="9034424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9146" y="6173787"/>
            <a:ext cx="170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68D5B5-C6F7-964B-9746-99355BBA23E8}" type="datetimeFigureOut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2838" y="6173787"/>
            <a:ext cx="92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C46A316-B0DD-6945-AAC8-DEB298E301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3507369-7A7B-D637-EAB7-C9BC03C9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6" y="190500"/>
            <a:ext cx="9034424" cy="1331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66" r:id="rId3"/>
    <p:sldLayoutId id="2147483674" r:id="rId4"/>
    <p:sldLayoutId id="2147483673" r:id="rId5"/>
    <p:sldLayoutId id="2147483662" r:id="rId6"/>
    <p:sldLayoutId id="2147483667" r:id="rId7"/>
    <p:sldLayoutId id="2147483672" r:id="rId8"/>
    <p:sldLayoutId id="2147483663" r:id="rId9"/>
    <p:sldLayoutId id="2147483665" r:id="rId10"/>
    <p:sldLayoutId id="2147483664" r:id="rId1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b="1" i="0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pos="5856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960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7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um.com/news/fargo/fargo-public-schools-aims-to-fill-teaching-jobs-through-grow-our-own-program#:~:text=The%20school%20district's%20%E2%80%9Cgrow%20our,state%20and%20across%20the%20count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mailto:lmatzke@nd.gov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ennon.audrain@asu.edu" TargetMode="External"/><Relationship Id="rId5" Type="http://schemas.openxmlformats.org/officeDocument/2006/relationships/hyperlink" Target="mailto:soupirj@fargo.k12.nd.us" TargetMode="External"/><Relationship Id="rId4" Type="http://schemas.openxmlformats.org/officeDocument/2006/relationships/hyperlink" Target="mailto:mccannj1@fargo.k12.nd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-first.com/strategic-school-staffing-solutions/" TargetMode="External"/><Relationship Id="rId2" Type="http://schemas.openxmlformats.org/officeDocument/2006/relationships/hyperlink" Target="https://workforce.education.asu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6600-652C-5228-E7A9-9D5A5BA69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91" y="523783"/>
            <a:ext cx="11168109" cy="3220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Aligning Registered Apprenticeships to Transform Classrooms in North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0E28B-4027-E442-7F30-56B881A17AED}"/>
              </a:ext>
            </a:extLst>
          </p:cNvPr>
          <p:cNvSpPr txBox="1"/>
          <p:nvPr/>
        </p:nvSpPr>
        <p:spPr>
          <a:xfrm>
            <a:off x="157894" y="4304062"/>
            <a:ext cx="2507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Laurie Matzke</a:t>
            </a:r>
          </a:p>
          <a:p>
            <a:r>
              <a:rPr lang="en-US" sz="1400" dirty="0">
                <a:solidFill>
                  <a:schemeClr val="bg1"/>
                </a:solidFill>
              </a:rPr>
              <a:t>Assistant Superintendent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North Dakota Department of Public Instruction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06F6F-E508-DDF9-590A-E44EA3E801A8}"/>
              </a:ext>
            </a:extLst>
          </p:cNvPr>
          <p:cNvSpPr txBox="1"/>
          <p:nvPr/>
        </p:nvSpPr>
        <p:spPr>
          <a:xfrm>
            <a:off x="2971773" y="4304063"/>
            <a:ext cx="2507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Jeff McCanna</a:t>
            </a:r>
          </a:p>
          <a:p>
            <a:r>
              <a:rPr lang="en-US" sz="1400" dirty="0">
                <a:solidFill>
                  <a:schemeClr val="bg1"/>
                </a:solidFill>
              </a:rPr>
              <a:t>Officer of Human Capital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Fargo Public School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C128C-F411-B751-CCF2-B4BA229EF236}"/>
              </a:ext>
            </a:extLst>
          </p:cNvPr>
          <p:cNvSpPr txBox="1"/>
          <p:nvPr/>
        </p:nvSpPr>
        <p:spPr>
          <a:xfrm>
            <a:off x="5785652" y="4304063"/>
            <a:ext cx="2830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Jennifer Soupir-Fremstad</a:t>
            </a:r>
          </a:p>
          <a:p>
            <a:r>
              <a:rPr lang="en-US" sz="1400" dirty="0">
                <a:solidFill>
                  <a:schemeClr val="bg1"/>
                </a:solidFill>
              </a:rPr>
              <a:t>Assistant Human Capital Director</a:t>
            </a:r>
          </a:p>
          <a:p>
            <a:r>
              <a:rPr lang="en-US" sz="1400" dirty="0">
                <a:solidFill>
                  <a:schemeClr val="bg1"/>
                </a:solidFill>
              </a:rPr>
              <a:t>Fargo Public School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F3716-8A95-0822-94AE-3060489E6C7D}"/>
              </a:ext>
            </a:extLst>
          </p:cNvPr>
          <p:cNvSpPr txBox="1"/>
          <p:nvPr/>
        </p:nvSpPr>
        <p:spPr>
          <a:xfrm>
            <a:off x="9064101" y="4304063"/>
            <a:ext cx="2970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Lennon Audrain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Research Assistant Professor,</a:t>
            </a:r>
          </a:p>
          <a:p>
            <a:r>
              <a:rPr lang="en-US" sz="1400" dirty="0">
                <a:solidFill>
                  <a:schemeClr val="bg1"/>
                </a:solidFill>
              </a:rPr>
              <a:t>MLF Teachers College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Arizona State University</a:t>
            </a:r>
            <a:endParaRPr lang="en-US" sz="14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7C2ECBCE-DEE6-F5AC-6529-435B43C5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703" y="5817963"/>
            <a:ext cx="1166905" cy="884019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E3F7A62-D204-C43C-AA59-8FB59D03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62" y="5817963"/>
            <a:ext cx="5137027" cy="8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8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189C-CD70-7116-4939-32DADEEC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-314099"/>
            <a:ext cx="11041471" cy="1331913"/>
          </a:xfrm>
        </p:spPr>
        <p:txBody>
          <a:bodyPr/>
          <a:lstStyle/>
          <a:p>
            <a:r>
              <a:rPr lang="en" dirty="0"/>
              <a:t>A Typical Set of 3rd Grade Classrooms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D41A3E-40DF-B5B4-0188-08D81D490446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DC3B07AB-F18E-4DF2-86F5-F8FE0913F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26D2ACFA-858A-1D7E-A0C6-E6DCEC8AB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  <p:sp>
        <p:nvSpPr>
          <p:cNvPr id="7" name="Google Shape;20635;p971">
            <a:extLst>
              <a:ext uri="{FF2B5EF4-FFF2-40B4-BE49-F238E27FC236}">
                <a16:creationId xmlns:a16="http://schemas.microsoft.com/office/drawing/2014/main" id="{5D3DC707-B21D-9798-DB83-91DE68ED0474}"/>
              </a:ext>
            </a:extLst>
          </p:cNvPr>
          <p:cNvSpPr/>
          <p:nvPr/>
        </p:nvSpPr>
        <p:spPr>
          <a:xfrm>
            <a:off x="8808267" y="1017814"/>
            <a:ext cx="2698416" cy="2762856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8" name="Google Shape;20636;p971">
            <a:extLst>
              <a:ext uri="{FF2B5EF4-FFF2-40B4-BE49-F238E27FC236}">
                <a16:creationId xmlns:a16="http://schemas.microsoft.com/office/drawing/2014/main" id="{750D5CB6-2944-68D9-F312-DF36233675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941" t="2593" r="16140" b="26348"/>
          <a:stretch/>
        </p:blipFill>
        <p:spPr>
          <a:xfrm>
            <a:off x="9395867" y="1264549"/>
            <a:ext cx="1523200" cy="14988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" name="Google Shape;20638;p971">
            <a:extLst>
              <a:ext uri="{FF2B5EF4-FFF2-40B4-BE49-F238E27FC236}">
                <a16:creationId xmlns:a16="http://schemas.microsoft.com/office/drawing/2014/main" id="{94CE5510-4E37-BD44-EBC2-6A1AE663101D}"/>
              </a:ext>
            </a:extLst>
          </p:cNvPr>
          <p:cNvGrpSpPr/>
          <p:nvPr/>
        </p:nvGrpSpPr>
        <p:grpSpPr>
          <a:xfrm>
            <a:off x="6000606" y="1017808"/>
            <a:ext cx="2698416" cy="2762867"/>
            <a:chOff x="4634925" y="1713938"/>
            <a:chExt cx="2023812" cy="2072150"/>
          </a:xfrm>
        </p:grpSpPr>
        <p:sp>
          <p:nvSpPr>
            <p:cNvPr id="10" name="Google Shape;20639;p971">
              <a:extLst>
                <a:ext uri="{FF2B5EF4-FFF2-40B4-BE49-F238E27FC236}">
                  <a16:creationId xmlns:a16="http://schemas.microsoft.com/office/drawing/2014/main" id="{F6090DB2-64CF-709C-78EE-478281FFCB5C}"/>
                </a:ext>
              </a:extLst>
            </p:cNvPr>
            <p:cNvSpPr/>
            <p:nvPr/>
          </p:nvSpPr>
          <p:spPr>
            <a:xfrm>
              <a:off x="4634925" y="1713938"/>
              <a:ext cx="2023812" cy="2072142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pic>
          <p:nvPicPr>
            <p:cNvPr id="11" name="Google Shape;20640;p971">
              <a:extLst>
                <a:ext uri="{FF2B5EF4-FFF2-40B4-BE49-F238E27FC236}">
                  <a16:creationId xmlns:a16="http://schemas.microsoft.com/office/drawing/2014/main" id="{40FF7809-2EF2-E445-3E8A-8E48A1EBBAA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874" t="2094" r="3865" b="18571"/>
            <a:stretch/>
          </p:blipFill>
          <p:spPr>
            <a:xfrm>
              <a:off x="5075625" y="1887289"/>
              <a:ext cx="1142400" cy="11475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" name="Google Shape;20641;p971">
              <a:extLst>
                <a:ext uri="{FF2B5EF4-FFF2-40B4-BE49-F238E27FC236}">
                  <a16:creationId xmlns:a16="http://schemas.microsoft.com/office/drawing/2014/main" id="{25B0B422-6E63-FEEE-A811-033626307ECC}"/>
                </a:ext>
              </a:extLst>
            </p:cNvPr>
            <p:cNvSpPr txBox="1"/>
            <p:nvPr/>
          </p:nvSpPr>
          <p:spPr>
            <a:xfrm>
              <a:off x="4634925" y="3025588"/>
              <a:ext cx="2023800" cy="7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/>
                <a:t>1 teacher</a:t>
              </a:r>
              <a:endParaRPr sz="2133" b="1"/>
            </a:p>
            <a:p>
              <a:pPr algn="ctr"/>
              <a:r>
                <a:rPr lang="en" sz="2133"/>
                <a:t>25 students</a:t>
              </a:r>
              <a:endParaRPr sz="2133"/>
            </a:p>
          </p:txBody>
        </p:sp>
      </p:grpSp>
      <p:grpSp>
        <p:nvGrpSpPr>
          <p:cNvPr id="13" name="Google Shape;20627;p971">
            <a:extLst>
              <a:ext uri="{FF2B5EF4-FFF2-40B4-BE49-F238E27FC236}">
                <a16:creationId xmlns:a16="http://schemas.microsoft.com/office/drawing/2014/main" id="{0A3C638E-B22E-240B-2BD2-36396E766916}"/>
              </a:ext>
            </a:extLst>
          </p:cNvPr>
          <p:cNvGrpSpPr/>
          <p:nvPr/>
        </p:nvGrpSpPr>
        <p:grpSpPr>
          <a:xfrm>
            <a:off x="385564" y="1017808"/>
            <a:ext cx="2698416" cy="2762867"/>
            <a:chOff x="385300" y="1713950"/>
            <a:chExt cx="2023812" cy="2072150"/>
          </a:xfrm>
        </p:grpSpPr>
        <p:sp>
          <p:nvSpPr>
            <p:cNvPr id="14" name="Google Shape;20628;p971">
              <a:extLst>
                <a:ext uri="{FF2B5EF4-FFF2-40B4-BE49-F238E27FC236}">
                  <a16:creationId xmlns:a16="http://schemas.microsoft.com/office/drawing/2014/main" id="{7E979252-694F-4C36-DA43-5A1739377C04}"/>
                </a:ext>
              </a:extLst>
            </p:cNvPr>
            <p:cNvSpPr/>
            <p:nvPr/>
          </p:nvSpPr>
          <p:spPr>
            <a:xfrm>
              <a:off x="385300" y="1713950"/>
              <a:ext cx="2023812" cy="2072142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" name="Google Shape;20629;p971">
              <a:extLst>
                <a:ext uri="{FF2B5EF4-FFF2-40B4-BE49-F238E27FC236}">
                  <a16:creationId xmlns:a16="http://schemas.microsoft.com/office/drawing/2014/main" id="{5A8C8AAE-4F33-13E6-2031-DFE5CAD63F1D}"/>
                </a:ext>
              </a:extLst>
            </p:cNvPr>
            <p:cNvSpPr txBox="1"/>
            <p:nvPr/>
          </p:nvSpPr>
          <p:spPr>
            <a:xfrm>
              <a:off x="385300" y="3025600"/>
              <a:ext cx="2023800" cy="7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/>
                <a:t>1 teacher</a:t>
              </a:r>
              <a:endParaRPr sz="2133" b="1"/>
            </a:p>
            <a:p>
              <a:pPr algn="ctr"/>
              <a:r>
                <a:rPr lang="en" sz="2133"/>
                <a:t>25 students</a:t>
              </a:r>
              <a:endParaRPr sz="2133"/>
            </a:p>
          </p:txBody>
        </p:sp>
        <p:pic>
          <p:nvPicPr>
            <p:cNvPr id="16" name="Google Shape;20630;p971">
              <a:extLst>
                <a:ext uri="{FF2B5EF4-FFF2-40B4-BE49-F238E27FC236}">
                  <a16:creationId xmlns:a16="http://schemas.microsoft.com/office/drawing/2014/main" id="{B65B24D8-7137-0B55-B657-EA825563E2B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574" t="2572" r="3574" b="6203"/>
            <a:stretch/>
          </p:blipFill>
          <p:spPr>
            <a:xfrm>
              <a:off x="826000" y="1888212"/>
              <a:ext cx="1142400" cy="11457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7" name="Google Shape;20631;p971">
            <a:extLst>
              <a:ext uri="{FF2B5EF4-FFF2-40B4-BE49-F238E27FC236}">
                <a16:creationId xmlns:a16="http://schemas.microsoft.com/office/drawing/2014/main" id="{4444198F-0965-5FF2-B7CE-929C7F1D6D01}"/>
              </a:ext>
            </a:extLst>
          </p:cNvPr>
          <p:cNvGrpSpPr/>
          <p:nvPr/>
        </p:nvGrpSpPr>
        <p:grpSpPr>
          <a:xfrm>
            <a:off x="3218637" y="1017813"/>
            <a:ext cx="2763500" cy="2762867"/>
            <a:chOff x="2526375" y="1713950"/>
            <a:chExt cx="2072625" cy="2072150"/>
          </a:xfrm>
        </p:grpSpPr>
        <p:sp>
          <p:nvSpPr>
            <p:cNvPr id="18" name="Google Shape;20632;p971">
              <a:extLst>
                <a:ext uri="{FF2B5EF4-FFF2-40B4-BE49-F238E27FC236}">
                  <a16:creationId xmlns:a16="http://schemas.microsoft.com/office/drawing/2014/main" id="{4B3EAEA4-BDD6-F261-B655-D69B59C2BFF8}"/>
                </a:ext>
              </a:extLst>
            </p:cNvPr>
            <p:cNvSpPr/>
            <p:nvPr/>
          </p:nvSpPr>
          <p:spPr>
            <a:xfrm>
              <a:off x="2526375" y="1713950"/>
              <a:ext cx="2023812" cy="2072142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pic>
          <p:nvPicPr>
            <p:cNvPr id="19" name="Google Shape;20633;p971">
              <a:extLst>
                <a:ext uri="{FF2B5EF4-FFF2-40B4-BE49-F238E27FC236}">
                  <a16:creationId xmlns:a16="http://schemas.microsoft.com/office/drawing/2014/main" id="{AF6FC474-2177-B409-2C21-07D4CFFBE2D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88" t="4988" r="4970" b="25922"/>
            <a:stretch/>
          </p:blipFill>
          <p:spPr>
            <a:xfrm>
              <a:off x="2967075" y="1886851"/>
              <a:ext cx="1142400" cy="1148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0" name="Google Shape;20634;p971">
              <a:extLst>
                <a:ext uri="{FF2B5EF4-FFF2-40B4-BE49-F238E27FC236}">
                  <a16:creationId xmlns:a16="http://schemas.microsoft.com/office/drawing/2014/main" id="{EC66B881-903A-C24B-9E06-BEC946C92DE7}"/>
                </a:ext>
              </a:extLst>
            </p:cNvPr>
            <p:cNvSpPr txBox="1"/>
            <p:nvPr/>
          </p:nvSpPr>
          <p:spPr>
            <a:xfrm>
              <a:off x="2575200" y="3025600"/>
              <a:ext cx="2023800" cy="7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/>
                <a:t>1 teacher</a:t>
              </a:r>
              <a:endParaRPr sz="2133" b="1"/>
            </a:p>
            <a:p>
              <a:pPr algn="ctr"/>
              <a:r>
                <a:rPr lang="en" sz="2133"/>
                <a:t>25 students</a:t>
              </a:r>
              <a:endParaRPr sz="2133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0303D27-D56F-621A-CFAF-664A57A1D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728" y="3649208"/>
            <a:ext cx="7114649" cy="853514"/>
          </a:xfrm>
          <a:prstGeom prst="rect">
            <a:avLst/>
          </a:prstGeom>
        </p:spPr>
      </p:pic>
      <p:pic>
        <p:nvPicPr>
          <p:cNvPr id="25" name="Google Shape;20643;p971">
            <a:extLst>
              <a:ext uri="{FF2B5EF4-FFF2-40B4-BE49-F238E27FC236}">
                <a16:creationId xmlns:a16="http://schemas.microsoft.com/office/drawing/2014/main" id="{DA6DB32F-8061-D816-585A-8B998743A6B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2365" t="66317" r="37911" b="16183"/>
          <a:stretch/>
        </p:blipFill>
        <p:spPr>
          <a:xfrm>
            <a:off x="4045606" y="4319026"/>
            <a:ext cx="1278800" cy="12960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" name="Google Shape;20644;p971">
            <a:extLst>
              <a:ext uri="{FF2B5EF4-FFF2-40B4-BE49-F238E27FC236}">
                <a16:creationId xmlns:a16="http://schemas.microsoft.com/office/drawing/2014/main" id="{9E540B3A-BCFE-ACA4-BDC4-FEBC76A183FE}"/>
              </a:ext>
            </a:extLst>
          </p:cNvPr>
          <p:cNvSpPr txBox="1"/>
          <p:nvPr/>
        </p:nvSpPr>
        <p:spPr>
          <a:xfrm>
            <a:off x="5175075" y="4460009"/>
            <a:ext cx="26984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/>
              <a:t>1 para-educator</a:t>
            </a:r>
            <a:endParaRPr sz="2133" b="1" dirty="0"/>
          </a:p>
          <a:p>
            <a:pPr algn="ctr"/>
            <a:r>
              <a:rPr lang="en" sz="2133" dirty="0"/>
              <a:t>Shared across all four classrooms</a:t>
            </a:r>
            <a:endParaRPr sz="2133" dirty="0"/>
          </a:p>
        </p:txBody>
      </p:sp>
    </p:spTree>
    <p:extLst>
      <p:ext uri="{BB962C8B-B14F-4D97-AF65-F5344CB8AC3E}">
        <p14:creationId xmlns:p14="http://schemas.microsoft.com/office/powerpoint/2010/main" val="203790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FDE7-4FF7-6433-299D-F10B271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7" y="19077"/>
            <a:ext cx="9034424" cy="1331913"/>
          </a:xfrm>
        </p:spPr>
        <p:txBody>
          <a:bodyPr/>
          <a:lstStyle/>
          <a:p>
            <a:r>
              <a:rPr lang="en-US" dirty="0"/>
              <a:t>What Do You Do in This Situation?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39C8A-2EDD-D222-7D2D-A0785538ECE0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9" name="Picture 8" descr="A logo with text on it&#10;&#10;Description automatically generated">
              <a:extLst>
                <a:ext uri="{FF2B5EF4-FFF2-40B4-BE49-F238E27FC236}">
                  <a16:creationId xmlns:a16="http://schemas.microsoft.com/office/drawing/2014/main" id="{79DD62F1-A68E-6638-98E6-063C820A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10" name="Picture 9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8ED89D6C-55CC-7F6C-963E-D1134D32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  <p:grpSp>
        <p:nvGrpSpPr>
          <p:cNvPr id="20197" name="Google Shape;20197;p955"/>
          <p:cNvGrpSpPr/>
          <p:nvPr/>
        </p:nvGrpSpPr>
        <p:grpSpPr>
          <a:xfrm>
            <a:off x="8995467" y="1576309"/>
            <a:ext cx="2698416" cy="2762867"/>
            <a:chOff x="6808525" y="1820967"/>
            <a:chExt cx="2023812" cy="2072150"/>
          </a:xfrm>
        </p:grpSpPr>
        <p:grpSp>
          <p:nvGrpSpPr>
            <p:cNvPr id="20198" name="Google Shape;20198;p955"/>
            <p:cNvGrpSpPr/>
            <p:nvPr/>
          </p:nvGrpSpPr>
          <p:grpSpPr>
            <a:xfrm>
              <a:off x="6808525" y="1820967"/>
              <a:ext cx="2023812" cy="2072150"/>
              <a:chOff x="6808525" y="1713950"/>
              <a:chExt cx="2023812" cy="2072150"/>
            </a:xfrm>
          </p:grpSpPr>
          <p:sp>
            <p:nvSpPr>
              <p:cNvPr id="20199" name="Google Shape;20199;p955"/>
              <p:cNvSpPr/>
              <p:nvPr/>
            </p:nvSpPr>
            <p:spPr>
              <a:xfrm>
                <a:off x="6808525" y="1713950"/>
                <a:ext cx="2023812" cy="2072142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200" name="Google Shape;20200;p955"/>
              <p:cNvSpPr txBox="1"/>
              <p:nvPr/>
            </p:nvSpPr>
            <p:spPr>
              <a:xfrm>
                <a:off x="6808525" y="3025600"/>
                <a:ext cx="2023800" cy="7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133" b="1"/>
                  <a:t>No teacher</a:t>
                </a:r>
                <a:endParaRPr sz="2133" b="1"/>
              </a:p>
              <a:p>
                <a:pPr algn="ctr"/>
                <a:r>
                  <a:rPr lang="en" sz="2133"/>
                  <a:t>25 students</a:t>
                </a:r>
                <a:endParaRPr sz="2133"/>
              </a:p>
            </p:txBody>
          </p:sp>
        </p:grpSp>
        <p:sp>
          <p:nvSpPr>
            <p:cNvPr id="20201" name="Google Shape;20201;p955"/>
            <p:cNvSpPr/>
            <p:nvPr/>
          </p:nvSpPr>
          <p:spPr>
            <a:xfrm>
              <a:off x="7255225" y="2016700"/>
              <a:ext cx="1130400" cy="11304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203" name="Google Shape;20203;p955"/>
          <p:cNvGrpSpPr/>
          <p:nvPr/>
        </p:nvGrpSpPr>
        <p:grpSpPr>
          <a:xfrm>
            <a:off x="513733" y="1576309"/>
            <a:ext cx="2698416" cy="2762867"/>
            <a:chOff x="385300" y="1713950"/>
            <a:chExt cx="2023812" cy="2072150"/>
          </a:xfrm>
        </p:grpSpPr>
        <p:sp>
          <p:nvSpPr>
            <p:cNvPr id="20204" name="Google Shape;20204;p955"/>
            <p:cNvSpPr/>
            <p:nvPr/>
          </p:nvSpPr>
          <p:spPr>
            <a:xfrm>
              <a:off x="385300" y="1713950"/>
              <a:ext cx="2023812" cy="2072142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205" name="Google Shape;20205;p955"/>
            <p:cNvSpPr txBox="1"/>
            <p:nvPr/>
          </p:nvSpPr>
          <p:spPr>
            <a:xfrm>
              <a:off x="385300" y="3025600"/>
              <a:ext cx="2023800" cy="7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/>
                <a:t>1 teacher</a:t>
              </a:r>
              <a:endParaRPr sz="2133" b="1"/>
            </a:p>
            <a:p>
              <a:pPr algn="ctr"/>
              <a:r>
                <a:rPr lang="en" sz="2133"/>
                <a:t>25 students</a:t>
              </a:r>
              <a:endParaRPr sz="2133"/>
            </a:p>
          </p:txBody>
        </p:sp>
        <p:pic>
          <p:nvPicPr>
            <p:cNvPr id="20206" name="Google Shape;20206;p955"/>
            <p:cNvPicPr preferRelativeResize="0"/>
            <p:nvPr/>
          </p:nvPicPr>
          <p:blipFill rotWithShape="1">
            <a:blip r:embed="rId4">
              <a:alphaModFix/>
            </a:blip>
            <a:srcRect l="3574" t="2572" r="3574" b="6203"/>
            <a:stretch/>
          </p:blipFill>
          <p:spPr>
            <a:xfrm>
              <a:off x="826000" y="1888212"/>
              <a:ext cx="1142400" cy="11457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0207" name="Google Shape;20207;p955"/>
          <p:cNvGrpSpPr/>
          <p:nvPr/>
        </p:nvGrpSpPr>
        <p:grpSpPr>
          <a:xfrm>
            <a:off x="3346806" y="1576309"/>
            <a:ext cx="2763500" cy="2762867"/>
            <a:chOff x="2526375" y="1713950"/>
            <a:chExt cx="2072625" cy="2072150"/>
          </a:xfrm>
        </p:grpSpPr>
        <p:sp>
          <p:nvSpPr>
            <p:cNvPr id="20208" name="Google Shape;20208;p955"/>
            <p:cNvSpPr/>
            <p:nvPr/>
          </p:nvSpPr>
          <p:spPr>
            <a:xfrm>
              <a:off x="2526375" y="1713950"/>
              <a:ext cx="2023812" cy="2072142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pic>
          <p:nvPicPr>
            <p:cNvPr id="20209" name="Google Shape;20209;p955"/>
            <p:cNvPicPr preferRelativeResize="0"/>
            <p:nvPr/>
          </p:nvPicPr>
          <p:blipFill rotWithShape="1">
            <a:blip r:embed="rId5">
              <a:alphaModFix/>
            </a:blip>
            <a:srcRect l="4988" t="4988" r="4970" b="25922"/>
            <a:stretch/>
          </p:blipFill>
          <p:spPr>
            <a:xfrm>
              <a:off x="2967075" y="1886851"/>
              <a:ext cx="1142400" cy="1148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0210" name="Google Shape;20210;p955"/>
            <p:cNvSpPr txBox="1"/>
            <p:nvPr/>
          </p:nvSpPr>
          <p:spPr>
            <a:xfrm>
              <a:off x="2575200" y="3025600"/>
              <a:ext cx="2023800" cy="7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133" b="1"/>
                <a:t>1 teacher</a:t>
              </a:r>
              <a:endParaRPr sz="2133" b="1"/>
            </a:p>
            <a:p>
              <a:pPr algn="ctr"/>
              <a:r>
                <a:rPr lang="en" sz="2133"/>
                <a:t>25 students</a:t>
              </a:r>
              <a:endParaRPr sz="2133"/>
            </a:p>
          </p:txBody>
        </p:sp>
      </p:grpSp>
      <p:cxnSp>
        <p:nvCxnSpPr>
          <p:cNvPr id="20211" name="Google Shape;20211;p955"/>
          <p:cNvCxnSpPr>
            <a:cxnSpLocks/>
          </p:cNvCxnSpPr>
          <p:nvPr/>
        </p:nvCxnSpPr>
        <p:spPr>
          <a:xfrm flipV="1">
            <a:off x="7772400" y="4066653"/>
            <a:ext cx="1777933" cy="846006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0212" name="Google Shape;20212;p955"/>
          <p:cNvGrpSpPr/>
          <p:nvPr/>
        </p:nvGrpSpPr>
        <p:grpSpPr>
          <a:xfrm>
            <a:off x="6181461" y="1576309"/>
            <a:ext cx="2698416" cy="2762867"/>
            <a:chOff x="4683721" y="1820967"/>
            <a:chExt cx="2023812" cy="2072150"/>
          </a:xfrm>
        </p:grpSpPr>
        <p:grpSp>
          <p:nvGrpSpPr>
            <p:cNvPr id="20213" name="Google Shape;20213;p955"/>
            <p:cNvGrpSpPr/>
            <p:nvPr/>
          </p:nvGrpSpPr>
          <p:grpSpPr>
            <a:xfrm>
              <a:off x="4683721" y="1820967"/>
              <a:ext cx="2023812" cy="2072150"/>
              <a:chOff x="4667450" y="1713950"/>
              <a:chExt cx="2023812" cy="2072150"/>
            </a:xfrm>
          </p:grpSpPr>
          <p:sp>
            <p:nvSpPr>
              <p:cNvPr id="20214" name="Google Shape;20214;p955"/>
              <p:cNvSpPr/>
              <p:nvPr/>
            </p:nvSpPr>
            <p:spPr>
              <a:xfrm>
                <a:off x="4667450" y="1713950"/>
                <a:ext cx="2023812" cy="2072142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215" name="Google Shape;20215;p955"/>
              <p:cNvSpPr txBox="1"/>
              <p:nvPr/>
            </p:nvSpPr>
            <p:spPr>
              <a:xfrm>
                <a:off x="4667450" y="3025600"/>
                <a:ext cx="2023800" cy="7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133" b="1"/>
                  <a:t>1 teacher</a:t>
                </a:r>
                <a:endParaRPr sz="2133" b="1"/>
              </a:p>
              <a:p>
                <a:pPr algn="ctr"/>
                <a:r>
                  <a:rPr lang="en" sz="2133"/>
                  <a:t>25 students</a:t>
                </a:r>
                <a:endParaRPr sz="2133"/>
              </a:p>
            </p:txBody>
          </p:sp>
        </p:grpSp>
        <p:pic>
          <p:nvPicPr>
            <p:cNvPr id="20216" name="Google Shape;20216;p955"/>
            <p:cNvPicPr preferRelativeResize="0"/>
            <p:nvPr/>
          </p:nvPicPr>
          <p:blipFill rotWithShape="1">
            <a:blip r:embed="rId6">
              <a:alphaModFix/>
            </a:blip>
            <a:srcRect l="3874" t="2094" r="3865" b="18571"/>
            <a:stretch/>
          </p:blipFill>
          <p:spPr>
            <a:xfrm>
              <a:off x="5124425" y="1998006"/>
              <a:ext cx="1142400" cy="11475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382994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2FC7-47ED-D301-46C9-D17475C4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4" y="190501"/>
            <a:ext cx="8677835" cy="1033318"/>
          </a:xfrm>
        </p:spPr>
        <p:txBody>
          <a:bodyPr/>
          <a:lstStyle/>
          <a:p>
            <a:r>
              <a:rPr lang="en-US" dirty="0"/>
              <a:t>Short-term Solutions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C860E2-B035-DBA9-5B19-1BD98CBFE39A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FA55BB49-7188-2020-AF62-350004D8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869D4C62-6CFC-72E4-EAE4-71B3821E5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  <p:grpSp>
        <p:nvGrpSpPr>
          <p:cNvPr id="50" name="Google Shape;20222;p956">
            <a:extLst>
              <a:ext uri="{FF2B5EF4-FFF2-40B4-BE49-F238E27FC236}">
                <a16:creationId xmlns:a16="http://schemas.microsoft.com/office/drawing/2014/main" id="{1095AC1B-DDD3-32BE-4E11-ECFA0EB67ADB}"/>
              </a:ext>
            </a:extLst>
          </p:cNvPr>
          <p:cNvGrpSpPr/>
          <p:nvPr/>
        </p:nvGrpSpPr>
        <p:grpSpPr>
          <a:xfrm>
            <a:off x="874621" y="2045853"/>
            <a:ext cx="2148209" cy="2199519"/>
            <a:chOff x="473398" y="1892016"/>
            <a:chExt cx="1611157" cy="1649639"/>
          </a:xfrm>
        </p:grpSpPr>
        <p:grpSp>
          <p:nvGrpSpPr>
            <p:cNvPr id="51" name="Google Shape;20223;p956">
              <a:extLst>
                <a:ext uri="{FF2B5EF4-FFF2-40B4-BE49-F238E27FC236}">
                  <a16:creationId xmlns:a16="http://schemas.microsoft.com/office/drawing/2014/main" id="{74E988BB-0C8B-DE8F-3A07-FBC6A43EB62D}"/>
                </a:ext>
              </a:extLst>
            </p:cNvPr>
            <p:cNvGrpSpPr/>
            <p:nvPr/>
          </p:nvGrpSpPr>
          <p:grpSpPr>
            <a:xfrm>
              <a:off x="473398" y="1892016"/>
              <a:ext cx="1611157" cy="1649639"/>
              <a:chOff x="6808525" y="1713950"/>
              <a:chExt cx="2023812" cy="2072150"/>
            </a:xfrm>
          </p:grpSpPr>
          <p:sp>
            <p:nvSpPr>
              <p:cNvPr id="53" name="Google Shape;20224;p956">
                <a:extLst>
                  <a:ext uri="{FF2B5EF4-FFF2-40B4-BE49-F238E27FC236}">
                    <a16:creationId xmlns:a16="http://schemas.microsoft.com/office/drawing/2014/main" id="{C7D5B633-75E1-EA96-32D0-E14C0D3F8297}"/>
                  </a:ext>
                </a:extLst>
              </p:cNvPr>
              <p:cNvSpPr/>
              <p:nvPr/>
            </p:nvSpPr>
            <p:spPr>
              <a:xfrm>
                <a:off x="6808525" y="1713950"/>
                <a:ext cx="2023812" cy="2072142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54" name="Google Shape;20225;p956">
                <a:extLst>
                  <a:ext uri="{FF2B5EF4-FFF2-40B4-BE49-F238E27FC236}">
                    <a16:creationId xmlns:a16="http://schemas.microsoft.com/office/drawing/2014/main" id="{2DD760EE-8E3F-F391-E81C-EAAA2E159780}"/>
                  </a:ext>
                </a:extLst>
              </p:cNvPr>
              <p:cNvSpPr txBox="1"/>
              <p:nvPr/>
            </p:nvSpPr>
            <p:spPr>
              <a:xfrm>
                <a:off x="6808525" y="3025600"/>
                <a:ext cx="2023800" cy="7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867" b="1"/>
                  <a:t>No teacher</a:t>
                </a:r>
                <a:endParaRPr sz="1867" b="1"/>
              </a:p>
              <a:p>
                <a:pPr algn="ctr"/>
                <a:r>
                  <a:rPr lang="en" sz="1867"/>
                  <a:t>25 students</a:t>
                </a:r>
                <a:endParaRPr sz="1867"/>
              </a:p>
            </p:txBody>
          </p:sp>
        </p:grpSp>
        <p:sp>
          <p:nvSpPr>
            <p:cNvPr id="52" name="Google Shape;20226;p956">
              <a:extLst>
                <a:ext uri="{FF2B5EF4-FFF2-40B4-BE49-F238E27FC236}">
                  <a16:creationId xmlns:a16="http://schemas.microsoft.com/office/drawing/2014/main" id="{431308EA-93A6-C7CC-3B95-6D0E49F8E646}"/>
                </a:ext>
              </a:extLst>
            </p:cNvPr>
            <p:cNvSpPr/>
            <p:nvPr/>
          </p:nvSpPr>
          <p:spPr>
            <a:xfrm>
              <a:off x="829021" y="2047839"/>
              <a:ext cx="900000" cy="900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cxnSp>
        <p:nvCxnSpPr>
          <p:cNvPr id="55" name="Google Shape;20227;p956">
            <a:extLst>
              <a:ext uri="{FF2B5EF4-FFF2-40B4-BE49-F238E27FC236}">
                <a16:creationId xmlns:a16="http://schemas.microsoft.com/office/drawing/2014/main" id="{91349BF3-DF5E-5A3D-0C94-1DB349EC0F1F}"/>
              </a:ext>
            </a:extLst>
          </p:cNvPr>
          <p:cNvCxnSpPr/>
          <p:nvPr/>
        </p:nvCxnSpPr>
        <p:spPr>
          <a:xfrm rot="10800000" flipH="1">
            <a:off x="3240123" y="3145697"/>
            <a:ext cx="2216000" cy="280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56" name="Google Shape;20228;p956">
            <a:extLst>
              <a:ext uri="{FF2B5EF4-FFF2-40B4-BE49-F238E27FC236}">
                <a16:creationId xmlns:a16="http://schemas.microsoft.com/office/drawing/2014/main" id="{241F8A2C-D196-E01A-6B60-E3FA1802FB08}"/>
              </a:ext>
            </a:extLst>
          </p:cNvPr>
          <p:cNvGrpSpPr/>
          <p:nvPr/>
        </p:nvGrpSpPr>
        <p:grpSpPr>
          <a:xfrm>
            <a:off x="6017855" y="946186"/>
            <a:ext cx="2148209" cy="2199519"/>
            <a:chOff x="4051773" y="547616"/>
            <a:chExt cx="1611157" cy="1649639"/>
          </a:xfrm>
        </p:grpSpPr>
        <p:grpSp>
          <p:nvGrpSpPr>
            <p:cNvPr id="57" name="Google Shape;20229;p956">
              <a:extLst>
                <a:ext uri="{FF2B5EF4-FFF2-40B4-BE49-F238E27FC236}">
                  <a16:creationId xmlns:a16="http://schemas.microsoft.com/office/drawing/2014/main" id="{03B36A7E-253D-F038-F3E8-CEE77FE244FD}"/>
                </a:ext>
              </a:extLst>
            </p:cNvPr>
            <p:cNvGrpSpPr/>
            <p:nvPr/>
          </p:nvGrpSpPr>
          <p:grpSpPr>
            <a:xfrm>
              <a:off x="4051773" y="547616"/>
              <a:ext cx="1611157" cy="1649639"/>
              <a:chOff x="6808525" y="1713950"/>
              <a:chExt cx="2023812" cy="2072150"/>
            </a:xfrm>
          </p:grpSpPr>
          <p:sp>
            <p:nvSpPr>
              <p:cNvPr id="59" name="Google Shape;20230;p956">
                <a:extLst>
                  <a:ext uri="{FF2B5EF4-FFF2-40B4-BE49-F238E27FC236}">
                    <a16:creationId xmlns:a16="http://schemas.microsoft.com/office/drawing/2014/main" id="{E789D466-B7C5-A981-19AD-2824DE5E4A8C}"/>
                  </a:ext>
                </a:extLst>
              </p:cNvPr>
              <p:cNvSpPr/>
              <p:nvPr/>
            </p:nvSpPr>
            <p:spPr>
              <a:xfrm>
                <a:off x="6808525" y="1713950"/>
                <a:ext cx="2023812" cy="2072142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60" name="Google Shape;20231;p956">
                <a:extLst>
                  <a:ext uri="{FF2B5EF4-FFF2-40B4-BE49-F238E27FC236}">
                    <a16:creationId xmlns:a16="http://schemas.microsoft.com/office/drawing/2014/main" id="{EAC2CEC7-3C85-50E6-237D-6F5E72A7F95F}"/>
                  </a:ext>
                </a:extLst>
              </p:cNvPr>
              <p:cNvSpPr txBox="1"/>
              <p:nvPr/>
            </p:nvSpPr>
            <p:spPr>
              <a:xfrm>
                <a:off x="6808525" y="3025600"/>
                <a:ext cx="2023800" cy="7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1867" b="1"/>
                  <a:t>Sub covers</a:t>
                </a:r>
                <a:endParaRPr sz="1867" b="1"/>
              </a:p>
              <a:p>
                <a:pPr algn="ctr"/>
                <a:r>
                  <a:rPr lang="en" sz="1867"/>
                  <a:t>25 students</a:t>
                </a:r>
                <a:endParaRPr sz="1867"/>
              </a:p>
            </p:txBody>
          </p:sp>
        </p:grpSp>
        <p:pic>
          <p:nvPicPr>
            <p:cNvPr id="58" name="Google Shape;20232;p956">
              <a:extLst>
                <a:ext uri="{FF2B5EF4-FFF2-40B4-BE49-F238E27FC236}">
                  <a16:creationId xmlns:a16="http://schemas.microsoft.com/office/drawing/2014/main" id="{3AC02781-4422-334D-B1A8-898A9777337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3608" t="3608" r="3618" b="3618"/>
            <a:stretch/>
          </p:blipFill>
          <p:spPr>
            <a:xfrm>
              <a:off x="4397900" y="698650"/>
              <a:ext cx="918900" cy="921000"/>
            </a:xfrm>
            <a:prstGeom prst="ellipse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61" name="Google Shape;20233;p956">
            <a:extLst>
              <a:ext uri="{FF2B5EF4-FFF2-40B4-BE49-F238E27FC236}">
                <a16:creationId xmlns:a16="http://schemas.microsoft.com/office/drawing/2014/main" id="{A644C060-9291-9B0D-67DF-A11F1B5D6029}"/>
              </a:ext>
            </a:extLst>
          </p:cNvPr>
          <p:cNvGrpSpPr/>
          <p:nvPr/>
        </p:nvGrpSpPr>
        <p:grpSpPr>
          <a:xfrm>
            <a:off x="8356664" y="3901174"/>
            <a:ext cx="1782001" cy="1824963"/>
            <a:chOff x="6829836" y="3543956"/>
            <a:chExt cx="1336501" cy="1368722"/>
          </a:xfrm>
        </p:grpSpPr>
        <p:sp>
          <p:nvSpPr>
            <p:cNvPr id="62" name="Google Shape;20234;p956">
              <a:extLst>
                <a:ext uri="{FF2B5EF4-FFF2-40B4-BE49-F238E27FC236}">
                  <a16:creationId xmlns:a16="http://schemas.microsoft.com/office/drawing/2014/main" id="{68BFBB98-DA18-8278-C00B-F6230FFEBAB5}"/>
                </a:ext>
              </a:extLst>
            </p:cNvPr>
            <p:cNvSpPr/>
            <p:nvPr/>
          </p:nvSpPr>
          <p:spPr>
            <a:xfrm>
              <a:off x="6829836" y="3543956"/>
              <a:ext cx="1336500" cy="1368414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3" name="Google Shape;20235;p956">
              <a:extLst>
                <a:ext uri="{FF2B5EF4-FFF2-40B4-BE49-F238E27FC236}">
                  <a16:creationId xmlns:a16="http://schemas.microsoft.com/office/drawing/2014/main" id="{50F91861-1FFE-58CC-92E1-BB9D01898E6D}"/>
                </a:ext>
              </a:extLst>
            </p:cNvPr>
            <p:cNvSpPr txBox="1"/>
            <p:nvPr/>
          </p:nvSpPr>
          <p:spPr>
            <a:xfrm>
              <a:off x="6829837" y="4328029"/>
              <a:ext cx="1336500" cy="584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733" b="1">
                  <a:solidFill>
                    <a:schemeClr val="dk1"/>
                  </a:solidFill>
                </a:rPr>
                <a:t>Admin covers</a:t>
              </a:r>
              <a:endParaRPr sz="1733" b="1">
                <a:solidFill>
                  <a:schemeClr val="dk1"/>
                </a:solidFill>
              </a:endParaRPr>
            </a:p>
            <a:p>
              <a:pPr algn="ctr"/>
              <a:r>
                <a:rPr lang="en" sz="1733">
                  <a:solidFill>
                    <a:schemeClr val="dk1"/>
                  </a:solidFill>
                </a:rPr>
                <a:t>25 students</a:t>
              </a:r>
              <a:endParaRPr sz="1733">
                <a:solidFill>
                  <a:schemeClr val="dk1"/>
                </a:solidFill>
              </a:endParaRPr>
            </a:p>
          </p:txBody>
        </p:sp>
        <p:pic>
          <p:nvPicPr>
            <p:cNvPr id="64" name="Google Shape;20236;p956">
              <a:extLst>
                <a:ext uri="{FF2B5EF4-FFF2-40B4-BE49-F238E27FC236}">
                  <a16:creationId xmlns:a16="http://schemas.microsoft.com/office/drawing/2014/main" id="{1B89FE09-50A6-4E74-EDAD-70C6E4E16D2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51387" y="3677032"/>
              <a:ext cx="693300" cy="694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65" name="Google Shape;20237;p956">
            <a:extLst>
              <a:ext uri="{FF2B5EF4-FFF2-40B4-BE49-F238E27FC236}">
                <a16:creationId xmlns:a16="http://schemas.microsoft.com/office/drawing/2014/main" id="{650EBBBA-911C-939F-5E9F-E3B7CCA308FE}"/>
              </a:ext>
            </a:extLst>
          </p:cNvPr>
          <p:cNvGrpSpPr/>
          <p:nvPr/>
        </p:nvGrpSpPr>
        <p:grpSpPr>
          <a:xfrm>
            <a:off x="8356664" y="116537"/>
            <a:ext cx="3768400" cy="3651999"/>
            <a:chOff x="6084931" y="445029"/>
            <a:chExt cx="2826300" cy="2738999"/>
          </a:xfrm>
        </p:grpSpPr>
        <p:sp>
          <p:nvSpPr>
            <p:cNvPr id="66" name="Google Shape;20238;p956">
              <a:extLst>
                <a:ext uri="{FF2B5EF4-FFF2-40B4-BE49-F238E27FC236}">
                  <a16:creationId xmlns:a16="http://schemas.microsoft.com/office/drawing/2014/main" id="{57FDBB54-6380-6571-D3DF-314AA7710AFF}"/>
                </a:ext>
              </a:extLst>
            </p:cNvPr>
            <p:cNvSpPr txBox="1"/>
            <p:nvPr/>
          </p:nvSpPr>
          <p:spPr>
            <a:xfrm>
              <a:off x="6084931" y="2783900"/>
              <a:ext cx="28263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>
                  <a:solidFill>
                    <a:schemeClr val="dk1"/>
                  </a:solidFill>
                </a:rPr>
                <a:t>Distribute students</a:t>
              </a:r>
              <a:endParaRPr sz="1867" b="1">
                <a:solidFill>
                  <a:schemeClr val="dk1"/>
                </a:solidFill>
              </a:endParaRPr>
            </a:p>
          </p:txBody>
        </p:sp>
        <p:grpSp>
          <p:nvGrpSpPr>
            <p:cNvPr id="67" name="Google Shape;20239;p956">
              <a:extLst>
                <a:ext uri="{FF2B5EF4-FFF2-40B4-BE49-F238E27FC236}">
                  <a16:creationId xmlns:a16="http://schemas.microsoft.com/office/drawing/2014/main" id="{C509EDC4-46F2-19D5-8743-3CF5A0CC7F1C}"/>
                </a:ext>
              </a:extLst>
            </p:cNvPr>
            <p:cNvGrpSpPr/>
            <p:nvPr/>
          </p:nvGrpSpPr>
          <p:grpSpPr>
            <a:xfrm>
              <a:off x="6966047" y="445029"/>
              <a:ext cx="1088713" cy="1161993"/>
              <a:chOff x="6829836" y="199723"/>
              <a:chExt cx="1336500" cy="1426458"/>
            </a:xfrm>
          </p:grpSpPr>
          <p:grpSp>
            <p:nvGrpSpPr>
              <p:cNvPr id="76" name="Google Shape;20240;p956">
                <a:extLst>
                  <a:ext uri="{FF2B5EF4-FFF2-40B4-BE49-F238E27FC236}">
                    <a16:creationId xmlns:a16="http://schemas.microsoft.com/office/drawing/2014/main" id="{ECDA5F44-724A-8F57-8270-1F0CCBC3C336}"/>
                  </a:ext>
                </a:extLst>
              </p:cNvPr>
              <p:cNvGrpSpPr/>
              <p:nvPr/>
            </p:nvGrpSpPr>
            <p:grpSpPr>
              <a:xfrm>
                <a:off x="6829836" y="199723"/>
                <a:ext cx="1336500" cy="1426458"/>
                <a:chOff x="6796875" y="199723"/>
                <a:chExt cx="1336500" cy="1426458"/>
              </a:xfrm>
            </p:grpSpPr>
            <p:sp>
              <p:nvSpPr>
                <p:cNvPr id="78" name="Google Shape;20241;p956">
                  <a:extLst>
                    <a:ext uri="{FF2B5EF4-FFF2-40B4-BE49-F238E27FC236}">
                      <a16:creationId xmlns:a16="http://schemas.microsoft.com/office/drawing/2014/main" id="{45E183BB-B625-0F28-13F7-627B392D3F69}"/>
                    </a:ext>
                  </a:extLst>
                </p:cNvPr>
                <p:cNvSpPr/>
                <p:nvPr/>
              </p:nvSpPr>
              <p:spPr>
                <a:xfrm>
                  <a:off x="6796875" y="199723"/>
                  <a:ext cx="1336500" cy="1368414"/>
                </a:xfrm>
                <a:prstGeom prst="flowChartTerminator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79" name="Google Shape;20242;p956">
                  <a:extLst>
                    <a:ext uri="{FF2B5EF4-FFF2-40B4-BE49-F238E27FC236}">
                      <a16:creationId xmlns:a16="http://schemas.microsoft.com/office/drawing/2014/main" id="{3D779A8B-1FFD-E949-1635-9C627379993D}"/>
                    </a:ext>
                  </a:extLst>
                </p:cNvPr>
                <p:cNvSpPr txBox="1"/>
                <p:nvPr/>
              </p:nvSpPr>
              <p:spPr>
                <a:xfrm>
                  <a:off x="6796875" y="983797"/>
                  <a:ext cx="1336500" cy="642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pPr algn="ctr"/>
                  <a:r>
                    <a:rPr lang="en" sz="1467" b="1">
                      <a:solidFill>
                        <a:schemeClr val="dk1"/>
                      </a:solidFill>
                    </a:rPr>
                    <a:t>1 teacher</a:t>
                  </a:r>
                  <a:endParaRPr sz="1467" b="1">
                    <a:solidFill>
                      <a:schemeClr val="dk1"/>
                    </a:solidFill>
                  </a:endParaRPr>
                </a:p>
                <a:p>
                  <a:pPr algn="ctr"/>
                  <a:r>
                    <a:rPr lang="en" sz="1467">
                      <a:solidFill>
                        <a:schemeClr val="dk1"/>
                      </a:solidFill>
                    </a:rPr>
                    <a:t>33 students</a:t>
                  </a:r>
                  <a:endParaRPr sz="1467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77" name="Google Shape;20243;p956">
                <a:extLst>
                  <a:ext uri="{FF2B5EF4-FFF2-40B4-BE49-F238E27FC236}">
                    <a16:creationId xmlns:a16="http://schemas.microsoft.com/office/drawing/2014/main" id="{2FAB323C-842F-6E1B-385B-1FF743636662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874" t="2094" r="3865" b="18571"/>
              <a:stretch/>
            </p:blipFill>
            <p:spPr>
              <a:xfrm>
                <a:off x="7167025" y="342626"/>
                <a:ext cx="662100" cy="6648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68" name="Google Shape;20244;p956">
              <a:extLst>
                <a:ext uri="{FF2B5EF4-FFF2-40B4-BE49-F238E27FC236}">
                  <a16:creationId xmlns:a16="http://schemas.microsoft.com/office/drawing/2014/main" id="{F52DDFD9-5A17-36B3-E896-D69A05603AEC}"/>
                </a:ext>
              </a:extLst>
            </p:cNvPr>
            <p:cNvGrpSpPr/>
            <p:nvPr/>
          </p:nvGrpSpPr>
          <p:grpSpPr>
            <a:xfrm>
              <a:off x="6415548" y="1676279"/>
              <a:ext cx="1088714" cy="1161992"/>
              <a:chOff x="7029872" y="174865"/>
              <a:chExt cx="1336501" cy="1426457"/>
            </a:xfrm>
          </p:grpSpPr>
          <p:sp>
            <p:nvSpPr>
              <p:cNvPr id="74" name="Google Shape;20245;p956">
                <a:extLst>
                  <a:ext uri="{FF2B5EF4-FFF2-40B4-BE49-F238E27FC236}">
                    <a16:creationId xmlns:a16="http://schemas.microsoft.com/office/drawing/2014/main" id="{5C762D26-A150-321F-015C-31E7931CA2F9}"/>
                  </a:ext>
                </a:extLst>
              </p:cNvPr>
              <p:cNvSpPr/>
              <p:nvPr/>
            </p:nvSpPr>
            <p:spPr>
              <a:xfrm>
                <a:off x="7029872" y="174865"/>
                <a:ext cx="1336500" cy="1368414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5" name="Google Shape;20246;p956">
                <a:extLst>
                  <a:ext uri="{FF2B5EF4-FFF2-40B4-BE49-F238E27FC236}">
                    <a16:creationId xmlns:a16="http://schemas.microsoft.com/office/drawing/2014/main" id="{C3EA9411-3040-7C37-05D8-5AF775D63CD3}"/>
                  </a:ext>
                </a:extLst>
              </p:cNvPr>
              <p:cNvSpPr txBox="1"/>
              <p:nvPr/>
            </p:nvSpPr>
            <p:spPr>
              <a:xfrm>
                <a:off x="7029873" y="958938"/>
                <a:ext cx="1336500" cy="642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467" b="1">
                    <a:solidFill>
                      <a:schemeClr val="dk1"/>
                    </a:solidFill>
                  </a:rPr>
                  <a:t>1 teacher</a:t>
                </a:r>
                <a:endParaRPr sz="1467" b="1">
                  <a:solidFill>
                    <a:schemeClr val="dk1"/>
                  </a:solidFill>
                </a:endParaRPr>
              </a:p>
              <a:p>
                <a:pPr algn="ctr"/>
                <a:r>
                  <a:rPr lang="en" sz="1467">
                    <a:solidFill>
                      <a:schemeClr val="dk1"/>
                    </a:solidFill>
                  </a:rPr>
                  <a:t>33 students</a:t>
                </a:r>
                <a:endParaRPr sz="1467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9" name="Google Shape;20247;p956">
              <a:extLst>
                <a:ext uri="{FF2B5EF4-FFF2-40B4-BE49-F238E27FC236}">
                  <a16:creationId xmlns:a16="http://schemas.microsoft.com/office/drawing/2014/main" id="{365FB851-6334-8CE6-EBEE-C564E8E1FCD4}"/>
                </a:ext>
              </a:extLst>
            </p:cNvPr>
            <p:cNvGrpSpPr/>
            <p:nvPr/>
          </p:nvGrpSpPr>
          <p:grpSpPr>
            <a:xfrm>
              <a:off x="7592172" y="1676279"/>
              <a:ext cx="1088713" cy="1161992"/>
              <a:chOff x="6686974" y="174865"/>
              <a:chExt cx="1336500" cy="1426457"/>
            </a:xfrm>
          </p:grpSpPr>
          <p:sp>
            <p:nvSpPr>
              <p:cNvPr id="72" name="Google Shape;20248;p956">
                <a:extLst>
                  <a:ext uri="{FF2B5EF4-FFF2-40B4-BE49-F238E27FC236}">
                    <a16:creationId xmlns:a16="http://schemas.microsoft.com/office/drawing/2014/main" id="{ED670A78-D45A-5A54-B70C-D412720B77A9}"/>
                  </a:ext>
                </a:extLst>
              </p:cNvPr>
              <p:cNvSpPr/>
              <p:nvPr/>
            </p:nvSpPr>
            <p:spPr>
              <a:xfrm>
                <a:off x="6686974" y="174865"/>
                <a:ext cx="1336500" cy="1368414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73" name="Google Shape;20249;p956">
                <a:extLst>
                  <a:ext uri="{FF2B5EF4-FFF2-40B4-BE49-F238E27FC236}">
                    <a16:creationId xmlns:a16="http://schemas.microsoft.com/office/drawing/2014/main" id="{94903CC8-0AD5-FCB1-311C-23000292DA49}"/>
                  </a:ext>
                </a:extLst>
              </p:cNvPr>
              <p:cNvSpPr txBox="1"/>
              <p:nvPr/>
            </p:nvSpPr>
            <p:spPr>
              <a:xfrm>
                <a:off x="6686974" y="958938"/>
                <a:ext cx="1336500" cy="642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467" b="1">
                    <a:solidFill>
                      <a:schemeClr val="dk1"/>
                    </a:solidFill>
                  </a:rPr>
                  <a:t>1 teacher</a:t>
                </a:r>
                <a:endParaRPr sz="1467" b="1">
                  <a:solidFill>
                    <a:schemeClr val="dk1"/>
                  </a:solidFill>
                </a:endParaRPr>
              </a:p>
              <a:p>
                <a:pPr algn="ctr"/>
                <a:r>
                  <a:rPr lang="en" sz="1467">
                    <a:solidFill>
                      <a:schemeClr val="dk1"/>
                    </a:solidFill>
                  </a:rPr>
                  <a:t>33 students</a:t>
                </a:r>
                <a:endParaRPr sz="1467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70" name="Google Shape;20250;p956">
              <a:extLst>
                <a:ext uri="{FF2B5EF4-FFF2-40B4-BE49-F238E27FC236}">
                  <a16:creationId xmlns:a16="http://schemas.microsoft.com/office/drawing/2014/main" id="{851A93E4-47B5-8FB7-09CB-B8A1F651394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88" t="4988" r="4970" b="25922"/>
            <a:stretch/>
          </p:blipFill>
          <p:spPr>
            <a:xfrm>
              <a:off x="6689456" y="1835241"/>
              <a:ext cx="540900" cy="543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1" name="Google Shape;20251;p956">
              <a:extLst>
                <a:ext uri="{FF2B5EF4-FFF2-40B4-BE49-F238E27FC236}">
                  <a16:creationId xmlns:a16="http://schemas.microsoft.com/office/drawing/2014/main" id="{24018805-E6DC-C375-832B-63162B32351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7941" t="2593" r="16140" b="26348"/>
            <a:stretch/>
          </p:blipFill>
          <p:spPr>
            <a:xfrm>
              <a:off x="7853371" y="1804603"/>
              <a:ext cx="566400" cy="5577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80" name="Google Shape;20252;p956">
            <a:extLst>
              <a:ext uri="{FF2B5EF4-FFF2-40B4-BE49-F238E27FC236}">
                <a16:creationId xmlns:a16="http://schemas.microsoft.com/office/drawing/2014/main" id="{4BA4409C-5335-3167-0820-EE2F53C33E93}"/>
              </a:ext>
            </a:extLst>
          </p:cNvPr>
          <p:cNvGrpSpPr/>
          <p:nvPr/>
        </p:nvGrpSpPr>
        <p:grpSpPr>
          <a:xfrm>
            <a:off x="4503858" y="3655941"/>
            <a:ext cx="3662189" cy="1824964"/>
            <a:chOff x="3193326" y="3543957"/>
            <a:chExt cx="2746642" cy="1368723"/>
          </a:xfrm>
        </p:grpSpPr>
        <p:grpSp>
          <p:nvGrpSpPr>
            <p:cNvPr id="81" name="Google Shape;20253;p956">
              <a:extLst>
                <a:ext uri="{FF2B5EF4-FFF2-40B4-BE49-F238E27FC236}">
                  <a16:creationId xmlns:a16="http://schemas.microsoft.com/office/drawing/2014/main" id="{01687C1F-1BB7-8283-3354-C6F6C7057C43}"/>
                </a:ext>
              </a:extLst>
            </p:cNvPr>
            <p:cNvGrpSpPr/>
            <p:nvPr/>
          </p:nvGrpSpPr>
          <p:grpSpPr>
            <a:xfrm>
              <a:off x="3193326" y="3543957"/>
              <a:ext cx="2746642" cy="1368723"/>
              <a:chOff x="6796875" y="199723"/>
              <a:chExt cx="1336500" cy="1368723"/>
            </a:xfrm>
          </p:grpSpPr>
          <p:sp>
            <p:nvSpPr>
              <p:cNvPr id="86" name="Google Shape;20254;p956">
                <a:extLst>
                  <a:ext uri="{FF2B5EF4-FFF2-40B4-BE49-F238E27FC236}">
                    <a16:creationId xmlns:a16="http://schemas.microsoft.com/office/drawing/2014/main" id="{B84E54DD-3065-B0B2-6871-8B6B93000603}"/>
                  </a:ext>
                </a:extLst>
              </p:cNvPr>
              <p:cNvSpPr/>
              <p:nvPr/>
            </p:nvSpPr>
            <p:spPr>
              <a:xfrm>
                <a:off x="6796875" y="199723"/>
                <a:ext cx="1336500" cy="1368414"/>
              </a:xfrm>
              <a:prstGeom prst="flowChartTerminator">
                <a:avLst/>
              </a:prstGeom>
              <a:solidFill>
                <a:schemeClr val="lt1"/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87" name="Google Shape;20255;p956">
                <a:extLst>
                  <a:ext uri="{FF2B5EF4-FFF2-40B4-BE49-F238E27FC236}">
                    <a16:creationId xmlns:a16="http://schemas.microsoft.com/office/drawing/2014/main" id="{44E6DC2F-51FC-1BBF-F0E3-59F7CD330C52}"/>
                  </a:ext>
                </a:extLst>
              </p:cNvPr>
              <p:cNvSpPr txBox="1"/>
              <p:nvPr/>
            </p:nvSpPr>
            <p:spPr>
              <a:xfrm>
                <a:off x="6796875" y="983797"/>
                <a:ext cx="1336500" cy="584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733" b="1">
                    <a:solidFill>
                      <a:schemeClr val="dk1"/>
                    </a:solidFill>
                  </a:rPr>
                  <a:t>Teachers cover on preps</a:t>
                </a:r>
                <a:endParaRPr sz="1733" b="1">
                  <a:solidFill>
                    <a:schemeClr val="dk1"/>
                  </a:solidFill>
                </a:endParaRPr>
              </a:p>
              <a:p>
                <a:pPr algn="ctr"/>
                <a:r>
                  <a:rPr lang="en" sz="1733">
                    <a:solidFill>
                      <a:schemeClr val="dk1"/>
                    </a:solidFill>
                  </a:rPr>
                  <a:t>25 students</a:t>
                </a:r>
                <a:endParaRPr sz="1733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82" name="Google Shape;20256;p956">
              <a:extLst>
                <a:ext uri="{FF2B5EF4-FFF2-40B4-BE49-F238E27FC236}">
                  <a16:creationId xmlns:a16="http://schemas.microsoft.com/office/drawing/2014/main" id="{F6699E85-D545-73B0-255D-BF693258ED30}"/>
                </a:ext>
              </a:extLst>
            </p:cNvPr>
            <p:cNvGrpSpPr/>
            <p:nvPr/>
          </p:nvGrpSpPr>
          <p:grpSpPr>
            <a:xfrm>
              <a:off x="3581865" y="3754400"/>
              <a:ext cx="1969563" cy="592825"/>
              <a:chOff x="3607213" y="3754400"/>
              <a:chExt cx="1969563" cy="592825"/>
            </a:xfrm>
          </p:grpSpPr>
          <p:pic>
            <p:nvPicPr>
              <p:cNvPr id="83" name="Google Shape;20257;p956">
                <a:extLst>
                  <a:ext uri="{FF2B5EF4-FFF2-40B4-BE49-F238E27FC236}">
                    <a16:creationId xmlns:a16="http://schemas.microsoft.com/office/drawing/2014/main" id="{335D3273-B4CC-9278-FADE-191AD1D7D888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607213" y="3780821"/>
                <a:ext cx="540900" cy="5421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4" name="Google Shape;20258;p956">
                <a:extLst>
                  <a:ext uri="{FF2B5EF4-FFF2-40B4-BE49-F238E27FC236}">
                    <a16:creationId xmlns:a16="http://schemas.microsoft.com/office/drawing/2014/main" id="{C61D9BAE-4F9C-735B-6ECA-5A5C7731EDB7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283450" y="3780825"/>
                <a:ext cx="566400" cy="5664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5" name="Google Shape;20259;p956">
                <a:extLst>
                  <a:ext uri="{FF2B5EF4-FFF2-40B4-BE49-F238E27FC236}">
                    <a16:creationId xmlns:a16="http://schemas.microsoft.com/office/drawing/2014/main" id="{3757C5C4-46B2-CD43-B7AE-7BBC3BD1D96F}"/>
                  </a:ext>
                </a:extLst>
              </p:cNvPr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4985175" y="3754400"/>
                <a:ext cx="591600" cy="5928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</p:grpSp>
      <p:grpSp>
        <p:nvGrpSpPr>
          <p:cNvPr id="88" name="Google Shape;20260;p956">
            <a:extLst>
              <a:ext uri="{FF2B5EF4-FFF2-40B4-BE49-F238E27FC236}">
                <a16:creationId xmlns:a16="http://schemas.microsoft.com/office/drawing/2014/main" id="{1C4977C0-26F1-7685-2FFF-B9076853775F}"/>
              </a:ext>
            </a:extLst>
          </p:cNvPr>
          <p:cNvGrpSpPr/>
          <p:nvPr/>
        </p:nvGrpSpPr>
        <p:grpSpPr>
          <a:xfrm>
            <a:off x="10272800" y="3834196"/>
            <a:ext cx="1919200" cy="2090045"/>
            <a:chOff x="7445833" y="3541980"/>
            <a:chExt cx="1439400" cy="1512030"/>
          </a:xfrm>
        </p:grpSpPr>
        <p:sp>
          <p:nvSpPr>
            <p:cNvPr id="89" name="Google Shape;20261;p956">
              <a:extLst>
                <a:ext uri="{FF2B5EF4-FFF2-40B4-BE49-F238E27FC236}">
                  <a16:creationId xmlns:a16="http://schemas.microsoft.com/office/drawing/2014/main" id="{48663E8A-4330-C530-6B02-AB89A3B82161}"/>
                </a:ext>
              </a:extLst>
            </p:cNvPr>
            <p:cNvSpPr/>
            <p:nvPr/>
          </p:nvSpPr>
          <p:spPr>
            <a:xfrm>
              <a:off x="7515971" y="3541980"/>
              <a:ext cx="1317814" cy="1512030"/>
            </a:xfrm>
            <a:prstGeom prst="flowChartTerminator">
              <a:avLst/>
            </a:prstGeom>
            <a:solidFill>
              <a:schemeClr val="lt1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90" name="Google Shape;20262;p956">
              <a:extLst>
                <a:ext uri="{FF2B5EF4-FFF2-40B4-BE49-F238E27FC236}">
                  <a16:creationId xmlns:a16="http://schemas.microsoft.com/office/drawing/2014/main" id="{8E9C9C6E-30CF-E13A-030D-0A1AB5414A20}"/>
                </a:ext>
              </a:extLst>
            </p:cNvPr>
            <p:cNvGrpSpPr/>
            <p:nvPr/>
          </p:nvGrpSpPr>
          <p:grpSpPr>
            <a:xfrm>
              <a:off x="7445833" y="3647000"/>
              <a:ext cx="1439400" cy="912388"/>
              <a:chOff x="4866783" y="1526725"/>
              <a:chExt cx="1439400" cy="912388"/>
            </a:xfrm>
          </p:grpSpPr>
          <p:pic>
            <p:nvPicPr>
              <p:cNvPr id="91" name="Google Shape;20263;p956">
                <a:extLst>
                  <a:ext uri="{FF2B5EF4-FFF2-40B4-BE49-F238E27FC236}">
                    <a16:creationId xmlns:a16="http://schemas.microsoft.com/office/drawing/2014/main" id="{951505B4-9476-35A2-1082-409BB43ADFF4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l="9904" t="948" r="945" b="17325"/>
              <a:stretch/>
            </p:blipFill>
            <p:spPr>
              <a:xfrm>
                <a:off x="5218970" y="1526725"/>
                <a:ext cx="735000" cy="7314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92" name="Google Shape;20264;p956">
                <a:extLst>
                  <a:ext uri="{FF2B5EF4-FFF2-40B4-BE49-F238E27FC236}">
                    <a16:creationId xmlns:a16="http://schemas.microsoft.com/office/drawing/2014/main" id="{6635D26E-4E30-6A0D-86C0-632FFD9D6E5F}"/>
                  </a:ext>
                </a:extLst>
              </p:cNvPr>
              <p:cNvSpPr txBox="1"/>
              <p:nvPr/>
            </p:nvSpPr>
            <p:spPr>
              <a:xfrm>
                <a:off x="4866783" y="2200913"/>
                <a:ext cx="1439400" cy="2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" sz="1733" b="1" dirty="0"/>
                  <a:t>Resident covers</a:t>
                </a:r>
                <a:r>
                  <a:rPr lang="en" sz="1867" b="1" dirty="0"/>
                  <a:t> </a:t>
                </a:r>
              </a:p>
              <a:p>
                <a:pPr algn="ctr"/>
                <a:r>
                  <a:rPr lang="en" sz="1733" dirty="0"/>
                  <a:t>25 students</a:t>
                </a:r>
                <a:endParaRPr sz="173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21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C7422-470E-2725-776D-316F326D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781" y="753035"/>
            <a:ext cx="9979959" cy="48811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if we don’t just have a teacher shortage problem, but also, a </a:t>
            </a:r>
            <a:r>
              <a:rPr lang="en" sz="4800" dirty="0">
                <a:solidFill>
                  <a:schemeClr val="accent1"/>
                </a:solidFill>
              </a:rPr>
              <a:t>workforce design problem</a:t>
            </a:r>
            <a:r>
              <a:rPr lang="en" sz="4800" dirty="0">
                <a:solidFill>
                  <a:srgbClr val="00B0F0"/>
                </a:solidFill>
              </a:rPr>
              <a:t>?</a:t>
            </a:r>
            <a:endParaRPr lang="en-US" sz="4800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5843B3-9095-3831-A2AC-CED0DFCB12C2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9A7D6F23-56A7-471E-BABD-2727B108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7CE70A92-156C-B6CE-921A-98B79F8C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6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713C-B76E-0CD4-E474-01DD796D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094" y="1828801"/>
            <a:ext cx="10309411" cy="3805381"/>
          </a:xfrm>
        </p:spPr>
        <p:txBody>
          <a:bodyPr>
            <a:normAutofit/>
          </a:bodyPr>
          <a:lstStyle/>
          <a:p>
            <a:r>
              <a:rPr lang="en" sz="7200" dirty="0">
                <a:solidFill>
                  <a:srgbClr val="00B0F0"/>
                </a:solidFill>
              </a:rPr>
              <a:t>A plausible solution...</a:t>
            </a:r>
            <a:endParaRPr lang="en-US" sz="7200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DC5A3E-2092-5F01-DB6D-650559A01678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240C5E22-6931-3E0D-BC74-AEB5CDE01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D8C6E26-7336-BF53-1177-EEE149417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26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C997-D2C0-3300-3BD2-BB8044ED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65" y="853888"/>
            <a:ext cx="10623175" cy="40318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dirty="0"/>
              <a:t>The Next Education Workforce is a </a:t>
            </a:r>
            <a:r>
              <a:rPr lang="en" dirty="0">
                <a:solidFill>
                  <a:schemeClr val="lt1"/>
                </a:solidFill>
                <a:highlight>
                  <a:schemeClr val="dk1"/>
                </a:highlight>
              </a:rPr>
              <a:t>paradigm shift in school staffing</a:t>
            </a:r>
            <a:r>
              <a:rPr lang="en" dirty="0"/>
              <a:t> from “teachers of record” to “teams of record”.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CF324-BDBB-9E37-1D12-6A9A6BA5BD8F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2771B2D9-2E12-00B6-77C6-7A0F92754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474F493-703B-81DD-7526-557125A18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53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44;p974">
            <a:extLst>
              <a:ext uri="{FF2B5EF4-FFF2-40B4-BE49-F238E27FC236}">
                <a16:creationId xmlns:a16="http://schemas.microsoft.com/office/drawing/2014/main" id="{BA36121F-D40B-8198-078C-F400E3DE7AFE}"/>
              </a:ext>
            </a:extLst>
          </p:cNvPr>
          <p:cNvSpPr/>
          <p:nvPr/>
        </p:nvSpPr>
        <p:spPr>
          <a:xfrm>
            <a:off x="91184" y="136979"/>
            <a:ext cx="10385082" cy="57718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20745;p974">
            <a:extLst>
              <a:ext uri="{FF2B5EF4-FFF2-40B4-BE49-F238E27FC236}">
                <a16:creationId xmlns:a16="http://schemas.microsoft.com/office/drawing/2014/main" id="{DA3449D8-3433-3476-7699-5FB952C89E04}"/>
              </a:ext>
            </a:extLst>
          </p:cNvPr>
          <p:cNvSpPr txBox="1"/>
          <p:nvPr/>
        </p:nvSpPr>
        <p:spPr>
          <a:xfrm>
            <a:off x="556166" y="-27644"/>
            <a:ext cx="981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4400" b="1" dirty="0">
                <a:solidFill>
                  <a:srgbClr val="00B0F0"/>
                </a:solidFill>
              </a:rPr>
              <a:t>3rd Grade Educator Team</a:t>
            </a:r>
            <a:endParaRPr sz="4400" b="1" dirty="0">
              <a:solidFill>
                <a:srgbClr val="00B0F0"/>
              </a:solidFill>
            </a:endParaRPr>
          </a:p>
        </p:txBody>
      </p:sp>
      <p:grpSp>
        <p:nvGrpSpPr>
          <p:cNvPr id="6" name="Google Shape;20774;p974">
            <a:extLst>
              <a:ext uri="{FF2B5EF4-FFF2-40B4-BE49-F238E27FC236}">
                <a16:creationId xmlns:a16="http://schemas.microsoft.com/office/drawing/2014/main" id="{92E8B845-4C0A-8281-6E72-DF2D964E9749}"/>
              </a:ext>
            </a:extLst>
          </p:cNvPr>
          <p:cNvGrpSpPr/>
          <p:nvPr/>
        </p:nvGrpSpPr>
        <p:grpSpPr>
          <a:xfrm>
            <a:off x="10181599" y="409751"/>
            <a:ext cx="2020800" cy="6160651"/>
            <a:chOff x="7636199" y="307313"/>
            <a:chExt cx="1515600" cy="4620488"/>
          </a:xfrm>
        </p:grpSpPr>
        <p:grpSp>
          <p:nvGrpSpPr>
            <p:cNvPr id="7" name="Google Shape;20775;p974">
              <a:extLst>
                <a:ext uri="{FF2B5EF4-FFF2-40B4-BE49-F238E27FC236}">
                  <a16:creationId xmlns:a16="http://schemas.microsoft.com/office/drawing/2014/main" id="{157C4AAF-892B-6F89-7CC2-73E41BEABBA7}"/>
                </a:ext>
              </a:extLst>
            </p:cNvPr>
            <p:cNvGrpSpPr/>
            <p:nvPr/>
          </p:nvGrpSpPr>
          <p:grpSpPr>
            <a:xfrm>
              <a:off x="7636212" y="307313"/>
              <a:ext cx="1439400" cy="1297282"/>
              <a:chOff x="7727237" y="-756325"/>
              <a:chExt cx="1439400" cy="1297282"/>
            </a:xfrm>
          </p:grpSpPr>
          <p:pic>
            <p:nvPicPr>
              <p:cNvPr id="13" name="Google Shape;20776;p974">
                <a:extLst>
                  <a:ext uri="{FF2B5EF4-FFF2-40B4-BE49-F238E27FC236}">
                    <a16:creationId xmlns:a16="http://schemas.microsoft.com/office/drawing/2014/main" id="{4BE783EF-EF51-C4BB-51EA-541CC9DFAE8D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1246" t="7245" r="8309" b="6910"/>
              <a:stretch/>
            </p:blipFill>
            <p:spPr>
              <a:xfrm>
                <a:off x="8081235" y="-190443"/>
                <a:ext cx="731400" cy="7314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14" name="Google Shape;20777;p974">
                <a:extLst>
                  <a:ext uri="{FF2B5EF4-FFF2-40B4-BE49-F238E27FC236}">
                    <a16:creationId xmlns:a16="http://schemas.microsoft.com/office/drawing/2014/main" id="{9A5A9331-4705-3007-82D9-53DAF5CB3459}"/>
                  </a:ext>
                </a:extLst>
              </p:cNvPr>
              <p:cNvSpPr txBox="1"/>
              <p:nvPr/>
            </p:nvSpPr>
            <p:spPr>
              <a:xfrm>
                <a:off x="7727237" y="-756325"/>
                <a:ext cx="1439400" cy="23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1867" b="1">
                    <a:solidFill>
                      <a:schemeClr val="dk1"/>
                    </a:solidFill>
                  </a:rPr>
                  <a:t>Cross-Team Data Analyst</a:t>
                </a:r>
                <a:endParaRPr sz="1867"/>
              </a:p>
            </p:txBody>
          </p:sp>
        </p:grpSp>
        <p:sp>
          <p:nvSpPr>
            <p:cNvPr id="8" name="Google Shape;20778;p974">
              <a:extLst>
                <a:ext uri="{FF2B5EF4-FFF2-40B4-BE49-F238E27FC236}">
                  <a16:creationId xmlns:a16="http://schemas.microsoft.com/office/drawing/2014/main" id="{52461C9C-D73D-710F-6AB6-3BB4F24C8600}"/>
                </a:ext>
              </a:extLst>
            </p:cNvPr>
            <p:cNvSpPr txBox="1"/>
            <p:nvPr/>
          </p:nvSpPr>
          <p:spPr>
            <a:xfrm>
              <a:off x="7636199" y="1934150"/>
              <a:ext cx="15156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867" b="1"/>
                <a:t>Community Educator Coordinator</a:t>
              </a:r>
              <a:endParaRPr sz="1867"/>
            </a:p>
          </p:txBody>
        </p:sp>
        <p:pic>
          <p:nvPicPr>
            <p:cNvPr id="9" name="Google Shape;20779;p974">
              <a:extLst>
                <a:ext uri="{FF2B5EF4-FFF2-40B4-BE49-F238E27FC236}">
                  <a16:creationId xmlns:a16="http://schemas.microsoft.com/office/drawing/2014/main" id="{6141E55A-695F-370C-D00E-A101A6F68ED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3539" t="54851" r="63708" b="22315"/>
            <a:stretch/>
          </p:blipFill>
          <p:spPr>
            <a:xfrm>
              <a:off x="8066412" y="2725902"/>
              <a:ext cx="731400" cy="736800"/>
            </a:xfrm>
            <a:prstGeom prst="ellipse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0" name="Google Shape;20780;p974">
              <a:extLst>
                <a:ext uri="{FF2B5EF4-FFF2-40B4-BE49-F238E27FC236}">
                  <a16:creationId xmlns:a16="http://schemas.microsoft.com/office/drawing/2014/main" id="{E7366FF1-8F66-E6FA-615E-46A5445C0E22}"/>
                </a:ext>
              </a:extLst>
            </p:cNvPr>
            <p:cNvSpPr txBox="1"/>
            <p:nvPr/>
          </p:nvSpPr>
          <p:spPr>
            <a:xfrm>
              <a:off x="7636199" y="3686750"/>
              <a:ext cx="15156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867" b="1"/>
                <a:t>Therapy dog</a:t>
              </a:r>
              <a:endParaRPr sz="1867"/>
            </a:p>
          </p:txBody>
        </p:sp>
        <p:pic>
          <p:nvPicPr>
            <p:cNvPr id="11" name="Google Shape;20781;p974">
              <a:extLst>
                <a:ext uri="{FF2B5EF4-FFF2-40B4-BE49-F238E27FC236}">
                  <a16:creationId xmlns:a16="http://schemas.microsoft.com/office/drawing/2014/main" id="{59181378-925D-1235-119D-9B8430C01F9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3107" r="1563" b="18113"/>
            <a:stretch/>
          </p:blipFill>
          <p:spPr>
            <a:xfrm>
              <a:off x="7913990" y="4072802"/>
              <a:ext cx="735000" cy="738300"/>
            </a:xfrm>
            <a:prstGeom prst="ellipse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" name="Google Shape;20782;p974">
              <a:extLst>
                <a:ext uri="{FF2B5EF4-FFF2-40B4-BE49-F238E27FC236}">
                  <a16:creationId xmlns:a16="http://schemas.microsoft.com/office/drawing/2014/main" id="{8F72FF38-B5B1-D621-4D8C-1E99FF5068F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157" t="5157" r="5148" b="5148"/>
            <a:stretch/>
          </p:blipFill>
          <p:spPr>
            <a:xfrm>
              <a:off x="8468350" y="4431600"/>
              <a:ext cx="496200" cy="496200"/>
            </a:xfrm>
            <a:prstGeom prst="ellipse">
              <a:avLst/>
            </a:prstGeom>
            <a:noFill/>
            <a:ln w="9525" cap="flat" cmpd="sng">
              <a:solidFill>
                <a:srgbClr val="9FC5E8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15" name="Google Shape;20746;p974">
            <a:extLst>
              <a:ext uri="{FF2B5EF4-FFF2-40B4-BE49-F238E27FC236}">
                <a16:creationId xmlns:a16="http://schemas.microsoft.com/office/drawing/2014/main" id="{90ABE028-EDFD-CD71-C954-15BF63A281AD}"/>
              </a:ext>
            </a:extLst>
          </p:cNvPr>
          <p:cNvGrpSpPr/>
          <p:nvPr/>
        </p:nvGrpSpPr>
        <p:grpSpPr>
          <a:xfrm>
            <a:off x="2967417" y="2607251"/>
            <a:ext cx="4234968" cy="1541975"/>
            <a:chOff x="2287250" y="2371271"/>
            <a:chExt cx="3176226" cy="1156481"/>
          </a:xfrm>
        </p:grpSpPr>
        <p:grpSp>
          <p:nvGrpSpPr>
            <p:cNvPr id="16" name="Google Shape;20747;p974">
              <a:extLst>
                <a:ext uri="{FF2B5EF4-FFF2-40B4-BE49-F238E27FC236}">
                  <a16:creationId xmlns:a16="http://schemas.microsoft.com/office/drawing/2014/main" id="{9ACF8E72-5AD9-2B48-55D0-AD0AA205BF3D}"/>
                </a:ext>
              </a:extLst>
            </p:cNvPr>
            <p:cNvGrpSpPr/>
            <p:nvPr/>
          </p:nvGrpSpPr>
          <p:grpSpPr>
            <a:xfrm>
              <a:off x="2294586" y="2371271"/>
              <a:ext cx="3168890" cy="846181"/>
              <a:chOff x="2568913" y="2978075"/>
              <a:chExt cx="3662186" cy="977905"/>
            </a:xfrm>
          </p:grpSpPr>
          <p:grpSp>
            <p:nvGrpSpPr>
              <p:cNvPr id="18" name="Google Shape;20748;p974">
                <a:extLst>
                  <a:ext uri="{FF2B5EF4-FFF2-40B4-BE49-F238E27FC236}">
                    <a16:creationId xmlns:a16="http://schemas.microsoft.com/office/drawing/2014/main" id="{FD47F6B1-2E46-A916-A3F5-BB21445EACEC}"/>
                  </a:ext>
                </a:extLst>
              </p:cNvPr>
              <p:cNvGrpSpPr/>
              <p:nvPr/>
            </p:nvGrpSpPr>
            <p:grpSpPr>
              <a:xfrm>
                <a:off x="2596799" y="2978075"/>
                <a:ext cx="3634300" cy="977905"/>
                <a:chOff x="2596799" y="2978075"/>
                <a:chExt cx="3634300" cy="977905"/>
              </a:xfrm>
            </p:grpSpPr>
            <p:pic>
              <p:nvPicPr>
                <p:cNvPr id="21" name="Google Shape;20749;p974">
                  <a:extLst>
                    <a:ext uri="{FF2B5EF4-FFF2-40B4-BE49-F238E27FC236}">
                      <a16:creationId xmlns:a16="http://schemas.microsoft.com/office/drawing/2014/main" id="{C5977ACF-B560-3C97-C851-8CCABDF70EE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1113" t="23642" r="30233" b="30144"/>
                <a:stretch/>
              </p:blipFill>
              <p:spPr>
                <a:xfrm>
                  <a:off x="2596799" y="2978075"/>
                  <a:ext cx="691531" cy="96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Google Shape;20750;p974">
                  <a:extLst>
                    <a:ext uri="{FF2B5EF4-FFF2-40B4-BE49-F238E27FC236}">
                      <a16:creationId xmlns:a16="http://schemas.microsoft.com/office/drawing/2014/main" id="{361E3135-BC96-618C-F6C3-9E2EAA3E3A3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5901" t="23642" r="30647" b="30144"/>
                <a:stretch/>
              </p:blipFill>
              <p:spPr>
                <a:xfrm>
                  <a:off x="3339646" y="2978075"/>
                  <a:ext cx="498663" cy="96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Google Shape;20751;p974">
                  <a:extLst>
                    <a:ext uri="{FF2B5EF4-FFF2-40B4-BE49-F238E27FC236}">
                      <a16:creationId xmlns:a16="http://schemas.microsoft.com/office/drawing/2014/main" id="{55553812-46F9-0A77-83F7-52349DE1B8C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5901" t="23642" r="25445" b="30144"/>
                <a:stretch/>
              </p:blipFill>
              <p:spPr>
                <a:xfrm>
                  <a:off x="5539568" y="2991755"/>
                  <a:ext cx="691531" cy="96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Google Shape;20752;p974">
                  <a:extLst>
                    <a:ext uri="{FF2B5EF4-FFF2-40B4-BE49-F238E27FC236}">
                      <a16:creationId xmlns:a16="http://schemas.microsoft.com/office/drawing/2014/main" id="{86BC20A9-96E1-AC8E-86F5-557485FC84E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5901" t="23642" r="30647" b="30144"/>
                <a:stretch/>
              </p:blipFill>
              <p:spPr>
                <a:xfrm>
                  <a:off x="3889627" y="2978075"/>
                  <a:ext cx="498663" cy="96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Google Shape;20753;p974">
                  <a:extLst>
                    <a:ext uri="{FF2B5EF4-FFF2-40B4-BE49-F238E27FC236}">
                      <a16:creationId xmlns:a16="http://schemas.microsoft.com/office/drawing/2014/main" id="{F5B108A1-1482-C972-3139-849D3B00839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5901" t="23642" r="30647" b="30144"/>
                <a:stretch/>
              </p:blipFill>
              <p:spPr>
                <a:xfrm>
                  <a:off x="4439607" y="2978075"/>
                  <a:ext cx="498663" cy="96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Google Shape;20754;p974">
                  <a:extLst>
                    <a:ext uri="{FF2B5EF4-FFF2-40B4-BE49-F238E27FC236}">
                      <a16:creationId xmlns:a16="http://schemas.microsoft.com/office/drawing/2014/main" id="{72870EF2-2790-C8EE-D1F8-86965993B55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55901" t="23642" r="30647" b="30144"/>
                <a:stretch/>
              </p:blipFill>
              <p:spPr>
                <a:xfrm>
                  <a:off x="4989588" y="2991755"/>
                  <a:ext cx="498663" cy="964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9" name="Google Shape;20755;p974">
                <a:extLst>
                  <a:ext uri="{FF2B5EF4-FFF2-40B4-BE49-F238E27FC236}">
                    <a16:creationId xmlns:a16="http://schemas.microsoft.com/office/drawing/2014/main" id="{83C006F2-489B-BDEB-20DB-0BE230A6425F}"/>
                  </a:ext>
                </a:extLst>
              </p:cNvPr>
              <p:cNvSpPr/>
              <p:nvPr/>
            </p:nvSpPr>
            <p:spPr>
              <a:xfrm>
                <a:off x="2568913" y="3029600"/>
                <a:ext cx="177900" cy="15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0" name="Google Shape;20756;p974">
                <a:extLst>
                  <a:ext uri="{FF2B5EF4-FFF2-40B4-BE49-F238E27FC236}">
                    <a16:creationId xmlns:a16="http://schemas.microsoft.com/office/drawing/2014/main" id="{527F64FE-F406-B7A2-4216-2BB7389DFE1F}"/>
                  </a:ext>
                </a:extLst>
              </p:cNvPr>
              <p:cNvSpPr/>
              <p:nvPr/>
            </p:nvSpPr>
            <p:spPr>
              <a:xfrm>
                <a:off x="2568913" y="3738150"/>
                <a:ext cx="177900" cy="151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17" name="Google Shape;20757;p974">
              <a:extLst>
                <a:ext uri="{FF2B5EF4-FFF2-40B4-BE49-F238E27FC236}">
                  <a16:creationId xmlns:a16="http://schemas.microsoft.com/office/drawing/2014/main" id="{670632DA-B6EB-5D70-B695-8036A36656E7}"/>
                </a:ext>
              </a:extLst>
            </p:cNvPr>
            <p:cNvSpPr txBox="1"/>
            <p:nvPr/>
          </p:nvSpPr>
          <p:spPr>
            <a:xfrm>
              <a:off x="2287250" y="3158450"/>
              <a:ext cx="31689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600"/>
                <a:t>Shared roster of 100 learners</a:t>
              </a:r>
              <a:endParaRPr sz="1600"/>
            </a:p>
          </p:txBody>
        </p:sp>
      </p:grpSp>
      <p:grpSp>
        <p:nvGrpSpPr>
          <p:cNvPr id="27" name="Google Shape;20758;p974">
            <a:extLst>
              <a:ext uri="{FF2B5EF4-FFF2-40B4-BE49-F238E27FC236}">
                <a16:creationId xmlns:a16="http://schemas.microsoft.com/office/drawing/2014/main" id="{80A64680-4D94-5A27-59D2-CFF449F30C76}"/>
              </a:ext>
            </a:extLst>
          </p:cNvPr>
          <p:cNvGrpSpPr/>
          <p:nvPr/>
        </p:nvGrpSpPr>
        <p:grpSpPr>
          <a:xfrm>
            <a:off x="478583" y="1751094"/>
            <a:ext cx="1795796" cy="1203187"/>
            <a:chOff x="654570" y="1964935"/>
            <a:chExt cx="1439400" cy="902390"/>
          </a:xfrm>
        </p:grpSpPr>
        <p:pic>
          <p:nvPicPr>
            <p:cNvPr id="28" name="Google Shape;20759;p974">
              <a:extLst>
                <a:ext uri="{FF2B5EF4-FFF2-40B4-BE49-F238E27FC236}">
                  <a16:creationId xmlns:a16="http://schemas.microsoft.com/office/drawing/2014/main" id="{B78C6565-32AD-B66E-0772-029986656C3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3669" t="2750" r="3669" b="2740"/>
            <a:stretch/>
          </p:blipFill>
          <p:spPr>
            <a:xfrm>
              <a:off x="982216" y="1964935"/>
              <a:ext cx="731400" cy="7314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" name="Google Shape;20760;p974">
              <a:extLst>
                <a:ext uri="{FF2B5EF4-FFF2-40B4-BE49-F238E27FC236}">
                  <a16:creationId xmlns:a16="http://schemas.microsoft.com/office/drawing/2014/main" id="{A7EFB6AC-83DB-0F0A-3A3F-BF1569AB9960}"/>
                </a:ext>
              </a:extLst>
            </p:cNvPr>
            <p:cNvSpPr txBox="1"/>
            <p:nvPr/>
          </p:nvSpPr>
          <p:spPr>
            <a:xfrm>
              <a:off x="654570" y="2629125"/>
              <a:ext cx="14394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867" b="1"/>
                <a:t>Lead Teacher</a:t>
              </a:r>
              <a:endParaRPr sz="1867"/>
            </a:p>
          </p:txBody>
        </p:sp>
      </p:grpSp>
      <p:grpSp>
        <p:nvGrpSpPr>
          <p:cNvPr id="30" name="Google Shape;20761;p974">
            <a:extLst>
              <a:ext uri="{FF2B5EF4-FFF2-40B4-BE49-F238E27FC236}">
                <a16:creationId xmlns:a16="http://schemas.microsoft.com/office/drawing/2014/main" id="{475E9248-0FCF-BDE1-C2D7-43E4F5712113}"/>
              </a:ext>
            </a:extLst>
          </p:cNvPr>
          <p:cNvGrpSpPr/>
          <p:nvPr/>
        </p:nvGrpSpPr>
        <p:grpSpPr>
          <a:xfrm>
            <a:off x="1840483" y="727351"/>
            <a:ext cx="4668951" cy="1306613"/>
            <a:chOff x="1442049" y="1037547"/>
            <a:chExt cx="3501713" cy="979960"/>
          </a:xfrm>
        </p:grpSpPr>
        <p:pic>
          <p:nvPicPr>
            <p:cNvPr id="31" name="Google Shape;20762;p974">
              <a:extLst>
                <a:ext uri="{FF2B5EF4-FFF2-40B4-BE49-F238E27FC236}">
                  <a16:creationId xmlns:a16="http://schemas.microsoft.com/office/drawing/2014/main" id="{8CD5A648-05D0-3B36-E5D9-1DF32FBFBCB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3265"/>
            <a:stretch/>
          </p:blipFill>
          <p:spPr>
            <a:xfrm>
              <a:off x="1796059" y="1037547"/>
              <a:ext cx="731400" cy="731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" name="Google Shape;20763;p974">
              <a:extLst>
                <a:ext uri="{FF2B5EF4-FFF2-40B4-BE49-F238E27FC236}">
                  <a16:creationId xmlns:a16="http://schemas.microsoft.com/office/drawing/2014/main" id="{6D5CDBEF-B948-F493-F278-F49099BB6ABD}"/>
                </a:ext>
              </a:extLst>
            </p:cNvPr>
            <p:cNvSpPr txBox="1"/>
            <p:nvPr/>
          </p:nvSpPr>
          <p:spPr>
            <a:xfrm>
              <a:off x="1442049" y="1752822"/>
              <a:ext cx="14394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867" b="1"/>
                <a:t>Teacher B</a:t>
              </a:r>
              <a:endParaRPr sz="1867"/>
            </a:p>
          </p:txBody>
        </p:sp>
        <p:pic>
          <p:nvPicPr>
            <p:cNvPr id="33" name="Google Shape;20764;p974">
              <a:extLst>
                <a:ext uri="{FF2B5EF4-FFF2-40B4-BE49-F238E27FC236}">
                  <a16:creationId xmlns:a16="http://schemas.microsoft.com/office/drawing/2014/main" id="{A41E5A78-DBBA-4B4D-78FB-413485038C9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14008"/>
            <a:stretch/>
          </p:blipFill>
          <p:spPr>
            <a:xfrm>
              <a:off x="3871404" y="1037547"/>
              <a:ext cx="731400" cy="731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4" name="Google Shape;20765;p974">
              <a:extLst>
                <a:ext uri="{FF2B5EF4-FFF2-40B4-BE49-F238E27FC236}">
                  <a16:creationId xmlns:a16="http://schemas.microsoft.com/office/drawing/2014/main" id="{72C4FD53-BCEC-0A55-E044-42B0FE7801A9}"/>
                </a:ext>
              </a:extLst>
            </p:cNvPr>
            <p:cNvSpPr txBox="1"/>
            <p:nvPr/>
          </p:nvSpPr>
          <p:spPr>
            <a:xfrm>
              <a:off x="3504362" y="1779307"/>
              <a:ext cx="14394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867" b="1"/>
                <a:t>Teacher C</a:t>
              </a:r>
              <a:endParaRPr sz="1867"/>
            </a:p>
          </p:txBody>
        </p:sp>
      </p:grpSp>
      <p:grpSp>
        <p:nvGrpSpPr>
          <p:cNvPr id="35" name="Google Shape;20766;p974">
            <a:extLst>
              <a:ext uri="{FF2B5EF4-FFF2-40B4-BE49-F238E27FC236}">
                <a16:creationId xmlns:a16="http://schemas.microsoft.com/office/drawing/2014/main" id="{EF6208B5-7BD7-642F-D4D9-1DEDEAFBA380}"/>
              </a:ext>
            </a:extLst>
          </p:cNvPr>
          <p:cNvGrpSpPr/>
          <p:nvPr/>
        </p:nvGrpSpPr>
        <p:grpSpPr>
          <a:xfrm>
            <a:off x="6822483" y="790351"/>
            <a:ext cx="1932800" cy="1243304"/>
            <a:chOff x="4831425" y="1084572"/>
            <a:chExt cx="1449600" cy="932478"/>
          </a:xfrm>
        </p:grpSpPr>
        <p:pic>
          <p:nvPicPr>
            <p:cNvPr id="36" name="Google Shape;20767;p974">
              <a:extLst>
                <a:ext uri="{FF2B5EF4-FFF2-40B4-BE49-F238E27FC236}">
                  <a16:creationId xmlns:a16="http://schemas.microsoft.com/office/drawing/2014/main" id="{76E4AC31-0835-88B5-638D-1C6C6FB430B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9904" t="948" r="945" b="17325"/>
            <a:stretch/>
          </p:blipFill>
          <p:spPr>
            <a:xfrm>
              <a:off x="5159375" y="1084572"/>
              <a:ext cx="735000" cy="731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7" name="Google Shape;20768;p974">
              <a:extLst>
                <a:ext uri="{FF2B5EF4-FFF2-40B4-BE49-F238E27FC236}">
                  <a16:creationId xmlns:a16="http://schemas.microsoft.com/office/drawing/2014/main" id="{16D40AD8-4AE3-F18F-1BCE-A7502A6CB89B}"/>
                </a:ext>
              </a:extLst>
            </p:cNvPr>
            <p:cNvSpPr txBox="1"/>
            <p:nvPr/>
          </p:nvSpPr>
          <p:spPr>
            <a:xfrm>
              <a:off x="4831425" y="1778850"/>
              <a:ext cx="14496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1867" b="1"/>
                <a:t>Paid Teacher </a:t>
              </a:r>
              <a:endParaRPr sz="1867" b="1"/>
            </a:p>
            <a:p>
              <a:pPr algn="ctr"/>
              <a:r>
                <a:rPr lang="en" sz="1867" b="1"/>
                <a:t>Resident</a:t>
              </a:r>
              <a:endParaRPr sz="1867"/>
            </a:p>
          </p:txBody>
        </p:sp>
      </p:grpSp>
      <p:grpSp>
        <p:nvGrpSpPr>
          <p:cNvPr id="38" name="Google Shape;20769;p974">
            <a:extLst>
              <a:ext uri="{FF2B5EF4-FFF2-40B4-BE49-F238E27FC236}">
                <a16:creationId xmlns:a16="http://schemas.microsoft.com/office/drawing/2014/main" id="{DF3EC991-8CE6-61B6-4DB6-E23B6378FA69}"/>
              </a:ext>
            </a:extLst>
          </p:cNvPr>
          <p:cNvGrpSpPr/>
          <p:nvPr/>
        </p:nvGrpSpPr>
        <p:grpSpPr>
          <a:xfrm>
            <a:off x="8251617" y="1616331"/>
            <a:ext cx="2294400" cy="1703900"/>
            <a:chOff x="5945600" y="1704282"/>
            <a:chExt cx="1720800" cy="1277925"/>
          </a:xfrm>
        </p:grpSpPr>
        <p:sp>
          <p:nvSpPr>
            <p:cNvPr id="39" name="Google Shape;20770;p974">
              <a:extLst>
                <a:ext uri="{FF2B5EF4-FFF2-40B4-BE49-F238E27FC236}">
                  <a16:creationId xmlns:a16="http://schemas.microsoft.com/office/drawing/2014/main" id="{936E747C-D62C-878A-C9BA-77668BE0D6F7}"/>
                </a:ext>
              </a:extLst>
            </p:cNvPr>
            <p:cNvSpPr/>
            <p:nvPr/>
          </p:nvSpPr>
          <p:spPr>
            <a:xfrm>
              <a:off x="6457966" y="1706219"/>
              <a:ext cx="731400" cy="731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40" name="Google Shape;20771;p974">
              <a:extLst>
                <a:ext uri="{FF2B5EF4-FFF2-40B4-BE49-F238E27FC236}">
                  <a16:creationId xmlns:a16="http://schemas.microsoft.com/office/drawing/2014/main" id="{1A2BB367-10E4-3ED0-382A-141E2F3EC657}"/>
                </a:ext>
              </a:extLst>
            </p:cNvPr>
            <p:cNvGrpSpPr/>
            <p:nvPr/>
          </p:nvGrpSpPr>
          <p:grpSpPr>
            <a:xfrm>
              <a:off x="5945600" y="1704282"/>
              <a:ext cx="1720800" cy="1277925"/>
              <a:chOff x="5945600" y="1704282"/>
              <a:chExt cx="1720800" cy="1277925"/>
            </a:xfrm>
          </p:grpSpPr>
          <p:pic>
            <p:nvPicPr>
              <p:cNvPr id="41" name="Google Shape;20772;p974">
                <a:extLst>
                  <a:ext uri="{FF2B5EF4-FFF2-40B4-BE49-F238E27FC236}">
                    <a16:creationId xmlns:a16="http://schemas.microsoft.com/office/drawing/2014/main" id="{5BE27850-24FA-02B9-6187-CDEB839B3180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23265"/>
              <a:stretch/>
            </p:blipFill>
            <p:spPr>
              <a:xfrm>
                <a:off x="6457993" y="1704282"/>
                <a:ext cx="731332" cy="7352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" name="Google Shape;20773;p974">
                <a:extLst>
                  <a:ext uri="{FF2B5EF4-FFF2-40B4-BE49-F238E27FC236}">
                    <a16:creationId xmlns:a16="http://schemas.microsoft.com/office/drawing/2014/main" id="{212EBF36-909E-B25A-E432-CEFD33AD5C19}"/>
                  </a:ext>
                </a:extLst>
              </p:cNvPr>
              <p:cNvSpPr txBox="1"/>
              <p:nvPr/>
            </p:nvSpPr>
            <p:spPr>
              <a:xfrm>
                <a:off x="5945600" y="2366588"/>
                <a:ext cx="1720800" cy="615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867" b="1">
                    <a:solidFill>
                      <a:schemeClr val="dk1"/>
                    </a:solidFill>
                  </a:rPr>
                  <a:t>Special </a:t>
                </a:r>
                <a:endParaRPr sz="1867" b="1">
                  <a:solidFill>
                    <a:schemeClr val="dk1"/>
                  </a:solidFill>
                </a:endParaRPr>
              </a:p>
              <a:p>
                <a:pPr algn="ctr"/>
                <a:r>
                  <a:rPr lang="en" sz="1867" b="1">
                    <a:solidFill>
                      <a:schemeClr val="dk1"/>
                    </a:solidFill>
                  </a:rPr>
                  <a:t>Educator</a:t>
                </a:r>
                <a:endParaRPr sz="1867"/>
              </a:p>
            </p:txBody>
          </p:sp>
        </p:grpSp>
      </p:grpSp>
      <p:grpSp>
        <p:nvGrpSpPr>
          <p:cNvPr id="43" name="Google Shape;20785;p974">
            <a:extLst>
              <a:ext uri="{FF2B5EF4-FFF2-40B4-BE49-F238E27FC236}">
                <a16:creationId xmlns:a16="http://schemas.microsoft.com/office/drawing/2014/main" id="{C0913E8E-F678-10C4-6B55-10B1990CDF25}"/>
              </a:ext>
            </a:extLst>
          </p:cNvPr>
          <p:cNvGrpSpPr/>
          <p:nvPr/>
        </p:nvGrpSpPr>
        <p:grpSpPr>
          <a:xfrm>
            <a:off x="3521283" y="4121989"/>
            <a:ext cx="2986000" cy="1836831"/>
            <a:chOff x="2702650" y="3431125"/>
            <a:chExt cx="2239500" cy="1377623"/>
          </a:xfrm>
        </p:grpSpPr>
        <p:grpSp>
          <p:nvGrpSpPr>
            <p:cNvPr id="44" name="Google Shape;20786;p974">
              <a:extLst>
                <a:ext uri="{FF2B5EF4-FFF2-40B4-BE49-F238E27FC236}">
                  <a16:creationId xmlns:a16="http://schemas.microsoft.com/office/drawing/2014/main" id="{956B7528-7AF1-F412-0038-1064FB7A24EE}"/>
                </a:ext>
              </a:extLst>
            </p:cNvPr>
            <p:cNvGrpSpPr/>
            <p:nvPr/>
          </p:nvGrpSpPr>
          <p:grpSpPr>
            <a:xfrm>
              <a:off x="2702650" y="3431125"/>
              <a:ext cx="2239500" cy="1377623"/>
              <a:chOff x="2702650" y="3431125"/>
              <a:chExt cx="2239500" cy="1377623"/>
            </a:xfrm>
          </p:grpSpPr>
          <p:sp>
            <p:nvSpPr>
              <p:cNvPr id="49" name="Google Shape;20787;p974">
                <a:extLst>
                  <a:ext uri="{FF2B5EF4-FFF2-40B4-BE49-F238E27FC236}">
                    <a16:creationId xmlns:a16="http://schemas.microsoft.com/office/drawing/2014/main" id="{32775DAF-1973-A71C-F8FC-C90C4774C155}"/>
                  </a:ext>
                </a:extLst>
              </p:cNvPr>
              <p:cNvSpPr txBox="1"/>
              <p:nvPr/>
            </p:nvSpPr>
            <p:spPr>
              <a:xfrm>
                <a:off x="2702650" y="3431125"/>
                <a:ext cx="2239500" cy="400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867" b="1">
                    <a:solidFill>
                      <a:schemeClr val="dk1"/>
                    </a:solidFill>
                  </a:rPr>
                  <a:t>Project-Based Mentors</a:t>
                </a:r>
                <a:endParaRPr sz="1867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50" name="Google Shape;20788;p974">
                <a:extLst>
                  <a:ext uri="{FF2B5EF4-FFF2-40B4-BE49-F238E27FC236}">
                    <a16:creationId xmlns:a16="http://schemas.microsoft.com/office/drawing/2014/main" id="{C4A6FA6C-8CDC-1540-47CC-C110C30C29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l="2253" t="2254" r="2253" b="25475"/>
              <a:stretch/>
            </p:blipFill>
            <p:spPr>
              <a:xfrm>
                <a:off x="3629288" y="3945665"/>
                <a:ext cx="397800" cy="391800"/>
              </a:xfrm>
              <a:prstGeom prst="ellipse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51" name="Google Shape;20789;p974">
                <a:extLst>
                  <a:ext uri="{FF2B5EF4-FFF2-40B4-BE49-F238E27FC236}">
                    <a16:creationId xmlns:a16="http://schemas.microsoft.com/office/drawing/2014/main" id="{619D622A-1059-B9A2-A1FE-26CA940C1C23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l="1895" t="1891" r="1885" b="4484"/>
              <a:stretch/>
            </p:blipFill>
            <p:spPr>
              <a:xfrm>
                <a:off x="3175046" y="3945665"/>
                <a:ext cx="388500" cy="391800"/>
              </a:xfrm>
              <a:prstGeom prst="ellipse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52" name="Google Shape;20790;p974">
                <a:extLst>
                  <a:ext uri="{FF2B5EF4-FFF2-40B4-BE49-F238E27FC236}">
                    <a16:creationId xmlns:a16="http://schemas.microsoft.com/office/drawing/2014/main" id="{5CD0DF96-2A59-8E6D-5F1D-F5E463BD0B7F}"/>
                  </a:ext>
                </a:extLst>
              </p:cNvPr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3629288" y="4410048"/>
                <a:ext cx="397800" cy="398700"/>
              </a:xfrm>
              <a:prstGeom prst="ellipse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53" name="Google Shape;20791;p974">
                <a:extLst>
                  <a:ext uri="{FF2B5EF4-FFF2-40B4-BE49-F238E27FC236}">
                    <a16:creationId xmlns:a16="http://schemas.microsoft.com/office/drawing/2014/main" id="{8E5930E6-27CA-D34F-CF7D-DEE897D1E858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l="941" t="945" r="951" b="11527"/>
              <a:stretch/>
            </p:blipFill>
            <p:spPr>
              <a:xfrm>
                <a:off x="4121979" y="3941465"/>
                <a:ext cx="397800" cy="400200"/>
              </a:xfrm>
              <a:prstGeom prst="ellipse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pic>
          <p:nvPicPr>
            <p:cNvPr id="45" name="Google Shape;20792;p974">
              <a:extLst>
                <a:ext uri="{FF2B5EF4-FFF2-40B4-BE49-F238E27FC236}">
                  <a16:creationId xmlns:a16="http://schemas.microsoft.com/office/drawing/2014/main" id="{346908ED-F3E0-9EA5-B8F2-D3052FA3CCF2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089230" y="4430980"/>
              <a:ext cx="570101" cy="363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20793;p974">
              <a:extLst>
                <a:ext uri="{FF2B5EF4-FFF2-40B4-BE49-F238E27FC236}">
                  <a16:creationId xmlns:a16="http://schemas.microsoft.com/office/drawing/2014/main" id="{3960D44E-1F17-C82A-579A-3F8D747FE32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3539" t="54851" r="63708" b="22315"/>
            <a:stretch/>
          </p:blipFill>
          <p:spPr>
            <a:xfrm>
              <a:off x="4243774" y="4481206"/>
              <a:ext cx="261000" cy="263100"/>
            </a:xfrm>
            <a:prstGeom prst="ellipse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7" name="Google Shape;20794;p974">
              <a:extLst>
                <a:ext uri="{FF2B5EF4-FFF2-40B4-BE49-F238E27FC236}">
                  <a16:creationId xmlns:a16="http://schemas.microsoft.com/office/drawing/2014/main" id="{C0F69647-F381-10BC-39B3-39B361AC7CD0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047255" y="4430980"/>
              <a:ext cx="570101" cy="363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20795;p974">
              <a:extLst>
                <a:ext uri="{FF2B5EF4-FFF2-40B4-BE49-F238E27FC236}">
                  <a16:creationId xmlns:a16="http://schemas.microsoft.com/office/drawing/2014/main" id="{0B5930AF-2BC1-9639-8B63-26CC032A8EB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l="1235" t="1230" r="11739" b="25514"/>
            <a:stretch/>
          </p:blipFill>
          <p:spPr>
            <a:xfrm>
              <a:off x="3201802" y="4482105"/>
              <a:ext cx="261000" cy="261300"/>
            </a:xfrm>
            <a:prstGeom prst="ellipse">
              <a:avLst/>
            </a:prstGeom>
            <a:noFill/>
            <a:ln w="9525" cap="flat" cmpd="sng">
              <a:solidFill>
                <a:srgbClr val="00A3E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54" name="Google Shape;20796;p974">
            <a:extLst>
              <a:ext uri="{FF2B5EF4-FFF2-40B4-BE49-F238E27FC236}">
                <a16:creationId xmlns:a16="http://schemas.microsoft.com/office/drawing/2014/main" id="{CF9E737F-3D2F-77CE-B837-840AB891C479}"/>
              </a:ext>
            </a:extLst>
          </p:cNvPr>
          <p:cNvGrpSpPr/>
          <p:nvPr/>
        </p:nvGrpSpPr>
        <p:grpSpPr>
          <a:xfrm>
            <a:off x="3896491" y="2043455"/>
            <a:ext cx="760135" cy="512857"/>
            <a:chOff x="1523880" y="1094425"/>
            <a:chExt cx="570101" cy="384643"/>
          </a:xfrm>
        </p:grpSpPr>
        <p:pic>
          <p:nvPicPr>
            <p:cNvPr id="55" name="Google Shape;20797;p974">
              <a:extLst>
                <a:ext uri="{FF2B5EF4-FFF2-40B4-BE49-F238E27FC236}">
                  <a16:creationId xmlns:a16="http://schemas.microsoft.com/office/drawing/2014/main" id="{4C62BA34-9B93-81CF-D019-FBF133C93016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523880" y="1105105"/>
              <a:ext cx="570101" cy="36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20798;p974">
              <a:extLst>
                <a:ext uri="{FF2B5EF4-FFF2-40B4-BE49-F238E27FC236}">
                  <a16:creationId xmlns:a16="http://schemas.microsoft.com/office/drawing/2014/main" id="{E1F59645-4D7A-E85B-86A7-5FDB753F429C}"/>
                </a:ext>
              </a:extLst>
            </p:cNvPr>
            <p:cNvSpPr txBox="1"/>
            <p:nvPr/>
          </p:nvSpPr>
          <p:spPr>
            <a:xfrm>
              <a:off x="1557225" y="1094425"/>
              <a:ext cx="503400" cy="384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733" b="1" dirty="0"/>
                <a:t>AI</a:t>
              </a:r>
              <a:endParaRPr sz="1733" b="1" dirty="0"/>
            </a:p>
          </p:txBody>
        </p:sp>
      </p:grpSp>
      <p:grpSp>
        <p:nvGrpSpPr>
          <p:cNvPr id="57" name="Google Shape;20799;p974">
            <a:extLst>
              <a:ext uri="{FF2B5EF4-FFF2-40B4-BE49-F238E27FC236}">
                <a16:creationId xmlns:a16="http://schemas.microsoft.com/office/drawing/2014/main" id="{ADB63487-318D-93B7-9C2D-C27C01A7D483}"/>
              </a:ext>
            </a:extLst>
          </p:cNvPr>
          <p:cNvGrpSpPr/>
          <p:nvPr/>
        </p:nvGrpSpPr>
        <p:grpSpPr>
          <a:xfrm>
            <a:off x="703177" y="3823856"/>
            <a:ext cx="2648400" cy="1920820"/>
            <a:chOff x="589070" y="3283725"/>
            <a:chExt cx="1986300" cy="1440615"/>
          </a:xfrm>
        </p:grpSpPr>
        <p:sp>
          <p:nvSpPr>
            <p:cNvPr id="58" name="Google Shape;20800;p974">
              <a:extLst>
                <a:ext uri="{FF2B5EF4-FFF2-40B4-BE49-F238E27FC236}">
                  <a16:creationId xmlns:a16="http://schemas.microsoft.com/office/drawing/2014/main" id="{20F5369C-E21A-1454-AEE4-9410E59DA5F2}"/>
                </a:ext>
              </a:extLst>
            </p:cNvPr>
            <p:cNvSpPr txBox="1"/>
            <p:nvPr/>
          </p:nvSpPr>
          <p:spPr>
            <a:xfrm>
              <a:off x="589070" y="3283725"/>
              <a:ext cx="1986300" cy="615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" sz="1867" b="1">
                  <a:solidFill>
                    <a:schemeClr val="dk1"/>
                  </a:solidFill>
                </a:rPr>
                <a:t>Student Success Coaches</a:t>
              </a:r>
              <a:endParaRPr sz="1867" b="1">
                <a:solidFill>
                  <a:schemeClr val="dk1"/>
                </a:solidFill>
              </a:endParaRPr>
            </a:p>
          </p:txBody>
        </p:sp>
        <p:pic>
          <p:nvPicPr>
            <p:cNvPr id="59" name="Google Shape;20801;p974">
              <a:extLst>
                <a:ext uri="{FF2B5EF4-FFF2-40B4-BE49-F238E27FC236}">
                  <a16:creationId xmlns:a16="http://schemas.microsoft.com/office/drawing/2014/main" id="{B096FA4F-478A-9432-F902-8A5834DEA542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 l="7730" t="1635" r="16333" b="26005"/>
            <a:stretch/>
          </p:blipFill>
          <p:spPr>
            <a:xfrm>
              <a:off x="1632518" y="4087740"/>
              <a:ext cx="635400" cy="6366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0" name="Google Shape;20802;p974">
              <a:extLst>
                <a:ext uri="{FF2B5EF4-FFF2-40B4-BE49-F238E27FC236}">
                  <a16:creationId xmlns:a16="http://schemas.microsoft.com/office/drawing/2014/main" id="{40AB2D13-EECF-0CAF-DAC9-EDE1489E25D4}"/>
                </a:ext>
              </a:extLst>
            </p:cNvPr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896525" y="4087907"/>
              <a:ext cx="635400" cy="636300"/>
            </a:xfrm>
            <a:prstGeom prst="ellipse">
              <a:avLst/>
            </a:prstGeom>
            <a:noFill/>
            <a:ln w="9525" cap="flat" cmpd="sng">
              <a:solidFill>
                <a:srgbClr val="78BE2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61" name="Google Shape;20803;p974">
            <a:extLst>
              <a:ext uri="{FF2B5EF4-FFF2-40B4-BE49-F238E27FC236}">
                <a16:creationId xmlns:a16="http://schemas.microsoft.com/office/drawing/2014/main" id="{EAAEDC39-5FDA-0F1C-8F24-2DCECBB34A55}"/>
              </a:ext>
            </a:extLst>
          </p:cNvPr>
          <p:cNvGrpSpPr/>
          <p:nvPr/>
        </p:nvGrpSpPr>
        <p:grpSpPr>
          <a:xfrm>
            <a:off x="6863757" y="3799689"/>
            <a:ext cx="2697987" cy="1945005"/>
            <a:chOff x="5209505" y="3265600"/>
            <a:chExt cx="2023490" cy="1458754"/>
          </a:xfrm>
        </p:grpSpPr>
        <p:grpSp>
          <p:nvGrpSpPr>
            <p:cNvPr id="62" name="Google Shape;20804;p974">
              <a:extLst>
                <a:ext uri="{FF2B5EF4-FFF2-40B4-BE49-F238E27FC236}">
                  <a16:creationId xmlns:a16="http://schemas.microsoft.com/office/drawing/2014/main" id="{986BA6CB-E0AE-A87D-DBC5-483B1075F53C}"/>
                </a:ext>
              </a:extLst>
            </p:cNvPr>
            <p:cNvGrpSpPr/>
            <p:nvPr/>
          </p:nvGrpSpPr>
          <p:grpSpPr>
            <a:xfrm>
              <a:off x="5437107" y="3265600"/>
              <a:ext cx="1795888" cy="1446591"/>
              <a:chOff x="5561987" y="3265600"/>
              <a:chExt cx="1795888" cy="1446591"/>
            </a:xfrm>
          </p:grpSpPr>
          <p:pic>
            <p:nvPicPr>
              <p:cNvPr id="66" name="Google Shape;20805;p974">
                <a:extLst>
                  <a:ext uri="{FF2B5EF4-FFF2-40B4-BE49-F238E27FC236}">
                    <a16:creationId xmlns:a16="http://schemas.microsoft.com/office/drawing/2014/main" id="{82466FBE-4DE2-E308-D074-B26247C13DE5}"/>
                  </a:ext>
                </a:extLst>
              </p:cNvPr>
              <p:cNvPicPr preferRelativeResize="0"/>
              <p:nvPr/>
            </p:nvPicPr>
            <p:blipFill rotWithShape="1">
              <a:blip r:embed="rId19">
                <a:alphaModFix/>
              </a:blip>
              <a:srcRect l="52365" t="66317" r="37911" b="16183"/>
              <a:stretch/>
            </p:blipFill>
            <p:spPr>
              <a:xfrm>
                <a:off x="6203766" y="4068391"/>
                <a:ext cx="635400" cy="643800"/>
              </a:xfrm>
              <a:prstGeom prst="ellipse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67" name="Google Shape;20806;p974">
                <a:extLst>
                  <a:ext uri="{FF2B5EF4-FFF2-40B4-BE49-F238E27FC236}">
                    <a16:creationId xmlns:a16="http://schemas.microsoft.com/office/drawing/2014/main" id="{A990B64D-A8DC-ABFE-460F-4FE4ABB710A0}"/>
                  </a:ext>
                </a:extLst>
              </p:cNvPr>
              <p:cNvSpPr txBox="1"/>
              <p:nvPr/>
            </p:nvSpPr>
            <p:spPr>
              <a:xfrm>
                <a:off x="5685075" y="3265600"/>
                <a:ext cx="1672800" cy="615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" sz="1867" b="1">
                    <a:solidFill>
                      <a:schemeClr val="dk1"/>
                    </a:solidFill>
                  </a:rPr>
                  <a:t>Digital Learning Facilitator</a:t>
                </a:r>
                <a:endParaRPr sz="1867" b="1">
                  <a:solidFill>
                    <a:schemeClr val="dk1"/>
                  </a:solidFill>
                </a:endParaRPr>
              </a:p>
            </p:txBody>
          </p:sp>
          <p:pic>
            <p:nvPicPr>
              <p:cNvPr id="68" name="Google Shape;20807;p974">
                <a:extLst>
                  <a:ext uri="{FF2B5EF4-FFF2-40B4-BE49-F238E27FC236}">
                    <a16:creationId xmlns:a16="http://schemas.microsoft.com/office/drawing/2014/main" id="{552912AA-8A39-A6DE-4DE2-432339D8542F}"/>
                  </a:ext>
                </a:extLst>
              </p:cNvPr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5561987" y="3957388"/>
                <a:ext cx="570101" cy="363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3" name="Google Shape;20808;p974">
              <a:extLst>
                <a:ext uri="{FF2B5EF4-FFF2-40B4-BE49-F238E27FC236}">
                  <a16:creationId xmlns:a16="http://schemas.microsoft.com/office/drawing/2014/main" id="{4A938B16-902F-A9ED-AF45-49736255D010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209505" y="4360805"/>
              <a:ext cx="570101" cy="363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20809;p974">
              <a:extLst>
                <a:ext uri="{FF2B5EF4-FFF2-40B4-BE49-F238E27FC236}">
                  <a16:creationId xmlns:a16="http://schemas.microsoft.com/office/drawing/2014/main" id="{B0C4E2CE-8AEC-8C5C-0E00-029703F832D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14008"/>
            <a:stretch/>
          </p:blipFill>
          <p:spPr>
            <a:xfrm>
              <a:off x="5613000" y="4014900"/>
              <a:ext cx="261000" cy="2610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5" name="Google Shape;20810;p974">
              <a:extLst>
                <a:ext uri="{FF2B5EF4-FFF2-40B4-BE49-F238E27FC236}">
                  <a16:creationId xmlns:a16="http://schemas.microsoft.com/office/drawing/2014/main" id="{23FED2E9-5042-CBB3-6A09-39928515823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9904" t="948" r="945" b="17325"/>
            <a:stretch/>
          </p:blipFill>
          <p:spPr>
            <a:xfrm>
              <a:off x="5364051" y="4412678"/>
              <a:ext cx="261000" cy="259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69" name="Google Shape;20811;p974">
            <a:extLst>
              <a:ext uri="{FF2B5EF4-FFF2-40B4-BE49-F238E27FC236}">
                <a16:creationId xmlns:a16="http://schemas.microsoft.com/office/drawing/2014/main" id="{1A9CB0BA-E733-F03C-09C5-A98A03AFA368}"/>
              </a:ext>
            </a:extLst>
          </p:cNvPr>
          <p:cNvSpPr txBox="1"/>
          <p:nvPr/>
        </p:nvSpPr>
        <p:spPr>
          <a:xfrm>
            <a:off x="499317" y="2954388"/>
            <a:ext cx="17684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/>
              <a:t>Math Planner</a:t>
            </a:r>
            <a:endParaRPr sz="933"/>
          </a:p>
          <a:p>
            <a:pPr algn="ctr"/>
            <a:r>
              <a:rPr lang="en" sz="933"/>
              <a:t>Team Management</a:t>
            </a:r>
            <a:endParaRPr sz="933"/>
          </a:p>
          <a:p>
            <a:pPr algn="ctr"/>
            <a:r>
              <a:rPr lang="en" sz="933"/>
              <a:t>Educator Coaching</a:t>
            </a:r>
            <a:endParaRPr sz="933"/>
          </a:p>
        </p:txBody>
      </p:sp>
      <p:sp>
        <p:nvSpPr>
          <p:cNvPr id="70" name="Google Shape;20812;p974">
            <a:extLst>
              <a:ext uri="{FF2B5EF4-FFF2-40B4-BE49-F238E27FC236}">
                <a16:creationId xmlns:a16="http://schemas.microsoft.com/office/drawing/2014/main" id="{83FD4695-01C4-53D0-8495-2903C67AE4BA}"/>
              </a:ext>
            </a:extLst>
          </p:cNvPr>
          <p:cNvSpPr txBox="1"/>
          <p:nvPr/>
        </p:nvSpPr>
        <p:spPr>
          <a:xfrm>
            <a:off x="1840483" y="1992655"/>
            <a:ext cx="19328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 dirty="0"/>
              <a:t>ELA Planner</a:t>
            </a:r>
            <a:endParaRPr sz="933" dirty="0"/>
          </a:p>
          <a:p>
            <a:pPr algn="ctr"/>
            <a:r>
              <a:rPr lang="en" sz="933" dirty="0"/>
              <a:t>Social Studies  Planner</a:t>
            </a:r>
            <a:endParaRPr sz="933" dirty="0"/>
          </a:p>
          <a:p>
            <a:pPr algn="ctr"/>
            <a:r>
              <a:rPr lang="en" sz="933" dirty="0"/>
              <a:t>Family Communications</a:t>
            </a:r>
            <a:endParaRPr sz="933" dirty="0"/>
          </a:p>
        </p:txBody>
      </p:sp>
      <p:sp>
        <p:nvSpPr>
          <p:cNvPr id="71" name="Google Shape;20814;p974">
            <a:extLst>
              <a:ext uri="{FF2B5EF4-FFF2-40B4-BE49-F238E27FC236}">
                <a16:creationId xmlns:a16="http://schemas.microsoft.com/office/drawing/2014/main" id="{1245F66E-D71A-9CC9-6C51-E52143289113}"/>
              </a:ext>
            </a:extLst>
          </p:cNvPr>
          <p:cNvSpPr txBox="1"/>
          <p:nvPr/>
        </p:nvSpPr>
        <p:spPr>
          <a:xfrm>
            <a:off x="6822483" y="2276072"/>
            <a:ext cx="19328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/>
              <a:t>Small-Group Instruction </a:t>
            </a:r>
            <a:endParaRPr sz="933"/>
          </a:p>
          <a:p>
            <a:pPr algn="ctr"/>
            <a:r>
              <a:rPr lang="en" sz="933"/>
              <a:t>ELA + Math Tutoring</a:t>
            </a:r>
            <a:endParaRPr sz="933"/>
          </a:p>
        </p:txBody>
      </p:sp>
      <p:sp>
        <p:nvSpPr>
          <p:cNvPr id="72" name="Google Shape;20815;p974">
            <a:extLst>
              <a:ext uri="{FF2B5EF4-FFF2-40B4-BE49-F238E27FC236}">
                <a16:creationId xmlns:a16="http://schemas.microsoft.com/office/drawing/2014/main" id="{D78001C8-9CF3-7315-AAE8-8DDD32895176}"/>
              </a:ext>
            </a:extLst>
          </p:cNvPr>
          <p:cNvSpPr txBox="1"/>
          <p:nvPr/>
        </p:nvSpPr>
        <p:spPr>
          <a:xfrm>
            <a:off x="1052183" y="4379406"/>
            <a:ext cx="19328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/>
              <a:t>MTSS Check-in &amp; Check-out</a:t>
            </a:r>
            <a:endParaRPr sz="933"/>
          </a:p>
          <a:p>
            <a:pPr algn="ctr"/>
            <a:r>
              <a:rPr lang="en" sz="933"/>
              <a:t>Work with 15 learners each</a:t>
            </a:r>
            <a:endParaRPr sz="933"/>
          </a:p>
        </p:txBody>
      </p:sp>
      <p:sp>
        <p:nvSpPr>
          <p:cNvPr id="73" name="Google Shape;20816;p974">
            <a:extLst>
              <a:ext uri="{FF2B5EF4-FFF2-40B4-BE49-F238E27FC236}">
                <a16:creationId xmlns:a16="http://schemas.microsoft.com/office/drawing/2014/main" id="{569A52AD-074D-6931-88A4-3785E3FF095C}"/>
              </a:ext>
            </a:extLst>
          </p:cNvPr>
          <p:cNvSpPr txBox="1"/>
          <p:nvPr/>
        </p:nvSpPr>
        <p:spPr>
          <a:xfrm>
            <a:off x="7489817" y="4386388"/>
            <a:ext cx="19328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/>
              <a:t>Motivator + Tech Help </a:t>
            </a:r>
            <a:endParaRPr sz="933"/>
          </a:p>
          <a:p>
            <a:pPr algn="ctr"/>
            <a:r>
              <a:rPr lang="en" sz="933"/>
              <a:t>for online learning</a:t>
            </a:r>
            <a:endParaRPr sz="933"/>
          </a:p>
        </p:txBody>
      </p:sp>
      <p:sp>
        <p:nvSpPr>
          <p:cNvPr id="74" name="Google Shape;20817;p974">
            <a:extLst>
              <a:ext uri="{FF2B5EF4-FFF2-40B4-BE49-F238E27FC236}">
                <a16:creationId xmlns:a16="http://schemas.microsoft.com/office/drawing/2014/main" id="{56A07733-1EDB-AD03-91C0-110B1D9A86E9}"/>
              </a:ext>
            </a:extLst>
          </p:cNvPr>
          <p:cNvSpPr txBox="1"/>
          <p:nvPr/>
        </p:nvSpPr>
        <p:spPr>
          <a:xfrm>
            <a:off x="8760017" y="3073322"/>
            <a:ext cx="12776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/>
              <a:t>IEP Services</a:t>
            </a:r>
            <a:endParaRPr sz="933"/>
          </a:p>
          <a:p>
            <a:pPr algn="ctr"/>
            <a:r>
              <a:rPr lang="en" sz="933"/>
              <a:t>UDL Supports</a:t>
            </a:r>
            <a:endParaRPr sz="933"/>
          </a:p>
        </p:txBody>
      </p:sp>
      <p:sp>
        <p:nvSpPr>
          <p:cNvPr id="75" name="Google Shape;20818;p974">
            <a:extLst>
              <a:ext uri="{FF2B5EF4-FFF2-40B4-BE49-F238E27FC236}">
                <a16:creationId xmlns:a16="http://schemas.microsoft.com/office/drawing/2014/main" id="{1CCD9172-6ACE-EE61-7D89-AFBE457B5343}"/>
              </a:ext>
            </a:extLst>
          </p:cNvPr>
          <p:cNvSpPr txBox="1"/>
          <p:nvPr/>
        </p:nvSpPr>
        <p:spPr>
          <a:xfrm>
            <a:off x="3708917" y="4442722"/>
            <a:ext cx="26484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/>
              <a:t>Content Experts + Authentic Audience</a:t>
            </a:r>
            <a:endParaRPr sz="933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AEDAC7-9918-4E2D-B974-A44D7BC2368E}"/>
              </a:ext>
            </a:extLst>
          </p:cNvPr>
          <p:cNvGrpSpPr/>
          <p:nvPr/>
        </p:nvGrpSpPr>
        <p:grpSpPr>
          <a:xfrm>
            <a:off x="3807214" y="6253067"/>
            <a:ext cx="6315180" cy="535521"/>
            <a:chOff x="3770079" y="5924243"/>
            <a:chExt cx="6661183" cy="659647"/>
          </a:xfrm>
        </p:grpSpPr>
        <p:pic>
          <p:nvPicPr>
            <p:cNvPr id="77" name="Picture 76" descr="A logo with text on it&#10;&#10;Description automatically generated">
              <a:extLst>
                <a:ext uri="{FF2B5EF4-FFF2-40B4-BE49-F238E27FC236}">
                  <a16:creationId xmlns:a16="http://schemas.microsoft.com/office/drawing/2014/main" id="{BAC3582C-C397-732C-F066-7018FED36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78" name="Picture 77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7B4BA6C9-C551-52F2-617C-63B5F178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  <p:sp>
        <p:nvSpPr>
          <p:cNvPr id="82" name="Google Shape;20813;p974">
            <a:extLst>
              <a:ext uri="{FF2B5EF4-FFF2-40B4-BE49-F238E27FC236}">
                <a16:creationId xmlns:a16="http://schemas.microsoft.com/office/drawing/2014/main" id="{67818AB0-9F88-3A58-F39F-82337C54959B}"/>
              </a:ext>
            </a:extLst>
          </p:cNvPr>
          <p:cNvSpPr txBox="1"/>
          <p:nvPr/>
        </p:nvSpPr>
        <p:spPr>
          <a:xfrm>
            <a:off x="4574483" y="1956854"/>
            <a:ext cx="1932800" cy="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933" dirty="0"/>
              <a:t>Science Planner</a:t>
            </a:r>
            <a:endParaRPr sz="933" dirty="0"/>
          </a:p>
          <a:p>
            <a:pPr algn="ctr"/>
            <a:r>
              <a:rPr lang="en" sz="933" dirty="0"/>
              <a:t>Tech / AI Integration</a:t>
            </a:r>
            <a:endParaRPr sz="933" dirty="0"/>
          </a:p>
        </p:txBody>
      </p:sp>
    </p:spTree>
    <p:extLst>
      <p:ext uri="{BB962C8B-B14F-4D97-AF65-F5344CB8AC3E}">
        <p14:creationId xmlns:p14="http://schemas.microsoft.com/office/powerpoint/2010/main" val="10828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81D4-4459-CFE0-771D-3E195708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-150158"/>
            <a:ext cx="8722659" cy="1118347"/>
          </a:xfrm>
        </p:spPr>
        <p:txBody>
          <a:bodyPr/>
          <a:lstStyle/>
          <a:p>
            <a:r>
              <a:rPr lang="en-US" dirty="0"/>
              <a:t>Early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3AFC8-3C3E-69F9-4771-492011AEE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120588"/>
            <a:ext cx="11071412" cy="4715435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Arial"/>
                <a:cs typeface="Arial"/>
                <a:sym typeface="Arial"/>
              </a:rPr>
              <a:t>Educators in team-based models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A6E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Have lower turnover rates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Receive higher evaluation scores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more likely to recommend the teaching profession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more satisfied (75% vs. 66%)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Collaborate more (planning &amp; implementation)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Believe they have better teacher-student interactions 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Feel more supported and less lonely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Take fewer sick days and request fewer substitutes</a:t>
            </a:r>
          </a:p>
          <a:p>
            <a:pPr marL="6095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E1"/>
              </a:buClr>
              <a:buSzPts val="3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All of these educator differences between team-based models and traditional 1T:1C models are statistically significant p&lt;0.05.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A6E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B744EC-FCF3-18F7-4627-D29B4CDC561F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6C5D8E6F-D384-265D-C68B-33458F8D1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36B91090-C0A9-D0E8-89A5-BB1B97337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  <p:pic>
        <p:nvPicPr>
          <p:cNvPr id="7" name="Google Shape;21366;p990">
            <a:extLst>
              <a:ext uri="{FF2B5EF4-FFF2-40B4-BE49-F238E27FC236}">
                <a16:creationId xmlns:a16="http://schemas.microsoft.com/office/drawing/2014/main" id="{341A45B4-6D31-7424-EA88-11EC46C32D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830" t="12173" r="15983" b="11548"/>
          <a:stretch/>
        </p:blipFill>
        <p:spPr>
          <a:xfrm>
            <a:off x="10515918" y="205036"/>
            <a:ext cx="1438033" cy="108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935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7449-32F6-4813-ABF8-A4DAEF3A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" y="477370"/>
            <a:ext cx="8659906" cy="1331913"/>
          </a:xfrm>
        </p:spPr>
        <p:txBody>
          <a:bodyPr/>
          <a:lstStyle/>
          <a:p>
            <a:r>
              <a:rPr lang="en-US" dirty="0"/>
              <a:t>Students in Team-based Models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37450-2E00-0CD8-EA1A-142F8D5DDDCA}"/>
              </a:ext>
            </a:extLst>
          </p:cNvPr>
          <p:cNvSpPr txBox="1"/>
          <p:nvPr/>
        </p:nvSpPr>
        <p:spPr>
          <a:xfrm>
            <a:off x="636493" y="1265972"/>
            <a:ext cx="10981765" cy="247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A6E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Observed higher levels of support and opportunities for collaboration 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Increase in 3</a:t>
            </a:r>
            <a:r>
              <a:rPr kumimoji="0" lang="en-US" sz="2667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rd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-grade reading growth (+1.5 months of growth)</a:t>
            </a:r>
          </a:p>
          <a:p>
            <a:pPr marL="609585" marR="0" lvl="0" indent="-47412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●"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Increases in Algebra I passing rates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0A6E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Google Shape;21420;p994">
            <a:extLst>
              <a:ext uri="{FF2B5EF4-FFF2-40B4-BE49-F238E27FC236}">
                <a16:creationId xmlns:a16="http://schemas.microsoft.com/office/drawing/2014/main" id="{302990B5-0AC4-5CF8-8772-A67B026229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47920" y="4267330"/>
            <a:ext cx="1265174" cy="12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1417;p994">
            <a:extLst>
              <a:ext uri="{FF2B5EF4-FFF2-40B4-BE49-F238E27FC236}">
                <a16:creationId xmlns:a16="http://schemas.microsoft.com/office/drawing/2014/main" id="{4D7443ED-219D-0EF1-BB3E-FE7859F541BC}"/>
              </a:ext>
            </a:extLst>
          </p:cNvPr>
          <p:cNvSpPr txBox="1"/>
          <p:nvPr/>
        </p:nvSpPr>
        <p:spPr>
          <a:xfrm>
            <a:off x="5170833" y="4080542"/>
            <a:ext cx="3019438" cy="168279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/>
            <a:r>
              <a:rPr lang="en" sz="1867" b="1" dirty="0"/>
              <a:t>[There] are more teachers to help you when you need it.”</a:t>
            </a:r>
            <a:endParaRPr sz="1867" b="1" dirty="0"/>
          </a:p>
          <a:p>
            <a:r>
              <a:rPr lang="en" sz="1867" dirty="0"/>
              <a:t>         </a:t>
            </a:r>
            <a:r>
              <a:rPr lang="en" sz="1333" dirty="0"/>
              <a:t>– Elementary student </a:t>
            </a:r>
            <a:endParaRPr sz="1333" dirty="0"/>
          </a:p>
        </p:txBody>
      </p:sp>
      <p:sp>
        <p:nvSpPr>
          <p:cNvPr id="14" name="Google Shape;21418;p994">
            <a:extLst>
              <a:ext uri="{FF2B5EF4-FFF2-40B4-BE49-F238E27FC236}">
                <a16:creationId xmlns:a16="http://schemas.microsoft.com/office/drawing/2014/main" id="{52DCDC32-77BF-F92E-83BC-FD425C437C20}"/>
              </a:ext>
            </a:extLst>
          </p:cNvPr>
          <p:cNvSpPr txBox="1"/>
          <p:nvPr/>
        </p:nvSpPr>
        <p:spPr>
          <a:xfrm>
            <a:off x="8484553" y="4080542"/>
            <a:ext cx="2458021" cy="168279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/>
            <a:r>
              <a:rPr lang="en" sz="1867" b="1" dirty="0"/>
              <a:t>I like how there are a lot of teachers to support you.”</a:t>
            </a:r>
            <a:endParaRPr sz="1867" b="1" dirty="0"/>
          </a:p>
          <a:p>
            <a:r>
              <a:rPr lang="en" sz="1867" dirty="0"/>
              <a:t>         </a:t>
            </a:r>
            <a:r>
              <a:rPr lang="en" sz="1333" dirty="0"/>
              <a:t>– Elementary student </a:t>
            </a:r>
            <a:endParaRPr sz="1333" dirty="0"/>
          </a:p>
        </p:txBody>
      </p:sp>
      <p:sp>
        <p:nvSpPr>
          <p:cNvPr id="15" name="Google Shape;21419;p994">
            <a:extLst>
              <a:ext uri="{FF2B5EF4-FFF2-40B4-BE49-F238E27FC236}">
                <a16:creationId xmlns:a16="http://schemas.microsoft.com/office/drawing/2014/main" id="{F42E9160-9DAE-9048-C491-3F9030FB5CB6}"/>
              </a:ext>
            </a:extLst>
          </p:cNvPr>
          <p:cNvSpPr txBox="1"/>
          <p:nvPr/>
        </p:nvSpPr>
        <p:spPr>
          <a:xfrm>
            <a:off x="4439088" y="2991153"/>
            <a:ext cx="922098" cy="43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5000"/>
            </a:pPr>
            <a:r>
              <a:rPr lang="en" sz="20000" b="1" dirty="0">
                <a:solidFill>
                  <a:srgbClr val="78BE20"/>
                </a:solidFill>
              </a:rPr>
              <a:t>“</a:t>
            </a:r>
            <a:endParaRPr sz="20000" b="1" dirty="0">
              <a:solidFill>
                <a:srgbClr val="78BE2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1D2F0C-4CE7-1070-1B9D-78DB0F15F95C}"/>
              </a:ext>
            </a:extLst>
          </p:cNvPr>
          <p:cNvGrpSpPr/>
          <p:nvPr/>
        </p:nvGrpSpPr>
        <p:grpSpPr>
          <a:xfrm>
            <a:off x="4281391" y="5955857"/>
            <a:ext cx="6661183" cy="659647"/>
            <a:chOff x="3770079" y="5924243"/>
            <a:chExt cx="6661183" cy="659647"/>
          </a:xfrm>
        </p:grpSpPr>
        <p:pic>
          <p:nvPicPr>
            <p:cNvPr id="17" name="Picture 16" descr="A logo with text on it&#10;&#10;Description automatically generated">
              <a:extLst>
                <a:ext uri="{FF2B5EF4-FFF2-40B4-BE49-F238E27FC236}">
                  <a16:creationId xmlns:a16="http://schemas.microsoft.com/office/drawing/2014/main" id="{E31E3DF3-E392-2763-6F09-B4935BC2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18" name="Picture 17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9F1C6257-8F8A-742C-8295-55EE87EF5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74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C499-FE2B-FF79-B42C-08BA74C9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3" y="-10552"/>
            <a:ext cx="9034424" cy="1331913"/>
          </a:xfrm>
        </p:spPr>
        <p:txBody>
          <a:bodyPr/>
          <a:lstStyle/>
          <a:p>
            <a:r>
              <a:rPr lang="en-US" dirty="0"/>
              <a:t>The WHY - We Had a Problem!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9F7B8-8FA9-7A0C-8CF1-165B66E5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3" y="1828801"/>
            <a:ext cx="10981765" cy="3805381"/>
          </a:xfrm>
        </p:spPr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Teacher Shortage: 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areas of teaching were in critical shortage.  In 2022, Fargo Public Schools had over 100 vacancies to fill.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Decline in Educator Preparation Programs student enrollment: 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Fargo has three institutions of higher education that have teacher prep programs, and all have experienced significant declines in enrollment.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hiring of educators that had not completed traditional teacher preparation programs: 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pathways for licensure that did not require classroom practice.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15562D-4C5B-EE1D-E965-E44A03DFEA28}"/>
              </a:ext>
            </a:extLst>
          </p:cNvPr>
          <p:cNvGrpSpPr/>
          <p:nvPr/>
        </p:nvGrpSpPr>
        <p:grpSpPr>
          <a:xfrm>
            <a:off x="4281391" y="5955857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8A727AC2-A065-CCA5-EBB2-AE8B7A4DC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73F6AA6F-D219-5B77-CF0D-4C362312B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69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FDE7-4FF7-6433-299D-F10B271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7" y="19077"/>
            <a:ext cx="9034424" cy="1331913"/>
          </a:xfrm>
        </p:spPr>
        <p:txBody>
          <a:bodyPr/>
          <a:lstStyle/>
          <a:p>
            <a:r>
              <a:rPr lang="en-US" dirty="0"/>
              <a:t>Session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3A065-895A-1D61-7C54-079EB019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139" y="1627323"/>
            <a:ext cx="10939296" cy="38053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session will highlight North Dakota’s Registered Apprenticeship Program for Teachers (RAP-T), our plans to infuse ASU’s Next Generation Workforce in our schools, specifically within the Fargo Public School District, and how we are aligning this work.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39C8A-2EDD-D222-7D2D-A0785538ECE0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9" name="Picture 8" descr="A logo with text on it&#10;&#10;Description automatically generated">
              <a:extLst>
                <a:ext uri="{FF2B5EF4-FFF2-40B4-BE49-F238E27FC236}">
                  <a16:creationId xmlns:a16="http://schemas.microsoft.com/office/drawing/2014/main" id="{79DD62F1-A68E-6638-98E6-063C820A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10" name="Picture 9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8ED89D6C-55CC-7F6C-963E-D1134D32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019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76A9-5159-94B8-C6B8-69AB9341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73959"/>
            <a:ext cx="8668872" cy="1331913"/>
          </a:xfrm>
        </p:spPr>
        <p:txBody>
          <a:bodyPr/>
          <a:lstStyle/>
          <a:p>
            <a:r>
              <a:rPr lang="en-US" dirty="0"/>
              <a:t>So, What Do We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4650F-57F1-953A-AD4B-CB41CE71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8" y="1828801"/>
            <a:ext cx="10793507" cy="3805381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Seek possible Solutions: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Enhanced Partnerships with University Partners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focus on Retention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options - what is out there that we are not aware?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D75F98-3B36-D8EC-B02E-CEACAC494899}"/>
              </a:ext>
            </a:extLst>
          </p:cNvPr>
          <p:cNvGrpSpPr/>
          <p:nvPr/>
        </p:nvGrpSpPr>
        <p:grpSpPr>
          <a:xfrm>
            <a:off x="4281391" y="5955857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AAB8F89D-D82C-F9D7-66A7-E400B2B9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8C82CE69-0EA7-40CD-0B4B-57B66F422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71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B9B4-5517-1267-D0EA-2D55DFC5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" y="190500"/>
            <a:ext cx="10972799" cy="1331913"/>
          </a:xfrm>
        </p:spPr>
        <p:txBody>
          <a:bodyPr/>
          <a:lstStyle/>
          <a:p>
            <a:r>
              <a:rPr lang="en-US" dirty="0"/>
              <a:t>The Opportunities - What we found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CC069-FB6D-AFE7-CF90-FB4C7B669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634" y="1828801"/>
            <a:ext cx="10972799" cy="3805381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with the North Dakota Department of Public Instruction and other stakeholders to create opportunities for future teachers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RAP-T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Education Workforce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FPS Grow Your Own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4EBC77-F585-2AFD-C925-EE8704A99FBF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8" name="Picture 7" descr="A logo with text on it&#10;&#10;Description automatically generated">
              <a:extLst>
                <a:ext uri="{FF2B5EF4-FFF2-40B4-BE49-F238E27FC236}">
                  <a16:creationId xmlns:a16="http://schemas.microsoft.com/office/drawing/2014/main" id="{C691A298-9D52-FD0D-47A4-70E1197B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9" name="Picture 8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321AA1F7-2D79-B6F9-7D16-4DC58EEEC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8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2664-1E19-1DCC-73BD-7DF05298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-323248"/>
            <a:ext cx="8668871" cy="1331913"/>
          </a:xfrm>
        </p:spPr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B1393-C8F2-D9F1-5BEA-C0C8765E2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527" y="1299883"/>
            <a:ext cx="11304497" cy="4624360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FPS surveyed current employees to gauge interest in pursuing a teaching degree. 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tried and failed. We learned and tried again.  This time with WGU. Information meeting held.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Vetting process for those interested in pursuing a teaching degree.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2-3 years of successful school-based experience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Diversity in experience in the school setting (general education/special education/multiple grade levels/content-specific experiences)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 from building leaders 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 personnel files and performance evaluations</a:t>
            </a: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 of the employee’s teaching degree with district high-needs areas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064133-0172-0DBB-88A1-0E32E45B522C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7BCF09EF-CC7B-467A-B82E-2D7507C90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3D6C9B2A-1F5E-C639-A6C1-ACD25AE7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45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636494" y="764242"/>
            <a:ext cx="9034424" cy="6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 dirty="0"/>
              <a:t>The Process</a:t>
            </a:r>
            <a:endParaRPr dirty="0"/>
          </a:p>
        </p:txBody>
      </p:sp>
      <p:sp>
        <p:nvSpPr>
          <p:cNvPr id="188" name="Google Shape;188;p5"/>
          <p:cNvSpPr txBox="1">
            <a:spLocks noGrp="1"/>
          </p:cNvSpPr>
          <p:nvPr>
            <p:ph type="body" idx="1"/>
          </p:nvPr>
        </p:nvSpPr>
        <p:spPr>
          <a:xfrm>
            <a:off x="636494" y="1606827"/>
            <a:ext cx="10972800" cy="478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a thorough review of employee information, FPS identified candidates most likely to succeed in the teaching degree program.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1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FPS collaborated with Western Governors University (WGU) and secured grant funding through two application rounds.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191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Currently, 30 FPS employees are enrolled at WGU, pursuing teaching degrees in Elementary Education, Special Education, Math Education, and Science Education.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6ADAB-88B5-2F0D-E610-942F909AAAA3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3" name="Picture 2" descr="A logo with text on it&#10;&#10;Description automatically generated">
              <a:extLst>
                <a:ext uri="{FF2B5EF4-FFF2-40B4-BE49-F238E27FC236}">
                  <a16:creationId xmlns:a16="http://schemas.microsoft.com/office/drawing/2014/main" id="{918DB912-FCCE-92FA-141B-FF29DC062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4" name="Picture 3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7E6F4E1A-6447-8B8E-5C00-F4E5DBCD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627528" y="190501"/>
            <a:ext cx="8668871" cy="81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 dirty="0"/>
              <a:t>Earning &amp; Learning</a:t>
            </a:r>
            <a:endParaRPr dirty="0"/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627528" y="1828801"/>
            <a:ext cx="8668872" cy="380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FPS Grow Your Own</a:t>
            </a:r>
            <a:r>
              <a:rPr lang="en-US" sz="2800" dirty="0"/>
              <a:t>.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1698" y="1223818"/>
            <a:ext cx="4136278" cy="4129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FCA201-5D06-79FF-D814-9F02CC322777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3" name="Picture 2" descr="A logo with text on it&#10;&#10;Description automatically generated">
              <a:extLst>
                <a:ext uri="{FF2B5EF4-FFF2-40B4-BE49-F238E27FC236}">
                  <a16:creationId xmlns:a16="http://schemas.microsoft.com/office/drawing/2014/main" id="{925EF1A4-6405-99C4-8908-D08F2442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4" name="Picture 3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4E861F5F-75BE-FAC4-EAB0-552226BF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609599" y="190500"/>
            <a:ext cx="11247675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 dirty="0"/>
              <a:t>FPS Self-Directed Academy:  Teacher Team</a:t>
            </a:r>
            <a:endParaRPr dirty="0"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609599" y="1631576"/>
            <a:ext cx="10990729" cy="421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 of the Self-Directed Academy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Educational Pathway – students were struggling with the return to traditional learning  (post-COVID)</a:t>
            </a:r>
            <a:endParaRPr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Diverse Learning Needs –offers personalized learning opportunities, flexibility in time and space, and provides student autonomy</a:t>
            </a:r>
            <a:endParaRPr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ts val="240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Middle-Level Focus – addressed a need to engage students before high school to promote on-time graduation.</a:t>
            </a:r>
            <a:endParaRPr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203" name="Google Shape;203;p7" descr="A logo with text o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7" descr="A black text on a white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636493" y="-87168"/>
            <a:ext cx="11250706" cy="117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 dirty="0"/>
              <a:t>The Design:  Team - Purpose - Possibilities</a:t>
            </a:r>
            <a:endParaRPr dirty="0"/>
          </a:p>
        </p:txBody>
      </p:sp>
      <p:sp>
        <p:nvSpPr>
          <p:cNvPr id="210" name="Google Shape;210;p8"/>
          <p:cNvSpPr txBox="1">
            <a:spLocks noGrp="1"/>
          </p:cNvSpPr>
          <p:nvPr>
            <p:ph type="body" idx="1"/>
          </p:nvPr>
        </p:nvSpPr>
        <p:spPr>
          <a:xfrm>
            <a:off x="636493" y="1622611"/>
            <a:ext cx="11250706" cy="4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Core Team:  ELA – Math – Social Studies – Special Ed.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>
                <a:schemeClr val="tx1">
                  <a:lumMod val="75000"/>
                  <a:lumOff val="25000"/>
                </a:schemeClr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Positions:  Principal, Campus Coordinator, District Curriculum Facilitators, Para Educator, and student teachers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Authentic, project-based learning opportunities that increased engagement, aligned to standards, and allowed for individualized instruction.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Teams will increase collaboration, increase peer mentorship, build collegial relationships, and help retain and grow great teachers.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</p:txBody>
      </p:sp>
      <p:grpSp>
        <p:nvGrpSpPr>
          <p:cNvPr id="211" name="Google Shape;211;p8"/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212" name="Google Shape;212;p8" descr="A logo with text on i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8" descr="A black text on a white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2F2B-A668-43E8-993F-120A7C36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" y="-343372"/>
            <a:ext cx="10936941" cy="1331913"/>
          </a:xfrm>
        </p:spPr>
        <p:txBody>
          <a:bodyPr/>
          <a:lstStyle/>
          <a:p>
            <a:r>
              <a:rPr lang="en-US" dirty="0"/>
              <a:t>Impact That We Anticipate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1EE60-55BB-4D92-980E-8C9AE0C1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670" y="1215603"/>
            <a:ext cx="11062448" cy="456602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Filling Local Teacher Shortages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Our program addresses teacher shortages by creating a reliable local pipeline of future teachers.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Retention of Experienced Educators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Paraprofessionals transitioning to teaching roles bring valuable classroom experience and demonstrate strong commitment. The team concept in the strategic staffing model helps with teacher retention.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Diversity and Community Connection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These programs increase workforce diversity, better reflecting our student demographics and strengthening cultural connections.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Cost-Effective Teacher Preparation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Our approach allows paraprofessionals to earn their certification while working, reducing financial strain.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Personalized Learning</a:t>
            </a:r>
            <a:r>
              <a:rPr lang="en-US" b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model uses a teaming approach and allows for more personalized instruction.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07372-7CB2-F639-7E95-CDBAC0BB50D4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8EE12756-11D2-EF7E-56B0-635AE130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FBCE255B-A5AB-1612-B891-3E34EF36D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90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B14D-63C0-B5D1-C8DE-5569E1C4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6" y="190500"/>
            <a:ext cx="8674963" cy="133191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D4C86-2F06-CE7F-4657-CC96D1C1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36" y="1828801"/>
            <a:ext cx="11008312" cy="380538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Secure Additional</a:t>
            </a:r>
            <a:r>
              <a:rPr lang="en-US" dirty="0"/>
              <a:t>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Philanthropic Funding.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Seek approval from USDOL on Lead Teacher Apprenticeship.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Work with ASU on Lead Teacher training modules.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Pilot in Fargo Public School District – school year 2024-2025.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Scale across North Dakota – 2025 and beyond.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BBE5B3-975C-C5F5-717D-38EE8137815E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2D43B10E-9C93-A879-0808-5A633F07F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6BC1BC7-9331-AC95-CA1B-1F1DCBA2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20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s with white text&#10;&#10;Description automatically generated">
            <a:extLst>
              <a:ext uri="{FF2B5EF4-FFF2-40B4-BE49-F238E27FC236}">
                <a16:creationId xmlns:a16="http://schemas.microsoft.com/office/drawing/2014/main" id="{EA805730-124F-BB73-AE5B-48CF4B63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35" y="789232"/>
            <a:ext cx="10191090" cy="31703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B8DBEE-70C7-86A7-3B01-B62BD319EF9A}"/>
              </a:ext>
            </a:extLst>
          </p:cNvPr>
          <p:cNvGrpSpPr/>
          <p:nvPr/>
        </p:nvGrpSpPr>
        <p:grpSpPr>
          <a:xfrm>
            <a:off x="176684" y="4680135"/>
            <a:ext cx="11979575" cy="1384995"/>
            <a:chOff x="54530" y="4300425"/>
            <a:chExt cx="11979575" cy="138499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BAF6D0-9F24-2D7E-5703-0294776D025C}"/>
                </a:ext>
              </a:extLst>
            </p:cNvPr>
            <p:cNvSpPr txBox="1"/>
            <p:nvPr/>
          </p:nvSpPr>
          <p:spPr>
            <a:xfrm>
              <a:off x="54530" y="4304062"/>
              <a:ext cx="250719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Laurie Matzke</a:t>
              </a:r>
            </a:p>
            <a:p>
              <a:r>
                <a:rPr lang="en-US" sz="1400" dirty="0"/>
                <a:t>Assistant Superintendent</a:t>
              </a:r>
            </a:p>
            <a:p>
              <a:r>
                <a:rPr lang="en-US" sz="1400" dirty="0"/>
                <a:t>North Dakota Department of Public Instruction</a:t>
              </a:r>
            </a:p>
            <a:p>
              <a:r>
                <a:rPr lang="en-US" sz="1400" dirty="0">
                  <a:hlinkClick r:id="rId3"/>
                </a:rPr>
                <a:t>lmatzke@nd.gov</a:t>
              </a:r>
              <a:r>
                <a:rPr lang="en-US" sz="1400" dirty="0"/>
                <a:t>	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E36A14-FD4C-7C9F-9E41-ED66234119DE}"/>
                </a:ext>
              </a:extLst>
            </p:cNvPr>
            <p:cNvSpPr txBox="1"/>
            <p:nvPr/>
          </p:nvSpPr>
          <p:spPr>
            <a:xfrm>
              <a:off x="3345431" y="4304063"/>
              <a:ext cx="238480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Jeff McCanna</a:t>
              </a:r>
            </a:p>
            <a:p>
              <a:r>
                <a:rPr lang="en-US" sz="1400" dirty="0"/>
                <a:t>Officer of Human Capital</a:t>
              </a:r>
            </a:p>
            <a:p>
              <a:r>
                <a:rPr lang="en-US" sz="1400" dirty="0"/>
                <a:t>Fargo Public School District</a:t>
              </a:r>
            </a:p>
            <a:p>
              <a:r>
                <a:rPr lang="en-US" sz="1400" dirty="0">
                  <a:hlinkClick r:id="rId4"/>
                </a:rPr>
                <a:t>mccannj1@fargo.k12.nd.us</a:t>
              </a:r>
              <a:endParaRPr lang="en-US" sz="1400" dirty="0"/>
            </a:p>
            <a:p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8CB637-3AA3-0365-685B-F96F7CB565ED}"/>
                </a:ext>
              </a:extLst>
            </p:cNvPr>
            <p:cNvSpPr txBox="1"/>
            <p:nvPr/>
          </p:nvSpPr>
          <p:spPr>
            <a:xfrm>
              <a:off x="5973846" y="4304062"/>
              <a:ext cx="28300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Jennifer Soupir-Fremstad</a:t>
              </a:r>
            </a:p>
            <a:p>
              <a:r>
                <a:rPr lang="en-US" sz="1400" dirty="0"/>
                <a:t>Assistant Human Capital Director</a:t>
              </a:r>
            </a:p>
            <a:p>
              <a:r>
                <a:rPr lang="en-US" sz="1400" dirty="0"/>
                <a:t>Fargo Public School District</a:t>
              </a:r>
            </a:p>
            <a:p>
              <a:r>
                <a:rPr lang="en-US" sz="1400" dirty="0">
                  <a:hlinkClick r:id="rId5"/>
                </a:rPr>
                <a:t>soupirj@fargo.k12.nd.us</a:t>
              </a:r>
              <a:endParaRPr lang="en-US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9DD669-3D09-DEDB-3180-FB9F3B650025}"/>
                </a:ext>
              </a:extLst>
            </p:cNvPr>
            <p:cNvSpPr txBox="1"/>
            <p:nvPr/>
          </p:nvSpPr>
          <p:spPr>
            <a:xfrm>
              <a:off x="9376952" y="4300425"/>
              <a:ext cx="26571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Lennon Audrain</a:t>
              </a:r>
            </a:p>
            <a:p>
              <a:r>
                <a:rPr lang="en-US" sz="1400" dirty="0"/>
                <a:t>Research Assistant Professor,</a:t>
              </a:r>
            </a:p>
            <a:p>
              <a:r>
                <a:rPr lang="en-US" sz="1400" dirty="0"/>
                <a:t>MLF Teachers College</a:t>
              </a:r>
            </a:p>
            <a:p>
              <a:r>
                <a:rPr lang="en-US" sz="1400" dirty="0"/>
                <a:t>Arizona State University</a:t>
              </a:r>
            </a:p>
            <a:p>
              <a:r>
                <a:rPr lang="en-US" sz="1400" b="0" i="0" u="none" strike="noStrike" dirty="0">
                  <a:solidFill>
                    <a:srgbClr val="191919"/>
                  </a:solidFill>
                  <a:effectLst/>
                  <a:latin typeface="Arial" panose="020B0604020202020204" pitchFamily="34" charset="0"/>
                  <a:hlinkClick r:id="rId6"/>
                </a:rPr>
                <a:t>lennon.audrain@asu.edu</a:t>
              </a:r>
              <a:endParaRPr lang="en-US" sz="14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  <a:p>
              <a:endParaRPr lang="en-US" sz="1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75A31A-EAD4-50AC-B9C4-3E2391CE4182}"/>
              </a:ext>
            </a:extLst>
          </p:cNvPr>
          <p:cNvGrpSpPr/>
          <p:nvPr/>
        </p:nvGrpSpPr>
        <p:grpSpPr>
          <a:xfrm>
            <a:off x="3770079" y="6032248"/>
            <a:ext cx="6661183" cy="659647"/>
            <a:chOff x="3770079" y="5924243"/>
            <a:chExt cx="6661183" cy="659647"/>
          </a:xfrm>
        </p:grpSpPr>
        <p:pic>
          <p:nvPicPr>
            <p:cNvPr id="8" name="Picture 7" descr="A logo with text on it&#10;&#10;Description automatically generated">
              <a:extLst>
                <a:ext uri="{FF2B5EF4-FFF2-40B4-BE49-F238E27FC236}">
                  <a16:creationId xmlns:a16="http://schemas.microsoft.com/office/drawing/2014/main" id="{42E9BD0A-E350-C132-79C1-028F4E7BD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12" name="Picture 11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CFB0A416-015C-7640-F440-34BED424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8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977A-D201-63F3-3BF8-9844CEC0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0"/>
            <a:ext cx="10981677" cy="1331913"/>
          </a:xfrm>
        </p:spPr>
        <p:txBody>
          <a:bodyPr/>
          <a:lstStyle/>
          <a:p>
            <a:r>
              <a:rPr lang="en-US" dirty="0"/>
              <a:t>NDDPI Registered Teacher Apprenticeship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6C689-CE4E-286A-23C7-909BA6080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558" y="1828801"/>
            <a:ext cx="10981678" cy="38053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Structure:</a:t>
            </a:r>
          </a:p>
          <a:p>
            <a:pPr marL="800100" lvl="1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Sponsor: North Dakota Department of Public Instruction (NDDPI)</a:t>
            </a:r>
          </a:p>
          <a:p>
            <a:pPr marL="800100" lvl="1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providers: State Approved EPPs</a:t>
            </a:r>
          </a:p>
          <a:p>
            <a:pPr marL="800100" lvl="1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Employer: ND LEAs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6FCC86-B2A4-4385-8F74-C5E37001CA87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2CFB0C13-9A4D-D345-B8A3-EF230C0A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9AC1E883-2359-85C6-F912-2DB1564A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1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0C32-C0A6-BBA4-9DE3-0A29A8DC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80" y="0"/>
            <a:ext cx="8668720" cy="1331913"/>
          </a:xfrm>
        </p:spPr>
        <p:txBody>
          <a:bodyPr/>
          <a:lstStyle/>
          <a:p>
            <a:r>
              <a:rPr lang="en-US" dirty="0"/>
              <a:t>The North Dakota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2D38-0EE8-E0E4-528B-ED1CB92C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680" y="1828801"/>
            <a:ext cx="10983475" cy="38053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model uses a grow-your-own approach, which allows the apprentices to remain in their community and continue to work in the school district and support themselves while they pursue their degree.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EF0908-C998-240C-A571-D8C275C60EDE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CA3E21EA-3370-69C8-31C6-7596706D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28DC0C37-5EA7-A35D-B7C5-5BB64830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56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C3B1-AB8D-99B8-7F17-1E21C7A8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1" y="165292"/>
            <a:ext cx="11104538" cy="956375"/>
          </a:xfrm>
        </p:spPr>
        <p:txBody>
          <a:bodyPr/>
          <a:lstStyle/>
          <a:p>
            <a:r>
              <a:rPr lang="en-US" dirty="0"/>
              <a:t>Registered Teacher Apprenticeships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2006-625C-5890-05E9-E043267C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431" y="1301859"/>
            <a:ext cx="10879809" cy="466498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 Teacher Apprenticeship application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 in December 2022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SAEF grant funding awarded in June 2023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$700,999 base funding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$3.7 million in competitive funding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RFA released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Awardees announced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Round One – January 2024, (49)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Round Two –  April 2024 (15)</a:t>
            </a:r>
          </a:p>
          <a:p>
            <a:pPr marL="1257300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Round Three – July 2024 (42)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– spring and fall 2024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3F98BC-298C-FEAF-9258-A98C742CB4AD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A41604D5-B3E4-2700-B401-830B530A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DB0B31F6-669C-4C7B-39F9-A6797392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94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C54C-C0C9-7400-7439-D4A636B9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80" y="-144456"/>
            <a:ext cx="8668720" cy="1331913"/>
          </a:xfrm>
        </p:spPr>
        <p:txBody>
          <a:bodyPr/>
          <a:lstStyle/>
          <a:p>
            <a:r>
              <a:rPr lang="en-US" dirty="0"/>
              <a:t>A Collaborative Effort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7191B-10EA-1FE0-8E09-C715639D0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680" y="1324155"/>
            <a:ext cx="11156003" cy="420969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SEA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 Dakota’s Team: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NDDPI – Laurie Matzke, Assistant Superintendent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Standards and Practices Board – Dr. Rebecca Pitkin, Executive Director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Career and Technical Education – Wayde Sick, State Director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Apprenticeship – Barry Dutton, State Director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Contracted Liaison – Dr. Lynn Hammonds, Program Administrator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NCGYO – David Donaldson, Founder and Managing Partner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Northern Cass Public School District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Fargo Public School District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Arizona State University (ASU)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8C2BA-3923-9E6B-6011-F192901BCE2D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A71BC897-7A47-4F53-70B3-00A36AF84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4FF931D2-FE75-A7D7-3A35-6EF060DD7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82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C675-7793-1FCF-079E-6AA4C1E0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07" y="-253121"/>
            <a:ext cx="11556690" cy="1331913"/>
          </a:xfrm>
        </p:spPr>
        <p:txBody>
          <a:bodyPr/>
          <a:lstStyle/>
          <a:p>
            <a:r>
              <a:rPr lang="en-US" dirty="0"/>
              <a:t>How We Leverage Multiple Funding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FDB35-F9DA-7DB4-632B-A6108AE6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207" y="1269507"/>
            <a:ext cx="11203982" cy="46874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Currently, in North Dakota, we are planning to utilize the following funding sources in our GYO programming: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IDEA – Special Education 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I 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ESSER 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SAEF Grant through USDOL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General Funds 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WIOA – Job Service ND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Philanthropic Funding</a:t>
            </a:r>
          </a:p>
          <a:p>
            <a:endParaRPr lang="en-US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0515C-528A-2788-60D4-99F3C4B7A2D9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38AF59B1-9DD2-31C6-76DF-ED101D089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56A525D5-0D8E-3EC2-BC96-88BF5D1BF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42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5F73-358B-C352-3C6C-86F0FB9C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6" y="190500"/>
            <a:ext cx="8674963" cy="1114517"/>
          </a:xfrm>
        </p:spPr>
        <p:txBody>
          <a:bodyPr/>
          <a:lstStyle/>
          <a:p>
            <a:r>
              <a:rPr lang="en-US" dirty="0"/>
              <a:t>Strategic School Staffing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BA14-9AC1-CF51-138A-06E157E9F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36" y="1429323"/>
            <a:ext cx="10990556" cy="439324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Conventional one-teacher, one-classroom model of staffing schools is increasingly unsustainable.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Next Education Workforce Initiative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has been at the forefront of pioneering work focused on </a:t>
            </a:r>
            <a:r>
              <a:rPr lang="en-US" b="0" dirty="0">
                <a:solidFill>
                  <a:srgbClr val="0060A8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 school staffing models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model reimagines how educators collaborate and deliver instruction to students by emphasizing team-based staffing.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North Dakota, is advancing education and innovation within our college teacher preparation programs and North Dakota’s school systems.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891690-9C38-15F2-66FE-FBCC4F48B868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65290B60-2107-C3C9-9985-7ADB917FD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3F246815-2952-68E1-9CDF-9C786E1F2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57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0D2A-D62C-410D-B48F-54503BB1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33" y="-137335"/>
            <a:ext cx="11542567" cy="13319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Teacher Pilot to Statewide Scale-up Efforts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0C4C8-C100-C4C2-9EC9-E3F550874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433" y="1433595"/>
            <a:ext cx="10997542" cy="380538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Teams comprised of ND Legislators and educators from ND visited the Next Education Workforce staffing model in Arizona.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ND recognized a unique opportunity to blend team-based staffing models with the Registered Apprenticeship work.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Lead Teacher Apprenticeship program being pursued.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Secured a $140,000 grant from the Burgum Foundation for this work.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Pilot initiative in the Northern Cass and Fargo Public School Districts.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ND would then be in a position to replicate this work across the state.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04DBA1-C92E-A6BB-2EEA-F40072661E88}"/>
              </a:ext>
            </a:extLst>
          </p:cNvPr>
          <p:cNvGrpSpPr/>
          <p:nvPr/>
        </p:nvGrpSpPr>
        <p:grpSpPr>
          <a:xfrm>
            <a:off x="3770079" y="5924243"/>
            <a:ext cx="6661183" cy="659647"/>
            <a:chOff x="3770079" y="5924243"/>
            <a:chExt cx="6661183" cy="659647"/>
          </a:xfrm>
        </p:grpSpPr>
        <p:pic>
          <p:nvPicPr>
            <p:cNvPr id="5" name="Picture 4" descr="A logo with text on it&#10;&#10;Description automatically generated">
              <a:extLst>
                <a:ext uri="{FF2B5EF4-FFF2-40B4-BE49-F238E27FC236}">
                  <a16:creationId xmlns:a16="http://schemas.microsoft.com/office/drawing/2014/main" id="{858A5669-7085-E619-1E0D-2F2BC36B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057" y="5925401"/>
              <a:ext cx="869205" cy="658489"/>
            </a:xfrm>
            <a:prstGeom prst="rect">
              <a:avLst/>
            </a:prstGeom>
          </p:spPr>
        </p:pic>
        <p:pic>
          <p:nvPicPr>
            <p:cNvPr id="6" name="Picture 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46A8539B-E7CC-BEBF-145A-9C25D988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0079" y="5924243"/>
              <a:ext cx="4164626" cy="65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23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DP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E1"/>
      </a:accent1>
      <a:accent2>
        <a:srgbClr val="FDB913"/>
      </a:accent2>
      <a:accent3>
        <a:srgbClr val="A63F90"/>
      </a:accent3>
      <a:accent4>
        <a:srgbClr val="51378F"/>
      </a:accent4>
      <a:accent5>
        <a:srgbClr val="ED1847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DPI-Presentation-Agency-update" id="{380A4AE5-3E9F-A14F-9D2A-48108075FA58}" vid="{72952CBF-F51C-8B40-A429-F437CAF21A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59EABC574BC4AAB4E5CC041697A9D" ma:contentTypeVersion="17" ma:contentTypeDescription="Create a new document." ma:contentTypeScope="" ma:versionID="892ace7e83fc17cc3738e5f66e58c1de">
  <xsd:schema xmlns:xsd="http://www.w3.org/2001/XMLSchema" xmlns:xs="http://www.w3.org/2001/XMLSchema" xmlns:p="http://schemas.microsoft.com/office/2006/metadata/properties" xmlns:ns1="http://schemas.microsoft.com/sharepoint/v3" xmlns:ns2="e34ddc14-fb51-4ff5-944e-bc13f5f9b53d" xmlns:ns3="7229f0dd-cdad-4695-bad0-4f52bcf633a7" xmlns:ns4="25d83d48-fb20-4537-95a6-325135718581" targetNamespace="http://schemas.microsoft.com/office/2006/metadata/properties" ma:root="true" ma:fieldsID="d7c16a143029c8b130ef348852bca4c0" ns1:_="" ns2:_="" ns3:_="" ns4:_="">
    <xsd:import namespace="http://schemas.microsoft.com/sharepoint/v3"/>
    <xsd:import namespace="e34ddc14-fb51-4ff5-944e-bc13f5f9b53d"/>
    <xsd:import namespace="7229f0dd-cdad-4695-bad0-4f52bcf633a7"/>
    <xsd:import namespace="25d83d48-fb20-4537-95a6-325135718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ddc14-fb51-4ff5-944e-bc13f5f9b5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e65411-2828-40d8-bdc2-0527504d9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9f0dd-cdad-4695-bad0-4f52bcf63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83d48-fb20-4537-95a6-32513571858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bea9caa-b8af-44bf-8b36-2433617f319a}" ma:internalName="TaxCatchAll" ma:showField="CatchAllData" ma:web="7229f0dd-cdad-4695-bad0-4f52bcf63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d83d48-fb20-4537-95a6-325135718581" xsi:nil="true"/>
    <lcf76f155ced4ddcb4097134ff3c332f xmlns="e34ddc14-fb51-4ff5-944e-bc13f5f9b53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49DBB0-0E2B-4FF1-9D5F-EBE0267E7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4ddc14-fb51-4ff5-944e-bc13f5f9b53d"/>
    <ds:schemaRef ds:uri="7229f0dd-cdad-4695-bad0-4f52bcf633a7"/>
    <ds:schemaRef ds:uri="25d83d48-fb20-4537-95a6-325135718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B74486-33FF-4E1A-87F2-E88E15C83A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58584E-AF77-4642-B4E1-7BE144BCEBEA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elements/1.1/"/>
    <ds:schemaRef ds:uri="25d83d48-fb20-4537-95a6-325135718581"/>
    <ds:schemaRef ds:uri="7229f0dd-cdad-4695-bad0-4f52bcf633a7"/>
    <ds:schemaRef ds:uri="e34ddc14-fb51-4ff5-944e-bc13f5f9b5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NDDPI-Presentation-Agency-update-3</Template>
  <TotalTime>417</TotalTime>
  <Words>1577</Words>
  <Application>Microsoft Office PowerPoint</Application>
  <PresentationFormat>Widescreen</PresentationFormat>
  <Paragraphs>228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Wingdings</vt:lpstr>
      <vt:lpstr>Office Theme</vt:lpstr>
      <vt:lpstr>Aligning Registered Apprenticeships to Transform Classrooms in North Dakota</vt:lpstr>
      <vt:lpstr>Session Focus</vt:lpstr>
      <vt:lpstr>NDDPI Registered Teacher Apprenticeship</vt:lpstr>
      <vt:lpstr>The North Dakota Model</vt:lpstr>
      <vt:lpstr>Registered Teacher Apprenticeships</vt:lpstr>
      <vt:lpstr>A Collaborative Effort</vt:lpstr>
      <vt:lpstr>How We Leverage Multiple Funding Sources</vt:lpstr>
      <vt:lpstr>Strategic School Staffing Models</vt:lpstr>
      <vt:lpstr>Lead Teacher Pilot to Statewide Scale-up Efforts</vt:lpstr>
      <vt:lpstr>A Typical Set of 3rd Grade Classrooms</vt:lpstr>
      <vt:lpstr>What Do You Do in This Situation?</vt:lpstr>
      <vt:lpstr>Short-term Solutions</vt:lpstr>
      <vt:lpstr>PowerPoint Presentation</vt:lpstr>
      <vt:lpstr>PowerPoint Presentation</vt:lpstr>
      <vt:lpstr>The Next Education Workforce is a paradigm shift in school staffing from “teachers of record” to “teams of record”.</vt:lpstr>
      <vt:lpstr>PowerPoint Presentation</vt:lpstr>
      <vt:lpstr>Early Outcomes</vt:lpstr>
      <vt:lpstr>Students in Team-based Models </vt:lpstr>
      <vt:lpstr>The WHY - We Had a Problem!</vt:lpstr>
      <vt:lpstr>So, What Do We Do?</vt:lpstr>
      <vt:lpstr>The Opportunities - What we found</vt:lpstr>
      <vt:lpstr>The Process</vt:lpstr>
      <vt:lpstr>The Process</vt:lpstr>
      <vt:lpstr>Earning &amp; Learning</vt:lpstr>
      <vt:lpstr>FPS Self-Directed Academy:  Teacher Team</vt:lpstr>
      <vt:lpstr>The Design:  Team - Purpose - Possibilities</vt:lpstr>
      <vt:lpstr>Impact That We Anticipate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Kassie Schaff</dc:creator>
  <cp:lastModifiedBy>Schaff, Kassie M.</cp:lastModifiedBy>
  <cp:revision>26</cp:revision>
  <cp:lastPrinted>2024-09-16T20:15:11Z</cp:lastPrinted>
  <dcterms:created xsi:type="dcterms:W3CDTF">2022-11-16T16:45:40Z</dcterms:created>
  <dcterms:modified xsi:type="dcterms:W3CDTF">2024-09-26T20:12:34Z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0x010100B4F59EABC574BC4AAB4E5CC041697A9D</vt:lpwstr>
  </property>
  <property fmtid="{D5CDD505-2E9C-101B-9397-08002B2CF9AE}" pid="3" name="MediaServiceImageTags">
    <vt:lpwstr/>
  </property>
</Properties>
</file>