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9" r:id="rId5"/>
    <p:sldId id="260" r:id="rId6"/>
    <p:sldId id="261" r:id="rId7"/>
    <p:sldId id="263" r:id="rId8"/>
    <p:sldId id="265" r:id="rId9"/>
    <p:sldId id="262" r:id="rId10"/>
    <p:sldId id="266" r:id="rId11"/>
    <p:sldId id="267" r:id="rId12"/>
    <p:sldId id="286" r:id="rId13"/>
    <p:sldId id="289" r:id="rId14"/>
    <p:sldId id="288" r:id="rId15"/>
    <p:sldId id="287" r:id="rId16"/>
    <p:sldId id="290" r:id="rId17"/>
    <p:sldId id="268" r:id="rId18"/>
    <p:sldId id="270" r:id="rId19"/>
    <p:sldId id="271" r:id="rId20"/>
    <p:sldId id="272" r:id="rId21"/>
    <p:sldId id="273" r:id="rId22"/>
    <p:sldId id="274" r:id="rId23"/>
    <p:sldId id="275" r:id="rId24"/>
    <p:sldId id="276" r:id="rId25"/>
    <p:sldId id="277" r:id="rId26"/>
    <p:sldId id="278" r:id="rId27"/>
    <p:sldId id="283" r:id="rId28"/>
    <p:sldId id="285" r:id="rId29"/>
    <p:sldId id="284" r:id="rId30"/>
    <p:sldId id="291" r:id="rId31"/>
    <p:sldId id="279" r:id="rId32"/>
    <p:sldId id="292" r:id="rId33"/>
    <p:sldId id="280" r:id="rId34"/>
    <p:sldId id="281" r:id="rId35"/>
    <p:sldId id="282"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DAC6A8-1A60-4A57-899C-88EFA1975FF4}" v="443" dt="2024-08-06T15:41:23.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2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aff, Kassie M." userId="1130da8a-84ba-4241-857f-e932ed0e73a4" providerId="ADAL" clId="{FCDAC6A8-1A60-4A57-899C-88EFA1975FF4}"/>
    <pc:docChg chg="undo custSel modSld">
      <pc:chgData name="Schaff, Kassie M." userId="1130da8a-84ba-4241-857f-e932ed0e73a4" providerId="ADAL" clId="{FCDAC6A8-1A60-4A57-899C-88EFA1975FF4}" dt="2024-08-06T15:53:27.436" v="528" actId="20577"/>
      <pc:docMkLst>
        <pc:docMk/>
      </pc:docMkLst>
      <pc:sldChg chg="modSp mod">
        <pc:chgData name="Schaff, Kassie M." userId="1130da8a-84ba-4241-857f-e932ed0e73a4" providerId="ADAL" clId="{FCDAC6A8-1A60-4A57-899C-88EFA1975FF4}" dt="2024-08-06T15:20:24.078" v="126" actId="207"/>
        <pc:sldMkLst>
          <pc:docMk/>
          <pc:sldMk cId="629534108" sldId="261"/>
        </pc:sldMkLst>
        <pc:spChg chg="mod">
          <ac:chgData name="Schaff, Kassie M." userId="1130da8a-84ba-4241-857f-e932ed0e73a4" providerId="ADAL" clId="{FCDAC6A8-1A60-4A57-899C-88EFA1975FF4}" dt="2024-08-06T15:20:04.582" v="125" actId="15"/>
          <ac:spMkLst>
            <pc:docMk/>
            <pc:sldMk cId="629534108" sldId="261"/>
            <ac:spMk id="4" creationId="{5760619B-DB0A-9523-494D-5D74F85ACECD}"/>
          </ac:spMkLst>
        </pc:spChg>
        <pc:graphicFrameChg chg="modGraphic">
          <ac:chgData name="Schaff, Kassie M." userId="1130da8a-84ba-4241-857f-e932ed0e73a4" providerId="ADAL" clId="{FCDAC6A8-1A60-4A57-899C-88EFA1975FF4}" dt="2024-08-06T15:20:24.078" v="126" actId="207"/>
          <ac:graphicFrameMkLst>
            <pc:docMk/>
            <pc:sldMk cId="629534108" sldId="261"/>
            <ac:graphicFrameMk id="7" creationId="{A0172DCA-4EEE-5693-945B-9DE91EC64BBA}"/>
          </ac:graphicFrameMkLst>
        </pc:graphicFrameChg>
      </pc:sldChg>
      <pc:sldChg chg="modSp mod">
        <pc:chgData name="Schaff, Kassie M." userId="1130da8a-84ba-4241-857f-e932ed0e73a4" providerId="ADAL" clId="{FCDAC6A8-1A60-4A57-899C-88EFA1975FF4}" dt="2024-08-06T15:28:24.359" v="226" actId="12"/>
        <pc:sldMkLst>
          <pc:docMk/>
          <pc:sldMk cId="3013257760" sldId="262"/>
        </pc:sldMkLst>
        <pc:spChg chg="mod">
          <ac:chgData name="Schaff, Kassie M." userId="1130da8a-84ba-4241-857f-e932ed0e73a4" providerId="ADAL" clId="{FCDAC6A8-1A60-4A57-899C-88EFA1975FF4}" dt="2024-08-06T15:28:24.359" v="226" actId="12"/>
          <ac:spMkLst>
            <pc:docMk/>
            <pc:sldMk cId="3013257760" sldId="262"/>
            <ac:spMk id="3" creationId="{2C967188-B217-2011-374E-81031D178F37}"/>
          </ac:spMkLst>
        </pc:spChg>
      </pc:sldChg>
      <pc:sldChg chg="modSp mod">
        <pc:chgData name="Schaff, Kassie M." userId="1130da8a-84ba-4241-857f-e932ed0e73a4" providerId="ADAL" clId="{FCDAC6A8-1A60-4A57-899C-88EFA1975FF4}" dt="2024-08-06T15:46:07.236" v="441" actId="20577"/>
        <pc:sldMkLst>
          <pc:docMk/>
          <pc:sldMk cId="1415199721" sldId="265"/>
        </pc:sldMkLst>
        <pc:spChg chg="mod">
          <ac:chgData name="Schaff, Kassie M." userId="1130da8a-84ba-4241-857f-e932ed0e73a4" providerId="ADAL" clId="{FCDAC6A8-1A60-4A57-899C-88EFA1975FF4}" dt="2024-08-06T15:46:07.236" v="441" actId="20577"/>
          <ac:spMkLst>
            <pc:docMk/>
            <pc:sldMk cId="1415199721" sldId="265"/>
            <ac:spMk id="3" creationId="{41979A11-A434-0842-8BFC-7D51FA44EC9A}"/>
          </ac:spMkLst>
        </pc:spChg>
      </pc:sldChg>
      <pc:sldChg chg="modSp mod">
        <pc:chgData name="Schaff, Kassie M." userId="1130da8a-84ba-4241-857f-e932ed0e73a4" providerId="ADAL" clId="{FCDAC6A8-1A60-4A57-899C-88EFA1975FF4}" dt="2024-08-06T15:32:04.570" v="249" actId="27107"/>
        <pc:sldMkLst>
          <pc:docMk/>
          <pc:sldMk cId="3768353524" sldId="268"/>
        </pc:sldMkLst>
        <pc:spChg chg="mod">
          <ac:chgData name="Schaff, Kassie M." userId="1130da8a-84ba-4241-857f-e932ed0e73a4" providerId="ADAL" clId="{FCDAC6A8-1A60-4A57-899C-88EFA1975FF4}" dt="2024-08-06T15:32:04.570" v="249" actId="27107"/>
          <ac:spMkLst>
            <pc:docMk/>
            <pc:sldMk cId="3768353524" sldId="268"/>
            <ac:spMk id="3" creationId="{622B6ACC-2735-09A2-FD9A-35CD6629D894}"/>
          </ac:spMkLst>
        </pc:spChg>
      </pc:sldChg>
      <pc:sldChg chg="modSp mod">
        <pc:chgData name="Schaff, Kassie M." userId="1130da8a-84ba-4241-857f-e932ed0e73a4" providerId="ADAL" clId="{FCDAC6A8-1A60-4A57-899C-88EFA1975FF4}" dt="2024-08-06T15:51:44.530" v="518" actId="20577"/>
        <pc:sldMkLst>
          <pc:docMk/>
          <pc:sldMk cId="1846857891" sldId="272"/>
        </pc:sldMkLst>
        <pc:spChg chg="mod">
          <ac:chgData name="Schaff, Kassie M." userId="1130da8a-84ba-4241-857f-e932ed0e73a4" providerId="ADAL" clId="{FCDAC6A8-1A60-4A57-899C-88EFA1975FF4}" dt="2024-08-06T15:51:04.897" v="508" actId="1076"/>
          <ac:spMkLst>
            <pc:docMk/>
            <pc:sldMk cId="1846857891" sldId="272"/>
            <ac:spMk id="3" creationId="{9EEB854C-4C08-A1EF-E7BF-137F883C51E7}"/>
          </ac:spMkLst>
        </pc:spChg>
        <pc:graphicFrameChg chg="mod modGraphic">
          <ac:chgData name="Schaff, Kassie M." userId="1130da8a-84ba-4241-857f-e932ed0e73a4" providerId="ADAL" clId="{FCDAC6A8-1A60-4A57-899C-88EFA1975FF4}" dt="2024-08-06T15:51:44.530" v="518" actId="20577"/>
          <ac:graphicFrameMkLst>
            <pc:docMk/>
            <pc:sldMk cId="1846857891" sldId="272"/>
            <ac:graphicFrameMk id="4" creationId="{A64AAE2F-97FC-5614-A4D2-B70F57D9E21C}"/>
          </ac:graphicFrameMkLst>
        </pc:graphicFrameChg>
      </pc:sldChg>
      <pc:sldChg chg="modSp mod">
        <pc:chgData name="Schaff, Kassie M." userId="1130da8a-84ba-4241-857f-e932ed0e73a4" providerId="ADAL" clId="{FCDAC6A8-1A60-4A57-899C-88EFA1975FF4}" dt="2024-08-06T15:36:45.771" v="342" actId="20577"/>
        <pc:sldMkLst>
          <pc:docMk/>
          <pc:sldMk cId="1979809122" sldId="275"/>
        </pc:sldMkLst>
        <pc:spChg chg="mod">
          <ac:chgData name="Schaff, Kassie M." userId="1130da8a-84ba-4241-857f-e932ed0e73a4" providerId="ADAL" clId="{FCDAC6A8-1A60-4A57-899C-88EFA1975FF4}" dt="2024-08-06T15:36:45.771" v="342" actId="20577"/>
          <ac:spMkLst>
            <pc:docMk/>
            <pc:sldMk cId="1979809122" sldId="275"/>
            <ac:spMk id="3" creationId="{765368D4-4E74-284B-9237-B025940FCBA9}"/>
          </ac:spMkLst>
        </pc:spChg>
      </pc:sldChg>
      <pc:sldChg chg="modSp mod">
        <pc:chgData name="Schaff, Kassie M." userId="1130da8a-84ba-4241-857f-e932ed0e73a4" providerId="ADAL" clId="{FCDAC6A8-1A60-4A57-899C-88EFA1975FF4}" dt="2024-08-06T15:52:10.137" v="522" actId="20577"/>
        <pc:sldMkLst>
          <pc:docMk/>
          <pc:sldMk cId="798110243" sldId="276"/>
        </pc:sldMkLst>
        <pc:spChg chg="mod">
          <ac:chgData name="Schaff, Kassie M." userId="1130da8a-84ba-4241-857f-e932ed0e73a4" providerId="ADAL" clId="{FCDAC6A8-1A60-4A57-899C-88EFA1975FF4}" dt="2024-08-06T15:52:10.137" v="522" actId="20577"/>
          <ac:spMkLst>
            <pc:docMk/>
            <pc:sldMk cId="798110243" sldId="276"/>
            <ac:spMk id="3" creationId="{8A412148-F135-1264-0CE5-5F9FA7427BEC}"/>
          </ac:spMkLst>
        </pc:spChg>
      </pc:sldChg>
      <pc:sldChg chg="modSp mod">
        <pc:chgData name="Schaff, Kassie M." userId="1130da8a-84ba-4241-857f-e932ed0e73a4" providerId="ADAL" clId="{FCDAC6A8-1A60-4A57-899C-88EFA1975FF4}" dt="2024-08-06T15:53:27.436" v="528" actId="20577"/>
        <pc:sldMkLst>
          <pc:docMk/>
          <pc:sldMk cId="3361795768" sldId="280"/>
        </pc:sldMkLst>
        <pc:spChg chg="mod">
          <ac:chgData name="Schaff, Kassie M." userId="1130da8a-84ba-4241-857f-e932ed0e73a4" providerId="ADAL" clId="{FCDAC6A8-1A60-4A57-899C-88EFA1975FF4}" dt="2024-08-06T15:53:27.436" v="528" actId="20577"/>
          <ac:spMkLst>
            <pc:docMk/>
            <pc:sldMk cId="3361795768" sldId="280"/>
            <ac:spMk id="3" creationId="{C44B6C07-AF5A-8000-1C70-EF9B3B3F4F84}"/>
          </ac:spMkLst>
        </pc:spChg>
      </pc:sldChg>
      <pc:sldChg chg="modSp mod">
        <pc:chgData name="Schaff, Kassie M." userId="1130da8a-84ba-4241-857f-e932ed0e73a4" providerId="ADAL" clId="{FCDAC6A8-1A60-4A57-899C-88EFA1975FF4}" dt="2024-08-06T15:39:29.108" v="413" actId="20577"/>
        <pc:sldMkLst>
          <pc:docMk/>
          <pc:sldMk cId="3402604190" sldId="283"/>
        </pc:sldMkLst>
        <pc:spChg chg="mod">
          <ac:chgData name="Schaff, Kassie M." userId="1130da8a-84ba-4241-857f-e932ed0e73a4" providerId="ADAL" clId="{FCDAC6A8-1A60-4A57-899C-88EFA1975FF4}" dt="2024-08-06T15:39:29.108" v="413" actId="20577"/>
          <ac:spMkLst>
            <pc:docMk/>
            <pc:sldMk cId="3402604190" sldId="283"/>
            <ac:spMk id="3" creationId="{737EE4D1-DCF2-8B47-E1D4-BD6BB7278AA8}"/>
          </ac:spMkLst>
        </pc:spChg>
      </pc:sldChg>
      <pc:sldChg chg="modSp mod">
        <pc:chgData name="Schaff, Kassie M." userId="1130da8a-84ba-4241-857f-e932ed0e73a4" providerId="ADAL" clId="{FCDAC6A8-1A60-4A57-899C-88EFA1975FF4}" dt="2024-08-06T15:52:48.316" v="526" actId="20577"/>
        <pc:sldMkLst>
          <pc:docMk/>
          <pc:sldMk cId="3966334863" sldId="285"/>
        </pc:sldMkLst>
        <pc:spChg chg="mod">
          <ac:chgData name="Schaff, Kassie M." userId="1130da8a-84ba-4241-857f-e932ed0e73a4" providerId="ADAL" clId="{FCDAC6A8-1A60-4A57-899C-88EFA1975FF4}" dt="2024-08-06T15:52:48.316" v="526" actId="20577"/>
          <ac:spMkLst>
            <pc:docMk/>
            <pc:sldMk cId="3966334863" sldId="285"/>
            <ac:spMk id="3" creationId="{E14D14B4-8864-F3AD-3CC6-70F0126EAF40}"/>
          </ac:spMkLst>
        </pc:spChg>
      </pc:sldChg>
      <pc:sldChg chg="modSp mod">
        <pc:chgData name="Schaff, Kassie M." userId="1130da8a-84ba-4241-857f-e932ed0e73a4" providerId="ADAL" clId="{FCDAC6A8-1A60-4A57-899C-88EFA1975FF4}" dt="2024-08-06T15:47:51.673" v="453" actId="27107"/>
        <pc:sldMkLst>
          <pc:docMk/>
          <pc:sldMk cId="2591565980" sldId="287"/>
        </pc:sldMkLst>
        <pc:spChg chg="mod">
          <ac:chgData name="Schaff, Kassie M." userId="1130da8a-84ba-4241-857f-e932ed0e73a4" providerId="ADAL" clId="{FCDAC6A8-1A60-4A57-899C-88EFA1975FF4}" dt="2024-08-06T15:47:51.673" v="453" actId="27107"/>
          <ac:spMkLst>
            <pc:docMk/>
            <pc:sldMk cId="2591565980" sldId="287"/>
            <ac:spMk id="3" creationId="{3509362F-BDC4-73E5-1310-3A25EE0E06AF}"/>
          </ac:spMkLst>
        </pc:spChg>
      </pc:sldChg>
      <pc:sldChg chg="modSp mod">
        <pc:chgData name="Schaff, Kassie M." userId="1130da8a-84ba-4241-857f-e932ed0e73a4" providerId="ADAL" clId="{FCDAC6A8-1A60-4A57-899C-88EFA1975FF4}" dt="2024-08-06T15:47:08.237" v="445" actId="20577"/>
        <pc:sldMkLst>
          <pc:docMk/>
          <pc:sldMk cId="1222211278" sldId="288"/>
        </pc:sldMkLst>
        <pc:spChg chg="mod">
          <ac:chgData name="Schaff, Kassie M." userId="1130da8a-84ba-4241-857f-e932ed0e73a4" providerId="ADAL" clId="{FCDAC6A8-1A60-4A57-899C-88EFA1975FF4}" dt="2024-08-06T15:47:08.237" v="445" actId="20577"/>
          <ac:spMkLst>
            <pc:docMk/>
            <pc:sldMk cId="1222211278" sldId="288"/>
            <ac:spMk id="3" creationId="{5CF73834-A29B-9DFB-6525-752D97FF25F0}"/>
          </ac:spMkLst>
        </pc:spChg>
      </pc:sldChg>
    </pc:docChg>
  </pc:docChgLst>
  <pc:docChgLst>
    <pc:chgData name="Matzke, Laurie A." userId="42d29802-22d7-48cb-8760-50df0b346475" providerId="ADAL" clId="{F88EDD6D-B9B1-4EE9-BC02-3ED4E596667B}"/>
    <pc:docChg chg="custSel delSld modSld">
      <pc:chgData name="Matzke, Laurie A." userId="42d29802-22d7-48cb-8760-50df0b346475" providerId="ADAL" clId="{F88EDD6D-B9B1-4EE9-BC02-3ED4E596667B}" dt="2024-08-02T19:14:58.252" v="148" actId="20577"/>
      <pc:docMkLst>
        <pc:docMk/>
      </pc:docMkLst>
      <pc:sldChg chg="modSp mod">
        <pc:chgData name="Matzke, Laurie A." userId="42d29802-22d7-48cb-8760-50df0b346475" providerId="ADAL" clId="{F88EDD6D-B9B1-4EE9-BC02-3ED4E596667B}" dt="2024-08-02T19:13:29.132" v="20" actId="20577"/>
        <pc:sldMkLst>
          <pc:docMk/>
          <pc:sldMk cId="3184583246" sldId="260"/>
        </pc:sldMkLst>
        <pc:spChg chg="mod">
          <ac:chgData name="Matzke, Laurie A." userId="42d29802-22d7-48cb-8760-50df0b346475" providerId="ADAL" clId="{F88EDD6D-B9B1-4EE9-BC02-3ED4E596667B}" dt="2024-08-02T19:13:29.132" v="20" actId="20577"/>
          <ac:spMkLst>
            <pc:docMk/>
            <pc:sldMk cId="3184583246" sldId="260"/>
            <ac:spMk id="3" creationId="{179C6199-0DDB-1BF4-6FE8-AE7C20C4DEBB}"/>
          </ac:spMkLst>
        </pc:spChg>
      </pc:sldChg>
      <pc:sldChg chg="del">
        <pc:chgData name="Matzke, Laurie A." userId="42d29802-22d7-48cb-8760-50df0b346475" providerId="ADAL" clId="{F88EDD6D-B9B1-4EE9-BC02-3ED4E596667B}" dt="2024-08-02T19:13:54.898" v="21" actId="2696"/>
        <pc:sldMkLst>
          <pc:docMk/>
          <pc:sldMk cId="1135425668" sldId="269"/>
        </pc:sldMkLst>
      </pc:sldChg>
      <pc:sldChg chg="modSp mod">
        <pc:chgData name="Matzke, Laurie A." userId="42d29802-22d7-48cb-8760-50df0b346475" providerId="ADAL" clId="{F88EDD6D-B9B1-4EE9-BC02-3ED4E596667B}" dt="2024-08-02T19:14:58.252" v="148" actId="20577"/>
        <pc:sldMkLst>
          <pc:docMk/>
          <pc:sldMk cId="412609770" sldId="277"/>
        </pc:sldMkLst>
        <pc:spChg chg="mod">
          <ac:chgData name="Matzke, Laurie A." userId="42d29802-22d7-48cb-8760-50df0b346475" providerId="ADAL" clId="{F88EDD6D-B9B1-4EE9-BC02-3ED4E596667B}" dt="2024-08-02T19:14:58.252" v="148" actId="20577"/>
          <ac:spMkLst>
            <pc:docMk/>
            <pc:sldMk cId="412609770" sldId="277"/>
            <ac:spMk id="3" creationId="{F4B6E14B-B902-A23D-B751-44DFB923DD56}"/>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524000"/>
            <a:ext cx="3223475" cy="1708597"/>
          </a:xfrm>
          <a:prstGeom prst="rect">
            <a:avLst/>
          </a:prstGeom>
        </p:spPr>
        <p:txBody>
          <a:bodyPr anchor="ctr">
            <a:normAutofit/>
          </a:bodyPr>
          <a:lstStyle>
            <a:lvl1pPr algn="l">
              <a:defRPr sz="3200">
                <a:solidFill>
                  <a:schemeClr val="accent3"/>
                </a:solidFill>
              </a:defRPr>
            </a:lvl1pPr>
          </a:lstStyle>
          <a:p>
            <a:r>
              <a:rPr lang="en-US"/>
              <a:t>Click to edit Master title style</a:t>
            </a:r>
          </a:p>
        </p:txBody>
      </p:sp>
      <p:sp>
        <p:nvSpPr>
          <p:cNvPr id="3" name="Subtitle 2"/>
          <p:cNvSpPr>
            <a:spLocks noGrp="1"/>
          </p:cNvSpPr>
          <p:nvPr>
            <p:ph type="subTitle" idx="1" hasCustomPrompt="1"/>
          </p:nvPr>
        </p:nvSpPr>
        <p:spPr>
          <a:xfrm>
            <a:off x="266700" y="3232597"/>
            <a:ext cx="3223475" cy="1558344"/>
          </a:xfrm>
        </p:spPr>
        <p:txBody>
          <a:bodyPr>
            <a:normAutofit/>
          </a:bodyPr>
          <a:lstStyle>
            <a:lvl1pPr marL="0" indent="0" algn="l">
              <a:buNone/>
              <a:defRPr sz="1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First and Last name</a:t>
            </a:r>
          </a:p>
        </p:txBody>
      </p:sp>
      <p:pic>
        <p:nvPicPr>
          <p:cNvPr id="5" name="Picture 4">
            <a:extLst>
              <a:ext uri="{FF2B5EF4-FFF2-40B4-BE49-F238E27FC236}">
                <a16:creationId xmlns:a16="http://schemas.microsoft.com/office/drawing/2014/main" id="{3359A64E-FF87-F84C-2D62-89F2656FD594}"/>
              </a:ext>
            </a:extLst>
          </p:cNvPr>
          <p:cNvPicPr>
            <a:picLocks noChangeAspect="1"/>
          </p:cNvPicPr>
          <p:nvPr userDrawn="1"/>
        </p:nvPicPr>
        <p:blipFill>
          <a:blip r:embed="rId3"/>
          <a:srcRect/>
          <a:stretch/>
        </p:blipFill>
        <p:spPr>
          <a:xfrm>
            <a:off x="365987" y="356754"/>
            <a:ext cx="3024899" cy="1050488"/>
          </a:xfrm>
          <a:prstGeom prst="rect">
            <a:avLst/>
          </a:prstGeom>
        </p:spPr>
      </p:pic>
    </p:spTree>
    <p:extLst>
      <p:ext uri="{BB962C8B-B14F-4D97-AF65-F5344CB8AC3E}">
        <p14:creationId xmlns:p14="http://schemas.microsoft.com/office/powerpoint/2010/main" val="141430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6701" y="1828799"/>
            <a:ext cx="4450442"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6700" y="2663825"/>
            <a:ext cx="4450442" cy="3203575"/>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68D5B5-C6F7-964B-9746-99355BBA23E8}" type="datetimeFigureOut">
              <a:rPr lang="en-US" smtClean="0"/>
              <a:t>8/6/2024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C46A316-B0DD-6945-AAC8-DEB298E30155}" type="slidenum">
              <a:rPr lang="en-US" smtClean="0"/>
              <a:t>‹#›</a:t>
            </a:fld>
            <a:endParaRPr lang="en-US"/>
          </a:p>
        </p:txBody>
      </p:sp>
      <p:sp>
        <p:nvSpPr>
          <p:cNvPr id="10" name="Title Placeholder 6">
            <a:extLst>
              <a:ext uri="{FF2B5EF4-FFF2-40B4-BE49-F238E27FC236}">
                <a16:creationId xmlns:a16="http://schemas.microsoft.com/office/drawing/2014/main" id="{A556A62B-88FD-E008-2844-058F32BFC7AB}"/>
              </a:ext>
            </a:extLst>
          </p:cNvPr>
          <p:cNvSpPr>
            <a:spLocks noGrp="1"/>
          </p:cNvSpPr>
          <p:nvPr>
            <p:ph type="title"/>
          </p:nvPr>
        </p:nvSpPr>
        <p:spPr>
          <a:xfrm>
            <a:off x="261976" y="190500"/>
            <a:ext cx="9034424" cy="1331913"/>
          </a:xfrm>
          <a:prstGeom prst="rect">
            <a:avLst/>
          </a:prstGeom>
        </p:spPr>
        <p:txBody>
          <a:bodyPr vert="horz" lIns="91440" tIns="45720" rIns="91440" bIns="45720" rtlCol="0" anchor="b">
            <a:normAutofit/>
          </a:bodyPr>
          <a:lstStyle/>
          <a:p>
            <a:r>
              <a:rPr lang="en-US"/>
              <a:t>Click to edit Master title style</a:t>
            </a:r>
          </a:p>
        </p:txBody>
      </p:sp>
      <p:sp>
        <p:nvSpPr>
          <p:cNvPr id="13" name="Text Placeholder 2">
            <a:extLst>
              <a:ext uri="{FF2B5EF4-FFF2-40B4-BE49-F238E27FC236}">
                <a16:creationId xmlns:a16="http://schemas.microsoft.com/office/drawing/2014/main" id="{FAD0C72C-984B-2437-2281-F0BC8965F154}"/>
              </a:ext>
            </a:extLst>
          </p:cNvPr>
          <p:cNvSpPr>
            <a:spLocks noGrp="1"/>
          </p:cNvSpPr>
          <p:nvPr>
            <p:ph type="body" idx="13"/>
          </p:nvPr>
        </p:nvSpPr>
        <p:spPr>
          <a:xfrm>
            <a:off x="4845958" y="1828799"/>
            <a:ext cx="4450442"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45DDBBBC-21AE-6BC3-9FE1-9BB2604416DC}"/>
              </a:ext>
            </a:extLst>
          </p:cNvPr>
          <p:cNvSpPr>
            <a:spLocks noGrp="1"/>
          </p:cNvSpPr>
          <p:nvPr>
            <p:ph sz="quarter" idx="14"/>
          </p:nvPr>
        </p:nvSpPr>
        <p:spPr>
          <a:xfrm>
            <a:off x="4845957" y="2663825"/>
            <a:ext cx="4450442" cy="3203575"/>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B52F953A-EA48-605C-4A93-D7648632C1A5}"/>
              </a:ext>
            </a:extLst>
          </p:cNvPr>
          <p:cNvPicPr>
            <a:picLocks noChangeAspect="1"/>
          </p:cNvPicPr>
          <p:nvPr userDrawn="1"/>
        </p:nvPicPr>
        <p:blipFill>
          <a:blip r:embed="rId3"/>
          <a:srcRect/>
          <a:stretch/>
        </p:blipFill>
        <p:spPr>
          <a:xfrm>
            <a:off x="107370" y="5741553"/>
            <a:ext cx="2552704" cy="886504"/>
          </a:xfrm>
          <a:prstGeom prst="rect">
            <a:avLst/>
          </a:prstGeom>
        </p:spPr>
      </p:pic>
    </p:spTree>
    <p:extLst>
      <p:ext uri="{BB962C8B-B14F-4D97-AF65-F5344CB8AC3E}">
        <p14:creationId xmlns:p14="http://schemas.microsoft.com/office/powerpoint/2010/main" val="145812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 y="1825625"/>
            <a:ext cx="4420345" cy="406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68D5B5-C6F7-964B-9746-99355BBA23E8}" type="datetimeFigureOut">
              <a:rPr lang="en-US" smtClean="0"/>
              <a:t>8/6/2024</a:t>
            </a:fld>
            <a:endParaRPr lang="en-US"/>
          </a:p>
        </p:txBody>
      </p:sp>
      <p:sp>
        <p:nvSpPr>
          <p:cNvPr id="7" name="Slide Number Placeholder 6"/>
          <p:cNvSpPr>
            <a:spLocks noGrp="1"/>
          </p:cNvSpPr>
          <p:nvPr>
            <p:ph type="sldNum" sz="quarter" idx="12"/>
          </p:nvPr>
        </p:nvSpPr>
        <p:spPr/>
        <p:txBody>
          <a:bodyPr/>
          <a:lstStyle/>
          <a:p>
            <a:fld id="{BC46A316-B0DD-6945-AAC8-DEB298E30155}" type="slidenum">
              <a:rPr lang="en-US" smtClean="0"/>
              <a:t>‹#›</a:t>
            </a:fld>
            <a:endParaRPr lang="en-US"/>
          </a:p>
        </p:txBody>
      </p:sp>
      <p:sp>
        <p:nvSpPr>
          <p:cNvPr id="10" name="Content Placeholder 2">
            <a:extLst>
              <a:ext uri="{FF2B5EF4-FFF2-40B4-BE49-F238E27FC236}">
                <a16:creationId xmlns:a16="http://schemas.microsoft.com/office/drawing/2014/main" id="{B067B793-4B6B-2274-67B6-F4B83DF9F317}"/>
              </a:ext>
            </a:extLst>
          </p:cNvPr>
          <p:cNvSpPr>
            <a:spLocks noGrp="1"/>
          </p:cNvSpPr>
          <p:nvPr>
            <p:ph sz="half" idx="13"/>
          </p:nvPr>
        </p:nvSpPr>
        <p:spPr>
          <a:xfrm>
            <a:off x="4949371" y="1825625"/>
            <a:ext cx="4310743" cy="406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716136D5-12EE-1F34-A3E0-ECF23B85DED7}"/>
              </a:ext>
            </a:extLst>
          </p:cNvPr>
          <p:cNvSpPr>
            <a:spLocks noGrp="1"/>
          </p:cNvSpPr>
          <p:nvPr>
            <p:ph type="title"/>
          </p:nvPr>
        </p:nvSpPr>
        <p:spPr>
          <a:xfrm>
            <a:off x="261975" y="190500"/>
            <a:ext cx="9034423" cy="1331913"/>
          </a:xfrm>
          <a:prstGeom prst="rect">
            <a:avLst/>
          </a:prstGeom>
        </p:spPr>
        <p:txBody>
          <a:bodyPr/>
          <a:lstStyle/>
          <a:p>
            <a:r>
              <a:rPr lang="en-US"/>
              <a:t>Click to edit Master title style</a:t>
            </a:r>
          </a:p>
        </p:txBody>
      </p:sp>
      <p:pic>
        <p:nvPicPr>
          <p:cNvPr id="2" name="Picture 1">
            <a:extLst>
              <a:ext uri="{FF2B5EF4-FFF2-40B4-BE49-F238E27FC236}">
                <a16:creationId xmlns:a16="http://schemas.microsoft.com/office/drawing/2014/main" id="{5CCE1213-6274-EFBA-A7E4-CEFE7A93D1A3}"/>
              </a:ext>
            </a:extLst>
          </p:cNvPr>
          <p:cNvPicPr>
            <a:picLocks noChangeAspect="1"/>
          </p:cNvPicPr>
          <p:nvPr userDrawn="1"/>
        </p:nvPicPr>
        <p:blipFill>
          <a:blip r:embed="rId3"/>
          <a:srcRect/>
          <a:stretch/>
        </p:blipFill>
        <p:spPr>
          <a:xfrm>
            <a:off x="107370" y="5741553"/>
            <a:ext cx="2552704" cy="886504"/>
          </a:xfrm>
          <a:prstGeom prst="rect">
            <a:avLst/>
          </a:prstGeom>
        </p:spPr>
      </p:pic>
    </p:spTree>
    <p:extLst>
      <p:ext uri="{BB962C8B-B14F-4D97-AF65-F5344CB8AC3E}">
        <p14:creationId xmlns:p14="http://schemas.microsoft.com/office/powerpoint/2010/main" val="407008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25676"/>
            <a:ext cx="9144000" cy="1548569"/>
          </a:xfrm>
          <a:prstGeom prst="rect">
            <a:avLst/>
          </a:prstGeom>
        </p:spPr>
        <p:txBody>
          <a:bodyPr anchor="ctr"/>
          <a:lstStyle>
            <a:lvl1pPr algn="ctr">
              <a:defRPr sz="600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B36A913B-54BB-6434-AAB0-1B62939B961B}"/>
              </a:ext>
            </a:extLst>
          </p:cNvPr>
          <p:cNvPicPr>
            <a:picLocks noChangeAspect="1"/>
          </p:cNvPicPr>
          <p:nvPr userDrawn="1"/>
        </p:nvPicPr>
        <p:blipFill>
          <a:blip r:embed="rId3"/>
          <a:srcRect/>
          <a:stretch/>
        </p:blipFill>
        <p:spPr>
          <a:xfrm>
            <a:off x="107370" y="5741553"/>
            <a:ext cx="2552704" cy="886504"/>
          </a:xfrm>
          <a:prstGeom prst="rect">
            <a:avLst/>
          </a:prstGeom>
        </p:spPr>
      </p:pic>
    </p:spTree>
    <p:extLst>
      <p:ext uri="{BB962C8B-B14F-4D97-AF65-F5344CB8AC3E}">
        <p14:creationId xmlns:p14="http://schemas.microsoft.com/office/powerpoint/2010/main" val="57719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968D5B5-C6F7-964B-9746-99355BBA23E8}" type="datetimeFigureOut">
              <a:rPr lang="en-US" smtClean="0"/>
              <a:t>8/6/2024</a:t>
            </a:fld>
            <a:endParaRPr lang="en-US"/>
          </a:p>
        </p:txBody>
      </p:sp>
      <p:sp>
        <p:nvSpPr>
          <p:cNvPr id="5" name="Slide Number Placeholder 4"/>
          <p:cNvSpPr>
            <a:spLocks noGrp="1"/>
          </p:cNvSpPr>
          <p:nvPr>
            <p:ph type="sldNum" sz="quarter" idx="12"/>
          </p:nvPr>
        </p:nvSpPr>
        <p:spPr/>
        <p:txBody>
          <a:bodyPr/>
          <a:lstStyle/>
          <a:p>
            <a:fld id="{BC46A316-B0DD-6945-AAC8-DEB298E30155}" type="slidenum">
              <a:rPr lang="en-US" smtClean="0"/>
              <a:t>‹#›</a:t>
            </a:fld>
            <a:endParaRPr lang="en-US"/>
          </a:p>
        </p:txBody>
      </p:sp>
      <p:sp>
        <p:nvSpPr>
          <p:cNvPr id="6" name="Title Placeholder 6">
            <a:extLst>
              <a:ext uri="{FF2B5EF4-FFF2-40B4-BE49-F238E27FC236}">
                <a16:creationId xmlns:a16="http://schemas.microsoft.com/office/drawing/2014/main" id="{50CBFA72-7FB6-B7B6-85CA-BEAD277B2115}"/>
              </a:ext>
            </a:extLst>
          </p:cNvPr>
          <p:cNvSpPr>
            <a:spLocks noGrp="1"/>
          </p:cNvSpPr>
          <p:nvPr>
            <p:ph type="title"/>
          </p:nvPr>
        </p:nvSpPr>
        <p:spPr>
          <a:xfrm>
            <a:off x="261976" y="190500"/>
            <a:ext cx="9034424" cy="1331913"/>
          </a:xfrm>
          <a:prstGeom prst="rect">
            <a:avLst/>
          </a:prstGeom>
        </p:spPr>
        <p:txBody>
          <a:bodyPr vert="horz" lIns="91440" tIns="45720" rIns="91440" bIns="45720" rtlCol="0" anchor="b">
            <a:normAutofit/>
          </a:bodyPr>
          <a:lstStyle/>
          <a:p>
            <a:r>
              <a:rPr lang="en-US"/>
              <a:t>Click to edit Master title style</a:t>
            </a:r>
          </a:p>
        </p:txBody>
      </p:sp>
      <p:sp>
        <p:nvSpPr>
          <p:cNvPr id="8" name="Text Placeholder 2">
            <a:extLst>
              <a:ext uri="{FF2B5EF4-FFF2-40B4-BE49-F238E27FC236}">
                <a16:creationId xmlns:a16="http://schemas.microsoft.com/office/drawing/2014/main" id="{26054FC5-6DB0-5F70-E38C-71603DB85D9E}"/>
              </a:ext>
            </a:extLst>
          </p:cNvPr>
          <p:cNvSpPr>
            <a:spLocks noGrp="1"/>
          </p:cNvSpPr>
          <p:nvPr>
            <p:ph type="body" idx="1"/>
          </p:nvPr>
        </p:nvSpPr>
        <p:spPr>
          <a:xfrm>
            <a:off x="266700" y="1828801"/>
            <a:ext cx="9029700" cy="380538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7D5EFE09-1B0A-F2F1-CB1F-A0C392E90545}"/>
              </a:ext>
            </a:extLst>
          </p:cNvPr>
          <p:cNvPicPr>
            <a:picLocks noChangeAspect="1"/>
          </p:cNvPicPr>
          <p:nvPr userDrawn="1"/>
        </p:nvPicPr>
        <p:blipFill>
          <a:blip r:embed="rId3"/>
          <a:srcRect/>
          <a:stretch/>
        </p:blipFill>
        <p:spPr>
          <a:xfrm>
            <a:off x="107370" y="5741553"/>
            <a:ext cx="2552704" cy="886504"/>
          </a:xfrm>
          <a:prstGeom prst="rect">
            <a:avLst/>
          </a:prstGeom>
        </p:spPr>
      </p:pic>
    </p:spTree>
    <p:extLst>
      <p:ext uri="{BB962C8B-B14F-4D97-AF65-F5344CB8AC3E}">
        <p14:creationId xmlns:p14="http://schemas.microsoft.com/office/powerpoint/2010/main" val="50826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968D5B5-C6F7-964B-9746-99355BBA23E8}" type="datetimeFigureOut">
              <a:rPr lang="en-US" smtClean="0"/>
              <a:t>8/6/2024</a:t>
            </a:fld>
            <a:endParaRPr lang="en-US"/>
          </a:p>
        </p:txBody>
      </p:sp>
      <p:sp>
        <p:nvSpPr>
          <p:cNvPr id="5" name="Slide Number Placeholder 4"/>
          <p:cNvSpPr>
            <a:spLocks noGrp="1"/>
          </p:cNvSpPr>
          <p:nvPr>
            <p:ph type="sldNum" sz="quarter" idx="12"/>
          </p:nvPr>
        </p:nvSpPr>
        <p:spPr/>
        <p:txBody>
          <a:bodyPr/>
          <a:lstStyle/>
          <a:p>
            <a:fld id="{BC46A316-B0DD-6945-AAC8-DEB298E30155}" type="slidenum">
              <a:rPr lang="en-US" smtClean="0"/>
              <a:t>‹#›</a:t>
            </a:fld>
            <a:endParaRPr lang="en-US"/>
          </a:p>
        </p:txBody>
      </p:sp>
      <p:sp>
        <p:nvSpPr>
          <p:cNvPr id="6" name="Title Placeholder 6">
            <a:extLst>
              <a:ext uri="{FF2B5EF4-FFF2-40B4-BE49-F238E27FC236}">
                <a16:creationId xmlns:a16="http://schemas.microsoft.com/office/drawing/2014/main" id="{50CBFA72-7FB6-B7B6-85CA-BEAD277B2115}"/>
              </a:ext>
            </a:extLst>
          </p:cNvPr>
          <p:cNvSpPr>
            <a:spLocks noGrp="1"/>
          </p:cNvSpPr>
          <p:nvPr>
            <p:ph type="title"/>
          </p:nvPr>
        </p:nvSpPr>
        <p:spPr>
          <a:xfrm>
            <a:off x="261976" y="190500"/>
            <a:ext cx="9034424" cy="1331913"/>
          </a:xfrm>
          <a:prstGeom prst="rect">
            <a:avLst/>
          </a:prstGeom>
        </p:spPr>
        <p:txBody>
          <a:bodyPr vert="horz" lIns="91440" tIns="45720" rIns="91440" bIns="45720" rtlCol="0" anchor="b">
            <a:normAutofit/>
          </a:bodyPr>
          <a:lstStyle/>
          <a:p>
            <a:r>
              <a:rPr lang="en-US"/>
              <a:t>Click to edit Master title style</a:t>
            </a:r>
          </a:p>
        </p:txBody>
      </p:sp>
      <p:sp>
        <p:nvSpPr>
          <p:cNvPr id="2" name="TextBox 1">
            <a:extLst>
              <a:ext uri="{FF2B5EF4-FFF2-40B4-BE49-F238E27FC236}">
                <a16:creationId xmlns:a16="http://schemas.microsoft.com/office/drawing/2014/main" id="{A1C60CA1-3093-1444-7B5F-AB542D343677}"/>
              </a:ext>
            </a:extLst>
          </p:cNvPr>
          <p:cNvSpPr txBox="1"/>
          <p:nvPr userDrawn="1"/>
        </p:nvSpPr>
        <p:spPr>
          <a:xfrm>
            <a:off x="281214" y="1828800"/>
            <a:ext cx="9029700" cy="334784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a:solidFill>
                  <a:schemeClr val="bg2">
                    <a:lumMod val="50000"/>
                  </a:schemeClr>
                </a:solidFill>
              </a:rPr>
              <a:t>List Item #1</a:t>
            </a:r>
          </a:p>
          <a:p>
            <a:pPr marL="285750" indent="-285750">
              <a:lnSpc>
                <a:spcPct val="150000"/>
              </a:lnSpc>
              <a:buFont typeface="Arial" panose="020B0604020202020204" pitchFamily="34" charset="0"/>
              <a:buChar char="•"/>
            </a:pPr>
            <a:r>
              <a:rPr lang="en-US" sz="2400">
                <a:solidFill>
                  <a:schemeClr val="bg2">
                    <a:lumMod val="50000"/>
                  </a:schemeClr>
                </a:solidFill>
              </a:rPr>
              <a:t>List Item #2</a:t>
            </a:r>
          </a:p>
          <a:p>
            <a:pPr marL="285750" indent="-285750">
              <a:lnSpc>
                <a:spcPct val="150000"/>
              </a:lnSpc>
              <a:buFont typeface="Arial" panose="020B0604020202020204" pitchFamily="34" charset="0"/>
              <a:buChar char="•"/>
            </a:pPr>
            <a:r>
              <a:rPr lang="en-US" sz="2400">
                <a:solidFill>
                  <a:schemeClr val="bg2">
                    <a:lumMod val="50000"/>
                  </a:schemeClr>
                </a:solidFill>
              </a:rPr>
              <a:t>List Item #3</a:t>
            </a:r>
          </a:p>
          <a:p>
            <a:pPr marL="285750" indent="-285750">
              <a:lnSpc>
                <a:spcPct val="150000"/>
              </a:lnSpc>
              <a:buFont typeface="Arial" panose="020B0604020202020204" pitchFamily="34" charset="0"/>
              <a:buChar char="•"/>
            </a:pPr>
            <a:r>
              <a:rPr lang="en-US" sz="2400">
                <a:solidFill>
                  <a:schemeClr val="bg2">
                    <a:lumMod val="50000"/>
                  </a:schemeClr>
                </a:solidFill>
              </a:rPr>
              <a:t>List Item #4</a:t>
            </a:r>
          </a:p>
          <a:p>
            <a:pPr marL="285750" indent="-285750">
              <a:lnSpc>
                <a:spcPct val="150000"/>
              </a:lnSpc>
              <a:buFont typeface="Arial" panose="020B0604020202020204" pitchFamily="34" charset="0"/>
              <a:buChar char="•"/>
            </a:pPr>
            <a:r>
              <a:rPr lang="en-US" sz="2400">
                <a:solidFill>
                  <a:schemeClr val="bg2">
                    <a:lumMod val="50000"/>
                  </a:schemeClr>
                </a:solidFill>
              </a:rPr>
              <a:t>List Item #5</a:t>
            </a:r>
          </a:p>
          <a:p>
            <a:pPr marL="285750" indent="-285750">
              <a:lnSpc>
                <a:spcPct val="150000"/>
              </a:lnSpc>
              <a:buFont typeface="Arial" panose="020B0604020202020204" pitchFamily="34" charset="0"/>
              <a:buChar char="•"/>
            </a:pPr>
            <a:r>
              <a:rPr lang="en-US" sz="2400">
                <a:solidFill>
                  <a:schemeClr val="bg2">
                    <a:lumMod val="50000"/>
                  </a:schemeClr>
                </a:solidFill>
              </a:rPr>
              <a:t>List Item #6</a:t>
            </a:r>
          </a:p>
        </p:txBody>
      </p:sp>
      <p:pic>
        <p:nvPicPr>
          <p:cNvPr id="4" name="Picture 3">
            <a:extLst>
              <a:ext uri="{FF2B5EF4-FFF2-40B4-BE49-F238E27FC236}">
                <a16:creationId xmlns:a16="http://schemas.microsoft.com/office/drawing/2014/main" id="{E1627A97-F560-A921-959F-BAF5877B6032}"/>
              </a:ext>
            </a:extLst>
          </p:cNvPr>
          <p:cNvPicPr>
            <a:picLocks noChangeAspect="1"/>
          </p:cNvPicPr>
          <p:nvPr userDrawn="1"/>
        </p:nvPicPr>
        <p:blipFill>
          <a:blip r:embed="rId3"/>
          <a:srcRect/>
          <a:stretch/>
        </p:blipFill>
        <p:spPr>
          <a:xfrm>
            <a:off x="107370" y="5741553"/>
            <a:ext cx="2552704" cy="886504"/>
          </a:xfrm>
          <a:prstGeom prst="rect">
            <a:avLst/>
          </a:prstGeom>
        </p:spPr>
      </p:pic>
    </p:spTree>
    <p:extLst>
      <p:ext uri="{BB962C8B-B14F-4D97-AF65-F5344CB8AC3E}">
        <p14:creationId xmlns:p14="http://schemas.microsoft.com/office/powerpoint/2010/main" val="200806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 Subhea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968D5B5-C6F7-964B-9746-99355BBA23E8}" type="datetimeFigureOut">
              <a:rPr lang="en-US" smtClean="0"/>
              <a:t>8/6/2024</a:t>
            </a:fld>
            <a:endParaRPr lang="en-US"/>
          </a:p>
        </p:txBody>
      </p:sp>
      <p:sp>
        <p:nvSpPr>
          <p:cNvPr id="5" name="Slide Number Placeholder 4"/>
          <p:cNvSpPr>
            <a:spLocks noGrp="1"/>
          </p:cNvSpPr>
          <p:nvPr>
            <p:ph type="sldNum" sz="quarter" idx="12"/>
          </p:nvPr>
        </p:nvSpPr>
        <p:spPr/>
        <p:txBody>
          <a:bodyPr/>
          <a:lstStyle/>
          <a:p>
            <a:fld id="{BC46A316-B0DD-6945-AAC8-DEB298E30155}" type="slidenum">
              <a:rPr lang="en-US" smtClean="0"/>
              <a:t>‹#›</a:t>
            </a:fld>
            <a:endParaRPr lang="en-US"/>
          </a:p>
        </p:txBody>
      </p:sp>
      <p:sp>
        <p:nvSpPr>
          <p:cNvPr id="6" name="Title Placeholder 6">
            <a:extLst>
              <a:ext uri="{FF2B5EF4-FFF2-40B4-BE49-F238E27FC236}">
                <a16:creationId xmlns:a16="http://schemas.microsoft.com/office/drawing/2014/main" id="{50CBFA72-7FB6-B7B6-85CA-BEAD277B2115}"/>
              </a:ext>
            </a:extLst>
          </p:cNvPr>
          <p:cNvSpPr>
            <a:spLocks noGrp="1"/>
          </p:cNvSpPr>
          <p:nvPr>
            <p:ph type="title"/>
          </p:nvPr>
        </p:nvSpPr>
        <p:spPr>
          <a:xfrm>
            <a:off x="261976" y="190500"/>
            <a:ext cx="9034424" cy="1331913"/>
          </a:xfrm>
          <a:prstGeom prst="rect">
            <a:avLst/>
          </a:prstGeom>
        </p:spPr>
        <p:txBody>
          <a:bodyPr vert="horz" lIns="91440" tIns="45720" rIns="91440" bIns="45720" rtlCol="0" anchor="b">
            <a:normAutofit/>
          </a:bodyPr>
          <a:lstStyle>
            <a:lvl1pPr>
              <a:defRPr>
                <a:solidFill>
                  <a:schemeClr val="accent3"/>
                </a:solidFill>
              </a:defRPr>
            </a:lvl1pPr>
          </a:lstStyle>
          <a:p>
            <a:r>
              <a:rPr lang="en-US"/>
              <a:t>Click to edit Master title style</a:t>
            </a:r>
          </a:p>
        </p:txBody>
      </p:sp>
      <p:sp>
        <p:nvSpPr>
          <p:cNvPr id="8" name="Text Placeholder 2">
            <a:extLst>
              <a:ext uri="{FF2B5EF4-FFF2-40B4-BE49-F238E27FC236}">
                <a16:creationId xmlns:a16="http://schemas.microsoft.com/office/drawing/2014/main" id="{26054FC5-6DB0-5F70-E38C-71603DB85D9E}"/>
              </a:ext>
            </a:extLst>
          </p:cNvPr>
          <p:cNvSpPr>
            <a:spLocks noGrp="1"/>
          </p:cNvSpPr>
          <p:nvPr>
            <p:ph type="body" idx="1"/>
          </p:nvPr>
        </p:nvSpPr>
        <p:spPr>
          <a:xfrm>
            <a:off x="266700" y="1828800"/>
            <a:ext cx="9029700" cy="74022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 Placeholder 2">
            <a:extLst>
              <a:ext uri="{FF2B5EF4-FFF2-40B4-BE49-F238E27FC236}">
                <a16:creationId xmlns:a16="http://schemas.microsoft.com/office/drawing/2014/main" id="{744C18A1-2835-F580-67E8-ACE979194386}"/>
              </a:ext>
            </a:extLst>
          </p:cNvPr>
          <p:cNvSpPr>
            <a:spLocks noGrp="1"/>
          </p:cNvSpPr>
          <p:nvPr>
            <p:ph type="body" idx="13"/>
          </p:nvPr>
        </p:nvSpPr>
        <p:spPr>
          <a:xfrm>
            <a:off x="261976" y="2772910"/>
            <a:ext cx="9029700" cy="2750435"/>
          </a:xfrm>
        </p:spPr>
        <p:txBody>
          <a:bodyPr>
            <a:normAutofit/>
          </a:bodyPr>
          <a:lstStyle>
            <a:lvl1pPr marL="0" indent="0">
              <a:buNone/>
              <a:defRPr sz="2000" b="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75107C8A-E5F9-795B-7C11-9925046D0A4B}"/>
              </a:ext>
            </a:extLst>
          </p:cNvPr>
          <p:cNvPicPr>
            <a:picLocks noChangeAspect="1"/>
          </p:cNvPicPr>
          <p:nvPr userDrawn="1"/>
        </p:nvPicPr>
        <p:blipFill>
          <a:blip r:embed="rId3"/>
          <a:srcRect/>
          <a:stretch/>
        </p:blipFill>
        <p:spPr>
          <a:xfrm>
            <a:off x="107370" y="5741553"/>
            <a:ext cx="2552704" cy="886504"/>
          </a:xfrm>
          <a:prstGeom prst="rect">
            <a:avLst/>
          </a:prstGeom>
        </p:spPr>
      </p:pic>
    </p:spTree>
    <p:extLst>
      <p:ext uri="{BB962C8B-B14F-4D97-AF65-F5344CB8AC3E}">
        <p14:creationId xmlns:p14="http://schemas.microsoft.com/office/powerpoint/2010/main" val="244094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Headline / Conten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975" y="190500"/>
            <a:ext cx="9034423" cy="133191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61976" y="1828800"/>
            <a:ext cx="9034424" cy="39127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8D5B5-C6F7-964B-9746-99355BBA23E8}" type="datetimeFigureOut">
              <a:rPr lang="en-US" smtClean="0"/>
              <a:t>8/6/2024</a:t>
            </a:fld>
            <a:endParaRPr lang="en-US"/>
          </a:p>
        </p:txBody>
      </p:sp>
      <p:sp>
        <p:nvSpPr>
          <p:cNvPr id="6" name="Slide Number Placeholder 5"/>
          <p:cNvSpPr>
            <a:spLocks noGrp="1"/>
          </p:cNvSpPr>
          <p:nvPr>
            <p:ph type="sldNum" sz="quarter" idx="12"/>
          </p:nvPr>
        </p:nvSpPr>
        <p:spPr/>
        <p:txBody>
          <a:bodyPr/>
          <a:lstStyle/>
          <a:p>
            <a:fld id="{BC46A316-B0DD-6945-AAC8-DEB298E30155}" type="slidenum">
              <a:rPr lang="en-US" smtClean="0"/>
              <a:t>‹#›</a:t>
            </a:fld>
            <a:endParaRPr lang="en-US"/>
          </a:p>
        </p:txBody>
      </p:sp>
      <p:pic>
        <p:nvPicPr>
          <p:cNvPr id="5" name="Picture 4">
            <a:extLst>
              <a:ext uri="{FF2B5EF4-FFF2-40B4-BE49-F238E27FC236}">
                <a16:creationId xmlns:a16="http://schemas.microsoft.com/office/drawing/2014/main" id="{520FF929-9F4F-C8A2-4A4B-7A4D3562A405}"/>
              </a:ext>
            </a:extLst>
          </p:cNvPr>
          <p:cNvPicPr>
            <a:picLocks noChangeAspect="1"/>
          </p:cNvPicPr>
          <p:nvPr userDrawn="1"/>
        </p:nvPicPr>
        <p:blipFill>
          <a:blip r:embed="rId3"/>
          <a:srcRect/>
          <a:stretch/>
        </p:blipFill>
        <p:spPr>
          <a:xfrm>
            <a:off x="107370" y="5741553"/>
            <a:ext cx="2552704" cy="886504"/>
          </a:xfrm>
          <a:prstGeom prst="rect">
            <a:avLst/>
          </a:prstGeom>
        </p:spPr>
      </p:pic>
    </p:spTree>
    <p:extLst>
      <p:ext uri="{BB962C8B-B14F-4D97-AF65-F5344CB8AC3E}">
        <p14:creationId xmlns:p14="http://schemas.microsoft.com/office/powerpoint/2010/main" val="27567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 Ca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8D5B5-C6F7-964B-9746-99355BBA23E8}" type="datetimeFigureOut">
              <a:rPr lang="en-US" smtClean="0"/>
              <a:t>8/6/2024</a:t>
            </a:fld>
            <a:endParaRPr lang="en-US"/>
          </a:p>
        </p:txBody>
      </p:sp>
      <p:sp>
        <p:nvSpPr>
          <p:cNvPr id="4" name="Slide Number Placeholder 3"/>
          <p:cNvSpPr>
            <a:spLocks noGrp="1"/>
          </p:cNvSpPr>
          <p:nvPr>
            <p:ph type="sldNum" sz="quarter" idx="12"/>
          </p:nvPr>
        </p:nvSpPr>
        <p:spPr/>
        <p:txBody>
          <a:bodyPr/>
          <a:lstStyle/>
          <a:p>
            <a:fld id="{BC46A316-B0DD-6945-AAC8-DEB298E30155}" type="slidenum">
              <a:rPr lang="en-US" smtClean="0"/>
              <a:t>‹#›</a:t>
            </a:fld>
            <a:endParaRPr lang="en-US"/>
          </a:p>
        </p:txBody>
      </p:sp>
      <p:sp>
        <p:nvSpPr>
          <p:cNvPr id="5" name="Content Placeholder 5">
            <a:extLst>
              <a:ext uri="{FF2B5EF4-FFF2-40B4-BE49-F238E27FC236}">
                <a16:creationId xmlns:a16="http://schemas.microsoft.com/office/drawing/2014/main" id="{5F5FA309-5FEF-E4C3-7674-F2AAD0F05930}"/>
              </a:ext>
            </a:extLst>
          </p:cNvPr>
          <p:cNvSpPr>
            <a:spLocks noGrp="1"/>
          </p:cNvSpPr>
          <p:nvPr>
            <p:ph sz="quarter" idx="14"/>
          </p:nvPr>
        </p:nvSpPr>
        <p:spPr>
          <a:xfrm>
            <a:off x="5457371" y="566058"/>
            <a:ext cx="6255658" cy="4963886"/>
          </a:xfrm>
          <a:solidFill>
            <a:schemeClr val="bg1"/>
          </a:solidFill>
          <a:effectLst>
            <a:outerShdw blurRad="315090" sx="102000" sy="102000" algn="ctr" rotWithShape="0">
              <a:schemeClr val="bg1">
                <a:lumMod val="50000"/>
                <a:alpha val="40000"/>
              </a:schemeClr>
            </a:outerShdw>
          </a:effectLst>
        </p:spPr>
        <p:txBody>
          <a:bodyPr/>
          <a:lstStyle>
            <a:lvl1pPr marL="0" indent="0">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7" name="Text Placeholder 6">
            <a:extLst>
              <a:ext uri="{FF2B5EF4-FFF2-40B4-BE49-F238E27FC236}">
                <a16:creationId xmlns:a16="http://schemas.microsoft.com/office/drawing/2014/main" id="{9F91FE2F-9C17-D61F-19C3-BE470B4B230C}"/>
              </a:ext>
            </a:extLst>
          </p:cNvPr>
          <p:cNvSpPr>
            <a:spLocks noGrp="1"/>
          </p:cNvSpPr>
          <p:nvPr>
            <p:ph type="body" sz="quarter" idx="15"/>
          </p:nvPr>
        </p:nvSpPr>
        <p:spPr>
          <a:xfrm>
            <a:off x="668338" y="1074738"/>
            <a:ext cx="4237037" cy="4019550"/>
          </a:xfrm>
        </p:spPr>
        <p:txBody>
          <a:bodyPr anchor="ctr"/>
          <a:lstStyle>
            <a:lvl1pPr marL="0" indent="0">
              <a:buNone/>
              <a:defRPr>
                <a:solidFill>
                  <a:schemeClr val="accent3"/>
                </a:solidFill>
              </a:defRPr>
            </a:lvl1pPr>
          </a:lstStyle>
          <a:p>
            <a:pPr lvl="0"/>
            <a:r>
              <a:rPr lang="en-US"/>
              <a:t>Click to edit Master text styles</a:t>
            </a:r>
          </a:p>
        </p:txBody>
      </p:sp>
      <p:pic>
        <p:nvPicPr>
          <p:cNvPr id="3" name="Picture 2">
            <a:extLst>
              <a:ext uri="{FF2B5EF4-FFF2-40B4-BE49-F238E27FC236}">
                <a16:creationId xmlns:a16="http://schemas.microsoft.com/office/drawing/2014/main" id="{D2A7CCCA-012C-089A-6D4F-3E870BC144B2}"/>
              </a:ext>
            </a:extLst>
          </p:cNvPr>
          <p:cNvPicPr>
            <a:picLocks noChangeAspect="1"/>
          </p:cNvPicPr>
          <p:nvPr userDrawn="1"/>
        </p:nvPicPr>
        <p:blipFill>
          <a:blip r:embed="rId3"/>
          <a:srcRect/>
          <a:stretch/>
        </p:blipFill>
        <p:spPr>
          <a:xfrm>
            <a:off x="107370" y="5741553"/>
            <a:ext cx="2552704" cy="886504"/>
          </a:xfrm>
          <a:prstGeom prst="rect">
            <a:avLst/>
          </a:prstGeom>
        </p:spPr>
      </p:pic>
    </p:spTree>
    <p:extLst>
      <p:ext uri="{BB962C8B-B14F-4D97-AF65-F5344CB8AC3E}">
        <p14:creationId xmlns:p14="http://schemas.microsoft.com/office/powerpoint/2010/main" val="109453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 Ca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8D5B5-C6F7-964B-9746-99355BBA23E8}" type="datetimeFigureOut">
              <a:rPr lang="en-US" smtClean="0"/>
              <a:t>8/6/2024</a:t>
            </a:fld>
            <a:endParaRPr lang="en-US"/>
          </a:p>
        </p:txBody>
      </p:sp>
      <p:sp>
        <p:nvSpPr>
          <p:cNvPr id="4" name="Slide Number Placeholder 3"/>
          <p:cNvSpPr>
            <a:spLocks noGrp="1"/>
          </p:cNvSpPr>
          <p:nvPr>
            <p:ph type="sldNum" sz="quarter" idx="12"/>
          </p:nvPr>
        </p:nvSpPr>
        <p:spPr/>
        <p:txBody>
          <a:bodyPr/>
          <a:lstStyle/>
          <a:p>
            <a:fld id="{BC46A316-B0DD-6945-AAC8-DEB298E30155}" type="slidenum">
              <a:rPr lang="en-US" smtClean="0"/>
              <a:t>‹#›</a:t>
            </a:fld>
            <a:endParaRPr lang="en-US"/>
          </a:p>
        </p:txBody>
      </p:sp>
      <p:sp>
        <p:nvSpPr>
          <p:cNvPr id="5" name="Content Placeholder 5">
            <a:extLst>
              <a:ext uri="{FF2B5EF4-FFF2-40B4-BE49-F238E27FC236}">
                <a16:creationId xmlns:a16="http://schemas.microsoft.com/office/drawing/2014/main" id="{5F5FA309-5FEF-E4C3-7674-F2AAD0F05930}"/>
              </a:ext>
            </a:extLst>
          </p:cNvPr>
          <p:cNvSpPr>
            <a:spLocks noGrp="1"/>
          </p:cNvSpPr>
          <p:nvPr>
            <p:ph sz="quarter" idx="14"/>
          </p:nvPr>
        </p:nvSpPr>
        <p:spPr>
          <a:xfrm>
            <a:off x="638630" y="638628"/>
            <a:ext cx="7373257" cy="4963886"/>
          </a:xfrm>
          <a:solidFill>
            <a:schemeClr val="bg1"/>
          </a:solidFill>
          <a:effectLst>
            <a:outerShdw blurRad="315090" sx="102000" sy="102000" algn="ctr" rotWithShape="0">
              <a:schemeClr val="bg1">
                <a:lumMod val="50000"/>
                <a:alpha val="40000"/>
              </a:schemeClr>
            </a:outerShdw>
          </a:effectLst>
        </p:spPr>
        <p:txBody>
          <a:bodyPr/>
          <a:lstStyle>
            <a:lvl1pPr marL="0" indent="0">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7" name="Text Placeholder 6">
            <a:extLst>
              <a:ext uri="{FF2B5EF4-FFF2-40B4-BE49-F238E27FC236}">
                <a16:creationId xmlns:a16="http://schemas.microsoft.com/office/drawing/2014/main" id="{9F91FE2F-9C17-D61F-19C3-BE470B4B230C}"/>
              </a:ext>
            </a:extLst>
          </p:cNvPr>
          <p:cNvSpPr>
            <a:spLocks noGrp="1"/>
          </p:cNvSpPr>
          <p:nvPr>
            <p:ph type="body" sz="quarter" idx="15"/>
          </p:nvPr>
        </p:nvSpPr>
        <p:spPr>
          <a:xfrm>
            <a:off x="8766629" y="1038226"/>
            <a:ext cx="3125475" cy="4019550"/>
          </a:xfrm>
        </p:spPr>
        <p:txBody>
          <a:bodyPr anchor="ctr"/>
          <a:lstStyle>
            <a:lvl1pPr marL="0" indent="0">
              <a:buNone/>
              <a:defRPr i="1">
                <a:solidFill>
                  <a:schemeClr val="accent1"/>
                </a:solidFill>
              </a:defRPr>
            </a:lvl1pPr>
          </a:lstStyle>
          <a:p>
            <a:pPr lvl="0"/>
            <a:r>
              <a:rPr lang="en-US"/>
              <a:t>Click to edit Master text styles</a:t>
            </a:r>
          </a:p>
        </p:txBody>
      </p:sp>
      <p:pic>
        <p:nvPicPr>
          <p:cNvPr id="3" name="Picture 2">
            <a:extLst>
              <a:ext uri="{FF2B5EF4-FFF2-40B4-BE49-F238E27FC236}">
                <a16:creationId xmlns:a16="http://schemas.microsoft.com/office/drawing/2014/main" id="{55EC5B3D-7CFF-6CD5-97CA-96D40F56542D}"/>
              </a:ext>
            </a:extLst>
          </p:cNvPr>
          <p:cNvPicPr>
            <a:picLocks noChangeAspect="1"/>
          </p:cNvPicPr>
          <p:nvPr userDrawn="1"/>
        </p:nvPicPr>
        <p:blipFill>
          <a:blip r:embed="rId3"/>
          <a:srcRect/>
          <a:stretch/>
        </p:blipFill>
        <p:spPr>
          <a:xfrm>
            <a:off x="107370" y="5741553"/>
            <a:ext cx="2552704" cy="886504"/>
          </a:xfrm>
          <a:prstGeom prst="rect">
            <a:avLst/>
          </a:prstGeom>
        </p:spPr>
      </p:pic>
    </p:spTree>
    <p:extLst>
      <p:ext uri="{BB962C8B-B14F-4D97-AF65-F5344CB8AC3E}">
        <p14:creationId xmlns:p14="http://schemas.microsoft.com/office/powerpoint/2010/main" val="121455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700" y="1828800"/>
            <a:ext cx="9029700" cy="2307771"/>
          </a:xfrm>
          <a:prstGeom prst="rect">
            <a:avLst/>
          </a:prstGeom>
        </p:spPr>
        <p:txBody>
          <a:bodyPr anchor="ctr">
            <a:normAutofit/>
          </a:bodyPr>
          <a:lstStyle>
            <a:lvl1pPr>
              <a:defRPr sz="5000" baseline="0"/>
            </a:lvl1pPr>
          </a:lstStyle>
          <a:p>
            <a:r>
              <a:rPr lang="en-US"/>
              <a:t>Click to edit Master title style</a:t>
            </a:r>
          </a:p>
        </p:txBody>
      </p:sp>
      <p:sp>
        <p:nvSpPr>
          <p:cNvPr id="3" name="Text Placeholder 2"/>
          <p:cNvSpPr>
            <a:spLocks noGrp="1"/>
          </p:cNvSpPr>
          <p:nvPr>
            <p:ph type="body" idx="1"/>
          </p:nvPr>
        </p:nvSpPr>
        <p:spPr>
          <a:xfrm>
            <a:off x="266700" y="4339771"/>
            <a:ext cx="9029700" cy="152762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68D5B5-C6F7-964B-9746-99355BBA23E8}" type="datetimeFigureOut">
              <a:rPr lang="en-US" smtClean="0"/>
              <a:t>8/6/2024</a:t>
            </a:fld>
            <a:endParaRPr lang="en-US"/>
          </a:p>
        </p:txBody>
      </p:sp>
      <p:sp>
        <p:nvSpPr>
          <p:cNvPr id="6" name="Slide Number Placeholder 5"/>
          <p:cNvSpPr>
            <a:spLocks noGrp="1"/>
          </p:cNvSpPr>
          <p:nvPr>
            <p:ph type="sldNum" sz="quarter" idx="12"/>
          </p:nvPr>
        </p:nvSpPr>
        <p:spPr/>
        <p:txBody>
          <a:bodyPr/>
          <a:lstStyle/>
          <a:p>
            <a:fld id="{BC46A316-B0DD-6945-AAC8-DEB298E30155}" type="slidenum">
              <a:rPr lang="en-US" smtClean="0"/>
              <a:t>‹#›</a:t>
            </a:fld>
            <a:endParaRPr lang="en-US"/>
          </a:p>
        </p:txBody>
      </p:sp>
      <p:pic>
        <p:nvPicPr>
          <p:cNvPr id="5" name="Picture 4">
            <a:extLst>
              <a:ext uri="{FF2B5EF4-FFF2-40B4-BE49-F238E27FC236}">
                <a16:creationId xmlns:a16="http://schemas.microsoft.com/office/drawing/2014/main" id="{67530187-3979-E127-7021-7EECAD204FD0}"/>
              </a:ext>
            </a:extLst>
          </p:cNvPr>
          <p:cNvPicPr>
            <a:picLocks noChangeAspect="1"/>
          </p:cNvPicPr>
          <p:nvPr userDrawn="1"/>
        </p:nvPicPr>
        <p:blipFill>
          <a:blip r:embed="rId3"/>
          <a:srcRect/>
          <a:stretch/>
        </p:blipFill>
        <p:spPr>
          <a:xfrm>
            <a:off x="107370" y="5741553"/>
            <a:ext cx="2552704" cy="886504"/>
          </a:xfrm>
          <a:prstGeom prst="rect">
            <a:avLst/>
          </a:prstGeom>
        </p:spPr>
      </p:pic>
    </p:spTree>
    <p:extLst>
      <p:ext uri="{BB962C8B-B14F-4D97-AF65-F5344CB8AC3E}">
        <p14:creationId xmlns:p14="http://schemas.microsoft.com/office/powerpoint/2010/main" val="3241894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1976" y="1828800"/>
            <a:ext cx="9034424"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919146" y="6173787"/>
            <a:ext cx="1708880" cy="365125"/>
          </a:xfrm>
          <a:prstGeom prst="rect">
            <a:avLst/>
          </a:prstGeom>
        </p:spPr>
        <p:txBody>
          <a:bodyPr vert="horz" lIns="91440" tIns="45720" rIns="91440" bIns="45720" rtlCol="0" anchor="ctr"/>
          <a:lstStyle>
            <a:lvl1pPr algn="r">
              <a:defRPr sz="1200">
                <a:solidFill>
                  <a:schemeClr val="tx1"/>
                </a:solidFill>
              </a:defRPr>
            </a:lvl1pPr>
          </a:lstStyle>
          <a:p>
            <a:fld id="{6968D5B5-C6F7-964B-9746-99355BBA23E8}" type="datetimeFigureOut">
              <a:rPr lang="en-US" smtClean="0"/>
              <a:pPr/>
              <a:t>8/6/2024</a:t>
            </a:fld>
            <a:endParaRPr lang="en-US"/>
          </a:p>
        </p:txBody>
      </p:sp>
      <p:sp>
        <p:nvSpPr>
          <p:cNvPr id="6" name="Slide Number Placeholder 5"/>
          <p:cNvSpPr>
            <a:spLocks noGrp="1"/>
          </p:cNvSpPr>
          <p:nvPr>
            <p:ph type="sldNum" sz="quarter" idx="4"/>
          </p:nvPr>
        </p:nvSpPr>
        <p:spPr>
          <a:xfrm>
            <a:off x="10912838" y="6173787"/>
            <a:ext cx="928141" cy="365125"/>
          </a:xfrm>
          <a:prstGeom prst="rect">
            <a:avLst/>
          </a:prstGeom>
        </p:spPr>
        <p:txBody>
          <a:bodyPr vert="horz" lIns="91440" tIns="45720" rIns="91440" bIns="45720" rtlCol="0" anchor="ctr"/>
          <a:lstStyle>
            <a:lvl1pPr algn="r">
              <a:defRPr sz="1200">
                <a:solidFill>
                  <a:schemeClr val="tx1"/>
                </a:solidFill>
              </a:defRPr>
            </a:lvl1pPr>
          </a:lstStyle>
          <a:p>
            <a:fld id="{BC46A316-B0DD-6945-AAC8-DEB298E30155}" type="slidenum">
              <a:rPr lang="en-US" smtClean="0"/>
              <a:pPr/>
              <a:t>‹#›</a:t>
            </a:fld>
            <a:endParaRPr lang="en-US"/>
          </a:p>
        </p:txBody>
      </p:sp>
      <p:sp>
        <p:nvSpPr>
          <p:cNvPr id="7" name="Title Placeholder 6">
            <a:extLst>
              <a:ext uri="{FF2B5EF4-FFF2-40B4-BE49-F238E27FC236}">
                <a16:creationId xmlns:a16="http://schemas.microsoft.com/office/drawing/2014/main" id="{43507369-7A7B-D637-EAB7-C9BC03C99CE8}"/>
              </a:ext>
            </a:extLst>
          </p:cNvPr>
          <p:cNvSpPr>
            <a:spLocks noGrp="1"/>
          </p:cNvSpPr>
          <p:nvPr>
            <p:ph type="title"/>
          </p:nvPr>
        </p:nvSpPr>
        <p:spPr>
          <a:xfrm>
            <a:off x="261976" y="190500"/>
            <a:ext cx="9034424" cy="1331913"/>
          </a:xfrm>
          <a:prstGeom prst="rect">
            <a:avLst/>
          </a:prstGeom>
        </p:spPr>
        <p:txBody>
          <a:bodyPr vert="horz" lIns="91440" tIns="45720" rIns="91440" bIns="45720" rtlCol="0" anchor="b">
            <a:normAutofit/>
          </a:bodyPr>
          <a:lstStyle/>
          <a:p>
            <a:r>
              <a:rPr lang="en-US"/>
              <a:t>Click to edit Master title style</a:t>
            </a:r>
          </a:p>
        </p:txBody>
      </p:sp>
    </p:spTree>
    <p:extLst>
      <p:ext uri="{BB962C8B-B14F-4D97-AF65-F5344CB8AC3E}">
        <p14:creationId xmlns:p14="http://schemas.microsoft.com/office/powerpoint/2010/main" val="3440882481"/>
      </p:ext>
    </p:extLst>
  </p:cSld>
  <p:clrMap bg1="lt1" tx1="dk1" bg2="lt2" tx2="dk2" accent1="accent1" accent2="accent2" accent3="accent3" accent4="accent4" accent5="accent5" accent6="accent6" hlink="hlink" folHlink="folHlink"/>
  <p:sldLayoutIdLst>
    <p:sldLayoutId id="2147483676" r:id="rId1"/>
    <p:sldLayoutId id="2147483675" r:id="rId2"/>
    <p:sldLayoutId id="2147483666" r:id="rId3"/>
    <p:sldLayoutId id="2147483674" r:id="rId4"/>
    <p:sldLayoutId id="2147483673" r:id="rId5"/>
    <p:sldLayoutId id="2147483662" r:id="rId6"/>
    <p:sldLayoutId id="2147483667" r:id="rId7"/>
    <p:sldLayoutId id="2147483672" r:id="rId8"/>
    <p:sldLayoutId id="2147483663" r:id="rId9"/>
    <p:sldLayoutId id="2147483665" r:id="rId10"/>
    <p:sldLayoutId id="2147483664" r:id="rId11"/>
  </p:sldLayoutIdLst>
  <p:txStyles>
    <p:titleStyle>
      <a:lvl1pPr algn="l" defTabSz="914400" rtl="0" eaLnBrk="1" latinLnBrk="0" hangingPunct="1">
        <a:lnSpc>
          <a:spcPct val="70000"/>
        </a:lnSpc>
        <a:spcBef>
          <a:spcPct val="0"/>
        </a:spcBef>
        <a:buNone/>
        <a:defRPr sz="4400" b="1" i="0" kern="1200" spc="-1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 userDrawn="1">
          <p15:clr>
            <a:srgbClr val="F26B43"/>
          </p15:clr>
        </p15:guide>
        <p15:guide id="2" pos="168" userDrawn="1">
          <p15:clr>
            <a:srgbClr val="F26B43"/>
          </p15:clr>
        </p15:guide>
        <p15:guide id="3" orient="horz" pos="3696" userDrawn="1">
          <p15:clr>
            <a:srgbClr val="F26B43"/>
          </p15:clr>
        </p15:guide>
        <p15:guide id="4" pos="5856" userDrawn="1">
          <p15:clr>
            <a:srgbClr val="F26B43"/>
          </p15:clr>
        </p15:guide>
        <p15:guide id="5" orient="horz" pos="1152" userDrawn="1">
          <p15:clr>
            <a:srgbClr val="F26B43"/>
          </p15:clr>
        </p15:guide>
        <p15:guide id="6" orient="horz" pos="960" userDrawn="1">
          <p15:clr>
            <a:srgbClr val="F26B43"/>
          </p15:clr>
        </p15:guide>
        <p15:guide id="7"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www.nd.gov/dpi/districtsschools/grants/consolidated-application"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members.ndrea.org/ndrea-events/Details/funding-your-plan-workshop-preparing-for-the-esser-cliff-march-20-2024-1049395?sourceTypeId=Hub" TargetMode="External"/><Relationship Id="rId2" Type="http://schemas.openxmlformats.org/officeDocument/2006/relationships/hyperlink" Target="https://www.nd.gov/dpi/districtsschools/finance-operations/funding-your-plan"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teams.microsoft.com/l/meetup-join/19%3ameeting_NmZkZmVmZGItZDQ2NS00YTM5LWJmNjctYjc5NGM0MDAzOTM4%40thread.v2/0?context=%7b%22Tid%22%3a%222dea0464-da51-4a88-bae2-b3db94bc0c54%22%2c%22Oid%22%3a%22c73cb9ad-4241-4446-9602-5ef9dd36ddfe%22%7d" TargetMode="External"/><Relationship Id="rId2" Type="http://schemas.openxmlformats.org/officeDocument/2006/relationships/hyperlink" Target="https://gcc02.safelinks.protection.outlook.com/?url=https%3A%2F%2Flinks-1.govdelivery.com%2FCL0%2Fhttps%3A%252F%252Fgcc02.safelinks.protection.outlook.com%252F%253Furl%3Dhttps%25253A%25252F%25252F2024elcrashcourse.eventbrite.com%25252F%2526data%3D05%25257C02%25257Ckmschaff%252540nd.gov%25257C4cdfdfd49195483e979708dcb1980040%25257C2dea0464da514a88bae2b3db94bc0c54%25257C0%25257C0%25257C638580513624761131%25257CUnknown%25257CTWFpbGZsb3d8eyJWIjoiMC4wLjAwMDAiLCJQIjoiV2luMzIiLCJBTiI6Ik1haWwiLCJXVCI6Mn0%25253D%25257C0%25257C%25257C%25257C%2526sdata%3DbUyTYX8A2QJ83zqhgObTndTv%25252FEZa1pC%25252BUa3dBU9q2nA%25253D%2526reserved%3D0%2F1%2F010001910f975f14-b19dd1dd-6a26-4c46-a2c1-79e4595b5e74-000000%2FnG4c19kkXfGwIOX2U7bakNzDVCoV5nGtX-FsA_aZiMk%3D364&amp;data=05%7C02%7Camandapeterson%40nd.gov%7Cca65716556264970223508dcb267011f%7C2dea0464da514a88bae2b3db94bc0c54%7C0%7C0%7C638581403613557852%7CUnknown%7CTWFpbGZsb3d8eyJWIjoiMC4wLjAwMDAiLCJQIjoiV2luMzIiLCJBTiI6Ik1haWwiLCJXVCI6Mn0%3D%7C0%7C%7C%7C&amp;sdata=FulcI1FMIi0spZJ8gMsTKSyqcsbw5D2ChSbvczgxCsU%3D&amp;reserved=0"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cid:image009.png@01D51C97.4E09C440"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gcc02.safelinks.protection.outlook.com/?url=https%3A%2F%2Fvmm0dj30.r.us-west-2.awstrack.me%2FL0%2Fhttps%3A%252F%252Fgcc02.safelinks.protection.outlook.com%252F%253Furl%3Dhttps%25253A%25252F%25252Flnks.gd%25252Fl%25252FeyJhbGciOiJIUzI1NiJ9.eyJidWxsZXRpbl9saW5rX2lkIjoxMDIsInVyaSI6ImJwMjpjbGljayIsInVybCI6Imh0dHBzOi8vZ2NjMDIuc2FmZWxpbmtzLnByb3RlY3Rpb24ub3V0bG9vay5jb20vP3VybD1odHRwcyUzQSUyRiUyRmNvbnRlbnQuZ292ZGVsaXZlcnkuY29tJTJGYXR0YWNobWVudHMlMkZORERQSSUyRjIwMjQlMkYwNiUyRjE5JTJGZmlsZV9hdHRhY2htZW50cyUyRjI5MTMyMzIlMkZLLTEyJTI1MjBQcmluY2lwYWwlMjUyMEFwcHJlbnRpY2VzaGlwJTI1MjBQbGF5Ym9vayUyNTIwLSUyNTIwRmluYWwlMjUyMCUyNTI4MSUyNTI5LnBkZiZkYXRhPTA1JTdDMDIlN0NhZnRob21hcyU0MG5kLmdvdiU3QzM0NzQ3OGRhZGJlMzQ2MTA1OTMwMDhkYzkxMmY1ZTdiJTdDMmRlYTA0NjRkYTUxNGE4OGJhZTJiM2RiOTRiYzBjNTQlN0MwJTdDMCU3QzYzODU0NDg3OTg0ODI1NTEzNyU3Q1Vua25vd24lN0NUV0ZwYkdac2IzZDhleUpXSWpvaU1DNHdMakF3TURBaUxDSlFJam9pVjJsdU16SWlMQ0pCVGlJNklrMWhhV3dpTENKWFZDSTZNbjAlM0QlN0MwJTdDJTdDJTdDJnNkYXRhPUlINGNXUUlaJTJGTHdBUkZWU0d3JTJGM2VQOVpmZFZNTDExcGVlNHJPQ1hJZEEwJTNEJnJlc2VydmVkPTAiLCJidWxsZXRpbl9pZCI6IjIwMjQwNjIwLjk2NTI2ODAxIn0.nn7FjW4Ar8jf2zNiWxtOk7ms8V8bLDWpbMp1dZ1wW7k%25252Fs%25252F3104969778%25252Fbr%25252F244491810458-l%2526data%3D05%25257C02%25257Ckmschaff%252540nd.gov%25257C7a838866431449adede408dcacc0bfac%25257C2dea0464da514a88bae2b3db94bc0c54%25257C0%25257C0%25257C638575191075736477%25257CUnknown%25257CTWFpbGZsb3d8eyJWIjoiMC4wLjAwMDAiLCJQIjoiV2luMzIiLCJBTiI6Ik1haWwiLCJXVCI6Mn0%25253D%25257C0%25257C%25257C%25257C%2526sdata%3DPkdw4DEaKBsTi4XXhyhocS4uYGcq6nl4QQSlHsNyKRQ%25253D%2526reserved%3D0%2F1%2F0101019104b8940d-0d82af73-c8ee-44c3-b14b-30a588642610-000000%2FGwOCgQ15CATQ6TsYzaIlJelM__U%3D385&amp;data=05%7C02%7Ckmschaff%40nd.gov%7Ce4458e649ad64012f5e308dcb0be62ba%7C2dea0464da514a88bae2b3db94bc0c54%7C0%7C0%7C638579582271848884%7CUnknown%7CTWFpbGZsb3d8eyJWIjoiMC4wLjAwMDAiLCJQIjoiV2luMzIiLCJBTiI6Ik1haWwiLCJXVCI6Mn0%3D%7C0%7C%7C%7C&amp;sdata=jVL9MBIohJCtob8XM%2B5T8VgNWz1twVZHY2B2eKqD9kw%3D&amp;reserved=0"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gcc02.safelinks.protection.outlook.com/?url=https%3A%2F%2Fvmm0dj30.r.us-west-2.awstrack.me%2FL0%2Fhttps%3A%252F%252Fcontent.govdelivery.com%252Fattachments%252FNDDPI%252F2024%252F07%252F26%252Ffile_attachments%252F2948527%252FJuly%2525202024%252520Newsletter%252520Article.pdf%2F1%2F0101019104b8940d-0d82af73-c8ee-44c3-b14b-30a588642610-000000%2FHHRBJvQhKEaiGhQRBzq-AUL8ktg%3D385&amp;data=05%7C02%7Ckmschaff%40nd.gov%7Ce4458e649ad64012f5e308dcb0be62ba%7C2dea0464da514a88bae2b3db94bc0c54%7C0%7C0%7C638579582271866859%7CUnknown%7CTWFpbGZsb3d8eyJWIjoiMC4wLjAwMDAiLCJQIjoiV2luMzIiLCJBTiI6Ik1haWwiLCJXVCI6Mn0%3D%7C0%7C%7C%7C&amp;sdata=OInZoVw1dgzk9Gilk2ICQ%2BSrKWHQXcqzNV98EZsw0v4%3D&amp;reserved=0"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lmatzke@nd.gov"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mailto:abutterworth@nd.gov"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gcc02.safelinks.protection.outlook.com/?url=https%3A%2F%2Flinks-2.govdelivery.com%2FCL0%2Fhttps%3A%252F%252Fgcc02.safelinks.protection.outlook.com%252F%253Furl%3Dhttps%25253A%25252F%25252Fyoutu.be%25252Fxn1QwjG_nH4%2526data%3D05%25257C02%25257Ckmschaff%252540nd.gov%25257C6908c83ee4b640eafb5208dca7301429%25257C2dea0464da514a88bae2b3db94bc0c54%25257C0%25257C0%25257C638569072138487970%25257CUnknown%25257CTWFpbGZsb3d8eyJWIjoiMC4wLjAwMDAiLCJQIjoiV2luMzIiLCJBTiI6Ik1haWwiLCJXVCI6Mn0%25253D%25257C0%25257C%25257C%25257C%2526sdata%3DDCiQX8qCDjkDTpzFVQuW0Gce0UzejW0%25252B8ro22K7N4fY%25253D%2526reserved%3D0%2F1%2F01010190c79f2e59-018ea9e2-ec46-4b2d-9ad7-f51d4307f20a-000000%2FYEXsqEEpxpiA1BVngQimOO2CkUx3wDy66fQ9RHCt5yU%3D362&amp;data=05%7C02%7Camandapeterson%40nd.gov%7C6e856f887ad442e1fe4b08dca76bb24c%7C2dea0464da514a88bae2b3db94bc0c54%7C0%7C0%7C638569329343223554%7CUnknown%7CTWFpbGZsb3d8eyJWIjoiMC4wLjAwMDAiLCJQIjoiV2luMzIiLCJBTiI6Ik1haWwiLCJXVCI6Mn0%3D%7C0%7C%7C%7C&amp;sdata=2oxkLSbNZcMjVYaSWdDqe2M2nvxXppRYyiJBMZdsR0I%3D&amp;reserved=0" TargetMode="External"/><Relationship Id="rId7" Type="http://schemas.openxmlformats.org/officeDocument/2006/relationships/hyperlink" Target="https://gcc02.safelinks.protection.outlook.com/?url=https%3A%2F%2Flinks-2.govdelivery.com%2FCL0%2Fhttps%3A%252F%252Fwww.nd.gov%252Fdpi%252Fsites%252Fwww%252Ffiles%252Fdocuments%252FFiscal%252FFunding%252520Your%252520Plan%252FROIworksheet.xlsx%2F1%2F01010190c79f2e59-018ea9e2-ec46-4b2d-9ad7-f51d4307f20a-000000%2Fxl_5UcfP62fQFrMMJVZAc17dYtgXgG2vR5bpfo0391Q%3D362&amp;data=05%7C02%7Camandapeterson%40nd.gov%7C6e856f887ad442e1fe4b08dca76bb24c%7C2dea0464da514a88bae2b3db94bc0c54%7C0%7C0%7C638569329343252549%7CUnknown%7CTWFpbGZsb3d8eyJWIjoiMC4wLjAwMDAiLCJQIjoiV2luMzIiLCJBTiI6Ik1haWwiLCJXVCI6Mn0%3D%7C0%7C%7C%7C&amp;sdata=hjfVen4BQ8w%2BSj%2BwzJJf7IrCzlweMwk1TYfq2i5uZY8%3D&amp;reserved=0" TargetMode="External"/><Relationship Id="rId2" Type="http://schemas.openxmlformats.org/officeDocument/2006/relationships/hyperlink" Target="https://www.nd.gov/dpi/sites/www/files/documents/Division%20of%20SS%26I/Con%20App/FinalTitleAllocations24-25.pdf" TargetMode="External"/><Relationship Id="rId1" Type="http://schemas.openxmlformats.org/officeDocument/2006/relationships/slideLayout" Target="../slideLayouts/slideLayout3.xml"/><Relationship Id="rId6" Type="http://schemas.openxmlformats.org/officeDocument/2006/relationships/hyperlink" Target="https://gcc02.safelinks.protection.outlook.com/?url=https%3A%2F%2Flinks-2.govdelivery.com%2FCL0%2Fhttps%3A%252F%252Fwww.nd.gov%252Fdpi%252Fsites%252Fwww%252Ffiles%252Fdocuments%252FFiscal%252FFunding%252520Your%252520Plan%252FROIPlanningToolInstructions.pdf%2F1%2F01010190c79f2e59-018ea9e2-ec46-4b2d-9ad7-f51d4307f20a-000000%2F7U2GXX3DFQixyB-qpRIdfob9FMSHo0Y6FwlCB3NXqz4%3D362&amp;data=05%7C02%7Camandapeterson%40nd.gov%7C6e856f887ad442e1fe4b08dca76bb24c%7C2dea0464da514a88bae2b3db94bc0c54%7C0%7C0%7C638569329343244529%7CUnknown%7CTWFpbGZsb3d8eyJWIjoiMC4wLjAwMDAiLCJQIjoiV2luMzIiLCJBTiI6Ik1haWwiLCJXVCI6Mn0%3D%7C0%7C%7C%7C&amp;sdata=Xh0ydwfJy3P4fFLavdWHsy7pTRvgA%2F%2BQtfhlC05fmVo%3D&amp;reserved=0" TargetMode="External"/><Relationship Id="rId5" Type="http://schemas.openxmlformats.org/officeDocument/2006/relationships/hyperlink" Target="https://gcc02.safelinks.protection.outlook.com/?url=https%3A%2F%2Flinks-2.govdelivery.com%2FCL0%2Fhttps%3A%252F%252Fwww.nd.gov%252Fdpi%252Fsites%252Fwww%252Ffiles%252Fdocuments%252FFiscal%252FFundingYourPlan_v1.pdf%2F1%2F01010190c79f2e59-018ea9e2-ec46-4b2d-9ad7-f51d4307f20a-000000%2FLaBqC5hLzBL7CTNIYPXPPiFsVA-EbooPIzza-ZH1nPw%3D362&amp;data=05%7C02%7Camandapeterson%40nd.gov%7C6e856f887ad442e1fe4b08dca76bb24c%7C2dea0464da514a88bae2b3db94bc0c54%7C0%7C0%7C638569329343237750%7CUnknown%7CTWFpbGZsb3d8eyJWIjoiMC4wLjAwMDAiLCJQIjoiV2luMzIiLCJBTiI6Ik1haWwiLCJXVCI6Mn0%3D%7C0%7C%7C%7C&amp;sdata=2X6Ofe%2Fo98sbQ%2FaT%2BFBoZbldEtxfkDhFx0ki%2B4Bwk5Q%3D&amp;reserved=0" TargetMode="External"/><Relationship Id="rId4" Type="http://schemas.openxmlformats.org/officeDocument/2006/relationships/hyperlink" Target="https://gcc02.safelinks.protection.outlook.com/?url=https%3A%2F%2Flinks-2.govdelivery.com%2FCL0%2Fhttps%3A%252F%252Fgcc02.safelinks.protection.outlook.com%252F%253Furl%3Dhttps%25253A%25252F%25252Fwww.youtube.com%25252Fwatch%25253Fv%25253DjKzC_e5fvuw%2526data%3D05%25257C02%25257Ckmschaff%252540nd.gov%25257C6908c83ee4b640eafb5208dca7301429%25257C2dea0464da514a88bae2b3db94bc0c54%25257C0%25257C0%25257C638569072138499191%25257CUnknown%25257CTWFpbGZsb3d8eyJWIjoiMC4wLjAwMDAiLCJQIjoiV2luMzIiLCJBTiI6Ik1haWwiLCJXVCI6Mn0%25253D%25257C0%25257C%25257C%25257C%2526sdata%3D0ihCjtFQ%25252Fszn87jBtKONM3Z4oOl9vVqhM14OPEwBhmU%25253D%2526reserved%3D0%2F1%2F01010190c79f2e59-018ea9e2-ec46-4b2d-9ad7-f51d4307f20a-000000%2FYazVJWgfuWxxHK_KOsSo35nZRoJkcZ_lrPEDL1d33qg%3D362&amp;data=05%7C02%7Camandapeterson%40nd.gov%7C6e856f887ad442e1fe4b08dca76bb24c%7C2dea0464da514a88bae2b3db94bc0c54%7C0%7C0%7C638569329343230272%7CUnknown%7CTWFpbGZsb3d8eyJWIjoiMC4wLjAwMDAiLCJQIjoiV2luMzIiLCJBTiI6Ik1haWwiLCJXVCI6Mn0%3D%7C0%7C%7C%7C&amp;sdata=RC6oRJbOd5wb%2FC1m5hE%2Bpiiz8WpPQlArcTv3WL2bHzU%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4B7E-1674-D12E-D576-ED6B3F234ED5}"/>
              </a:ext>
            </a:extLst>
          </p:cNvPr>
          <p:cNvSpPr>
            <a:spLocks noGrp="1"/>
          </p:cNvSpPr>
          <p:nvPr>
            <p:ph type="title"/>
          </p:nvPr>
        </p:nvSpPr>
        <p:spPr>
          <a:xfrm>
            <a:off x="627680" y="1146875"/>
            <a:ext cx="10988299" cy="4099300"/>
          </a:xfrm>
        </p:spPr>
        <p:txBody>
          <a:bodyPr anchor="t">
            <a:normAutofit fontScale="90000"/>
          </a:bodyPr>
          <a:lstStyle/>
          <a:p>
            <a:pPr algn="ctr">
              <a:lnSpc>
                <a:spcPct val="150000"/>
              </a:lnSpc>
              <a:spcAft>
                <a:spcPts val="1200"/>
              </a:spcAft>
            </a:pPr>
            <a:r>
              <a:rPr lang="en-US"/>
              <a:t>Back-to-school Drilldown for School Leaders </a:t>
            </a:r>
            <a:br>
              <a:rPr lang="en-US" sz="3600"/>
            </a:br>
            <a:br>
              <a:rPr lang="en-US" sz="3200"/>
            </a:br>
            <a:r>
              <a:rPr lang="en-US" sz="3200"/>
              <a:t>August 7, 2024</a:t>
            </a:r>
            <a:br>
              <a:rPr lang="en-US" sz="3200"/>
            </a:br>
            <a:br>
              <a:rPr lang="en-US" sz="3200"/>
            </a:br>
            <a:endParaRPr lang="en-US" sz="3200"/>
          </a:p>
        </p:txBody>
      </p:sp>
      <p:sp>
        <p:nvSpPr>
          <p:cNvPr id="5" name="TextBox 4">
            <a:extLst>
              <a:ext uri="{FF2B5EF4-FFF2-40B4-BE49-F238E27FC236}">
                <a16:creationId xmlns:a16="http://schemas.microsoft.com/office/drawing/2014/main" id="{17F10081-C5E8-0E2B-138E-10ED700DC752}"/>
              </a:ext>
            </a:extLst>
          </p:cNvPr>
          <p:cNvSpPr txBox="1"/>
          <p:nvPr/>
        </p:nvSpPr>
        <p:spPr>
          <a:xfrm>
            <a:off x="627680" y="4309948"/>
            <a:ext cx="10936640" cy="958660"/>
          </a:xfrm>
          <a:prstGeom prst="rect">
            <a:avLst/>
          </a:prstGeom>
          <a:noFill/>
        </p:spPr>
        <p:txBody>
          <a:bodyPr wrap="square" rtlCol="0">
            <a:spAutoFit/>
          </a:bodyPr>
          <a:lstStyle/>
          <a:p>
            <a:pPr algn="ctr">
              <a:lnSpc>
                <a:spcPct val="150000"/>
              </a:lnSpc>
            </a:pPr>
            <a:r>
              <a:rPr lang="en-US" sz="2000">
                <a:solidFill>
                  <a:schemeClr val="accent6">
                    <a:lumMod val="65000"/>
                    <a:lumOff val="35000"/>
                  </a:schemeClr>
                </a:solidFill>
                <a:latin typeface="Arial" panose="020B0604020202020204" pitchFamily="34" charset="0"/>
                <a:cs typeface="Arial" panose="020B0604020202020204" pitchFamily="34" charset="0"/>
              </a:rPr>
              <a:t>Laurie Matzke,  Assistant Superintendent</a:t>
            </a:r>
          </a:p>
          <a:p>
            <a:pPr algn="ctr">
              <a:lnSpc>
                <a:spcPct val="150000"/>
              </a:lnSpc>
            </a:pPr>
            <a:r>
              <a:rPr lang="en-US" sz="2000">
                <a:solidFill>
                  <a:schemeClr val="accent6">
                    <a:lumMod val="65000"/>
                    <a:lumOff val="35000"/>
                  </a:schemeClr>
                </a:solidFill>
                <a:latin typeface="Arial" panose="020B0604020202020204" pitchFamily="34" charset="0"/>
                <a:cs typeface="Arial" panose="020B0604020202020204" pitchFamily="34" charset="0"/>
              </a:rPr>
              <a:t>North Dakota Department of Public Instruction</a:t>
            </a:r>
          </a:p>
        </p:txBody>
      </p:sp>
    </p:spTree>
    <p:extLst>
      <p:ext uri="{BB962C8B-B14F-4D97-AF65-F5344CB8AC3E}">
        <p14:creationId xmlns:p14="http://schemas.microsoft.com/office/powerpoint/2010/main" val="21712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4372-59AA-EA09-3750-F8B18028EE31}"/>
              </a:ext>
            </a:extLst>
          </p:cNvPr>
          <p:cNvSpPr>
            <a:spLocks noGrp="1"/>
          </p:cNvSpPr>
          <p:nvPr>
            <p:ph type="title"/>
          </p:nvPr>
        </p:nvSpPr>
        <p:spPr>
          <a:xfrm>
            <a:off x="604434" y="190500"/>
            <a:ext cx="10972800" cy="1119107"/>
          </a:xfrm>
        </p:spPr>
        <p:txBody>
          <a:bodyPr>
            <a:normAutofit fontScale="90000"/>
          </a:bodyPr>
          <a:lstStyle/>
          <a:p>
            <a:pPr>
              <a:lnSpc>
                <a:spcPct val="100000"/>
              </a:lnSpc>
            </a:pPr>
            <a:r>
              <a:rPr lang="en-US">
                <a:latin typeface="Arial" panose="020B0604020202020204" pitchFamily="34" charset="0"/>
                <a:cs typeface="Arial" panose="020B0604020202020204" pitchFamily="34" charset="0"/>
              </a:rPr>
              <a:t>Consolidated Application Approval Process</a:t>
            </a:r>
            <a:endParaRPr lang="en-US"/>
          </a:p>
        </p:txBody>
      </p:sp>
      <p:sp>
        <p:nvSpPr>
          <p:cNvPr id="3" name="Text Placeholder 2">
            <a:extLst>
              <a:ext uri="{FF2B5EF4-FFF2-40B4-BE49-F238E27FC236}">
                <a16:creationId xmlns:a16="http://schemas.microsoft.com/office/drawing/2014/main" id="{676B4D34-1A58-B2F3-36BB-211B3447E7F5}"/>
              </a:ext>
            </a:extLst>
          </p:cNvPr>
          <p:cNvSpPr>
            <a:spLocks noGrp="1"/>
          </p:cNvSpPr>
          <p:nvPr>
            <p:ph type="body" idx="1"/>
          </p:nvPr>
        </p:nvSpPr>
        <p:spPr>
          <a:xfrm>
            <a:off x="604434" y="1482570"/>
            <a:ext cx="10972800" cy="4643021"/>
          </a:xfrm>
        </p:spPr>
        <p:txBody>
          <a:bodyPr>
            <a:normAutofit/>
          </a:bodyPr>
          <a:lstStyle/>
          <a:p>
            <a:pPr marL="342900" indent="-342900">
              <a:lnSpc>
                <a:spcPct val="100000"/>
              </a:lnSpc>
              <a:spcBef>
                <a:spcPts val="0"/>
              </a:spcBef>
              <a:spcAft>
                <a:spcPts val="1800"/>
              </a:spcAft>
              <a:buFont typeface="Wingdings" panose="05000000000000000000" pitchFamily="2" charset="2"/>
              <a:buChar char="ü"/>
            </a:pPr>
            <a:r>
              <a:rPr lang="en-US" sz="2000" b="0" dirty="0">
                <a:solidFill>
                  <a:schemeClr val="accent6">
                    <a:lumMod val="65000"/>
                    <a:lumOff val="35000"/>
                  </a:schemeClr>
                </a:solidFill>
                <a:latin typeface="Arial" panose="020B0604020202020204" pitchFamily="34" charset="0"/>
                <a:cs typeface="Arial" panose="020B0604020202020204" pitchFamily="34" charset="0"/>
              </a:rPr>
              <a:t>NDDPI personnel approve Con App narratives and use approved applications to determine allowable uses of funds, budget approvals, and future contract amendments.</a:t>
            </a:r>
          </a:p>
          <a:p>
            <a:pPr marL="342900" indent="-342900">
              <a:lnSpc>
                <a:spcPct val="100000"/>
              </a:lnSpc>
              <a:spcBef>
                <a:spcPts val="0"/>
              </a:spcBef>
              <a:spcAft>
                <a:spcPts val="1800"/>
              </a:spcAft>
              <a:buFont typeface="Wingdings" panose="05000000000000000000" pitchFamily="2" charset="2"/>
              <a:buChar char="ü"/>
            </a:pPr>
            <a:r>
              <a:rPr lang="en-US" sz="2000" b="0" dirty="0">
                <a:solidFill>
                  <a:schemeClr val="accent6">
                    <a:lumMod val="65000"/>
                    <a:lumOff val="35000"/>
                  </a:schemeClr>
                </a:solidFill>
                <a:latin typeface="Arial" panose="020B0604020202020204" pitchFamily="34" charset="0"/>
                <a:cs typeface="Arial" panose="020B0604020202020204" pitchFamily="34" charset="0"/>
              </a:rPr>
              <a:t>Budgets are created in WebGrants based on intent to comingle (schoolwide process) and transferability requests after the Con App narrative is approved and final allocations are released by the USED.</a:t>
            </a:r>
          </a:p>
          <a:p>
            <a:pPr marL="342900" indent="-342900">
              <a:lnSpc>
                <a:spcPct val="100000"/>
              </a:lnSpc>
              <a:spcBef>
                <a:spcPts val="0"/>
              </a:spcBef>
              <a:spcAft>
                <a:spcPts val="1800"/>
              </a:spcAft>
              <a:buFont typeface="Wingdings" panose="05000000000000000000" pitchFamily="2" charset="2"/>
              <a:buChar char="ü"/>
            </a:pPr>
            <a:r>
              <a:rPr lang="en-US" sz="2000" b="0" dirty="0">
                <a:solidFill>
                  <a:schemeClr val="accent6">
                    <a:lumMod val="65000"/>
                    <a:lumOff val="35000"/>
                  </a:schemeClr>
                </a:solidFill>
                <a:latin typeface="Arial" panose="020B0604020202020204" pitchFamily="34" charset="0"/>
                <a:cs typeface="Arial" panose="020B0604020202020204" pitchFamily="34" charset="0"/>
              </a:rPr>
              <a:t>Once budgets are submitted and approved by NDDPI staff, districts receive Contracts (i.e., grant awards) via WebGrants, and the Authorized Representative must sign before any claims can be paid.</a:t>
            </a:r>
          </a:p>
          <a:p>
            <a:pPr marL="342900" indent="-342900">
              <a:buFont typeface="Wingdings" panose="05000000000000000000" pitchFamily="2" charset="2"/>
              <a:buChar char="ü"/>
            </a:pPr>
            <a:r>
              <a:rPr lang="en-US" sz="2000" b="0" dirty="0">
                <a:solidFill>
                  <a:schemeClr val="accent6">
                    <a:lumMod val="65000"/>
                    <a:lumOff val="35000"/>
                  </a:schemeClr>
                </a:solidFill>
                <a:latin typeface="Arial" panose="020B0604020202020204" pitchFamily="34" charset="0"/>
                <a:cs typeface="Arial" panose="020B0604020202020204" pitchFamily="34" charset="0"/>
              </a:rPr>
              <a:t>Updated information on the Consolidated Application can always be found on the NDDPI website:   </a:t>
            </a:r>
            <a:r>
              <a:rPr lang="en-US" sz="1600" b="0" dirty="0">
                <a:latin typeface="Arial" panose="020B0604020202020204" pitchFamily="34" charset="0"/>
                <a:cs typeface="Arial" panose="020B0604020202020204" pitchFamily="34" charset="0"/>
                <a:hlinkClick r:id="rId2"/>
              </a:rPr>
              <a:t>Consolidated Application | North Dakota Department of Public Instruction (nd.gov/dpi)</a:t>
            </a:r>
            <a:endParaRPr lang="en-US" sz="1600" b="0" dirty="0">
              <a:latin typeface="Arial" panose="020B0604020202020204" pitchFamily="34" charset="0"/>
              <a:cs typeface="Arial" panose="020B0604020202020204" pitchFamily="34" charset="0"/>
            </a:endParaRPr>
          </a:p>
          <a:p>
            <a:pPr marL="342900" indent="-342900">
              <a:lnSpc>
                <a:spcPct val="100000"/>
              </a:lnSpc>
              <a:spcBef>
                <a:spcPts val="0"/>
              </a:spcBef>
              <a:spcAft>
                <a:spcPts val="1800"/>
              </a:spcAft>
              <a:buFont typeface="Wingdings" panose="05000000000000000000" pitchFamily="2" charset="2"/>
              <a:buChar char="ü"/>
            </a:pPr>
            <a:endParaRPr lang="en-US" sz="2000" b="0" dirty="0">
              <a:solidFill>
                <a:schemeClr val="accent6">
                  <a:lumMod val="65000"/>
                  <a:lumOff val="35000"/>
                </a:schemeClr>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9281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B059-C014-7493-BA07-4520C272FA1A}"/>
              </a:ext>
            </a:extLst>
          </p:cNvPr>
          <p:cNvSpPr>
            <a:spLocks noGrp="1"/>
          </p:cNvSpPr>
          <p:nvPr>
            <p:ph type="title"/>
          </p:nvPr>
        </p:nvSpPr>
        <p:spPr>
          <a:xfrm>
            <a:off x="612182" y="190500"/>
            <a:ext cx="10980550" cy="1331913"/>
          </a:xfrm>
        </p:spPr>
        <p:txBody>
          <a:bodyPr>
            <a:noAutofit/>
          </a:bodyPr>
          <a:lstStyle/>
          <a:p>
            <a:pPr>
              <a:lnSpc>
                <a:spcPct val="100000"/>
              </a:lnSpc>
            </a:pPr>
            <a:r>
              <a:rPr lang="en-US" sz="3600"/>
              <a:t>Funding Your Plan:</a:t>
            </a:r>
            <a:br>
              <a:rPr lang="en-US" sz="3600"/>
            </a:br>
            <a:r>
              <a:rPr lang="en-US" sz="3600"/>
              <a:t>Best Practices for Sustaining Effective Investments</a:t>
            </a:r>
          </a:p>
        </p:txBody>
      </p:sp>
      <p:sp>
        <p:nvSpPr>
          <p:cNvPr id="3" name="Text Placeholder 2">
            <a:extLst>
              <a:ext uri="{FF2B5EF4-FFF2-40B4-BE49-F238E27FC236}">
                <a16:creationId xmlns:a16="http://schemas.microsoft.com/office/drawing/2014/main" id="{5CF73834-A29B-9DFB-6525-752D97FF25F0}"/>
              </a:ext>
            </a:extLst>
          </p:cNvPr>
          <p:cNvSpPr>
            <a:spLocks noGrp="1"/>
          </p:cNvSpPr>
          <p:nvPr>
            <p:ph type="body" idx="1"/>
          </p:nvPr>
        </p:nvSpPr>
        <p:spPr>
          <a:xfrm>
            <a:off x="612182" y="1828801"/>
            <a:ext cx="10980550" cy="3805381"/>
          </a:xfrm>
        </p:spPr>
        <p:txBody>
          <a:bodyPr/>
          <a:lstStyle/>
          <a:p>
            <a:pPr marL="403225" indent="-342900">
              <a:lnSpc>
                <a:spcPct val="100000"/>
              </a:lnSpc>
              <a:spcBef>
                <a:spcPts val="600"/>
              </a:spcBef>
              <a:spcAft>
                <a:spcPts val="1200"/>
              </a:spcAft>
              <a:buFont typeface="Wingdings" panose="05000000000000000000" pitchFamily="2" charset="2"/>
              <a:buChar char="ü"/>
            </a:pPr>
            <a:r>
              <a:rPr lang="en-US" b="0" dirty="0">
                <a:solidFill>
                  <a:schemeClr val="accent6">
                    <a:lumMod val="65000"/>
                    <a:lumOff val="35000"/>
                  </a:schemeClr>
                </a:solidFill>
              </a:rPr>
              <a:t>Released January 2024</a:t>
            </a:r>
          </a:p>
          <a:p>
            <a:pPr marL="403225" indent="-342900">
              <a:lnSpc>
                <a:spcPct val="100000"/>
              </a:lnSpc>
              <a:spcBef>
                <a:spcPts val="600"/>
              </a:spcBef>
              <a:spcAft>
                <a:spcPts val="1200"/>
              </a:spcAft>
              <a:buFont typeface="Wingdings" panose="05000000000000000000" pitchFamily="2" charset="2"/>
              <a:buChar char="ü"/>
            </a:pPr>
            <a:r>
              <a:rPr lang="en-US" b="0" dirty="0">
                <a:solidFill>
                  <a:schemeClr val="accent6">
                    <a:lumMod val="65000"/>
                    <a:lumOff val="35000"/>
                  </a:schemeClr>
                </a:solidFill>
              </a:rPr>
              <a:t>Guidance and examples for districts</a:t>
            </a:r>
          </a:p>
          <a:p>
            <a:pPr marL="403225" indent="-342900">
              <a:lnSpc>
                <a:spcPct val="100000"/>
              </a:lnSpc>
              <a:spcBef>
                <a:spcPts val="600"/>
              </a:spcBef>
              <a:buFont typeface="Wingdings" panose="05000000000000000000" pitchFamily="2" charset="2"/>
              <a:buChar char="ü"/>
            </a:pPr>
            <a:r>
              <a:rPr lang="en-US" b="0" dirty="0">
                <a:solidFill>
                  <a:schemeClr val="accent6">
                    <a:lumMod val="65000"/>
                    <a:lumOff val="35000"/>
                  </a:schemeClr>
                </a:solidFill>
              </a:rPr>
              <a:t>ESSER inspired, but applicable to many more situations</a:t>
            </a:r>
          </a:p>
          <a:p>
            <a:pPr marL="860425" lvl="1" indent="-342900">
              <a:lnSpc>
                <a:spcPct val="100000"/>
              </a:lnSpc>
              <a:spcBef>
                <a:spcPts val="600"/>
              </a:spcBef>
              <a:spcAft>
                <a:spcPts val="1800"/>
              </a:spcAft>
              <a:buFont typeface="Arial" panose="020B0604020202020204" pitchFamily="34" charset="0"/>
              <a:buChar char="•"/>
            </a:pP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hlinkClick r:id="rId2"/>
              </a:rPr>
              <a:t>https://www.nd.gov/dpi/districtsschools/finance-operations/funding-your-plan</a:t>
            </a: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rPr>
              <a:t> </a:t>
            </a:r>
          </a:p>
          <a:p>
            <a:pPr marL="346075" indent="-285750">
              <a:lnSpc>
                <a:spcPct val="100000"/>
              </a:lnSpc>
              <a:spcBef>
                <a:spcPts val="600"/>
              </a:spcBef>
              <a:buFont typeface="Wingdings" panose="05000000000000000000" pitchFamily="2" charset="2"/>
              <a:buChar char="ü"/>
            </a:pPr>
            <a:r>
              <a:rPr lang="en-US" b="0" dirty="0">
                <a:solidFill>
                  <a:schemeClr val="accent6">
                    <a:lumMod val="65000"/>
                    <a:lumOff val="35000"/>
                  </a:schemeClr>
                </a:solidFill>
              </a:rPr>
              <a:t>Funding Your Plan Workshops: Preparing for the ESSER Cliff</a:t>
            </a:r>
          </a:p>
          <a:p>
            <a:pPr marL="860425" lvl="1" indent="-342900">
              <a:lnSpc>
                <a:spcPct val="100000"/>
              </a:lnSpc>
              <a:spcBef>
                <a:spcPts val="0"/>
              </a:spcBef>
              <a:spcAft>
                <a:spcPts val="600"/>
              </a:spcAft>
              <a:buFont typeface="Arial" panose="020B0604020202020204" pitchFamily="34" charset="0"/>
              <a:buChar char="•"/>
            </a:pPr>
            <a:r>
              <a:rPr lang="en-US" b="0" dirty="0">
                <a:solidFill>
                  <a:schemeClr val="accent6">
                    <a:lumMod val="65000"/>
                    <a:lumOff val="35000"/>
                  </a:schemeClr>
                </a:solidFill>
              </a:rPr>
              <a:t>Visit the </a:t>
            </a:r>
            <a:r>
              <a:rPr lang="en-US" b="0" dirty="0">
                <a:hlinkClick r:id="rId3"/>
              </a:rPr>
              <a:t>CREA Website </a:t>
            </a:r>
            <a:r>
              <a:rPr lang="en-US" b="0" dirty="0">
                <a:solidFill>
                  <a:schemeClr val="accent6">
                    <a:lumMod val="65000"/>
                    <a:lumOff val="35000"/>
                  </a:schemeClr>
                </a:solidFill>
              </a:rPr>
              <a:t>for future offerings</a:t>
            </a:r>
          </a:p>
          <a:p>
            <a:pPr marL="60325"/>
            <a:endParaRPr kumimoji="0" lang="en-US" sz="2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60325"/>
            <a:endParaRPr lang="en-US" sz="2400" b="0" dirty="0">
              <a:solidFill>
                <a:schemeClr val="accent4"/>
              </a:solidFill>
            </a:endParaRPr>
          </a:p>
          <a:p>
            <a:endParaRPr lang="en-US" dirty="0"/>
          </a:p>
        </p:txBody>
      </p:sp>
    </p:spTree>
    <p:extLst>
      <p:ext uri="{BB962C8B-B14F-4D97-AF65-F5344CB8AC3E}">
        <p14:creationId xmlns:p14="http://schemas.microsoft.com/office/powerpoint/2010/main" val="1222211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2E591-CE15-A8F0-4F94-7FF531EF9B1B}"/>
              </a:ext>
            </a:extLst>
          </p:cNvPr>
          <p:cNvSpPr>
            <a:spLocks noGrp="1"/>
          </p:cNvSpPr>
          <p:nvPr>
            <p:ph type="title"/>
          </p:nvPr>
        </p:nvSpPr>
        <p:spPr>
          <a:xfrm>
            <a:off x="604433" y="190501"/>
            <a:ext cx="10996047" cy="1095858"/>
          </a:xfrm>
        </p:spPr>
        <p:txBody>
          <a:bodyPr/>
          <a:lstStyle/>
          <a:p>
            <a:r>
              <a:rPr lang="en-US"/>
              <a:t>Upcoming  Training  Opportunities</a:t>
            </a:r>
          </a:p>
        </p:txBody>
      </p:sp>
      <p:sp>
        <p:nvSpPr>
          <p:cNvPr id="3" name="Text Placeholder 2">
            <a:extLst>
              <a:ext uri="{FF2B5EF4-FFF2-40B4-BE49-F238E27FC236}">
                <a16:creationId xmlns:a16="http://schemas.microsoft.com/office/drawing/2014/main" id="{3509362F-BDC4-73E5-1310-3A25EE0E06AF}"/>
              </a:ext>
            </a:extLst>
          </p:cNvPr>
          <p:cNvSpPr>
            <a:spLocks noGrp="1"/>
          </p:cNvSpPr>
          <p:nvPr>
            <p:ph type="body" idx="1"/>
          </p:nvPr>
        </p:nvSpPr>
        <p:spPr>
          <a:xfrm>
            <a:off x="604434" y="1828801"/>
            <a:ext cx="10996046" cy="3805381"/>
          </a:xfrm>
        </p:spPr>
        <p:txBody>
          <a:bodyPr>
            <a:normAutofit/>
          </a:bodyPr>
          <a:lstStyle/>
          <a:p>
            <a:pPr marL="342900" indent="-342900" fontAlgn="base">
              <a:lnSpc>
                <a:spcPct val="100000"/>
              </a:lnSpc>
              <a:spcBef>
                <a:spcPts val="600"/>
              </a:spcBef>
              <a:spcAft>
                <a:spcPts val="1800"/>
              </a:spcAft>
              <a:buFont typeface="Wingdings" panose="05000000000000000000" pitchFamily="2" charset="2"/>
              <a:buChar char="ü"/>
            </a:pPr>
            <a:r>
              <a:rPr lang="en-US" b="0" dirty="0">
                <a:solidFill>
                  <a:schemeClr val="accent6">
                    <a:lumMod val="65000"/>
                    <a:lumOff val="35000"/>
                  </a:schemeClr>
                </a:solidFill>
                <a:latin typeface="Arial" panose="020B0604020202020204" pitchFamily="34" charset="0"/>
                <a:cs typeface="Arial" panose="020B0604020202020204" pitchFamily="34" charset="0"/>
              </a:rPr>
              <a:t>EL Crash Course – August 28-29, 2024, </a:t>
            </a:r>
            <a:r>
              <a:rPr lang="en-US" b="0" dirty="0">
                <a:solidFill>
                  <a:srgbClr val="262626"/>
                </a:solidFill>
                <a:latin typeface="Arial" panose="020B0604020202020204" pitchFamily="34" charset="0"/>
                <a:cs typeface="Arial" panose="020B0604020202020204" pitchFamily="34" charset="0"/>
                <a:hlinkClick r:id="rId2"/>
              </a:rPr>
              <a:t>Register here</a:t>
            </a:r>
            <a:endParaRPr lang="en-US" b="0" dirty="0">
              <a:solidFill>
                <a:srgbClr val="262626"/>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ts val="0"/>
              </a:spcBef>
              <a:buClrTx/>
              <a:buSzTx/>
              <a:buFont typeface="Wingdings" panose="05000000000000000000" pitchFamily="2" charset="2"/>
              <a:buChar char="ü"/>
              <a:tabLst/>
              <a:defRPr/>
            </a:pPr>
            <a:r>
              <a:rPr lang="en-US" b="0" dirty="0">
                <a:solidFill>
                  <a:schemeClr val="accent6">
                    <a:lumMod val="65000"/>
                    <a:lumOff val="35000"/>
                  </a:schemeClr>
                </a:solidFill>
                <a:latin typeface="Arial" panose="020B0604020202020204" pitchFamily="34" charset="0"/>
                <a:cs typeface="Arial" panose="020B0604020202020204" pitchFamily="34" charset="0"/>
              </a:rPr>
              <a:t>Accountability Report Review-Data Overview – ​ September 3, 2024</a:t>
            </a:r>
          </a:p>
          <a:p>
            <a:pPr marL="742950" lvl="1" indent="-285750" fontAlgn="base">
              <a:lnSpc>
                <a:spcPct val="100000"/>
              </a:lnSpc>
              <a:spcBef>
                <a:spcPts val="600"/>
              </a:spcBef>
              <a:spcAft>
                <a:spcPts val="1800"/>
              </a:spcAft>
              <a:buFont typeface="Arial" panose="020B0604020202020204" pitchFamily="34" charset="0"/>
              <a:buChar char="•"/>
              <a:defRPr/>
            </a:pPr>
            <a:r>
              <a:rPr lang="en-US" sz="2400" b="0" dirty="0">
                <a:solidFill>
                  <a:schemeClr val="accent6">
                    <a:lumMod val="65000"/>
                    <a:lumOff val="35000"/>
                  </a:schemeClr>
                </a:solidFill>
                <a:latin typeface="Arial" panose="020B0604020202020204" pitchFamily="34" charset="0"/>
                <a:cs typeface="Arial" panose="020B0604020202020204" pitchFamily="34" charset="0"/>
              </a:rPr>
              <a:t> </a:t>
            </a:r>
            <a:r>
              <a:rPr kumimoji="0" lang="en-US" sz="2400" b="0" i="0" u="sng" strike="noStrike" kern="1200" cap="none" spc="0" normalizeH="0" baseline="0" noProof="0" dirty="0">
                <a:ln>
                  <a:noFill/>
                </a:ln>
                <a:solidFill>
                  <a:srgbClr val="5B5FC7"/>
                </a:solidFill>
                <a:effectLst/>
                <a:uLnTx/>
                <a:uFillTx/>
                <a:latin typeface="Arial" panose="020B0604020202020204" pitchFamily="34" charset="0"/>
                <a:ea typeface="Aptos" panose="020B0004020202020204" pitchFamily="34" charset="0"/>
                <a:cs typeface="Arial" panose="020B0604020202020204" pitchFamily="34" charset="0"/>
                <a:hlinkClick r:id="rId3"/>
              </a:rPr>
              <a:t>Click here to join the meeting</a:t>
            </a:r>
            <a:endParaRPr kumimoji="0" lang="en-US" sz="2400" b="0" i="0" u="sng" strike="noStrike" kern="1200" cap="none" spc="0" normalizeH="0" baseline="0" noProof="0" dirty="0">
              <a:ln>
                <a:noFill/>
              </a:ln>
              <a:solidFill>
                <a:srgbClr val="5B5FC7"/>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fontAlgn="base">
              <a:lnSpc>
                <a:spcPct val="100000"/>
              </a:lnSpc>
              <a:spcBef>
                <a:spcPts val="600"/>
              </a:spcBef>
              <a:spcAft>
                <a:spcPts val="1200"/>
              </a:spcAft>
              <a:buClrTx/>
              <a:buSzTx/>
              <a:buFont typeface="Wingdings" panose="05000000000000000000" pitchFamily="2" charset="2"/>
              <a:buChar char="ü"/>
              <a:tabLst/>
              <a:defRPr/>
            </a:pPr>
            <a:r>
              <a:rPr lang="en-US" b="0" dirty="0">
                <a:solidFill>
                  <a:schemeClr val="accent6">
                    <a:lumMod val="65000"/>
                    <a:lumOff val="35000"/>
                  </a:schemeClr>
                </a:solidFill>
                <a:latin typeface="Arial" panose="020B0604020202020204" pitchFamily="34" charset="0"/>
                <a:cs typeface="Arial" panose="020B0604020202020204" pitchFamily="34" charset="0"/>
              </a:rPr>
              <a:t>TSI/CSI Training for Identified Schools – September 17-18</a:t>
            </a:r>
          </a:p>
          <a:p>
            <a:pPr marL="342900" marR="0" lvl="0" indent="-342900" fontAlgn="base">
              <a:lnSpc>
                <a:spcPct val="100000"/>
              </a:lnSpc>
              <a:spcBef>
                <a:spcPts val="600"/>
              </a:spcBef>
              <a:spcAft>
                <a:spcPts val="1200"/>
              </a:spcAft>
              <a:buClrTx/>
              <a:buSzTx/>
              <a:buFont typeface="Wingdings" panose="05000000000000000000" pitchFamily="2" charset="2"/>
              <a:buChar char="ü"/>
              <a:tabLst/>
              <a:defRPr/>
            </a:pPr>
            <a:r>
              <a:rPr lang="en-US" b="0" dirty="0">
                <a:solidFill>
                  <a:schemeClr val="accent6">
                    <a:lumMod val="65000"/>
                    <a:lumOff val="35000"/>
                  </a:schemeClr>
                </a:solidFill>
                <a:latin typeface="Arial" panose="020B0604020202020204" pitchFamily="34" charset="0"/>
                <a:cs typeface="Arial" panose="020B0604020202020204" pitchFamily="34" charset="0"/>
              </a:rPr>
              <a:t>Foster Care/Homeless/N&amp;D Meeting – September 25, 2024​</a:t>
            </a:r>
          </a:p>
          <a:p>
            <a:pPr marL="342900" marR="0" lvl="0" indent="-342900" fontAlgn="base">
              <a:lnSpc>
                <a:spcPct val="100000"/>
              </a:lnSpc>
              <a:spcBef>
                <a:spcPts val="600"/>
              </a:spcBef>
              <a:spcAft>
                <a:spcPts val="1200"/>
              </a:spcAft>
              <a:buClrTx/>
              <a:buSzTx/>
              <a:buFont typeface="Wingdings" panose="05000000000000000000" pitchFamily="2" charset="2"/>
              <a:buChar char="ü"/>
              <a:tabLst/>
              <a:defRPr/>
            </a:pPr>
            <a:r>
              <a:rPr lang="en-US" b="0" dirty="0">
                <a:solidFill>
                  <a:schemeClr val="accent6">
                    <a:lumMod val="65000"/>
                    <a:lumOff val="35000"/>
                  </a:schemeClr>
                </a:solidFill>
                <a:latin typeface="Arial" panose="020B0604020202020204" pitchFamily="34" charset="0"/>
                <a:cs typeface="Arial" panose="020B0604020202020204" pitchFamily="34" charset="0"/>
              </a:rPr>
              <a:t>Title I Schoolwide and Targeted Assistance Training – September 26, 2024</a:t>
            </a:r>
            <a:r>
              <a:rPr lang="en-US" sz="2000" b="0" dirty="0">
                <a:solidFill>
                  <a:schemeClr val="accent6">
                    <a:lumMod val="65000"/>
                    <a:lumOff val="3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91565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C1F874-D308-175A-D991-5221D3D573C6}"/>
              </a:ext>
            </a:extLst>
          </p:cNvPr>
          <p:cNvSpPr/>
          <p:nvPr/>
        </p:nvSpPr>
        <p:spPr>
          <a:xfrm>
            <a:off x="166977" y="5589767"/>
            <a:ext cx="2608028" cy="1001864"/>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women with different colored rectangles&#10;&#10;Description automatically generated">
            <a:extLst>
              <a:ext uri="{FF2B5EF4-FFF2-40B4-BE49-F238E27FC236}">
                <a16:creationId xmlns:a16="http://schemas.microsoft.com/office/drawing/2014/main" id="{DC3A2A74-02D0-30C6-6D4C-3FF9DD0B6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440" y="137159"/>
            <a:ext cx="8961120" cy="6720841"/>
          </a:xfrm>
          <a:prstGeom prst="rect">
            <a:avLst/>
          </a:prstGeom>
        </p:spPr>
      </p:pic>
    </p:spTree>
    <p:extLst>
      <p:ext uri="{BB962C8B-B14F-4D97-AF65-F5344CB8AC3E}">
        <p14:creationId xmlns:p14="http://schemas.microsoft.com/office/powerpoint/2010/main" val="3084044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3381-BA84-8772-08EA-36B406D205A3}"/>
              </a:ext>
            </a:extLst>
          </p:cNvPr>
          <p:cNvSpPr>
            <a:spLocks noGrp="1"/>
          </p:cNvSpPr>
          <p:nvPr>
            <p:ph type="title"/>
          </p:nvPr>
        </p:nvSpPr>
        <p:spPr>
          <a:xfrm>
            <a:off x="674174" y="463486"/>
            <a:ext cx="8622224" cy="849076"/>
          </a:xfrm>
        </p:spPr>
        <p:txBody>
          <a:bodyPr/>
          <a:lstStyle/>
          <a:p>
            <a:r>
              <a:rPr lang="en-US" sz="4400">
                <a:latin typeface="Arial" panose="020B0604020202020204" pitchFamily="34" charset="0"/>
                <a:cs typeface="Arial" panose="020B0604020202020204" pitchFamily="34" charset="0"/>
              </a:rPr>
              <a:t>ESSA Updates</a:t>
            </a:r>
            <a:endParaRPr lang="en-US"/>
          </a:p>
        </p:txBody>
      </p:sp>
      <p:sp>
        <p:nvSpPr>
          <p:cNvPr id="3" name="Text Placeholder 2">
            <a:extLst>
              <a:ext uri="{FF2B5EF4-FFF2-40B4-BE49-F238E27FC236}">
                <a16:creationId xmlns:a16="http://schemas.microsoft.com/office/drawing/2014/main" id="{622B6ACC-2735-09A2-FD9A-35CD6629D894}"/>
              </a:ext>
            </a:extLst>
          </p:cNvPr>
          <p:cNvSpPr>
            <a:spLocks noGrp="1"/>
          </p:cNvSpPr>
          <p:nvPr>
            <p:ph type="body" idx="1"/>
          </p:nvPr>
        </p:nvSpPr>
        <p:spPr>
          <a:xfrm>
            <a:off x="674174" y="1556237"/>
            <a:ext cx="10905295" cy="4413739"/>
          </a:xfrm>
        </p:spPr>
        <p:txBody>
          <a:bodyPr>
            <a:normAutofit fontScale="92500" lnSpcReduction="10000"/>
          </a:bodyPr>
          <a:lstStyle/>
          <a:p>
            <a:pPr marL="457200" indent="-457200">
              <a:lnSpc>
                <a:spcPct val="110000"/>
              </a:lnSpc>
              <a:spcBef>
                <a:spcPts val="0"/>
              </a:spcBef>
              <a:spcAft>
                <a:spcPts val="600"/>
              </a:spcAft>
              <a:buFont typeface="Wingdings" panose="05000000000000000000" pitchFamily="2" charset="2"/>
              <a:buChar char="ü"/>
            </a:pPr>
            <a:r>
              <a:rPr lang="en-US" sz="2600" b="0" dirty="0">
                <a:solidFill>
                  <a:schemeClr val="accent6">
                    <a:lumMod val="65000"/>
                    <a:lumOff val="35000"/>
                  </a:schemeClr>
                </a:solidFill>
                <a:latin typeface="Arial" panose="020B0604020202020204" pitchFamily="34" charset="0"/>
                <a:cs typeface="Arial" panose="020B0604020202020204" pitchFamily="34" charset="0"/>
              </a:rPr>
              <a:t>Although technically, the Every Student Succeeds Act (ESSA) law has expired, there is no current discussion of reauthorization.</a:t>
            </a:r>
          </a:p>
          <a:p>
            <a:pPr marL="0" indent="0">
              <a:lnSpc>
                <a:spcPct val="110000"/>
              </a:lnSpc>
              <a:spcBef>
                <a:spcPts val="0"/>
              </a:spcBef>
              <a:spcAft>
                <a:spcPts val="600"/>
              </a:spcAft>
              <a:buNone/>
            </a:pPr>
            <a:endParaRPr lang="en-US" sz="2600" b="0" dirty="0">
              <a:solidFill>
                <a:schemeClr val="accent6">
                  <a:lumMod val="65000"/>
                  <a:lumOff val="35000"/>
                </a:schemeClr>
              </a:solidFill>
              <a:latin typeface="Arial" panose="020B0604020202020204" pitchFamily="34" charset="0"/>
              <a:cs typeface="Arial" panose="020B0604020202020204" pitchFamily="34" charset="0"/>
            </a:endParaRPr>
          </a:p>
          <a:p>
            <a:pPr marL="457200" indent="-457200">
              <a:lnSpc>
                <a:spcPct val="110000"/>
              </a:lnSpc>
              <a:spcBef>
                <a:spcPts val="0"/>
              </a:spcBef>
              <a:spcAft>
                <a:spcPts val="600"/>
              </a:spcAft>
              <a:buFont typeface="Wingdings" panose="05000000000000000000" pitchFamily="2" charset="2"/>
              <a:buChar char="ü"/>
            </a:pPr>
            <a:r>
              <a:rPr lang="en-US" sz="2600" b="0" dirty="0">
                <a:solidFill>
                  <a:schemeClr val="accent6">
                    <a:lumMod val="65000"/>
                    <a:lumOff val="35000"/>
                  </a:schemeClr>
                </a:solidFill>
                <a:latin typeface="Arial" panose="020B0604020202020204" pitchFamily="34" charset="0"/>
                <a:cs typeface="Arial" panose="020B0604020202020204" pitchFamily="34" charset="0"/>
              </a:rPr>
              <a:t>The NDDPI continues to meet annually with our ESSA Implementation Committee to discuss the need for changes or updates to our plan. We will meet with this committee on September 12, 2024.</a:t>
            </a:r>
          </a:p>
          <a:p>
            <a:pPr marL="0" indent="0">
              <a:spcBef>
                <a:spcPts val="0"/>
              </a:spcBef>
              <a:spcAft>
                <a:spcPts val="600"/>
              </a:spcAft>
              <a:buNone/>
            </a:pPr>
            <a:endParaRPr lang="en-US" sz="2400" b="0" dirty="0">
              <a:solidFill>
                <a:schemeClr val="accent6">
                  <a:lumMod val="65000"/>
                  <a:lumOff val="35000"/>
                </a:schemeClr>
              </a:solidFill>
              <a:latin typeface="Arial" panose="020B0604020202020204" pitchFamily="34" charset="0"/>
              <a:cs typeface="Arial" panose="020B0604020202020204" pitchFamily="34" charset="0"/>
            </a:endParaRPr>
          </a:p>
          <a:p>
            <a:pPr marL="457200" indent="-457200">
              <a:spcBef>
                <a:spcPts val="0"/>
              </a:spcBef>
              <a:spcAft>
                <a:spcPts val="600"/>
              </a:spcAft>
              <a:buFont typeface="Wingdings" panose="05000000000000000000" pitchFamily="2" charset="2"/>
              <a:buChar char="ü"/>
            </a:pPr>
            <a:r>
              <a:rPr lang="en-US" sz="2600" b="0" dirty="0">
                <a:solidFill>
                  <a:schemeClr val="accent6">
                    <a:lumMod val="65000"/>
                    <a:lumOff val="35000"/>
                  </a:schemeClr>
                </a:solidFill>
                <a:latin typeface="Arial" panose="020B0604020202020204" pitchFamily="34" charset="0"/>
                <a:cs typeface="Arial" panose="020B0604020202020204" pitchFamily="34" charset="0"/>
              </a:rPr>
              <a:t>Topics of discussion for the September 2024 meeting:</a:t>
            </a:r>
          </a:p>
          <a:p>
            <a:pPr marL="1257300" lvl="2" indent="-342900">
              <a:spcBef>
                <a:spcPts val="0"/>
              </a:spcBef>
              <a:spcAft>
                <a:spcPts val="600"/>
              </a:spcAft>
              <a:buFont typeface="Arial" panose="020B0604020202020204" pitchFamily="34" charset="0"/>
              <a:buChar char="•"/>
            </a:pPr>
            <a:r>
              <a:rPr lang="en-US" dirty="0">
                <a:solidFill>
                  <a:schemeClr val="accent6">
                    <a:lumMod val="65000"/>
                    <a:lumOff val="35000"/>
                  </a:schemeClr>
                </a:solidFill>
                <a:latin typeface="Arial" panose="020B0604020202020204" pitchFamily="34" charset="0"/>
                <a:cs typeface="Arial" panose="020B0604020202020204" pitchFamily="34" charset="0"/>
              </a:rPr>
              <a:t>Accountability</a:t>
            </a:r>
          </a:p>
          <a:p>
            <a:pPr marL="1257300" lvl="2" indent="-342900">
              <a:spcBef>
                <a:spcPts val="0"/>
              </a:spcBef>
              <a:spcAft>
                <a:spcPts val="600"/>
              </a:spcAft>
              <a:buFont typeface="Arial" panose="020B0604020202020204" pitchFamily="34" charset="0"/>
              <a:buChar char="•"/>
            </a:pPr>
            <a:r>
              <a:rPr lang="en-US" b="0" dirty="0">
                <a:solidFill>
                  <a:schemeClr val="accent6">
                    <a:lumMod val="65000"/>
                    <a:lumOff val="35000"/>
                  </a:schemeClr>
                </a:solidFill>
                <a:latin typeface="Arial" panose="020B0604020202020204" pitchFamily="34" charset="0"/>
                <a:cs typeface="Arial" panose="020B0604020202020204" pitchFamily="34" charset="0"/>
              </a:rPr>
              <a:t>Student Engagement</a:t>
            </a:r>
          </a:p>
          <a:p>
            <a:pPr marL="1257300" lvl="2" indent="-342900">
              <a:spcBef>
                <a:spcPts val="0"/>
              </a:spcBef>
              <a:spcAft>
                <a:spcPts val="600"/>
              </a:spcAft>
              <a:buFont typeface="Arial" panose="020B0604020202020204" pitchFamily="34" charset="0"/>
              <a:buChar char="•"/>
            </a:pPr>
            <a:r>
              <a:rPr lang="en-US" dirty="0">
                <a:solidFill>
                  <a:schemeClr val="accent6">
                    <a:lumMod val="65000"/>
                    <a:lumOff val="35000"/>
                  </a:schemeClr>
                </a:solidFill>
                <a:latin typeface="Arial" panose="020B0604020202020204" pitchFamily="34" charset="0"/>
                <a:cs typeface="Arial" panose="020B0604020202020204" pitchFamily="34" charset="0"/>
              </a:rPr>
              <a:t>Choice Ready</a:t>
            </a:r>
          </a:p>
          <a:p>
            <a:pPr marL="1257300" lvl="2" indent="-342900">
              <a:spcBef>
                <a:spcPts val="0"/>
              </a:spcBef>
              <a:spcAft>
                <a:spcPts val="600"/>
              </a:spcAft>
              <a:buFont typeface="Arial" panose="020B0604020202020204" pitchFamily="34" charset="0"/>
              <a:buChar char="•"/>
            </a:pPr>
            <a:r>
              <a:rPr lang="en-US" b="0" dirty="0">
                <a:solidFill>
                  <a:schemeClr val="accent6">
                    <a:lumMod val="65000"/>
                    <a:lumOff val="35000"/>
                  </a:schemeClr>
                </a:solidFill>
                <a:latin typeface="Arial" panose="020B0604020202020204" pitchFamily="34" charset="0"/>
                <a:cs typeface="Arial" panose="020B0604020202020204" pitchFamily="34" charset="0"/>
              </a:rPr>
              <a:t>Teacher Shortage</a:t>
            </a:r>
          </a:p>
          <a:p>
            <a:pPr marL="0" indent="0">
              <a:spcBef>
                <a:spcPts val="0"/>
              </a:spcBef>
              <a:spcAft>
                <a:spcPts val="600"/>
              </a:spcAft>
              <a:buNone/>
            </a:pPr>
            <a:endParaRPr lang="en-US" sz="2400" b="0" dirty="0">
              <a:solidFill>
                <a:schemeClr val="accent6">
                  <a:lumMod val="65000"/>
                  <a:lumOff val="35000"/>
                </a:schemeClr>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68353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8E0C-86BB-D261-2E7D-750374B341D4}"/>
              </a:ext>
            </a:extLst>
          </p:cNvPr>
          <p:cNvSpPr>
            <a:spLocks noGrp="1"/>
          </p:cNvSpPr>
          <p:nvPr>
            <p:ph type="title"/>
          </p:nvPr>
        </p:nvSpPr>
        <p:spPr>
          <a:xfrm>
            <a:off x="635430" y="190501"/>
            <a:ext cx="8660969" cy="1103608"/>
          </a:xfrm>
        </p:spPr>
        <p:txBody>
          <a:bodyPr/>
          <a:lstStyle/>
          <a:p>
            <a:r>
              <a:rPr lang="en-US"/>
              <a:t>School Accountability Reports</a:t>
            </a:r>
          </a:p>
        </p:txBody>
      </p:sp>
      <p:sp>
        <p:nvSpPr>
          <p:cNvPr id="3" name="Text Placeholder 2">
            <a:extLst>
              <a:ext uri="{FF2B5EF4-FFF2-40B4-BE49-F238E27FC236}">
                <a16:creationId xmlns:a16="http://schemas.microsoft.com/office/drawing/2014/main" id="{E5F64621-964A-6C52-A32A-603036A1D001}"/>
              </a:ext>
            </a:extLst>
          </p:cNvPr>
          <p:cNvSpPr>
            <a:spLocks noGrp="1"/>
          </p:cNvSpPr>
          <p:nvPr>
            <p:ph type="body" idx="1"/>
          </p:nvPr>
        </p:nvSpPr>
        <p:spPr>
          <a:xfrm>
            <a:off x="635430" y="1424355"/>
            <a:ext cx="10933718" cy="4209828"/>
          </a:xfrm>
        </p:spPr>
        <p:txBody>
          <a:bodyPr>
            <a:normAutofit/>
          </a:bodyPr>
          <a:lstStyle/>
          <a:p>
            <a:pPr marL="342900" indent="-342900">
              <a:lnSpc>
                <a:spcPct val="110000"/>
              </a:lnSpc>
              <a:spcBef>
                <a:spcPts val="0"/>
              </a:spcBef>
              <a:spcAft>
                <a:spcPts val="600"/>
              </a:spcAft>
              <a:buFont typeface="Wingdings" panose="05000000000000000000" pitchFamily="2" charset="2"/>
              <a:buChar char="ü"/>
            </a:pPr>
            <a:r>
              <a:rPr lang="en-US" sz="2400" b="0">
                <a:solidFill>
                  <a:schemeClr val="accent6">
                    <a:lumMod val="65000"/>
                    <a:lumOff val="35000"/>
                  </a:schemeClr>
                </a:solidFill>
                <a:latin typeface="Arial" panose="020B0604020202020204" pitchFamily="34" charset="0"/>
                <a:cs typeface="Arial" panose="020B0604020202020204" pitchFamily="34" charset="0"/>
              </a:rPr>
              <a:t>Under the ESSA federal law, state education departments, such as the NDDPI, are required to create an accountability report annually for every public school in the state.</a:t>
            </a:r>
          </a:p>
          <a:p>
            <a:pPr marL="342900" indent="-342900">
              <a:lnSpc>
                <a:spcPct val="110000"/>
              </a:lnSpc>
              <a:spcBef>
                <a:spcPts val="0"/>
              </a:spcBef>
              <a:spcAft>
                <a:spcPts val="600"/>
              </a:spcAft>
              <a:buFont typeface="Wingdings" panose="05000000000000000000" pitchFamily="2" charset="2"/>
              <a:buChar char="ü"/>
            </a:pPr>
            <a:endParaRPr lang="en-US" sz="2400" b="0">
              <a:solidFill>
                <a:schemeClr val="accent6">
                  <a:lumMod val="65000"/>
                  <a:lumOff val="35000"/>
                </a:schemeClr>
              </a:solidFill>
              <a:latin typeface="Arial" panose="020B0604020202020204" pitchFamily="34" charset="0"/>
              <a:cs typeface="Arial" panose="020B0604020202020204" pitchFamily="34" charset="0"/>
            </a:endParaRPr>
          </a:p>
          <a:p>
            <a:pPr marL="342900" indent="-342900">
              <a:lnSpc>
                <a:spcPct val="110000"/>
              </a:lnSpc>
              <a:spcBef>
                <a:spcPts val="0"/>
              </a:spcBef>
              <a:spcAft>
                <a:spcPts val="600"/>
              </a:spcAft>
              <a:buFont typeface="Wingdings" panose="05000000000000000000" pitchFamily="2" charset="2"/>
              <a:buChar char="ü"/>
            </a:pPr>
            <a:r>
              <a:rPr lang="en-US" sz="2400" b="0">
                <a:solidFill>
                  <a:schemeClr val="accent6">
                    <a:lumMod val="65000"/>
                    <a:lumOff val="35000"/>
                  </a:schemeClr>
                </a:solidFill>
                <a:latin typeface="Arial" panose="020B0604020202020204" pitchFamily="34" charset="0"/>
                <a:cs typeface="Arial" panose="020B0604020202020204" pitchFamily="34" charset="0"/>
              </a:rPr>
              <a:t>The school accountability reports outline how schools are performing on the accountability elements North Dakota selected within its ESSA plan.</a:t>
            </a:r>
          </a:p>
          <a:p>
            <a:pPr marL="342900" indent="-342900">
              <a:lnSpc>
                <a:spcPct val="110000"/>
              </a:lnSpc>
              <a:spcBef>
                <a:spcPts val="0"/>
              </a:spcBef>
              <a:spcAft>
                <a:spcPts val="600"/>
              </a:spcAft>
              <a:buFont typeface="Wingdings" panose="05000000000000000000" pitchFamily="2" charset="2"/>
              <a:buChar char="ü"/>
            </a:pPr>
            <a:endParaRPr lang="en-US" sz="2400" b="0">
              <a:solidFill>
                <a:schemeClr val="accent6">
                  <a:lumMod val="65000"/>
                  <a:lumOff val="35000"/>
                </a:schemeClr>
              </a:solidFill>
              <a:latin typeface="Arial" panose="020B0604020202020204" pitchFamily="34" charset="0"/>
              <a:cs typeface="Arial" panose="020B0604020202020204" pitchFamily="34" charset="0"/>
            </a:endParaRPr>
          </a:p>
          <a:p>
            <a:pPr marL="342900" indent="-342900">
              <a:lnSpc>
                <a:spcPct val="110000"/>
              </a:lnSpc>
              <a:spcBef>
                <a:spcPts val="0"/>
              </a:spcBef>
              <a:spcAft>
                <a:spcPts val="600"/>
              </a:spcAft>
              <a:buFont typeface="Wingdings" panose="05000000000000000000" pitchFamily="2" charset="2"/>
              <a:buChar char="ü"/>
            </a:pPr>
            <a:r>
              <a:rPr lang="en-US" sz="2400" b="0">
                <a:solidFill>
                  <a:schemeClr val="accent6">
                    <a:lumMod val="65000"/>
                    <a:lumOff val="35000"/>
                  </a:schemeClr>
                </a:solidFill>
                <a:latin typeface="Arial" panose="020B0604020202020204" pitchFamily="34" charset="0"/>
                <a:cs typeface="Arial" panose="020B0604020202020204" pitchFamily="34" charset="0"/>
              </a:rPr>
              <a:t>The subsequent slide outlines the accountability elements at both the elementary and high school grade spans in North Dakota.</a:t>
            </a:r>
          </a:p>
          <a:p>
            <a:endParaRPr lang="en-US"/>
          </a:p>
        </p:txBody>
      </p:sp>
    </p:spTree>
    <p:extLst>
      <p:ext uri="{BB962C8B-B14F-4D97-AF65-F5344CB8AC3E}">
        <p14:creationId xmlns:p14="http://schemas.microsoft.com/office/powerpoint/2010/main" val="1854027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6DB8-3DD7-81F0-C3A0-C5F4899DE609}"/>
              </a:ext>
            </a:extLst>
          </p:cNvPr>
          <p:cNvSpPr>
            <a:spLocks noGrp="1"/>
          </p:cNvSpPr>
          <p:nvPr>
            <p:ph type="title"/>
          </p:nvPr>
        </p:nvSpPr>
        <p:spPr>
          <a:xfrm>
            <a:off x="612182" y="190500"/>
            <a:ext cx="11389317" cy="1049215"/>
          </a:xfrm>
        </p:spPr>
        <p:txBody>
          <a:bodyPr>
            <a:normAutofit fontScale="90000"/>
          </a:bodyPr>
          <a:lstStyle/>
          <a:p>
            <a:pPr>
              <a:lnSpc>
                <a:spcPct val="100000"/>
              </a:lnSpc>
            </a:pPr>
            <a:r>
              <a:rPr lang="en-US" sz="4400">
                <a:latin typeface="Arial" panose="020B0604020202020204" pitchFamily="34" charset="0"/>
                <a:cs typeface="Arial" panose="020B0604020202020204" pitchFamily="34" charset="0"/>
              </a:rPr>
              <a:t>Elementary/</a:t>
            </a:r>
            <a:r>
              <a:rPr lang="en-US">
                <a:latin typeface="Arial" panose="020B0604020202020204" pitchFamily="34" charset="0"/>
                <a:cs typeface="Arial" panose="020B0604020202020204" pitchFamily="34" charset="0"/>
              </a:rPr>
              <a:t>H</a:t>
            </a:r>
            <a:r>
              <a:rPr lang="en-US" sz="4400">
                <a:latin typeface="Arial" panose="020B0604020202020204" pitchFamily="34" charset="0"/>
                <a:cs typeface="Arial" panose="020B0604020202020204" pitchFamily="34" charset="0"/>
              </a:rPr>
              <a:t>igh School Accountability </a:t>
            </a:r>
            <a:r>
              <a:rPr lang="en-US">
                <a:latin typeface="Arial" panose="020B0604020202020204" pitchFamily="34" charset="0"/>
                <a:cs typeface="Arial" panose="020B0604020202020204" pitchFamily="34" charset="0"/>
              </a:rPr>
              <a:t>S</a:t>
            </a:r>
            <a:r>
              <a:rPr lang="en-US" sz="4400">
                <a:latin typeface="Arial" panose="020B0604020202020204" pitchFamily="34" charset="0"/>
                <a:cs typeface="Arial" panose="020B0604020202020204" pitchFamily="34" charset="0"/>
              </a:rPr>
              <a:t>ystem</a:t>
            </a:r>
            <a:endParaRPr lang="en-US"/>
          </a:p>
        </p:txBody>
      </p:sp>
      <p:pic>
        <p:nvPicPr>
          <p:cNvPr id="5" name="Content Placeholder 4" descr="Pie charts showing accountability system report percentages for grades k-8 and 9-12.">
            <a:extLst>
              <a:ext uri="{FF2B5EF4-FFF2-40B4-BE49-F238E27FC236}">
                <a16:creationId xmlns:a16="http://schemas.microsoft.com/office/drawing/2014/main" id="{57EEDD27-A1BC-AEC5-DBA9-95570F6DF2FB}"/>
              </a:ext>
            </a:extLst>
          </p:cNvPr>
          <p:cNvPicPr>
            <a:picLocks noChangeAspect="1"/>
          </p:cNvPicPr>
          <p:nvPr/>
        </p:nvPicPr>
        <p:blipFill>
          <a:blip r:embed="rId2"/>
          <a:stretch>
            <a:fillRect/>
          </a:stretch>
        </p:blipFill>
        <p:spPr>
          <a:xfrm>
            <a:off x="1246816" y="1596325"/>
            <a:ext cx="9672538" cy="4268081"/>
          </a:xfrm>
          <a:prstGeom prst="rect">
            <a:avLst/>
          </a:prstGeom>
        </p:spPr>
      </p:pic>
    </p:spTree>
    <p:extLst>
      <p:ext uri="{BB962C8B-B14F-4D97-AF65-F5344CB8AC3E}">
        <p14:creationId xmlns:p14="http://schemas.microsoft.com/office/powerpoint/2010/main" val="2839640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763F2-288C-3DFB-4736-524E4488ADA0}"/>
              </a:ext>
            </a:extLst>
          </p:cNvPr>
          <p:cNvSpPr>
            <a:spLocks noGrp="1"/>
          </p:cNvSpPr>
          <p:nvPr>
            <p:ph type="title"/>
          </p:nvPr>
        </p:nvSpPr>
        <p:spPr>
          <a:xfrm>
            <a:off x="402955" y="190501"/>
            <a:ext cx="11677973" cy="1033318"/>
          </a:xfrm>
        </p:spPr>
        <p:txBody>
          <a:bodyPr>
            <a:normAutofit fontScale="90000"/>
          </a:bodyPr>
          <a:lstStyle/>
          <a:p>
            <a:pPr>
              <a:lnSpc>
                <a:spcPct val="100000"/>
              </a:lnSpc>
            </a:pPr>
            <a:r>
              <a:rPr lang="en-US" sz="4400">
                <a:latin typeface="Arial" panose="020B0604020202020204" pitchFamily="34" charset="0"/>
                <a:cs typeface="Arial" panose="020B0604020202020204" pitchFamily="34" charset="0"/>
              </a:rPr>
              <a:t>How and What </a:t>
            </a:r>
            <a:r>
              <a:rPr lang="en-US">
                <a:latin typeface="Arial" panose="020B0604020202020204" pitchFamily="34" charset="0"/>
                <a:cs typeface="Arial" panose="020B0604020202020204" pitchFamily="34" charset="0"/>
              </a:rPr>
              <a:t>I</a:t>
            </a:r>
            <a:r>
              <a:rPr lang="en-US" sz="4400">
                <a:latin typeface="Arial" panose="020B0604020202020204" pitchFamily="34" charset="0"/>
                <a:cs typeface="Arial" panose="020B0604020202020204" pitchFamily="34" charset="0"/>
              </a:rPr>
              <a:t>nformation </a:t>
            </a:r>
            <a:r>
              <a:rPr lang="en-US">
                <a:latin typeface="Arial" panose="020B0604020202020204" pitchFamily="34" charset="0"/>
                <a:cs typeface="Arial" panose="020B0604020202020204" pitchFamily="34" charset="0"/>
              </a:rPr>
              <a:t>W</a:t>
            </a:r>
            <a:r>
              <a:rPr lang="en-US" sz="4400">
                <a:latin typeface="Arial" panose="020B0604020202020204" pitchFamily="34" charset="0"/>
                <a:cs typeface="Arial" panose="020B0604020202020204" pitchFamily="34" charset="0"/>
              </a:rPr>
              <a:t>ill </a:t>
            </a:r>
            <a:r>
              <a:rPr lang="en-US">
                <a:latin typeface="Arial" panose="020B0604020202020204" pitchFamily="34" charset="0"/>
                <a:cs typeface="Arial" panose="020B0604020202020204" pitchFamily="34" charset="0"/>
              </a:rPr>
              <a:t>B</a:t>
            </a:r>
            <a:r>
              <a:rPr lang="en-US" sz="4400">
                <a:latin typeface="Arial" panose="020B0604020202020204" pitchFamily="34" charset="0"/>
                <a:cs typeface="Arial" panose="020B0604020202020204" pitchFamily="34" charset="0"/>
              </a:rPr>
              <a:t>e </a:t>
            </a:r>
            <a:r>
              <a:rPr lang="en-US">
                <a:latin typeface="Arial" panose="020B0604020202020204" pitchFamily="34" charset="0"/>
                <a:cs typeface="Arial" panose="020B0604020202020204" pitchFamily="34" charset="0"/>
              </a:rPr>
              <a:t>D</a:t>
            </a:r>
            <a:r>
              <a:rPr lang="en-US" sz="4400">
                <a:latin typeface="Arial" panose="020B0604020202020204" pitchFamily="34" charset="0"/>
                <a:cs typeface="Arial" panose="020B0604020202020204" pitchFamily="34" charset="0"/>
              </a:rPr>
              <a:t>isseminated</a:t>
            </a:r>
            <a:endParaRPr lang="en-US"/>
          </a:p>
        </p:txBody>
      </p:sp>
      <p:sp>
        <p:nvSpPr>
          <p:cNvPr id="3" name="Text Placeholder 2">
            <a:extLst>
              <a:ext uri="{FF2B5EF4-FFF2-40B4-BE49-F238E27FC236}">
                <a16:creationId xmlns:a16="http://schemas.microsoft.com/office/drawing/2014/main" id="{9EEB854C-4C08-A1EF-E7BF-137F883C51E7}"/>
              </a:ext>
            </a:extLst>
          </p:cNvPr>
          <p:cNvSpPr>
            <a:spLocks noGrp="1"/>
          </p:cNvSpPr>
          <p:nvPr>
            <p:ph type="body" idx="1"/>
          </p:nvPr>
        </p:nvSpPr>
        <p:spPr>
          <a:xfrm>
            <a:off x="458456" y="1301583"/>
            <a:ext cx="11143281" cy="4254833"/>
          </a:xfrm>
        </p:spPr>
        <p:txBody>
          <a:bodyPr/>
          <a:lstStyle/>
          <a:p>
            <a:pPr>
              <a:lnSpc>
                <a:spcPct val="100000"/>
              </a:lnSpc>
            </a:pPr>
            <a:r>
              <a:rPr lang="en-US" sz="2400" b="0" dirty="0">
                <a:solidFill>
                  <a:schemeClr val="accent6">
                    <a:lumMod val="65000"/>
                    <a:lumOff val="35000"/>
                  </a:schemeClr>
                </a:solidFill>
                <a:latin typeface="Arial" panose="020B0604020202020204" pitchFamily="34" charset="0"/>
                <a:cs typeface="Arial" panose="020B0604020202020204" pitchFamily="34" charset="0"/>
              </a:rPr>
              <a:t>The 2023-2024 school </a:t>
            </a:r>
            <a:r>
              <a:rPr lang="en-US" b="0" dirty="0">
                <a:solidFill>
                  <a:schemeClr val="accent6">
                    <a:lumMod val="65000"/>
                    <a:lumOff val="35000"/>
                  </a:schemeClr>
                </a:solidFill>
                <a:latin typeface="Arial" panose="020B0604020202020204" pitchFamily="34" charset="0"/>
                <a:cs typeface="Arial" panose="020B0604020202020204" pitchFamily="34" charset="0"/>
              </a:rPr>
              <a:t>a</a:t>
            </a:r>
            <a:r>
              <a:rPr lang="en-US" sz="2400" b="0" dirty="0">
                <a:solidFill>
                  <a:schemeClr val="accent6">
                    <a:lumMod val="65000"/>
                    <a:lumOff val="35000"/>
                  </a:schemeClr>
                </a:solidFill>
                <a:latin typeface="Arial" panose="020B0604020202020204" pitchFamily="34" charset="0"/>
                <a:cs typeface="Arial" panose="020B0604020202020204" pitchFamily="34" charset="0"/>
              </a:rPr>
              <a:t>ccountability reports under ESSA will be released in mid-August 2024. Listed below is a timeline showing the rollout of this process:</a:t>
            </a:r>
          </a:p>
          <a:p>
            <a:endParaRPr lang="en-US" dirty="0"/>
          </a:p>
        </p:txBody>
      </p:sp>
      <p:graphicFrame>
        <p:nvGraphicFramePr>
          <p:cNvPr id="4" name="Table 4">
            <a:extLst>
              <a:ext uri="{FF2B5EF4-FFF2-40B4-BE49-F238E27FC236}">
                <a16:creationId xmlns:a16="http://schemas.microsoft.com/office/drawing/2014/main" id="{A64AAE2F-97FC-5614-A4D2-B70F57D9E21C}"/>
              </a:ext>
            </a:extLst>
          </p:cNvPr>
          <p:cNvGraphicFramePr>
            <a:graphicFrameLocks noGrp="1"/>
          </p:cNvGraphicFramePr>
          <p:nvPr>
            <p:extLst>
              <p:ext uri="{D42A27DB-BD31-4B8C-83A1-F6EECF244321}">
                <p14:modId xmlns:p14="http://schemas.microsoft.com/office/powerpoint/2010/main" val="1920533102"/>
              </p:ext>
            </p:extLst>
          </p:nvPr>
        </p:nvGraphicFramePr>
        <p:xfrm>
          <a:off x="897924" y="2238591"/>
          <a:ext cx="10264346" cy="3627484"/>
        </p:xfrm>
        <a:graphic>
          <a:graphicData uri="http://schemas.openxmlformats.org/drawingml/2006/table">
            <a:tbl>
              <a:tblPr firstRow="1" bandRow="1">
                <a:tableStyleId>{69CF1AB2-1976-4502-BF36-3FF5EA218861}</a:tableStyleId>
              </a:tblPr>
              <a:tblGrid>
                <a:gridCol w="3781168">
                  <a:extLst>
                    <a:ext uri="{9D8B030D-6E8A-4147-A177-3AD203B41FA5}">
                      <a16:colId xmlns:a16="http://schemas.microsoft.com/office/drawing/2014/main" val="1900935351"/>
                    </a:ext>
                  </a:extLst>
                </a:gridCol>
                <a:gridCol w="6483178">
                  <a:extLst>
                    <a:ext uri="{9D8B030D-6E8A-4147-A177-3AD203B41FA5}">
                      <a16:colId xmlns:a16="http://schemas.microsoft.com/office/drawing/2014/main" val="2288213368"/>
                    </a:ext>
                  </a:extLst>
                </a:gridCol>
              </a:tblGrid>
              <a:tr h="485174">
                <a:tc>
                  <a:txBody>
                    <a:bodyPr/>
                    <a:lstStyle/>
                    <a:p>
                      <a:pPr algn="l"/>
                      <a:r>
                        <a:rPr lang="en-US" sz="2000" b="0">
                          <a:solidFill>
                            <a:schemeClr val="accent6">
                              <a:lumMod val="75000"/>
                              <a:lumOff val="25000"/>
                            </a:schemeClr>
                          </a:solidFill>
                        </a:rPr>
                        <a:t>July</a:t>
                      </a:r>
                      <a:r>
                        <a:rPr lang="en-US" sz="2000">
                          <a:solidFill>
                            <a:schemeClr val="accent6">
                              <a:lumMod val="75000"/>
                              <a:lumOff val="25000"/>
                            </a:schemeClr>
                          </a:solidFill>
                        </a:rPr>
                        <a:t> </a:t>
                      </a:r>
                      <a:r>
                        <a:rPr lang="en-US" sz="2000" b="0">
                          <a:solidFill>
                            <a:schemeClr val="accent6">
                              <a:lumMod val="75000"/>
                              <a:lumOff val="25000"/>
                            </a:schemeClr>
                          </a:solidFill>
                        </a:rPr>
                        <a:t>– August</a:t>
                      </a:r>
                      <a:endParaRPr lang="en-US" sz="2000" b="0">
                        <a:solidFill>
                          <a:schemeClr val="accent6">
                            <a:lumMod val="75000"/>
                            <a:lumOff val="25000"/>
                          </a:schemeClr>
                        </a:solidFill>
                        <a:latin typeface="Arial" panose="020B0604020202020204" pitchFamily="34" charset="0"/>
                        <a:cs typeface="Arial" panose="020B0604020202020204" pitchFamily="34" charset="0"/>
                      </a:endParaRPr>
                    </a:p>
                  </a:txBody>
                  <a:tcPr anchor="ctr"/>
                </a:tc>
                <a:tc>
                  <a:txBody>
                    <a:bodyPr/>
                    <a:lstStyle/>
                    <a:p>
                      <a:pPr algn="l"/>
                      <a:r>
                        <a:rPr lang="en-US" sz="2000" b="0" dirty="0">
                          <a:solidFill>
                            <a:schemeClr val="accent6">
                              <a:lumMod val="75000"/>
                              <a:lumOff val="25000"/>
                            </a:schemeClr>
                          </a:solidFill>
                        </a:rPr>
                        <a:t>School accountability reports created</a:t>
                      </a:r>
                      <a:endParaRPr lang="en-US" sz="2000" b="0" dirty="0">
                        <a:solidFill>
                          <a:schemeClr val="accent6">
                            <a:lumMod val="75000"/>
                            <a:lumOff val="2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6571975"/>
                  </a:ext>
                </a:extLst>
              </a:tr>
              <a:tr h="837423">
                <a:tc>
                  <a:txBody>
                    <a:bodyPr/>
                    <a:lstStyle/>
                    <a:p>
                      <a:pPr algn="l"/>
                      <a:r>
                        <a:rPr lang="en-US" sz="2000">
                          <a:solidFill>
                            <a:schemeClr val="accent6">
                              <a:lumMod val="75000"/>
                              <a:lumOff val="25000"/>
                            </a:schemeClr>
                          </a:solidFill>
                        </a:rPr>
                        <a:t>Mid-August</a:t>
                      </a:r>
                      <a:endParaRPr lang="en-US" sz="2000">
                        <a:solidFill>
                          <a:schemeClr val="accent6">
                            <a:lumMod val="75000"/>
                            <a:lumOff val="25000"/>
                          </a:schemeClr>
                        </a:solidFill>
                        <a:latin typeface="Arial" panose="020B0604020202020204" pitchFamily="34" charset="0"/>
                        <a:cs typeface="Arial" panose="020B0604020202020204" pitchFamily="34" charset="0"/>
                      </a:endParaRPr>
                    </a:p>
                  </a:txBody>
                  <a:tcPr anchor="ctr"/>
                </a:tc>
                <a:tc>
                  <a:txBody>
                    <a:bodyPr/>
                    <a:lstStyle/>
                    <a:p>
                      <a:pPr algn="l"/>
                      <a:r>
                        <a:rPr lang="en-US" sz="2000" dirty="0">
                          <a:solidFill>
                            <a:schemeClr val="accent6">
                              <a:lumMod val="75000"/>
                              <a:lumOff val="25000"/>
                            </a:schemeClr>
                          </a:solidFill>
                        </a:rPr>
                        <a:t>Correspondence disseminated for review of school accountability reports in STARS</a:t>
                      </a:r>
                      <a:endParaRPr lang="en-US" sz="2000" dirty="0">
                        <a:solidFill>
                          <a:schemeClr val="accent6">
                            <a:lumMod val="75000"/>
                            <a:lumOff val="2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81396000"/>
                  </a:ext>
                </a:extLst>
              </a:tr>
              <a:tr h="733732">
                <a:tc>
                  <a:txBody>
                    <a:bodyPr/>
                    <a:lstStyle/>
                    <a:p>
                      <a:pPr algn="l"/>
                      <a:r>
                        <a:rPr lang="en-US" sz="2000" dirty="0">
                          <a:solidFill>
                            <a:schemeClr val="accent6">
                              <a:lumMod val="75000"/>
                              <a:lumOff val="25000"/>
                            </a:schemeClr>
                          </a:solidFill>
                        </a:rPr>
                        <a:t>Mid-August – early September </a:t>
                      </a:r>
                      <a:endParaRPr lang="en-US" sz="2000" dirty="0">
                        <a:solidFill>
                          <a:schemeClr val="accent6">
                            <a:lumMod val="75000"/>
                            <a:lumOff val="25000"/>
                          </a:schemeClr>
                        </a:solidFill>
                        <a:latin typeface="Arial" panose="020B0604020202020204" pitchFamily="34" charset="0"/>
                        <a:cs typeface="Arial" panose="020B0604020202020204" pitchFamily="34" charset="0"/>
                      </a:endParaRPr>
                    </a:p>
                  </a:txBody>
                  <a:tcPr anchor="ctr"/>
                </a:tc>
                <a:tc>
                  <a:txBody>
                    <a:bodyPr/>
                    <a:lstStyle/>
                    <a:p>
                      <a:pPr algn="l"/>
                      <a:r>
                        <a:rPr lang="en-US" sz="2000" dirty="0">
                          <a:solidFill>
                            <a:schemeClr val="accent6">
                              <a:lumMod val="75000"/>
                              <a:lumOff val="25000"/>
                            </a:schemeClr>
                          </a:solidFill>
                        </a:rPr>
                        <a:t>Accountability report question and answer period</a:t>
                      </a:r>
                      <a:endParaRPr lang="en-US" sz="2000" dirty="0">
                        <a:solidFill>
                          <a:schemeClr val="accent6">
                            <a:lumMod val="75000"/>
                            <a:lumOff val="2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4159861"/>
                  </a:ext>
                </a:extLst>
              </a:tr>
              <a:tr h="733732">
                <a:tc>
                  <a:txBody>
                    <a:bodyPr/>
                    <a:lstStyle/>
                    <a:p>
                      <a:pPr algn="l"/>
                      <a:r>
                        <a:rPr lang="en-US" sz="2000" dirty="0">
                          <a:solidFill>
                            <a:schemeClr val="accent6">
                              <a:lumMod val="75000"/>
                              <a:lumOff val="25000"/>
                            </a:schemeClr>
                          </a:solidFill>
                          <a:latin typeface="Arial" panose="020B0604020202020204" pitchFamily="34" charset="0"/>
                          <a:cs typeface="Arial" panose="020B0604020202020204" pitchFamily="34" charset="0"/>
                        </a:rPr>
                        <a:t>September 3, 2024</a:t>
                      </a:r>
                    </a:p>
                  </a:txBody>
                  <a:tcPr anchor="ctr"/>
                </a:tc>
                <a:tc>
                  <a:txBody>
                    <a:bodyPr/>
                    <a:lstStyle/>
                    <a:p>
                      <a:pPr algn="l"/>
                      <a:r>
                        <a:rPr lang="en-US" sz="2000" dirty="0">
                          <a:solidFill>
                            <a:schemeClr val="accent6">
                              <a:lumMod val="75000"/>
                              <a:lumOff val="25000"/>
                            </a:schemeClr>
                          </a:solidFill>
                          <a:latin typeface="Arial" panose="020B0604020202020204" pitchFamily="34" charset="0"/>
                          <a:cs typeface="Arial" panose="020B0604020202020204" pitchFamily="34" charset="0"/>
                        </a:rPr>
                        <a:t>Accountability report review and data overview TEAMS meeting</a:t>
                      </a:r>
                    </a:p>
                  </a:txBody>
                  <a:tcPr anchor="ctr"/>
                </a:tc>
                <a:extLst>
                  <a:ext uri="{0D108BD9-81ED-4DB2-BD59-A6C34878D82A}">
                    <a16:rowId xmlns:a16="http://schemas.microsoft.com/office/drawing/2014/main" val="87412409"/>
                  </a:ext>
                </a:extLst>
              </a:tr>
              <a:tr h="837423">
                <a:tc>
                  <a:txBody>
                    <a:bodyPr/>
                    <a:lstStyle/>
                    <a:p>
                      <a:pPr algn="l"/>
                      <a:r>
                        <a:rPr lang="en-US" sz="2000" dirty="0">
                          <a:solidFill>
                            <a:schemeClr val="accent6">
                              <a:lumMod val="75000"/>
                              <a:lumOff val="25000"/>
                            </a:schemeClr>
                          </a:solidFill>
                        </a:rPr>
                        <a:t>Mid-September</a:t>
                      </a:r>
                      <a:endParaRPr lang="en-US" sz="2000" dirty="0">
                        <a:solidFill>
                          <a:schemeClr val="accent6">
                            <a:lumMod val="75000"/>
                            <a:lumOff val="25000"/>
                          </a:schemeClr>
                        </a:solidFill>
                        <a:latin typeface="Arial" panose="020B0604020202020204" pitchFamily="34" charset="0"/>
                        <a:cs typeface="Arial" panose="020B0604020202020204" pitchFamily="34" charset="0"/>
                      </a:endParaRPr>
                    </a:p>
                  </a:txBody>
                  <a:tcPr anchor="ctr"/>
                </a:tc>
                <a:tc>
                  <a:txBody>
                    <a:bodyPr/>
                    <a:lstStyle/>
                    <a:p>
                      <a:pPr algn="l"/>
                      <a:r>
                        <a:rPr lang="en-US" sz="2000" dirty="0">
                          <a:solidFill>
                            <a:schemeClr val="accent6">
                              <a:lumMod val="75000"/>
                              <a:lumOff val="25000"/>
                            </a:schemeClr>
                          </a:solidFill>
                        </a:rPr>
                        <a:t>Final school accountability reports made public on Insights dashboard</a:t>
                      </a:r>
                      <a:endParaRPr lang="en-US" sz="2000" dirty="0">
                        <a:solidFill>
                          <a:schemeClr val="accent6">
                            <a:lumMod val="75000"/>
                            <a:lumOff val="2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66323263"/>
                  </a:ext>
                </a:extLst>
              </a:tr>
            </a:tbl>
          </a:graphicData>
        </a:graphic>
      </p:graphicFrame>
    </p:spTree>
    <p:extLst>
      <p:ext uri="{BB962C8B-B14F-4D97-AF65-F5344CB8AC3E}">
        <p14:creationId xmlns:p14="http://schemas.microsoft.com/office/powerpoint/2010/main" val="1846857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B3A8C-A8C1-F51D-0C64-4785A774033F}"/>
              </a:ext>
            </a:extLst>
          </p:cNvPr>
          <p:cNvSpPr>
            <a:spLocks noGrp="1"/>
          </p:cNvSpPr>
          <p:nvPr>
            <p:ph type="title"/>
          </p:nvPr>
        </p:nvSpPr>
        <p:spPr>
          <a:xfrm>
            <a:off x="627680" y="190500"/>
            <a:ext cx="8668719" cy="739803"/>
          </a:xfrm>
        </p:spPr>
        <p:txBody>
          <a:bodyPr/>
          <a:lstStyle/>
          <a:p>
            <a:r>
              <a:rPr lang="en-US"/>
              <a:t>Choice Ready</a:t>
            </a:r>
          </a:p>
        </p:txBody>
      </p:sp>
      <p:sp>
        <p:nvSpPr>
          <p:cNvPr id="3" name="Text Placeholder 2">
            <a:extLst>
              <a:ext uri="{FF2B5EF4-FFF2-40B4-BE49-F238E27FC236}">
                <a16:creationId xmlns:a16="http://schemas.microsoft.com/office/drawing/2014/main" id="{3B7FC71C-926C-CB0F-31BC-3F7BF923D331}"/>
              </a:ext>
            </a:extLst>
          </p:cNvPr>
          <p:cNvSpPr>
            <a:spLocks noGrp="1"/>
          </p:cNvSpPr>
          <p:nvPr>
            <p:ph type="body" idx="1"/>
          </p:nvPr>
        </p:nvSpPr>
        <p:spPr>
          <a:xfrm>
            <a:off x="627680" y="930304"/>
            <a:ext cx="10957302" cy="4703880"/>
          </a:xfrm>
        </p:spPr>
        <p:txBody>
          <a:bodyPr/>
          <a:lstStyle/>
          <a:p>
            <a:r>
              <a:rPr lang="en-US" sz="1800" b="0">
                <a:solidFill>
                  <a:schemeClr val="accent6">
                    <a:lumMod val="65000"/>
                    <a:lumOff val="35000"/>
                  </a:schemeClr>
                </a:solidFill>
                <a:latin typeface="Arial" panose="020B0604020202020204" pitchFamily="34" charset="0"/>
                <a:cs typeface="Arial" panose="020B0604020202020204" pitchFamily="34" charset="0"/>
              </a:rPr>
              <a:t>Choice Ready is a key component in our state accountability system and our PK-12 strategic vision.</a:t>
            </a:r>
          </a:p>
          <a:p>
            <a:endParaRPr lang="en-US"/>
          </a:p>
        </p:txBody>
      </p:sp>
      <p:pic>
        <p:nvPicPr>
          <p:cNvPr id="4" name="Picture 3">
            <a:extLst>
              <a:ext uri="{FF2B5EF4-FFF2-40B4-BE49-F238E27FC236}">
                <a16:creationId xmlns:a16="http://schemas.microsoft.com/office/drawing/2014/main" id="{74046661-62F5-E891-B6E8-63F59718CB0B}"/>
              </a:ext>
            </a:extLst>
          </p:cNvPr>
          <p:cNvPicPr>
            <a:picLocks noChangeAspect="1"/>
          </p:cNvPicPr>
          <p:nvPr/>
        </p:nvPicPr>
        <p:blipFill>
          <a:blip r:embed="rId2"/>
          <a:stretch>
            <a:fillRect/>
          </a:stretch>
        </p:blipFill>
        <p:spPr>
          <a:xfrm>
            <a:off x="3073166" y="1311965"/>
            <a:ext cx="6960606" cy="5355534"/>
          </a:xfrm>
          <a:prstGeom prst="rect">
            <a:avLst/>
          </a:prstGeom>
        </p:spPr>
      </p:pic>
    </p:spTree>
    <p:extLst>
      <p:ext uri="{BB962C8B-B14F-4D97-AF65-F5344CB8AC3E}">
        <p14:creationId xmlns:p14="http://schemas.microsoft.com/office/powerpoint/2010/main" val="951178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C8CD-EBFE-59A3-F5EC-5255DA4FBC2A}"/>
              </a:ext>
            </a:extLst>
          </p:cNvPr>
          <p:cNvSpPr>
            <a:spLocks noGrp="1"/>
          </p:cNvSpPr>
          <p:nvPr>
            <p:ph type="title"/>
          </p:nvPr>
        </p:nvSpPr>
        <p:spPr>
          <a:xfrm>
            <a:off x="85241" y="507024"/>
            <a:ext cx="12106759" cy="855636"/>
          </a:xfrm>
        </p:spPr>
        <p:txBody>
          <a:bodyPr/>
          <a:lstStyle/>
          <a:p>
            <a:r>
              <a:rPr lang="en-US" sz="4400">
                <a:latin typeface="Arial" panose="020B0604020202020204" pitchFamily="34" charset="0"/>
                <a:cs typeface="Arial" panose="020B0604020202020204" pitchFamily="34" charset="0"/>
              </a:rPr>
              <a:t>SB 2289: State Scholarship and Choice Ready</a:t>
            </a:r>
            <a:endParaRPr lang="en-US"/>
          </a:p>
        </p:txBody>
      </p:sp>
      <p:sp>
        <p:nvSpPr>
          <p:cNvPr id="3" name="Text Placeholder 2">
            <a:extLst>
              <a:ext uri="{FF2B5EF4-FFF2-40B4-BE49-F238E27FC236}">
                <a16:creationId xmlns:a16="http://schemas.microsoft.com/office/drawing/2014/main" id="{61B28A3E-881A-0BB7-CB50-4BD01B18457F}"/>
              </a:ext>
            </a:extLst>
          </p:cNvPr>
          <p:cNvSpPr>
            <a:spLocks noGrp="1"/>
          </p:cNvSpPr>
          <p:nvPr>
            <p:ph type="body" idx="1"/>
          </p:nvPr>
        </p:nvSpPr>
        <p:spPr>
          <a:xfrm>
            <a:off x="623160" y="1719739"/>
            <a:ext cx="10954073" cy="3805381"/>
          </a:xfrm>
        </p:spPr>
        <p:txBody>
          <a:bodyPr/>
          <a:lstStyle/>
          <a:p>
            <a:pPr>
              <a:lnSpc>
                <a:spcPct val="100000"/>
              </a:lnSpc>
              <a:spcBef>
                <a:spcPts val="0"/>
              </a:spcBef>
              <a:spcAft>
                <a:spcPts val="600"/>
              </a:spcAft>
            </a:pPr>
            <a:r>
              <a:rPr lang="en-US" b="0" dirty="0">
                <a:solidFill>
                  <a:schemeClr val="accent6">
                    <a:lumMod val="65000"/>
                    <a:lumOff val="35000"/>
                  </a:schemeClr>
                </a:solidFill>
                <a:latin typeface="Arial" panose="020B0604020202020204" pitchFamily="34" charset="0"/>
                <a:cs typeface="Arial" panose="020B0604020202020204" pitchFamily="34" charset="0"/>
              </a:rPr>
              <a:t>Redefines the requirements for the state scholarship program and aligns the requirements to Choice Ready.</a:t>
            </a:r>
          </a:p>
          <a:p>
            <a:pPr marL="0" indent="0">
              <a:spcBef>
                <a:spcPts val="0"/>
              </a:spcBef>
              <a:spcAft>
                <a:spcPts val="0"/>
              </a:spcAft>
              <a:buNone/>
            </a:pPr>
            <a:endParaRPr lang="en-US" dirty="0">
              <a:solidFill>
                <a:schemeClr val="accent6">
                  <a:lumMod val="65000"/>
                  <a:lumOff val="35000"/>
                </a:schemeClr>
              </a:solidFill>
              <a:latin typeface="Arial" panose="020B0604020202020204" pitchFamily="34" charset="0"/>
              <a:cs typeface="Arial" panose="020B0604020202020204" pitchFamily="34" charset="0"/>
            </a:endParaRPr>
          </a:p>
          <a:p>
            <a:pPr marL="800100" lvl="1" indent="-342900">
              <a:lnSpc>
                <a:spcPct val="100000"/>
              </a:lnSpc>
              <a:spcBef>
                <a:spcPts val="0"/>
              </a:spcBef>
              <a:spcAft>
                <a:spcPts val="600"/>
              </a:spcAft>
              <a:buFont typeface="Wingdings" panose="05000000000000000000" pitchFamily="2" charset="2"/>
              <a:buChar char="ü"/>
            </a:pPr>
            <a:r>
              <a:rPr lang="en-US" sz="2400" dirty="0">
                <a:solidFill>
                  <a:schemeClr val="accent6">
                    <a:lumMod val="65000"/>
                    <a:lumOff val="35000"/>
                  </a:schemeClr>
                </a:solidFill>
                <a:latin typeface="Arial" panose="020B0604020202020204" pitchFamily="34" charset="0"/>
                <a:cs typeface="Arial" panose="020B0604020202020204" pitchFamily="34" charset="0"/>
              </a:rPr>
              <a:t>Aligns to Choice Ready but has higher expectations for students.</a:t>
            </a:r>
          </a:p>
          <a:p>
            <a:pPr lvl="1">
              <a:lnSpc>
                <a:spcPct val="100000"/>
              </a:lnSpc>
              <a:spcBef>
                <a:spcPts val="0"/>
              </a:spcBef>
              <a:spcAft>
                <a:spcPts val="600"/>
              </a:spcAft>
              <a:buFont typeface="Wingdings" panose="05000000000000000000" pitchFamily="2" charset="2"/>
              <a:buChar char="v"/>
            </a:pPr>
            <a:endParaRPr lang="en-US" sz="2400" dirty="0">
              <a:solidFill>
                <a:schemeClr val="accent6">
                  <a:lumMod val="65000"/>
                  <a:lumOff val="35000"/>
                </a:schemeClr>
              </a:solidFill>
              <a:latin typeface="Arial" panose="020B0604020202020204" pitchFamily="34" charset="0"/>
              <a:cs typeface="Arial" panose="020B0604020202020204" pitchFamily="34" charset="0"/>
            </a:endParaRPr>
          </a:p>
          <a:p>
            <a:pPr marL="800100" lvl="1" indent="-342900">
              <a:lnSpc>
                <a:spcPct val="100000"/>
              </a:lnSpc>
              <a:spcBef>
                <a:spcPts val="0"/>
              </a:spcBef>
              <a:spcAft>
                <a:spcPts val="600"/>
              </a:spcAft>
              <a:buFont typeface="Wingdings" panose="05000000000000000000" pitchFamily="2" charset="2"/>
              <a:buChar char="ü"/>
            </a:pPr>
            <a:r>
              <a:rPr lang="en-US" sz="2400" dirty="0">
                <a:solidFill>
                  <a:schemeClr val="accent6">
                    <a:lumMod val="65000"/>
                    <a:lumOff val="35000"/>
                  </a:schemeClr>
                </a:solidFill>
                <a:latin typeface="Arial" panose="020B0604020202020204" pitchFamily="34" charset="0"/>
                <a:cs typeface="Arial" panose="020B0604020202020204" pitchFamily="34" charset="0"/>
              </a:rPr>
              <a:t>3-year overlap (classes of 2022-2024) in which students can use either the old or new requirements.</a:t>
            </a:r>
          </a:p>
          <a:p>
            <a:pPr marL="1257300" lvl="2" indent="-342900">
              <a:lnSpc>
                <a:spcPct val="100000"/>
              </a:lnSpc>
              <a:spcBef>
                <a:spcPts val="0"/>
              </a:spcBef>
              <a:spcAft>
                <a:spcPts val="600"/>
              </a:spcAft>
              <a:buFont typeface="Arial" panose="020B0604020202020204" pitchFamily="34" charset="0"/>
              <a:buChar char="•"/>
            </a:pPr>
            <a:r>
              <a:rPr lang="en-US" sz="2400" dirty="0">
                <a:solidFill>
                  <a:schemeClr val="accent6">
                    <a:lumMod val="65000"/>
                    <a:lumOff val="35000"/>
                  </a:schemeClr>
                </a:solidFill>
                <a:latin typeface="Arial" panose="020B0604020202020204" pitchFamily="34" charset="0"/>
                <a:cs typeface="Arial" panose="020B0604020202020204" pitchFamily="34" charset="0"/>
              </a:rPr>
              <a:t>Starting with the Class of 2025, only the new requirements can be used.</a:t>
            </a:r>
          </a:p>
          <a:p>
            <a:endParaRPr lang="en-US"/>
          </a:p>
        </p:txBody>
      </p:sp>
    </p:spTree>
    <p:extLst>
      <p:ext uri="{BB962C8B-B14F-4D97-AF65-F5344CB8AC3E}">
        <p14:creationId xmlns:p14="http://schemas.microsoft.com/office/powerpoint/2010/main" val="1296994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BE32D-A9FC-8147-737A-268ECDA12E4B}"/>
              </a:ext>
            </a:extLst>
          </p:cNvPr>
          <p:cNvSpPr>
            <a:spLocks noGrp="1"/>
          </p:cNvSpPr>
          <p:nvPr>
            <p:ph type="title"/>
          </p:nvPr>
        </p:nvSpPr>
        <p:spPr>
          <a:xfrm>
            <a:off x="612182" y="190501"/>
            <a:ext cx="8684217" cy="1105640"/>
          </a:xfrm>
        </p:spPr>
        <p:txBody>
          <a:bodyPr/>
          <a:lstStyle/>
          <a:p>
            <a:r>
              <a:rPr lang="en-US" sz="4400">
                <a:latin typeface="Arial" panose="020B0604020202020204" pitchFamily="34" charset="0"/>
                <a:cs typeface="Arial" panose="020B0604020202020204" pitchFamily="34" charset="0"/>
              </a:rPr>
              <a:t>Purpose of Presentation</a:t>
            </a:r>
            <a:endParaRPr lang="en-US"/>
          </a:p>
        </p:txBody>
      </p:sp>
      <p:sp>
        <p:nvSpPr>
          <p:cNvPr id="3" name="Text Placeholder 2">
            <a:extLst>
              <a:ext uri="{FF2B5EF4-FFF2-40B4-BE49-F238E27FC236}">
                <a16:creationId xmlns:a16="http://schemas.microsoft.com/office/drawing/2014/main" id="{179C6199-0DDB-1BF4-6FE8-AE7C20C4DEBB}"/>
              </a:ext>
            </a:extLst>
          </p:cNvPr>
          <p:cNvSpPr>
            <a:spLocks noGrp="1"/>
          </p:cNvSpPr>
          <p:nvPr>
            <p:ph type="body" idx="1"/>
          </p:nvPr>
        </p:nvSpPr>
        <p:spPr>
          <a:xfrm>
            <a:off x="612182" y="1828801"/>
            <a:ext cx="10980550" cy="3805381"/>
          </a:xfrm>
        </p:spPr>
        <p:txBody>
          <a:bodyPr/>
          <a:lstStyle/>
          <a:p>
            <a:pPr>
              <a:lnSpc>
                <a:spcPct val="100000"/>
              </a:lnSpc>
              <a:spcAft>
                <a:spcPts val="1200"/>
              </a:spcAft>
            </a:pPr>
            <a:r>
              <a:rPr lang="en-US" sz="2400" b="0" dirty="0">
                <a:solidFill>
                  <a:schemeClr val="accent6">
                    <a:lumMod val="65000"/>
                    <a:lumOff val="35000"/>
                  </a:schemeClr>
                </a:solidFill>
                <a:latin typeface="Arial" panose="020B0604020202020204" pitchFamily="34" charset="0"/>
                <a:cs typeface="Arial" panose="020B0604020202020204" pitchFamily="34" charset="0"/>
              </a:rPr>
              <a:t>The education landscap</a:t>
            </a:r>
            <a:r>
              <a:rPr lang="en-US" b="0" dirty="0">
                <a:solidFill>
                  <a:schemeClr val="accent6">
                    <a:lumMod val="65000"/>
                    <a:lumOff val="35000"/>
                  </a:schemeClr>
                </a:solidFill>
                <a:latin typeface="Arial" panose="020B0604020202020204" pitchFamily="34" charset="0"/>
                <a:cs typeface="Arial" panose="020B0604020202020204" pitchFamily="34" charset="0"/>
              </a:rPr>
              <a:t>e is continuously changing. This session will share key updates on state and federal programming, including updates on ESSER funding, Title funding, school accountability, Choice Ready, and state and national priorities. </a:t>
            </a:r>
            <a:endParaRPr lang="en-US" sz="2400" b="0" dirty="0">
              <a:solidFill>
                <a:schemeClr val="accent6">
                  <a:lumMod val="65000"/>
                  <a:lumOff val="35000"/>
                </a:schemeClr>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84583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A25B-20FB-C9A7-7F2E-19D64ED65017}"/>
              </a:ext>
            </a:extLst>
          </p:cNvPr>
          <p:cNvSpPr>
            <a:spLocks noGrp="1"/>
          </p:cNvSpPr>
          <p:nvPr>
            <p:ph type="title"/>
          </p:nvPr>
        </p:nvSpPr>
        <p:spPr>
          <a:xfrm>
            <a:off x="627680" y="190500"/>
            <a:ext cx="8668719" cy="1134605"/>
          </a:xfrm>
        </p:spPr>
        <p:txBody>
          <a:bodyPr/>
          <a:lstStyle/>
          <a:p>
            <a:r>
              <a:rPr lang="en-US" sz="4400">
                <a:latin typeface="Arial" panose="020B0604020202020204" pitchFamily="34" charset="0"/>
                <a:cs typeface="Arial" panose="020B0604020202020204" pitchFamily="34" charset="0"/>
              </a:rPr>
              <a:t>Choice Ready Report</a:t>
            </a:r>
            <a:endParaRPr lang="en-US"/>
          </a:p>
        </p:txBody>
      </p:sp>
      <p:sp>
        <p:nvSpPr>
          <p:cNvPr id="3" name="Text Placeholder 2">
            <a:extLst>
              <a:ext uri="{FF2B5EF4-FFF2-40B4-BE49-F238E27FC236}">
                <a16:creationId xmlns:a16="http://schemas.microsoft.com/office/drawing/2014/main" id="{765368D4-4E74-284B-9237-B025940FCBA9}"/>
              </a:ext>
            </a:extLst>
          </p:cNvPr>
          <p:cNvSpPr>
            <a:spLocks noGrp="1"/>
          </p:cNvSpPr>
          <p:nvPr>
            <p:ph type="body" idx="1"/>
          </p:nvPr>
        </p:nvSpPr>
        <p:spPr>
          <a:xfrm>
            <a:off x="627680" y="1828801"/>
            <a:ext cx="10926306" cy="3805381"/>
          </a:xfrm>
        </p:spPr>
        <p:txBody>
          <a:bodyPr/>
          <a:lstStyle/>
          <a:p>
            <a:pPr lvl="0">
              <a:lnSpc>
                <a:spcPct val="100000"/>
              </a:lnSpc>
              <a:spcBef>
                <a:spcPts val="600"/>
              </a:spcBef>
              <a:spcAft>
                <a:spcPts val="600"/>
              </a:spcAft>
              <a:buClr>
                <a:srgbClr val="A63F90"/>
              </a:buClr>
            </a:pPr>
            <a:r>
              <a:rPr lang="en-US" sz="2400" b="0" dirty="0">
                <a:solidFill>
                  <a:schemeClr val="accent6">
                    <a:lumMod val="65000"/>
                    <a:lumOff val="35000"/>
                  </a:schemeClr>
                </a:solidFill>
              </a:rPr>
              <a:t>The final due date to submit a Choice Ready report each year is June 30. We are pleased to announce that 100% of our high schools completed and submitted this critical report by June 30, 2024.</a:t>
            </a:r>
          </a:p>
          <a:p>
            <a:pPr lvl="0">
              <a:lnSpc>
                <a:spcPct val="100000"/>
              </a:lnSpc>
              <a:spcBef>
                <a:spcPts val="600"/>
              </a:spcBef>
              <a:spcAft>
                <a:spcPts val="600"/>
              </a:spcAft>
              <a:buClr>
                <a:srgbClr val="A63F90"/>
              </a:buClr>
            </a:pPr>
            <a:endParaRPr lang="en-US" sz="2400" b="0" dirty="0">
              <a:solidFill>
                <a:schemeClr val="accent6">
                  <a:lumMod val="65000"/>
                  <a:lumOff val="35000"/>
                </a:schemeClr>
              </a:solidFill>
            </a:endParaRPr>
          </a:p>
          <a:p>
            <a:pPr lvl="0">
              <a:lnSpc>
                <a:spcPct val="100000"/>
              </a:lnSpc>
              <a:spcAft>
                <a:spcPts val="600"/>
              </a:spcAft>
              <a:buClr>
                <a:srgbClr val="A63F90"/>
              </a:buClr>
            </a:pPr>
            <a:r>
              <a:rPr lang="en-US" sz="2400" b="0" dirty="0">
                <a:solidFill>
                  <a:schemeClr val="accent6">
                    <a:lumMod val="65000"/>
                    <a:lumOff val="35000"/>
                  </a:schemeClr>
                </a:solidFill>
              </a:rPr>
              <a:t>It was crucial that every public high school in North Dakota complete and submit a Choice Ready report to secure these points in the accountability system. The Choice Ready report is 21% of your accountability report and is worth 129 points.</a:t>
            </a:r>
          </a:p>
          <a:p>
            <a:endParaRPr lang="en-US" dirty="0"/>
          </a:p>
        </p:txBody>
      </p:sp>
    </p:spTree>
    <p:extLst>
      <p:ext uri="{BB962C8B-B14F-4D97-AF65-F5344CB8AC3E}">
        <p14:creationId xmlns:p14="http://schemas.microsoft.com/office/powerpoint/2010/main" val="1979809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4B8D0-B25F-FFD2-1A2A-201E683AC219}"/>
              </a:ext>
            </a:extLst>
          </p:cNvPr>
          <p:cNvSpPr>
            <a:spLocks noGrp="1"/>
          </p:cNvSpPr>
          <p:nvPr>
            <p:ph type="title"/>
          </p:nvPr>
        </p:nvSpPr>
        <p:spPr>
          <a:xfrm>
            <a:off x="597876" y="190501"/>
            <a:ext cx="8698524" cy="1110762"/>
          </a:xfrm>
        </p:spPr>
        <p:txBody>
          <a:bodyPr/>
          <a:lstStyle/>
          <a:p>
            <a:r>
              <a:rPr lang="en-US" sz="4400">
                <a:latin typeface="Arial" panose="020B0604020202020204" pitchFamily="34" charset="0"/>
                <a:cs typeface="Arial" panose="020B0604020202020204" pitchFamily="34" charset="0"/>
              </a:rPr>
              <a:t>Choice Ready Results</a:t>
            </a:r>
            <a:endParaRPr lang="en-US"/>
          </a:p>
        </p:txBody>
      </p:sp>
      <p:sp>
        <p:nvSpPr>
          <p:cNvPr id="3" name="Text Placeholder 2">
            <a:extLst>
              <a:ext uri="{FF2B5EF4-FFF2-40B4-BE49-F238E27FC236}">
                <a16:creationId xmlns:a16="http://schemas.microsoft.com/office/drawing/2014/main" id="{8A412148-F135-1264-0CE5-5F9FA7427BEC}"/>
              </a:ext>
            </a:extLst>
          </p:cNvPr>
          <p:cNvSpPr>
            <a:spLocks noGrp="1"/>
          </p:cNvSpPr>
          <p:nvPr>
            <p:ph type="body" idx="1"/>
          </p:nvPr>
        </p:nvSpPr>
        <p:spPr>
          <a:xfrm>
            <a:off x="597876" y="1573823"/>
            <a:ext cx="11043139" cy="4060359"/>
          </a:xfrm>
        </p:spPr>
        <p:txBody>
          <a:bodyPr>
            <a:normAutofit/>
          </a:bodyPr>
          <a:lstStyle/>
          <a:p>
            <a:pPr>
              <a:lnSpc>
                <a:spcPct val="100000"/>
              </a:lnSpc>
              <a:spcAft>
                <a:spcPts val="600"/>
              </a:spcAft>
            </a:pPr>
            <a:r>
              <a:rPr lang="en-US" sz="2400" b="0" dirty="0">
                <a:solidFill>
                  <a:schemeClr val="accent6">
                    <a:lumMod val="65000"/>
                    <a:lumOff val="35000"/>
                  </a:schemeClr>
                </a:solidFill>
              </a:rPr>
              <a:t>The department is now compiling the data for inclusion of Choice Ready results on the school accountability report, which will be represented by a graphic showing growth, as indicated below:</a:t>
            </a:r>
          </a:p>
          <a:p>
            <a:pPr marL="0" indent="0">
              <a:lnSpc>
                <a:spcPct val="100000"/>
              </a:lnSpc>
              <a:spcAft>
                <a:spcPts val="600"/>
              </a:spcAft>
              <a:buNone/>
            </a:pPr>
            <a:r>
              <a:rPr lang="en-US" sz="2400" b="0" dirty="0">
                <a:solidFill>
                  <a:schemeClr val="accent6">
                    <a:lumMod val="65000"/>
                    <a:lumOff val="35000"/>
                  </a:schemeClr>
                </a:solidFill>
              </a:rPr>
              <a:t>     Choice Ready Visualizations:</a:t>
            </a:r>
          </a:p>
          <a:p>
            <a:pPr>
              <a:lnSpc>
                <a:spcPct val="100000"/>
              </a:lnSpc>
              <a:spcAft>
                <a:spcPts val="600"/>
              </a:spcAft>
            </a:pPr>
            <a:endParaRPr lang="en-US" sz="2400" b="0" dirty="0">
              <a:solidFill>
                <a:schemeClr val="accent6">
                  <a:lumMod val="65000"/>
                  <a:lumOff val="35000"/>
                </a:schemeClr>
              </a:solidFill>
            </a:endParaRPr>
          </a:p>
          <a:p>
            <a:pPr>
              <a:lnSpc>
                <a:spcPct val="100000"/>
              </a:lnSpc>
              <a:spcAft>
                <a:spcPts val="600"/>
              </a:spcAft>
            </a:pPr>
            <a:endParaRPr lang="en-US" sz="2400" b="0" dirty="0">
              <a:solidFill>
                <a:schemeClr val="accent6">
                  <a:lumMod val="65000"/>
                  <a:lumOff val="35000"/>
                </a:schemeClr>
              </a:solidFill>
            </a:endParaRPr>
          </a:p>
          <a:p>
            <a:pPr>
              <a:lnSpc>
                <a:spcPct val="100000"/>
              </a:lnSpc>
              <a:spcAft>
                <a:spcPts val="600"/>
              </a:spcAft>
            </a:pPr>
            <a:r>
              <a:rPr lang="en-US" sz="2400" b="0" dirty="0">
                <a:solidFill>
                  <a:schemeClr val="accent6">
                    <a:lumMod val="65000"/>
                    <a:lumOff val="35000"/>
                  </a:schemeClr>
                </a:solidFill>
              </a:rPr>
              <a:t>The Choice Ready measure is calculated based on year-over-year growth. High schools must improve year after year to maintain the Choice Ready goals. </a:t>
            </a:r>
          </a:p>
          <a:p>
            <a:endParaRPr lang="en-US" dirty="0"/>
          </a:p>
        </p:txBody>
      </p:sp>
      <p:pic>
        <p:nvPicPr>
          <p:cNvPr id="4" name="Picture 3" descr="cid:image009.png@01D51C97.4E09C440">
            <a:extLst>
              <a:ext uri="{FF2B5EF4-FFF2-40B4-BE49-F238E27FC236}">
                <a16:creationId xmlns:a16="http://schemas.microsoft.com/office/drawing/2014/main" id="{0E859FE9-F065-6BED-54F3-EBD064DFA73C}"/>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11966" y="3429000"/>
            <a:ext cx="5943600" cy="988695"/>
          </a:xfrm>
          <a:prstGeom prst="rect">
            <a:avLst/>
          </a:prstGeom>
          <a:noFill/>
          <a:ln>
            <a:noFill/>
          </a:ln>
        </p:spPr>
      </p:pic>
    </p:spTree>
    <p:extLst>
      <p:ext uri="{BB962C8B-B14F-4D97-AF65-F5344CB8AC3E}">
        <p14:creationId xmlns:p14="http://schemas.microsoft.com/office/powerpoint/2010/main" val="798110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E7A9-8CBE-979A-D885-743A87D25FF4}"/>
              </a:ext>
            </a:extLst>
          </p:cNvPr>
          <p:cNvSpPr>
            <a:spLocks noGrp="1"/>
          </p:cNvSpPr>
          <p:nvPr>
            <p:ph type="title"/>
          </p:nvPr>
        </p:nvSpPr>
        <p:spPr>
          <a:xfrm>
            <a:off x="606669" y="190500"/>
            <a:ext cx="10972799" cy="1145931"/>
          </a:xfrm>
        </p:spPr>
        <p:txBody>
          <a:bodyPr/>
          <a:lstStyle/>
          <a:p>
            <a:r>
              <a:rPr lang="en-US" sz="4400">
                <a:latin typeface="Arial" panose="020B0604020202020204" pitchFamily="34" charset="0"/>
                <a:cs typeface="Arial" panose="020B0604020202020204" pitchFamily="34" charset="0"/>
              </a:rPr>
              <a:t>Choice Ready Regional Workshops</a:t>
            </a:r>
            <a:endParaRPr lang="en-US"/>
          </a:p>
        </p:txBody>
      </p:sp>
      <p:sp>
        <p:nvSpPr>
          <p:cNvPr id="3" name="Text Placeholder 2">
            <a:extLst>
              <a:ext uri="{FF2B5EF4-FFF2-40B4-BE49-F238E27FC236}">
                <a16:creationId xmlns:a16="http://schemas.microsoft.com/office/drawing/2014/main" id="{F4B6E14B-B902-A23D-B751-44DFB923DD56}"/>
              </a:ext>
            </a:extLst>
          </p:cNvPr>
          <p:cNvSpPr>
            <a:spLocks noGrp="1"/>
          </p:cNvSpPr>
          <p:nvPr>
            <p:ph type="body" idx="1"/>
          </p:nvPr>
        </p:nvSpPr>
        <p:spPr>
          <a:xfrm>
            <a:off x="677008" y="1486894"/>
            <a:ext cx="10902460" cy="4532165"/>
          </a:xfrm>
        </p:spPr>
        <p:txBody>
          <a:bodyPr>
            <a:normAutofit fontScale="77500" lnSpcReduction="20000"/>
          </a:bodyPr>
          <a:lstStyle/>
          <a:p>
            <a:pPr marL="0" indent="0">
              <a:lnSpc>
                <a:spcPct val="120000"/>
              </a:lnSpc>
              <a:spcBef>
                <a:spcPts val="600"/>
              </a:spcBef>
              <a:spcAft>
                <a:spcPts val="600"/>
              </a:spcAft>
              <a:buNone/>
            </a:pPr>
            <a:r>
              <a:rPr lang="en-US" sz="2600" b="0" dirty="0">
                <a:solidFill>
                  <a:schemeClr val="accent6">
                    <a:lumMod val="65000"/>
                    <a:lumOff val="35000"/>
                  </a:schemeClr>
                </a:solidFill>
                <a:latin typeface="Arial" panose="020B0604020202020204" pitchFamily="34" charset="0"/>
                <a:cs typeface="Arial" panose="020B0604020202020204" pitchFamily="34" charset="0"/>
              </a:rPr>
              <a:t>The NDDPI, in collaboration with the North Dakota Department of Career and Technical Education (CTE), EduTech, and the North Dakota Regional Education Association (REA), will be hosting two regional Choice Ready workshops</a:t>
            </a:r>
            <a:r>
              <a:rPr lang="en-US" sz="2900" b="0" dirty="0">
                <a:solidFill>
                  <a:schemeClr val="accent6">
                    <a:lumMod val="65000"/>
                    <a:lumOff val="35000"/>
                  </a:schemeClr>
                </a:solidFill>
                <a:latin typeface="Arial" panose="020B0604020202020204" pitchFamily="34" charset="0"/>
                <a:cs typeface="Arial" panose="020B0604020202020204" pitchFamily="34" charset="0"/>
              </a:rPr>
              <a:t>. </a:t>
            </a:r>
          </a:p>
          <a:p>
            <a:pPr marL="800100" lvl="1" indent="-342900">
              <a:lnSpc>
                <a:spcPct val="120000"/>
              </a:lnSpc>
              <a:spcBef>
                <a:spcPts val="0"/>
              </a:spcBef>
              <a:buFont typeface="Wingdings" panose="05000000000000000000" pitchFamily="2" charset="2"/>
              <a:buChar char="ü"/>
            </a:pPr>
            <a:r>
              <a:rPr lang="en-US" sz="2300" b="0" dirty="0">
                <a:solidFill>
                  <a:schemeClr val="accent6">
                    <a:lumMod val="65000"/>
                    <a:lumOff val="35000"/>
                  </a:schemeClr>
                </a:solidFill>
                <a:latin typeface="Arial" panose="020B0604020202020204" pitchFamily="34" charset="0"/>
                <a:cs typeface="Arial" panose="020B0604020202020204" pitchFamily="34" charset="0"/>
              </a:rPr>
              <a:t>August 12, 2024 – Fargo</a:t>
            </a:r>
          </a:p>
          <a:p>
            <a:pPr marL="800100" lvl="1" indent="-342900">
              <a:lnSpc>
                <a:spcPct val="120000"/>
              </a:lnSpc>
              <a:spcBef>
                <a:spcPts val="0"/>
              </a:spcBef>
              <a:spcAft>
                <a:spcPts val="1200"/>
              </a:spcAft>
              <a:buFont typeface="Wingdings" panose="05000000000000000000" pitchFamily="2" charset="2"/>
              <a:buChar char="ü"/>
            </a:pPr>
            <a:r>
              <a:rPr lang="en-US" sz="2300" b="0" dirty="0">
                <a:solidFill>
                  <a:schemeClr val="accent6">
                    <a:lumMod val="65000"/>
                    <a:lumOff val="35000"/>
                  </a:schemeClr>
                </a:solidFill>
                <a:latin typeface="Arial" panose="020B0604020202020204" pitchFamily="34" charset="0"/>
                <a:cs typeface="Arial" panose="020B0604020202020204" pitchFamily="34" charset="0"/>
              </a:rPr>
              <a:t>August 14, 2024 – Bismarck</a:t>
            </a:r>
            <a:endParaRPr lang="en-US" sz="2300" dirty="0">
              <a:solidFill>
                <a:schemeClr val="accent6">
                  <a:lumMod val="65000"/>
                  <a:lumOff val="35000"/>
                </a:schemeClr>
              </a:solidFill>
              <a:latin typeface="Arial" panose="020B0604020202020204" pitchFamily="34" charset="0"/>
              <a:cs typeface="Arial" panose="020B0604020202020204" pitchFamily="34" charset="0"/>
            </a:endParaRPr>
          </a:p>
          <a:p>
            <a:pPr>
              <a:lnSpc>
                <a:spcPct val="120000"/>
              </a:lnSpc>
              <a:spcBef>
                <a:spcPts val="600"/>
              </a:spcBef>
              <a:spcAft>
                <a:spcPts val="600"/>
              </a:spcAft>
            </a:pPr>
            <a:r>
              <a:rPr lang="en-US" sz="2600" b="0" dirty="0">
                <a:solidFill>
                  <a:schemeClr val="accent6">
                    <a:lumMod val="65000"/>
                    <a:lumOff val="35000"/>
                  </a:schemeClr>
                </a:solidFill>
                <a:latin typeface="Arial" panose="020B0604020202020204" pitchFamily="34" charset="0"/>
                <a:cs typeface="Arial" panose="020B0604020202020204" pitchFamily="34" charset="0"/>
              </a:rPr>
              <a:t>At the workshops, the NDDPI will share information on a unique opportunity for high school students to get services in the following three areas for the 2024-2025 school year:</a:t>
            </a:r>
          </a:p>
          <a:p>
            <a:pPr marL="800100" lvl="1" indent="-342900">
              <a:lnSpc>
                <a:spcPct val="120000"/>
              </a:lnSpc>
              <a:spcBef>
                <a:spcPts val="0"/>
              </a:spcBef>
              <a:buFont typeface="Wingdings" panose="05000000000000000000" pitchFamily="2" charset="2"/>
              <a:buChar char="ü"/>
            </a:pPr>
            <a:r>
              <a:rPr lang="en-US" sz="2300" b="0" dirty="0">
                <a:solidFill>
                  <a:schemeClr val="accent6">
                    <a:lumMod val="65000"/>
                    <a:lumOff val="35000"/>
                  </a:schemeClr>
                </a:solidFill>
                <a:latin typeface="Arial" panose="020B0604020202020204" pitchFamily="34" charset="0"/>
                <a:cs typeface="Arial" panose="020B0604020202020204" pitchFamily="34" charset="0"/>
              </a:rPr>
              <a:t>ACT Tutoring</a:t>
            </a:r>
          </a:p>
          <a:p>
            <a:pPr marL="800100" lvl="1" indent="-342900">
              <a:lnSpc>
                <a:spcPct val="120000"/>
              </a:lnSpc>
              <a:spcBef>
                <a:spcPts val="0"/>
              </a:spcBef>
              <a:buFont typeface="Wingdings" panose="05000000000000000000" pitchFamily="2" charset="2"/>
              <a:buChar char="ü"/>
            </a:pPr>
            <a:r>
              <a:rPr lang="en-US" sz="2300" b="0" dirty="0">
                <a:solidFill>
                  <a:schemeClr val="accent6">
                    <a:lumMod val="65000"/>
                    <a:lumOff val="35000"/>
                  </a:schemeClr>
                </a:solidFill>
                <a:latin typeface="Arial" panose="020B0604020202020204" pitchFamily="34" charset="0"/>
                <a:cs typeface="Arial" panose="020B0604020202020204" pitchFamily="34" charset="0"/>
              </a:rPr>
              <a:t>Dual Credit Courses</a:t>
            </a:r>
          </a:p>
          <a:p>
            <a:pPr marL="800100" lvl="1" indent="-342900">
              <a:lnSpc>
                <a:spcPct val="120000"/>
              </a:lnSpc>
              <a:spcBef>
                <a:spcPts val="0"/>
              </a:spcBef>
              <a:spcAft>
                <a:spcPts val="1200"/>
              </a:spcAft>
              <a:buFont typeface="Wingdings" panose="05000000000000000000" pitchFamily="2" charset="2"/>
              <a:buChar char="ü"/>
            </a:pPr>
            <a:r>
              <a:rPr lang="en-US" sz="2300" b="0" dirty="0">
                <a:solidFill>
                  <a:schemeClr val="accent6">
                    <a:lumMod val="65000"/>
                    <a:lumOff val="35000"/>
                  </a:schemeClr>
                </a:solidFill>
                <a:latin typeface="Arial" panose="020B0604020202020204" pitchFamily="34" charset="0"/>
                <a:cs typeface="Arial" panose="020B0604020202020204" pitchFamily="34" charset="0"/>
              </a:rPr>
              <a:t>Online Courses</a:t>
            </a:r>
          </a:p>
          <a:p>
            <a:pPr>
              <a:lnSpc>
                <a:spcPct val="120000"/>
              </a:lnSpc>
              <a:spcBef>
                <a:spcPts val="600"/>
              </a:spcBef>
              <a:spcAft>
                <a:spcPts val="600"/>
              </a:spcAft>
            </a:pPr>
            <a:r>
              <a:rPr lang="en-US" sz="2600" b="0">
                <a:solidFill>
                  <a:schemeClr val="accent6">
                    <a:lumMod val="65000"/>
                    <a:lumOff val="35000"/>
                  </a:schemeClr>
                </a:solidFill>
                <a:latin typeface="Arial" panose="020B0604020202020204" pitchFamily="34" charset="0"/>
                <a:cs typeface="Arial" panose="020B0604020202020204" pitchFamily="34" charset="0"/>
              </a:rPr>
              <a:t>The </a:t>
            </a:r>
            <a:r>
              <a:rPr lang="en-US" sz="2600" b="0" dirty="0">
                <a:solidFill>
                  <a:schemeClr val="accent6">
                    <a:lumMod val="65000"/>
                    <a:lumOff val="35000"/>
                  </a:schemeClr>
                </a:solidFill>
                <a:latin typeface="Arial" panose="020B0604020202020204" pitchFamily="34" charset="0"/>
                <a:cs typeface="Arial" panose="020B0604020202020204" pitchFamily="34" charset="0"/>
              </a:rPr>
              <a:t>applications will be time-stamped, and we will fund them on a first-come basis until the funding runs out. </a:t>
            </a:r>
            <a:endParaRPr lang="en-US" sz="3600" b="0" dirty="0">
              <a:solidFill>
                <a:schemeClr val="accent6">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609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629F9-B74F-A3FF-D4F0-BAB6D33A925D}"/>
              </a:ext>
            </a:extLst>
          </p:cNvPr>
          <p:cNvSpPr>
            <a:spLocks noGrp="1"/>
          </p:cNvSpPr>
          <p:nvPr>
            <p:ph type="title"/>
          </p:nvPr>
        </p:nvSpPr>
        <p:spPr>
          <a:xfrm>
            <a:off x="624254" y="190501"/>
            <a:ext cx="10972800" cy="1128346"/>
          </a:xfrm>
        </p:spPr>
        <p:txBody>
          <a:bodyPr/>
          <a:lstStyle/>
          <a:p>
            <a:r>
              <a:rPr lang="en-US" sz="4400">
                <a:latin typeface="Arial" panose="020B0604020202020204" pitchFamily="34" charset="0"/>
                <a:cs typeface="Arial" panose="020B0604020202020204" pitchFamily="34" charset="0"/>
              </a:rPr>
              <a:t>Grow Your </a:t>
            </a:r>
            <a:r>
              <a:rPr lang="en-US">
                <a:latin typeface="Arial" panose="020B0604020202020204" pitchFamily="34" charset="0"/>
                <a:cs typeface="Arial" panose="020B0604020202020204" pitchFamily="34" charset="0"/>
              </a:rPr>
              <a:t>O</a:t>
            </a:r>
            <a:r>
              <a:rPr lang="en-US" sz="4400">
                <a:latin typeface="Arial" panose="020B0604020202020204" pitchFamily="34" charset="0"/>
                <a:cs typeface="Arial" panose="020B0604020202020204" pitchFamily="34" charset="0"/>
              </a:rPr>
              <a:t>wn (GYO) Programming</a:t>
            </a:r>
            <a:endParaRPr lang="en-US"/>
          </a:p>
        </p:txBody>
      </p:sp>
      <p:sp>
        <p:nvSpPr>
          <p:cNvPr id="3" name="Text Placeholder 2">
            <a:extLst>
              <a:ext uri="{FF2B5EF4-FFF2-40B4-BE49-F238E27FC236}">
                <a16:creationId xmlns:a16="http://schemas.microsoft.com/office/drawing/2014/main" id="{E8A4FF9D-E05E-D213-EEA7-1672E2C76301}"/>
              </a:ext>
            </a:extLst>
          </p:cNvPr>
          <p:cNvSpPr>
            <a:spLocks noGrp="1"/>
          </p:cNvSpPr>
          <p:nvPr>
            <p:ph type="body" idx="1"/>
          </p:nvPr>
        </p:nvSpPr>
        <p:spPr>
          <a:xfrm>
            <a:off x="624254" y="1582615"/>
            <a:ext cx="10972800" cy="4051567"/>
          </a:xfrm>
        </p:spPr>
        <p:txBody>
          <a:bodyPr>
            <a:normAutofit/>
          </a:bodyPr>
          <a:lstStyle/>
          <a:p>
            <a:pPr marL="0" indent="0">
              <a:spcBef>
                <a:spcPts val="0"/>
              </a:spcBef>
              <a:spcAft>
                <a:spcPts val="0"/>
              </a:spcAft>
              <a:buNone/>
            </a:pPr>
            <a:r>
              <a:rPr lang="en-US" b="0">
                <a:solidFill>
                  <a:schemeClr val="accent6">
                    <a:lumMod val="65000"/>
                    <a:lumOff val="35000"/>
                  </a:schemeClr>
                </a:solidFill>
                <a:latin typeface="Arial" panose="020B0604020202020204" pitchFamily="34" charset="0"/>
                <a:cs typeface="Arial" panose="020B0604020202020204" pitchFamily="34" charset="0"/>
              </a:rPr>
              <a:t>The teacher shortage is a pervasive problem affecting all states nationwide. Some initiatives the NDDPI is working on to address the shortage include:</a:t>
            </a:r>
          </a:p>
          <a:p>
            <a:pPr marL="0" indent="0">
              <a:spcBef>
                <a:spcPts val="0"/>
              </a:spcBef>
              <a:spcAft>
                <a:spcPts val="0"/>
              </a:spcAft>
              <a:buNone/>
            </a:pPr>
            <a:endParaRPr lang="en-US" b="0">
              <a:solidFill>
                <a:schemeClr val="accent6">
                  <a:lumMod val="65000"/>
                  <a:lumOff val="35000"/>
                </a:schemeClr>
              </a:solidFill>
              <a:latin typeface="Arial" panose="020B0604020202020204" pitchFamily="34" charset="0"/>
              <a:cs typeface="Arial" panose="020B0604020202020204" pitchFamily="34" charset="0"/>
            </a:endParaRPr>
          </a:p>
          <a:p>
            <a:pPr marL="800100" lvl="1" indent="-342900">
              <a:lnSpc>
                <a:spcPct val="108000"/>
              </a:lnSpc>
              <a:spcBef>
                <a:spcPts val="600"/>
              </a:spcBef>
              <a:buFont typeface="Wingdings" panose="05000000000000000000" pitchFamily="2" charset="2"/>
              <a:buChar char="ü"/>
            </a:pPr>
            <a:r>
              <a:rPr lang="en-US" sz="2400">
                <a:solidFill>
                  <a:schemeClr val="accent6">
                    <a:lumMod val="65000"/>
                    <a:lumOff val="35000"/>
                  </a:schemeClr>
                </a:solidFill>
                <a:latin typeface="Arial" panose="020B0604020202020204" pitchFamily="34" charset="0"/>
                <a:cs typeface="Arial" panose="020B0604020202020204" pitchFamily="34" charset="0"/>
              </a:rPr>
              <a:t>SB 2032</a:t>
            </a:r>
          </a:p>
          <a:p>
            <a:pPr marL="800100" lvl="1" indent="-342900">
              <a:lnSpc>
                <a:spcPct val="108000"/>
              </a:lnSpc>
              <a:spcBef>
                <a:spcPts val="600"/>
              </a:spcBef>
              <a:buFont typeface="Wingdings" panose="05000000000000000000" pitchFamily="2" charset="2"/>
              <a:buChar char="ü"/>
            </a:pPr>
            <a:r>
              <a:rPr lang="en-US" sz="2400">
                <a:solidFill>
                  <a:schemeClr val="accent6">
                    <a:lumMod val="65000"/>
                    <a:lumOff val="35000"/>
                  </a:schemeClr>
                </a:solidFill>
                <a:latin typeface="Arial" panose="020B0604020202020204" pitchFamily="34" charset="0"/>
                <a:cs typeface="Arial" panose="020B0604020202020204" pitchFamily="34" charset="0"/>
              </a:rPr>
              <a:t>Registered Teacher Apprenticeship Program</a:t>
            </a:r>
          </a:p>
          <a:p>
            <a:pPr marL="800100" lvl="1" indent="-342900">
              <a:lnSpc>
                <a:spcPct val="108000"/>
              </a:lnSpc>
              <a:spcBef>
                <a:spcPts val="600"/>
              </a:spcBef>
              <a:buFont typeface="Wingdings" panose="05000000000000000000" pitchFamily="2" charset="2"/>
              <a:buChar char="ü"/>
            </a:pPr>
            <a:r>
              <a:rPr lang="en-US" sz="2400">
                <a:solidFill>
                  <a:schemeClr val="accent6">
                    <a:lumMod val="65000"/>
                    <a:lumOff val="35000"/>
                  </a:schemeClr>
                </a:solidFill>
                <a:latin typeface="Arial" panose="020B0604020202020204" pitchFamily="34" charset="0"/>
                <a:cs typeface="Arial" panose="020B0604020202020204" pitchFamily="34" charset="0"/>
              </a:rPr>
              <a:t>Registered Principal Apprenticeship Program</a:t>
            </a:r>
          </a:p>
          <a:p>
            <a:endParaRPr lang="en-US"/>
          </a:p>
        </p:txBody>
      </p:sp>
    </p:spTree>
    <p:extLst>
      <p:ext uri="{BB962C8B-B14F-4D97-AF65-F5344CB8AC3E}">
        <p14:creationId xmlns:p14="http://schemas.microsoft.com/office/powerpoint/2010/main" val="10728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63AB1-4767-181A-3E38-10204FD24992}"/>
              </a:ext>
            </a:extLst>
          </p:cNvPr>
          <p:cNvSpPr>
            <a:spLocks noGrp="1"/>
          </p:cNvSpPr>
          <p:nvPr>
            <p:ph type="title"/>
          </p:nvPr>
        </p:nvSpPr>
        <p:spPr>
          <a:xfrm>
            <a:off x="597876" y="427892"/>
            <a:ext cx="8698523" cy="1331913"/>
          </a:xfrm>
        </p:spPr>
        <p:txBody>
          <a:bodyPr/>
          <a:lstStyle/>
          <a:p>
            <a:r>
              <a:rPr lang="en-US"/>
              <a:t>SB 2032</a:t>
            </a:r>
            <a:br>
              <a:rPr lang="en-US"/>
            </a:br>
            <a:endParaRPr lang="en-US"/>
          </a:p>
        </p:txBody>
      </p:sp>
      <p:sp>
        <p:nvSpPr>
          <p:cNvPr id="3" name="Text Placeholder 2">
            <a:extLst>
              <a:ext uri="{FF2B5EF4-FFF2-40B4-BE49-F238E27FC236}">
                <a16:creationId xmlns:a16="http://schemas.microsoft.com/office/drawing/2014/main" id="{737EE4D1-DCF2-8B47-E1D4-BD6BB7278AA8}"/>
              </a:ext>
            </a:extLst>
          </p:cNvPr>
          <p:cNvSpPr>
            <a:spLocks noGrp="1"/>
          </p:cNvSpPr>
          <p:nvPr>
            <p:ph type="body" idx="1"/>
          </p:nvPr>
        </p:nvSpPr>
        <p:spPr>
          <a:xfrm>
            <a:off x="597876" y="1470991"/>
            <a:ext cx="11067382" cy="4452731"/>
          </a:xfrm>
        </p:spPr>
        <p:txBody>
          <a:bodyPr/>
          <a:lstStyle/>
          <a:p>
            <a:pPr>
              <a:lnSpc>
                <a:spcPct val="100000"/>
              </a:lnSpc>
              <a:spcAft>
                <a:spcPts val="600"/>
              </a:spcAft>
            </a:pPr>
            <a:r>
              <a:rPr lang="en-US" b="0" dirty="0">
                <a:solidFill>
                  <a:schemeClr val="accent6">
                    <a:lumMod val="65000"/>
                    <a:lumOff val="35000"/>
                  </a:schemeClr>
                </a:solidFill>
              </a:rPr>
              <a:t>Senate Bill 2032 appropriates $3 million over two years to the NDDPI for grants to universities to help paraprofessionals become qualified teachers.</a:t>
            </a:r>
          </a:p>
          <a:p>
            <a:pPr marL="342900" indent="-342900">
              <a:lnSpc>
                <a:spcPct val="100000"/>
              </a:lnSpc>
              <a:spcAft>
                <a:spcPts val="600"/>
              </a:spcAft>
              <a:buFont typeface="Wingdings" panose="05000000000000000000" pitchFamily="2" charset="2"/>
              <a:buChar char="ü"/>
            </a:pPr>
            <a:r>
              <a:rPr lang="en-US" b="0" dirty="0">
                <a:solidFill>
                  <a:schemeClr val="accent6">
                    <a:lumMod val="65000"/>
                    <a:lumOff val="35000"/>
                  </a:schemeClr>
                </a:solidFill>
              </a:rPr>
              <a:t>North Dakota is using a “follow the student” approach.</a:t>
            </a:r>
          </a:p>
          <a:p>
            <a:pPr marL="342900" indent="-342900">
              <a:lnSpc>
                <a:spcPct val="100000"/>
              </a:lnSpc>
              <a:spcAft>
                <a:spcPts val="600"/>
              </a:spcAft>
              <a:buFont typeface="Wingdings" panose="05000000000000000000" pitchFamily="2" charset="2"/>
              <a:buChar char="ü"/>
            </a:pPr>
            <a:r>
              <a:rPr lang="en-US" b="0" dirty="0">
                <a:solidFill>
                  <a:schemeClr val="accent6">
                    <a:lumMod val="65000"/>
                    <a:lumOff val="35000"/>
                  </a:schemeClr>
                </a:solidFill>
              </a:rPr>
              <a:t>Information was disseminated to schools on September 8, 2023.</a:t>
            </a:r>
          </a:p>
          <a:p>
            <a:pPr marL="342900" indent="-342900">
              <a:lnSpc>
                <a:spcPct val="100000"/>
              </a:lnSpc>
              <a:spcAft>
                <a:spcPts val="600"/>
              </a:spcAft>
              <a:buFont typeface="Wingdings" panose="05000000000000000000" pitchFamily="2" charset="2"/>
              <a:buChar char="ü"/>
            </a:pPr>
            <a:r>
              <a:rPr lang="en-US" b="0" dirty="0">
                <a:solidFill>
                  <a:schemeClr val="accent6">
                    <a:lumMod val="65000"/>
                    <a:lumOff val="35000"/>
                  </a:schemeClr>
                </a:solidFill>
              </a:rPr>
              <a:t>Funding was depleted by early December 2023.</a:t>
            </a:r>
          </a:p>
          <a:p>
            <a:pPr marL="342900" indent="-342900">
              <a:lnSpc>
                <a:spcPct val="100000"/>
              </a:lnSpc>
              <a:spcAft>
                <a:spcPts val="600"/>
              </a:spcAft>
              <a:buFont typeface="Wingdings" panose="05000000000000000000" pitchFamily="2" charset="2"/>
              <a:buChar char="ü"/>
            </a:pPr>
            <a:r>
              <a:rPr lang="en-US" b="0" dirty="0">
                <a:solidFill>
                  <a:schemeClr val="accent6">
                    <a:lumMod val="65000"/>
                    <a:lumOff val="35000"/>
                  </a:schemeClr>
                </a:solidFill>
              </a:rPr>
              <a:t>The program is funding 230 paras across 60 districts.</a:t>
            </a:r>
          </a:p>
          <a:p>
            <a:pPr marL="342900" indent="-342900">
              <a:lnSpc>
                <a:spcPct val="100000"/>
              </a:lnSpc>
              <a:spcAft>
                <a:spcPts val="600"/>
              </a:spcAft>
              <a:buFont typeface="Wingdings" panose="05000000000000000000" pitchFamily="2" charset="2"/>
              <a:buChar char="ü"/>
            </a:pPr>
            <a:r>
              <a:rPr lang="en-US" b="0" dirty="0">
                <a:solidFill>
                  <a:schemeClr val="accent6">
                    <a:lumMod val="65000"/>
                    <a:lumOff val="35000"/>
                  </a:schemeClr>
                </a:solidFill>
              </a:rPr>
              <a:t>Part of NDDPI’s base budget, so we will have funding for the foreseeable future.</a:t>
            </a:r>
          </a:p>
        </p:txBody>
      </p:sp>
    </p:spTree>
    <p:extLst>
      <p:ext uri="{BB962C8B-B14F-4D97-AF65-F5344CB8AC3E}">
        <p14:creationId xmlns:p14="http://schemas.microsoft.com/office/powerpoint/2010/main" val="3402604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991B3-22F7-F08E-C54C-43D809B479BF}"/>
              </a:ext>
            </a:extLst>
          </p:cNvPr>
          <p:cNvSpPr>
            <a:spLocks noGrp="1"/>
          </p:cNvSpPr>
          <p:nvPr>
            <p:ph type="title"/>
          </p:nvPr>
        </p:nvSpPr>
        <p:spPr>
          <a:xfrm>
            <a:off x="55659" y="85146"/>
            <a:ext cx="12042555" cy="1338138"/>
          </a:xfrm>
        </p:spPr>
        <p:txBody>
          <a:bodyPr>
            <a:normAutofit fontScale="90000"/>
          </a:bodyPr>
          <a:lstStyle/>
          <a:p>
            <a:pPr algn="ctr">
              <a:lnSpc>
                <a:spcPct val="100000"/>
              </a:lnSpc>
              <a:spcAft>
                <a:spcPts val="600"/>
              </a:spcAft>
            </a:pPr>
            <a:r>
              <a:rPr lang="en-US"/>
              <a:t>Registered Apprenticeship Program for Teachers (RAP-T)</a:t>
            </a:r>
          </a:p>
        </p:txBody>
      </p:sp>
      <p:sp>
        <p:nvSpPr>
          <p:cNvPr id="3" name="Text Placeholder 2">
            <a:extLst>
              <a:ext uri="{FF2B5EF4-FFF2-40B4-BE49-F238E27FC236}">
                <a16:creationId xmlns:a16="http://schemas.microsoft.com/office/drawing/2014/main" id="{E14D14B4-8864-F3AD-3CC6-70F0126EAF40}"/>
              </a:ext>
            </a:extLst>
          </p:cNvPr>
          <p:cNvSpPr>
            <a:spLocks noGrp="1"/>
          </p:cNvSpPr>
          <p:nvPr>
            <p:ph type="body" idx="1"/>
          </p:nvPr>
        </p:nvSpPr>
        <p:spPr>
          <a:xfrm>
            <a:off x="562708" y="1423284"/>
            <a:ext cx="11148646" cy="4508389"/>
          </a:xfrm>
        </p:spPr>
        <p:txBody>
          <a:bodyPr>
            <a:normAutofit fontScale="92500" lnSpcReduction="20000"/>
          </a:bodyPr>
          <a:lstStyle/>
          <a:p>
            <a:pPr marL="342900" indent="-342900">
              <a:spcAft>
                <a:spcPts val="600"/>
              </a:spcAft>
              <a:buFont typeface="Wingdings" panose="05000000000000000000" pitchFamily="2" charset="2"/>
              <a:buChar char="ü"/>
            </a:pPr>
            <a:r>
              <a:rPr lang="en-US" b="0" dirty="0">
                <a:solidFill>
                  <a:schemeClr val="accent6">
                    <a:lumMod val="65000"/>
                    <a:lumOff val="35000"/>
                  </a:schemeClr>
                </a:solidFill>
              </a:rPr>
              <a:t>Tennessee's approval spurs nationwide interest.</a:t>
            </a:r>
          </a:p>
          <a:p>
            <a:pPr marL="342900" indent="-342900">
              <a:spcAft>
                <a:spcPts val="600"/>
              </a:spcAft>
              <a:buFont typeface="Wingdings" panose="05000000000000000000" pitchFamily="2" charset="2"/>
              <a:buChar char="ü"/>
            </a:pPr>
            <a:r>
              <a:rPr lang="en-US" b="0" dirty="0">
                <a:solidFill>
                  <a:schemeClr val="accent6">
                    <a:lumMod val="65000"/>
                    <a:lumOff val="35000"/>
                  </a:schemeClr>
                </a:solidFill>
              </a:rPr>
              <a:t>A partnership develops.</a:t>
            </a:r>
          </a:p>
          <a:p>
            <a:pPr marL="1257300" lvl="2" indent="-342900">
              <a:spcAft>
                <a:spcPts val="600"/>
              </a:spcAft>
              <a:buFont typeface="Arial" panose="020B0604020202020204" pitchFamily="34" charset="0"/>
              <a:buChar char="•"/>
            </a:pPr>
            <a:r>
              <a:rPr lang="en-US" sz="2100" dirty="0">
                <a:solidFill>
                  <a:schemeClr val="accent6">
                    <a:lumMod val="65000"/>
                    <a:lumOff val="35000"/>
                  </a:schemeClr>
                </a:solidFill>
              </a:rPr>
              <a:t>David Donaldson – National Center for Grow Your Own (NCGYO) (August 2022)</a:t>
            </a:r>
          </a:p>
          <a:p>
            <a:pPr marL="342900" indent="-342900">
              <a:spcAft>
                <a:spcPts val="600"/>
              </a:spcAft>
              <a:buFont typeface="Wingdings" panose="05000000000000000000" pitchFamily="2" charset="2"/>
              <a:buChar char="ü"/>
            </a:pPr>
            <a:r>
              <a:rPr lang="en-US" b="0" dirty="0">
                <a:solidFill>
                  <a:schemeClr val="accent6">
                    <a:lumMod val="65000"/>
                    <a:lumOff val="35000"/>
                  </a:schemeClr>
                </a:solidFill>
              </a:rPr>
              <a:t>Registered Teacher Apprenticeship Application.</a:t>
            </a:r>
          </a:p>
          <a:p>
            <a:pPr marL="1257300" lvl="2" indent="-342900">
              <a:spcAft>
                <a:spcPts val="600"/>
              </a:spcAft>
              <a:buFont typeface="Arial" panose="020B0604020202020204" pitchFamily="34" charset="0"/>
              <a:buChar char="•"/>
            </a:pPr>
            <a:r>
              <a:rPr lang="en-US" sz="2100" dirty="0">
                <a:solidFill>
                  <a:schemeClr val="accent6">
                    <a:lumMod val="65000"/>
                    <a:lumOff val="35000"/>
                  </a:schemeClr>
                </a:solidFill>
              </a:rPr>
              <a:t>Approved in December 2022</a:t>
            </a:r>
          </a:p>
          <a:p>
            <a:pPr marL="342900" indent="-342900">
              <a:spcAft>
                <a:spcPts val="600"/>
              </a:spcAft>
              <a:buFont typeface="Wingdings" panose="05000000000000000000" pitchFamily="2" charset="2"/>
              <a:buChar char="ü"/>
            </a:pPr>
            <a:r>
              <a:rPr lang="en-US" b="0" dirty="0">
                <a:solidFill>
                  <a:schemeClr val="accent6">
                    <a:lumMod val="65000"/>
                    <a:lumOff val="35000"/>
                  </a:schemeClr>
                </a:solidFill>
              </a:rPr>
              <a:t>SAEF Grant funding was awarded in June 2023.</a:t>
            </a:r>
          </a:p>
          <a:p>
            <a:pPr marL="1257300" lvl="2" indent="-342900">
              <a:spcAft>
                <a:spcPts val="600"/>
              </a:spcAft>
              <a:buFont typeface="Arial" panose="020B0604020202020204" pitchFamily="34" charset="0"/>
              <a:buChar char="•"/>
            </a:pPr>
            <a:r>
              <a:rPr lang="en-US" sz="1900" dirty="0">
                <a:solidFill>
                  <a:schemeClr val="accent6">
                    <a:lumMod val="65000"/>
                    <a:lumOff val="35000"/>
                  </a:schemeClr>
                </a:solidFill>
              </a:rPr>
              <a:t>$311,388 base funding</a:t>
            </a:r>
          </a:p>
          <a:p>
            <a:pPr marL="1257300" lvl="2" indent="-342900">
              <a:spcAft>
                <a:spcPts val="600"/>
              </a:spcAft>
              <a:buFont typeface="Arial" panose="020B0604020202020204" pitchFamily="34" charset="0"/>
              <a:buChar char="•"/>
            </a:pPr>
            <a:r>
              <a:rPr lang="en-US" sz="1900" dirty="0">
                <a:solidFill>
                  <a:schemeClr val="accent6">
                    <a:lumMod val="65000"/>
                    <a:lumOff val="35000"/>
                  </a:schemeClr>
                </a:solidFill>
              </a:rPr>
              <a:t>$3.7 million in competitive funding</a:t>
            </a:r>
          </a:p>
          <a:p>
            <a:pPr marL="342900" indent="-342900">
              <a:spcAft>
                <a:spcPts val="600"/>
              </a:spcAft>
              <a:buFont typeface="Wingdings" panose="05000000000000000000" pitchFamily="2" charset="2"/>
              <a:buChar char="ü"/>
            </a:pPr>
            <a:r>
              <a:rPr lang="en-US" b="0" dirty="0">
                <a:solidFill>
                  <a:schemeClr val="accent6">
                    <a:lumMod val="65000"/>
                    <a:lumOff val="35000"/>
                  </a:schemeClr>
                </a:solidFill>
              </a:rPr>
              <a:t>RFA released – due November 20, 2023.</a:t>
            </a:r>
          </a:p>
          <a:p>
            <a:pPr marL="342900" indent="-342900">
              <a:spcAft>
                <a:spcPts val="600"/>
              </a:spcAft>
              <a:buFont typeface="Wingdings" panose="05000000000000000000" pitchFamily="2" charset="2"/>
              <a:buChar char="ü"/>
            </a:pPr>
            <a:r>
              <a:rPr lang="en-US" b="0" dirty="0">
                <a:solidFill>
                  <a:schemeClr val="accent6">
                    <a:lumMod val="65000"/>
                    <a:lumOff val="35000"/>
                  </a:schemeClr>
                </a:solidFill>
              </a:rPr>
              <a:t>First awardees announced in early January 2024 for round one.</a:t>
            </a:r>
          </a:p>
          <a:p>
            <a:pPr marL="342900" indent="-342900">
              <a:spcAft>
                <a:spcPts val="600"/>
              </a:spcAft>
              <a:buFont typeface="Wingdings" panose="05000000000000000000" pitchFamily="2" charset="2"/>
              <a:buChar char="ü"/>
            </a:pPr>
            <a:r>
              <a:rPr lang="en-US" b="0" dirty="0">
                <a:solidFill>
                  <a:schemeClr val="accent6">
                    <a:lumMod val="65000"/>
                    <a:lumOff val="35000"/>
                  </a:schemeClr>
                </a:solidFill>
              </a:rPr>
              <a:t>Implementation – Fall 2024.</a:t>
            </a:r>
          </a:p>
          <a:p>
            <a:endParaRPr lang="en-US" dirty="0"/>
          </a:p>
        </p:txBody>
      </p:sp>
    </p:spTree>
    <p:extLst>
      <p:ext uri="{BB962C8B-B14F-4D97-AF65-F5344CB8AC3E}">
        <p14:creationId xmlns:p14="http://schemas.microsoft.com/office/powerpoint/2010/main" val="3966334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FF2AB-D0B4-6801-5B6A-B7527FC85163}"/>
              </a:ext>
            </a:extLst>
          </p:cNvPr>
          <p:cNvSpPr>
            <a:spLocks noGrp="1"/>
          </p:cNvSpPr>
          <p:nvPr>
            <p:ph type="title"/>
          </p:nvPr>
        </p:nvSpPr>
        <p:spPr>
          <a:xfrm>
            <a:off x="266700" y="419100"/>
            <a:ext cx="11730732" cy="1331913"/>
          </a:xfrm>
        </p:spPr>
        <p:txBody>
          <a:bodyPr>
            <a:normAutofit/>
          </a:bodyPr>
          <a:lstStyle/>
          <a:p>
            <a:r>
              <a:rPr lang="en-US"/>
              <a:t>Registered Principal Apprenticeship Program</a:t>
            </a:r>
            <a:br>
              <a:rPr lang="en-US"/>
            </a:br>
            <a:endParaRPr lang="en-US"/>
          </a:p>
        </p:txBody>
      </p:sp>
      <p:graphicFrame>
        <p:nvGraphicFramePr>
          <p:cNvPr id="4" name="Table 3">
            <a:extLst>
              <a:ext uri="{FF2B5EF4-FFF2-40B4-BE49-F238E27FC236}">
                <a16:creationId xmlns:a16="http://schemas.microsoft.com/office/drawing/2014/main" id="{D17ED2E6-8EF5-E759-38F2-48571A433902}"/>
              </a:ext>
            </a:extLst>
          </p:cNvPr>
          <p:cNvGraphicFramePr>
            <a:graphicFrameLocks noGrp="1"/>
          </p:cNvGraphicFramePr>
          <p:nvPr>
            <p:extLst>
              <p:ext uri="{D42A27DB-BD31-4B8C-83A1-F6EECF244321}">
                <p14:modId xmlns:p14="http://schemas.microsoft.com/office/powerpoint/2010/main" val="1312722638"/>
              </p:ext>
            </p:extLst>
          </p:nvPr>
        </p:nvGraphicFramePr>
        <p:xfrm>
          <a:off x="652008" y="1550505"/>
          <a:ext cx="9255317" cy="3912042"/>
        </p:xfrm>
        <a:graphic>
          <a:graphicData uri="http://schemas.openxmlformats.org/drawingml/2006/table">
            <a:tbl>
              <a:tblPr firstRow="1" bandRow="1">
                <a:tableStyleId>{69CF1AB2-1976-4502-BF36-3FF5EA218861}</a:tableStyleId>
              </a:tblPr>
              <a:tblGrid>
                <a:gridCol w="1072012">
                  <a:extLst>
                    <a:ext uri="{9D8B030D-6E8A-4147-A177-3AD203B41FA5}">
                      <a16:colId xmlns:a16="http://schemas.microsoft.com/office/drawing/2014/main" val="1110367461"/>
                    </a:ext>
                  </a:extLst>
                </a:gridCol>
                <a:gridCol w="4700634">
                  <a:extLst>
                    <a:ext uri="{9D8B030D-6E8A-4147-A177-3AD203B41FA5}">
                      <a16:colId xmlns:a16="http://schemas.microsoft.com/office/drawing/2014/main" val="3299525883"/>
                    </a:ext>
                  </a:extLst>
                </a:gridCol>
                <a:gridCol w="1749287">
                  <a:extLst>
                    <a:ext uri="{9D8B030D-6E8A-4147-A177-3AD203B41FA5}">
                      <a16:colId xmlns:a16="http://schemas.microsoft.com/office/drawing/2014/main" val="3345219831"/>
                    </a:ext>
                  </a:extLst>
                </a:gridCol>
                <a:gridCol w="1733384">
                  <a:extLst>
                    <a:ext uri="{9D8B030D-6E8A-4147-A177-3AD203B41FA5}">
                      <a16:colId xmlns:a16="http://schemas.microsoft.com/office/drawing/2014/main" val="168196821"/>
                    </a:ext>
                  </a:extLst>
                </a:gridCol>
              </a:tblGrid>
              <a:tr h="453224">
                <a:tc>
                  <a:txBody>
                    <a:bodyPr/>
                    <a:lstStyle/>
                    <a:p>
                      <a:r>
                        <a:rPr lang="en-US" sz="1800" dirty="0">
                          <a:solidFill>
                            <a:schemeClr val="accent6">
                              <a:lumMod val="75000"/>
                              <a:lumOff val="25000"/>
                            </a:schemeClr>
                          </a:solidFill>
                        </a:rPr>
                        <a:t>Round</a:t>
                      </a:r>
                    </a:p>
                  </a:txBody>
                  <a:tcPr/>
                </a:tc>
                <a:tc>
                  <a:txBody>
                    <a:bodyPr/>
                    <a:lstStyle/>
                    <a:p>
                      <a:pPr marL="0" lvl="0" indent="0" defTabSz="914400">
                        <a:lnSpc>
                          <a:spcPct val="100000"/>
                        </a:lnSpc>
                        <a:spcBef>
                          <a:spcPts val="1200"/>
                        </a:spcBef>
                        <a:buFont typeface="Arial" panose="020B0604020202020204" pitchFamily="34" charset="0"/>
                        <a:buNone/>
                        <a:defRPr/>
                      </a:pPr>
                      <a:r>
                        <a:rPr lang="en-US" sz="1800" dirty="0">
                          <a:solidFill>
                            <a:schemeClr val="accent6">
                              <a:lumMod val="75000"/>
                              <a:lumOff val="25000"/>
                            </a:schemeClr>
                          </a:solidFill>
                        </a:rPr>
                        <a:t>Educator Preparation Provider (EPP)</a:t>
                      </a:r>
                    </a:p>
                  </a:txBody>
                  <a:tcPr/>
                </a:tc>
                <a:tc>
                  <a:txBody>
                    <a:bodyPr/>
                    <a:lstStyle/>
                    <a:p>
                      <a:pPr marL="0" lvl="0" indent="0" defTabSz="914400">
                        <a:lnSpc>
                          <a:spcPct val="100000"/>
                        </a:lnSpc>
                        <a:spcBef>
                          <a:spcPts val="1200"/>
                        </a:spcBef>
                        <a:buFont typeface="Arial" panose="020B0604020202020204" pitchFamily="34" charset="0"/>
                        <a:buNone/>
                        <a:defRPr/>
                      </a:pPr>
                      <a:r>
                        <a:rPr lang="en-US" sz="1800" dirty="0">
                          <a:solidFill>
                            <a:schemeClr val="accent6">
                              <a:lumMod val="75000"/>
                              <a:lumOff val="25000"/>
                            </a:schemeClr>
                          </a:solidFill>
                        </a:rPr>
                        <a:t>Grant Amount</a:t>
                      </a:r>
                    </a:p>
                  </a:txBody>
                  <a:tcPr/>
                </a:tc>
                <a:tc>
                  <a:txBody>
                    <a:bodyPr/>
                    <a:lstStyle/>
                    <a:p>
                      <a:pPr marL="0" lvl="0" indent="0" algn="r" defTabSz="914400">
                        <a:lnSpc>
                          <a:spcPct val="100000"/>
                        </a:lnSpc>
                        <a:spcBef>
                          <a:spcPts val="1200"/>
                        </a:spcBef>
                        <a:buFont typeface="Arial" panose="020B0604020202020204" pitchFamily="34" charset="0"/>
                        <a:buNone/>
                        <a:defRPr/>
                      </a:pPr>
                      <a:r>
                        <a:rPr lang="en-US" sz="1800" dirty="0">
                          <a:solidFill>
                            <a:schemeClr val="accent6">
                              <a:lumMod val="75000"/>
                              <a:lumOff val="25000"/>
                            </a:schemeClr>
                          </a:solidFill>
                        </a:rPr>
                        <a:t>Participants</a:t>
                      </a:r>
                    </a:p>
                  </a:txBody>
                  <a:tcPr/>
                </a:tc>
                <a:extLst>
                  <a:ext uri="{0D108BD9-81ED-4DB2-BD59-A6C34878D82A}">
                    <a16:rowId xmlns:a16="http://schemas.microsoft.com/office/drawing/2014/main" val="1670817385"/>
                  </a:ext>
                </a:extLst>
              </a:tr>
              <a:tr h="122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schemeClr val="accent6">
                              <a:lumMod val="75000"/>
                              <a:lumOff val="25000"/>
                            </a:schemeClr>
                          </a:solidFill>
                          <a:effectLst/>
                          <a:uLnTx/>
                          <a:uFillTx/>
                        </a:rPr>
                        <a:t>Round 1</a:t>
                      </a:r>
                    </a:p>
                    <a:p>
                      <a:endParaRPr lang="en-US" sz="1800" dirty="0">
                        <a:solidFill>
                          <a:schemeClr val="accent6">
                            <a:lumMod val="75000"/>
                            <a:lumOff val="25000"/>
                          </a:schemeClr>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u="none" strike="noStrike" kern="1200" cap="none" spc="0" normalizeH="0" baseline="0" noProof="0" dirty="0">
                          <a:ln>
                            <a:noFill/>
                          </a:ln>
                          <a:solidFill>
                            <a:schemeClr val="accent6">
                              <a:lumMod val="75000"/>
                              <a:lumOff val="25000"/>
                            </a:schemeClr>
                          </a:solidFill>
                          <a:effectLst/>
                          <a:uLnTx/>
                          <a:uFillTx/>
                          <a:latin typeface="+mn-lt"/>
                          <a:ea typeface="+mn-ea"/>
                          <a:cs typeface="+mn-cs"/>
                        </a:rPr>
                        <a:t>Valley City State University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u="none" strike="noStrike" kern="1200" cap="none" spc="0" normalizeH="0" baseline="0" noProof="0" dirty="0">
                          <a:ln>
                            <a:noFill/>
                          </a:ln>
                          <a:solidFill>
                            <a:schemeClr val="accent6">
                              <a:lumMod val="75000"/>
                              <a:lumOff val="25000"/>
                            </a:schemeClr>
                          </a:solidFill>
                          <a:effectLst/>
                          <a:uLnTx/>
                          <a:uFillTx/>
                          <a:latin typeface="+mn-lt"/>
                          <a:ea typeface="+mn-ea"/>
                          <a:cs typeface="+mn-cs"/>
                        </a:rPr>
                        <a:t>Mayville State University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u="none" strike="noStrike" kern="1200" cap="none" spc="0" normalizeH="0" baseline="0" noProof="0" dirty="0">
                          <a:ln>
                            <a:noFill/>
                          </a:ln>
                          <a:solidFill>
                            <a:schemeClr val="accent6">
                              <a:lumMod val="75000"/>
                              <a:lumOff val="25000"/>
                            </a:schemeClr>
                          </a:solidFill>
                          <a:effectLst/>
                          <a:uLnTx/>
                          <a:uFillTx/>
                          <a:latin typeface="+mn-lt"/>
                          <a:ea typeface="+mn-ea"/>
                          <a:cs typeface="+mn-cs"/>
                        </a:rPr>
                        <a:t>University of Mary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u="none" strike="noStrike" kern="1200" cap="none" spc="0" normalizeH="0" baseline="0" noProof="0" dirty="0">
                          <a:ln>
                            <a:noFill/>
                          </a:ln>
                          <a:solidFill>
                            <a:schemeClr val="accent6">
                              <a:lumMod val="75000"/>
                              <a:lumOff val="25000"/>
                            </a:schemeClr>
                          </a:solidFill>
                          <a:effectLst/>
                          <a:uLnTx/>
                          <a:uFillTx/>
                          <a:latin typeface="+mn-lt"/>
                          <a:ea typeface="+mn-ea"/>
                          <a:cs typeface="+mn-cs"/>
                        </a:rPr>
                        <a:t>Certification Central</a:t>
                      </a:r>
                      <a:r>
                        <a:rPr kumimoji="0" lang="en-US" sz="1800" b="0" u="none" strike="noStrike" kern="1200" cap="none" spc="0" normalizeH="0" baseline="0" noProof="0" dirty="0">
                          <a:ln>
                            <a:noFill/>
                          </a:ln>
                          <a:solidFill>
                            <a:schemeClr val="accent6">
                              <a:lumMod val="75000"/>
                              <a:lumOff val="25000"/>
                            </a:schemeClr>
                          </a:solidFill>
                          <a:effectLst/>
                          <a:uLnTx/>
                          <a:uFillTx/>
                        </a:rPr>
                        <a:t>	</a:t>
                      </a:r>
                      <a:endParaRPr lang="en-US" sz="1800" dirty="0">
                        <a:solidFill>
                          <a:schemeClr val="accent6">
                            <a:lumMod val="75000"/>
                            <a:lumOff val="25000"/>
                          </a:schemeClr>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u="none" strike="noStrike" kern="1200" cap="none" spc="0" normalizeH="0" baseline="0" noProof="0" dirty="0">
                          <a:ln>
                            <a:noFill/>
                          </a:ln>
                          <a:solidFill>
                            <a:schemeClr val="accent6">
                              <a:lumMod val="75000"/>
                              <a:lumOff val="25000"/>
                            </a:schemeClr>
                          </a:solidFill>
                          <a:effectLst/>
                          <a:uLnTx/>
                          <a:uFillTx/>
                          <a:latin typeface="+mn-lt"/>
                          <a:ea typeface="+mn-ea"/>
                          <a:cs typeface="+mn-cs"/>
                        </a:rPr>
                        <a:t>$100,000 </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u="none" strike="noStrike" kern="1200" cap="none" spc="0" normalizeH="0" baseline="0" noProof="0" dirty="0">
                          <a:ln>
                            <a:noFill/>
                          </a:ln>
                          <a:solidFill>
                            <a:schemeClr val="accent6">
                              <a:lumMod val="75000"/>
                              <a:lumOff val="25000"/>
                            </a:schemeClr>
                          </a:solidFill>
                          <a:effectLst/>
                          <a:uLnTx/>
                          <a:uFillTx/>
                          <a:latin typeface="+mn-lt"/>
                          <a:ea typeface="+mn-ea"/>
                          <a:cs typeface="+mn-cs"/>
                        </a:rPr>
                        <a:t>$100,000 </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u="none" strike="noStrike" kern="1200" cap="none" spc="0" normalizeH="0" baseline="0" noProof="0" dirty="0">
                          <a:ln>
                            <a:noFill/>
                          </a:ln>
                          <a:solidFill>
                            <a:schemeClr val="accent6">
                              <a:lumMod val="75000"/>
                              <a:lumOff val="25000"/>
                            </a:schemeClr>
                          </a:solidFill>
                          <a:effectLst/>
                          <a:uLnTx/>
                          <a:uFillTx/>
                          <a:latin typeface="+mn-lt"/>
                          <a:ea typeface="+mn-ea"/>
                          <a:cs typeface="+mn-cs"/>
                        </a:rPr>
                        <a:t>$555,000 </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u="none" strike="noStrike" kern="1200" cap="none" spc="0" normalizeH="0" baseline="0" noProof="0" dirty="0">
                          <a:ln>
                            <a:noFill/>
                          </a:ln>
                          <a:solidFill>
                            <a:schemeClr val="accent6">
                              <a:lumMod val="75000"/>
                              <a:lumOff val="25000"/>
                            </a:schemeClr>
                          </a:solidFill>
                          <a:effectLst/>
                          <a:uLnTx/>
                          <a:uFillTx/>
                          <a:latin typeface="+mn-lt"/>
                          <a:ea typeface="+mn-ea"/>
                          <a:cs typeface="+mn-cs"/>
                        </a:rPr>
                        <a:t>$100,000 </a:t>
                      </a:r>
                      <a:endParaRPr kumimoji="0" lang="en-US" sz="1800" b="0" u="none" strike="noStrike" kern="1200" cap="none" spc="0" normalizeH="0" baseline="0" dirty="0">
                        <a:ln>
                          <a:noFill/>
                        </a:ln>
                        <a:solidFill>
                          <a:schemeClr val="accent6">
                            <a:lumMod val="75000"/>
                            <a:lumOff val="25000"/>
                          </a:schemeClr>
                        </a:solidFill>
                        <a:effectLst/>
                        <a:uLnTx/>
                        <a:uFillTx/>
                        <a:latin typeface="+mn-lt"/>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u="none" strike="noStrike" kern="1200" cap="none" spc="0" normalizeH="0" baseline="0" noProof="0" dirty="0">
                          <a:ln>
                            <a:noFill/>
                          </a:ln>
                          <a:solidFill>
                            <a:schemeClr val="accent6">
                              <a:lumMod val="75000"/>
                              <a:lumOff val="25000"/>
                            </a:schemeClr>
                          </a:solidFill>
                          <a:effectLst/>
                          <a:uLnTx/>
                          <a:uFillTx/>
                          <a:latin typeface="+mn-lt"/>
                          <a:ea typeface="+mn-ea"/>
                          <a:cs typeface="+mn-cs"/>
                        </a:rPr>
                        <a:t>12</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u="none" strike="noStrike" kern="1200" cap="none" spc="0" normalizeH="0" baseline="0" noProof="0" dirty="0">
                          <a:ln>
                            <a:noFill/>
                          </a:ln>
                          <a:solidFill>
                            <a:schemeClr val="accent6">
                              <a:lumMod val="75000"/>
                              <a:lumOff val="25000"/>
                            </a:schemeClr>
                          </a:solidFill>
                          <a:effectLst/>
                          <a:uLnTx/>
                          <a:uFillTx/>
                          <a:latin typeface="+mn-lt"/>
                          <a:ea typeface="+mn-ea"/>
                          <a:cs typeface="+mn-cs"/>
                        </a:rPr>
                        <a:t>5</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u="none" strike="noStrike" kern="1200" cap="none" spc="0" normalizeH="0" baseline="0" noProof="0" dirty="0">
                          <a:ln>
                            <a:noFill/>
                          </a:ln>
                          <a:solidFill>
                            <a:schemeClr val="accent6">
                              <a:lumMod val="75000"/>
                              <a:lumOff val="25000"/>
                            </a:schemeClr>
                          </a:solidFill>
                          <a:effectLst/>
                          <a:uLnTx/>
                          <a:uFillTx/>
                          <a:latin typeface="+mn-lt"/>
                          <a:ea typeface="+mn-ea"/>
                          <a:cs typeface="+mn-cs"/>
                        </a:rPr>
                        <a:t>27 </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u="none" strike="noStrike" kern="1200" cap="none" spc="0" normalizeH="0" baseline="0" noProof="0" dirty="0">
                          <a:ln>
                            <a:noFill/>
                          </a:ln>
                          <a:solidFill>
                            <a:schemeClr val="accent6">
                              <a:lumMod val="75000"/>
                              <a:lumOff val="25000"/>
                            </a:schemeClr>
                          </a:solidFill>
                          <a:effectLst/>
                          <a:uLnTx/>
                          <a:uFillTx/>
                          <a:latin typeface="+mn-lt"/>
                          <a:ea typeface="+mn-ea"/>
                          <a:cs typeface="+mn-cs"/>
                        </a:rPr>
                        <a:t>5</a:t>
                      </a:r>
                      <a:endParaRPr kumimoji="0" lang="en-US" sz="1800" b="0" u="none" strike="noStrike" kern="1200" cap="none" spc="0" normalizeH="0" baseline="0" dirty="0">
                        <a:ln>
                          <a:noFill/>
                        </a:ln>
                        <a:solidFill>
                          <a:schemeClr val="accent6">
                            <a:lumMod val="75000"/>
                            <a:lumOff val="25000"/>
                          </a:schemeClr>
                        </a:solidFill>
                        <a:effectLst/>
                        <a:uLnTx/>
                        <a:uFillTx/>
                        <a:latin typeface="+mn-lt"/>
                        <a:ea typeface="+mn-ea"/>
                        <a:cs typeface="+mn-cs"/>
                      </a:endParaRPr>
                    </a:p>
                  </a:txBody>
                  <a:tcPr/>
                </a:tc>
                <a:extLst>
                  <a:ext uri="{0D108BD9-81ED-4DB2-BD59-A6C34878D82A}">
                    <a16:rowId xmlns:a16="http://schemas.microsoft.com/office/drawing/2014/main" val="2102589500"/>
                  </a:ext>
                </a:extLst>
              </a:tr>
              <a:tr h="330896">
                <a:tc>
                  <a:txBody>
                    <a:bodyPr/>
                    <a:lstStyle/>
                    <a:p>
                      <a:pPr>
                        <a:lnSpc>
                          <a:spcPct val="100000"/>
                        </a:lnSpc>
                        <a:spcBef>
                          <a:spcPts val="1200"/>
                        </a:spcBef>
                        <a:defRPr/>
                      </a:pPr>
                      <a:r>
                        <a:rPr lang="en-US" sz="1800" b="0" dirty="0">
                          <a:solidFill>
                            <a:schemeClr val="accent6">
                              <a:lumMod val="75000"/>
                              <a:lumOff val="25000"/>
                            </a:schemeClr>
                          </a:solidFill>
                        </a:rPr>
                        <a:t>Round 2</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u="none" strike="noStrike" kern="1200" cap="none" spc="0" normalizeH="0" baseline="0" noProof="0" dirty="0">
                          <a:ln>
                            <a:noFill/>
                          </a:ln>
                          <a:solidFill>
                            <a:schemeClr val="accent6">
                              <a:lumMod val="75000"/>
                              <a:lumOff val="25000"/>
                            </a:schemeClr>
                          </a:solidFill>
                          <a:effectLst/>
                          <a:uLnTx/>
                          <a:uFillTx/>
                        </a:rPr>
                        <a:t>Western Governors University</a:t>
                      </a:r>
                      <a:endParaRPr lang="en-US" sz="1800" dirty="0">
                        <a:solidFill>
                          <a:schemeClr val="accent6">
                            <a:lumMod val="75000"/>
                            <a:lumOff val="25000"/>
                          </a:schemeClr>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u="none" strike="noStrike" kern="1200" cap="none" spc="0" normalizeH="0" baseline="0" noProof="0" dirty="0">
                          <a:ln>
                            <a:noFill/>
                          </a:ln>
                          <a:solidFill>
                            <a:schemeClr val="accent6">
                              <a:lumMod val="75000"/>
                              <a:lumOff val="25000"/>
                            </a:schemeClr>
                          </a:solidFill>
                          <a:effectLst/>
                          <a:uLnTx/>
                          <a:uFillTx/>
                        </a:rPr>
                        <a:t>$300,000 </a:t>
                      </a:r>
                      <a:endParaRPr lang="en-US" sz="1800" dirty="0">
                        <a:solidFill>
                          <a:schemeClr val="accent6">
                            <a:lumMod val="75000"/>
                            <a:lumOff val="25000"/>
                          </a:schemeClr>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u="none" strike="noStrike" kern="1200" cap="none" spc="0" normalizeH="0" baseline="0" noProof="0" dirty="0">
                          <a:ln>
                            <a:noFill/>
                          </a:ln>
                          <a:solidFill>
                            <a:schemeClr val="accent6">
                              <a:lumMod val="75000"/>
                              <a:lumOff val="25000"/>
                            </a:schemeClr>
                          </a:solidFill>
                          <a:effectLst/>
                          <a:uLnTx/>
                          <a:uFillTx/>
                        </a:rPr>
                        <a:t>15</a:t>
                      </a:r>
                      <a:endParaRPr lang="en-US" sz="1800" dirty="0">
                        <a:solidFill>
                          <a:schemeClr val="accent6">
                            <a:lumMod val="75000"/>
                            <a:lumOff val="25000"/>
                          </a:schemeClr>
                        </a:solidFill>
                      </a:endParaRPr>
                    </a:p>
                  </a:txBody>
                  <a:tcPr/>
                </a:tc>
                <a:extLst>
                  <a:ext uri="{0D108BD9-81ED-4DB2-BD59-A6C34878D82A}">
                    <a16:rowId xmlns:a16="http://schemas.microsoft.com/office/drawing/2014/main" val="3481703704"/>
                  </a:ext>
                </a:extLst>
              </a:tr>
              <a:tr h="1412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accent6">
                              <a:lumMod val="75000"/>
                              <a:lumOff val="25000"/>
                            </a:schemeClr>
                          </a:solidFill>
                        </a:rPr>
                        <a:t>Round 3</a:t>
                      </a:r>
                      <a:endParaRPr lang="en-US" sz="1800" b="0" dirty="0">
                        <a:solidFill>
                          <a:schemeClr val="accent6">
                            <a:lumMod val="75000"/>
                            <a:lumOff val="25000"/>
                          </a:schemeClr>
                        </a:solidFill>
                        <a:latin typeface="+mn-lt"/>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u="none" strike="noStrike" kern="1200" cap="none" spc="0" normalizeH="0" baseline="0" noProof="0" dirty="0">
                          <a:ln>
                            <a:noFill/>
                          </a:ln>
                          <a:solidFill>
                            <a:schemeClr val="accent6">
                              <a:lumMod val="75000"/>
                              <a:lumOff val="25000"/>
                            </a:schemeClr>
                          </a:solidFill>
                          <a:effectLst/>
                          <a:uLnTx/>
                          <a:uFillTx/>
                        </a:rPr>
                        <a:t>Certification Central	</a:t>
                      </a:r>
                      <a:endParaRPr lang="en-US" sz="1800" dirty="0">
                        <a:solidFill>
                          <a:schemeClr val="accent6">
                            <a:lumMod val="75000"/>
                            <a:lumOff val="25000"/>
                          </a:schemeClr>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6">
                              <a:lumMod val="75000"/>
                              <a:lumOff val="25000"/>
                            </a:schemeClr>
                          </a:solidFill>
                        </a:rPr>
                        <a:t>Dickinson State University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u="none" strike="noStrike" kern="1200" cap="none" spc="0" normalizeH="0" baseline="0" noProof="0" dirty="0">
                          <a:ln>
                            <a:noFill/>
                          </a:ln>
                          <a:solidFill>
                            <a:schemeClr val="accent6">
                              <a:lumMod val="75000"/>
                              <a:lumOff val="25000"/>
                            </a:schemeClr>
                          </a:solidFill>
                          <a:effectLst/>
                          <a:uLnTx/>
                          <a:uFillTx/>
                        </a:rPr>
                        <a:t>Mayville State University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u="none" strike="noStrike" kern="1200" cap="none" spc="0" normalizeH="0" baseline="0" noProof="0" dirty="0">
                          <a:ln>
                            <a:noFill/>
                          </a:ln>
                          <a:solidFill>
                            <a:schemeClr val="accent6">
                              <a:lumMod val="75000"/>
                              <a:lumOff val="25000"/>
                            </a:schemeClr>
                          </a:solidFill>
                          <a:effectLst/>
                          <a:uLnTx/>
                          <a:uFillTx/>
                        </a:rPr>
                        <a:t>Valley City State University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u="none" strike="noStrike" kern="1200" cap="none" spc="0" normalizeH="0" baseline="0" noProof="0" dirty="0">
                          <a:ln>
                            <a:noFill/>
                          </a:ln>
                          <a:solidFill>
                            <a:schemeClr val="accent6">
                              <a:lumMod val="75000"/>
                              <a:lumOff val="25000"/>
                            </a:schemeClr>
                          </a:solidFill>
                          <a:effectLst/>
                          <a:uLnTx/>
                          <a:uFillTx/>
                        </a:rPr>
                        <a:t>Western Governors University</a:t>
                      </a:r>
                      <a:endParaRPr lang="en-US" sz="1800" dirty="0">
                        <a:solidFill>
                          <a:schemeClr val="accent6">
                            <a:lumMod val="75000"/>
                            <a:lumOff val="25000"/>
                          </a:schemeClr>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u="none" strike="noStrike" kern="1200" cap="none" spc="0" normalizeH="0" baseline="0" noProof="0" dirty="0">
                          <a:ln>
                            <a:noFill/>
                          </a:ln>
                          <a:solidFill>
                            <a:schemeClr val="accent6">
                              <a:lumMod val="75000"/>
                              <a:lumOff val="25000"/>
                            </a:schemeClr>
                          </a:solidFill>
                          <a:effectLst/>
                          <a:uLnTx/>
                          <a:uFillTx/>
                        </a:rPr>
                        <a:t>$200,000 </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chemeClr val="accent6">
                              <a:lumMod val="75000"/>
                              <a:lumOff val="25000"/>
                            </a:schemeClr>
                          </a:solidFill>
                        </a:rPr>
                        <a:t>$140,000 </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u="none" strike="noStrike" kern="1200" cap="none" spc="0" normalizeH="0" baseline="0" noProof="0" dirty="0">
                          <a:ln>
                            <a:noFill/>
                          </a:ln>
                          <a:solidFill>
                            <a:schemeClr val="accent6">
                              <a:lumMod val="75000"/>
                              <a:lumOff val="25000"/>
                            </a:schemeClr>
                          </a:solidFill>
                          <a:effectLst/>
                          <a:uLnTx/>
                          <a:uFillTx/>
                        </a:rPr>
                        <a:t>$100,000 </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chemeClr val="accent6">
                              <a:lumMod val="75000"/>
                              <a:lumOff val="25000"/>
                            </a:schemeClr>
                          </a:solidFill>
                        </a:rPr>
                        <a:t>$200,000</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chemeClr val="accent6">
                              <a:lumMod val="75000"/>
                              <a:lumOff val="25000"/>
                            </a:schemeClr>
                          </a:solidFill>
                        </a:rPr>
                        <a:t>$300,000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u="none" strike="noStrike" kern="1200" cap="none" spc="0" normalizeH="0" baseline="0" noProof="0" dirty="0">
                          <a:ln>
                            <a:noFill/>
                          </a:ln>
                          <a:solidFill>
                            <a:schemeClr val="accent6">
                              <a:lumMod val="75000"/>
                              <a:lumOff val="25000"/>
                            </a:schemeClr>
                          </a:solidFill>
                          <a:effectLst/>
                          <a:uLnTx/>
                          <a:uFillTx/>
                        </a:rPr>
                        <a:t>10</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chemeClr val="accent6">
                              <a:lumMod val="75000"/>
                              <a:lumOff val="25000"/>
                            </a:schemeClr>
                          </a:solidFill>
                        </a:rPr>
                        <a:t>14 </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u="none" strike="noStrike" kern="1200" cap="none" spc="0" normalizeH="0" baseline="0" noProof="0" dirty="0">
                          <a:ln>
                            <a:noFill/>
                          </a:ln>
                          <a:solidFill>
                            <a:schemeClr val="accent6">
                              <a:lumMod val="75000"/>
                              <a:lumOff val="25000"/>
                            </a:schemeClr>
                          </a:solidFill>
                          <a:effectLst/>
                          <a:uLnTx/>
                          <a:uFillTx/>
                        </a:rPr>
                        <a:t>5</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u="none" strike="noStrike" kern="1200" cap="none" spc="0" normalizeH="0" baseline="0" noProof="0" dirty="0">
                          <a:ln>
                            <a:noFill/>
                          </a:ln>
                          <a:solidFill>
                            <a:schemeClr val="accent6">
                              <a:lumMod val="75000"/>
                              <a:lumOff val="25000"/>
                            </a:schemeClr>
                          </a:solidFill>
                          <a:effectLst/>
                          <a:uLnTx/>
                          <a:uFillTx/>
                        </a:rPr>
                        <a:t>13</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chemeClr val="accent6">
                              <a:lumMod val="75000"/>
                              <a:lumOff val="25000"/>
                            </a:schemeClr>
                          </a:solidFill>
                        </a:rPr>
                        <a:t>15</a:t>
                      </a:r>
                    </a:p>
                  </a:txBody>
                  <a:tcPr/>
                </a:tc>
                <a:extLst>
                  <a:ext uri="{0D108BD9-81ED-4DB2-BD59-A6C34878D82A}">
                    <a16:rowId xmlns:a16="http://schemas.microsoft.com/office/drawing/2014/main" val="2504469493"/>
                  </a:ext>
                </a:extLst>
              </a:tr>
              <a:tr h="4085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accent6">
                              <a:lumMod val="75000"/>
                              <a:lumOff val="25000"/>
                            </a:schemeClr>
                          </a:solidFill>
                          <a:latin typeface="+mn-lt"/>
                        </a:rPr>
                        <a:t>Round 4</a:t>
                      </a:r>
                    </a:p>
                  </a:txBody>
                  <a:tcPr/>
                </a:tc>
                <a:tc gridSpan="3">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6">
                              <a:lumMod val="75000"/>
                              <a:lumOff val="25000"/>
                            </a:schemeClr>
                          </a:solidFill>
                        </a:rPr>
                        <a:t>RFA released in the fall of 2024</a:t>
                      </a:r>
                    </a:p>
                  </a:txBody>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chemeClr val="accent6">
                            <a:lumMod val="75000"/>
                            <a:lumOff val="25000"/>
                          </a:schemeClr>
                        </a:solidFill>
                      </a:endParaRPr>
                    </a:p>
                  </a:txBody>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chemeClr val="accent6">
                            <a:lumMod val="75000"/>
                            <a:lumOff val="25000"/>
                          </a:schemeClr>
                        </a:solidFill>
                      </a:endParaRPr>
                    </a:p>
                  </a:txBody>
                  <a:tcPr/>
                </a:tc>
                <a:extLst>
                  <a:ext uri="{0D108BD9-81ED-4DB2-BD59-A6C34878D82A}">
                    <a16:rowId xmlns:a16="http://schemas.microsoft.com/office/drawing/2014/main" val="730013411"/>
                  </a:ext>
                </a:extLst>
              </a:tr>
            </a:tbl>
          </a:graphicData>
        </a:graphic>
      </p:graphicFrame>
    </p:spTree>
    <p:extLst>
      <p:ext uri="{BB962C8B-B14F-4D97-AF65-F5344CB8AC3E}">
        <p14:creationId xmlns:p14="http://schemas.microsoft.com/office/powerpoint/2010/main" val="954416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B8536-4058-94C3-E588-65710F490597}"/>
              </a:ext>
            </a:extLst>
          </p:cNvPr>
          <p:cNvSpPr>
            <a:spLocks noGrp="1"/>
          </p:cNvSpPr>
          <p:nvPr>
            <p:ph type="title"/>
          </p:nvPr>
        </p:nvSpPr>
        <p:spPr>
          <a:xfrm>
            <a:off x="261976" y="190500"/>
            <a:ext cx="11871714" cy="1519030"/>
          </a:xfrm>
        </p:spPr>
        <p:txBody>
          <a:bodyPr>
            <a:normAutofit/>
          </a:bodyPr>
          <a:lstStyle/>
          <a:p>
            <a:r>
              <a:rPr lang="en-US" dirty="0"/>
              <a:t>Registered Principal Apprenticeship Program</a:t>
            </a:r>
            <a:br>
              <a:rPr lang="en-US" dirty="0"/>
            </a:br>
            <a:endParaRPr lang="en-US" dirty="0"/>
          </a:p>
        </p:txBody>
      </p:sp>
      <p:sp>
        <p:nvSpPr>
          <p:cNvPr id="3" name="Text Placeholder 2">
            <a:extLst>
              <a:ext uri="{FF2B5EF4-FFF2-40B4-BE49-F238E27FC236}">
                <a16:creationId xmlns:a16="http://schemas.microsoft.com/office/drawing/2014/main" id="{0D9C7656-61C7-3621-CF87-75C7C868F551}"/>
              </a:ext>
            </a:extLst>
          </p:cNvPr>
          <p:cNvSpPr>
            <a:spLocks noGrp="1"/>
          </p:cNvSpPr>
          <p:nvPr>
            <p:ph type="body" idx="1"/>
          </p:nvPr>
        </p:nvSpPr>
        <p:spPr>
          <a:xfrm>
            <a:off x="628152" y="1828801"/>
            <a:ext cx="8668247" cy="3805381"/>
          </a:xfrm>
        </p:spPr>
        <p:txBody>
          <a:bodyPr/>
          <a:lstStyle/>
          <a:p>
            <a:pPr marL="342900" indent="-342900">
              <a:lnSpc>
                <a:spcPct val="100000"/>
              </a:lnSpc>
              <a:spcAft>
                <a:spcPts val="600"/>
              </a:spcAft>
              <a:buFont typeface="Wingdings" panose="05000000000000000000" pitchFamily="2" charset="2"/>
              <a:buChar char="ü"/>
            </a:pPr>
            <a:r>
              <a:rPr lang="en-US" b="0" dirty="0">
                <a:solidFill>
                  <a:schemeClr val="accent6">
                    <a:lumMod val="65000"/>
                    <a:lumOff val="35000"/>
                  </a:schemeClr>
                </a:solidFill>
              </a:rPr>
              <a:t>ND becomes first in the nation to receive approval on a Registered Principal Apprenticeship – July 2023.</a:t>
            </a:r>
          </a:p>
          <a:p>
            <a:pPr marL="342900" indent="-342900">
              <a:lnSpc>
                <a:spcPct val="100000"/>
              </a:lnSpc>
              <a:spcAft>
                <a:spcPts val="600"/>
              </a:spcAft>
              <a:buFont typeface="Wingdings" panose="05000000000000000000" pitchFamily="2" charset="2"/>
              <a:buChar char="ü"/>
            </a:pPr>
            <a:r>
              <a:rPr lang="en-US" b="0" dirty="0">
                <a:solidFill>
                  <a:schemeClr val="accent6">
                    <a:lumMod val="65000"/>
                    <a:lumOff val="35000"/>
                  </a:schemeClr>
                </a:solidFill>
              </a:rPr>
              <a:t>Year one grant – NDSU had 11 apprentices with 3 districts.</a:t>
            </a:r>
          </a:p>
          <a:p>
            <a:pPr marL="342900" indent="-342900">
              <a:lnSpc>
                <a:spcPct val="100000"/>
              </a:lnSpc>
              <a:spcAft>
                <a:spcPts val="600"/>
              </a:spcAft>
              <a:buFont typeface="Wingdings" panose="05000000000000000000" pitchFamily="2" charset="2"/>
              <a:buChar char="ü"/>
            </a:pPr>
            <a:r>
              <a:rPr lang="en-US" b="0" dirty="0">
                <a:solidFill>
                  <a:schemeClr val="accent6">
                    <a:lumMod val="65000"/>
                    <a:lumOff val="35000"/>
                  </a:schemeClr>
                </a:solidFill>
              </a:rPr>
              <a:t>Year two grant – awarded to UND in June 2024.</a:t>
            </a:r>
          </a:p>
          <a:p>
            <a:pPr marL="342900" indent="-342900">
              <a:lnSpc>
                <a:spcPct val="100000"/>
              </a:lnSpc>
              <a:spcAft>
                <a:spcPts val="600"/>
              </a:spcAft>
              <a:buFont typeface="Wingdings" panose="05000000000000000000" pitchFamily="2" charset="2"/>
              <a:buChar char="ü"/>
            </a:pPr>
            <a:r>
              <a:rPr lang="en-US" b="0" dirty="0">
                <a:solidFill>
                  <a:schemeClr val="accent6">
                    <a:lumMod val="65000"/>
                    <a:lumOff val="35000"/>
                  </a:schemeClr>
                </a:solidFill>
              </a:rPr>
              <a:t>New </a:t>
            </a:r>
            <a:r>
              <a:rPr lang="en-US" b="0" dirty="0">
                <a:solidFill>
                  <a:schemeClr val="accent6">
                    <a:lumMod val="65000"/>
                    <a:lumOff val="35000"/>
                  </a:schemeClr>
                </a:solidFill>
                <a:hlinkClick r:id="rId2"/>
              </a:rPr>
              <a:t>Principal Playbook </a:t>
            </a:r>
            <a:r>
              <a:rPr lang="en-US" b="0" dirty="0">
                <a:solidFill>
                  <a:schemeClr val="accent6">
                    <a:lumMod val="65000"/>
                    <a:lumOff val="35000"/>
                  </a:schemeClr>
                </a:solidFill>
              </a:rPr>
              <a:t>developed by NCGYO.</a:t>
            </a:r>
          </a:p>
          <a:p>
            <a:pPr marL="342900" indent="-342900">
              <a:buFont typeface="Wingdings" panose="05000000000000000000" pitchFamily="2" charset="2"/>
              <a:buChar char="ü"/>
            </a:pPr>
            <a:endParaRPr lang="en-US" b="0" dirty="0">
              <a:solidFill>
                <a:schemeClr val="accent6">
                  <a:lumMod val="65000"/>
                  <a:lumOff val="35000"/>
                </a:schemeClr>
              </a:solidFill>
            </a:endParaRPr>
          </a:p>
        </p:txBody>
      </p:sp>
    </p:spTree>
    <p:extLst>
      <p:ext uri="{BB962C8B-B14F-4D97-AF65-F5344CB8AC3E}">
        <p14:creationId xmlns:p14="http://schemas.microsoft.com/office/powerpoint/2010/main" val="1269594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37C8-8208-0CF4-F221-71F6870A932C}"/>
              </a:ext>
            </a:extLst>
          </p:cNvPr>
          <p:cNvSpPr>
            <a:spLocks noGrp="1"/>
          </p:cNvSpPr>
          <p:nvPr>
            <p:ph type="title"/>
          </p:nvPr>
        </p:nvSpPr>
        <p:spPr>
          <a:xfrm>
            <a:off x="580292" y="190501"/>
            <a:ext cx="11457982" cy="970389"/>
          </a:xfrm>
        </p:spPr>
        <p:txBody>
          <a:bodyPr>
            <a:normAutofit fontScale="90000"/>
          </a:bodyPr>
          <a:lstStyle/>
          <a:p>
            <a:pPr>
              <a:lnSpc>
                <a:spcPct val="100000"/>
              </a:lnSpc>
            </a:pPr>
            <a:r>
              <a:rPr lang="en-US" dirty="0"/>
              <a:t>Lead Teacher Pilot / </a:t>
            </a:r>
            <a:r>
              <a:rPr lang="en-US"/>
              <a:t>Strategic Staffing Models</a:t>
            </a:r>
            <a:endParaRPr lang="en-US" dirty="0"/>
          </a:p>
        </p:txBody>
      </p:sp>
      <p:sp>
        <p:nvSpPr>
          <p:cNvPr id="3" name="Text Placeholder 2">
            <a:extLst>
              <a:ext uri="{FF2B5EF4-FFF2-40B4-BE49-F238E27FC236}">
                <a16:creationId xmlns:a16="http://schemas.microsoft.com/office/drawing/2014/main" id="{F289B6EE-6C3C-5F3F-2542-690561108B91}"/>
              </a:ext>
            </a:extLst>
          </p:cNvPr>
          <p:cNvSpPr>
            <a:spLocks noGrp="1"/>
          </p:cNvSpPr>
          <p:nvPr>
            <p:ph type="body" idx="1"/>
          </p:nvPr>
        </p:nvSpPr>
        <p:spPr>
          <a:xfrm>
            <a:off x="580292" y="1635369"/>
            <a:ext cx="11012710" cy="3998813"/>
          </a:xfrm>
        </p:spPr>
        <p:txBody>
          <a:bodyPr/>
          <a:lstStyle/>
          <a:p>
            <a:pPr marL="342900" indent="-342900">
              <a:lnSpc>
                <a:spcPct val="100000"/>
              </a:lnSpc>
              <a:spcAft>
                <a:spcPts val="600"/>
              </a:spcAft>
              <a:buFont typeface="Wingdings" panose="05000000000000000000" pitchFamily="2" charset="2"/>
              <a:buChar char="ü"/>
            </a:pPr>
            <a:r>
              <a:rPr lang="en-US" b="0" dirty="0">
                <a:solidFill>
                  <a:schemeClr val="accent6">
                    <a:lumMod val="65000"/>
                    <a:lumOff val="35000"/>
                  </a:schemeClr>
                </a:solidFill>
              </a:rPr>
              <a:t>Teams comprised of ND Legislators and educators from ND visited the Next Education Workforce staffing model in Arizona.</a:t>
            </a:r>
          </a:p>
          <a:p>
            <a:pPr marL="342900" indent="-342900">
              <a:lnSpc>
                <a:spcPct val="100000"/>
              </a:lnSpc>
              <a:spcAft>
                <a:spcPts val="600"/>
              </a:spcAft>
              <a:buFont typeface="Wingdings" panose="05000000000000000000" pitchFamily="2" charset="2"/>
              <a:buChar char="ü"/>
            </a:pPr>
            <a:r>
              <a:rPr lang="en-US" b="0" dirty="0">
                <a:solidFill>
                  <a:schemeClr val="accent6">
                    <a:lumMod val="65000"/>
                    <a:lumOff val="35000"/>
                  </a:schemeClr>
                </a:solidFill>
              </a:rPr>
              <a:t>ND recognized a unique opportunity to blend team-based staffing models with their Registered Apprenticeship work.</a:t>
            </a:r>
          </a:p>
          <a:p>
            <a:pPr marL="342900" indent="-342900">
              <a:lnSpc>
                <a:spcPct val="100000"/>
              </a:lnSpc>
              <a:spcAft>
                <a:spcPts val="600"/>
              </a:spcAft>
              <a:buFont typeface="Wingdings" panose="05000000000000000000" pitchFamily="2" charset="2"/>
              <a:buChar char="ü"/>
            </a:pPr>
            <a:r>
              <a:rPr lang="en-US" b="0" dirty="0">
                <a:solidFill>
                  <a:schemeClr val="accent6">
                    <a:lumMod val="65000"/>
                    <a:lumOff val="35000"/>
                  </a:schemeClr>
                </a:solidFill>
              </a:rPr>
              <a:t>Seek Lead Teacher Apprenticeship program approval from USDOL.</a:t>
            </a:r>
          </a:p>
          <a:p>
            <a:pPr marL="342900" indent="-342900">
              <a:lnSpc>
                <a:spcPct val="100000"/>
              </a:lnSpc>
              <a:spcAft>
                <a:spcPts val="600"/>
              </a:spcAft>
              <a:buFont typeface="Wingdings" panose="05000000000000000000" pitchFamily="2" charset="2"/>
              <a:buChar char="ü"/>
            </a:pPr>
            <a:r>
              <a:rPr lang="en-US" b="0" dirty="0">
                <a:solidFill>
                  <a:schemeClr val="accent6">
                    <a:lumMod val="65000"/>
                    <a:lumOff val="35000"/>
                  </a:schemeClr>
                </a:solidFill>
              </a:rPr>
              <a:t>Pilot the initiative in Northern Cass and Fargo Public School Districts.</a:t>
            </a:r>
          </a:p>
          <a:p>
            <a:pPr marL="342900" indent="-342900">
              <a:lnSpc>
                <a:spcPct val="100000"/>
              </a:lnSpc>
              <a:spcAft>
                <a:spcPts val="600"/>
              </a:spcAft>
              <a:buFont typeface="Wingdings" panose="05000000000000000000" pitchFamily="2" charset="2"/>
              <a:buChar char="ü"/>
            </a:pPr>
            <a:r>
              <a:rPr lang="en-US" b="0" dirty="0">
                <a:solidFill>
                  <a:schemeClr val="accent6">
                    <a:lumMod val="65000"/>
                    <a:lumOff val="35000"/>
                  </a:schemeClr>
                </a:solidFill>
              </a:rPr>
              <a:t>Secured a $140,000 grant from the Burgum Foundation for this work. </a:t>
            </a:r>
          </a:p>
          <a:p>
            <a:endParaRPr lang="en-US"/>
          </a:p>
        </p:txBody>
      </p:sp>
    </p:spTree>
    <p:extLst>
      <p:ext uri="{BB962C8B-B14F-4D97-AF65-F5344CB8AC3E}">
        <p14:creationId xmlns:p14="http://schemas.microsoft.com/office/powerpoint/2010/main" val="1621408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D444-D294-3304-54FD-447032F7A4D0}"/>
              </a:ext>
            </a:extLst>
          </p:cNvPr>
          <p:cNvSpPr>
            <a:spLocks noGrp="1"/>
          </p:cNvSpPr>
          <p:nvPr>
            <p:ph type="title"/>
          </p:nvPr>
        </p:nvSpPr>
        <p:spPr>
          <a:xfrm>
            <a:off x="612250" y="190500"/>
            <a:ext cx="11410122" cy="1519030"/>
          </a:xfrm>
        </p:spPr>
        <p:txBody>
          <a:bodyPr>
            <a:normAutofit/>
          </a:bodyPr>
          <a:lstStyle/>
          <a:p>
            <a:r>
              <a:rPr lang="en-US" sz="4000" dirty="0"/>
              <a:t>Convening to Support Education Professions</a:t>
            </a:r>
            <a:br>
              <a:rPr lang="en-US" sz="1800" b="1" dirty="0">
                <a:effectLst/>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3" name="Text Placeholder 2">
            <a:extLst>
              <a:ext uri="{FF2B5EF4-FFF2-40B4-BE49-F238E27FC236}">
                <a16:creationId xmlns:a16="http://schemas.microsoft.com/office/drawing/2014/main" id="{CB214514-02E5-0D9B-3589-D1C37E1615B0}"/>
              </a:ext>
            </a:extLst>
          </p:cNvPr>
          <p:cNvSpPr>
            <a:spLocks noGrp="1"/>
          </p:cNvSpPr>
          <p:nvPr>
            <p:ph type="body" idx="1"/>
          </p:nvPr>
        </p:nvSpPr>
        <p:spPr>
          <a:xfrm>
            <a:off x="612249" y="1590261"/>
            <a:ext cx="11012557" cy="4043921"/>
          </a:xfrm>
        </p:spPr>
        <p:txBody>
          <a:bodyPr>
            <a:normAutofit lnSpcReduction="10000"/>
          </a:bodyPr>
          <a:lstStyle/>
          <a:p>
            <a:pPr marL="342900" marR="0" indent="-342900">
              <a:lnSpc>
                <a:spcPct val="100000"/>
              </a:lnSpc>
              <a:spcAft>
                <a:spcPts val="600"/>
              </a:spcAft>
              <a:buFont typeface="Wingdings" panose="05000000000000000000" pitchFamily="2" charset="2"/>
              <a:buChar char="ü"/>
            </a:pPr>
            <a:r>
              <a:rPr lang="en-US" sz="2000" b="0" dirty="0">
                <a:solidFill>
                  <a:schemeClr val="accent6">
                    <a:lumMod val="65000"/>
                    <a:lumOff val="35000"/>
                  </a:schemeClr>
                </a:solidFill>
                <a:effectLst/>
                <a:ea typeface="Aptos" panose="020B0004020202020204" pitchFamily="34" charset="0"/>
                <a:cs typeface="Aptos" panose="020B0004020202020204" pitchFamily="34" charset="0"/>
              </a:rPr>
              <a:t>In June 2024, the Hunt Institute and USED sponsored three regional convenings designed to support state action to advance the education professions. </a:t>
            </a:r>
          </a:p>
          <a:p>
            <a:pPr marL="342900" marR="0" indent="-342900">
              <a:lnSpc>
                <a:spcPct val="100000"/>
              </a:lnSpc>
              <a:spcAft>
                <a:spcPts val="600"/>
              </a:spcAft>
              <a:buFont typeface="Wingdings" panose="05000000000000000000" pitchFamily="2" charset="2"/>
              <a:buChar char="ü"/>
            </a:pPr>
            <a:r>
              <a:rPr lang="en-US" sz="2000" b="0" dirty="0">
                <a:solidFill>
                  <a:schemeClr val="accent6">
                    <a:lumMod val="65000"/>
                    <a:lumOff val="35000"/>
                  </a:schemeClr>
                </a:solidFill>
                <a:effectLst/>
                <a:ea typeface="Aptos" panose="020B0004020202020204" pitchFamily="34" charset="0"/>
                <a:cs typeface="Aptos" panose="020B0004020202020204" pitchFamily="34" charset="0"/>
              </a:rPr>
              <a:t>A team from ND attended, including staff from NDDPI, Career and Technical Education, the Education Standards and Practices Board, and the University of North Dakota. </a:t>
            </a:r>
          </a:p>
          <a:p>
            <a:pPr marL="342900" marR="0" indent="-342900">
              <a:lnSpc>
                <a:spcPct val="100000"/>
              </a:lnSpc>
              <a:spcAft>
                <a:spcPts val="600"/>
              </a:spcAft>
              <a:buFont typeface="Wingdings" panose="05000000000000000000" pitchFamily="2" charset="2"/>
              <a:buChar char="ü"/>
            </a:pPr>
            <a:r>
              <a:rPr lang="en-US" sz="2000" b="0" dirty="0">
                <a:solidFill>
                  <a:schemeClr val="accent6">
                    <a:lumMod val="65000"/>
                    <a:lumOff val="35000"/>
                  </a:schemeClr>
                </a:solidFill>
                <a:effectLst/>
                <a:ea typeface="Aptos" panose="020B0004020202020204" pitchFamily="34" charset="0"/>
                <a:cs typeface="Aptos" panose="020B0004020202020204" pitchFamily="34" charset="0"/>
              </a:rPr>
              <a:t>North Dakota created the following two plans:</a:t>
            </a:r>
          </a:p>
          <a:p>
            <a:pPr marL="1200150" lvl="2" indent="-285750">
              <a:lnSpc>
                <a:spcPct val="100000"/>
              </a:lnSpc>
              <a:spcBef>
                <a:spcPts val="1000"/>
              </a:spcBef>
              <a:spcAft>
                <a:spcPts val="600"/>
              </a:spcAft>
              <a:buFont typeface="Arial" panose="020B0604020202020204" pitchFamily="34" charset="0"/>
              <a:buChar char="•"/>
            </a:pPr>
            <a:r>
              <a:rPr lang="en-US" sz="2000" b="1" dirty="0">
                <a:solidFill>
                  <a:schemeClr val="accent6">
                    <a:lumMod val="65000"/>
                    <a:lumOff val="35000"/>
                  </a:schemeClr>
                </a:solidFill>
                <a:effectLst/>
                <a:ea typeface="Times New Roman" panose="02020603050405020304" pitchFamily="18" charset="0"/>
                <a:cs typeface="Aptos" panose="020B0004020202020204" pitchFamily="34" charset="0"/>
              </a:rPr>
              <a:t>Youth Plan: </a:t>
            </a:r>
            <a:r>
              <a:rPr lang="en-US" sz="2000" b="0" dirty="0">
                <a:solidFill>
                  <a:schemeClr val="accent6">
                    <a:lumMod val="65000"/>
                    <a:lumOff val="35000"/>
                  </a:schemeClr>
                </a:solidFill>
                <a:effectLst/>
                <a:ea typeface="Aptos" panose="020B0004020202020204" pitchFamily="34" charset="0"/>
                <a:cs typeface="Aptos" panose="020B0004020202020204" pitchFamily="34" charset="0"/>
              </a:rPr>
              <a:t>We decided we would like the state to focus on pathways into the profession, by encouraging middle and high school students to pursue education careers. An outline of the plan is available </a:t>
            </a:r>
            <a:r>
              <a:rPr lang="en-US" sz="2000" b="0" u="sng" dirty="0">
                <a:solidFill>
                  <a:srgbClr val="0070C0"/>
                </a:solidFill>
                <a:effectLst/>
                <a:ea typeface="Aptos" panose="020B0004020202020204" pitchFamily="34" charset="0"/>
                <a:cs typeface="Aptos" panose="020B0004020202020204" pitchFamily="34" charset="0"/>
                <a:hlinkClick r:id="rId2">
                  <a:extLst>
                    <a:ext uri="{A12FA001-AC4F-418D-AE19-62706E023703}">
                      <ahyp:hlinkClr xmlns:ahyp="http://schemas.microsoft.com/office/drawing/2018/hyperlinkcolor" val="tx"/>
                    </a:ext>
                  </a:extLst>
                </a:hlinkClick>
              </a:rPr>
              <a:t>here</a:t>
            </a:r>
            <a:r>
              <a:rPr lang="en-US" sz="2000" b="0" dirty="0">
                <a:solidFill>
                  <a:schemeClr val="accent6">
                    <a:lumMod val="65000"/>
                    <a:lumOff val="35000"/>
                  </a:schemeClr>
                </a:solidFill>
                <a:effectLst/>
                <a:ea typeface="Aptos" panose="020B0004020202020204" pitchFamily="34" charset="0"/>
                <a:cs typeface="Aptos" panose="020B0004020202020204" pitchFamily="34" charset="0"/>
              </a:rPr>
              <a:t>. </a:t>
            </a:r>
          </a:p>
          <a:p>
            <a:pPr marL="1200150" lvl="2" indent="-285750">
              <a:lnSpc>
                <a:spcPct val="100000"/>
              </a:lnSpc>
              <a:spcBef>
                <a:spcPts val="1000"/>
              </a:spcBef>
              <a:spcAft>
                <a:spcPts val="600"/>
              </a:spcAft>
              <a:buFont typeface="Arial" panose="020B0604020202020204" pitchFamily="34" charset="0"/>
              <a:buChar char="•"/>
            </a:pPr>
            <a:r>
              <a:rPr lang="en-US" sz="2000" b="1" dirty="0">
                <a:solidFill>
                  <a:schemeClr val="accent6">
                    <a:lumMod val="65000"/>
                    <a:lumOff val="35000"/>
                  </a:schemeClr>
                </a:solidFill>
                <a:effectLst/>
                <a:latin typeface="Arial" panose="020B0604020202020204" pitchFamily="34" charset="0"/>
                <a:ea typeface="Times New Roman" panose="02020603050405020304" pitchFamily="18" charset="0"/>
                <a:cs typeface="Aptos" panose="020B0004020202020204" pitchFamily="34" charset="0"/>
              </a:rPr>
              <a:t>Multicultural Plan: </a:t>
            </a:r>
            <a:r>
              <a:rPr lang="en-US" sz="2000" dirty="0">
                <a:solidFill>
                  <a:schemeClr val="accent6">
                    <a:lumMod val="65000"/>
                    <a:lumOff val="35000"/>
                  </a:schemeClr>
                </a:solidFill>
                <a:effectLst/>
                <a:latin typeface="Arial" panose="020B0604020202020204" pitchFamily="34" charset="0"/>
                <a:ea typeface="Aptos" panose="020B0004020202020204" pitchFamily="34" charset="0"/>
                <a:cs typeface="Aptos" panose="020B0004020202020204" pitchFamily="34" charset="0"/>
              </a:rPr>
              <a:t>The purpose of this plan will be to create a more multicultural teaching pipeline in ND. A workgroup is being established to formulate our plan going forward. </a:t>
            </a:r>
            <a:endParaRPr lang="en-US" sz="2000" dirty="0">
              <a:solidFill>
                <a:schemeClr val="accent6">
                  <a:lumMod val="65000"/>
                  <a:lumOff val="35000"/>
                </a:schemeClr>
              </a:solidFill>
              <a:effectLst/>
              <a:latin typeface="Aptos" panose="020B0004020202020204" pitchFamily="34" charset="0"/>
              <a:ea typeface="Aptos" panose="020B0004020202020204" pitchFamily="34" charset="0"/>
              <a:cs typeface="Aptos" panose="020B0004020202020204" pitchFamily="34" charset="0"/>
            </a:endParaRPr>
          </a:p>
          <a:p>
            <a:pPr marL="1200150" lvl="2" indent="-285750">
              <a:spcBef>
                <a:spcPts val="0"/>
              </a:spcBef>
              <a:spcAft>
                <a:spcPts val="1125"/>
              </a:spcAft>
              <a:buFont typeface="Arial" panose="020B0604020202020204" pitchFamily="34" charset="0"/>
              <a:buChar char="•"/>
            </a:pPr>
            <a:endParaRPr lang="en-US" sz="1800" b="1" dirty="0">
              <a:effectLst/>
              <a:latin typeface="Aptos" panose="020B0004020202020204" pitchFamily="34" charset="0"/>
              <a:ea typeface="Aptos" panose="020B0004020202020204" pitchFamily="34" charset="0"/>
              <a:cs typeface="Aptos" panose="020B0004020202020204" pitchFamily="34" charset="0"/>
            </a:endParaRPr>
          </a:p>
          <a:p>
            <a:pPr marL="1200150" lvl="2" indent="-285750">
              <a:spcBef>
                <a:spcPts val="0"/>
              </a:spcBef>
              <a:spcAft>
                <a:spcPts val="1125"/>
              </a:spcAft>
              <a:buFont typeface="Arial" panose="020B0604020202020204" pitchFamily="34" charset="0"/>
              <a:buChar char="•"/>
            </a:pPr>
            <a:endParaRPr lang="en-US" sz="2000" b="0" dirty="0">
              <a:solidFill>
                <a:schemeClr val="accent6">
                  <a:lumMod val="65000"/>
                  <a:lumOff val="35000"/>
                </a:schemeClr>
              </a:solidFill>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56741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BDC0-6B36-5FA4-6BB9-2B6C6A412DB9}"/>
              </a:ext>
            </a:extLst>
          </p:cNvPr>
          <p:cNvSpPr>
            <a:spLocks noGrp="1"/>
          </p:cNvSpPr>
          <p:nvPr>
            <p:ph type="title"/>
          </p:nvPr>
        </p:nvSpPr>
        <p:spPr>
          <a:xfrm>
            <a:off x="619932" y="190500"/>
            <a:ext cx="8676468" cy="1114517"/>
          </a:xfrm>
        </p:spPr>
        <p:txBody>
          <a:bodyPr/>
          <a:lstStyle/>
          <a:p>
            <a:r>
              <a:rPr lang="en-US" sz="4400">
                <a:latin typeface="Arial" panose="020B0604020202020204" pitchFamily="34" charset="0"/>
                <a:cs typeface="Arial" panose="020B0604020202020204" pitchFamily="34" charset="0"/>
              </a:rPr>
              <a:t>ESSER Funding</a:t>
            </a:r>
            <a:endParaRPr lang="en-US"/>
          </a:p>
        </p:txBody>
      </p:sp>
      <p:sp>
        <p:nvSpPr>
          <p:cNvPr id="4" name="TextBox 3">
            <a:extLst>
              <a:ext uri="{FF2B5EF4-FFF2-40B4-BE49-F238E27FC236}">
                <a16:creationId xmlns:a16="http://schemas.microsoft.com/office/drawing/2014/main" id="{5760619B-DB0A-9523-494D-5D74F85ACECD}"/>
              </a:ext>
            </a:extLst>
          </p:cNvPr>
          <p:cNvSpPr txBox="1"/>
          <p:nvPr/>
        </p:nvSpPr>
        <p:spPr>
          <a:xfrm>
            <a:off x="751667" y="1792733"/>
            <a:ext cx="10887559" cy="2514535"/>
          </a:xfrm>
          <a:prstGeom prst="rect">
            <a:avLst/>
          </a:prstGeom>
          <a:noFill/>
        </p:spPr>
        <p:txBody>
          <a:bodyPr wrap="square">
            <a:spAutoFit/>
          </a:bodyPr>
          <a:lstStyle/>
          <a:p>
            <a:pPr marL="0" defTabSz="914400">
              <a:lnSpc>
                <a:spcPct val="80000"/>
              </a:lnSpc>
              <a:spcAft>
                <a:spcPts val="600"/>
              </a:spcAft>
            </a:pPr>
            <a:endParaRPr lang="en-US" sz="2200" b="1" u="sng" dirty="0">
              <a:solidFill>
                <a:schemeClr val="accent6">
                  <a:lumMod val="75000"/>
                  <a:lumOff val="25000"/>
                </a:schemeClr>
              </a:solidFill>
              <a:latin typeface="Arial" panose="020B0604020202020204" pitchFamily="34" charset="0"/>
              <a:cs typeface="Arial" panose="020B0604020202020204" pitchFamily="34" charset="0"/>
            </a:endParaRPr>
          </a:p>
          <a:p>
            <a:pPr marL="0" defTabSz="914400">
              <a:lnSpc>
                <a:spcPct val="80000"/>
              </a:lnSpc>
              <a:spcAft>
                <a:spcPts val="600"/>
              </a:spcAft>
            </a:pPr>
            <a:endParaRPr lang="en-US" sz="2200" b="1" u="sng" dirty="0">
              <a:solidFill>
                <a:schemeClr val="accent6">
                  <a:lumMod val="75000"/>
                  <a:lumOff val="25000"/>
                </a:schemeClr>
              </a:solidFill>
              <a:latin typeface="Arial" panose="020B0604020202020204" pitchFamily="34" charset="0"/>
              <a:cs typeface="Arial" panose="020B0604020202020204" pitchFamily="34" charset="0"/>
            </a:endParaRPr>
          </a:p>
          <a:p>
            <a:pPr marL="0" defTabSz="914400">
              <a:lnSpc>
                <a:spcPct val="80000"/>
              </a:lnSpc>
              <a:spcAft>
                <a:spcPts val="600"/>
              </a:spcAft>
            </a:pPr>
            <a:endParaRPr lang="en-US" sz="2200" b="1" u="sng" dirty="0">
              <a:solidFill>
                <a:schemeClr val="accent6">
                  <a:lumMod val="65000"/>
                  <a:lumOff val="35000"/>
                </a:schemeClr>
              </a:solidFill>
              <a:latin typeface="Arial" panose="020B0604020202020204" pitchFamily="34" charset="0"/>
              <a:cs typeface="Arial" panose="020B0604020202020204" pitchFamily="34" charset="0"/>
            </a:endParaRPr>
          </a:p>
          <a:p>
            <a:pPr marL="0" defTabSz="914400">
              <a:lnSpc>
                <a:spcPct val="80000"/>
              </a:lnSpc>
              <a:spcAft>
                <a:spcPts val="600"/>
              </a:spcAft>
            </a:pPr>
            <a:r>
              <a:rPr lang="en-US" sz="2200" b="1" dirty="0">
                <a:solidFill>
                  <a:schemeClr val="accent6">
                    <a:lumMod val="65000"/>
                    <a:lumOff val="35000"/>
                  </a:schemeClr>
                </a:solidFill>
                <a:latin typeface="Arial" panose="020B0604020202020204" pitchFamily="34" charset="0"/>
                <a:cs typeface="Arial" panose="020B0604020202020204" pitchFamily="34" charset="0"/>
              </a:rPr>
              <a:t>Current Status</a:t>
            </a:r>
          </a:p>
          <a:p>
            <a:pPr marL="800100" lvl="1" indent="-342900" defTabSz="914400">
              <a:spcAft>
                <a:spcPts val="600"/>
              </a:spcAft>
              <a:buFont typeface="Wingdings" panose="05000000000000000000" pitchFamily="2" charset="2"/>
              <a:buChar char="ü"/>
            </a:pPr>
            <a:r>
              <a:rPr lang="en-US" sz="1900" dirty="0">
                <a:solidFill>
                  <a:schemeClr val="accent6">
                    <a:lumMod val="65000"/>
                    <a:lumOff val="35000"/>
                  </a:schemeClr>
                </a:solidFill>
                <a:latin typeface="Arial" panose="020B0604020202020204" pitchFamily="34" charset="0"/>
                <a:cs typeface="Arial" panose="020B0604020202020204" pitchFamily="34" charset="0"/>
              </a:rPr>
              <a:t>$30.7 million is unspent from LEAs</a:t>
            </a:r>
          </a:p>
          <a:p>
            <a:pPr marL="1714500" lvl="3" indent="-342900" defTabSz="914400">
              <a:spcAft>
                <a:spcPts val="600"/>
              </a:spcAft>
              <a:buFont typeface="Arial" panose="020B0604020202020204" pitchFamily="34" charset="0"/>
              <a:buChar char="•"/>
            </a:pPr>
            <a:r>
              <a:rPr lang="en-US" sz="1900" dirty="0">
                <a:solidFill>
                  <a:schemeClr val="accent6">
                    <a:lumMod val="65000"/>
                    <a:lumOff val="35000"/>
                  </a:schemeClr>
                </a:solidFill>
                <a:latin typeface="Arial" panose="020B0604020202020204" pitchFamily="34" charset="0"/>
                <a:cs typeface="Arial" panose="020B0604020202020204" pitchFamily="34" charset="0"/>
              </a:rPr>
              <a:t>98 LEAs have spent all of their funds</a:t>
            </a:r>
          </a:p>
          <a:p>
            <a:pPr marL="1714500" lvl="3" indent="-342900" defTabSz="914400">
              <a:spcAft>
                <a:spcPts val="600"/>
              </a:spcAft>
              <a:buFont typeface="Arial" panose="020B0604020202020204" pitchFamily="34" charset="0"/>
              <a:buChar char="•"/>
            </a:pPr>
            <a:r>
              <a:rPr lang="en-US" sz="1900" dirty="0">
                <a:solidFill>
                  <a:schemeClr val="accent6">
                    <a:lumMod val="65000"/>
                    <a:lumOff val="35000"/>
                  </a:schemeClr>
                </a:solidFill>
                <a:latin typeface="Arial" panose="020B0604020202020204" pitchFamily="34" charset="0"/>
                <a:cs typeface="Arial" panose="020B0604020202020204" pitchFamily="34" charset="0"/>
              </a:rPr>
              <a:t>65 LEAs have funds remaining</a:t>
            </a:r>
            <a:endParaRPr lang="en-US" sz="1600" dirty="0">
              <a:solidFill>
                <a:schemeClr val="accent6">
                  <a:lumMod val="65000"/>
                  <a:lumOff val="35000"/>
                </a:schemeClr>
              </a:solidFill>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A0172DCA-4EEE-5693-945B-9DE91EC64BBA}"/>
              </a:ext>
            </a:extLst>
          </p:cNvPr>
          <p:cNvGraphicFramePr>
            <a:graphicFrameLocks noGrp="1"/>
          </p:cNvGraphicFramePr>
          <p:nvPr>
            <p:extLst>
              <p:ext uri="{D42A27DB-BD31-4B8C-83A1-F6EECF244321}">
                <p14:modId xmlns:p14="http://schemas.microsoft.com/office/powerpoint/2010/main" val="252485091"/>
              </p:ext>
            </p:extLst>
          </p:nvPr>
        </p:nvGraphicFramePr>
        <p:xfrm>
          <a:off x="751667" y="1607313"/>
          <a:ext cx="10820400" cy="741680"/>
        </p:xfrm>
        <a:graphic>
          <a:graphicData uri="http://schemas.openxmlformats.org/drawingml/2006/table">
            <a:tbl>
              <a:tblPr firstRow="1" bandRow="1">
                <a:tableStyleId>{5C22544A-7EE6-4342-B048-85BDC9FD1C3A}</a:tableStyleId>
              </a:tblPr>
              <a:tblGrid>
                <a:gridCol w="2705100">
                  <a:extLst>
                    <a:ext uri="{9D8B030D-6E8A-4147-A177-3AD203B41FA5}">
                      <a16:colId xmlns:a16="http://schemas.microsoft.com/office/drawing/2014/main" val="49493276"/>
                    </a:ext>
                  </a:extLst>
                </a:gridCol>
                <a:gridCol w="2705100">
                  <a:extLst>
                    <a:ext uri="{9D8B030D-6E8A-4147-A177-3AD203B41FA5}">
                      <a16:colId xmlns:a16="http://schemas.microsoft.com/office/drawing/2014/main" val="1664711682"/>
                    </a:ext>
                  </a:extLst>
                </a:gridCol>
                <a:gridCol w="2705100">
                  <a:extLst>
                    <a:ext uri="{9D8B030D-6E8A-4147-A177-3AD203B41FA5}">
                      <a16:colId xmlns:a16="http://schemas.microsoft.com/office/drawing/2014/main" val="1178633957"/>
                    </a:ext>
                  </a:extLst>
                </a:gridCol>
                <a:gridCol w="2705100">
                  <a:extLst>
                    <a:ext uri="{9D8B030D-6E8A-4147-A177-3AD203B41FA5}">
                      <a16:colId xmlns:a16="http://schemas.microsoft.com/office/drawing/2014/main" val="2180507672"/>
                    </a:ext>
                  </a:extLst>
                </a:gridCol>
              </a:tblGrid>
              <a:tr h="370840">
                <a:tc>
                  <a:txBody>
                    <a:bodyPr/>
                    <a:lstStyle/>
                    <a:p>
                      <a:pPr algn="l"/>
                      <a:r>
                        <a:rPr lang="en-US">
                          <a:latin typeface="Arial" panose="020B0604020202020204" pitchFamily="34" charset="0"/>
                          <a:cs typeface="Arial" panose="020B0604020202020204" pitchFamily="34" charset="0"/>
                        </a:rPr>
                        <a:t>Name</a:t>
                      </a:r>
                    </a:p>
                  </a:txBody>
                  <a:tcPr anchor="ctr"/>
                </a:tc>
                <a:tc>
                  <a:txBody>
                    <a:bodyPr/>
                    <a:lstStyle/>
                    <a:p>
                      <a:pPr algn="r"/>
                      <a:r>
                        <a:rPr lang="en-US">
                          <a:latin typeface="Arial" panose="020B0604020202020204" pitchFamily="34" charset="0"/>
                          <a:cs typeface="Arial" panose="020B0604020202020204" pitchFamily="34" charset="0"/>
                        </a:rPr>
                        <a:t>ND Allocation</a:t>
                      </a:r>
                    </a:p>
                  </a:txBody>
                  <a:tcPr anchor="ctr"/>
                </a:tc>
                <a:tc>
                  <a:txBody>
                    <a:bodyPr/>
                    <a:lstStyle/>
                    <a:p>
                      <a:pPr algn="r"/>
                      <a:r>
                        <a:rPr lang="en-US">
                          <a:latin typeface="Arial" panose="020B0604020202020204" pitchFamily="34" charset="0"/>
                          <a:cs typeface="Arial" panose="020B0604020202020204" pitchFamily="34" charset="0"/>
                        </a:rPr>
                        <a:t>Date Awarded</a:t>
                      </a:r>
                    </a:p>
                  </a:txBody>
                  <a:tcPr anchor="ctr"/>
                </a:tc>
                <a:tc>
                  <a:txBody>
                    <a:bodyPr/>
                    <a:lstStyle/>
                    <a:p>
                      <a:pPr algn="r"/>
                      <a:r>
                        <a:rPr lang="en-US">
                          <a:latin typeface="Arial" panose="020B0604020202020204" pitchFamily="34" charset="0"/>
                          <a:cs typeface="Arial" panose="020B0604020202020204" pitchFamily="34" charset="0"/>
                        </a:rPr>
                        <a:t>Deadline to Spend</a:t>
                      </a:r>
                    </a:p>
                  </a:txBody>
                  <a:tcPr anchor="ctr"/>
                </a:tc>
                <a:extLst>
                  <a:ext uri="{0D108BD9-81ED-4DB2-BD59-A6C34878D82A}">
                    <a16:rowId xmlns:a16="http://schemas.microsoft.com/office/drawing/2014/main" val="3472346605"/>
                  </a:ext>
                </a:extLst>
              </a:tr>
              <a:tr h="370840">
                <a:tc>
                  <a:txBody>
                    <a:bodyPr/>
                    <a:lstStyle/>
                    <a:p>
                      <a:pPr algn="l"/>
                      <a:r>
                        <a:rPr lang="en-US" dirty="0">
                          <a:solidFill>
                            <a:schemeClr val="tx1">
                              <a:lumMod val="75000"/>
                              <a:lumOff val="25000"/>
                            </a:schemeClr>
                          </a:solidFill>
                          <a:latin typeface="Arial" panose="020B0604020202020204" pitchFamily="34" charset="0"/>
                          <a:cs typeface="Arial" panose="020B0604020202020204" pitchFamily="34" charset="0"/>
                        </a:rPr>
                        <a:t>ARP – ESSER III</a:t>
                      </a:r>
                    </a:p>
                  </a:txBody>
                  <a:tcPr anchor="ctr"/>
                </a:tc>
                <a:tc>
                  <a:txBody>
                    <a:bodyPr/>
                    <a:lstStyle/>
                    <a:p>
                      <a:pPr algn="r"/>
                      <a:r>
                        <a:rPr lang="en-US" dirty="0">
                          <a:solidFill>
                            <a:schemeClr val="tx1">
                              <a:lumMod val="75000"/>
                              <a:lumOff val="25000"/>
                            </a:schemeClr>
                          </a:solidFill>
                          <a:latin typeface="Arial" panose="020B0604020202020204" pitchFamily="34" charset="0"/>
                          <a:cs typeface="Arial" panose="020B0604020202020204" pitchFamily="34" charset="0"/>
                        </a:rPr>
                        <a:t>$305.3 million</a:t>
                      </a:r>
                    </a:p>
                  </a:txBody>
                  <a:tcPr anchor="ctr"/>
                </a:tc>
                <a:tc>
                  <a:txBody>
                    <a:bodyPr/>
                    <a:lstStyle/>
                    <a:p>
                      <a:pPr algn="r"/>
                      <a:r>
                        <a:rPr lang="en-US" dirty="0">
                          <a:solidFill>
                            <a:schemeClr val="tx1">
                              <a:lumMod val="75000"/>
                              <a:lumOff val="25000"/>
                            </a:schemeClr>
                          </a:solidFill>
                          <a:latin typeface="Arial" panose="020B0604020202020204" pitchFamily="34" charset="0"/>
                          <a:cs typeface="Arial" panose="020B0604020202020204" pitchFamily="34" charset="0"/>
                        </a:rPr>
                        <a:t>March 2021</a:t>
                      </a:r>
                    </a:p>
                  </a:txBody>
                  <a:tcPr anchor="ctr"/>
                </a:tc>
                <a:tc>
                  <a:txBody>
                    <a:bodyPr/>
                    <a:lstStyle/>
                    <a:p>
                      <a:pPr algn="r"/>
                      <a:r>
                        <a:rPr lang="en-US" dirty="0">
                          <a:solidFill>
                            <a:schemeClr val="tx1">
                              <a:lumMod val="75000"/>
                              <a:lumOff val="25000"/>
                            </a:schemeClr>
                          </a:solidFill>
                          <a:latin typeface="Arial" panose="020B0604020202020204" pitchFamily="34" charset="0"/>
                          <a:cs typeface="Arial" panose="020B0604020202020204" pitchFamily="34" charset="0"/>
                        </a:rPr>
                        <a:t>September 30, 2024</a:t>
                      </a:r>
                    </a:p>
                  </a:txBody>
                  <a:tcPr anchor="ctr"/>
                </a:tc>
                <a:extLst>
                  <a:ext uri="{0D108BD9-81ED-4DB2-BD59-A6C34878D82A}">
                    <a16:rowId xmlns:a16="http://schemas.microsoft.com/office/drawing/2014/main" val="1082581116"/>
                  </a:ext>
                </a:extLst>
              </a:tr>
            </a:tbl>
          </a:graphicData>
        </a:graphic>
      </p:graphicFrame>
    </p:spTree>
    <p:extLst>
      <p:ext uri="{BB962C8B-B14F-4D97-AF65-F5344CB8AC3E}">
        <p14:creationId xmlns:p14="http://schemas.microsoft.com/office/powerpoint/2010/main" val="629534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92B44-468A-4380-138E-70A9FA08E095}"/>
              </a:ext>
            </a:extLst>
          </p:cNvPr>
          <p:cNvSpPr>
            <a:spLocks noGrp="1"/>
          </p:cNvSpPr>
          <p:nvPr>
            <p:ph type="title"/>
          </p:nvPr>
        </p:nvSpPr>
        <p:spPr>
          <a:xfrm>
            <a:off x="624254" y="190501"/>
            <a:ext cx="10990384" cy="1128346"/>
          </a:xfrm>
        </p:spPr>
        <p:txBody>
          <a:bodyPr/>
          <a:lstStyle/>
          <a:p>
            <a:r>
              <a:rPr lang="en-US" sz="4400" dirty="0"/>
              <a:t>In Summary – Key </a:t>
            </a:r>
            <a:r>
              <a:rPr lang="en-US" dirty="0"/>
              <a:t>T</a:t>
            </a:r>
            <a:r>
              <a:rPr lang="en-US" sz="4400" dirty="0"/>
              <a:t>akeaways</a:t>
            </a:r>
            <a:endParaRPr lang="en-US" dirty="0"/>
          </a:p>
        </p:txBody>
      </p:sp>
      <p:sp>
        <p:nvSpPr>
          <p:cNvPr id="3" name="Text Placeholder 2">
            <a:extLst>
              <a:ext uri="{FF2B5EF4-FFF2-40B4-BE49-F238E27FC236}">
                <a16:creationId xmlns:a16="http://schemas.microsoft.com/office/drawing/2014/main" id="{C44B6C07-AF5A-8000-1C70-EF9B3B3F4F84}"/>
              </a:ext>
            </a:extLst>
          </p:cNvPr>
          <p:cNvSpPr>
            <a:spLocks noGrp="1"/>
          </p:cNvSpPr>
          <p:nvPr>
            <p:ph type="body" idx="1"/>
          </p:nvPr>
        </p:nvSpPr>
        <p:spPr>
          <a:xfrm>
            <a:off x="624254" y="1608993"/>
            <a:ext cx="10990384" cy="4025190"/>
          </a:xfrm>
        </p:spPr>
        <p:txBody>
          <a:bodyPr>
            <a:normAutofit/>
          </a:bodyPr>
          <a:lstStyle/>
          <a:p>
            <a:pPr marL="342900" indent="-342900">
              <a:lnSpc>
                <a:spcPct val="100000"/>
              </a:lnSpc>
              <a:spcAft>
                <a:spcPts val="600"/>
              </a:spcAft>
              <a:buFont typeface="Wingdings" panose="05000000000000000000" pitchFamily="2" charset="2"/>
              <a:buChar char="ü"/>
            </a:pPr>
            <a:r>
              <a:rPr lang="en-US" sz="2400" b="0" dirty="0">
                <a:solidFill>
                  <a:schemeClr val="accent6">
                    <a:lumMod val="65000"/>
                    <a:lumOff val="35000"/>
                  </a:schemeClr>
                </a:solidFill>
              </a:rPr>
              <a:t>Ensure all ESSER III funding is spent by September 30, 2024.</a:t>
            </a:r>
          </a:p>
          <a:p>
            <a:pPr marL="342900" indent="-342900">
              <a:lnSpc>
                <a:spcPct val="100000"/>
              </a:lnSpc>
              <a:spcAft>
                <a:spcPts val="600"/>
              </a:spcAft>
              <a:buFont typeface="Wingdings" panose="05000000000000000000" pitchFamily="2" charset="2"/>
              <a:buChar char="ü"/>
            </a:pPr>
            <a:r>
              <a:rPr lang="en-US" sz="2400" b="0" dirty="0">
                <a:solidFill>
                  <a:schemeClr val="accent6">
                    <a:lumMod val="65000"/>
                    <a:lumOff val="35000"/>
                  </a:schemeClr>
                </a:solidFill>
              </a:rPr>
              <a:t>Review draft school </a:t>
            </a:r>
            <a:r>
              <a:rPr lang="en-US" b="0" dirty="0">
                <a:solidFill>
                  <a:schemeClr val="accent6">
                    <a:lumMod val="65000"/>
                    <a:lumOff val="35000"/>
                  </a:schemeClr>
                </a:solidFill>
              </a:rPr>
              <a:t>a</a:t>
            </a:r>
            <a:r>
              <a:rPr lang="en-US" sz="2400" b="0" dirty="0">
                <a:solidFill>
                  <a:schemeClr val="accent6">
                    <a:lumMod val="65000"/>
                    <a:lumOff val="35000"/>
                  </a:schemeClr>
                </a:solidFill>
              </a:rPr>
              <a:t>ccountability report: mid-August to mid-September.</a:t>
            </a:r>
          </a:p>
          <a:p>
            <a:pPr marL="342900" indent="-342900">
              <a:lnSpc>
                <a:spcPct val="100000"/>
              </a:lnSpc>
              <a:spcAft>
                <a:spcPts val="600"/>
              </a:spcAft>
              <a:buFont typeface="Wingdings" panose="05000000000000000000" pitchFamily="2" charset="2"/>
              <a:buChar char="ü"/>
            </a:pPr>
            <a:r>
              <a:rPr lang="en-US" sz="2400" b="0" dirty="0">
                <a:solidFill>
                  <a:schemeClr val="accent6">
                    <a:lumMod val="65000"/>
                    <a:lumOff val="35000"/>
                  </a:schemeClr>
                </a:solidFill>
              </a:rPr>
              <a:t>Register for a Choice Ready Workshop.</a:t>
            </a:r>
          </a:p>
          <a:p>
            <a:endParaRPr lang="en-US" dirty="0"/>
          </a:p>
        </p:txBody>
      </p:sp>
    </p:spTree>
    <p:extLst>
      <p:ext uri="{BB962C8B-B14F-4D97-AF65-F5344CB8AC3E}">
        <p14:creationId xmlns:p14="http://schemas.microsoft.com/office/powerpoint/2010/main" val="3361795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7A25D-403E-5D93-B12C-2358404C2BD4}"/>
              </a:ext>
            </a:extLst>
          </p:cNvPr>
          <p:cNvSpPr>
            <a:spLocks noGrp="1"/>
          </p:cNvSpPr>
          <p:nvPr>
            <p:ph type="title"/>
          </p:nvPr>
        </p:nvSpPr>
        <p:spPr>
          <a:xfrm>
            <a:off x="580292" y="190501"/>
            <a:ext cx="8716108" cy="1110762"/>
          </a:xfrm>
        </p:spPr>
        <p:txBody>
          <a:bodyPr/>
          <a:lstStyle/>
          <a:p>
            <a:r>
              <a:rPr lang="en-US" sz="4400">
                <a:latin typeface="Arial" panose="020B0604020202020204" pitchFamily="34" charset="0"/>
                <a:cs typeface="Arial" panose="020B0604020202020204" pitchFamily="34" charset="0"/>
              </a:rPr>
              <a:t>How to Stay Informed</a:t>
            </a:r>
            <a:endParaRPr lang="en-US"/>
          </a:p>
        </p:txBody>
      </p:sp>
      <p:sp>
        <p:nvSpPr>
          <p:cNvPr id="3" name="Text Placeholder 2">
            <a:extLst>
              <a:ext uri="{FF2B5EF4-FFF2-40B4-BE49-F238E27FC236}">
                <a16:creationId xmlns:a16="http://schemas.microsoft.com/office/drawing/2014/main" id="{CE537135-50C6-7D19-BA74-83C7C4B3774F}"/>
              </a:ext>
            </a:extLst>
          </p:cNvPr>
          <p:cNvSpPr>
            <a:spLocks noGrp="1"/>
          </p:cNvSpPr>
          <p:nvPr>
            <p:ph type="body" idx="1"/>
          </p:nvPr>
        </p:nvSpPr>
        <p:spPr>
          <a:xfrm>
            <a:off x="580292" y="1635369"/>
            <a:ext cx="10975731" cy="3998813"/>
          </a:xfrm>
        </p:spPr>
        <p:txBody>
          <a:bodyPr/>
          <a:lstStyle/>
          <a:p>
            <a:pPr marL="342900" indent="-342900">
              <a:lnSpc>
                <a:spcPct val="100000"/>
              </a:lnSpc>
              <a:spcBef>
                <a:spcPts val="0"/>
              </a:spcBef>
              <a:spcAft>
                <a:spcPts val="600"/>
              </a:spcAft>
              <a:buFont typeface="Wingdings" panose="05000000000000000000" pitchFamily="2" charset="2"/>
              <a:buChar char="ü"/>
            </a:pPr>
            <a:r>
              <a:rPr lang="en-US" sz="2400" b="0">
                <a:solidFill>
                  <a:schemeClr val="accent6">
                    <a:lumMod val="65000"/>
                    <a:lumOff val="35000"/>
                  </a:schemeClr>
                </a:solidFill>
                <a:latin typeface="Arial" panose="020B0604020202020204" pitchFamily="34" charset="0"/>
                <a:cs typeface="Arial" panose="020B0604020202020204" pitchFamily="34" charset="0"/>
              </a:rPr>
              <a:t>The NDDPI disseminates the </a:t>
            </a:r>
            <a:r>
              <a:rPr lang="en-US" sz="2400" b="0" i="1">
                <a:solidFill>
                  <a:schemeClr val="accent6">
                    <a:lumMod val="65000"/>
                    <a:lumOff val="35000"/>
                  </a:schemeClr>
                </a:solidFill>
                <a:latin typeface="Arial" panose="020B0604020202020204" pitchFamily="34" charset="0"/>
                <a:cs typeface="Arial" panose="020B0604020202020204" pitchFamily="34" charset="0"/>
              </a:rPr>
              <a:t>Weekly Blast </a:t>
            </a:r>
            <a:r>
              <a:rPr lang="en-US" sz="2400" b="0">
                <a:solidFill>
                  <a:schemeClr val="accent6">
                    <a:lumMod val="65000"/>
                    <a:lumOff val="35000"/>
                  </a:schemeClr>
                </a:solidFill>
                <a:latin typeface="Arial" panose="020B0604020202020204" pitchFamily="34" charset="0"/>
                <a:cs typeface="Arial" panose="020B0604020202020204" pitchFamily="34" charset="0"/>
              </a:rPr>
              <a:t>to share key information and updates with the field. </a:t>
            </a:r>
          </a:p>
          <a:p>
            <a:pPr marL="342900" indent="-342900">
              <a:lnSpc>
                <a:spcPct val="100000"/>
              </a:lnSpc>
              <a:spcBef>
                <a:spcPts val="0"/>
              </a:spcBef>
              <a:spcAft>
                <a:spcPts val="600"/>
              </a:spcAft>
              <a:buFont typeface="Wingdings" panose="05000000000000000000" pitchFamily="2" charset="2"/>
              <a:buChar char="ü"/>
            </a:pPr>
            <a:endParaRPr lang="en-US" sz="2400" b="0">
              <a:solidFill>
                <a:schemeClr val="accent6">
                  <a:lumMod val="65000"/>
                  <a:lumOff val="35000"/>
                </a:schemeClr>
              </a:solidFill>
              <a:latin typeface="Arial" panose="020B0604020202020204" pitchFamily="34" charset="0"/>
              <a:cs typeface="Arial" panose="020B0604020202020204" pitchFamily="34" charset="0"/>
            </a:endParaRPr>
          </a:p>
          <a:p>
            <a:pPr marL="342900" indent="-342900">
              <a:lnSpc>
                <a:spcPct val="100000"/>
              </a:lnSpc>
              <a:spcBef>
                <a:spcPts val="0"/>
              </a:spcBef>
              <a:spcAft>
                <a:spcPts val="600"/>
              </a:spcAft>
              <a:buFont typeface="Wingdings" panose="05000000000000000000" pitchFamily="2" charset="2"/>
              <a:buChar char="ü"/>
            </a:pPr>
            <a:r>
              <a:rPr lang="en-US" sz="2400" b="0">
                <a:solidFill>
                  <a:schemeClr val="accent6">
                    <a:lumMod val="65000"/>
                    <a:lumOff val="35000"/>
                  </a:schemeClr>
                </a:solidFill>
                <a:latin typeface="Arial" panose="020B0604020202020204" pitchFamily="34" charset="0"/>
                <a:cs typeface="Arial" panose="020B0604020202020204" pitchFamily="34" charset="0"/>
              </a:rPr>
              <a:t>The NDDPI utilizes the communications suite, GovDelivery. The NDDPI GovDelivery communications will deliver critical and essential information for the </a:t>
            </a:r>
            <a:r>
              <a:rPr lang="en-US" sz="2400" b="0" dirty="0">
                <a:solidFill>
                  <a:schemeClr val="accent6">
                    <a:lumMod val="65000"/>
                    <a:lumOff val="35000"/>
                  </a:schemeClr>
                </a:solidFill>
                <a:latin typeface="Arial" panose="020B0604020202020204" pitchFamily="34" charset="0"/>
                <a:cs typeface="Arial" panose="020B0604020202020204" pitchFamily="34" charset="0"/>
              </a:rPr>
              <a:t>2024-2025</a:t>
            </a:r>
            <a:r>
              <a:rPr lang="en-US" sz="2400" b="0">
                <a:solidFill>
                  <a:schemeClr val="accent6">
                    <a:lumMod val="65000"/>
                    <a:lumOff val="35000"/>
                  </a:schemeClr>
                </a:solidFill>
                <a:latin typeface="Arial" panose="020B0604020202020204" pitchFamily="34" charset="0"/>
                <a:cs typeface="Arial" panose="020B0604020202020204" pitchFamily="34" charset="0"/>
              </a:rPr>
              <a:t> school year to all North Dakota school districts so be sure to watch for these important emails.</a:t>
            </a:r>
          </a:p>
          <a:p>
            <a:endParaRPr lang="en-US"/>
          </a:p>
        </p:txBody>
      </p:sp>
    </p:spTree>
    <p:extLst>
      <p:ext uri="{BB962C8B-B14F-4D97-AF65-F5344CB8AC3E}">
        <p14:creationId xmlns:p14="http://schemas.microsoft.com/office/powerpoint/2010/main" val="1111604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2EB628-273B-596B-EF44-86158139BF52}"/>
              </a:ext>
            </a:extLst>
          </p:cNvPr>
          <p:cNvSpPr>
            <a:spLocks noGrp="1"/>
          </p:cNvSpPr>
          <p:nvPr>
            <p:ph type="body" idx="1"/>
          </p:nvPr>
        </p:nvSpPr>
        <p:spPr>
          <a:xfrm>
            <a:off x="1581150" y="4035671"/>
            <a:ext cx="9029700" cy="3805381"/>
          </a:xfrm>
        </p:spPr>
        <p:txBody>
          <a:bodyPr/>
          <a:lstStyle/>
          <a:p>
            <a:pPr marL="0" indent="0" algn="ctr">
              <a:spcBef>
                <a:spcPts val="0"/>
              </a:spcBef>
              <a:spcAft>
                <a:spcPts val="1200"/>
              </a:spcAft>
              <a:buNone/>
            </a:pPr>
            <a:r>
              <a:rPr lang="en-US" sz="2400" b="1">
                <a:solidFill>
                  <a:schemeClr val="accent6">
                    <a:lumMod val="65000"/>
                    <a:lumOff val="35000"/>
                  </a:schemeClr>
                </a:solidFill>
                <a:latin typeface="+mj-lt"/>
                <a:ea typeface="Calibri" panose="020F0502020204030204" pitchFamily="34" charset="0"/>
                <a:cs typeface="Calibri" panose="020F0502020204030204" pitchFamily="34" charset="0"/>
              </a:rPr>
              <a:t>Laurie Matzke,  Assistant Superintendent </a:t>
            </a:r>
          </a:p>
          <a:p>
            <a:pPr marL="0" indent="0" algn="ctr">
              <a:spcBef>
                <a:spcPts val="0"/>
              </a:spcBef>
              <a:spcAft>
                <a:spcPts val="1200"/>
              </a:spcAft>
              <a:buNone/>
            </a:pPr>
            <a:r>
              <a:rPr lang="en-US" sz="2400" b="1">
                <a:solidFill>
                  <a:schemeClr val="accent6">
                    <a:lumMod val="65000"/>
                    <a:lumOff val="35000"/>
                  </a:schemeClr>
                </a:solidFill>
                <a:latin typeface="+mj-lt"/>
                <a:ea typeface="Calibri" panose="020F0502020204030204" pitchFamily="34" charset="0"/>
                <a:cs typeface="Calibri" panose="020F0502020204030204" pitchFamily="34" charset="0"/>
              </a:rPr>
              <a:t>North Dakota Department of Public Instruction</a:t>
            </a:r>
          </a:p>
          <a:p>
            <a:pPr marL="0" indent="0" algn="ctr">
              <a:spcBef>
                <a:spcPts val="0"/>
              </a:spcBef>
              <a:spcAft>
                <a:spcPts val="1200"/>
              </a:spcAft>
              <a:buNone/>
            </a:pPr>
            <a:r>
              <a:rPr lang="en-US" sz="2000" b="1">
                <a:solidFill>
                  <a:schemeClr val="accent6">
                    <a:lumMod val="65000"/>
                    <a:lumOff val="35000"/>
                  </a:schemeClr>
                </a:solidFill>
                <a:latin typeface="+mj-lt"/>
                <a:ea typeface="Calibri" panose="020F0502020204030204" pitchFamily="34" charset="0"/>
                <a:cs typeface="Calibri" panose="020F0502020204030204" pitchFamily="34" charset="0"/>
              </a:rPr>
              <a:t>(701) 328-2284</a:t>
            </a:r>
          </a:p>
          <a:p>
            <a:pPr marL="0" indent="0" algn="ctr">
              <a:spcBef>
                <a:spcPts val="0"/>
              </a:spcBef>
              <a:spcAft>
                <a:spcPts val="1200"/>
              </a:spcAft>
              <a:buNone/>
            </a:pPr>
            <a:r>
              <a:rPr lang="en-US" sz="2000" b="1">
                <a:solidFill>
                  <a:srgbClr val="00B0F0"/>
                </a:solidFill>
                <a:latin typeface="+mj-l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lmatzke@nd.gov</a:t>
            </a:r>
            <a:endParaRPr lang="en-US" sz="2000" b="1">
              <a:solidFill>
                <a:srgbClr val="00B0F0"/>
              </a:solidFill>
              <a:latin typeface="+mj-lt"/>
              <a:ea typeface="Calibri" panose="020F0502020204030204" pitchFamily="34" charset="0"/>
              <a:cs typeface="Calibri" panose="020F0502020204030204" pitchFamily="34" charset="0"/>
            </a:endParaRPr>
          </a:p>
          <a:p>
            <a:endParaRPr lang="en-US"/>
          </a:p>
        </p:txBody>
      </p:sp>
      <p:pic>
        <p:nvPicPr>
          <p:cNvPr id="6" name="Picture 5" descr="A blue squares with white text&#10;&#10;Description automatically generated">
            <a:extLst>
              <a:ext uri="{FF2B5EF4-FFF2-40B4-BE49-F238E27FC236}">
                <a16:creationId xmlns:a16="http://schemas.microsoft.com/office/drawing/2014/main" id="{C6EB17CD-DDAA-222F-8A6A-59C6D9940A9E}"/>
              </a:ext>
            </a:extLst>
          </p:cNvPr>
          <p:cNvPicPr>
            <a:picLocks noChangeAspect="1"/>
          </p:cNvPicPr>
          <p:nvPr/>
        </p:nvPicPr>
        <p:blipFill>
          <a:blip r:embed="rId3"/>
          <a:stretch>
            <a:fillRect/>
          </a:stretch>
        </p:blipFill>
        <p:spPr>
          <a:xfrm>
            <a:off x="1000455" y="258653"/>
            <a:ext cx="10191090" cy="3170347"/>
          </a:xfrm>
          <a:prstGeom prst="rect">
            <a:avLst/>
          </a:prstGeom>
        </p:spPr>
      </p:pic>
    </p:spTree>
    <p:extLst>
      <p:ext uri="{BB962C8B-B14F-4D97-AF65-F5344CB8AC3E}">
        <p14:creationId xmlns:p14="http://schemas.microsoft.com/office/powerpoint/2010/main" val="25929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17FBA-0FB6-3F9A-5AEF-ED0A6EAA468F}"/>
              </a:ext>
            </a:extLst>
          </p:cNvPr>
          <p:cNvSpPr>
            <a:spLocks noGrp="1"/>
          </p:cNvSpPr>
          <p:nvPr>
            <p:ph type="title"/>
          </p:nvPr>
        </p:nvSpPr>
        <p:spPr>
          <a:xfrm>
            <a:off x="612558" y="190500"/>
            <a:ext cx="8683841" cy="1132273"/>
          </a:xfrm>
        </p:spPr>
        <p:txBody>
          <a:bodyPr/>
          <a:lstStyle/>
          <a:p>
            <a:r>
              <a:rPr lang="en-US">
                <a:latin typeface="Arial" panose="020B0604020202020204" pitchFamily="34" charset="0"/>
                <a:cs typeface="Arial" panose="020B0604020202020204" pitchFamily="34" charset="0"/>
              </a:rPr>
              <a:t>Limited Extended Liquidation</a:t>
            </a:r>
            <a:endParaRPr lang="en-US"/>
          </a:p>
        </p:txBody>
      </p:sp>
      <p:sp>
        <p:nvSpPr>
          <p:cNvPr id="3" name="Text Placeholder 2">
            <a:extLst>
              <a:ext uri="{FF2B5EF4-FFF2-40B4-BE49-F238E27FC236}">
                <a16:creationId xmlns:a16="http://schemas.microsoft.com/office/drawing/2014/main" id="{AE2EB0DB-08A3-4FA2-90EA-EB720626804C}"/>
              </a:ext>
            </a:extLst>
          </p:cNvPr>
          <p:cNvSpPr>
            <a:spLocks noGrp="1"/>
          </p:cNvSpPr>
          <p:nvPr>
            <p:ph type="body" idx="1"/>
          </p:nvPr>
        </p:nvSpPr>
        <p:spPr>
          <a:xfrm>
            <a:off x="612558" y="1535837"/>
            <a:ext cx="10963924" cy="4358936"/>
          </a:xfrm>
        </p:spPr>
        <p:txBody>
          <a:bodyPr>
            <a:normAutofit lnSpcReduction="10000"/>
          </a:bodyPr>
          <a:lstStyle/>
          <a:p>
            <a:pPr marL="342900" indent="-342900">
              <a:lnSpc>
                <a:spcPct val="100000"/>
              </a:lnSpc>
              <a:spcAft>
                <a:spcPts val="600"/>
              </a:spcAft>
              <a:buFont typeface="Wingdings" panose="05000000000000000000" pitchFamily="2" charset="2"/>
              <a:buChar char="ü"/>
            </a:pPr>
            <a:r>
              <a:rPr lang="en-US">
                <a:solidFill>
                  <a:schemeClr val="accent6">
                    <a:lumMod val="65000"/>
                    <a:lumOff val="35000"/>
                  </a:schemeClr>
                </a:solidFill>
                <a:latin typeface="Arial" panose="020B0604020202020204" pitchFamily="34" charset="0"/>
                <a:cs typeface="Arial" panose="020B0604020202020204" pitchFamily="34" charset="0"/>
              </a:rPr>
              <a:t>ALL obligations signed by September 30, 2024 </a:t>
            </a:r>
          </a:p>
          <a:p>
            <a:pPr marL="342900" indent="-342900">
              <a:lnSpc>
                <a:spcPct val="100000"/>
              </a:lnSpc>
              <a:spcAft>
                <a:spcPts val="600"/>
              </a:spcAft>
              <a:buFont typeface="Wingdings" panose="05000000000000000000" pitchFamily="2" charset="2"/>
              <a:buChar char="ü"/>
            </a:pPr>
            <a:r>
              <a:rPr lang="en-US">
                <a:solidFill>
                  <a:schemeClr val="accent6">
                    <a:lumMod val="65000"/>
                    <a:lumOff val="35000"/>
                  </a:schemeClr>
                </a:solidFill>
                <a:latin typeface="Arial" panose="020B0604020202020204" pitchFamily="34" charset="0"/>
                <a:cs typeface="Arial" panose="020B0604020202020204" pitchFamily="34" charset="0"/>
              </a:rPr>
              <a:t>Normal liquidation by December 30, 2024</a:t>
            </a:r>
          </a:p>
          <a:p>
            <a:pPr marL="342900" indent="-342900">
              <a:lnSpc>
                <a:spcPct val="100000"/>
              </a:lnSpc>
              <a:spcAft>
                <a:spcPts val="600"/>
              </a:spcAft>
              <a:buFont typeface="Wingdings" panose="05000000000000000000" pitchFamily="2" charset="2"/>
              <a:buChar char="ü"/>
            </a:pPr>
            <a:r>
              <a:rPr lang="en-US">
                <a:solidFill>
                  <a:schemeClr val="accent6">
                    <a:lumMod val="65000"/>
                    <a:lumOff val="35000"/>
                  </a:schemeClr>
                </a:solidFill>
                <a:latin typeface="Arial" panose="020B0604020202020204" pitchFamily="34" charset="0"/>
                <a:cs typeface="Arial" panose="020B0604020202020204" pitchFamily="34" charset="0"/>
              </a:rPr>
              <a:t>Extended liquidation – February 2026 </a:t>
            </a:r>
          </a:p>
          <a:p>
            <a:pPr marL="800100" lvl="1" indent="-342900">
              <a:lnSpc>
                <a:spcPct val="100000"/>
              </a:lnSpc>
              <a:spcAft>
                <a:spcPts val="600"/>
              </a:spcAft>
              <a:buFont typeface="Arial" panose="020B0604020202020204" pitchFamily="34" charset="0"/>
              <a:buChar char="•"/>
            </a:pPr>
            <a:r>
              <a:rPr lang="en-US">
                <a:solidFill>
                  <a:schemeClr val="accent6">
                    <a:lumMod val="65000"/>
                    <a:lumOff val="35000"/>
                  </a:schemeClr>
                </a:solidFill>
                <a:latin typeface="Arial" panose="020B0604020202020204" pitchFamily="34" charset="0"/>
                <a:cs typeface="Arial" panose="020B0604020202020204" pitchFamily="34" charset="0"/>
              </a:rPr>
              <a:t>Must complete the initial request form by September 15, 2024</a:t>
            </a:r>
          </a:p>
          <a:p>
            <a:pPr marL="800100" lvl="1" indent="-342900">
              <a:lnSpc>
                <a:spcPct val="100000"/>
              </a:lnSpc>
              <a:spcAft>
                <a:spcPts val="600"/>
              </a:spcAft>
              <a:buFont typeface="Arial" panose="020B0604020202020204" pitchFamily="34" charset="0"/>
              <a:buChar char="•"/>
            </a:pPr>
            <a:r>
              <a:rPr lang="en-US">
                <a:solidFill>
                  <a:schemeClr val="accent6">
                    <a:lumMod val="65000"/>
                    <a:lumOff val="35000"/>
                  </a:schemeClr>
                </a:solidFill>
                <a:latin typeface="Arial" panose="020B0604020202020204" pitchFamily="34" charset="0"/>
                <a:cs typeface="Arial" panose="020B0604020202020204" pitchFamily="34" charset="0"/>
              </a:rPr>
              <a:t>Final documentation submitted by: October 30, 2024</a:t>
            </a:r>
          </a:p>
          <a:p>
            <a:pPr marL="342900" indent="-342900">
              <a:lnSpc>
                <a:spcPct val="100000"/>
              </a:lnSpc>
              <a:spcAft>
                <a:spcPts val="600"/>
              </a:spcAft>
              <a:buFont typeface="Wingdings" panose="05000000000000000000" pitchFamily="2" charset="2"/>
              <a:buChar char="ü"/>
            </a:pPr>
            <a:r>
              <a:rPr lang="en-US">
                <a:solidFill>
                  <a:schemeClr val="accent6">
                    <a:lumMod val="65000"/>
                    <a:lumOff val="35000"/>
                  </a:schemeClr>
                </a:solidFill>
                <a:latin typeface="Arial" panose="020B0604020202020204" pitchFamily="34" charset="0"/>
                <a:cs typeface="Arial" panose="020B0604020202020204" pitchFamily="34" charset="0"/>
              </a:rPr>
              <a:t>Requires NDDPI approval based on the following criteria:</a:t>
            </a:r>
          </a:p>
          <a:p>
            <a:pPr marL="914400" lvl="1" indent="-457200">
              <a:lnSpc>
                <a:spcPct val="100000"/>
              </a:lnSpc>
              <a:spcAft>
                <a:spcPts val="600"/>
              </a:spcAft>
              <a:buFont typeface="Arial" panose="020B0604020202020204" pitchFamily="34" charset="0"/>
              <a:buChar char="•"/>
            </a:pPr>
            <a:r>
              <a:rPr lang="en-US">
                <a:solidFill>
                  <a:schemeClr val="accent6">
                    <a:lumMod val="65000"/>
                    <a:lumOff val="35000"/>
                  </a:schemeClr>
                </a:solidFill>
                <a:latin typeface="Arial" panose="020B0604020202020204" pitchFamily="34" charset="0"/>
                <a:cs typeface="Arial" panose="020B0604020202020204" pitchFamily="34" charset="0"/>
              </a:rPr>
              <a:t>District is in good standing with all federal reporting requirements</a:t>
            </a:r>
          </a:p>
          <a:p>
            <a:pPr marL="914400" lvl="1" indent="-457200">
              <a:lnSpc>
                <a:spcPct val="100000"/>
              </a:lnSpc>
              <a:spcAft>
                <a:spcPts val="600"/>
              </a:spcAft>
              <a:buFont typeface="Arial" panose="020B0604020202020204" pitchFamily="34" charset="0"/>
              <a:buChar char="•"/>
            </a:pPr>
            <a:r>
              <a:rPr lang="en-US">
                <a:solidFill>
                  <a:schemeClr val="accent6">
                    <a:lumMod val="65000"/>
                    <a:lumOff val="35000"/>
                  </a:schemeClr>
                </a:solidFill>
                <a:latin typeface="Arial" panose="020B0604020202020204" pitchFamily="34" charset="0"/>
                <a:cs typeface="Arial" panose="020B0604020202020204" pitchFamily="34" charset="0"/>
              </a:rPr>
              <a:t>Necessary based on extenuating circumstances</a:t>
            </a:r>
          </a:p>
          <a:p>
            <a:pPr marL="914400" lvl="1" indent="-457200">
              <a:lnSpc>
                <a:spcPct val="100000"/>
              </a:lnSpc>
              <a:spcAft>
                <a:spcPts val="600"/>
              </a:spcAft>
              <a:buFont typeface="Arial" panose="020B0604020202020204" pitchFamily="34" charset="0"/>
              <a:buChar char="•"/>
            </a:pPr>
            <a:r>
              <a:rPr lang="en-US">
                <a:solidFill>
                  <a:schemeClr val="accent6">
                    <a:lumMod val="65000"/>
                    <a:lumOff val="35000"/>
                  </a:schemeClr>
                </a:solidFill>
                <a:latin typeface="Arial" panose="020B0604020202020204" pitchFamily="34" charset="0"/>
                <a:cs typeface="Arial" panose="020B0604020202020204" pitchFamily="34" charset="0"/>
              </a:rPr>
              <a:t>All liquidation will be completed by February 2026</a:t>
            </a:r>
          </a:p>
          <a:p>
            <a:endParaRPr lang="en-US"/>
          </a:p>
        </p:txBody>
      </p:sp>
    </p:spTree>
    <p:extLst>
      <p:ext uri="{BB962C8B-B14F-4D97-AF65-F5344CB8AC3E}">
        <p14:creationId xmlns:p14="http://schemas.microsoft.com/office/powerpoint/2010/main" val="278001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9A2D-FFD8-7F02-4EC3-1A93C2BDA52C}"/>
              </a:ext>
            </a:extLst>
          </p:cNvPr>
          <p:cNvSpPr>
            <a:spLocks noGrp="1"/>
          </p:cNvSpPr>
          <p:nvPr>
            <p:ph type="title"/>
          </p:nvPr>
        </p:nvSpPr>
        <p:spPr>
          <a:xfrm>
            <a:off x="648070" y="67409"/>
            <a:ext cx="10937288" cy="874819"/>
          </a:xfrm>
        </p:spPr>
        <p:txBody>
          <a:bodyPr/>
          <a:lstStyle/>
          <a:p>
            <a:r>
              <a:rPr lang="en-US" dirty="0">
                <a:latin typeface="Arial" panose="020B0604020202020204" pitchFamily="34" charset="0"/>
                <a:cs typeface="Arial" panose="020B0604020202020204" pitchFamily="34" charset="0"/>
              </a:rPr>
              <a:t>Disposal of Equipment &amp; Supplies</a:t>
            </a:r>
            <a:endParaRPr lang="en-US" dirty="0"/>
          </a:p>
        </p:txBody>
      </p:sp>
      <p:sp>
        <p:nvSpPr>
          <p:cNvPr id="3" name="Text Placeholder 2">
            <a:extLst>
              <a:ext uri="{FF2B5EF4-FFF2-40B4-BE49-F238E27FC236}">
                <a16:creationId xmlns:a16="http://schemas.microsoft.com/office/drawing/2014/main" id="{41979A11-A434-0842-8BFC-7D51FA44EC9A}"/>
              </a:ext>
            </a:extLst>
          </p:cNvPr>
          <p:cNvSpPr>
            <a:spLocks noGrp="1"/>
          </p:cNvSpPr>
          <p:nvPr>
            <p:ph type="body" idx="1"/>
          </p:nvPr>
        </p:nvSpPr>
        <p:spPr>
          <a:xfrm>
            <a:off x="648070" y="968737"/>
            <a:ext cx="10937288" cy="4920525"/>
          </a:xfrm>
        </p:spPr>
        <p:txBody>
          <a:bodyPr>
            <a:normAutofit fontScale="25000" lnSpcReduction="20000"/>
          </a:bodyPr>
          <a:lstStyle/>
          <a:p>
            <a:pPr marL="0" indent="0">
              <a:lnSpc>
                <a:spcPct val="120000"/>
              </a:lnSpc>
              <a:spcBef>
                <a:spcPts val="0"/>
              </a:spcBef>
              <a:spcAft>
                <a:spcPts val="600"/>
              </a:spcAft>
              <a:buNone/>
            </a:pPr>
            <a:r>
              <a:rPr lang="en-US" sz="9600" dirty="0">
                <a:solidFill>
                  <a:schemeClr val="accent6">
                    <a:lumMod val="65000"/>
                    <a:lumOff val="35000"/>
                  </a:schemeClr>
                </a:solidFill>
                <a:effectLst/>
                <a:ea typeface="Aptos" panose="020B0004020202020204" pitchFamily="34" charset="0"/>
                <a:cs typeface="Arial" panose="020B0604020202020204" pitchFamily="34" charset="0"/>
              </a:rPr>
              <a:t>Equipment</a:t>
            </a:r>
            <a:endParaRPr lang="en-US" sz="9600" b="0" dirty="0">
              <a:solidFill>
                <a:schemeClr val="accent6">
                  <a:lumMod val="65000"/>
                  <a:lumOff val="35000"/>
                </a:schemeClr>
              </a:solidFill>
              <a:effectLst/>
              <a:ea typeface="Aptos" panose="020B0004020202020204" pitchFamily="34" charset="0"/>
              <a:cs typeface="Arial" panose="020B0604020202020204" pitchFamily="34" charset="0"/>
            </a:endParaRPr>
          </a:p>
          <a:p>
            <a:pPr marL="684213" lvl="1" indent="-227013">
              <a:lnSpc>
                <a:spcPct val="120000"/>
              </a:lnSpc>
              <a:spcBef>
                <a:spcPts val="0"/>
              </a:spcBef>
              <a:spcAft>
                <a:spcPts val="600"/>
              </a:spcAft>
              <a:buFont typeface="Wingdings" panose="05000000000000000000" pitchFamily="2" charset="2"/>
              <a:buChar char="ü"/>
            </a:pPr>
            <a:r>
              <a:rPr lang="en-US" sz="5200" b="0" dirty="0">
                <a:solidFill>
                  <a:schemeClr val="accent6">
                    <a:lumMod val="65000"/>
                    <a:lumOff val="35000"/>
                  </a:schemeClr>
                </a:solidFill>
                <a:ea typeface="Aptos" panose="020B0004020202020204" pitchFamily="34" charset="0"/>
                <a:cs typeface="Arial" panose="020B0604020202020204" pitchFamily="34" charset="0"/>
              </a:rPr>
              <a:t>T</a:t>
            </a:r>
            <a:r>
              <a:rPr lang="en-US" sz="5200" b="0" dirty="0">
                <a:solidFill>
                  <a:schemeClr val="accent6">
                    <a:lumMod val="65000"/>
                    <a:lumOff val="35000"/>
                  </a:schemeClr>
                </a:solidFill>
                <a:effectLst/>
                <a:ea typeface="Aptos" panose="020B0004020202020204" pitchFamily="34" charset="0"/>
                <a:cs typeface="Arial" panose="020B0604020202020204" pitchFamily="34" charset="0"/>
              </a:rPr>
              <a:t>angible property (including information technology systems) having a useful life of more than one year and a per-unit purchase cost of $5,000 or more. </a:t>
            </a:r>
          </a:p>
          <a:p>
            <a:pPr marL="684213" lvl="1" indent="-227013">
              <a:lnSpc>
                <a:spcPct val="120000"/>
              </a:lnSpc>
              <a:spcBef>
                <a:spcPts val="0"/>
              </a:spcBef>
              <a:spcAft>
                <a:spcPts val="600"/>
              </a:spcAft>
              <a:buFont typeface="Wingdings" panose="05000000000000000000" pitchFamily="2" charset="2"/>
              <a:buChar char="ü"/>
            </a:pPr>
            <a:r>
              <a:rPr lang="en-US" sz="5600" b="0" dirty="0">
                <a:solidFill>
                  <a:schemeClr val="accent6">
                    <a:lumMod val="65000"/>
                    <a:lumOff val="35000"/>
                  </a:schemeClr>
                </a:solidFill>
                <a:ea typeface="Aptos" panose="020B0004020202020204" pitchFamily="34" charset="0"/>
                <a:cs typeface="Arial" panose="020B0604020202020204" pitchFamily="34" charset="0"/>
              </a:rPr>
              <a:t>When no longer need to meet the program goals.</a:t>
            </a:r>
          </a:p>
          <a:p>
            <a:pPr lvl="1">
              <a:lnSpc>
                <a:spcPct val="120000"/>
              </a:lnSpc>
              <a:spcBef>
                <a:spcPts val="0"/>
              </a:spcBef>
            </a:pPr>
            <a:r>
              <a:rPr lang="en-US" sz="5600" dirty="0">
                <a:solidFill>
                  <a:schemeClr val="accent6">
                    <a:lumMod val="65000"/>
                    <a:lumOff val="35000"/>
                  </a:schemeClr>
                </a:solidFill>
                <a:effectLst/>
                <a:ea typeface="Aptos" panose="020B0004020202020204" pitchFamily="34" charset="0"/>
                <a:cs typeface="Arial" panose="020B0604020202020204" pitchFamily="34" charset="0"/>
              </a:rPr>
              <a:t>	</a:t>
            </a:r>
            <a:r>
              <a:rPr lang="en-US" sz="5600" b="0" dirty="0">
                <a:solidFill>
                  <a:schemeClr val="accent6">
                    <a:lumMod val="65000"/>
                    <a:lumOff val="35000"/>
                  </a:schemeClr>
                </a:solidFill>
                <a:effectLst/>
                <a:ea typeface="Aptos" panose="020B0004020202020204" pitchFamily="34" charset="0"/>
                <a:cs typeface="Arial" panose="020B0604020202020204" pitchFamily="34" charset="0"/>
              </a:rPr>
              <a:t>Fair Market </a:t>
            </a:r>
            <a:r>
              <a:rPr lang="en-US" sz="5600" b="0" dirty="0">
                <a:solidFill>
                  <a:schemeClr val="accent6">
                    <a:lumMod val="65000"/>
                    <a:lumOff val="35000"/>
                  </a:schemeClr>
                </a:solidFill>
                <a:ea typeface="Aptos" panose="020B0004020202020204" pitchFamily="34" charset="0"/>
                <a:cs typeface="Arial" panose="020B0604020202020204" pitchFamily="34" charset="0"/>
              </a:rPr>
              <a:t>Value $5K or less:</a:t>
            </a:r>
          </a:p>
          <a:p>
            <a:pPr marL="1601788" lvl="2" indent="-230188">
              <a:lnSpc>
                <a:spcPct val="120000"/>
              </a:lnSpc>
              <a:spcBef>
                <a:spcPts val="0"/>
              </a:spcBef>
              <a:buFont typeface="Arial" panose="020B0604020202020204" pitchFamily="34" charset="0"/>
              <a:buChar char="•"/>
            </a:pPr>
            <a:r>
              <a:rPr lang="en-US" sz="5600" dirty="0">
                <a:solidFill>
                  <a:schemeClr val="accent6">
                    <a:lumMod val="65000"/>
                    <a:lumOff val="35000"/>
                  </a:schemeClr>
                </a:solidFill>
                <a:ea typeface="Aptos" panose="020B0004020202020204" pitchFamily="34" charset="0"/>
                <a:cs typeface="Arial" panose="020B0604020202020204" pitchFamily="34" charset="0"/>
              </a:rPr>
              <a:t>M</a:t>
            </a:r>
            <a:r>
              <a:rPr lang="en-US" sz="5600" b="0" dirty="0">
                <a:solidFill>
                  <a:schemeClr val="accent6">
                    <a:lumMod val="65000"/>
                    <a:lumOff val="35000"/>
                  </a:schemeClr>
                </a:solidFill>
                <a:ea typeface="Aptos" panose="020B0004020202020204" pitchFamily="34" charset="0"/>
                <a:cs typeface="Arial" panose="020B0604020202020204" pitchFamily="34" charset="0"/>
              </a:rPr>
              <a:t>ay retain, sell, or dispose of with no further requirements.</a:t>
            </a:r>
          </a:p>
          <a:p>
            <a:pPr lvl="2">
              <a:lnSpc>
                <a:spcPct val="120000"/>
              </a:lnSpc>
              <a:spcBef>
                <a:spcPts val="0"/>
              </a:spcBef>
            </a:pPr>
            <a:r>
              <a:rPr lang="en-US" sz="5600" b="0" dirty="0">
                <a:solidFill>
                  <a:schemeClr val="accent6">
                    <a:lumMod val="65000"/>
                    <a:lumOff val="35000"/>
                  </a:schemeClr>
                </a:solidFill>
                <a:effectLst/>
                <a:ea typeface="Aptos" panose="020B0004020202020204" pitchFamily="34" charset="0"/>
                <a:cs typeface="Arial" panose="020B0604020202020204" pitchFamily="34" charset="0"/>
              </a:rPr>
              <a:t>Fair </a:t>
            </a:r>
            <a:r>
              <a:rPr lang="en-US" sz="5600" b="0" dirty="0">
                <a:solidFill>
                  <a:schemeClr val="accent6">
                    <a:lumMod val="65000"/>
                    <a:lumOff val="35000"/>
                  </a:schemeClr>
                </a:solidFill>
                <a:ea typeface="Aptos" panose="020B0004020202020204" pitchFamily="34" charset="0"/>
                <a:cs typeface="Arial" panose="020B0604020202020204" pitchFamily="34" charset="0"/>
              </a:rPr>
              <a:t>M</a:t>
            </a:r>
            <a:r>
              <a:rPr lang="en-US" sz="5600" b="0" dirty="0">
                <a:solidFill>
                  <a:schemeClr val="accent6">
                    <a:lumMod val="65000"/>
                    <a:lumOff val="35000"/>
                  </a:schemeClr>
                </a:solidFill>
                <a:effectLst/>
                <a:ea typeface="Aptos" panose="020B0004020202020204" pitchFamily="34" charset="0"/>
                <a:cs typeface="Arial" panose="020B0604020202020204" pitchFamily="34" charset="0"/>
              </a:rPr>
              <a:t>arket value of more th</a:t>
            </a:r>
            <a:r>
              <a:rPr lang="en-US" sz="5600" b="0" dirty="0">
                <a:solidFill>
                  <a:schemeClr val="accent6">
                    <a:lumMod val="65000"/>
                    <a:lumOff val="35000"/>
                  </a:schemeClr>
                </a:solidFill>
                <a:ea typeface="Aptos" panose="020B0004020202020204" pitchFamily="34" charset="0"/>
                <a:cs typeface="Arial" panose="020B0604020202020204" pitchFamily="34" charset="0"/>
              </a:rPr>
              <a:t>an $5K or more:</a:t>
            </a:r>
          </a:p>
          <a:p>
            <a:pPr marL="1601788" lvl="2" indent="-230188">
              <a:lnSpc>
                <a:spcPct val="120000"/>
              </a:lnSpc>
              <a:spcBef>
                <a:spcPts val="0"/>
              </a:spcBef>
              <a:buFont typeface="Arial" panose="020B0604020202020204" pitchFamily="34" charset="0"/>
              <a:buChar char="•"/>
            </a:pPr>
            <a:r>
              <a:rPr lang="en-US" sz="5600" dirty="0">
                <a:solidFill>
                  <a:schemeClr val="accent6">
                    <a:lumMod val="65000"/>
                    <a:lumOff val="35000"/>
                  </a:schemeClr>
                </a:solidFill>
                <a:ea typeface="Aptos" panose="020B0004020202020204" pitchFamily="34" charset="0"/>
                <a:cs typeface="Arial" panose="020B0604020202020204" pitchFamily="34" charset="0"/>
              </a:rPr>
              <a:t>R</a:t>
            </a:r>
            <a:r>
              <a:rPr lang="en-US" sz="5600" b="0" dirty="0">
                <a:solidFill>
                  <a:schemeClr val="accent6">
                    <a:lumMod val="65000"/>
                    <a:lumOff val="35000"/>
                  </a:schemeClr>
                </a:solidFill>
                <a:ea typeface="Aptos" panose="020B0004020202020204" pitchFamily="34" charset="0"/>
                <a:cs typeface="Arial" panose="020B0604020202020204" pitchFamily="34" charset="0"/>
              </a:rPr>
              <a:t>etain or sell- refund portion of the money to the US Dept of Education.</a:t>
            </a:r>
            <a:endParaRPr lang="en-US" sz="5600" b="0" dirty="0">
              <a:solidFill>
                <a:schemeClr val="accent6">
                  <a:lumMod val="65000"/>
                  <a:lumOff val="35000"/>
                </a:schemeClr>
              </a:solidFill>
              <a:effectLst/>
              <a:ea typeface="Aptos" panose="020B0004020202020204" pitchFamily="34" charset="0"/>
              <a:cs typeface="Arial" panose="020B0604020202020204" pitchFamily="34" charset="0"/>
            </a:endParaRPr>
          </a:p>
          <a:p>
            <a:pPr marL="0" marR="0" indent="0">
              <a:lnSpc>
                <a:spcPct val="120000"/>
              </a:lnSpc>
              <a:spcBef>
                <a:spcPts val="0"/>
              </a:spcBef>
              <a:spcAft>
                <a:spcPts val="600"/>
              </a:spcAft>
              <a:buNone/>
            </a:pPr>
            <a:r>
              <a:rPr lang="en-US" sz="9600" dirty="0">
                <a:solidFill>
                  <a:schemeClr val="accent6">
                    <a:lumMod val="65000"/>
                    <a:lumOff val="35000"/>
                  </a:schemeClr>
                </a:solidFill>
                <a:effectLst/>
                <a:ea typeface="Aptos" panose="020B0004020202020204" pitchFamily="34" charset="0"/>
                <a:cs typeface="Arial" panose="020B0604020202020204" pitchFamily="34" charset="0"/>
              </a:rPr>
              <a:t>Supplies</a:t>
            </a:r>
          </a:p>
          <a:p>
            <a:pPr marL="684213" lvl="1" indent="-227013">
              <a:lnSpc>
                <a:spcPct val="120000"/>
              </a:lnSpc>
              <a:spcBef>
                <a:spcPts val="0"/>
              </a:spcBef>
              <a:spcAft>
                <a:spcPts val="600"/>
              </a:spcAft>
              <a:buFont typeface="Wingdings" panose="05000000000000000000" pitchFamily="2" charset="2"/>
              <a:buChar char="ü"/>
            </a:pPr>
            <a:r>
              <a:rPr lang="en-US" sz="5600" b="0" dirty="0">
                <a:solidFill>
                  <a:schemeClr val="accent6">
                    <a:lumMod val="65000"/>
                    <a:lumOff val="35000"/>
                  </a:schemeClr>
                </a:solidFill>
                <a:ea typeface="Aptos" panose="020B0004020202020204" pitchFamily="34" charset="0"/>
                <a:cs typeface="Arial" panose="020B0604020202020204" pitchFamily="34" charset="0"/>
              </a:rPr>
              <a:t>A</a:t>
            </a:r>
            <a:r>
              <a:rPr lang="en-US" sz="5600" b="0" dirty="0">
                <a:solidFill>
                  <a:schemeClr val="accent6">
                    <a:lumMod val="65000"/>
                    <a:lumOff val="35000"/>
                  </a:schemeClr>
                </a:solidFill>
                <a:effectLst/>
                <a:ea typeface="Aptos" panose="020B0004020202020204" pitchFamily="34" charset="0"/>
                <a:cs typeface="Arial" panose="020B0604020202020204" pitchFamily="34" charset="0"/>
              </a:rPr>
              <a:t>ll tangible personal property that is not equipment. </a:t>
            </a:r>
            <a:endParaRPr lang="en-US" sz="5600" b="0" dirty="0">
              <a:solidFill>
                <a:schemeClr val="accent6">
                  <a:lumMod val="65000"/>
                  <a:lumOff val="35000"/>
                </a:schemeClr>
              </a:solidFill>
              <a:cs typeface="Arial" panose="020B0604020202020204" pitchFamily="34" charset="0"/>
            </a:endParaRPr>
          </a:p>
          <a:p>
            <a:pPr marL="684213" lvl="1" indent="-227013">
              <a:lnSpc>
                <a:spcPct val="120000"/>
              </a:lnSpc>
              <a:spcBef>
                <a:spcPts val="0"/>
              </a:spcBef>
              <a:spcAft>
                <a:spcPts val="600"/>
              </a:spcAft>
              <a:buFont typeface="Wingdings" panose="05000000000000000000" pitchFamily="2" charset="2"/>
              <a:buChar char="ü"/>
              <a:defRPr/>
            </a:pPr>
            <a:r>
              <a:rPr kumimoji="0" lang="en-US" sz="5600" b="0" i="0" u="none" strike="noStrike" kern="1200" cap="none" spc="0" normalizeH="0" baseline="0" noProof="0" dirty="0">
                <a:ln>
                  <a:noFill/>
                </a:ln>
                <a:solidFill>
                  <a:schemeClr val="accent6">
                    <a:lumMod val="65000"/>
                    <a:lumOff val="35000"/>
                  </a:schemeClr>
                </a:solidFill>
                <a:effectLst/>
                <a:uLnTx/>
                <a:uFillTx/>
                <a:ea typeface="Aptos" panose="020B0004020202020204" pitchFamily="34" charset="0"/>
                <a:cs typeface="Arial" panose="020B0604020202020204" pitchFamily="34" charset="0"/>
              </a:rPr>
              <a:t>When no longer need to meet the program goals.</a:t>
            </a:r>
          </a:p>
          <a:p>
            <a:pPr lvl="2">
              <a:lnSpc>
                <a:spcPct val="120000"/>
              </a:lnSpc>
              <a:spcBef>
                <a:spcPts val="0"/>
              </a:spcBef>
              <a:defRPr/>
            </a:pPr>
            <a:r>
              <a:rPr lang="en-US" sz="5600" b="0" dirty="0">
                <a:solidFill>
                  <a:schemeClr val="accent6">
                    <a:lumMod val="65000"/>
                    <a:lumOff val="35000"/>
                  </a:schemeClr>
                </a:solidFill>
                <a:ea typeface="Aptos" panose="020B0004020202020204" pitchFamily="34" charset="0"/>
              </a:rPr>
              <a:t>Aggregate Value $5K or less:</a:t>
            </a:r>
          </a:p>
          <a:p>
            <a:pPr marL="1601788" lvl="2" indent="-230188">
              <a:lnSpc>
                <a:spcPct val="120000"/>
              </a:lnSpc>
              <a:spcBef>
                <a:spcPts val="0"/>
              </a:spcBef>
              <a:spcAft>
                <a:spcPts val="600"/>
              </a:spcAft>
              <a:buFont typeface="Arial" panose="020B0604020202020204" pitchFamily="34" charset="0"/>
              <a:buChar char="•"/>
              <a:defRPr/>
            </a:pPr>
            <a:r>
              <a:rPr lang="en-US" sz="5600" b="0" dirty="0">
                <a:solidFill>
                  <a:schemeClr val="accent6">
                    <a:lumMod val="65000"/>
                    <a:lumOff val="35000"/>
                  </a:schemeClr>
                </a:solidFill>
                <a:ea typeface="Aptos" panose="020B0004020202020204" pitchFamily="34" charset="0"/>
                <a:cs typeface="Arial" panose="020B0604020202020204" pitchFamily="34" charset="0"/>
              </a:rPr>
              <a:t>May retain, sell, or dispose of with no further requirements.</a:t>
            </a:r>
          </a:p>
          <a:p>
            <a:pPr lvl="2">
              <a:lnSpc>
                <a:spcPct val="120000"/>
              </a:lnSpc>
              <a:spcBef>
                <a:spcPts val="0"/>
              </a:spcBef>
              <a:defRPr/>
            </a:pPr>
            <a:r>
              <a:rPr lang="en-US" sz="5600" b="0" dirty="0">
                <a:solidFill>
                  <a:schemeClr val="accent6">
                    <a:lumMod val="65000"/>
                    <a:lumOff val="35000"/>
                  </a:schemeClr>
                </a:solidFill>
                <a:ea typeface="Aptos" panose="020B0004020202020204" pitchFamily="34" charset="0"/>
              </a:rPr>
              <a:t>Aggregate Value of more than $5K:</a:t>
            </a:r>
          </a:p>
          <a:p>
            <a:pPr marL="1601788" lvl="3" indent="-230188">
              <a:lnSpc>
                <a:spcPct val="120000"/>
              </a:lnSpc>
              <a:spcBef>
                <a:spcPts val="0"/>
              </a:spcBef>
              <a:buFont typeface="Arial" panose="020B0604020202020204" pitchFamily="34" charset="0"/>
              <a:buChar char="•"/>
              <a:defRPr/>
            </a:pPr>
            <a:r>
              <a:rPr lang="en-US" sz="5600" dirty="0">
                <a:solidFill>
                  <a:schemeClr val="accent6">
                    <a:lumMod val="65000"/>
                    <a:lumOff val="35000"/>
                  </a:schemeClr>
                </a:solidFill>
                <a:ea typeface="Aptos" panose="020B0004020202020204" pitchFamily="34" charset="0"/>
              </a:rPr>
              <a:t>M</a:t>
            </a:r>
            <a:r>
              <a:rPr lang="en-US" sz="5600" dirty="0">
                <a:solidFill>
                  <a:schemeClr val="accent6">
                    <a:lumMod val="65000"/>
                    <a:lumOff val="35000"/>
                  </a:schemeClr>
                </a:solidFill>
                <a:effectLst/>
                <a:ea typeface="Aptos" panose="020B0004020202020204" pitchFamily="34" charset="0"/>
              </a:rPr>
              <a:t>ust make a good faith effort to sell unneeded supplies and document its efforts.</a:t>
            </a:r>
          </a:p>
          <a:p>
            <a:pPr marL="1601788" lvl="3" indent="-230188">
              <a:lnSpc>
                <a:spcPct val="120000"/>
              </a:lnSpc>
              <a:spcBef>
                <a:spcPts val="0"/>
              </a:spcBef>
              <a:buFont typeface="Arial" panose="020B0604020202020204" pitchFamily="34" charset="0"/>
              <a:buChar char="•"/>
              <a:defRPr/>
            </a:pPr>
            <a:r>
              <a:rPr lang="en-US" sz="5600" dirty="0">
                <a:solidFill>
                  <a:schemeClr val="accent6">
                    <a:lumMod val="65000"/>
                    <a:lumOff val="35000"/>
                  </a:schemeClr>
                </a:solidFill>
                <a:ea typeface="Aptos" panose="020B0004020202020204" pitchFamily="34" charset="0"/>
              </a:rPr>
              <a:t>C</a:t>
            </a:r>
            <a:r>
              <a:rPr lang="en-US" sz="5600" dirty="0">
                <a:solidFill>
                  <a:schemeClr val="accent6">
                    <a:lumMod val="65000"/>
                    <a:lumOff val="35000"/>
                  </a:schemeClr>
                </a:solidFill>
                <a:effectLst/>
                <a:ea typeface="Aptos" panose="020B0004020202020204" pitchFamily="34" charset="0"/>
              </a:rPr>
              <a:t>annot find a buyer no further obligation to the Department.</a:t>
            </a:r>
          </a:p>
          <a:p>
            <a:pPr marL="1601788" lvl="3" indent="-230188">
              <a:lnSpc>
                <a:spcPct val="120000"/>
              </a:lnSpc>
              <a:spcBef>
                <a:spcPts val="0"/>
              </a:spcBef>
              <a:buFont typeface="Arial" panose="020B0604020202020204" pitchFamily="34" charset="0"/>
              <a:buChar char="•"/>
              <a:defRPr/>
            </a:pPr>
            <a:r>
              <a:rPr lang="en-US" sz="5600" dirty="0">
                <a:solidFill>
                  <a:schemeClr val="accent6">
                    <a:lumMod val="65000"/>
                    <a:lumOff val="35000"/>
                  </a:schemeClr>
                </a:solidFill>
                <a:effectLst/>
                <a:ea typeface="Aptos" panose="020B0004020202020204" pitchFamily="34" charset="0"/>
              </a:rPr>
              <a:t>Sold- </a:t>
            </a:r>
            <a:r>
              <a:rPr lang="en-US" sz="5600" dirty="0">
                <a:solidFill>
                  <a:schemeClr val="accent6">
                    <a:lumMod val="65000"/>
                    <a:lumOff val="35000"/>
                  </a:schemeClr>
                </a:solidFill>
                <a:ea typeface="Aptos" panose="020B0004020202020204" pitchFamily="34" charset="0"/>
                <a:cs typeface="Arial" panose="020B0604020202020204" pitchFamily="34" charset="0"/>
              </a:rPr>
              <a:t>refund portion of the money to the US Dept of Education.</a:t>
            </a:r>
            <a:endParaRPr lang="en-US" sz="5600" dirty="0">
              <a:solidFill>
                <a:schemeClr val="accent6">
                  <a:lumMod val="65000"/>
                  <a:lumOff val="35000"/>
                </a:schemeClr>
              </a:solidFill>
              <a:effectLst/>
              <a:ea typeface="Aptos" panose="020B0004020202020204" pitchFamily="34" charset="0"/>
            </a:endParaRPr>
          </a:p>
          <a:p>
            <a:endParaRPr lang="en-US" dirty="0"/>
          </a:p>
        </p:txBody>
      </p:sp>
    </p:spTree>
    <p:extLst>
      <p:ext uri="{BB962C8B-B14F-4D97-AF65-F5344CB8AC3E}">
        <p14:creationId xmlns:p14="http://schemas.microsoft.com/office/powerpoint/2010/main" val="141519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C892F-3346-C64A-0419-1FFDF3D27DA3}"/>
              </a:ext>
            </a:extLst>
          </p:cNvPr>
          <p:cNvSpPr>
            <a:spLocks noGrp="1"/>
          </p:cNvSpPr>
          <p:nvPr>
            <p:ph type="title"/>
          </p:nvPr>
        </p:nvSpPr>
        <p:spPr>
          <a:xfrm>
            <a:off x="634838" y="292702"/>
            <a:ext cx="9034424" cy="1012315"/>
          </a:xfrm>
        </p:spPr>
        <p:txBody>
          <a:bodyPr/>
          <a:lstStyle/>
          <a:p>
            <a:r>
              <a:rPr lang="en-US">
                <a:latin typeface="Arial" panose="020B0604020202020204" pitchFamily="34" charset="0"/>
                <a:cs typeface="Arial" panose="020B0604020202020204" pitchFamily="34" charset="0"/>
              </a:rPr>
              <a:t>Spending Progress</a:t>
            </a:r>
            <a:endParaRPr lang="en-US"/>
          </a:p>
        </p:txBody>
      </p:sp>
      <p:sp>
        <p:nvSpPr>
          <p:cNvPr id="3" name="Text Placeholder 2">
            <a:extLst>
              <a:ext uri="{FF2B5EF4-FFF2-40B4-BE49-F238E27FC236}">
                <a16:creationId xmlns:a16="http://schemas.microsoft.com/office/drawing/2014/main" id="{2C967188-B217-2011-374E-81031D178F37}"/>
              </a:ext>
            </a:extLst>
          </p:cNvPr>
          <p:cNvSpPr>
            <a:spLocks noGrp="1"/>
          </p:cNvSpPr>
          <p:nvPr>
            <p:ph type="body" idx="1"/>
          </p:nvPr>
        </p:nvSpPr>
        <p:spPr>
          <a:xfrm>
            <a:off x="634838" y="1624615"/>
            <a:ext cx="10963604" cy="4009568"/>
          </a:xfrm>
        </p:spPr>
        <p:txBody>
          <a:bodyPr>
            <a:normAutofit/>
          </a:bodyPr>
          <a:lstStyle/>
          <a:p>
            <a:pPr marL="0" indent="0">
              <a:buNone/>
            </a:pPr>
            <a:r>
              <a:rPr lang="en-US" dirty="0">
                <a:solidFill>
                  <a:schemeClr val="accent6">
                    <a:lumMod val="65000"/>
                    <a:lumOff val="35000"/>
                  </a:schemeClr>
                </a:solidFill>
                <a:latin typeface="Arial" panose="020B0604020202020204" pitchFamily="34" charset="0"/>
                <a:cs typeface="Arial" panose="020B0604020202020204" pitchFamily="34" charset="0"/>
              </a:rPr>
              <a:t>Impacts</a:t>
            </a:r>
          </a:p>
          <a:p>
            <a:pPr marL="800100" lvl="1" indent="-342900">
              <a:buFont typeface="Wingdings" panose="05000000000000000000" pitchFamily="2" charset="2"/>
              <a:buChar char="ü"/>
            </a:pPr>
            <a:r>
              <a:rPr lang="en-US" dirty="0">
                <a:solidFill>
                  <a:schemeClr val="accent6">
                    <a:lumMod val="65000"/>
                    <a:lumOff val="35000"/>
                  </a:schemeClr>
                </a:solidFill>
                <a:latin typeface="Arial" panose="020B0604020202020204" pitchFamily="34" charset="0"/>
                <a:cs typeface="Arial" panose="020B0604020202020204" pitchFamily="34" charset="0"/>
              </a:rPr>
              <a:t>Increased </a:t>
            </a:r>
          </a:p>
          <a:p>
            <a:pPr marL="1200150" lvl="2" indent="-285750">
              <a:spcAft>
                <a:spcPts val="600"/>
              </a:spcAft>
              <a:buFont typeface="Arial" panose="020B0604020202020204" pitchFamily="34" charset="0"/>
              <a:buChar char="•"/>
            </a:pPr>
            <a:r>
              <a:rPr lang="en-US" dirty="0">
                <a:solidFill>
                  <a:schemeClr val="accent6">
                    <a:lumMod val="65000"/>
                    <a:lumOff val="35000"/>
                  </a:schemeClr>
                </a:solidFill>
                <a:latin typeface="Arial" panose="020B0604020202020204" pitchFamily="34" charset="0"/>
                <a:cs typeface="Arial" panose="020B0604020202020204" pitchFamily="34" charset="0"/>
              </a:rPr>
              <a:t>School Staffing, Mental Health Resources, Extended Learning Opportunities</a:t>
            </a:r>
          </a:p>
          <a:p>
            <a:pPr marL="0" indent="0">
              <a:buNone/>
            </a:pPr>
            <a:r>
              <a:rPr lang="en-US" dirty="0">
                <a:solidFill>
                  <a:schemeClr val="accent6">
                    <a:lumMod val="65000"/>
                    <a:lumOff val="35000"/>
                  </a:schemeClr>
                </a:solidFill>
                <a:latin typeface="Arial" panose="020B0604020202020204" pitchFamily="34" charset="0"/>
                <a:cs typeface="Arial" panose="020B0604020202020204" pitchFamily="34" charset="0"/>
              </a:rPr>
              <a:t>Challenges</a:t>
            </a:r>
          </a:p>
          <a:p>
            <a:pPr marL="800100" lvl="1" indent="-342900">
              <a:buFont typeface="Wingdings" panose="05000000000000000000" pitchFamily="2" charset="2"/>
              <a:buChar char="ü"/>
            </a:pPr>
            <a:r>
              <a:rPr lang="en-US" dirty="0">
                <a:solidFill>
                  <a:schemeClr val="accent6">
                    <a:lumMod val="65000"/>
                    <a:lumOff val="35000"/>
                  </a:schemeClr>
                </a:solidFill>
                <a:latin typeface="Arial" panose="020B0604020202020204" pitchFamily="34" charset="0"/>
                <a:cs typeface="Arial" panose="020B0604020202020204" pitchFamily="34" charset="0"/>
              </a:rPr>
              <a:t>Timely expenditure claims </a:t>
            </a:r>
          </a:p>
          <a:p>
            <a:pPr marL="1200150" lvl="2" indent="-285750">
              <a:spcAft>
                <a:spcPts val="600"/>
              </a:spcAft>
              <a:buFont typeface="Arial" panose="020B0604020202020204" pitchFamily="34" charset="0"/>
              <a:buChar char="•"/>
            </a:pPr>
            <a:r>
              <a:rPr lang="en-US" dirty="0">
                <a:solidFill>
                  <a:schemeClr val="accent6">
                    <a:lumMod val="65000"/>
                    <a:lumOff val="35000"/>
                  </a:schemeClr>
                </a:solidFill>
                <a:latin typeface="Arial" panose="020B0604020202020204" pitchFamily="34" charset="0"/>
                <a:cs typeface="Arial" panose="020B0604020202020204" pitchFamily="34" charset="0"/>
              </a:rPr>
              <a:t>Within 120 days</a:t>
            </a:r>
          </a:p>
          <a:p>
            <a:pPr marL="800100" lvl="1" indent="-342900">
              <a:spcAft>
                <a:spcPts val="1200"/>
              </a:spcAft>
              <a:buFont typeface="Wingdings" panose="05000000000000000000" pitchFamily="2" charset="2"/>
              <a:buChar char="ü"/>
            </a:pPr>
            <a:r>
              <a:rPr lang="en-US" dirty="0">
                <a:solidFill>
                  <a:schemeClr val="accent6">
                    <a:lumMod val="65000"/>
                    <a:lumOff val="35000"/>
                  </a:schemeClr>
                </a:solidFill>
                <a:latin typeface="Arial" panose="020B0604020202020204" pitchFamily="34" charset="0"/>
                <a:cs typeface="Arial" panose="020B0604020202020204" pitchFamily="34" charset="0"/>
              </a:rPr>
              <a:t>Accurate &amp; timely reporting</a:t>
            </a:r>
          </a:p>
          <a:p>
            <a:pPr marL="0" defTabSz="914400">
              <a:lnSpc>
                <a:spcPct val="80000"/>
              </a:lnSpc>
              <a:spcAft>
                <a:spcPts val="600"/>
              </a:spcAft>
            </a:pPr>
            <a:r>
              <a:rPr lang="en-US" sz="2400" b="1" dirty="0">
                <a:solidFill>
                  <a:schemeClr val="accent6">
                    <a:lumMod val="65000"/>
                    <a:lumOff val="35000"/>
                  </a:schemeClr>
                </a:solidFill>
                <a:latin typeface="Arial" panose="020B0604020202020204" pitchFamily="34" charset="0"/>
                <a:cs typeface="Arial" panose="020B0604020202020204" pitchFamily="34" charset="0"/>
              </a:rPr>
              <a:t>Learning Loss </a:t>
            </a:r>
          </a:p>
          <a:p>
            <a:pPr marL="800100" lvl="1" indent="-342900">
              <a:lnSpc>
                <a:spcPct val="80000"/>
              </a:lnSpc>
              <a:spcAft>
                <a:spcPts val="600"/>
              </a:spcAft>
              <a:buFont typeface="Wingdings" panose="05000000000000000000" pitchFamily="2" charset="2"/>
              <a:buChar char="ü"/>
            </a:pPr>
            <a:r>
              <a:rPr lang="en-US" b="0" dirty="0">
                <a:solidFill>
                  <a:schemeClr val="accent6">
                    <a:lumMod val="65000"/>
                    <a:lumOff val="35000"/>
                  </a:schemeClr>
                </a:solidFill>
                <a:latin typeface="Arial" panose="020B0604020202020204" pitchFamily="34" charset="0"/>
                <a:cs typeface="Arial" panose="020B0604020202020204" pitchFamily="34" charset="0"/>
              </a:rPr>
              <a:t>$ 83.2 M spent directly addressing student learning</a:t>
            </a:r>
          </a:p>
          <a:p>
            <a:pPr lvl="1"/>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13257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2314C-DD8C-4549-89AE-C01B9CD8D702}"/>
              </a:ext>
            </a:extLst>
          </p:cNvPr>
          <p:cNvSpPr>
            <a:spLocks noGrp="1"/>
          </p:cNvSpPr>
          <p:nvPr>
            <p:ph type="title"/>
          </p:nvPr>
        </p:nvSpPr>
        <p:spPr>
          <a:xfrm>
            <a:off x="699247" y="190501"/>
            <a:ext cx="8597152" cy="669505"/>
          </a:xfrm>
        </p:spPr>
        <p:txBody>
          <a:bodyPr/>
          <a:lstStyle/>
          <a:p>
            <a:r>
              <a:rPr lang="en-US">
                <a:latin typeface="Arial" panose="020B0604020202020204" pitchFamily="34" charset="0"/>
                <a:cs typeface="Arial" panose="020B0604020202020204" pitchFamily="34" charset="0"/>
              </a:rPr>
              <a:t>Remaining Reports</a:t>
            </a:r>
            <a:endParaRPr lang="en-US"/>
          </a:p>
        </p:txBody>
      </p:sp>
      <p:sp>
        <p:nvSpPr>
          <p:cNvPr id="3" name="Text Placeholder 2">
            <a:extLst>
              <a:ext uri="{FF2B5EF4-FFF2-40B4-BE49-F238E27FC236}">
                <a16:creationId xmlns:a16="http://schemas.microsoft.com/office/drawing/2014/main" id="{D86D4791-9A29-7934-7C00-8C6037BA54EC}"/>
              </a:ext>
            </a:extLst>
          </p:cNvPr>
          <p:cNvSpPr>
            <a:spLocks noGrp="1"/>
          </p:cNvSpPr>
          <p:nvPr>
            <p:ph type="body" idx="1"/>
          </p:nvPr>
        </p:nvSpPr>
        <p:spPr>
          <a:xfrm>
            <a:off x="10148047" y="1806176"/>
            <a:ext cx="1371600" cy="3805381"/>
          </a:xfrm>
        </p:spPr>
        <p:txBody>
          <a:bodyPr/>
          <a:lstStyle/>
          <a:p>
            <a:endParaRPr lang="en-US"/>
          </a:p>
        </p:txBody>
      </p:sp>
      <p:graphicFrame>
        <p:nvGraphicFramePr>
          <p:cNvPr id="6" name="Content Placeholder 6">
            <a:extLst>
              <a:ext uri="{FF2B5EF4-FFF2-40B4-BE49-F238E27FC236}">
                <a16:creationId xmlns:a16="http://schemas.microsoft.com/office/drawing/2014/main" id="{8C8EF377-4E9D-6FBD-1757-774B0C43E15D}"/>
              </a:ext>
            </a:extLst>
          </p:cNvPr>
          <p:cNvGraphicFramePr>
            <a:graphicFrameLocks/>
          </p:cNvGraphicFramePr>
          <p:nvPr>
            <p:extLst>
              <p:ext uri="{D42A27DB-BD31-4B8C-83A1-F6EECF244321}">
                <p14:modId xmlns:p14="http://schemas.microsoft.com/office/powerpoint/2010/main" val="1879525079"/>
              </p:ext>
            </p:extLst>
          </p:nvPr>
        </p:nvGraphicFramePr>
        <p:xfrm>
          <a:off x="5970494" y="190501"/>
          <a:ext cx="6078071" cy="6495240"/>
        </p:xfrm>
        <a:graphic>
          <a:graphicData uri="http://schemas.openxmlformats.org/drawingml/2006/table">
            <a:tbl>
              <a:tblPr firstRow="1" bandRow="1">
                <a:tableStyleId>{5C22544A-7EE6-4342-B048-85BDC9FD1C3A}</a:tableStyleId>
              </a:tblPr>
              <a:tblGrid>
                <a:gridCol w="1969538">
                  <a:extLst>
                    <a:ext uri="{9D8B030D-6E8A-4147-A177-3AD203B41FA5}">
                      <a16:colId xmlns:a16="http://schemas.microsoft.com/office/drawing/2014/main" val="2339237436"/>
                    </a:ext>
                  </a:extLst>
                </a:gridCol>
                <a:gridCol w="960072">
                  <a:extLst>
                    <a:ext uri="{9D8B030D-6E8A-4147-A177-3AD203B41FA5}">
                      <a16:colId xmlns:a16="http://schemas.microsoft.com/office/drawing/2014/main" val="4006420729"/>
                    </a:ext>
                  </a:extLst>
                </a:gridCol>
                <a:gridCol w="1778950">
                  <a:extLst>
                    <a:ext uri="{9D8B030D-6E8A-4147-A177-3AD203B41FA5}">
                      <a16:colId xmlns:a16="http://schemas.microsoft.com/office/drawing/2014/main" val="3143106497"/>
                    </a:ext>
                  </a:extLst>
                </a:gridCol>
                <a:gridCol w="1369511">
                  <a:extLst>
                    <a:ext uri="{9D8B030D-6E8A-4147-A177-3AD203B41FA5}">
                      <a16:colId xmlns:a16="http://schemas.microsoft.com/office/drawing/2014/main" val="4058902427"/>
                    </a:ext>
                  </a:extLst>
                </a:gridCol>
              </a:tblGrid>
              <a:tr h="804719">
                <a:tc gridSpan="4">
                  <a:txBody>
                    <a:bodyPr/>
                    <a:lstStyle/>
                    <a:p>
                      <a:pPr algn="ctr"/>
                      <a:r>
                        <a:rPr lang="en-US" sz="2400"/>
                        <a:t>US Department of Education ESSER Annual Report</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83109063"/>
                  </a:ext>
                </a:extLst>
              </a:tr>
              <a:tr h="1648683">
                <a:tc>
                  <a:txBody>
                    <a:bodyPr/>
                    <a:lstStyle/>
                    <a:p>
                      <a:r>
                        <a:rPr lang="en-US" sz="1600">
                          <a:solidFill>
                            <a:schemeClr val="accent6">
                              <a:lumMod val="75000"/>
                              <a:lumOff val="25000"/>
                            </a:schemeClr>
                          </a:solidFill>
                        </a:rPr>
                        <a:t>Focus</a:t>
                      </a:r>
                    </a:p>
                  </a:txBody>
                  <a:tcPr/>
                </a:tc>
                <a:tc gridSpan="3">
                  <a:txBody>
                    <a:bodyPr/>
                    <a:lstStyle/>
                    <a:p>
                      <a:r>
                        <a:rPr lang="en-US" sz="1600">
                          <a:solidFill>
                            <a:schemeClr val="accent6">
                              <a:lumMod val="75000"/>
                              <a:lumOff val="25000"/>
                            </a:schemeClr>
                          </a:solidFill>
                        </a:rPr>
                        <a:t>Specific and detailed spending of ESSER funds</a:t>
                      </a:r>
                    </a:p>
                    <a:p>
                      <a:endParaRPr lang="en-US" sz="1600">
                        <a:solidFill>
                          <a:schemeClr val="accent6">
                            <a:lumMod val="75000"/>
                            <a:lumOff val="25000"/>
                          </a:schemeClr>
                        </a:solidFill>
                      </a:endParaRPr>
                    </a:p>
                    <a:p>
                      <a:r>
                        <a:rPr lang="en-US" sz="1600">
                          <a:solidFill>
                            <a:schemeClr val="accent6">
                              <a:lumMod val="75000"/>
                              <a:lumOff val="25000"/>
                            </a:schemeClr>
                          </a:solidFill>
                        </a:rPr>
                        <a:t>Specific and detailed program participation by the student sub-group</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02275657"/>
                  </a:ext>
                </a:extLst>
              </a:tr>
              <a:tr h="625893">
                <a:tc>
                  <a:txBody>
                    <a:bodyPr/>
                    <a:lstStyle/>
                    <a:p>
                      <a:r>
                        <a:rPr lang="en-US" sz="1600">
                          <a:solidFill>
                            <a:schemeClr val="accent6">
                              <a:lumMod val="75000"/>
                              <a:lumOff val="25000"/>
                            </a:schemeClr>
                          </a:solidFill>
                        </a:rPr>
                        <a:t>Audience</a:t>
                      </a:r>
                    </a:p>
                  </a:txBody>
                  <a:tcPr/>
                </a:tc>
                <a:tc gridSpan="3">
                  <a:txBody>
                    <a:bodyPr/>
                    <a:lstStyle/>
                    <a:p>
                      <a:r>
                        <a:rPr lang="en-US" sz="1600">
                          <a:solidFill>
                            <a:schemeClr val="accent6">
                              <a:lumMod val="75000"/>
                              <a:lumOff val="25000"/>
                            </a:schemeClr>
                          </a:solidFill>
                        </a:rPr>
                        <a:t>US Department of Education &amp; ESF Transparency Portal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4298327"/>
                  </a:ext>
                </a:extLst>
              </a:tr>
              <a:tr h="625893">
                <a:tc>
                  <a:txBody>
                    <a:bodyPr/>
                    <a:lstStyle/>
                    <a:p>
                      <a:r>
                        <a:rPr lang="en-US" sz="1600">
                          <a:solidFill>
                            <a:schemeClr val="accent6">
                              <a:lumMod val="75000"/>
                              <a:lumOff val="25000"/>
                            </a:schemeClr>
                          </a:solidFill>
                        </a:rPr>
                        <a:t>Participants</a:t>
                      </a:r>
                    </a:p>
                  </a:txBody>
                  <a:tcPr/>
                </a:tc>
                <a:tc gridSpan="3">
                  <a:txBody>
                    <a:bodyPr/>
                    <a:lstStyle/>
                    <a:p>
                      <a:r>
                        <a:rPr lang="en-US" sz="1600">
                          <a:solidFill>
                            <a:schemeClr val="accent6">
                              <a:lumMod val="75000"/>
                              <a:lumOff val="25000"/>
                            </a:schemeClr>
                          </a:solidFill>
                        </a:rPr>
                        <a:t>School districts with expenditures reimbursed during reporting period</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01685789"/>
                  </a:ext>
                </a:extLst>
              </a:tr>
              <a:tr h="625893">
                <a:tc rowSpan="4">
                  <a:txBody>
                    <a:bodyPr/>
                    <a:lstStyle/>
                    <a:p>
                      <a:r>
                        <a:rPr lang="en-US" sz="1600">
                          <a:solidFill>
                            <a:schemeClr val="accent6">
                              <a:lumMod val="75000"/>
                              <a:lumOff val="25000"/>
                            </a:schemeClr>
                          </a:solidFill>
                        </a:rPr>
                        <a:t>Reporting Periods &amp; Due Dates</a:t>
                      </a:r>
                    </a:p>
                  </a:txBody>
                  <a:tcPr/>
                </a:tc>
                <a:tc>
                  <a:txBody>
                    <a:bodyPr/>
                    <a:lstStyle/>
                    <a:p>
                      <a:r>
                        <a:rPr lang="en-US" sz="1600">
                          <a:solidFill>
                            <a:schemeClr val="accent6">
                              <a:lumMod val="75000"/>
                              <a:lumOff val="25000"/>
                            </a:schemeClr>
                          </a:solidFill>
                        </a:rPr>
                        <a:t>FY23 Revise</a:t>
                      </a:r>
                    </a:p>
                  </a:txBody>
                  <a:tcPr/>
                </a:tc>
                <a:tc>
                  <a:txBody>
                    <a:bodyPr/>
                    <a:lstStyle/>
                    <a:p>
                      <a:r>
                        <a:rPr lang="en-US" sz="1600">
                          <a:solidFill>
                            <a:schemeClr val="accent6">
                              <a:lumMod val="75000"/>
                              <a:lumOff val="25000"/>
                            </a:schemeClr>
                          </a:solidFill>
                        </a:rPr>
                        <a:t>July 1, 2022- June 30, 2023</a:t>
                      </a:r>
                    </a:p>
                  </a:txBody>
                  <a:tcPr/>
                </a:tc>
                <a:tc>
                  <a:txBody>
                    <a:bodyPr/>
                    <a:lstStyle/>
                    <a:p>
                      <a:r>
                        <a:rPr lang="en-US" sz="1600">
                          <a:solidFill>
                            <a:schemeClr val="accent6">
                              <a:lumMod val="75000"/>
                              <a:lumOff val="25000"/>
                            </a:schemeClr>
                          </a:solidFill>
                        </a:rPr>
                        <a:t>Due August ‘24</a:t>
                      </a:r>
                    </a:p>
                  </a:txBody>
                  <a:tcPr/>
                </a:tc>
                <a:extLst>
                  <a:ext uri="{0D108BD9-81ED-4DB2-BD59-A6C34878D82A}">
                    <a16:rowId xmlns:a16="http://schemas.microsoft.com/office/drawing/2014/main" val="569561066"/>
                  </a:ext>
                </a:extLst>
              </a:tr>
              <a:tr h="625893">
                <a:tc vMerge="1">
                  <a:txBody>
                    <a:bodyPr/>
                    <a:lstStyle/>
                    <a:p>
                      <a:endParaRPr lang="en-US"/>
                    </a:p>
                  </a:txBody>
                  <a:tcPr/>
                </a:tc>
                <a:tc>
                  <a:txBody>
                    <a:bodyPr/>
                    <a:lstStyle/>
                    <a:p>
                      <a:r>
                        <a:rPr lang="en-US" sz="1600">
                          <a:solidFill>
                            <a:schemeClr val="accent6">
                              <a:lumMod val="75000"/>
                              <a:lumOff val="25000"/>
                            </a:schemeClr>
                          </a:solidFill>
                        </a:rPr>
                        <a:t>FY24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accent6">
                              <a:lumMod val="75000"/>
                              <a:lumOff val="25000"/>
                            </a:schemeClr>
                          </a:solidFill>
                        </a:rPr>
                        <a:t>July 1, 2023- June 30, 2024</a:t>
                      </a:r>
                    </a:p>
                  </a:txBody>
                  <a:tcPr/>
                </a:tc>
                <a:tc>
                  <a:txBody>
                    <a:bodyPr/>
                    <a:lstStyle/>
                    <a:p>
                      <a:r>
                        <a:rPr lang="en-US" sz="1600">
                          <a:solidFill>
                            <a:schemeClr val="accent6">
                              <a:lumMod val="75000"/>
                              <a:lumOff val="25000"/>
                            </a:schemeClr>
                          </a:solidFill>
                        </a:rPr>
                        <a:t>Due April ‘25</a:t>
                      </a:r>
                    </a:p>
                  </a:txBody>
                  <a:tcPr/>
                </a:tc>
                <a:extLst>
                  <a:ext uri="{0D108BD9-81ED-4DB2-BD59-A6C34878D82A}">
                    <a16:rowId xmlns:a16="http://schemas.microsoft.com/office/drawing/2014/main" val="1686040200"/>
                  </a:ext>
                </a:extLst>
              </a:tr>
              <a:tr h="625893">
                <a:tc vMerge="1">
                  <a:txBody>
                    <a:bodyPr/>
                    <a:lstStyle/>
                    <a:p>
                      <a:endParaRPr lang="en-US"/>
                    </a:p>
                  </a:txBody>
                  <a:tcPr/>
                </a:tc>
                <a:tc>
                  <a:txBody>
                    <a:bodyPr/>
                    <a:lstStyle/>
                    <a:p>
                      <a:r>
                        <a:rPr lang="en-US" sz="1600">
                          <a:solidFill>
                            <a:schemeClr val="accent6">
                              <a:lumMod val="75000"/>
                              <a:lumOff val="25000"/>
                            </a:schemeClr>
                          </a:solidFill>
                        </a:rPr>
                        <a:t>FY25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accent6">
                              <a:lumMod val="75000"/>
                              <a:lumOff val="25000"/>
                            </a:schemeClr>
                          </a:solidFill>
                        </a:rPr>
                        <a:t>July 1, 2024- June 30, 2025</a:t>
                      </a:r>
                    </a:p>
                  </a:txBody>
                  <a:tcPr/>
                </a:tc>
                <a:tc>
                  <a:txBody>
                    <a:bodyPr/>
                    <a:lstStyle/>
                    <a:p>
                      <a:r>
                        <a:rPr lang="en-US" sz="1600">
                          <a:solidFill>
                            <a:schemeClr val="accent6">
                              <a:lumMod val="75000"/>
                              <a:lumOff val="25000"/>
                            </a:schemeClr>
                          </a:solidFill>
                        </a:rPr>
                        <a:t>Due April ‘26</a:t>
                      </a:r>
                    </a:p>
                  </a:txBody>
                  <a:tcPr/>
                </a:tc>
                <a:extLst>
                  <a:ext uri="{0D108BD9-81ED-4DB2-BD59-A6C34878D82A}">
                    <a16:rowId xmlns:a16="http://schemas.microsoft.com/office/drawing/2014/main" val="4163926189"/>
                  </a:ext>
                </a:extLst>
              </a:tr>
              <a:tr h="894132">
                <a:tc vMerge="1">
                  <a:txBody>
                    <a:bodyPr/>
                    <a:lstStyle/>
                    <a:p>
                      <a:endParaRPr lang="en-US"/>
                    </a:p>
                  </a:txBody>
                  <a:tcPr/>
                </a:tc>
                <a:tc>
                  <a:txBody>
                    <a:bodyPr/>
                    <a:lstStyle/>
                    <a:p>
                      <a:r>
                        <a:rPr lang="en-US" sz="1600">
                          <a:solidFill>
                            <a:schemeClr val="accent6">
                              <a:lumMod val="75000"/>
                              <a:lumOff val="25000"/>
                            </a:schemeClr>
                          </a:solidFill>
                        </a:rPr>
                        <a:t>FY26</a:t>
                      </a:r>
                    </a:p>
                    <a:p>
                      <a:r>
                        <a:rPr lang="en-US" sz="1600">
                          <a:solidFill>
                            <a:schemeClr val="accent6">
                              <a:lumMod val="75000"/>
                              <a:lumOff val="25000"/>
                            </a:schemeClr>
                          </a:solidFill>
                        </a:rPr>
                        <a:t>(Ext ONLY)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accent6">
                              <a:lumMod val="75000"/>
                              <a:lumOff val="25000"/>
                            </a:schemeClr>
                          </a:solidFill>
                        </a:rPr>
                        <a:t>July 1, 2025- March 2026</a:t>
                      </a:r>
                    </a:p>
                  </a:txBody>
                  <a:tcPr/>
                </a:tc>
                <a:tc>
                  <a:txBody>
                    <a:bodyPr/>
                    <a:lstStyle/>
                    <a:p>
                      <a:r>
                        <a:rPr lang="en-US" sz="1600">
                          <a:solidFill>
                            <a:schemeClr val="accent6">
                              <a:lumMod val="75000"/>
                              <a:lumOff val="25000"/>
                            </a:schemeClr>
                          </a:solidFill>
                        </a:rPr>
                        <a:t>Due April ‘27</a:t>
                      </a:r>
                    </a:p>
                  </a:txBody>
                  <a:tcPr/>
                </a:tc>
                <a:extLst>
                  <a:ext uri="{0D108BD9-81ED-4DB2-BD59-A6C34878D82A}">
                    <a16:rowId xmlns:a16="http://schemas.microsoft.com/office/drawing/2014/main" val="2075165708"/>
                  </a:ext>
                </a:extLst>
              </a:tr>
            </a:tbl>
          </a:graphicData>
        </a:graphic>
      </p:graphicFrame>
      <p:graphicFrame>
        <p:nvGraphicFramePr>
          <p:cNvPr id="7" name="Content Placeholder 6">
            <a:extLst>
              <a:ext uri="{FF2B5EF4-FFF2-40B4-BE49-F238E27FC236}">
                <a16:creationId xmlns:a16="http://schemas.microsoft.com/office/drawing/2014/main" id="{689DC3EC-A77C-94B6-6D0F-9C18DAAF7B3F}"/>
              </a:ext>
            </a:extLst>
          </p:cNvPr>
          <p:cNvGraphicFramePr>
            <a:graphicFrameLocks/>
          </p:cNvGraphicFramePr>
          <p:nvPr>
            <p:extLst>
              <p:ext uri="{D42A27DB-BD31-4B8C-83A1-F6EECF244321}">
                <p14:modId xmlns:p14="http://schemas.microsoft.com/office/powerpoint/2010/main" val="2824092189"/>
              </p:ext>
            </p:extLst>
          </p:nvPr>
        </p:nvGraphicFramePr>
        <p:xfrm>
          <a:off x="795530" y="1151674"/>
          <a:ext cx="5000870" cy="4676381"/>
        </p:xfrm>
        <a:graphic>
          <a:graphicData uri="http://schemas.openxmlformats.org/drawingml/2006/table">
            <a:tbl>
              <a:tblPr firstRow="1" bandRow="1">
                <a:tableStyleId>{5C22544A-7EE6-4342-B048-85BDC9FD1C3A}</a:tableStyleId>
              </a:tblPr>
              <a:tblGrid>
                <a:gridCol w="1414638">
                  <a:extLst>
                    <a:ext uri="{9D8B030D-6E8A-4147-A177-3AD203B41FA5}">
                      <a16:colId xmlns:a16="http://schemas.microsoft.com/office/drawing/2014/main" val="2339237436"/>
                    </a:ext>
                  </a:extLst>
                </a:gridCol>
                <a:gridCol w="3586232">
                  <a:extLst>
                    <a:ext uri="{9D8B030D-6E8A-4147-A177-3AD203B41FA5}">
                      <a16:colId xmlns:a16="http://schemas.microsoft.com/office/drawing/2014/main" val="4006420729"/>
                    </a:ext>
                  </a:extLst>
                </a:gridCol>
              </a:tblGrid>
              <a:tr h="788200">
                <a:tc gridSpan="2">
                  <a:txBody>
                    <a:bodyPr/>
                    <a:lstStyle/>
                    <a:p>
                      <a:pPr algn="ctr"/>
                      <a:r>
                        <a:rPr lang="en-US" sz="2400"/>
                        <a:t>ND Legislative Learning Loss Report</a:t>
                      </a:r>
                    </a:p>
                  </a:txBody>
                  <a:tcPr/>
                </a:tc>
                <a:tc hMerge="1">
                  <a:txBody>
                    <a:bodyPr/>
                    <a:lstStyle/>
                    <a:p>
                      <a:endParaRPr lang="en-US"/>
                    </a:p>
                  </a:txBody>
                  <a:tcPr/>
                </a:tc>
                <a:extLst>
                  <a:ext uri="{0D108BD9-81ED-4DB2-BD59-A6C34878D82A}">
                    <a16:rowId xmlns:a16="http://schemas.microsoft.com/office/drawing/2014/main" val="3583109063"/>
                  </a:ext>
                </a:extLst>
              </a:tr>
              <a:tr h="1138511">
                <a:tc>
                  <a:txBody>
                    <a:bodyPr/>
                    <a:lstStyle/>
                    <a:p>
                      <a:r>
                        <a:rPr lang="en-US" sz="1600">
                          <a:solidFill>
                            <a:schemeClr val="accent6">
                              <a:lumMod val="75000"/>
                              <a:lumOff val="25000"/>
                            </a:schemeClr>
                          </a:solidFill>
                        </a:rPr>
                        <a:t>Focus </a:t>
                      </a:r>
                    </a:p>
                  </a:txBody>
                  <a:tcPr/>
                </a:tc>
                <a:tc>
                  <a:txBody>
                    <a:bodyPr/>
                    <a:lstStyle/>
                    <a:p>
                      <a:r>
                        <a:rPr lang="en-US" sz="1600">
                          <a:solidFill>
                            <a:schemeClr val="accent6">
                              <a:lumMod val="75000"/>
                              <a:lumOff val="25000"/>
                            </a:schemeClr>
                          </a:solidFill>
                        </a:rPr>
                        <a:t>Specific Student Gains (Academics, SEL, Choice Ready) </a:t>
                      </a:r>
                    </a:p>
                    <a:p>
                      <a:endParaRPr lang="en-US" sz="1600">
                        <a:solidFill>
                          <a:schemeClr val="accent6">
                            <a:lumMod val="75000"/>
                            <a:lumOff val="25000"/>
                          </a:schemeClr>
                        </a:solidFill>
                      </a:endParaRPr>
                    </a:p>
                    <a:p>
                      <a:r>
                        <a:rPr lang="en-US" sz="1600">
                          <a:solidFill>
                            <a:schemeClr val="accent6">
                              <a:lumMod val="75000"/>
                              <a:lumOff val="25000"/>
                            </a:schemeClr>
                          </a:solidFill>
                        </a:rPr>
                        <a:t>General spending categories</a:t>
                      </a:r>
                    </a:p>
                  </a:txBody>
                  <a:tcPr/>
                </a:tc>
                <a:extLst>
                  <a:ext uri="{0D108BD9-81ED-4DB2-BD59-A6C34878D82A}">
                    <a16:rowId xmlns:a16="http://schemas.microsoft.com/office/drawing/2014/main" val="4102275657"/>
                  </a:ext>
                </a:extLst>
              </a:tr>
              <a:tr h="350311">
                <a:tc>
                  <a:txBody>
                    <a:bodyPr/>
                    <a:lstStyle/>
                    <a:p>
                      <a:r>
                        <a:rPr lang="en-US" sz="1600">
                          <a:solidFill>
                            <a:schemeClr val="accent6">
                              <a:lumMod val="75000"/>
                              <a:lumOff val="25000"/>
                            </a:schemeClr>
                          </a:solidFill>
                        </a:rPr>
                        <a:t>Audience</a:t>
                      </a:r>
                    </a:p>
                  </a:txBody>
                  <a:tcPr/>
                </a:tc>
                <a:tc>
                  <a:txBody>
                    <a:bodyPr/>
                    <a:lstStyle/>
                    <a:p>
                      <a:r>
                        <a:rPr lang="en-US" sz="1600">
                          <a:solidFill>
                            <a:schemeClr val="accent6">
                              <a:lumMod val="75000"/>
                              <a:lumOff val="25000"/>
                            </a:schemeClr>
                          </a:solidFill>
                        </a:rPr>
                        <a:t>ND Legislatures</a:t>
                      </a:r>
                    </a:p>
                  </a:txBody>
                  <a:tcPr/>
                </a:tc>
                <a:extLst>
                  <a:ext uri="{0D108BD9-81ED-4DB2-BD59-A6C34878D82A}">
                    <a16:rowId xmlns:a16="http://schemas.microsoft.com/office/drawing/2014/main" val="1684298327"/>
                  </a:ext>
                </a:extLst>
              </a:tr>
              <a:tr h="613044">
                <a:tc>
                  <a:txBody>
                    <a:bodyPr/>
                    <a:lstStyle/>
                    <a:p>
                      <a:r>
                        <a:rPr lang="en-US" sz="1600">
                          <a:solidFill>
                            <a:schemeClr val="accent6">
                              <a:lumMod val="75000"/>
                              <a:lumOff val="25000"/>
                            </a:schemeClr>
                          </a:solidFill>
                        </a:rPr>
                        <a:t>Reporting Period</a:t>
                      </a:r>
                    </a:p>
                  </a:txBody>
                  <a:tcPr/>
                </a:tc>
                <a:tc>
                  <a:txBody>
                    <a:bodyPr/>
                    <a:lstStyle/>
                    <a:p>
                      <a:r>
                        <a:rPr lang="en-US" sz="1600">
                          <a:solidFill>
                            <a:schemeClr val="accent6">
                              <a:lumMod val="75000"/>
                              <a:lumOff val="25000"/>
                            </a:schemeClr>
                          </a:solidFill>
                        </a:rPr>
                        <a:t>December 2023- November 2024</a:t>
                      </a:r>
                    </a:p>
                    <a:p>
                      <a:endParaRPr lang="en-US" sz="1600">
                        <a:solidFill>
                          <a:schemeClr val="accent6">
                            <a:lumMod val="75000"/>
                            <a:lumOff val="25000"/>
                          </a:schemeClr>
                        </a:solidFill>
                      </a:endParaRPr>
                    </a:p>
                  </a:txBody>
                  <a:tcPr/>
                </a:tc>
                <a:extLst>
                  <a:ext uri="{0D108BD9-81ED-4DB2-BD59-A6C34878D82A}">
                    <a16:rowId xmlns:a16="http://schemas.microsoft.com/office/drawing/2014/main" val="569561066"/>
                  </a:ext>
                </a:extLst>
              </a:tr>
              <a:tr h="350311">
                <a:tc>
                  <a:txBody>
                    <a:bodyPr/>
                    <a:lstStyle/>
                    <a:p>
                      <a:r>
                        <a:rPr lang="en-US" sz="1600">
                          <a:solidFill>
                            <a:schemeClr val="accent6">
                              <a:lumMod val="75000"/>
                              <a:lumOff val="25000"/>
                            </a:schemeClr>
                          </a:solidFill>
                        </a:rPr>
                        <a:t>Due Date</a:t>
                      </a:r>
                    </a:p>
                  </a:txBody>
                  <a:tcPr/>
                </a:tc>
                <a:tc>
                  <a:txBody>
                    <a:bodyPr/>
                    <a:lstStyle/>
                    <a:p>
                      <a:r>
                        <a:rPr lang="en-US" sz="1600">
                          <a:solidFill>
                            <a:schemeClr val="accent6">
                              <a:lumMod val="75000"/>
                              <a:lumOff val="25000"/>
                            </a:schemeClr>
                          </a:solidFill>
                        </a:rPr>
                        <a:t>January 2025</a:t>
                      </a:r>
                    </a:p>
                  </a:txBody>
                  <a:tcPr/>
                </a:tc>
                <a:extLst>
                  <a:ext uri="{0D108BD9-81ED-4DB2-BD59-A6C34878D82A}">
                    <a16:rowId xmlns:a16="http://schemas.microsoft.com/office/drawing/2014/main" val="3132671504"/>
                  </a:ext>
                </a:extLst>
              </a:tr>
              <a:tr h="1401244">
                <a:tc>
                  <a:txBody>
                    <a:bodyPr/>
                    <a:lstStyle/>
                    <a:p>
                      <a:r>
                        <a:rPr lang="en-US" sz="1600">
                          <a:solidFill>
                            <a:schemeClr val="accent6">
                              <a:lumMod val="75000"/>
                              <a:lumOff val="25000"/>
                            </a:schemeClr>
                          </a:solidFill>
                        </a:rPr>
                        <a:t>Participants</a:t>
                      </a:r>
                    </a:p>
                  </a:txBody>
                  <a:tcPr/>
                </a:tc>
                <a:tc>
                  <a:txBody>
                    <a:bodyPr/>
                    <a:lstStyle/>
                    <a:p>
                      <a:r>
                        <a:rPr lang="en-US" sz="1600">
                          <a:solidFill>
                            <a:schemeClr val="accent6">
                              <a:lumMod val="75000"/>
                              <a:lumOff val="25000"/>
                            </a:schemeClr>
                          </a:solidFill>
                        </a:rPr>
                        <a:t>All ND public school districts accepting ANY ESSER funds (shorter form for districts with no expenditures after December 2023)</a:t>
                      </a:r>
                    </a:p>
                  </a:txBody>
                  <a:tcPr/>
                </a:tc>
                <a:extLst>
                  <a:ext uri="{0D108BD9-81ED-4DB2-BD59-A6C34878D82A}">
                    <a16:rowId xmlns:a16="http://schemas.microsoft.com/office/drawing/2014/main" val="1342151212"/>
                  </a:ext>
                </a:extLst>
              </a:tr>
            </a:tbl>
          </a:graphicData>
        </a:graphic>
      </p:graphicFrame>
    </p:spTree>
    <p:extLst>
      <p:ext uri="{BB962C8B-B14F-4D97-AF65-F5344CB8AC3E}">
        <p14:creationId xmlns:p14="http://schemas.microsoft.com/office/powerpoint/2010/main" val="1849417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B13EC-A73D-8FA5-963B-191559D09382}"/>
              </a:ext>
            </a:extLst>
          </p:cNvPr>
          <p:cNvSpPr>
            <a:spLocks noGrp="1"/>
          </p:cNvSpPr>
          <p:nvPr>
            <p:ph type="title"/>
          </p:nvPr>
        </p:nvSpPr>
        <p:spPr>
          <a:xfrm>
            <a:off x="88777" y="190501"/>
            <a:ext cx="11973351" cy="1103608"/>
          </a:xfrm>
        </p:spPr>
        <p:txBody>
          <a:bodyPr/>
          <a:lstStyle/>
          <a:p>
            <a:pPr algn="ctr"/>
            <a:r>
              <a:rPr lang="en-US"/>
              <a:t>ESSER Questions</a:t>
            </a:r>
            <a:endParaRPr lang="en-US" dirty="0"/>
          </a:p>
        </p:txBody>
      </p:sp>
      <p:sp>
        <p:nvSpPr>
          <p:cNvPr id="4" name="Text Placeholder 3">
            <a:extLst>
              <a:ext uri="{FF2B5EF4-FFF2-40B4-BE49-F238E27FC236}">
                <a16:creationId xmlns:a16="http://schemas.microsoft.com/office/drawing/2014/main" id="{354F05B9-52DE-25F9-BF7A-07268EFF39FE}"/>
              </a:ext>
            </a:extLst>
          </p:cNvPr>
          <p:cNvSpPr txBox="1">
            <a:spLocks noGrp="1"/>
          </p:cNvSpPr>
          <p:nvPr>
            <p:ph type="body" idx="1"/>
          </p:nvPr>
        </p:nvSpPr>
        <p:spPr>
          <a:xfrm>
            <a:off x="88778" y="1828800"/>
            <a:ext cx="11973352" cy="2727926"/>
          </a:xfrm>
          <a:prstGeom prst="rect">
            <a:avLst/>
          </a:prstGeom>
          <a:noFill/>
        </p:spPr>
        <p:txBody>
          <a:bodyPr wrap="square" rtlCol="0">
            <a:spAutoFit/>
          </a:bodyPr>
          <a:lstStyle/>
          <a:p>
            <a:pPr algn="ctr"/>
            <a:r>
              <a:rPr lang="en-US" sz="2400">
                <a:solidFill>
                  <a:schemeClr val="accent6">
                    <a:lumMod val="65000"/>
                    <a:lumOff val="35000"/>
                  </a:schemeClr>
                </a:solidFill>
              </a:rPr>
              <a:t>All ESSER-related questions, programmatic and fiscal, should be directed to:</a:t>
            </a:r>
            <a:endParaRPr lang="en-US" sz="2400" dirty="0">
              <a:solidFill>
                <a:schemeClr val="accent6">
                  <a:lumMod val="65000"/>
                  <a:lumOff val="35000"/>
                </a:schemeClr>
              </a:solidFill>
            </a:endParaRPr>
          </a:p>
          <a:p>
            <a:endParaRPr lang="en-US" sz="2400">
              <a:solidFill>
                <a:schemeClr val="accent6">
                  <a:lumMod val="65000"/>
                  <a:lumOff val="35000"/>
                </a:schemeClr>
              </a:solidFill>
            </a:endParaRPr>
          </a:p>
          <a:p>
            <a:pPr algn="ctr"/>
            <a:r>
              <a:rPr lang="en-US" sz="2400">
                <a:solidFill>
                  <a:schemeClr val="accent6">
                    <a:lumMod val="65000"/>
                    <a:lumOff val="35000"/>
                  </a:schemeClr>
                </a:solidFill>
              </a:rPr>
              <a:t>Anne Butterworth</a:t>
            </a:r>
          </a:p>
          <a:p>
            <a:pPr algn="ctr"/>
            <a:r>
              <a:rPr lang="en-US" sz="2400" b="0" dirty="0">
                <a:solidFill>
                  <a:schemeClr val="accent6">
                    <a:lumMod val="65000"/>
                    <a:lumOff val="35000"/>
                  </a:schemeClr>
                </a:solidFill>
              </a:rPr>
              <a:t>ESSER Program Manager</a:t>
            </a:r>
          </a:p>
          <a:p>
            <a:pPr algn="ctr"/>
            <a:r>
              <a:rPr lang="en-US" sz="2400">
                <a:solidFill>
                  <a:srgbClr val="00B0F0"/>
                </a:solidFill>
                <a:hlinkClick r:id="rId2">
                  <a:extLst>
                    <a:ext uri="{A12FA001-AC4F-418D-AE19-62706E023703}">
                      <ahyp:hlinkClr xmlns:ahyp="http://schemas.microsoft.com/office/drawing/2018/hyperlinkcolor" val="tx"/>
                    </a:ext>
                  </a:extLst>
                </a:hlinkClick>
              </a:rPr>
              <a:t>abutterworth@nd.gov</a:t>
            </a:r>
            <a:endParaRPr lang="en-US" sz="2400">
              <a:solidFill>
                <a:srgbClr val="00B0F0"/>
              </a:solidFill>
            </a:endParaRPr>
          </a:p>
          <a:p>
            <a:pPr algn="ctr"/>
            <a:r>
              <a:rPr lang="en-US" sz="2400" b="0">
                <a:solidFill>
                  <a:schemeClr val="accent6">
                    <a:lumMod val="65000"/>
                    <a:lumOff val="35000"/>
                  </a:schemeClr>
                </a:solidFill>
              </a:rPr>
              <a:t>(701) 328-4051</a:t>
            </a:r>
          </a:p>
        </p:txBody>
      </p:sp>
    </p:spTree>
    <p:extLst>
      <p:ext uri="{BB962C8B-B14F-4D97-AF65-F5344CB8AC3E}">
        <p14:creationId xmlns:p14="http://schemas.microsoft.com/office/powerpoint/2010/main" val="4204076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EFD33-D449-FBB1-3A85-064153D92C3C}"/>
              </a:ext>
            </a:extLst>
          </p:cNvPr>
          <p:cNvSpPr>
            <a:spLocks noGrp="1"/>
          </p:cNvSpPr>
          <p:nvPr>
            <p:ph type="title"/>
          </p:nvPr>
        </p:nvSpPr>
        <p:spPr>
          <a:xfrm>
            <a:off x="635430" y="190500"/>
            <a:ext cx="10972801" cy="1331913"/>
          </a:xfrm>
        </p:spPr>
        <p:txBody>
          <a:bodyPr>
            <a:normAutofit fontScale="90000"/>
          </a:bodyPr>
          <a:lstStyle/>
          <a:p>
            <a:pPr>
              <a:lnSpc>
                <a:spcPct val="100000"/>
              </a:lnSpc>
            </a:pPr>
            <a:r>
              <a:rPr lang="en-US"/>
              <a:t>Final Title Allocations &amp; Consolidated Applications </a:t>
            </a:r>
          </a:p>
        </p:txBody>
      </p:sp>
      <p:sp>
        <p:nvSpPr>
          <p:cNvPr id="3" name="Text Placeholder 2">
            <a:extLst>
              <a:ext uri="{FF2B5EF4-FFF2-40B4-BE49-F238E27FC236}">
                <a16:creationId xmlns:a16="http://schemas.microsoft.com/office/drawing/2014/main" id="{F9CD712C-6618-291C-39A6-5CF6E5787968}"/>
              </a:ext>
            </a:extLst>
          </p:cNvPr>
          <p:cNvSpPr>
            <a:spLocks noGrp="1"/>
          </p:cNvSpPr>
          <p:nvPr>
            <p:ph type="body" idx="1"/>
          </p:nvPr>
        </p:nvSpPr>
        <p:spPr>
          <a:xfrm>
            <a:off x="635430" y="1598213"/>
            <a:ext cx="10972800" cy="4035970"/>
          </a:xfrm>
        </p:spPr>
        <p:txBody>
          <a:bodyPr>
            <a:normAutofit fontScale="62500" lnSpcReduction="20000"/>
          </a:bodyPr>
          <a:lstStyle/>
          <a:p>
            <a:pPr marL="285750" indent="-285750">
              <a:lnSpc>
                <a:spcPct val="110000"/>
              </a:lnSpc>
              <a:spcAft>
                <a:spcPts val="600"/>
              </a:spcAft>
              <a:buFont typeface="Wingdings" panose="05000000000000000000" pitchFamily="2" charset="2"/>
              <a:buChar char="ü"/>
              <a:defRPr/>
            </a:pPr>
            <a:r>
              <a:rPr kumimoji="0" lang="en-US" sz="2900" b="0" i="0" u="none" strike="noStrike" kern="1200" cap="none" spc="0" normalizeH="0" baseline="0" noProof="0" dirty="0">
                <a:ln>
                  <a:noFill/>
                </a:ln>
                <a:solidFill>
                  <a:schemeClr val="accent6">
                    <a:lumMod val="65000"/>
                    <a:lumOff val="35000"/>
                  </a:schemeClr>
                </a:solidFill>
                <a:effectLst/>
                <a:uLnTx/>
                <a:uFillTx/>
                <a:ea typeface="+mn-ea"/>
                <a:cs typeface="+mn-cs"/>
              </a:rPr>
              <a:t>Final allocations have been posted: </a:t>
            </a:r>
            <a:r>
              <a:rPr lang="en-US" sz="2900" b="0" dirty="0">
                <a:hlinkClick r:id="rId2"/>
              </a:rPr>
              <a:t>Final 2024-2025 Federal Title Allocations</a:t>
            </a:r>
            <a:r>
              <a:rPr lang="en-US" sz="2900" b="0" dirty="0"/>
              <a:t>.</a:t>
            </a:r>
            <a:endParaRPr kumimoji="0" lang="en-US" sz="2900" b="0" i="0" u="none" strike="noStrike" kern="1200" cap="none" spc="0" normalizeH="0" baseline="0" noProof="0" dirty="0">
              <a:ln>
                <a:noFill/>
              </a:ln>
              <a:solidFill>
                <a:schemeClr val="accent6">
                  <a:lumMod val="65000"/>
                  <a:lumOff val="35000"/>
                </a:schemeClr>
              </a:solidFill>
              <a:effectLst/>
              <a:uLnTx/>
              <a:uFillTx/>
              <a:ea typeface="+mn-ea"/>
              <a:cs typeface="+mn-cs"/>
            </a:endParaRPr>
          </a:p>
          <a:p>
            <a:pPr marL="285750" marR="0" lvl="0" indent="-285750" algn="l" defTabSz="914400" rtl="0" eaLnBrk="1" fontAlgn="auto" latinLnBrk="0" hangingPunct="1">
              <a:lnSpc>
                <a:spcPct val="110000"/>
              </a:lnSpc>
              <a:spcBef>
                <a:spcPts val="1000"/>
              </a:spcBef>
              <a:spcAft>
                <a:spcPts val="600"/>
              </a:spcAft>
              <a:buClrTx/>
              <a:buSzTx/>
              <a:buFont typeface="Wingdings" panose="05000000000000000000" pitchFamily="2" charset="2"/>
              <a:buChar char="ü"/>
              <a:tabLst/>
              <a:defRPr/>
            </a:pPr>
            <a:r>
              <a:rPr kumimoji="0" lang="en-US" sz="2900" b="0" i="0" u="none" strike="noStrike" kern="1200" cap="none" spc="0" normalizeH="0" baseline="0" noProof="0" dirty="0">
                <a:ln>
                  <a:noFill/>
                </a:ln>
                <a:solidFill>
                  <a:schemeClr val="accent6">
                    <a:lumMod val="65000"/>
                    <a:lumOff val="35000"/>
                  </a:schemeClr>
                </a:solidFill>
                <a:effectLst/>
                <a:uLnTx/>
                <a:uFillTx/>
                <a:ea typeface="+mn-ea"/>
                <a:cs typeface="+mn-cs"/>
              </a:rPr>
              <a:t>NDDPI staff have reviewed and approved almost all of the Consolidated Application narrative sections.</a:t>
            </a:r>
          </a:p>
          <a:p>
            <a:pPr marL="285750" marR="0" lvl="0" indent="-285750" algn="l" defTabSz="914400" rtl="0" eaLnBrk="1" fontAlgn="auto" latinLnBrk="0" hangingPunct="1">
              <a:lnSpc>
                <a:spcPct val="110000"/>
              </a:lnSpc>
              <a:spcBef>
                <a:spcPts val="1000"/>
              </a:spcBef>
              <a:spcAft>
                <a:spcPts val="600"/>
              </a:spcAft>
              <a:buClrTx/>
              <a:buSzTx/>
              <a:buFont typeface="Wingdings" panose="05000000000000000000" pitchFamily="2" charset="2"/>
              <a:buChar char="ü"/>
              <a:tabLst/>
              <a:defRPr/>
            </a:pPr>
            <a:r>
              <a:rPr kumimoji="0" lang="en-US" sz="2900" b="0" i="0" u="none" strike="noStrike" kern="1200" cap="none" spc="0" normalizeH="0" baseline="0" noProof="0" dirty="0">
                <a:ln>
                  <a:noFill/>
                </a:ln>
                <a:solidFill>
                  <a:schemeClr val="accent6">
                    <a:lumMod val="65000"/>
                    <a:lumOff val="35000"/>
                  </a:schemeClr>
                </a:solidFill>
                <a:effectLst/>
                <a:uLnTx/>
                <a:uFillTx/>
                <a:ea typeface="+mn-ea"/>
                <a:cs typeface="+mn-cs"/>
              </a:rPr>
              <a:t>Within 5-7 business days of the Consolidated Application narrative's approval, NDDPI staff will create a budget(s) for the associated federal Title program(s), with all funds represented in the unobligated object code (950).</a:t>
            </a:r>
          </a:p>
          <a:p>
            <a:pPr marL="285750" marR="0" lvl="0" indent="-285750" algn="l" defTabSz="914400" rtl="0" eaLnBrk="1" fontAlgn="auto" latinLnBrk="0" hangingPunct="1">
              <a:lnSpc>
                <a:spcPct val="110000"/>
              </a:lnSpc>
              <a:spcBef>
                <a:spcPts val="1000"/>
              </a:spcBef>
              <a:spcAft>
                <a:spcPts val="600"/>
              </a:spcAft>
              <a:buClrTx/>
              <a:buSzTx/>
              <a:buFont typeface="Wingdings" panose="05000000000000000000" pitchFamily="2" charset="2"/>
              <a:buChar char="ü"/>
              <a:tabLst/>
              <a:defRPr/>
            </a:pPr>
            <a:r>
              <a:rPr kumimoji="0" lang="en-US" sz="2900" b="0" i="0" u="none" strike="noStrike" kern="1200" cap="none" spc="0" normalizeH="0" baseline="0" noProof="0" dirty="0">
                <a:ln>
                  <a:noFill/>
                </a:ln>
                <a:solidFill>
                  <a:schemeClr val="accent6">
                    <a:lumMod val="65000"/>
                    <a:lumOff val="35000"/>
                  </a:schemeClr>
                </a:solidFill>
                <a:effectLst/>
                <a:uLnTx/>
                <a:uFillTx/>
                <a:ea typeface="+mn-ea"/>
                <a:cs typeface="+mn-cs"/>
              </a:rPr>
              <a:t>Budgets are due by August 29, 2024.</a:t>
            </a:r>
          </a:p>
          <a:p>
            <a:pPr marL="285750" marR="0" lvl="0" indent="-285750" algn="l" defTabSz="914400" rtl="0" eaLnBrk="1" fontAlgn="auto" latinLnBrk="0" hangingPunct="1">
              <a:lnSpc>
                <a:spcPct val="90000"/>
              </a:lnSpc>
              <a:spcBef>
                <a:spcPts val="1000"/>
              </a:spcBef>
              <a:spcAft>
                <a:spcPts val="600"/>
              </a:spcAft>
              <a:buClrTx/>
              <a:buSzTx/>
              <a:buFont typeface="Wingdings" panose="05000000000000000000" pitchFamily="2" charset="2"/>
              <a:buChar char="ü"/>
              <a:tabLst/>
              <a:defRPr/>
            </a:pPr>
            <a:r>
              <a:rPr kumimoji="0" lang="en-US" sz="2900" b="0" i="0" u="none" strike="noStrike" kern="1200" cap="none" spc="0" normalizeH="0" baseline="0" noProof="0" dirty="0">
                <a:ln>
                  <a:noFill/>
                </a:ln>
                <a:solidFill>
                  <a:schemeClr val="accent6">
                    <a:lumMod val="65000"/>
                    <a:lumOff val="35000"/>
                  </a:schemeClr>
                </a:solidFill>
                <a:effectLst/>
                <a:uLnTx/>
                <a:uFillTx/>
                <a:ea typeface="+mn-ea"/>
                <a:cs typeface="+mn-cs"/>
              </a:rPr>
              <a:t>Guidance and training videos are available here:</a:t>
            </a:r>
          </a:p>
          <a:p>
            <a:pPr marL="800100" lvl="1" indent="-342900">
              <a:lnSpc>
                <a:spcPct val="100000"/>
              </a:lnSpc>
              <a:spcBef>
                <a:spcPts val="0"/>
              </a:spcBef>
              <a:spcAft>
                <a:spcPts val="600"/>
              </a:spcAft>
              <a:buSzPts val="1000"/>
              <a:buFont typeface="Symbol" panose="05050102010706020507" pitchFamily="18" charset="2"/>
              <a:buChar char=""/>
              <a:tabLst>
                <a:tab pos="457200" algn="l"/>
              </a:tabLst>
            </a:pPr>
            <a:r>
              <a:rPr lang="en-US" sz="2200" u="sng" dirty="0">
                <a:solidFill>
                  <a:srgbClr val="007FAD"/>
                </a:solidFill>
                <a:effectLst/>
                <a:latin typeface="Arial" panose="020B0604020202020204" pitchFamily="34" charset="0"/>
                <a:ea typeface="Times New Roman" panose="02020603050405020304" pitchFamily="18" charset="0"/>
                <a:cs typeface="Aptos" panose="020B0004020202020204" pitchFamily="34" charset="0"/>
                <a:hlinkClick r:id="rId3"/>
              </a:rPr>
              <a:t>Consolidated Application Budget Training</a:t>
            </a:r>
            <a:r>
              <a:rPr lang="en-US" sz="22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a:t>
            </a:r>
            <a:endParaRPr lang="en-US" sz="22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800100" lvl="1" indent="-342900">
              <a:lnSpc>
                <a:spcPct val="100000"/>
              </a:lnSpc>
              <a:spcBef>
                <a:spcPts val="0"/>
              </a:spcBef>
              <a:spcAft>
                <a:spcPts val="600"/>
              </a:spcAft>
              <a:buSzPts val="1000"/>
              <a:buFont typeface="Symbol" panose="05050102010706020507" pitchFamily="18" charset="2"/>
              <a:buChar char=""/>
              <a:tabLst>
                <a:tab pos="457200" algn="l"/>
              </a:tabLst>
            </a:pPr>
            <a:r>
              <a:rPr lang="en-US" sz="2200" u="sng" dirty="0">
                <a:solidFill>
                  <a:srgbClr val="007FAD"/>
                </a:solidFill>
                <a:effectLst/>
                <a:latin typeface="Arial" panose="020B0604020202020204" pitchFamily="34" charset="0"/>
                <a:ea typeface="Times New Roman" panose="02020603050405020304" pitchFamily="18" charset="0"/>
                <a:cs typeface="Aptos" panose="020B0004020202020204" pitchFamily="34" charset="0"/>
                <a:hlinkClick r:id="rId4"/>
              </a:rPr>
              <a:t>Title IV Creating an Initial Budget Micro Training</a:t>
            </a:r>
            <a:r>
              <a:rPr lang="en-US" sz="22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a:t>
            </a:r>
            <a:endParaRPr lang="en-US" sz="22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800100" lvl="1" indent="-342900">
              <a:lnSpc>
                <a:spcPct val="100000"/>
              </a:lnSpc>
              <a:spcBef>
                <a:spcPts val="0"/>
              </a:spcBef>
              <a:spcAft>
                <a:spcPts val="600"/>
              </a:spcAft>
              <a:buSzPts val="1000"/>
              <a:buFont typeface="Symbol" panose="05050102010706020507" pitchFamily="18" charset="2"/>
              <a:buChar char=""/>
              <a:tabLst>
                <a:tab pos="457200" algn="l"/>
              </a:tabLst>
            </a:pPr>
            <a:r>
              <a:rPr lang="en-US" sz="2200" u="sng" dirty="0">
                <a:solidFill>
                  <a:srgbClr val="007FAD"/>
                </a:solidFill>
                <a:effectLst/>
                <a:latin typeface="Arial" panose="020B0604020202020204" pitchFamily="34" charset="0"/>
                <a:ea typeface="Times New Roman" panose="02020603050405020304" pitchFamily="18" charset="0"/>
                <a:cs typeface="Aptos" panose="020B0004020202020204" pitchFamily="34" charset="0"/>
                <a:hlinkClick r:id="rId5"/>
              </a:rPr>
              <a:t>Funding Your Plan: Best Practices to Sustain Investments</a:t>
            </a:r>
            <a:r>
              <a:rPr lang="en-US" sz="22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a:t>
            </a:r>
            <a:endParaRPr lang="en-US" sz="22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800100" lvl="1" indent="-342900">
              <a:lnSpc>
                <a:spcPct val="100000"/>
              </a:lnSpc>
              <a:spcBef>
                <a:spcPts val="0"/>
              </a:spcBef>
              <a:spcAft>
                <a:spcPts val="600"/>
              </a:spcAft>
              <a:buSzPts val="1000"/>
              <a:buFont typeface="Symbol" panose="05050102010706020507" pitchFamily="18" charset="2"/>
              <a:buChar char=""/>
              <a:tabLst>
                <a:tab pos="457200" algn="l"/>
              </a:tabLst>
            </a:pPr>
            <a:r>
              <a:rPr lang="en-US" sz="2200" u="sng" dirty="0">
                <a:solidFill>
                  <a:srgbClr val="007FAD"/>
                </a:solidFill>
                <a:effectLst/>
                <a:latin typeface="Arial" panose="020B0604020202020204" pitchFamily="34" charset="0"/>
                <a:ea typeface="Times New Roman" panose="02020603050405020304" pitchFamily="18" charset="0"/>
                <a:cs typeface="Aptos" panose="020B0004020202020204" pitchFamily="34" charset="0"/>
                <a:hlinkClick r:id="rId6"/>
              </a:rPr>
              <a:t>Return on Investment Planning Tool Instructions</a:t>
            </a:r>
            <a:r>
              <a:rPr lang="en-US" sz="22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a:t>
            </a:r>
            <a:endParaRPr lang="en-US" sz="22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800100" lvl="1" indent="-342900">
              <a:lnSpc>
                <a:spcPct val="100000"/>
              </a:lnSpc>
              <a:spcBef>
                <a:spcPts val="0"/>
              </a:spcBef>
              <a:spcAft>
                <a:spcPts val="600"/>
              </a:spcAft>
              <a:buSzPts val="1000"/>
              <a:buFont typeface="Symbol" panose="05050102010706020507" pitchFamily="18" charset="2"/>
              <a:buChar char=""/>
              <a:tabLst>
                <a:tab pos="457200" algn="l"/>
              </a:tabLst>
            </a:pPr>
            <a:r>
              <a:rPr lang="en-US" sz="2200" u="sng" dirty="0">
                <a:solidFill>
                  <a:srgbClr val="007FAD"/>
                </a:solidFill>
                <a:effectLst/>
                <a:latin typeface="Arial" panose="020B0604020202020204" pitchFamily="34" charset="0"/>
                <a:ea typeface="Times New Roman" panose="02020603050405020304" pitchFamily="18" charset="0"/>
                <a:cs typeface="Aptos" panose="020B0004020202020204" pitchFamily="34" charset="0"/>
                <a:hlinkClick r:id="rId7"/>
              </a:rPr>
              <a:t>Return on Investment Planning Tool Worksheet</a:t>
            </a:r>
            <a:endParaRPr kumimoji="0" lang="en-US" sz="2200" b="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en-US" dirty="0"/>
          </a:p>
        </p:txBody>
      </p:sp>
    </p:spTree>
    <p:extLst>
      <p:ext uri="{BB962C8B-B14F-4D97-AF65-F5344CB8AC3E}">
        <p14:creationId xmlns:p14="http://schemas.microsoft.com/office/powerpoint/2010/main" val="982585718"/>
      </p:ext>
    </p:extLst>
  </p:cSld>
  <p:clrMapOvr>
    <a:masterClrMapping/>
  </p:clrMapOvr>
</p:sld>
</file>

<file path=ppt/theme/theme1.xml><?xml version="1.0" encoding="utf-8"?>
<a:theme xmlns:a="http://schemas.openxmlformats.org/drawingml/2006/main" name="Office Theme">
  <a:themeElements>
    <a:clrScheme name="NDDPI">
      <a:dk1>
        <a:srgbClr val="000000"/>
      </a:dk1>
      <a:lt1>
        <a:srgbClr val="FFFFFF"/>
      </a:lt1>
      <a:dk2>
        <a:srgbClr val="44546A"/>
      </a:dk2>
      <a:lt2>
        <a:srgbClr val="E7E6E6"/>
      </a:lt2>
      <a:accent1>
        <a:srgbClr val="00A6E1"/>
      </a:accent1>
      <a:accent2>
        <a:srgbClr val="FDB913"/>
      </a:accent2>
      <a:accent3>
        <a:srgbClr val="A63F90"/>
      </a:accent3>
      <a:accent4>
        <a:srgbClr val="51378F"/>
      </a:accent4>
      <a:accent5>
        <a:srgbClr val="ED1847"/>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DPI-Presentation-Agency-update" id="{380A4AE5-3E9F-A14F-9D2A-48108075FA58}" vid="{72952CBF-F51C-8B40-A429-F437CAF21A7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d83d48-fb20-4537-95a6-325135718581" xsi:nil="true"/>
    <lcf76f155ced4ddcb4097134ff3c332f xmlns="e34ddc14-fb51-4ff5-944e-bc13f5f9b53d">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F59EABC574BC4AAB4E5CC041697A9D" ma:contentTypeVersion="17" ma:contentTypeDescription="Create a new document." ma:contentTypeScope="" ma:versionID="892ace7e83fc17cc3738e5f66e58c1de">
  <xsd:schema xmlns:xsd="http://www.w3.org/2001/XMLSchema" xmlns:xs="http://www.w3.org/2001/XMLSchema" xmlns:p="http://schemas.microsoft.com/office/2006/metadata/properties" xmlns:ns1="http://schemas.microsoft.com/sharepoint/v3" xmlns:ns2="e34ddc14-fb51-4ff5-944e-bc13f5f9b53d" xmlns:ns3="7229f0dd-cdad-4695-bad0-4f52bcf633a7" xmlns:ns4="25d83d48-fb20-4537-95a6-325135718581" targetNamespace="http://schemas.microsoft.com/office/2006/metadata/properties" ma:root="true" ma:fieldsID="d7c16a143029c8b130ef348852bca4c0" ns1:_="" ns2:_="" ns3:_="" ns4:_="">
    <xsd:import namespace="http://schemas.microsoft.com/sharepoint/v3"/>
    <xsd:import namespace="e34ddc14-fb51-4ff5-944e-bc13f5f9b53d"/>
    <xsd:import namespace="7229f0dd-cdad-4695-bad0-4f52bcf633a7"/>
    <xsd:import namespace="25d83d48-fb20-4537-95a6-3251357185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4ddc14-fb51-4ff5-944e-bc13f5f9b5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be65411-2828-40d8-bdc2-0527504d90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29f0dd-cdad-4695-bad0-4f52bcf633a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d83d48-fb20-4537-95a6-32513571858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3bea9caa-b8af-44bf-8b36-2433617f319a}" ma:internalName="TaxCatchAll" ma:showField="CatchAllData" ma:web="7229f0dd-cdad-4695-bad0-4f52bcf633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58584E-AF77-4642-B4E1-7BE144BCEBEA}">
  <ds:schemaRefs>
    <ds:schemaRef ds:uri="25d83d48-fb20-4537-95a6-325135718581"/>
    <ds:schemaRef ds:uri="7229f0dd-cdad-4695-bad0-4f52bcf633a7"/>
    <ds:schemaRef ds:uri="e34ddc14-fb51-4ff5-944e-bc13f5f9b5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6B74486-33FF-4E1A-87F2-E88E15C83A92}">
  <ds:schemaRefs>
    <ds:schemaRef ds:uri="http://schemas.microsoft.com/sharepoint/v3/contenttype/forms"/>
  </ds:schemaRefs>
</ds:datastoreItem>
</file>

<file path=customXml/itemProps3.xml><?xml version="1.0" encoding="utf-8"?>
<ds:datastoreItem xmlns:ds="http://schemas.openxmlformats.org/officeDocument/2006/customXml" ds:itemID="{E8ADDDC8-B5C8-4D4C-BFBD-5DC09C38CD19}">
  <ds:schemaRefs>
    <ds:schemaRef ds:uri="25d83d48-fb20-4537-95a6-325135718581"/>
    <ds:schemaRef ds:uri="7229f0dd-cdad-4695-bad0-4f52bcf633a7"/>
    <ds:schemaRef ds:uri="e34ddc14-fb51-4ff5-944e-bc13f5f9b5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NDDPI-Presentation-Agency-update-3</Template>
  <TotalTime>35</TotalTime>
  <Words>2255</Words>
  <Application>Microsoft Office PowerPoint</Application>
  <PresentationFormat>Widescreen</PresentationFormat>
  <Paragraphs>284</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Aptos</vt:lpstr>
      <vt:lpstr>Arial</vt:lpstr>
      <vt:lpstr>Symbol</vt:lpstr>
      <vt:lpstr>Times New Roman</vt:lpstr>
      <vt:lpstr>Wingdings</vt:lpstr>
      <vt:lpstr>Office Theme</vt:lpstr>
      <vt:lpstr>Back-to-school Drilldown for School Leaders   August 7, 2024  </vt:lpstr>
      <vt:lpstr>Purpose of Presentation</vt:lpstr>
      <vt:lpstr>ESSER Funding</vt:lpstr>
      <vt:lpstr>Limited Extended Liquidation</vt:lpstr>
      <vt:lpstr>Disposal of Equipment &amp; Supplies</vt:lpstr>
      <vt:lpstr>Spending Progress</vt:lpstr>
      <vt:lpstr>Remaining Reports</vt:lpstr>
      <vt:lpstr>ESSER Questions</vt:lpstr>
      <vt:lpstr>Final Title Allocations &amp; Consolidated Applications </vt:lpstr>
      <vt:lpstr>Consolidated Application Approval Process</vt:lpstr>
      <vt:lpstr>Funding Your Plan: Best Practices for Sustaining Effective Investments</vt:lpstr>
      <vt:lpstr>Upcoming  Training  Opportunities</vt:lpstr>
      <vt:lpstr>PowerPoint Presentation</vt:lpstr>
      <vt:lpstr>ESSA Updates</vt:lpstr>
      <vt:lpstr>School Accountability Reports</vt:lpstr>
      <vt:lpstr>Elementary/High School Accountability System</vt:lpstr>
      <vt:lpstr>How and What Information Will Be Disseminated</vt:lpstr>
      <vt:lpstr>Choice Ready</vt:lpstr>
      <vt:lpstr>SB 2289: State Scholarship and Choice Ready</vt:lpstr>
      <vt:lpstr>Choice Ready Report</vt:lpstr>
      <vt:lpstr>Choice Ready Results</vt:lpstr>
      <vt:lpstr>Choice Ready Regional Workshops</vt:lpstr>
      <vt:lpstr>Grow Your Own (GYO) Programming</vt:lpstr>
      <vt:lpstr>SB 2032 </vt:lpstr>
      <vt:lpstr>Registered Apprenticeship Program for Teachers (RAP-T)</vt:lpstr>
      <vt:lpstr>Registered Principal Apprenticeship Program </vt:lpstr>
      <vt:lpstr>Registered Principal Apprenticeship Program </vt:lpstr>
      <vt:lpstr>Lead Teacher Pilot / Strategic Staffing Models</vt:lpstr>
      <vt:lpstr>Convening to Support Education Professions </vt:lpstr>
      <vt:lpstr>In Summary – Key Takeaways</vt:lpstr>
      <vt:lpstr>How to Stay Informed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Jennifer M.</dc:creator>
  <cp:lastModifiedBy>Schaff, Kassie M.</cp:lastModifiedBy>
  <cp:revision>1</cp:revision>
  <cp:lastPrinted>2024-07-22T20:28:39Z</cp:lastPrinted>
  <dcterms:created xsi:type="dcterms:W3CDTF">2022-11-16T16:45:40Z</dcterms:created>
  <dcterms:modified xsi:type="dcterms:W3CDTF">2024-08-06T15:53:36Z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0x010100B4F59EABC574BC4AAB4E5CC041697A9D</vt:lpwstr>
  </property>
</Properties>
</file>