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9" r:id="rId4"/>
  </p:sldMasterIdLst>
  <p:notesMasterIdLst>
    <p:notesMasterId r:id="rId35"/>
  </p:notesMasterIdLst>
  <p:sldIdLst>
    <p:sldId id="262" r:id="rId5"/>
    <p:sldId id="2497" r:id="rId6"/>
    <p:sldId id="2425" r:id="rId7"/>
    <p:sldId id="2435" r:id="rId8"/>
    <p:sldId id="2401" r:id="rId9"/>
    <p:sldId id="2499" r:id="rId10"/>
    <p:sldId id="479" r:id="rId11"/>
    <p:sldId id="2414" r:id="rId12"/>
    <p:sldId id="2507" r:id="rId13"/>
    <p:sldId id="2508" r:id="rId14"/>
    <p:sldId id="2509" r:id="rId15"/>
    <p:sldId id="2506" r:id="rId16"/>
    <p:sldId id="2501" r:id="rId17"/>
    <p:sldId id="2426" r:id="rId18"/>
    <p:sldId id="266" r:id="rId19"/>
    <p:sldId id="315" r:id="rId20"/>
    <p:sldId id="329" r:id="rId21"/>
    <p:sldId id="312" r:id="rId22"/>
    <p:sldId id="321" r:id="rId23"/>
    <p:sldId id="320" r:id="rId24"/>
    <p:sldId id="322" r:id="rId25"/>
    <p:sldId id="314" r:id="rId26"/>
    <p:sldId id="325" r:id="rId27"/>
    <p:sldId id="326" r:id="rId28"/>
    <p:sldId id="327" r:id="rId29"/>
    <p:sldId id="2503" r:id="rId30"/>
    <p:sldId id="330" r:id="rId31"/>
    <p:sldId id="261" r:id="rId32"/>
    <p:sldId id="260" r:id="rId33"/>
    <p:sldId id="2504" r:id="rId34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F24D02-74CE-B1B3-45E8-F018CA6B9559}" name="Andrew Smith" initials="AS" userId="S::Andrew.Smith@dpi.nc.gov::58296621-5edd-423f-be4a-f7909a0879d6" providerId="AD"/>
  <p188:author id="{16A9F526-F47A-7345-D19B-EB832D748423}" name="James Falkenbury" initials="JF" userId="S::jamey.falkenbury@dpi.nc.gov::b881a2b4-95ba-4e60-b0f4-19c163a9e163" providerId="AD"/>
  <p188:author id="{DA9A7651-50F5-076E-B2C9-D975A07FFEA8}" name="Tammy Howard" initials="TH" userId="S::tammy.howard@dpi.nc.gov::7d4c7994-8267-485c-a6f7-e11fd728da41" providerId="AD"/>
  <p188:author id="{A04A7957-974E-9B1F-3C2F-CA01CA40A156}" name="Andrew Smith" initials="AS" userId="S::andrew.smith@dpi.nc.gov::58296621-5edd-423f-be4a-f7909a0879d6" providerId="AD"/>
  <p188:author id="{FA0CE35F-E10E-9878-8C25-A7184E8048BE}" name="Michael Maher" initials="MM" userId="S::michael.maher@dpi.nc.gov::cb01cef3-7c99-4c5d-b7be-5688421e34c4" providerId="AD"/>
  <p188:author id="{04DEA76B-0F2D-EB89-3A4B-F2B3F40DF8DE}" name="Kristie VanAuken" initials="KV" userId="S::kristie.vanauken@dpi.nc.gov::24425622-59ed-4fba-a31f-5068c8b7cf92" providerId="AD"/>
  <p188:author id="{AE435983-7BEF-2426-E6F1-24B60C29EEB1}" name="Angie Mullennix" initials="AM" userId="S::angie.mullennix@dpi.nc.gov::4bf332ee-e177-4af7-9f02-b6da3927b7bf" providerId="AD"/>
  <p188:author id="{2310F19D-5BC3-4FB2-2B98-DDDAF3BB2797}" name="Jeni Corn" initials="JC" userId="S::jeni.corn@dpi.nc.gov::9edaa935-36ed-4457-897a-c40ea31ef5b7" providerId="AD"/>
  <p188:author id="{DD34C7B8-C61A-B214-B8DD-70FE10531FD5}" name="Blair Rhoades" initials="BR" userId="S::Blair.Rhoades@dpi.nc.gov::c1351f1d-7ed0-4f03-b704-83202f40a5bd" providerId="AD"/>
  <p188:author id="{C9AB41F7-8363-14FF-9475-0248720A4052}" name="Tammy Howard" initials="TH" userId="Tammy Howar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766"/>
    <a:srgbClr val="98AED1"/>
    <a:srgbClr val="BED4E6"/>
    <a:srgbClr val="95B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81A21-3F4F-4C57-9BAD-270B59DC0AC8}" v="1667" dt="2023-05-25T19:15:01.772"/>
    <p1510:client id="{54A2CA60-47E0-CC39-AEB4-054D76E409CA}" v="170" dt="2023-05-26T19:35:07.342"/>
    <p1510:client id="{97EC6ACD-0752-4819-9DD1-839D3FF2AA3D}" v="17" dt="2023-05-26T16:05:42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BAD60E3-2A95-1B42-A47F-6EE0C5D1D4E6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21D18FE-5C4F-9E42-AB43-5760931E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3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NC Consolidated State Plan (p. 33): https://www.dpi.nc.gov/media/8459/download</a:t>
            </a:r>
          </a:p>
          <a:p>
            <a:endParaRPr lang="en-US"/>
          </a:p>
          <a:p>
            <a:r>
              <a:rPr lang="en-US"/>
              <a:t>Academic Achievement: EOG/EOC</a:t>
            </a:r>
          </a:p>
          <a:p>
            <a:r>
              <a:rPr lang="en-US"/>
              <a:t>ELP: WIDA</a:t>
            </a:r>
          </a:p>
          <a:p>
            <a:r>
              <a:rPr lang="en-US"/>
              <a:t>Other: EOG Science; (high school EVAAS)</a:t>
            </a:r>
          </a:p>
          <a:p>
            <a:r>
              <a:rPr lang="en-US"/>
              <a:t>SQSS: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ES/MS: EVAAS Reading and Math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HS: EVAAS Reading and Math (Math I, Math III) + (1) ACT/ACT </a:t>
            </a:r>
            <a:r>
              <a:rPr lang="en-US" err="1"/>
              <a:t>Workkeys</a:t>
            </a:r>
            <a:r>
              <a:rPr lang="en-US"/>
              <a:t>, (2) Math course rigor, and (3) Biology performance</a:t>
            </a:r>
          </a:p>
          <a:p>
            <a:endParaRPr lang="en-US"/>
          </a:p>
          <a:p>
            <a:r>
              <a:rPr lang="en-US"/>
              <a:t>High School growth: https://www.publicschoolsfirstnc.org/wp-content/uploads/2022/03/3.18.22_FACTS-A-F-School-Performance-Grades_F.pdf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0F762-16AC-F740-B6E0-482D889C36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5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 the states shown in Table 1, North Carolina had the highest number and percentage of D or F schools (1,097 schools for 42.3%) in the 2021-22 school year. Three of the comparison states have less than 10% of schools identified as D or F, and two states (Louisiana and Mississippi), though higher than 10%, are significantly lower than North Carolina. These comparisons are based on accountability reports for the 2021-22 school year, noted as a year during the COVID pandemic with the associated impacts on schools and communities. </a:t>
            </a:r>
            <a:endParaRPr lang="en-US" b="0">
              <a:effectLst/>
            </a:endParaRPr>
          </a:p>
          <a:p>
            <a:br>
              <a:rPr lang="en-US" b="0">
                <a:effectLst/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D18FE-5C4F-9E42-AB43-5760931E15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95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D18FE-5C4F-9E42-AB43-5760931E15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95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D18FE-5C4F-9E42-AB43-5760931E15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1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887" y="1122363"/>
            <a:ext cx="10575235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887" y="3641794"/>
            <a:ext cx="10575234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027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4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01803A-606C-AE4D-AB4A-4D067E851DA7}"/>
              </a:ext>
            </a:extLst>
          </p:cNvPr>
          <p:cNvCxnSpPr/>
          <p:nvPr userDrawn="1"/>
        </p:nvCxnSpPr>
        <p:spPr>
          <a:xfrm>
            <a:off x="839788" y="2067339"/>
            <a:ext cx="3932237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3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01803A-606C-AE4D-AB4A-4D067E851DA7}"/>
              </a:ext>
            </a:extLst>
          </p:cNvPr>
          <p:cNvCxnSpPr/>
          <p:nvPr userDrawn="1"/>
        </p:nvCxnSpPr>
        <p:spPr>
          <a:xfrm>
            <a:off x="839788" y="2067339"/>
            <a:ext cx="3932237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2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26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9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3BF31-5499-8741-82CB-5E566BEE11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3557" y="3143150"/>
            <a:ext cx="3366135" cy="6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6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12023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14898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1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16152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1851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7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3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6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3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4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8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975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0" r:id="rId2"/>
    <p:sldLayoutId id="2147483722" r:id="rId3"/>
    <p:sldLayoutId id="2147483735" r:id="rId4"/>
    <p:sldLayoutId id="2147483721" r:id="rId5"/>
    <p:sldLayoutId id="2147483736" r:id="rId6"/>
    <p:sldLayoutId id="2147483723" r:id="rId7"/>
    <p:sldLayoutId id="2147483737" r:id="rId8"/>
    <p:sldLayoutId id="2147483725" r:id="rId9"/>
    <p:sldLayoutId id="2147483738" r:id="rId10"/>
    <p:sldLayoutId id="2147483727" r:id="rId11"/>
    <p:sldLayoutId id="2147483739" r:id="rId12"/>
    <p:sldLayoutId id="2147483728" r:id="rId13"/>
    <p:sldLayoutId id="214748374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C37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37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37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37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644B-40C6-804A-9A69-E835DE3C5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23" y="617370"/>
            <a:ext cx="11531774" cy="2387600"/>
          </a:xfrm>
        </p:spPr>
        <p:txBody>
          <a:bodyPr>
            <a:normAutofit/>
          </a:bodyPr>
          <a:lstStyle/>
          <a:p>
            <a:r>
              <a:rPr lang="en-US" sz="4500">
                <a:latin typeface="Arial"/>
                <a:cs typeface="Arial"/>
              </a:rPr>
              <a:t>School Performance Grade Redesign </a:t>
            </a:r>
            <a:endParaRPr lang="en-US" sz="45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331BA-3478-8B4D-890D-7A86227A4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666" y="3413134"/>
            <a:ext cx="10575234" cy="27915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>
                <a:latin typeface="Arial"/>
                <a:cs typeface="Arial"/>
              </a:rPr>
              <a:t>Catherine Truitt, NC State Superintendent</a:t>
            </a:r>
          </a:p>
          <a:p>
            <a:r>
              <a:rPr lang="en-US" sz="2800">
                <a:latin typeface="Arial"/>
                <a:cs typeface="Arial"/>
              </a:rPr>
              <a:t>Dr. Michael Maher, Deputy State Superintendent</a:t>
            </a:r>
            <a:endParaRPr lang="en-US"/>
          </a:p>
          <a:p>
            <a:r>
              <a:rPr lang="en-US" sz="2800">
                <a:latin typeface="Arial"/>
                <a:cs typeface="Arial"/>
              </a:rPr>
              <a:t>Dr. Andrew Smith, Assistant State Superintendent</a:t>
            </a:r>
          </a:p>
          <a:p>
            <a:endParaRPr lang="en-US" sz="2800" i="1">
              <a:latin typeface="Arial"/>
              <a:cs typeface="Arial"/>
            </a:endParaRPr>
          </a:p>
          <a:p>
            <a:r>
              <a:rPr lang="en-US" sz="2800" i="1">
                <a:latin typeface="Arial"/>
                <a:cs typeface="Arial"/>
              </a:rPr>
              <a:t>House K–12 Education Committee </a:t>
            </a:r>
          </a:p>
          <a:p>
            <a:r>
              <a:rPr lang="en-US" sz="2800" i="1">
                <a:latin typeface="Arial"/>
                <a:cs typeface="Arial"/>
              </a:rPr>
              <a:t>May 30, 2023</a:t>
            </a:r>
            <a:endParaRPr lang="en-US" sz="2800" i="1"/>
          </a:p>
        </p:txBody>
      </p:sp>
    </p:spTree>
    <p:extLst>
      <p:ext uri="{BB962C8B-B14F-4D97-AF65-F5344CB8AC3E}">
        <p14:creationId xmlns:p14="http://schemas.microsoft.com/office/powerpoint/2010/main" val="216506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347A8-F4C4-51D4-2D1F-B0CE24BCD8E5}"/>
              </a:ext>
            </a:extLst>
          </p:cNvPr>
          <p:cNvSpPr/>
          <p:nvPr/>
        </p:nvSpPr>
        <p:spPr>
          <a:xfrm>
            <a:off x="1006928" y="5374821"/>
            <a:ext cx="5497285" cy="8708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9DDB8-5C11-30A9-1FB3-3B7EB5B33267}"/>
              </a:ext>
            </a:extLst>
          </p:cNvPr>
          <p:cNvSpPr txBox="1"/>
          <p:nvPr/>
        </p:nvSpPr>
        <p:spPr>
          <a:xfrm>
            <a:off x="946646" y="1076647"/>
            <a:ext cx="10203405" cy="353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500">
                <a:solidFill>
                  <a:srgbClr val="1C3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NAEP 2019 State Comparisons Mean Scale Score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255A9-5D6C-F178-DCDC-160DCF3A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944B7B2-FFA2-5148-A472-BF046BD89520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F81AAFC-73B6-9CB9-5436-4416FB92E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79379"/>
              </p:ext>
            </p:extLst>
          </p:nvPr>
        </p:nvGraphicFramePr>
        <p:xfrm>
          <a:off x="996074" y="1541824"/>
          <a:ext cx="10175624" cy="3758766"/>
        </p:xfrm>
        <a:graphic>
          <a:graphicData uri="http://schemas.openxmlformats.org/drawingml/2006/table">
            <a:tbl>
              <a:tblPr/>
              <a:tblGrid>
                <a:gridCol w="2122714">
                  <a:extLst>
                    <a:ext uri="{9D8B030D-6E8A-4147-A177-3AD203B41FA5}">
                      <a16:colId xmlns:a16="http://schemas.microsoft.com/office/drawing/2014/main" val="3941838181"/>
                    </a:ext>
                  </a:extLst>
                </a:gridCol>
                <a:gridCol w="1687284">
                  <a:extLst>
                    <a:ext uri="{9D8B030D-6E8A-4147-A177-3AD203B41FA5}">
                      <a16:colId xmlns:a16="http://schemas.microsoft.com/office/drawing/2014/main" val="1812359436"/>
                    </a:ext>
                  </a:extLst>
                </a:gridCol>
                <a:gridCol w="1809748">
                  <a:extLst>
                    <a:ext uri="{9D8B030D-6E8A-4147-A177-3AD203B41FA5}">
                      <a16:colId xmlns:a16="http://schemas.microsoft.com/office/drawing/2014/main" val="2693100939"/>
                    </a:ext>
                  </a:extLst>
                </a:gridCol>
                <a:gridCol w="2181564">
                  <a:extLst>
                    <a:ext uri="{9D8B030D-6E8A-4147-A177-3AD203B41FA5}">
                      <a16:colId xmlns:a16="http://schemas.microsoft.com/office/drawing/2014/main" val="121626217"/>
                    </a:ext>
                  </a:extLst>
                </a:gridCol>
                <a:gridCol w="2374314">
                  <a:extLst>
                    <a:ext uri="{9D8B030D-6E8A-4147-A177-3AD203B41FA5}">
                      <a16:colId xmlns:a16="http://schemas.microsoft.com/office/drawing/2014/main" val="3570678036"/>
                    </a:ext>
                  </a:extLst>
                </a:gridCol>
              </a:tblGrid>
              <a:tr h="63567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 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Grade 4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Grade 8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 Grade 4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 Grade 8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486546"/>
                  </a:ext>
                </a:extLst>
              </a:tr>
              <a:tr h="640977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Carolina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729799"/>
                  </a:ext>
                </a:extLst>
              </a:tr>
              <a:tr h="38646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Arizona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180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02512"/>
                  </a:ext>
                </a:extLst>
              </a:tr>
              <a:tr h="41386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8AED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</a:t>
                      </a:r>
                      <a:endParaRPr lang="en-US" sz="1800" dirty="0">
                        <a:effectLst/>
                        <a:highlight>
                          <a:srgbClr val="98AED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8AED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en-US" sz="1800">
                        <a:effectLst/>
                        <a:highlight>
                          <a:srgbClr val="98AED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  <a:endParaRPr lang="en-US" sz="18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078371"/>
                  </a:ext>
                </a:extLst>
              </a:tr>
              <a:tr h="375897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Louisiana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319063"/>
                  </a:ext>
                </a:extLst>
              </a:tr>
              <a:tr h="43435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Mississippi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lang="en-US" sz="18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  <a:endParaRPr lang="en-US" sz="18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69876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Texas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  <a:endParaRPr lang="en-US" sz="18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471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Average</a:t>
                      </a:r>
                      <a:endParaRPr lang="en-US" sz="18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551862"/>
                  </a:ext>
                </a:extLst>
              </a:tr>
            </a:tbl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E6E8AA9F-FF40-DDF1-2F2E-0340FD67B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327" y="5375959"/>
            <a:ext cx="69692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Blue: Statistically Higher than North Carolina</a:t>
            </a:r>
            <a:endParaRPr kumimoji="0" lang="en-US" alt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Green: Not Statistically Different than North Carolina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cs typeface="Arial"/>
              </a:rPr>
              <a:t>Yellow: Statistically Lower than North Carolina</a:t>
            </a:r>
            <a:endParaRPr lang="en-US" altLang="en-US" sz="18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2B4544-38BC-C643-E7E6-39F6EC0D6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64" y="6332228"/>
            <a:ext cx="12199109" cy="34511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3EB6C8-7688-05EC-4626-733D875E2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82" y="78654"/>
            <a:ext cx="10203405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500" kern="1200"/>
              <a:t>SPG - State Analysis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4B7C3CB-9A7D-7A20-159F-FE5C3E7FEC92}"/>
              </a:ext>
            </a:extLst>
          </p:cNvPr>
          <p:cNvSpPr txBox="1">
            <a:spLocks/>
          </p:cNvSpPr>
          <p:nvPr/>
        </p:nvSpPr>
        <p:spPr>
          <a:xfrm>
            <a:off x="8986838" y="63493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fld id="{4944B7B2-FFA2-5148-A472-BF046BD89520}" type="slidenum">
              <a:rPr lang="en-US" sz="1200" smtClean="0"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10</a:t>
            </a:fld>
            <a:endParaRPr lang="en-US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70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9DDB8-5C11-30A9-1FB3-3B7EB5B33267}"/>
              </a:ext>
            </a:extLst>
          </p:cNvPr>
          <p:cNvSpPr txBox="1"/>
          <p:nvPr/>
        </p:nvSpPr>
        <p:spPr>
          <a:xfrm>
            <a:off x="332227" y="1261012"/>
            <a:ext cx="10790050" cy="353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500">
                <a:solidFill>
                  <a:srgbClr val="1C3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NAEP 2022 State Comparisons Mean Scale Score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255A9-5D6C-F178-DCDC-160DCF3A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944B7B2-FFA2-5148-A472-BF046BD89520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F81AAFC-73B6-9CB9-5436-4416FB92E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770802"/>
              </p:ext>
            </p:extLst>
          </p:nvPr>
        </p:nvGraphicFramePr>
        <p:xfrm>
          <a:off x="393764" y="1752389"/>
          <a:ext cx="11401422" cy="3564209"/>
        </p:xfrm>
        <a:graphic>
          <a:graphicData uri="http://schemas.openxmlformats.org/drawingml/2006/table">
            <a:tbl>
              <a:tblPr/>
              <a:tblGrid>
                <a:gridCol w="2100262">
                  <a:extLst>
                    <a:ext uri="{9D8B030D-6E8A-4147-A177-3AD203B41FA5}">
                      <a16:colId xmlns:a16="http://schemas.microsoft.com/office/drawing/2014/main" val="3941838181"/>
                    </a:ext>
                  </a:extLst>
                </a:gridCol>
                <a:gridCol w="1768928">
                  <a:extLst>
                    <a:ext uri="{9D8B030D-6E8A-4147-A177-3AD203B41FA5}">
                      <a16:colId xmlns:a16="http://schemas.microsoft.com/office/drawing/2014/main" val="1812359436"/>
                    </a:ext>
                  </a:extLst>
                </a:gridCol>
                <a:gridCol w="2099579">
                  <a:extLst>
                    <a:ext uri="{9D8B030D-6E8A-4147-A177-3AD203B41FA5}">
                      <a16:colId xmlns:a16="http://schemas.microsoft.com/office/drawing/2014/main" val="2693100939"/>
                    </a:ext>
                  </a:extLst>
                </a:gridCol>
                <a:gridCol w="2430398">
                  <a:extLst>
                    <a:ext uri="{9D8B030D-6E8A-4147-A177-3AD203B41FA5}">
                      <a16:colId xmlns:a16="http://schemas.microsoft.com/office/drawing/2014/main" val="121626217"/>
                    </a:ext>
                  </a:extLst>
                </a:gridCol>
                <a:gridCol w="3002255">
                  <a:extLst>
                    <a:ext uri="{9D8B030D-6E8A-4147-A177-3AD203B41FA5}">
                      <a16:colId xmlns:a16="http://schemas.microsoft.com/office/drawing/2014/main" val="3570678036"/>
                    </a:ext>
                  </a:extLst>
                </a:gridCol>
              </a:tblGrid>
              <a:tr h="62763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 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Grade 4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Grade 8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 Grade 4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 Grade 8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486546"/>
                  </a:ext>
                </a:extLst>
              </a:tr>
              <a:tr h="633562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Carolina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729799"/>
                  </a:ext>
                </a:extLst>
              </a:tr>
              <a:tr h="38199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Arizona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en-US" sz="180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  <a:endParaRPr lang="en-US" sz="18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en-US" sz="180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180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02512"/>
                  </a:ext>
                </a:extLst>
              </a:tr>
              <a:tr h="409076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8AED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lang="en-US" sz="1800" dirty="0">
                        <a:effectLst/>
                        <a:highlight>
                          <a:srgbClr val="98AED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8AED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en-US" sz="1800">
                        <a:effectLst/>
                        <a:highlight>
                          <a:srgbClr val="98AED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en-US" sz="18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078371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Louisiana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319063"/>
                  </a:ext>
                </a:extLst>
              </a:tr>
              <a:tr h="368871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Mississippi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  <a:endParaRPr lang="en-US" sz="18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  <a:endParaRPr lang="en-US" sz="18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69876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Texas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en-US" sz="18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47168"/>
                  </a:ext>
                </a:extLst>
              </a:tr>
              <a:tr h="399977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Average</a:t>
                      </a:r>
                      <a:endParaRPr lang="en-US" sz="18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55186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AD80D4E-3E80-9DA5-3EA4-BF5D27980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64" y="6332228"/>
            <a:ext cx="12199109" cy="34511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FCC27C-DD84-85FF-0A0A-B1ADBA820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79" y="214580"/>
            <a:ext cx="10790051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500" kern="1200"/>
              <a:t>SPG - State Analysis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F8AE3A-09AC-5C4E-6A11-5C9E19BC9D34}"/>
              </a:ext>
            </a:extLst>
          </p:cNvPr>
          <p:cNvSpPr/>
          <p:nvPr/>
        </p:nvSpPr>
        <p:spPr>
          <a:xfrm>
            <a:off x="380999" y="5374821"/>
            <a:ext cx="5497285" cy="8708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3DC6B9F-9940-4827-C7BD-B31826831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684" y="5375963"/>
            <a:ext cx="69692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Blue: Statistically Higher than North Carolina</a:t>
            </a:r>
            <a:endParaRPr kumimoji="0" lang="en-US" alt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Green: Not Statistically Different than North Carolina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Statistically Lower than North Carolina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40AE302-9878-4CCB-1C2D-B7CFD398D466}"/>
              </a:ext>
            </a:extLst>
          </p:cNvPr>
          <p:cNvSpPr txBox="1">
            <a:spLocks/>
          </p:cNvSpPr>
          <p:nvPr/>
        </p:nvSpPr>
        <p:spPr>
          <a:xfrm>
            <a:off x="8986838" y="63493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fld id="{4944B7B2-FFA2-5148-A472-BF046BD89520}" type="slidenum">
              <a:rPr lang="en-US" sz="1200" smtClean="0"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11</a:t>
            </a:fld>
            <a:endParaRPr lang="en-US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93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255A9-5D6C-F178-DCDC-160DCF3A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12</a:t>
            </a:fld>
            <a:endParaRPr lang="en-US" sz="1200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5346EC-0E7B-D677-15F8-74B5BF55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3" y="476707"/>
            <a:ext cx="11042561" cy="896391"/>
          </a:xfrm>
        </p:spPr>
        <p:txBody>
          <a:bodyPr>
            <a:normAutofit/>
          </a:bodyPr>
          <a:lstStyle/>
          <a:p>
            <a:r>
              <a:rPr lang="en-US">
                <a:cs typeface="Arial"/>
              </a:rPr>
              <a:t>SPG - State Analysis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D9D7A-F7E9-F80C-83B0-53F919FB125E}"/>
              </a:ext>
            </a:extLst>
          </p:cNvPr>
          <p:cNvSpPr txBox="1"/>
          <p:nvPr/>
        </p:nvSpPr>
        <p:spPr>
          <a:xfrm>
            <a:off x="543696" y="1500098"/>
            <a:ext cx="11042561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1C37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NAEP data affirms North Carolina schools are performing considerably better than their state performance grades otherwise suggest. The disproportionally large numbers of D and F schools in North Carolina, as compared to other states, prompts two questions: </a:t>
            </a:r>
          </a:p>
          <a:p>
            <a:pPr marL="914400" lvl="1" indent="-346075"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sz="2600" b="0" i="0" u="none" strike="noStrike">
                <a:solidFill>
                  <a:srgbClr val="1C37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can North Carolina strengthen the validity of its accountability system for assigning school performance grades? </a:t>
            </a:r>
          </a:p>
          <a:p>
            <a:pPr marL="914400" lvl="1" indent="-346075"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sz="2600" b="0" i="0" u="none" strike="noStrike">
                <a:solidFill>
                  <a:srgbClr val="1C37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how might evolving values and priorities of North Carolina stakeholders influence revisions to the current system and its intended uses?   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09739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DD78-C890-29A7-5184-DDAC010B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Performance Grade Redesign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BDE5E7-003D-570D-82AA-C8EB1ED6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13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592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6F91-98A9-90B8-371E-07A8C9C6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50" y="35826"/>
            <a:ext cx="9713901" cy="687041"/>
          </a:xfrm>
        </p:spPr>
        <p:txBody>
          <a:bodyPr>
            <a:normAutofit/>
          </a:bodyPr>
          <a:lstStyle/>
          <a:p>
            <a:r>
              <a:rPr lang="en-US" sz="4000"/>
              <a:t>Advisory Group Members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F0482-AF18-7C69-286A-0478BF79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14</a:t>
            </a:fld>
            <a:endParaRPr lang="en-US" sz="120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2CA4F-ED5B-F9A4-D64A-7FEB9D330AE1}"/>
              </a:ext>
            </a:extLst>
          </p:cNvPr>
          <p:cNvSpPr txBox="1"/>
          <p:nvPr/>
        </p:nvSpPr>
        <p:spPr>
          <a:xfrm>
            <a:off x="817518" y="1014457"/>
            <a:ext cx="57753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Amy Galey</a:t>
            </a:r>
            <a:r>
              <a:rPr lang="en-US" sz="1600"/>
              <a:t>, NC Senator </a:t>
            </a:r>
          </a:p>
          <a:p>
            <a:r>
              <a:rPr lang="en-US" sz="1600" b="1"/>
              <a:t>Ashton Clemmons</a:t>
            </a:r>
            <a:r>
              <a:rPr lang="en-US" sz="1600"/>
              <a:t>, NC Representative</a:t>
            </a:r>
          </a:p>
          <a:p>
            <a:r>
              <a:rPr lang="en-US" sz="1600" b="1"/>
              <a:t>Brenda Berg</a:t>
            </a:r>
            <a:r>
              <a:rPr lang="en-US" sz="1600"/>
              <a:t>, President &amp; CEO - Best NC</a:t>
            </a:r>
          </a:p>
          <a:p>
            <a:r>
              <a:rPr lang="en-US" sz="1600" b="1"/>
              <a:t>Bruce Mack</a:t>
            </a:r>
            <a:r>
              <a:rPr lang="en-US" sz="1600"/>
              <a:t>, Vice President - NC Community Colleges</a:t>
            </a:r>
          </a:p>
          <a:p>
            <a:r>
              <a:rPr lang="en-US" sz="1600" b="1"/>
              <a:t>David Willis</a:t>
            </a:r>
            <a:r>
              <a:rPr lang="en-US" sz="1600"/>
              <a:t>, NC Representative</a:t>
            </a:r>
          </a:p>
          <a:p>
            <a:r>
              <a:rPr lang="en-US" sz="1600" b="1"/>
              <a:t>Debra </a:t>
            </a:r>
            <a:r>
              <a:rPr lang="en-US" sz="1600" b="1" err="1"/>
              <a:t>Derr</a:t>
            </a:r>
            <a:r>
              <a:rPr lang="en-US" sz="1600"/>
              <a:t>, Director Gov. Affairs - NC Chamber</a:t>
            </a:r>
          </a:p>
          <a:p>
            <a:r>
              <a:rPr lang="en-US" sz="1600" b="1"/>
              <a:t>Diana Lys</a:t>
            </a:r>
            <a:r>
              <a:rPr lang="en-US" sz="1600"/>
              <a:t>, Assistant Dean - UNC Chapel Hill</a:t>
            </a:r>
          </a:p>
          <a:p>
            <a:r>
              <a:rPr lang="en-US" sz="1600" b="1"/>
              <a:t>Don Phipps</a:t>
            </a:r>
            <a:r>
              <a:rPr lang="en-US" sz="1600"/>
              <a:t>, Superintendent - Caldwell County Schools</a:t>
            </a:r>
          </a:p>
          <a:p>
            <a:r>
              <a:rPr lang="en-US" sz="1600" b="1"/>
              <a:t>Edward McFarland</a:t>
            </a:r>
            <a:r>
              <a:rPr lang="en-US" sz="1600"/>
              <a:t>, CAO - Wake County Public Schools</a:t>
            </a:r>
          </a:p>
          <a:p>
            <a:r>
              <a:rPr lang="en-US" sz="1600" b="1"/>
              <a:t>Frank Barnes</a:t>
            </a:r>
            <a:r>
              <a:rPr lang="en-US" sz="1600"/>
              <a:t>, Deputy Superintendent - Charlotte </a:t>
            </a:r>
            <a:r>
              <a:rPr lang="en-US" sz="1600" err="1"/>
              <a:t>Meck</a:t>
            </a:r>
            <a:r>
              <a:rPr lang="en-US" sz="1600"/>
              <a:t>.</a:t>
            </a:r>
          </a:p>
          <a:p>
            <a:r>
              <a:rPr lang="en-US" sz="1600" b="1"/>
              <a:t>Geoff Coltrane</a:t>
            </a:r>
            <a:r>
              <a:rPr lang="en-US" sz="1600"/>
              <a:t>, Senior Education Advisor - Office of the Governor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04B0C-49C4-D33F-BA62-EA52C7DFE46D}"/>
              </a:ext>
            </a:extLst>
          </p:cNvPr>
          <p:cNvSpPr txBox="1"/>
          <p:nvPr/>
        </p:nvSpPr>
        <p:spPr>
          <a:xfrm>
            <a:off x="1289064" y="4260957"/>
            <a:ext cx="468629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/>
              <a:t>Andrew Smith</a:t>
            </a:r>
            <a:r>
              <a:rPr lang="en-US" sz="1700"/>
              <a:t>, Innovation </a:t>
            </a:r>
          </a:p>
          <a:p>
            <a:r>
              <a:rPr lang="en-US" sz="1700" b="1"/>
              <a:t>Angie Mullennix</a:t>
            </a:r>
            <a:r>
              <a:rPr lang="en-US" sz="1700"/>
              <a:t>, Innovative Practices &amp; Programs</a:t>
            </a:r>
          </a:p>
          <a:p>
            <a:r>
              <a:rPr lang="en-US" sz="1700" b="1"/>
              <a:t>Ashley Baquero</a:t>
            </a:r>
            <a:r>
              <a:rPr lang="en-US" sz="1700"/>
              <a:t>, Charter Schools</a:t>
            </a:r>
            <a:endParaRPr lang="en-US" sz="1700" b="1"/>
          </a:p>
          <a:p>
            <a:r>
              <a:rPr lang="en-US" sz="1700" b="1"/>
              <a:t>Jeni Corn</a:t>
            </a:r>
            <a:r>
              <a:rPr lang="en-US" sz="1700"/>
              <a:t>, Research and Evaluation</a:t>
            </a:r>
          </a:p>
          <a:p>
            <a:r>
              <a:rPr lang="en-US" sz="1700" b="1"/>
              <a:t>Jeremy Gibbs</a:t>
            </a:r>
            <a:r>
              <a:rPr lang="en-US" sz="1700"/>
              <a:t>, Regional Director</a:t>
            </a:r>
          </a:p>
          <a:p>
            <a:r>
              <a:rPr lang="en-US" sz="1700" b="1"/>
              <a:t>Kristi Day</a:t>
            </a:r>
            <a:r>
              <a:rPr lang="en-US" sz="1700"/>
              <a:t>, Academic Standards</a:t>
            </a:r>
          </a:p>
          <a:p>
            <a:r>
              <a:rPr lang="en-US" sz="1700" b="1"/>
              <a:t>Kristie VanAuken</a:t>
            </a:r>
            <a:r>
              <a:rPr lang="en-US" sz="1700"/>
              <a:t>, Workforce Engagement </a:t>
            </a:r>
            <a:endParaRPr lang="en-US" sz="17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D2CDC7-9C3A-CE75-2B80-7AAB08C4A55E}"/>
              </a:ext>
            </a:extLst>
          </p:cNvPr>
          <p:cNvSpPr/>
          <p:nvPr/>
        </p:nvSpPr>
        <p:spPr>
          <a:xfrm rot="16200000">
            <a:off x="-59774" y="4946151"/>
            <a:ext cx="2143794" cy="389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03BBE2-6785-7E39-8BD6-B814D804D519}"/>
              </a:ext>
            </a:extLst>
          </p:cNvPr>
          <p:cNvSpPr txBox="1">
            <a:spLocks/>
          </p:cNvSpPr>
          <p:nvPr/>
        </p:nvSpPr>
        <p:spPr>
          <a:xfrm rot="16200000">
            <a:off x="102493" y="4950035"/>
            <a:ext cx="1819260" cy="353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C37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>
                <a:solidFill>
                  <a:schemeClr val="bg1"/>
                </a:solidFill>
              </a:rPr>
              <a:t>DPI Members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D22F6A-78FB-B186-D988-7572ACB83950}"/>
              </a:ext>
            </a:extLst>
          </p:cNvPr>
          <p:cNvSpPr/>
          <p:nvPr/>
        </p:nvSpPr>
        <p:spPr>
          <a:xfrm rot="16200000">
            <a:off x="-694683" y="2225090"/>
            <a:ext cx="2462880" cy="3892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1DCAB2-5A77-E1BD-A884-4D211DFDDF8C}"/>
              </a:ext>
            </a:extLst>
          </p:cNvPr>
          <p:cNvSpPr txBox="1">
            <a:spLocks/>
          </p:cNvSpPr>
          <p:nvPr/>
        </p:nvSpPr>
        <p:spPr>
          <a:xfrm rot="16200000">
            <a:off x="-694682" y="2243300"/>
            <a:ext cx="2462878" cy="353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C37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>
                <a:solidFill>
                  <a:schemeClr val="bg1"/>
                </a:solidFill>
              </a:rPr>
              <a:t>External Members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1B663A-4247-3E96-5205-59BFEBDF0BAC}"/>
              </a:ext>
            </a:extLst>
          </p:cNvPr>
          <p:cNvSpPr txBox="1"/>
          <p:nvPr/>
        </p:nvSpPr>
        <p:spPr>
          <a:xfrm>
            <a:off x="6095999" y="4260957"/>
            <a:ext cx="468629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/>
              <a:t>Maria </a:t>
            </a:r>
            <a:r>
              <a:rPr lang="en-US" sz="1700" b="1" err="1"/>
              <a:t>Pitre</a:t>
            </a:r>
            <a:r>
              <a:rPr lang="en-US" sz="1700" b="1"/>
              <a:t>-Martin</a:t>
            </a:r>
            <a:r>
              <a:rPr lang="en-US" sz="1700"/>
              <a:t>, State Board of Education</a:t>
            </a:r>
          </a:p>
          <a:p>
            <a:r>
              <a:rPr lang="en-US" sz="1700" b="1"/>
              <a:t>Shelby Armentrout, </a:t>
            </a:r>
            <a:r>
              <a:rPr lang="en-US" sz="1700"/>
              <a:t>Chief of Staff</a:t>
            </a:r>
          </a:p>
          <a:p>
            <a:r>
              <a:rPr lang="en-US" sz="1700" b="1"/>
              <a:t>Sherry Thomas</a:t>
            </a:r>
            <a:r>
              <a:rPr lang="en-US" sz="1700"/>
              <a:t>, Exceptional Children</a:t>
            </a:r>
          </a:p>
          <a:p>
            <a:r>
              <a:rPr lang="en-US" sz="1700" b="1"/>
              <a:t>Sneha Shah Coltrane</a:t>
            </a:r>
            <a:r>
              <a:rPr lang="en-US" sz="1700"/>
              <a:t>, Advanced Learning </a:t>
            </a:r>
          </a:p>
          <a:p>
            <a:r>
              <a:rPr lang="en-US" sz="1700" b="1"/>
              <a:t>Tammy Howard</a:t>
            </a:r>
            <a:r>
              <a:rPr lang="en-US" sz="1700"/>
              <a:t>, Testing &amp; Accountability</a:t>
            </a:r>
          </a:p>
          <a:p>
            <a:r>
              <a:rPr lang="en-US" sz="1700" b="1"/>
              <a:t>Tom </a:t>
            </a:r>
            <a:r>
              <a:rPr lang="en-US" sz="1700" b="1" err="1"/>
              <a:t>Tomberlin</a:t>
            </a:r>
            <a:r>
              <a:rPr lang="en-US" sz="1700"/>
              <a:t>, District Human Capital</a:t>
            </a:r>
          </a:p>
          <a:p>
            <a:r>
              <a:rPr lang="en-US" sz="1700" b="1"/>
              <a:t>Trey Michael</a:t>
            </a:r>
            <a:r>
              <a:rPr lang="en-US" sz="1700"/>
              <a:t>, Career &amp; Technical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0EE9D-7734-E37A-F9C1-12E35632DE18}"/>
              </a:ext>
            </a:extLst>
          </p:cNvPr>
          <p:cNvSpPr txBox="1"/>
          <p:nvPr/>
        </p:nvSpPr>
        <p:spPr>
          <a:xfrm>
            <a:off x="3048989" y="3952175"/>
            <a:ext cx="60940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/>
              <a:t>Michael Maher</a:t>
            </a:r>
            <a:r>
              <a:rPr lang="en-US" sz="1700"/>
              <a:t>, Deputy Superintendent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3009D3-C814-080A-13B6-1EA722367C09}"/>
              </a:ext>
            </a:extLst>
          </p:cNvPr>
          <p:cNvSpPr txBox="1"/>
          <p:nvPr/>
        </p:nvSpPr>
        <p:spPr>
          <a:xfrm>
            <a:off x="6416658" y="997725"/>
            <a:ext cx="57753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/>
              <a:t>Jessica Swencki</a:t>
            </a:r>
            <a:r>
              <a:rPr lang="en-US" sz="1600"/>
              <a:t>, Deputy Director - </a:t>
            </a:r>
            <a:r>
              <a:rPr lang="en-US" sz="1600" err="1"/>
              <a:t>MyFutureNC</a:t>
            </a:r>
            <a:r>
              <a:rPr lang="en-US" sz="1600"/>
              <a:t> </a:t>
            </a:r>
          </a:p>
          <a:p>
            <a:r>
              <a:rPr lang="en-US" sz="1600" b="1"/>
              <a:t>Jill Camnitz</a:t>
            </a:r>
            <a:r>
              <a:rPr lang="en-US" sz="1600"/>
              <a:t>, NC State Board of Education Member</a:t>
            </a:r>
          </a:p>
          <a:p>
            <a:r>
              <a:rPr lang="en-US" sz="1600" b="1"/>
              <a:t>John Marshall, </a:t>
            </a:r>
            <a:r>
              <a:rPr lang="en-US" sz="1600"/>
              <a:t>Head of School - Union Academy Charter School </a:t>
            </a:r>
          </a:p>
          <a:p>
            <a:r>
              <a:rPr lang="en-US" sz="1600" b="1"/>
              <a:t>Jordan </a:t>
            </a:r>
            <a:r>
              <a:rPr lang="en-US" sz="1600" b="1" err="1"/>
              <a:t>Whichard</a:t>
            </a:r>
            <a:r>
              <a:rPr lang="en-US" sz="1600"/>
              <a:t>, Chief Deputy Sec. - NC Department of Commerce </a:t>
            </a:r>
          </a:p>
          <a:p>
            <a:r>
              <a:rPr lang="en-US" sz="1600" b="1"/>
              <a:t>Leah Carper</a:t>
            </a:r>
            <a:r>
              <a:rPr lang="en-US" sz="1600"/>
              <a:t>, NC Teacher of the Year - Guilford County Schools</a:t>
            </a:r>
          </a:p>
          <a:p>
            <a:r>
              <a:rPr lang="en-US" sz="1600" b="1"/>
              <a:t>Levy Brown, </a:t>
            </a:r>
            <a:r>
              <a:rPr lang="en-US" sz="1600"/>
              <a:t>Senior VP/CAO – NC Community College System</a:t>
            </a:r>
            <a:endParaRPr lang="en-US" sz="1600" b="1"/>
          </a:p>
          <a:p>
            <a:r>
              <a:rPr lang="en-US" sz="1600" b="1"/>
              <a:t>Lynn Moody</a:t>
            </a:r>
            <a:r>
              <a:rPr lang="en-US" sz="1600"/>
              <a:t>, Strategic Advisor, </a:t>
            </a:r>
            <a:r>
              <a:rPr lang="en-US" sz="1600" err="1"/>
              <a:t>SparkNC</a:t>
            </a:r>
            <a:r>
              <a:rPr lang="en-US" sz="1600"/>
              <a:t> </a:t>
            </a:r>
          </a:p>
          <a:p>
            <a:r>
              <a:rPr lang="en-US" sz="1600" b="1"/>
              <a:t>Michael Sasscer</a:t>
            </a:r>
            <a:r>
              <a:rPr lang="en-US" sz="1600"/>
              <a:t>, Superintendent - Edenton-Chowan Schools </a:t>
            </a:r>
          </a:p>
          <a:p>
            <a:r>
              <a:rPr lang="en-US" sz="1600" b="1"/>
              <a:t>Nick King</a:t>
            </a:r>
            <a:r>
              <a:rPr lang="en-US" sz="1600"/>
              <a:t>, CAO - Johnston County Schools</a:t>
            </a:r>
          </a:p>
          <a:p>
            <a:r>
              <a:rPr lang="en-US" sz="1600" b="1"/>
              <a:t>Patrick Greene</a:t>
            </a:r>
            <a:r>
              <a:rPr lang="en-US" sz="1600"/>
              <a:t>, NC Principal of the Year - Greene County Schools</a:t>
            </a:r>
          </a:p>
          <a:p>
            <a:r>
              <a:rPr lang="en-US" sz="1600" b="1"/>
              <a:t>Phil Kirk, </a:t>
            </a:r>
            <a:r>
              <a:rPr lang="en-US" sz="1600"/>
              <a:t>NC Independent Colleges &amp; Universities </a:t>
            </a:r>
          </a:p>
          <a:p>
            <a:r>
              <a:rPr lang="en-US" sz="1600" b="1"/>
              <a:t>Travis Reeves</a:t>
            </a:r>
            <a:r>
              <a:rPr lang="en-US" sz="1600"/>
              <a:t>, Superintendent - Surry County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6D7BE3-3B48-B934-9B5F-96F1ABADF3D2}"/>
              </a:ext>
            </a:extLst>
          </p:cNvPr>
          <p:cNvSpPr txBox="1"/>
          <p:nvPr/>
        </p:nvSpPr>
        <p:spPr>
          <a:xfrm>
            <a:off x="2203463" y="646788"/>
            <a:ext cx="754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/>
              <a:t>Catherine Truitt</a:t>
            </a:r>
            <a:r>
              <a:rPr lang="en-US" sz="1800"/>
              <a:t>, NC State Superintendent of Public Instruction</a:t>
            </a:r>
          </a:p>
        </p:txBody>
      </p:sp>
    </p:spTree>
    <p:extLst>
      <p:ext uri="{BB962C8B-B14F-4D97-AF65-F5344CB8AC3E}">
        <p14:creationId xmlns:p14="http://schemas.microsoft.com/office/powerpoint/2010/main" val="1095780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iagram, timeline&#10;&#10;Description automatically generated">
            <a:extLst>
              <a:ext uri="{FF2B5EF4-FFF2-40B4-BE49-F238E27FC236}">
                <a16:creationId xmlns:a16="http://schemas.microsoft.com/office/drawing/2014/main" id="{D55DCCB1-9D4A-DCDB-8685-C0B9FB2DE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1" y="28546"/>
            <a:ext cx="12257678" cy="629575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5AB7F-18A9-464C-8EB8-A2F2B9E6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15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3412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0B55B1-2641-E737-3B65-BDBA8ED3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2253" y="207497"/>
            <a:ext cx="6939852" cy="1344975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latin typeface="Arial"/>
                <a:cs typeface="Arial"/>
              </a:rPr>
              <a:t>Statewide Stakeholder Engagement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68268-3986-94CC-0C9D-BB47727EF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75" y="1681868"/>
            <a:ext cx="6705400" cy="449231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dirty="0">
                <a:latin typeface="Arial"/>
                <a:cs typeface="Arial"/>
              </a:rPr>
              <a:t>NC School Board Association</a:t>
            </a:r>
          </a:p>
          <a:p>
            <a:r>
              <a:rPr lang="en-US" sz="2400" dirty="0">
                <a:latin typeface="Arial"/>
                <a:cs typeface="Arial"/>
              </a:rPr>
              <a:t>Superintendent Quarterly Meeting </a:t>
            </a:r>
          </a:p>
          <a:p>
            <a:r>
              <a:rPr lang="en-US" sz="2400" dirty="0">
                <a:latin typeface="Arial"/>
                <a:cs typeface="Arial"/>
              </a:rPr>
              <a:t>Public Information Officers</a:t>
            </a:r>
          </a:p>
          <a:p>
            <a:r>
              <a:rPr lang="en-US" sz="2400" dirty="0">
                <a:latin typeface="Arial"/>
                <a:cs typeface="Arial"/>
              </a:rPr>
              <a:t>NCPAPA </a:t>
            </a:r>
          </a:p>
          <a:p>
            <a:r>
              <a:rPr lang="en-US" sz="2400" dirty="0">
                <a:latin typeface="Arial"/>
                <a:cs typeface="Arial"/>
              </a:rPr>
              <a:t>RESA Meetings – Superintendents</a:t>
            </a:r>
          </a:p>
          <a:p>
            <a:r>
              <a:rPr lang="en-US" sz="2400" dirty="0">
                <a:latin typeface="Arial"/>
                <a:cs typeface="Arial"/>
              </a:rPr>
              <a:t>Charter School Leadership</a:t>
            </a:r>
          </a:p>
          <a:p>
            <a:r>
              <a:rPr lang="en-US" sz="2400" dirty="0">
                <a:latin typeface="Arial"/>
                <a:cs typeface="Arial"/>
              </a:rPr>
              <a:t>Chief Academic Officers</a:t>
            </a:r>
          </a:p>
          <a:p>
            <a:r>
              <a:rPr lang="en-US" sz="2400" dirty="0">
                <a:latin typeface="Arial"/>
                <a:cs typeface="Arial"/>
              </a:rPr>
              <a:t>AIM Conference</a:t>
            </a:r>
          </a:p>
          <a:p>
            <a:r>
              <a:rPr lang="en-US" sz="2400" dirty="0">
                <a:latin typeface="Arial"/>
                <a:cs typeface="Arial"/>
              </a:rPr>
              <a:t>Testing and Growth Advisory</a:t>
            </a:r>
          </a:p>
          <a:p>
            <a:r>
              <a:rPr lang="en-US" sz="2400" dirty="0">
                <a:latin typeface="Arial"/>
                <a:cs typeface="Arial"/>
              </a:rPr>
              <a:t>AIG Regional Leadership</a:t>
            </a:r>
          </a:p>
          <a:p>
            <a:r>
              <a:rPr lang="en-US" sz="2400" dirty="0">
                <a:latin typeface="Arial"/>
                <a:cs typeface="Arial"/>
              </a:rPr>
              <a:t>Teacher Leadership Council </a:t>
            </a:r>
          </a:p>
          <a:p>
            <a:r>
              <a:rPr lang="en-US" sz="2400" dirty="0">
                <a:latin typeface="Arial"/>
                <a:cs typeface="Arial"/>
              </a:rPr>
              <a:t>Governors’ Teacher Advisory Council  </a:t>
            </a:r>
          </a:p>
          <a:p>
            <a:endParaRPr lang="en-US" sz="2000"/>
          </a:p>
          <a:p>
            <a:pPr>
              <a:spcBef>
                <a:spcPts val="1800"/>
              </a:spcBef>
            </a:pPr>
            <a:endParaRPr lang="en-US" sz="20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21B6B5-55D1-D4ED-2C18-F47F7D5A0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55" y="6377845"/>
            <a:ext cx="12199109" cy="3451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255A9-5D6C-F178-DCDC-160DCF3A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1491" y="633222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944B7B2-FFA2-5148-A472-BF046BD89520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16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A96FFB9-A8D6-6C4C-DD45-2EF7FADB8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6" t="-372" r="17793" b="499"/>
          <a:stretch/>
        </p:blipFill>
        <p:spPr>
          <a:xfrm>
            <a:off x="5989608" y="-100"/>
            <a:ext cx="6194446" cy="63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8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3EFD-7989-2CF1-276A-F92B6778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74" y="434658"/>
            <a:ext cx="8605639" cy="738609"/>
          </a:xfrm>
        </p:spPr>
        <p:txBody>
          <a:bodyPr>
            <a:normAutofit fontScale="90000"/>
          </a:bodyPr>
          <a:lstStyle/>
          <a:p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 </a:t>
            </a:r>
            <a:br>
              <a:rPr lang="en-US">
                <a:latin typeface="Arial"/>
                <a:cs typeface="Arial"/>
              </a:rPr>
            </a:br>
            <a:r>
              <a:rPr lang="en-US" sz="4700">
                <a:latin typeface="Arial"/>
                <a:cs typeface="Arial"/>
              </a:rPr>
              <a:t>SPG | Potential Indicators</a:t>
            </a:r>
            <a:br>
              <a:rPr lang="en-US">
                <a:latin typeface="Arial"/>
                <a:cs typeface="Arial"/>
              </a:rPr>
            </a:br>
            <a:br>
              <a:rPr lang="en-US">
                <a:latin typeface="Arial"/>
                <a:cs typeface="Arial"/>
              </a:rPr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A20B1-06C9-381F-2681-51608268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17</a:t>
            </a:fld>
            <a:endParaRPr lang="en-US" sz="1200"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CB2FFA-6667-9E59-3C4D-B4AAB317F212}"/>
              </a:ext>
            </a:extLst>
          </p:cNvPr>
          <p:cNvSpPr/>
          <p:nvPr/>
        </p:nvSpPr>
        <p:spPr>
          <a:xfrm>
            <a:off x="2759254" y="1636024"/>
            <a:ext cx="9287771" cy="2113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600">
                <a:latin typeface="Arial"/>
                <a:cs typeface="Calibri"/>
              </a:rPr>
              <a:t>Extended High School Graduation Rate</a:t>
            </a:r>
            <a:endParaRPr lang="en-US" sz="260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sz="2600">
                <a:latin typeface="Arial"/>
                <a:cs typeface="Calibri"/>
              </a:rPr>
              <a:t>Improving Student Group Performance</a:t>
            </a:r>
          </a:p>
          <a:p>
            <a:pPr marL="514350" indent="-514350">
              <a:buAutoNum type="arabicPeriod"/>
            </a:pPr>
            <a:r>
              <a:rPr lang="en-US" sz="2600">
                <a:latin typeface="Arial"/>
                <a:cs typeface="Calibri"/>
              </a:rPr>
              <a:t>Postsecondary Outcomes – Employed, Enlisted, Enrolled</a:t>
            </a:r>
          </a:p>
          <a:p>
            <a:pPr marL="514350" indent="-514350">
              <a:buAutoNum type="arabicPeriod"/>
            </a:pPr>
            <a:r>
              <a:rPr lang="en-US" sz="2600">
                <a:latin typeface="Arial"/>
                <a:cs typeface="Calibri"/>
              </a:rPr>
              <a:t>Postsecondary Preparation Inputs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534D9F-5D05-449B-017C-A57D438107D7}"/>
              </a:ext>
            </a:extLst>
          </p:cNvPr>
          <p:cNvSpPr/>
          <p:nvPr/>
        </p:nvSpPr>
        <p:spPr>
          <a:xfrm>
            <a:off x="2759252" y="3936401"/>
            <a:ext cx="9287771" cy="2113472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514350" indent="-514350">
              <a:buAutoNum type="arabicPeriod"/>
            </a:pPr>
            <a:r>
              <a:rPr lang="en-US" sz="2600">
                <a:latin typeface="Arial"/>
                <a:cs typeface="Arial"/>
              </a:rPr>
              <a:t>Extra/Intra-Curricular Activities</a:t>
            </a:r>
            <a:endParaRPr lang="en-US" sz="260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sz="2600">
                <a:latin typeface="Arial"/>
                <a:cs typeface="Arial"/>
              </a:rPr>
              <a:t>Durable Skills </a:t>
            </a:r>
          </a:p>
          <a:p>
            <a:pPr marL="514350" indent="-514350">
              <a:buAutoNum type="arabicPeriod"/>
            </a:pPr>
            <a:r>
              <a:rPr lang="en-US" sz="2600">
                <a:latin typeface="Arial"/>
                <a:cs typeface="Arial"/>
              </a:rPr>
              <a:t>Chronic Absenteeism</a:t>
            </a:r>
          </a:p>
          <a:p>
            <a:pPr marL="514350" indent="-514350">
              <a:buAutoNum type="arabicPeriod"/>
            </a:pPr>
            <a:r>
              <a:rPr lang="en-US" sz="2600">
                <a:latin typeface="Arial"/>
                <a:cs typeface="Arial"/>
              </a:rPr>
              <a:t>School Climate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B066D0-05F5-DFF0-423A-1263A0F47DEB}"/>
              </a:ext>
            </a:extLst>
          </p:cNvPr>
          <p:cNvSpPr txBox="1">
            <a:spLocks/>
          </p:cNvSpPr>
          <p:nvPr/>
        </p:nvSpPr>
        <p:spPr>
          <a:xfrm>
            <a:off x="-782611" y="4577009"/>
            <a:ext cx="4263677" cy="83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C37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>
                <a:latin typeface="Arial"/>
                <a:cs typeface="Arial"/>
              </a:rPr>
              <a:t>School Quality</a:t>
            </a:r>
            <a:endParaRPr lang="en-US" sz="3000"/>
          </a:p>
          <a:p>
            <a:pPr algn="ctr"/>
            <a:r>
              <a:rPr lang="en-US" sz="3000">
                <a:latin typeface="Arial"/>
                <a:cs typeface="Arial"/>
              </a:rPr>
              <a:t> Indicators</a:t>
            </a:r>
            <a:endParaRPr lang="en-US" sz="30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44C46E-C07C-9093-CDCB-4B63403A47DA}"/>
              </a:ext>
            </a:extLst>
          </p:cNvPr>
          <p:cNvSpPr txBox="1">
            <a:spLocks/>
          </p:cNvSpPr>
          <p:nvPr/>
        </p:nvSpPr>
        <p:spPr>
          <a:xfrm>
            <a:off x="-69492" y="2328390"/>
            <a:ext cx="2825941" cy="73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C37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br>
              <a:rPr lang="en-US" sz="4000">
                <a:latin typeface="Arial"/>
                <a:cs typeface="Arial"/>
              </a:rPr>
            </a:br>
            <a:r>
              <a:rPr lang="en-US" sz="4000">
                <a:latin typeface="Arial"/>
                <a:cs typeface="Arial"/>
              </a:rPr>
              <a:t> </a:t>
            </a:r>
            <a:br>
              <a:rPr lang="en-US" sz="4000">
                <a:latin typeface="Arial"/>
                <a:cs typeface="Arial"/>
              </a:rPr>
            </a:br>
            <a:r>
              <a:rPr lang="en-US" sz="3000">
                <a:latin typeface="Arial"/>
                <a:cs typeface="Arial"/>
              </a:rPr>
              <a:t>Academic</a:t>
            </a:r>
            <a:endParaRPr lang="en-US" sz="4000"/>
          </a:p>
          <a:p>
            <a:pPr algn="ctr"/>
            <a:r>
              <a:rPr lang="en-US" sz="3000">
                <a:latin typeface="Arial"/>
                <a:cs typeface="Arial"/>
              </a:rPr>
              <a:t>Indicators</a:t>
            </a:r>
            <a:br>
              <a:rPr lang="en-US" sz="4000">
                <a:latin typeface="Arial"/>
                <a:cs typeface="Arial"/>
              </a:rPr>
            </a:br>
            <a:br>
              <a:rPr lang="en-US" sz="4000">
                <a:latin typeface="Arial"/>
                <a:cs typeface="Arial"/>
              </a:rPr>
            </a:b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647500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52D0-ACB9-6646-A80D-085F4ADE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27" y="56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Extended High School Graduation Rate 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0276-0B2C-8540-B621-3AC1A554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58" y="1226325"/>
            <a:ext cx="9628290" cy="38083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Definition:</a:t>
            </a:r>
            <a:r>
              <a:rPr lang="en-US" sz="3000" dirty="0">
                <a:latin typeface="Arial"/>
                <a:cs typeface="Arial"/>
              </a:rPr>
              <a:t> This indicator refers to the percentage of students who complete graduation requirements within five years on entering ninth grade.</a:t>
            </a: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Existing Data System:</a:t>
            </a:r>
            <a:r>
              <a:rPr lang="en-US" sz="3000" dirty="0">
                <a:latin typeface="Arial"/>
                <a:cs typeface="Arial"/>
              </a:rPr>
              <a:t> Yes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State or Federal Model:</a:t>
            </a:r>
            <a:r>
              <a:rPr lang="en-US" sz="3000" dirty="0">
                <a:latin typeface="Arial"/>
                <a:cs typeface="Arial"/>
              </a:rPr>
              <a:t> Possibly Both</a:t>
            </a: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latin typeface="Arial"/>
                <a:cs typeface="Arial"/>
              </a:rPr>
              <a:t>Note: This is in addition to the adjusted 4-year cohort rate.</a:t>
            </a:r>
            <a:endParaRPr lang="en-US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5AB7F-18A9-464C-8EB8-A2F2B9E6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9544" y="6374893"/>
            <a:ext cx="2975658" cy="365125"/>
          </a:xfrm>
        </p:spPr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18</a:t>
            </a:fld>
            <a:endParaRPr lang="en-US" sz="120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CCCFE-7E90-5F2B-01CD-18DAE1D78DF8}"/>
              </a:ext>
            </a:extLst>
          </p:cNvPr>
          <p:cNvSpPr/>
          <p:nvPr/>
        </p:nvSpPr>
        <p:spPr>
          <a:xfrm>
            <a:off x="10282988" y="1703214"/>
            <a:ext cx="1696527" cy="9632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Elementary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C4048-1791-A700-D3D6-2C72A804FBCB}"/>
              </a:ext>
            </a:extLst>
          </p:cNvPr>
          <p:cNvSpPr/>
          <p:nvPr/>
        </p:nvSpPr>
        <p:spPr>
          <a:xfrm>
            <a:off x="10282987" y="2781516"/>
            <a:ext cx="1696527" cy="9632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Middle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08E78-202F-2714-7666-C39B9D8592FC}"/>
              </a:ext>
            </a:extLst>
          </p:cNvPr>
          <p:cNvSpPr/>
          <p:nvPr/>
        </p:nvSpPr>
        <p:spPr>
          <a:xfrm>
            <a:off x="10282988" y="3859818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High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DFDEF-E180-7620-E725-3892F428EF42}"/>
              </a:ext>
            </a:extLst>
          </p:cNvPr>
          <p:cNvSpPr/>
          <p:nvPr/>
        </p:nvSpPr>
        <p:spPr>
          <a:xfrm>
            <a:off x="158151" y="5190225"/>
            <a:ext cx="3220528" cy="1006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/>
                <a:cs typeface="Calibri"/>
              </a:rPr>
              <a:t>Academic Indicator</a:t>
            </a:r>
            <a:endParaRPr lang="en-US" sz="2500" b="1">
              <a:latin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AF0283-0FE9-F327-00C6-E193EC799757}"/>
              </a:ext>
            </a:extLst>
          </p:cNvPr>
          <p:cNvCxnSpPr/>
          <p:nvPr/>
        </p:nvCxnSpPr>
        <p:spPr>
          <a:xfrm>
            <a:off x="284597" y="1016478"/>
            <a:ext cx="9655833" cy="8627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FD9A041-20F0-01DE-4E58-7A7CA59C4270}"/>
              </a:ext>
            </a:extLst>
          </p:cNvPr>
          <p:cNvSpPr txBox="1"/>
          <p:nvPr/>
        </p:nvSpPr>
        <p:spPr>
          <a:xfrm>
            <a:off x="9889048" y="1050483"/>
            <a:ext cx="24987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1C3766"/>
                </a:solidFill>
                <a:latin typeface="Arial"/>
                <a:cs typeface="Calibri"/>
              </a:rPr>
              <a:t>Applicable Grade Span</a:t>
            </a:r>
            <a:endParaRPr lang="en-US">
              <a:solidFill>
                <a:srgbClr val="1C3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3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52D0-ACB9-6646-A80D-085F4ADE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98" y="56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Improving Student Group Performance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0276-0B2C-8540-B621-3AC1A554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83" y="1497093"/>
            <a:ext cx="9825487" cy="38083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Definition:</a:t>
            </a:r>
            <a:r>
              <a:rPr lang="en-US" sz="3000" dirty="0">
                <a:latin typeface="Arial"/>
                <a:cs typeface="Arial"/>
              </a:rPr>
              <a:t> Increase in student group achievement from previous year.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Existing Data System:</a:t>
            </a:r>
            <a:r>
              <a:rPr lang="en-US" sz="3000" dirty="0">
                <a:latin typeface="Arial"/>
                <a:cs typeface="Arial"/>
              </a:rPr>
              <a:t> Yes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State or Federal Model:</a:t>
            </a:r>
            <a:r>
              <a:rPr lang="en-US" sz="3000" dirty="0">
                <a:latin typeface="Arial"/>
                <a:cs typeface="Arial"/>
              </a:rPr>
              <a:t> Possibly Both</a:t>
            </a:r>
            <a:endParaRPr lang="en-US" sz="3000" dirty="0">
              <a:highlight>
                <a:srgbClr val="FFFF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5AB7F-18A9-464C-8EB8-A2F2B9E6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9544" y="6374893"/>
            <a:ext cx="2975658" cy="365125"/>
          </a:xfrm>
        </p:spPr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19</a:t>
            </a:fld>
            <a:endParaRPr lang="en-US" sz="120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CCCFE-7E90-5F2B-01CD-18DAE1D78DF8}"/>
              </a:ext>
            </a:extLst>
          </p:cNvPr>
          <p:cNvSpPr/>
          <p:nvPr/>
        </p:nvSpPr>
        <p:spPr>
          <a:xfrm>
            <a:off x="10203244" y="1844981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Elementary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C4048-1791-A700-D3D6-2C72A804FBCB}"/>
              </a:ext>
            </a:extLst>
          </p:cNvPr>
          <p:cNvSpPr/>
          <p:nvPr/>
        </p:nvSpPr>
        <p:spPr>
          <a:xfrm>
            <a:off x="10203243" y="2923283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Middle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08E78-202F-2714-7666-C39B9D8592FC}"/>
              </a:ext>
            </a:extLst>
          </p:cNvPr>
          <p:cNvSpPr/>
          <p:nvPr/>
        </p:nvSpPr>
        <p:spPr>
          <a:xfrm>
            <a:off x="10203244" y="4001585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High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DFDEF-E180-7620-E725-3892F428EF42}"/>
              </a:ext>
            </a:extLst>
          </p:cNvPr>
          <p:cNvSpPr/>
          <p:nvPr/>
        </p:nvSpPr>
        <p:spPr>
          <a:xfrm>
            <a:off x="158151" y="5190225"/>
            <a:ext cx="3220528" cy="1006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/>
                <a:cs typeface="Calibri"/>
              </a:rPr>
              <a:t>Academic Indicator</a:t>
            </a:r>
            <a:endParaRPr lang="en-US" sz="2500" b="1">
              <a:latin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AF0283-0FE9-F327-00C6-E193EC799757}"/>
              </a:ext>
            </a:extLst>
          </p:cNvPr>
          <p:cNvCxnSpPr/>
          <p:nvPr/>
        </p:nvCxnSpPr>
        <p:spPr>
          <a:xfrm flipV="1">
            <a:off x="334025" y="1025105"/>
            <a:ext cx="9484772" cy="6924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FD9A041-20F0-01DE-4E58-7A7CA59C4270}"/>
              </a:ext>
            </a:extLst>
          </p:cNvPr>
          <p:cNvSpPr txBox="1"/>
          <p:nvPr/>
        </p:nvSpPr>
        <p:spPr>
          <a:xfrm>
            <a:off x="9802975" y="1060428"/>
            <a:ext cx="24987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1C3766"/>
                </a:solidFill>
                <a:latin typeface="Arial"/>
                <a:cs typeface="Calibri"/>
              </a:rPr>
              <a:t>Applicable Grade Span</a:t>
            </a:r>
            <a:endParaRPr lang="en-US">
              <a:solidFill>
                <a:srgbClr val="1C3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4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63CE55A-DE9A-4AAB-A6D3-FF53194C4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15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52D0-ACB9-6646-A80D-085F4ADE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85" y="-22128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Postsecondary Preparation Inputs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0276-0B2C-8540-B621-3AC1A554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71" y="839206"/>
            <a:ext cx="10156980" cy="55450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Arial"/>
                <a:cs typeface="Arial"/>
              </a:rPr>
              <a:t>Definition:</a:t>
            </a:r>
            <a:r>
              <a:rPr lang="en-US" sz="2400" dirty="0">
                <a:latin typeface="Arial"/>
                <a:cs typeface="Arial"/>
              </a:rPr>
              <a:t> </a:t>
            </a:r>
            <a:endParaRPr lang="en-US" sz="2400" dirty="0"/>
          </a:p>
          <a:p>
            <a:pPr marL="457200" lvl="1">
              <a:lnSpc>
                <a:spcPct val="120000"/>
              </a:lnSpc>
              <a:buNone/>
            </a:pPr>
            <a:r>
              <a:rPr lang="en-US" b="1" dirty="0">
                <a:latin typeface="Arial"/>
                <a:cs typeface="Arial"/>
              </a:rPr>
              <a:t>Elementary: </a:t>
            </a:r>
            <a:r>
              <a:rPr lang="en-US" dirty="0">
                <a:latin typeface="Arial"/>
                <a:cs typeface="Arial"/>
              </a:rPr>
              <a:t>Percentage of students who participate in a career exploration activity. </a:t>
            </a:r>
            <a:endParaRPr lang="en-US"/>
          </a:p>
          <a:p>
            <a:pPr marL="457200" lvl="1">
              <a:lnSpc>
                <a:spcPct val="120000"/>
              </a:lnSpc>
              <a:buNone/>
            </a:pPr>
            <a:r>
              <a:rPr lang="en-US" b="1" dirty="0">
                <a:latin typeface="Arial"/>
                <a:cs typeface="Arial"/>
              </a:rPr>
              <a:t>Middle: </a:t>
            </a:r>
            <a:r>
              <a:rPr lang="en-US" dirty="0">
                <a:latin typeface="Arial"/>
                <a:cs typeface="Arial"/>
              </a:rPr>
              <a:t>Percentage of students who have a career development plan. </a:t>
            </a:r>
            <a:endParaRPr lang="en-US"/>
          </a:p>
          <a:p>
            <a:pPr marL="457200" lvl="1">
              <a:lnSpc>
                <a:spcPct val="120000"/>
              </a:lnSpc>
              <a:buNone/>
            </a:pPr>
            <a:r>
              <a:rPr lang="en-US" b="1" dirty="0">
                <a:latin typeface="Arial"/>
                <a:cs typeface="Arial"/>
              </a:rPr>
              <a:t>High: </a:t>
            </a:r>
            <a:r>
              <a:rPr lang="en-US" dirty="0">
                <a:latin typeface="Arial"/>
                <a:cs typeface="Arial"/>
              </a:rPr>
              <a:t>Percentage of students who fulfill at least one of a defined list of post-secondary preparation programs, classes, or certifications.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Arial"/>
                <a:cs typeface="Arial"/>
              </a:rPr>
              <a:t>Existing Data System:</a:t>
            </a:r>
            <a:r>
              <a:rPr lang="en-US" sz="2400" dirty="0">
                <a:latin typeface="Arial"/>
                <a:cs typeface="Arial"/>
              </a:rPr>
              <a:t> Yes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Arial"/>
                <a:cs typeface="Arial"/>
              </a:rPr>
              <a:t>State or Federal Model:</a:t>
            </a:r>
            <a:r>
              <a:rPr lang="en-US" sz="2400" dirty="0">
                <a:latin typeface="Arial"/>
                <a:cs typeface="Arial"/>
              </a:rPr>
              <a:t> Possibly Both</a:t>
            </a: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5AB7F-18A9-464C-8EB8-A2F2B9E6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9544" y="6374893"/>
            <a:ext cx="2975658" cy="365125"/>
          </a:xfrm>
        </p:spPr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20</a:t>
            </a:fld>
            <a:endParaRPr lang="en-US" sz="120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CCCFE-7E90-5F2B-01CD-18DAE1D78DF8}"/>
              </a:ext>
            </a:extLst>
          </p:cNvPr>
          <p:cNvSpPr/>
          <p:nvPr/>
        </p:nvSpPr>
        <p:spPr>
          <a:xfrm>
            <a:off x="10380453" y="1667772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Elementary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C4048-1791-A700-D3D6-2C72A804FBCB}"/>
              </a:ext>
            </a:extLst>
          </p:cNvPr>
          <p:cNvSpPr/>
          <p:nvPr/>
        </p:nvSpPr>
        <p:spPr>
          <a:xfrm>
            <a:off x="10380452" y="2746074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Middle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08E78-202F-2714-7666-C39B9D8592FC}"/>
              </a:ext>
            </a:extLst>
          </p:cNvPr>
          <p:cNvSpPr/>
          <p:nvPr/>
        </p:nvSpPr>
        <p:spPr>
          <a:xfrm>
            <a:off x="10380453" y="3824376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High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DFDEF-E180-7620-E725-3892F428EF42}"/>
              </a:ext>
            </a:extLst>
          </p:cNvPr>
          <p:cNvSpPr/>
          <p:nvPr/>
        </p:nvSpPr>
        <p:spPr>
          <a:xfrm>
            <a:off x="158151" y="5222650"/>
            <a:ext cx="3220528" cy="1006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/>
                <a:cs typeface="Calibri"/>
              </a:rPr>
              <a:t>Academic Indicator</a:t>
            </a:r>
            <a:endParaRPr lang="en-US" sz="2500" b="1">
              <a:latin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AF0283-0FE9-F327-00C6-E193EC799757}"/>
              </a:ext>
            </a:extLst>
          </p:cNvPr>
          <p:cNvCxnSpPr/>
          <p:nvPr/>
        </p:nvCxnSpPr>
        <p:spPr>
          <a:xfrm>
            <a:off x="222812" y="773286"/>
            <a:ext cx="9655833" cy="8627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FD9A041-20F0-01DE-4E58-7A7CA59C4270}"/>
              </a:ext>
            </a:extLst>
          </p:cNvPr>
          <p:cNvSpPr txBox="1"/>
          <p:nvPr/>
        </p:nvSpPr>
        <p:spPr>
          <a:xfrm>
            <a:off x="9986513" y="1015041"/>
            <a:ext cx="24987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1C3766"/>
                </a:solidFill>
                <a:latin typeface="Arial"/>
                <a:cs typeface="Calibri"/>
              </a:rPr>
              <a:t>Applicable Grade Span</a:t>
            </a:r>
            <a:endParaRPr lang="en-US">
              <a:solidFill>
                <a:srgbClr val="1C3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1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52D0-ACB9-6646-A80D-085F4ADE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83" y="30226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Postsecondary Outcomes – </a:t>
            </a:r>
            <a:br>
              <a:rPr lang="en-US" sz="4000">
                <a:latin typeface="Arial"/>
                <a:cs typeface="Arial"/>
              </a:rPr>
            </a:br>
            <a:r>
              <a:rPr lang="en-US" sz="4000">
                <a:latin typeface="Arial"/>
                <a:cs typeface="Arial"/>
              </a:rPr>
              <a:t>Employed, Enlisted, Enrolled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0276-0B2C-8540-B621-3AC1A554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375" y="1741950"/>
            <a:ext cx="9825487" cy="34740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Definition:</a:t>
            </a:r>
            <a:r>
              <a:rPr lang="en-US" sz="3000" dirty="0">
                <a:latin typeface="Arial"/>
                <a:cs typeface="Arial"/>
              </a:rPr>
              <a:t> Percentage of graduates who either have confirmed acceptance in a post-secondary institution, enlisted in the military, or are employed.</a:t>
            </a: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Existing Data System:</a:t>
            </a:r>
            <a:r>
              <a:rPr lang="en-US" sz="3000" dirty="0">
                <a:latin typeface="Arial"/>
                <a:cs typeface="Arial"/>
              </a:rPr>
              <a:t> No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State or Federal Model: </a:t>
            </a:r>
            <a:r>
              <a:rPr lang="en-US" sz="3000" dirty="0">
                <a:latin typeface="Arial"/>
                <a:cs typeface="Arial"/>
              </a:rPr>
              <a:t>Possibly Both </a:t>
            </a: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5AB7F-18A9-464C-8EB8-A2F2B9E6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9544" y="6374893"/>
            <a:ext cx="2975658" cy="365125"/>
          </a:xfrm>
        </p:spPr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21</a:t>
            </a:fld>
            <a:endParaRPr lang="en-US" sz="120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CCCFE-7E90-5F2B-01CD-18DAE1D78DF8}"/>
              </a:ext>
            </a:extLst>
          </p:cNvPr>
          <p:cNvSpPr/>
          <p:nvPr/>
        </p:nvSpPr>
        <p:spPr>
          <a:xfrm>
            <a:off x="10114639" y="2232021"/>
            <a:ext cx="1696527" cy="96328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Elementary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C4048-1791-A700-D3D6-2C72A804FBCB}"/>
              </a:ext>
            </a:extLst>
          </p:cNvPr>
          <p:cNvSpPr/>
          <p:nvPr/>
        </p:nvSpPr>
        <p:spPr>
          <a:xfrm>
            <a:off x="10114638" y="3310323"/>
            <a:ext cx="1696527" cy="96328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Middle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08E78-202F-2714-7666-C39B9D8592FC}"/>
              </a:ext>
            </a:extLst>
          </p:cNvPr>
          <p:cNvSpPr/>
          <p:nvPr/>
        </p:nvSpPr>
        <p:spPr>
          <a:xfrm>
            <a:off x="10114639" y="4388625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High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DFDEF-E180-7620-E725-3892F428EF42}"/>
              </a:ext>
            </a:extLst>
          </p:cNvPr>
          <p:cNvSpPr/>
          <p:nvPr/>
        </p:nvSpPr>
        <p:spPr>
          <a:xfrm>
            <a:off x="343503" y="5252010"/>
            <a:ext cx="3220528" cy="1006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/>
                <a:cs typeface="Calibri"/>
              </a:rPr>
              <a:t>Academic Indicator</a:t>
            </a:r>
            <a:endParaRPr lang="en-US" sz="2500" b="1">
              <a:latin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AF0283-0FE9-F327-00C6-E193EC799757}"/>
              </a:ext>
            </a:extLst>
          </p:cNvPr>
          <p:cNvCxnSpPr>
            <a:cxnSpLocks/>
          </p:cNvCxnSpPr>
          <p:nvPr/>
        </p:nvCxnSpPr>
        <p:spPr>
          <a:xfrm>
            <a:off x="352678" y="1629348"/>
            <a:ext cx="9174381" cy="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FD9A041-20F0-01DE-4E58-7A7CA59C4270}"/>
              </a:ext>
            </a:extLst>
          </p:cNvPr>
          <p:cNvSpPr txBox="1"/>
          <p:nvPr/>
        </p:nvSpPr>
        <p:spPr>
          <a:xfrm>
            <a:off x="9720699" y="1579290"/>
            <a:ext cx="24987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1C3766"/>
                </a:solidFill>
                <a:latin typeface="Arial"/>
                <a:cs typeface="Calibri"/>
              </a:rPr>
              <a:t>Applicable Grade Span</a:t>
            </a:r>
            <a:endParaRPr lang="en-US">
              <a:solidFill>
                <a:srgbClr val="1C3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2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52D0-ACB9-6646-A80D-085F4ADE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85" y="301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Extra/Intra-Curricular Activities 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0276-0B2C-8540-B621-3AC1A554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39" y="1519027"/>
            <a:ext cx="9825487" cy="38083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Definition:</a:t>
            </a:r>
            <a:r>
              <a:rPr lang="en-US" sz="3000" dirty="0">
                <a:latin typeface="Arial"/>
                <a:cs typeface="Arial"/>
              </a:rPr>
              <a:t> Percentage of students who participate in at least one extracurricular or intra-curricular activity.</a:t>
            </a: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Existing Data System:</a:t>
            </a:r>
            <a:r>
              <a:rPr lang="en-US" sz="3000" dirty="0">
                <a:latin typeface="Arial"/>
                <a:cs typeface="Arial"/>
              </a:rPr>
              <a:t> No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State or Federal Model:</a:t>
            </a:r>
            <a:r>
              <a:rPr lang="en-US" sz="3000" dirty="0">
                <a:latin typeface="Arial"/>
                <a:cs typeface="Arial"/>
              </a:rPr>
              <a:t> State</a:t>
            </a: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5AB7F-18A9-464C-8EB8-A2F2B9E6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9544" y="6374893"/>
            <a:ext cx="2975658" cy="365125"/>
          </a:xfrm>
        </p:spPr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22</a:t>
            </a:fld>
            <a:endParaRPr lang="en-US" sz="120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CCCFE-7E90-5F2B-01CD-18DAE1D78DF8}"/>
              </a:ext>
            </a:extLst>
          </p:cNvPr>
          <p:cNvSpPr/>
          <p:nvPr/>
        </p:nvSpPr>
        <p:spPr>
          <a:xfrm>
            <a:off x="9999453" y="1676632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Elementary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C4048-1791-A700-D3D6-2C72A804FBCB}"/>
              </a:ext>
            </a:extLst>
          </p:cNvPr>
          <p:cNvSpPr/>
          <p:nvPr/>
        </p:nvSpPr>
        <p:spPr>
          <a:xfrm>
            <a:off x="9999452" y="2754934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Middle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08E78-202F-2714-7666-C39B9D8592FC}"/>
              </a:ext>
            </a:extLst>
          </p:cNvPr>
          <p:cNvSpPr/>
          <p:nvPr/>
        </p:nvSpPr>
        <p:spPr>
          <a:xfrm>
            <a:off x="9999453" y="3833236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High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DFDEF-E180-7620-E725-3892F428EF42}"/>
              </a:ext>
            </a:extLst>
          </p:cNvPr>
          <p:cNvSpPr/>
          <p:nvPr/>
        </p:nvSpPr>
        <p:spPr>
          <a:xfrm>
            <a:off x="269364" y="5190225"/>
            <a:ext cx="3134264" cy="1006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500" b="1">
                <a:latin typeface="Arial"/>
                <a:cs typeface="Calibri"/>
              </a:rPr>
              <a:t>School Quality Indicator</a:t>
            </a:r>
            <a:endParaRPr lang="en-US" sz="2500" b="1">
              <a:latin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AF0283-0FE9-F327-00C6-E193EC799757}"/>
              </a:ext>
            </a:extLst>
          </p:cNvPr>
          <p:cNvCxnSpPr/>
          <p:nvPr/>
        </p:nvCxnSpPr>
        <p:spPr>
          <a:xfrm>
            <a:off x="222812" y="1025413"/>
            <a:ext cx="9545710" cy="39729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61260C-B0B1-DFA2-9132-D866F09D209E}"/>
              </a:ext>
            </a:extLst>
          </p:cNvPr>
          <p:cNvSpPr txBox="1"/>
          <p:nvPr/>
        </p:nvSpPr>
        <p:spPr>
          <a:xfrm>
            <a:off x="9605513" y="1023901"/>
            <a:ext cx="24987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Arial"/>
                <a:cs typeface="Calibri"/>
              </a:rPr>
              <a:t>Applicable Grade Span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88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52D0-ACB9-6646-A80D-085F4ADE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12" y="921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Durable Skills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0276-0B2C-8540-B621-3AC1A554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53" y="1513600"/>
            <a:ext cx="8552926" cy="38083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Definition: </a:t>
            </a:r>
            <a:r>
              <a:rPr lang="en-US" sz="3000" dirty="0">
                <a:latin typeface="Arial"/>
                <a:cs typeface="Arial"/>
              </a:rPr>
              <a:t>Percentage of students who demonstrate the seven durable skills defined in the NC Portrait of a Graduate.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Existing Data System: </a:t>
            </a:r>
            <a:r>
              <a:rPr lang="en-US" sz="3000" dirty="0">
                <a:latin typeface="Arial"/>
                <a:cs typeface="Arial"/>
              </a:rPr>
              <a:t>No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State or Federal Model:</a:t>
            </a:r>
            <a:r>
              <a:rPr lang="en-US" sz="3000" dirty="0">
                <a:latin typeface="Arial"/>
                <a:cs typeface="Arial"/>
              </a:rPr>
              <a:t> State</a:t>
            </a: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5AB7F-18A9-464C-8EB8-A2F2B9E6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9544" y="6374893"/>
            <a:ext cx="2975658" cy="365125"/>
          </a:xfrm>
        </p:spPr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23</a:t>
            </a:fld>
            <a:endParaRPr lang="en-US" sz="120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CCCFE-7E90-5F2B-01CD-18DAE1D78DF8}"/>
              </a:ext>
            </a:extLst>
          </p:cNvPr>
          <p:cNvSpPr/>
          <p:nvPr/>
        </p:nvSpPr>
        <p:spPr>
          <a:xfrm>
            <a:off x="9777941" y="1667772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Elementary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C4048-1791-A700-D3D6-2C72A804FBCB}"/>
              </a:ext>
            </a:extLst>
          </p:cNvPr>
          <p:cNvSpPr/>
          <p:nvPr/>
        </p:nvSpPr>
        <p:spPr>
          <a:xfrm>
            <a:off x="9777940" y="2746074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Middle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08E78-202F-2714-7666-C39B9D8592FC}"/>
              </a:ext>
            </a:extLst>
          </p:cNvPr>
          <p:cNvSpPr/>
          <p:nvPr/>
        </p:nvSpPr>
        <p:spPr>
          <a:xfrm>
            <a:off x="9777941" y="3824376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High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DFDEF-E180-7620-E725-3892F428EF42}"/>
              </a:ext>
            </a:extLst>
          </p:cNvPr>
          <p:cNvSpPr/>
          <p:nvPr/>
        </p:nvSpPr>
        <p:spPr>
          <a:xfrm>
            <a:off x="368220" y="5190225"/>
            <a:ext cx="3134264" cy="1006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500" b="1">
                <a:latin typeface="Arial"/>
                <a:cs typeface="Calibri"/>
              </a:rPr>
              <a:t>School Quality Indicator</a:t>
            </a:r>
            <a:endParaRPr lang="en-US" sz="2500" b="1">
              <a:latin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AF0283-0FE9-F327-00C6-E193EC799757}"/>
              </a:ext>
            </a:extLst>
          </p:cNvPr>
          <p:cNvCxnSpPr/>
          <p:nvPr/>
        </p:nvCxnSpPr>
        <p:spPr>
          <a:xfrm flipV="1">
            <a:off x="358739" y="1102744"/>
            <a:ext cx="9018422" cy="15784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61260C-B0B1-DFA2-9132-D866F09D209E}"/>
              </a:ext>
            </a:extLst>
          </p:cNvPr>
          <p:cNvSpPr txBox="1"/>
          <p:nvPr/>
        </p:nvSpPr>
        <p:spPr>
          <a:xfrm>
            <a:off x="9384001" y="1015041"/>
            <a:ext cx="24987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Arial"/>
                <a:cs typeface="Calibri"/>
              </a:rPr>
              <a:t>Applicable Grade Span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17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52D0-ACB9-6646-A80D-085F4ADE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12" y="56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Chronic Student Absenteeism 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0276-0B2C-8540-B621-3AC1A554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53" y="1451815"/>
            <a:ext cx="9510786" cy="38083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Definition:</a:t>
            </a:r>
            <a:r>
              <a:rPr lang="en-US" sz="3000" dirty="0">
                <a:latin typeface="Arial"/>
                <a:cs typeface="Arial"/>
              </a:rPr>
              <a:t> The percentage of students whose absences exceed 10% of days in membership.</a:t>
            </a:r>
            <a:endParaRPr lang="en-US" sz="3000" dirty="0">
              <a:highlight>
                <a:srgbClr val="FFFF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Existing Data System: </a:t>
            </a:r>
            <a:r>
              <a:rPr lang="en-US" sz="3000" dirty="0">
                <a:latin typeface="Arial"/>
                <a:cs typeface="Arial"/>
              </a:rPr>
              <a:t>Yes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State or Federal Model:</a:t>
            </a:r>
            <a:r>
              <a:rPr lang="en-US" sz="3000" dirty="0">
                <a:latin typeface="Arial"/>
                <a:cs typeface="Arial"/>
              </a:rPr>
              <a:t> State</a:t>
            </a: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5AB7F-18A9-464C-8EB8-A2F2B9E6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9544" y="6374893"/>
            <a:ext cx="2975658" cy="365125"/>
          </a:xfrm>
        </p:spPr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24</a:t>
            </a:fld>
            <a:endParaRPr lang="en-US" sz="120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CCCFE-7E90-5F2B-01CD-18DAE1D78DF8}"/>
              </a:ext>
            </a:extLst>
          </p:cNvPr>
          <p:cNvSpPr/>
          <p:nvPr/>
        </p:nvSpPr>
        <p:spPr>
          <a:xfrm>
            <a:off x="10079197" y="1774098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Elementary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C4048-1791-A700-D3D6-2C72A804FBCB}"/>
              </a:ext>
            </a:extLst>
          </p:cNvPr>
          <p:cNvSpPr/>
          <p:nvPr/>
        </p:nvSpPr>
        <p:spPr>
          <a:xfrm>
            <a:off x="10079196" y="2852400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Middle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08E78-202F-2714-7666-C39B9D8592FC}"/>
              </a:ext>
            </a:extLst>
          </p:cNvPr>
          <p:cNvSpPr/>
          <p:nvPr/>
        </p:nvSpPr>
        <p:spPr>
          <a:xfrm>
            <a:off x="10079197" y="3930702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High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DFDEF-E180-7620-E725-3892F428EF42}"/>
              </a:ext>
            </a:extLst>
          </p:cNvPr>
          <p:cNvSpPr/>
          <p:nvPr/>
        </p:nvSpPr>
        <p:spPr>
          <a:xfrm>
            <a:off x="318792" y="5190225"/>
            <a:ext cx="3134264" cy="1006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500" b="1">
                <a:latin typeface="Arial"/>
                <a:cs typeface="Calibri"/>
              </a:rPr>
              <a:t>School Quality Indicator</a:t>
            </a:r>
            <a:endParaRPr lang="en-US" sz="2500" b="1">
              <a:latin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AF0283-0FE9-F327-00C6-E193EC799757}"/>
              </a:ext>
            </a:extLst>
          </p:cNvPr>
          <p:cNvCxnSpPr/>
          <p:nvPr/>
        </p:nvCxnSpPr>
        <p:spPr>
          <a:xfrm>
            <a:off x="358739" y="1032029"/>
            <a:ext cx="9559091" cy="1936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61260C-B0B1-DFA2-9132-D866F09D209E}"/>
              </a:ext>
            </a:extLst>
          </p:cNvPr>
          <p:cNvSpPr txBox="1"/>
          <p:nvPr/>
        </p:nvSpPr>
        <p:spPr>
          <a:xfrm>
            <a:off x="9685257" y="1121367"/>
            <a:ext cx="24987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Arial"/>
                <a:cs typeface="Calibri"/>
              </a:rPr>
              <a:t>Applicable Grade Span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47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52D0-ACB9-6646-A80D-085F4ADE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97" y="10454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School Climate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0276-0B2C-8540-B621-3AC1A554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0" y="1387385"/>
            <a:ext cx="9825487" cy="38083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Definition: </a:t>
            </a:r>
            <a:r>
              <a:rPr lang="en-US" sz="2900" dirty="0">
                <a:latin typeface="Arial"/>
                <a:cs typeface="Arial"/>
              </a:rPr>
              <a:t>Percentage of students and teachers who affirm the qualities of a school related to engagement and environment.</a:t>
            </a:r>
            <a:endParaRPr lang="en-US" sz="29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Existing Data System: </a:t>
            </a:r>
            <a:r>
              <a:rPr lang="en-US" sz="3000" dirty="0">
                <a:latin typeface="Arial"/>
                <a:cs typeface="Arial"/>
              </a:rPr>
              <a:t>No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State or Federal Model:</a:t>
            </a:r>
            <a:r>
              <a:rPr lang="en-US" sz="3000" dirty="0">
                <a:latin typeface="Arial"/>
                <a:cs typeface="Arial"/>
              </a:rPr>
              <a:t> State</a:t>
            </a: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5AB7F-18A9-464C-8EB8-A2F2B9E6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9544" y="6374893"/>
            <a:ext cx="2975658" cy="365125"/>
          </a:xfrm>
        </p:spPr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25</a:t>
            </a:fld>
            <a:endParaRPr lang="en-US" sz="120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4CCCFE-7E90-5F2B-01CD-18DAE1D78DF8}"/>
              </a:ext>
            </a:extLst>
          </p:cNvPr>
          <p:cNvSpPr/>
          <p:nvPr/>
        </p:nvSpPr>
        <p:spPr>
          <a:xfrm>
            <a:off x="9937430" y="1787845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Elementary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C4048-1791-A700-D3D6-2C72A804FBCB}"/>
              </a:ext>
            </a:extLst>
          </p:cNvPr>
          <p:cNvSpPr/>
          <p:nvPr/>
        </p:nvSpPr>
        <p:spPr>
          <a:xfrm>
            <a:off x="9937429" y="2866147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Middle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08E78-202F-2714-7666-C39B9D8592FC}"/>
              </a:ext>
            </a:extLst>
          </p:cNvPr>
          <p:cNvSpPr/>
          <p:nvPr/>
        </p:nvSpPr>
        <p:spPr>
          <a:xfrm>
            <a:off x="9937430" y="3944449"/>
            <a:ext cx="1696527" cy="96328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>
                <a:latin typeface="Arial"/>
                <a:cs typeface="Calibri"/>
              </a:rPr>
              <a:t>High</a:t>
            </a:r>
          </a:p>
          <a:p>
            <a:pPr algn="ctr"/>
            <a:r>
              <a:rPr lang="en-US" sz="2200" b="1">
                <a:latin typeface="Arial"/>
                <a:cs typeface="Calibri"/>
              </a:rPr>
              <a:t>School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DFDEF-E180-7620-E725-3892F428EF42}"/>
              </a:ext>
            </a:extLst>
          </p:cNvPr>
          <p:cNvSpPr/>
          <p:nvPr/>
        </p:nvSpPr>
        <p:spPr>
          <a:xfrm>
            <a:off x="392933" y="5190225"/>
            <a:ext cx="3134264" cy="1006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500" b="1">
                <a:latin typeface="Arial"/>
                <a:cs typeface="Calibri"/>
              </a:rPr>
              <a:t>School Quality Indicator</a:t>
            </a:r>
            <a:endParaRPr lang="en-US" sz="2500" b="1">
              <a:latin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AF0283-0FE9-F327-00C6-E193EC799757}"/>
              </a:ext>
            </a:extLst>
          </p:cNvPr>
          <p:cNvCxnSpPr/>
          <p:nvPr/>
        </p:nvCxnSpPr>
        <p:spPr>
          <a:xfrm flipV="1">
            <a:off x="334024" y="1106241"/>
            <a:ext cx="9342100" cy="24644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61260C-B0B1-DFA2-9132-D866F09D209E}"/>
              </a:ext>
            </a:extLst>
          </p:cNvPr>
          <p:cNvSpPr txBox="1"/>
          <p:nvPr/>
        </p:nvSpPr>
        <p:spPr>
          <a:xfrm>
            <a:off x="9543490" y="1135114"/>
            <a:ext cx="24987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Arial"/>
                <a:cs typeface="Calibri"/>
              </a:rPr>
              <a:t>Applicable Grade Span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95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D5FE0-39C2-635A-29B4-543D25CD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00644"/>
            <a:ext cx="10515600" cy="1778761"/>
          </a:xfrm>
        </p:spPr>
        <p:txBody>
          <a:bodyPr>
            <a:normAutofit/>
          </a:bodyPr>
          <a:lstStyle/>
          <a:p>
            <a:r>
              <a:rPr lang="en-US" sz="4800"/>
              <a:t>Next Steps: </a:t>
            </a:r>
            <a:br>
              <a:rPr lang="en-US" sz="4800"/>
            </a:br>
            <a:r>
              <a:rPr lang="en-US" sz="4800" i="1"/>
              <a:t>Exploring Indicators in Great Depth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B8EBD0-8AB2-7659-C4CF-9D4FD433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26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9774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3295211-BEE6-2676-E6B8-47F76ECF2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670C1-78E2-E9AF-F62C-337628F0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9674" y="6420683"/>
            <a:ext cx="2975658" cy="365125"/>
          </a:xfrm>
        </p:spPr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27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335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D015387-E889-AF8E-D3A5-C8511EDB3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11695"/>
              </p:ext>
            </p:extLst>
          </p:nvPr>
        </p:nvGraphicFramePr>
        <p:xfrm>
          <a:off x="2523281" y="140197"/>
          <a:ext cx="9123946" cy="603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3946">
                  <a:extLst>
                    <a:ext uri="{9D8B030D-6E8A-4147-A177-3AD203B41FA5}">
                      <a16:colId xmlns:a16="http://schemas.microsoft.com/office/drawing/2014/main" val="3593431935"/>
                    </a:ext>
                  </a:extLst>
                </a:gridCol>
              </a:tblGrid>
              <a:tr h="443524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</a:p>
                  </a:txBody>
                  <a:tcPr marL="93621" marR="93621" marT="46811" marB="46811"/>
                </a:tc>
                <a:extLst>
                  <a:ext uri="{0D108BD9-81ED-4DB2-BD59-A6C34878D82A}">
                    <a16:rowId xmlns:a16="http://schemas.microsoft.com/office/drawing/2014/main" val="2980511680"/>
                  </a:ext>
                </a:extLst>
              </a:tr>
              <a:tr h="1155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indicator needs to be established; requiring discussion and research to determine how to measure and collect from authoritative sources.</a:t>
                      </a:r>
                      <a:endParaRPr lang="en-US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21" marR="93621" marT="46811" marB="46811"/>
                </a:tc>
                <a:extLst>
                  <a:ext uri="{0D108BD9-81ED-4DB2-BD59-A6C34878D82A}">
                    <a16:rowId xmlns:a16="http://schemas.microsoft.com/office/drawing/2014/main" val="3227237838"/>
                  </a:ext>
                </a:extLst>
              </a:tr>
              <a:tr h="443524">
                <a:tc>
                  <a:txBody>
                    <a:bodyPr/>
                    <a:lstStyle/>
                    <a:p>
                      <a:pPr algn="ctr"/>
                      <a:r>
                        <a:rPr lang="en-US" sz="2500" b="1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</a:t>
                      </a:r>
                    </a:p>
                  </a:txBody>
                  <a:tcPr marL="93621" marR="93621" marT="46811" marB="46811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02638"/>
                  </a:ext>
                </a:extLst>
              </a:tr>
              <a:tr h="799560">
                <a:tc>
                  <a:txBody>
                    <a:bodyPr/>
                    <a:lstStyle/>
                    <a:p>
                      <a:pPr algn="ctr"/>
                      <a:r>
                        <a:rPr lang="en-US" sz="2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Some information for the indicator is available, but business rules need to be established.</a:t>
                      </a:r>
                      <a:endParaRPr lang="en-US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21" marR="93621" marT="46811" marB="46811"/>
                </a:tc>
                <a:extLst>
                  <a:ext uri="{0D108BD9-81ED-4DB2-BD59-A6C34878D82A}">
                    <a16:rowId xmlns:a16="http://schemas.microsoft.com/office/drawing/2014/main" val="4189545023"/>
                  </a:ext>
                </a:extLst>
              </a:tr>
              <a:tr h="443524">
                <a:tc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</a:t>
                      </a:r>
                    </a:p>
                  </a:txBody>
                  <a:tcPr marL="93621" marR="93621" marT="46811" marB="46811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04149"/>
                  </a:ext>
                </a:extLst>
              </a:tr>
              <a:tr h="101987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Indicators have sufficient data. Model simulations are created and business rules are adjusted as needed. </a:t>
                      </a:r>
                      <a:endParaRPr lang="en-US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21" marR="93621" marT="46811" marB="46811"/>
                </a:tc>
                <a:extLst>
                  <a:ext uri="{0D108BD9-81ED-4DB2-BD59-A6C34878D82A}">
                    <a16:rowId xmlns:a16="http://schemas.microsoft.com/office/drawing/2014/main" val="384339142"/>
                  </a:ext>
                </a:extLst>
              </a:tr>
              <a:tr h="443524">
                <a:tc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Finalize</a:t>
                      </a:r>
                    </a:p>
                  </a:txBody>
                  <a:tcPr marL="93621" marR="93621" marT="46811" marB="46811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69738"/>
                  </a:ext>
                </a:extLst>
              </a:tr>
              <a:tr h="101987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indicator is final, leadership will determine to include or exclude from the school performance grade model. </a:t>
                      </a:r>
                      <a:endParaRPr lang="en-US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621" marR="93621" marT="46811" marB="46811"/>
                </a:tc>
                <a:extLst>
                  <a:ext uri="{0D108BD9-81ED-4DB2-BD59-A6C34878D82A}">
                    <a16:rowId xmlns:a16="http://schemas.microsoft.com/office/drawing/2014/main" val="3259108717"/>
                  </a:ext>
                </a:extLst>
              </a:tr>
            </a:tbl>
          </a:graphicData>
        </a:graphic>
      </p:graphicFrame>
      <p:sp>
        <p:nvSpPr>
          <p:cNvPr id="23" name="Flowchart: Document 22">
            <a:extLst>
              <a:ext uri="{FF2B5EF4-FFF2-40B4-BE49-F238E27FC236}">
                <a16:creationId xmlns:a16="http://schemas.microsoft.com/office/drawing/2014/main" id="{3CB404DB-8E43-AE35-0CFF-22BA7B96C194}"/>
              </a:ext>
            </a:extLst>
          </p:cNvPr>
          <p:cNvSpPr/>
          <p:nvPr/>
        </p:nvSpPr>
        <p:spPr>
          <a:xfrm>
            <a:off x="-1" y="0"/>
            <a:ext cx="2045369" cy="264694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6F6067-EF15-4172-B606-8B1C1D46F348}"/>
              </a:ext>
            </a:extLst>
          </p:cNvPr>
          <p:cNvSpPr txBox="1"/>
          <p:nvPr/>
        </p:nvSpPr>
        <p:spPr>
          <a:xfrm>
            <a:off x="-175177" y="326559"/>
            <a:ext cx="239571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Evaluate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C4EA7-9151-960B-112A-EC0FE7092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2378"/>
            <a:ext cx="12192001" cy="3873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FC111D-B515-618D-D19A-F29C0CBE88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77197" y="6398143"/>
            <a:ext cx="1727697" cy="2844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44B7B2-FFA2-5148-A472-BF046BD8952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60FE2A93-30DA-83F1-0A14-BD3D2F5B1402}"/>
              </a:ext>
            </a:extLst>
          </p:cNvPr>
          <p:cNvSpPr/>
          <p:nvPr/>
        </p:nvSpPr>
        <p:spPr>
          <a:xfrm>
            <a:off x="11755978" y="706726"/>
            <a:ext cx="348916" cy="4897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16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biLevel thresh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A668-84DD-4C4A-A400-784B0BF1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3" y="185351"/>
            <a:ext cx="8120093" cy="1115165"/>
          </a:xfrm>
        </p:spPr>
        <p:txBody>
          <a:bodyPr/>
          <a:lstStyle/>
          <a:p>
            <a:r>
              <a:rPr lang="en-US"/>
              <a:t>Current Indicators Status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89BF840-2E6A-5D46-D25E-3645CD0270A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9890778"/>
              </p:ext>
            </p:extLst>
          </p:nvPr>
        </p:nvGraphicFramePr>
        <p:xfrm>
          <a:off x="233333" y="1300516"/>
          <a:ext cx="11739594" cy="4822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4899">
                  <a:extLst>
                    <a:ext uri="{9D8B030D-6E8A-4147-A177-3AD203B41FA5}">
                      <a16:colId xmlns:a16="http://schemas.microsoft.com/office/drawing/2014/main" val="1432612223"/>
                    </a:ext>
                  </a:extLst>
                </a:gridCol>
                <a:gridCol w="3620204">
                  <a:extLst>
                    <a:ext uri="{9D8B030D-6E8A-4147-A177-3AD203B41FA5}">
                      <a16:colId xmlns:a16="http://schemas.microsoft.com/office/drawing/2014/main" val="3785869130"/>
                    </a:ext>
                  </a:extLst>
                </a:gridCol>
                <a:gridCol w="2181439">
                  <a:extLst>
                    <a:ext uri="{9D8B030D-6E8A-4147-A177-3AD203B41FA5}">
                      <a16:colId xmlns:a16="http://schemas.microsoft.com/office/drawing/2014/main" val="4281756550"/>
                    </a:ext>
                  </a:extLst>
                </a:gridCol>
                <a:gridCol w="1543052">
                  <a:extLst>
                    <a:ext uri="{9D8B030D-6E8A-4147-A177-3AD203B41FA5}">
                      <a16:colId xmlns:a16="http://schemas.microsoft.com/office/drawing/2014/main" val="362577824"/>
                    </a:ext>
                  </a:extLst>
                </a:gridCol>
              </a:tblGrid>
              <a:tr h="539844">
                <a:tc>
                  <a:txBody>
                    <a:bodyPr/>
                    <a:lstStyle/>
                    <a:p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74660"/>
                  </a:ext>
                </a:extLst>
              </a:tr>
              <a:tr h="400284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Climate Survey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Durable Skills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Extra-Curricular or Intra-Curricular Activities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Improving Student Group Performance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Postsecondary Outcomes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Postsecondary Inputs (Middle School)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Postsecondary Inputs (Elementary School)</a:t>
                      </a:r>
                      <a:endParaRPr lang="en-US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25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Absenteeism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25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Postsecondary Inputs (High School)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25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5-Year Cohort Graduation Rate</a:t>
                      </a:r>
                      <a:endParaRPr lang="en-US" sz="2500" b="1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0365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82F3F14-EE87-0EB7-2976-58E6E5863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2378"/>
            <a:ext cx="12192001" cy="38739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E9654-B512-F741-B427-05C8DEBAAF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07151" y="6414356"/>
            <a:ext cx="1727697" cy="2844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44B7B2-FFA2-5148-A472-BF046BD8952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20CF528-63F9-A2AC-D6F7-6528A6D08993}"/>
              </a:ext>
            </a:extLst>
          </p:cNvPr>
          <p:cNvSpPr/>
          <p:nvPr/>
        </p:nvSpPr>
        <p:spPr>
          <a:xfrm>
            <a:off x="4218517" y="4836695"/>
            <a:ext cx="759884" cy="324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D772633-9564-A728-82AE-E858C6B32F28}"/>
              </a:ext>
            </a:extLst>
          </p:cNvPr>
          <p:cNvSpPr/>
          <p:nvPr/>
        </p:nvSpPr>
        <p:spPr>
          <a:xfrm>
            <a:off x="7853168" y="4836695"/>
            <a:ext cx="759884" cy="324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6BFD76E-F772-BC61-B174-1451FF3E0DD7}"/>
              </a:ext>
            </a:extLst>
          </p:cNvPr>
          <p:cNvSpPr/>
          <p:nvPr/>
        </p:nvSpPr>
        <p:spPr>
          <a:xfrm>
            <a:off x="10027209" y="4836695"/>
            <a:ext cx="759884" cy="324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255A9-5D6C-F178-DCDC-160DCF3A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1879" y="6356350"/>
            <a:ext cx="2975658" cy="365125"/>
          </a:xfrm>
        </p:spPr>
        <p:txBody>
          <a:bodyPr/>
          <a:lstStyle/>
          <a:p>
            <a:fld id="{4944B7B2-FFA2-5148-A472-BF046BD89520}" type="slidenum">
              <a:rPr lang="en-US" sz="1200" dirty="0" smtClean="0">
                <a:latin typeface="+mn-lt"/>
              </a:rPr>
              <a:pPr/>
              <a:t>3</a:t>
            </a:fld>
            <a:endParaRPr lang="en-US" sz="1200">
              <a:latin typeface="+mn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0DD2221-5D57-79D6-F2C0-4CA664D4E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90" y="1260389"/>
            <a:ext cx="9249182" cy="3731741"/>
          </a:xfrm>
        </p:spPr>
        <p:txBody>
          <a:bodyPr>
            <a:normAutofit/>
          </a:bodyPr>
          <a:lstStyle/>
          <a:p>
            <a:r>
              <a:rPr lang="en-US">
                <a:cs typeface="Arial"/>
              </a:rPr>
              <a:t>Testing and 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Accountability 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Goals </a:t>
            </a:r>
            <a:endParaRPr lang="en-US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3E118F07-CD0E-650A-0C64-00064AE0F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288" y="214904"/>
            <a:ext cx="6976714" cy="60120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92EE36-9533-5B68-9A71-76CE774BE164}"/>
              </a:ext>
            </a:extLst>
          </p:cNvPr>
          <p:cNvSpPr/>
          <p:nvPr/>
        </p:nvSpPr>
        <p:spPr>
          <a:xfrm>
            <a:off x="5548703" y="2490076"/>
            <a:ext cx="6306205" cy="1033516"/>
          </a:xfrm>
          <a:prstGeom prst="rect">
            <a:avLst/>
          </a:prstGeom>
          <a:noFill/>
          <a:ln w="57150">
            <a:solidFill>
              <a:srgbClr val="1C3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69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DD427-D1AC-CBCC-38E5-AC9F0FAB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12024"/>
            <a:ext cx="10515600" cy="2000734"/>
          </a:xfrm>
        </p:spPr>
        <p:txBody>
          <a:bodyPr>
            <a:normAutofit/>
          </a:bodyPr>
          <a:lstStyle/>
          <a:p>
            <a:pPr algn="ctr"/>
            <a:r>
              <a:rPr lang="en-US" sz="540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E88BB-36F6-EAE8-48E1-48AD793B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30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336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255A9-5D6C-F178-DCDC-160DCF3A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3663" y="6356350"/>
            <a:ext cx="2975658" cy="365125"/>
          </a:xfrm>
        </p:spPr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4</a:t>
            </a:fld>
            <a:endParaRPr lang="en-US" sz="1200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5346EC-0E7B-D677-15F8-74B5BF55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37" y="396417"/>
            <a:ext cx="10717048" cy="896391"/>
          </a:xfrm>
        </p:spPr>
        <p:txBody>
          <a:bodyPr/>
          <a:lstStyle/>
          <a:p>
            <a:r>
              <a:rPr lang="en-US">
                <a:cs typeface="Arial"/>
              </a:rPr>
              <a:t>School Performance Grade Redesign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9DDB8-5C11-30A9-1FB3-3B7EB5B33267}"/>
              </a:ext>
            </a:extLst>
          </p:cNvPr>
          <p:cNvSpPr txBox="1"/>
          <p:nvPr/>
        </p:nvSpPr>
        <p:spPr>
          <a:xfrm>
            <a:off x="614360" y="1374529"/>
            <a:ext cx="11049759" cy="48995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</a:pPr>
            <a:r>
              <a:rPr lang="en-US" sz="2600" b="1">
                <a:solidFill>
                  <a:srgbClr val="1C3766"/>
                </a:solidFill>
                <a:latin typeface="Arial"/>
                <a:ea typeface="+mn-lt"/>
                <a:cs typeface="+mn-lt"/>
              </a:rPr>
              <a:t>Goal: Develop a multi-measure model of school performance that moves beyond compliance with federal guidelines and represents NC educational values.</a:t>
            </a:r>
            <a:endParaRPr lang="en-US">
              <a:solidFill>
                <a:srgbClr val="1C3766"/>
              </a:solidFill>
              <a:latin typeface="Arial"/>
              <a:cs typeface="Arial"/>
            </a:endParaRP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Arial"/>
              </a:rPr>
              <a:t>Pandemic shed light on inadequacy of current school accountability model</a:t>
            </a:r>
            <a:endParaRPr lang="en-US">
              <a:solidFill>
                <a:schemeClr val="accent1">
                  <a:lumMod val="50000"/>
                </a:schemeClr>
              </a:solidFill>
              <a:cs typeface="Calibri" panose="020F0502020204030204"/>
            </a:endParaRP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Arial"/>
              </a:rPr>
              <a:t>Reduce reliance on test scores &amp; growth by adding valuable school quality indicators</a:t>
            </a:r>
            <a:endParaRPr lang="en-US" sz="26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Indicators of school performance (i.e., school climate scores, Portrait of a Graduate (POG) competency attainment, school safety, parent engagement, career/college readiness, etc.)  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Federal requirements would continue to be met</a:t>
            </a:r>
            <a:endParaRPr lang="en-US" sz="2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0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8134-BC59-2939-8B88-EC68FE48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94" y="133438"/>
            <a:ext cx="11678012" cy="885705"/>
          </a:xfrm>
        </p:spPr>
        <p:txBody>
          <a:bodyPr>
            <a:normAutofit fontScale="90000"/>
          </a:bodyPr>
          <a:lstStyle/>
          <a:p>
            <a:r>
              <a:rPr lang="en-US"/>
              <a:t>North Carolina’s Current Accountability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ED7B2-D71A-49BB-7485-520F211BB9C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956593" y="6356350"/>
            <a:ext cx="297565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smtClean="0">
                <a:latin typeface="+mn-lt"/>
              </a:rPr>
              <a:t>5</a:t>
            </a:fld>
            <a:endParaRPr lang="en-US" sz="120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CA6037-B1B4-C52D-DBF6-FF1B7DFA3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68" y="1019143"/>
            <a:ext cx="7790464" cy="5334120"/>
          </a:xfrm>
          <a:prstGeom prst="rect">
            <a:avLst/>
          </a:prstGeom>
          <a:ln w="12700">
            <a:solidFill>
              <a:srgbClr val="003399"/>
            </a:solidFill>
          </a:ln>
        </p:spPr>
      </p:pic>
    </p:spTree>
    <p:extLst>
      <p:ext uri="{BB962C8B-B14F-4D97-AF65-F5344CB8AC3E}">
        <p14:creationId xmlns:p14="http://schemas.microsoft.com/office/powerpoint/2010/main" val="263434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CBB67-A00A-448C-05D6-95921ED9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2570"/>
            <a:ext cx="10086975" cy="1149641"/>
          </a:xfrm>
        </p:spPr>
        <p:txBody>
          <a:bodyPr/>
          <a:lstStyle/>
          <a:p>
            <a:r>
              <a:rPr lang="en-US"/>
              <a:t>North Carolina’s SPG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42415-421E-314C-2F6E-2DEF9A686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171"/>
            <a:ext cx="10515600" cy="4913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/>
              <a:t>First reported in February 2015 based on 2013–14 school year data.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/>
              <a:t>The model is weighted 80% achievement and 20% growth</a:t>
            </a:r>
          </a:p>
          <a:p>
            <a:pPr marL="803275" lvl="1" indent="-3460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sz="3200"/>
              <a:t>A = 100–85</a:t>
            </a:r>
          </a:p>
          <a:p>
            <a:pPr marL="803275" lvl="1" indent="-3460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sz="3200"/>
              <a:t>B = 84–70</a:t>
            </a:r>
          </a:p>
          <a:p>
            <a:pPr marL="803275" lvl="1" indent="-3460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sz="3200"/>
              <a:t>C = 69–55</a:t>
            </a:r>
          </a:p>
          <a:p>
            <a:pPr marL="803275" lvl="1" indent="-3460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sz="3200"/>
              <a:t>D = 54–40</a:t>
            </a:r>
          </a:p>
          <a:p>
            <a:pPr marL="803275" lvl="1" indent="-3460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sz="3200"/>
              <a:t>F = 39 and below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B6CEF-E910-1AEE-A12E-01044C7D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4235" y="6356350"/>
            <a:ext cx="2975658" cy="365125"/>
          </a:xfrm>
        </p:spPr>
        <p:txBody>
          <a:bodyPr/>
          <a:lstStyle/>
          <a:p>
            <a:fld id="{4944B7B2-FFA2-5148-A472-BF046BD89520}" type="slidenum">
              <a:rPr lang="en-US" sz="1200" smtClean="0">
                <a:latin typeface="+mn-lt"/>
              </a:rPr>
              <a:pPr/>
              <a:t>6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15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906A-C96F-193D-C6D2-779A6F49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73" y="185953"/>
            <a:ext cx="11678854" cy="885705"/>
          </a:xfrm>
        </p:spPr>
        <p:txBody>
          <a:bodyPr>
            <a:noAutofit/>
          </a:bodyPr>
          <a:lstStyle/>
          <a:p>
            <a:r>
              <a:rPr lang="en-US" sz="3200"/>
              <a:t>Scoring Example: Annual Measurable Differentiation (AMD)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A825F-A9C3-1A8B-47DF-64507EF2365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030731" y="6356350"/>
            <a:ext cx="297565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smtClean="0">
                <a:latin typeface="+mn-lt"/>
              </a:rPr>
              <a:t>7</a:t>
            </a:fld>
            <a:endParaRPr lang="en-US" sz="120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B824F-D1A4-D74D-AF85-1E9F148066B9}"/>
              </a:ext>
            </a:extLst>
          </p:cNvPr>
          <p:cNvSpPr txBox="1"/>
          <p:nvPr/>
        </p:nvSpPr>
        <p:spPr>
          <a:xfrm>
            <a:off x="6687947" y="6071317"/>
            <a:ext cx="922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NC Consolidated State Plan, p. 46: https://www.dpi.nc.gov/media/8459/download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6BE2E-89A1-3155-D12B-98E6353E07A2}"/>
              </a:ext>
            </a:extLst>
          </p:cNvPr>
          <p:cNvSpPr txBox="1"/>
          <p:nvPr/>
        </p:nvSpPr>
        <p:spPr>
          <a:xfrm>
            <a:off x="343072" y="5758012"/>
            <a:ext cx="1036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4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Score = 44.9 (.8) + 75.2(.2) = 51.0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56CC3-78D7-4997-7FD5-88A50E78843D}"/>
              </a:ext>
            </a:extLst>
          </p:cNvPr>
          <p:cNvSpPr txBox="1"/>
          <p:nvPr/>
        </p:nvSpPr>
        <p:spPr>
          <a:xfrm>
            <a:off x="343072" y="1069040"/>
            <a:ext cx="1036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43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Elementary/Middle School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62330-CDDC-790B-2C3E-E76C14D4A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72" y="1530705"/>
            <a:ext cx="11437267" cy="42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1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795B-2E25-567B-7597-587A0BC2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75" y="0"/>
            <a:ext cx="11632557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NC Grades by School Type (2021–22)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B42C8-FB2F-FEE2-F32C-DA746288DAD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907166" y="6356350"/>
            <a:ext cx="297565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smtClean="0">
                <a:latin typeface="+mn-lt"/>
              </a:rPr>
              <a:t>8</a:t>
            </a:fld>
            <a:endParaRPr lang="en-US" sz="120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92553-126C-8945-0605-9FAB25C49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2" b="15452"/>
          <a:stretch/>
        </p:blipFill>
        <p:spPr>
          <a:xfrm>
            <a:off x="1843718" y="1050587"/>
            <a:ext cx="8504559" cy="2649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DBB4B8-54BF-4614-45D0-BBEC02A16872}"/>
              </a:ext>
            </a:extLst>
          </p:cNvPr>
          <p:cNvSpPr txBox="1"/>
          <p:nvPr/>
        </p:nvSpPr>
        <p:spPr>
          <a:xfrm>
            <a:off x="465075" y="3700076"/>
            <a:ext cx="115074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C3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and F Schools: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C3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46.5% Elementary (N=1,267)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C3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 Middle School (N=694)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C3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 High School (N=634)</a:t>
            </a:r>
          </a:p>
          <a:p>
            <a:pPr lvl="1"/>
            <a:endParaRPr lang="en-US" sz="2400" i="1">
              <a:solidFill>
                <a:srgbClr val="1C37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>
                <a:solidFill>
                  <a:srgbClr val="1C3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In high school, fewer D &amp; F schools is a function of the accountability model. K–8 school grades are limited to test score results.</a:t>
            </a:r>
          </a:p>
        </p:txBody>
      </p:sp>
    </p:spTree>
    <p:extLst>
      <p:ext uri="{BB962C8B-B14F-4D97-AF65-F5344CB8AC3E}">
        <p14:creationId xmlns:p14="http://schemas.microsoft.com/office/powerpoint/2010/main" val="298727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90D420-58CD-2447-CC10-E0C405589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64" y="6332228"/>
            <a:ext cx="12199109" cy="34511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75346EC-0E7B-D677-15F8-74B5BF55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9" y="288723"/>
            <a:ext cx="11235766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500" kern="1200"/>
              <a:t>SPG - State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9DDB8-5C11-30A9-1FB3-3B7EB5B33267}"/>
              </a:ext>
            </a:extLst>
          </p:cNvPr>
          <p:cNvSpPr txBox="1"/>
          <p:nvPr/>
        </p:nvSpPr>
        <p:spPr>
          <a:xfrm>
            <a:off x="284202" y="1319805"/>
            <a:ext cx="1171034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500" b="0" i="0" u="none" strike="noStrike">
                <a:solidFill>
                  <a:srgbClr val="1C37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School performance grade (A–F) state comparisons for the 2021–22 school year </a:t>
            </a:r>
            <a:endParaRPr lang="en-US" sz="2500">
              <a:solidFill>
                <a:srgbClr val="1C37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255A9-5D6C-F178-DCDC-160DCF3A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6838" y="6349381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944B7B2-FFA2-5148-A472-BF046BD89520}" type="slidenum">
              <a:rPr lang="en-US" sz="1200" smtClean="0"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9</a:t>
            </a:fld>
            <a:endParaRPr lang="en-US" sz="1200">
              <a:latin typeface="+mn-lt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08282D-02D4-227A-055E-A5622B31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AD06F6-ADF9-3760-6960-11A96A01E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18282"/>
              </p:ext>
            </p:extLst>
          </p:nvPr>
        </p:nvGraphicFramePr>
        <p:xfrm>
          <a:off x="494271" y="1919507"/>
          <a:ext cx="11198696" cy="4138827"/>
        </p:xfrm>
        <a:graphic>
          <a:graphicData uri="http://schemas.openxmlformats.org/drawingml/2006/table">
            <a:tbl>
              <a:tblPr firstRow="1" bandRow="1"/>
              <a:tblGrid>
                <a:gridCol w="1890582">
                  <a:extLst>
                    <a:ext uri="{9D8B030D-6E8A-4147-A177-3AD203B41FA5}">
                      <a16:colId xmlns:a16="http://schemas.microsoft.com/office/drawing/2014/main" val="3726622148"/>
                    </a:ext>
                  </a:extLst>
                </a:gridCol>
                <a:gridCol w="1680519">
                  <a:extLst>
                    <a:ext uri="{9D8B030D-6E8A-4147-A177-3AD203B41FA5}">
                      <a16:colId xmlns:a16="http://schemas.microsoft.com/office/drawing/2014/main" val="2265889429"/>
                    </a:ext>
                  </a:extLst>
                </a:gridCol>
                <a:gridCol w="1692876">
                  <a:extLst>
                    <a:ext uri="{9D8B030D-6E8A-4147-A177-3AD203B41FA5}">
                      <a16:colId xmlns:a16="http://schemas.microsoft.com/office/drawing/2014/main" val="3121254075"/>
                    </a:ext>
                  </a:extLst>
                </a:gridCol>
                <a:gridCol w="1569308">
                  <a:extLst>
                    <a:ext uri="{9D8B030D-6E8A-4147-A177-3AD203B41FA5}">
                      <a16:colId xmlns:a16="http://schemas.microsoft.com/office/drawing/2014/main" val="2747997863"/>
                    </a:ext>
                  </a:extLst>
                </a:gridCol>
                <a:gridCol w="1495168">
                  <a:extLst>
                    <a:ext uri="{9D8B030D-6E8A-4147-A177-3AD203B41FA5}">
                      <a16:colId xmlns:a16="http://schemas.microsoft.com/office/drawing/2014/main" val="2744392074"/>
                    </a:ext>
                  </a:extLst>
                </a:gridCol>
                <a:gridCol w="1470454">
                  <a:extLst>
                    <a:ext uri="{9D8B030D-6E8A-4147-A177-3AD203B41FA5}">
                      <a16:colId xmlns:a16="http://schemas.microsoft.com/office/drawing/2014/main" val="3321125414"/>
                    </a:ext>
                  </a:extLst>
                </a:gridCol>
                <a:gridCol w="1399789">
                  <a:extLst>
                    <a:ext uri="{9D8B030D-6E8A-4147-A177-3AD203B41FA5}">
                      <a16:colId xmlns:a16="http://schemas.microsoft.com/office/drawing/2014/main" val="1140995679"/>
                    </a:ext>
                  </a:extLst>
                </a:gridCol>
              </a:tblGrid>
              <a:tr h="15083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Schools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Schools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Schools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Schools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Schools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Schools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8204"/>
                  </a:ext>
                </a:extLst>
              </a:tr>
              <a:tr h="55354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Carolina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 (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5.6)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 (17.2)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907 (35.0)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 (32.1)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 (10.2)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2,595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101906"/>
                  </a:ext>
                </a:extLst>
              </a:tr>
              <a:tr h="51898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Arizona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 (27.3)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767 (43.2)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 (22.7)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(5.0)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(1.6)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1,774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338426"/>
                  </a:ext>
                </a:extLst>
              </a:tr>
              <a:tr h="531341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1,069 (32.1)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842 (25.1)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1,229 (36.7)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 (5.4)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(0.7)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3,348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191192"/>
                  </a:ext>
                </a:extLst>
              </a:tr>
              <a:tr h="55605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Louisiana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(15.9)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 (29.9)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(29.0)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 (14.7)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(10.3)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1,206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09592"/>
                  </a:ext>
                </a:extLst>
              </a:tr>
              <a:tr h="531341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Mississippi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 (29.8)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 (31.5)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(19.8)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(14.1)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(4.7)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866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944398"/>
                  </a:ext>
                </a:extLst>
              </a:tr>
              <a:tr h="48237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Texas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2,356 (27.9)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3,895 (46.1)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1,636 (19.4)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 (4.4)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 (2.2)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8,451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09" marR="96509" marT="48255" marB="482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518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240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aa34c759-573d-4d49-8a3b-73dc39c8f05e">
      <Terms xmlns="http://schemas.microsoft.com/office/infopath/2007/PartnerControls"/>
    </lcf76f155ced4ddcb4097134ff3c332f>
    <TaxCatchAll xmlns="6459bdac-37d7-4ad1-858b-5e27a587dcee" xsi:nil="true"/>
    <Date xmlns="aa34c759-573d-4d49-8a3b-73dc39c8f05e" xsi:nil="true"/>
    <SharedWithUsers xmlns="6459bdac-37d7-4ad1-858b-5e27a587dcee">
      <UserInfo>
        <DisplayName>Tammy Howard</DisplayName>
        <AccountId>212</AccountId>
        <AccountType/>
      </UserInfo>
      <UserInfo>
        <DisplayName>Lucy Medlin</DisplayName>
        <AccountId>311</AccountId>
        <AccountType/>
      </UserInfo>
      <UserInfo>
        <DisplayName>Jaime Denny</DisplayName>
        <AccountId>842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4A0F153DC538429394DA42DC5131D8" ma:contentTypeVersion="19" ma:contentTypeDescription="Create a new document." ma:contentTypeScope="" ma:versionID="f9e874911cf5a7f852af9d6c4cd1187a">
  <xsd:schema xmlns:xsd="http://www.w3.org/2001/XMLSchema" xmlns:xs="http://www.w3.org/2001/XMLSchema" xmlns:p="http://schemas.microsoft.com/office/2006/metadata/properties" xmlns:ns1="http://schemas.microsoft.com/sharepoint/v3" xmlns:ns2="aa34c759-573d-4d49-8a3b-73dc39c8f05e" xmlns:ns3="6459bdac-37d7-4ad1-858b-5e27a587dcee" targetNamespace="http://schemas.microsoft.com/office/2006/metadata/properties" ma:root="true" ma:fieldsID="e8f5c1011c3e933009562b723189d7cc" ns1:_="" ns2:_="" ns3:_="">
    <xsd:import namespace="http://schemas.microsoft.com/sharepoint/v3"/>
    <xsd:import namespace="aa34c759-573d-4d49-8a3b-73dc39c8f05e"/>
    <xsd:import namespace="6459bdac-37d7-4ad1-858b-5e27a587dc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Date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c759-573d-4d49-8a3b-73dc39c8f0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f04b984-fa73-4293-9547-6fa4c72eeb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9bdac-37d7-4ad1-858b-5e27a587dc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afde36-0c46-478d-b802-579567aedce5}" ma:internalName="TaxCatchAll" ma:showField="CatchAllData" ma:web="6459bdac-37d7-4ad1-858b-5e27a587dc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5A6BD2-7E17-48D4-8E18-D89AD34E94D0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459bdac-37d7-4ad1-858b-5e27a587dcee"/>
    <ds:schemaRef ds:uri="aa34c759-573d-4d49-8a3b-73dc39c8f05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6866DA-8123-40E1-B0FE-DA6B07473AB2}">
  <ds:schemaRefs>
    <ds:schemaRef ds:uri="6459bdac-37d7-4ad1-858b-5e27a587dcee"/>
    <ds:schemaRef ds:uri="aa34c759-573d-4d49-8a3b-73dc39c8f0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BFD34ED-D79A-437E-80E8-31C91AA76C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1921</Words>
  <Application>Microsoft Macintosh PowerPoint</Application>
  <PresentationFormat>Widescreen</PresentationFormat>
  <Paragraphs>431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School Performance Grade Redesign </vt:lpstr>
      <vt:lpstr>PowerPoint Presentation</vt:lpstr>
      <vt:lpstr>Testing and  Accountability  Goals </vt:lpstr>
      <vt:lpstr>School Performance Grade Redesign</vt:lpstr>
      <vt:lpstr>North Carolina’s Current Accountability System</vt:lpstr>
      <vt:lpstr>North Carolina’s SPG Background</vt:lpstr>
      <vt:lpstr>Scoring Example: Annual Measurable Differentiation (AMD)</vt:lpstr>
      <vt:lpstr>NC Grades by School Type (2021–22)</vt:lpstr>
      <vt:lpstr>SPG - State Analysis</vt:lpstr>
      <vt:lpstr>SPG - State Analysis</vt:lpstr>
      <vt:lpstr>SPG - State Analysis</vt:lpstr>
      <vt:lpstr>SPG - State Analysis</vt:lpstr>
      <vt:lpstr>School Performance Grade Redesign Process</vt:lpstr>
      <vt:lpstr>Advisory Group Members </vt:lpstr>
      <vt:lpstr>PowerPoint Presentation</vt:lpstr>
      <vt:lpstr>Statewide Stakeholder Engagement</vt:lpstr>
      <vt:lpstr>   SPG | Potential Indicators  </vt:lpstr>
      <vt:lpstr>Extended High School Graduation Rate </vt:lpstr>
      <vt:lpstr>Improving Student Group Performance</vt:lpstr>
      <vt:lpstr>Postsecondary Preparation Inputs</vt:lpstr>
      <vt:lpstr>Postsecondary Outcomes –  Employed, Enlisted, Enrolled</vt:lpstr>
      <vt:lpstr>Extra/Intra-Curricular Activities </vt:lpstr>
      <vt:lpstr>Durable Skills</vt:lpstr>
      <vt:lpstr>Chronic Student Absenteeism </vt:lpstr>
      <vt:lpstr>School Climate </vt:lpstr>
      <vt:lpstr>Next Steps:  Exploring Indicators in Great Depth</vt:lpstr>
      <vt:lpstr>PowerPoint Presentation</vt:lpstr>
      <vt:lpstr>PowerPoint Presentation</vt:lpstr>
      <vt:lpstr>Current Indicators Status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Weakland</dc:creator>
  <cp:lastModifiedBy>Andrew Smith</cp:lastModifiedBy>
  <cp:revision>162</cp:revision>
  <cp:lastPrinted>2023-01-05T17:18:54Z</cp:lastPrinted>
  <dcterms:created xsi:type="dcterms:W3CDTF">2019-09-26T21:27:00Z</dcterms:created>
  <dcterms:modified xsi:type="dcterms:W3CDTF">2023-05-30T13:41:55Z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0x010100594A0F153DC538429394DA42DC5131D8</vt:lpwstr>
  </property>
  <property fmtid="{D5CDD505-2E9C-101B-9397-08002B2CF9AE}" pid="3" name="MediaServiceImageTags">
    <vt:lpwstr/>
  </property>
</Properties>
</file>