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0" r:id="rId1"/>
  </p:sldMasterIdLst>
  <p:notesMasterIdLst>
    <p:notesMasterId r:id="rId20"/>
  </p:notesMasterIdLst>
  <p:handoutMasterIdLst>
    <p:handoutMasterId r:id="rId21"/>
  </p:handoutMasterIdLst>
  <p:sldIdLst>
    <p:sldId id="301" r:id="rId2"/>
    <p:sldId id="304" r:id="rId3"/>
    <p:sldId id="299" r:id="rId4"/>
    <p:sldId id="307" r:id="rId5"/>
    <p:sldId id="284" r:id="rId6"/>
    <p:sldId id="295" r:id="rId7"/>
    <p:sldId id="286" r:id="rId8"/>
    <p:sldId id="298" r:id="rId9"/>
    <p:sldId id="305" r:id="rId10"/>
    <p:sldId id="283" r:id="rId11"/>
    <p:sldId id="312" r:id="rId12"/>
    <p:sldId id="310" r:id="rId13"/>
    <p:sldId id="306" r:id="rId14"/>
    <p:sldId id="309" r:id="rId15"/>
    <p:sldId id="308" r:id="rId16"/>
    <p:sldId id="311" r:id="rId17"/>
    <p:sldId id="296" r:id="rId18"/>
    <p:sldId id="287"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01C"/>
    <a:srgbClr val="005EA4"/>
    <a:srgbClr val="003399"/>
    <a:srgbClr val="004D86"/>
    <a:srgbClr val="E03648"/>
    <a:srgbClr val="D3D5CA"/>
    <a:srgbClr val="18123F"/>
    <a:srgbClr val="DCD4A6"/>
    <a:srgbClr val="0D0932"/>
    <a:srgbClr val="8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65559" autoAdjust="0"/>
  </p:normalViewPr>
  <p:slideViewPr>
    <p:cSldViewPr snapToGrid="0" snapToObjects="1">
      <p:cViewPr varScale="1">
        <p:scale>
          <a:sx n="98" d="100"/>
          <a:sy n="98" d="100"/>
        </p:scale>
        <p:origin x="2328" y="9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301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19D34-D2C4-450D-B765-BF77792F47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A46C02A-2017-42FF-8259-667D21D2750D}">
      <dgm:prSet phldrT="[Text]" custT="1"/>
      <dgm:spPr/>
      <dgm:t>
        <a:bodyPr/>
        <a:lstStyle/>
        <a:p>
          <a:pPr algn="ctr"/>
          <a:r>
            <a:rPr lang="en-CA" sz="1800" baseline="0" dirty="0"/>
            <a:t>LEAs should set a deadline for the high school to submit applications to the LEA</a:t>
          </a:r>
          <a:endParaRPr lang="en-US" sz="1800" dirty="0"/>
        </a:p>
      </dgm:t>
    </dgm:pt>
    <dgm:pt modelId="{96E54255-CB2E-41D4-9168-EC17E716A85D}" type="parTrans" cxnId="{7AFFBADC-3936-4A00-B5B2-0A6B4587E43E}">
      <dgm:prSet/>
      <dgm:spPr/>
      <dgm:t>
        <a:bodyPr/>
        <a:lstStyle/>
        <a:p>
          <a:endParaRPr lang="en-US"/>
        </a:p>
      </dgm:t>
    </dgm:pt>
    <dgm:pt modelId="{FCC97695-C4C2-4490-90EF-FFD10392706C}" type="sibTrans" cxnId="{7AFFBADC-3936-4A00-B5B2-0A6B4587E43E}">
      <dgm:prSet/>
      <dgm:spPr/>
      <dgm:t>
        <a:bodyPr/>
        <a:lstStyle/>
        <a:p>
          <a:endParaRPr lang="en-US"/>
        </a:p>
      </dgm:t>
    </dgm:pt>
    <dgm:pt modelId="{B9B90A13-ECCC-404E-AC13-530AACE30FF9}">
      <dgm:prSet phldrT="[Text]" custT="1"/>
      <dgm:spPr/>
      <dgm:t>
        <a:bodyPr/>
        <a:lstStyle/>
        <a:p>
          <a:r>
            <a:rPr lang="en-CA" sz="1700" baseline="0" dirty="0"/>
            <a:t>High schools should set a deadline for students to submit an application to the high school</a:t>
          </a:r>
          <a:endParaRPr lang="en-US" sz="1700" dirty="0"/>
        </a:p>
      </dgm:t>
    </dgm:pt>
    <dgm:pt modelId="{4E66F597-CE50-437B-9786-F0FD4D6AECBB}" type="parTrans" cxnId="{C863BBC1-BA54-4B05-87A6-7F2730B4FD60}">
      <dgm:prSet/>
      <dgm:spPr/>
      <dgm:t>
        <a:bodyPr/>
        <a:lstStyle/>
        <a:p>
          <a:endParaRPr lang="en-US"/>
        </a:p>
      </dgm:t>
    </dgm:pt>
    <dgm:pt modelId="{04BF1E1F-9113-47B0-A180-D1C9018882DD}" type="sibTrans" cxnId="{C863BBC1-BA54-4B05-87A6-7F2730B4FD60}">
      <dgm:prSet/>
      <dgm:spPr/>
      <dgm:t>
        <a:bodyPr/>
        <a:lstStyle/>
        <a:p>
          <a:endParaRPr lang="en-US"/>
        </a:p>
      </dgm:t>
    </dgm:pt>
    <dgm:pt modelId="{7D44D0C1-AB4F-4D69-BC67-6E285BAF0EA1}">
      <dgm:prSet phldrT="[Text]" custT="1"/>
      <dgm:spPr/>
      <dgm:t>
        <a:bodyPr/>
        <a:lstStyle/>
        <a:p>
          <a:r>
            <a:rPr lang="en-CA" sz="1700" baseline="0" dirty="0"/>
            <a:t>Student applications and all accompanying paperwork will be turned into school counselors, who will verify the application is complete and submit to the facilitator at the LEA</a:t>
          </a:r>
          <a:endParaRPr lang="en-US" sz="1700" dirty="0"/>
        </a:p>
      </dgm:t>
    </dgm:pt>
    <dgm:pt modelId="{EB28E506-6D78-46BB-A287-D85133FDD860}" type="parTrans" cxnId="{BD116242-EF47-4B20-ACAE-934DC433C5DE}">
      <dgm:prSet/>
      <dgm:spPr/>
      <dgm:t>
        <a:bodyPr/>
        <a:lstStyle/>
        <a:p>
          <a:endParaRPr lang="en-US"/>
        </a:p>
      </dgm:t>
    </dgm:pt>
    <dgm:pt modelId="{5F554060-CE9E-41DC-B281-6B8020955932}" type="sibTrans" cxnId="{BD116242-EF47-4B20-ACAE-934DC433C5DE}">
      <dgm:prSet/>
      <dgm:spPr/>
      <dgm:t>
        <a:bodyPr/>
        <a:lstStyle/>
        <a:p>
          <a:endParaRPr lang="en-US"/>
        </a:p>
      </dgm:t>
    </dgm:pt>
    <dgm:pt modelId="{F2787986-FF99-40C7-971F-F9E16C5D738C}">
      <dgm:prSet phldrT="[Text]" custT="1"/>
      <dgm:spPr/>
      <dgm:t>
        <a:bodyPr/>
        <a:lstStyle/>
        <a:p>
          <a:endParaRPr lang="en-US" sz="1700" dirty="0"/>
        </a:p>
      </dgm:t>
    </dgm:pt>
    <dgm:pt modelId="{6EDD483B-B33D-4BE5-B6BF-843FCC3E1D02}" type="parTrans" cxnId="{DC15E385-6772-41F8-B33D-814888B4A146}">
      <dgm:prSet/>
      <dgm:spPr/>
      <dgm:t>
        <a:bodyPr/>
        <a:lstStyle/>
        <a:p>
          <a:endParaRPr lang="en-US"/>
        </a:p>
      </dgm:t>
    </dgm:pt>
    <dgm:pt modelId="{CE83E21A-B59D-4955-BE31-A0436424F66D}" type="sibTrans" cxnId="{DC15E385-6772-41F8-B33D-814888B4A146}">
      <dgm:prSet/>
      <dgm:spPr/>
      <dgm:t>
        <a:bodyPr/>
        <a:lstStyle/>
        <a:p>
          <a:endParaRPr lang="en-US"/>
        </a:p>
      </dgm:t>
    </dgm:pt>
    <dgm:pt modelId="{89CE6731-380C-4BF5-AA93-EFB93AEB6B16}" type="pres">
      <dgm:prSet presAssocID="{E2319D34-D2C4-450D-B765-BF77792F4707}" presName="Name0" presStyleCnt="0">
        <dgm:presLayoutVars>
          <dgm:dir/>
          <dgm:animLvl val="lvl"/>
          <dgm:resizeHandles val="exact"/>
        </dgm:presLayoutVars>
      </dgm:prSet>
      <dgm:spPr/>
    </dgm:pt>
    <dgm:pt modelId="{EC882859-FFBB-4434-9661-143334D844D2}" type="pres">
      <dgm:prSet presAssocID="{AA46C02A-2017-42FF-8259-667D21D2750D}" presName="linNode" presStyleCnt="0"/>
      <dgm:spPr/>
    </dgm:pt>
    <dgm:pt modelId="{08D8314F-3986-4B4A-B3AD-1B4AD4A5ACCD}" type="pres">
      <dgm:prSet presAssocID="{AA46C02A-2017-42FF-8259-667D21D2750D}" presName="parentText" presStyleLbl="node1" presStyleIdx="0" presStyleCnt="1">
        <dgm:presLayoutVars>
          <dgm:chMax val="1"/>
          <dgm:bulletEnabled val="1"/>
        </dgm:presLayoutVars>
      </dgm:prSet>
      <dgm:spPr/>
    </dgm:pt>
    <dgm:pt modelId="{9518F664-484F-4BB5-B597-1A4CEFF21267}" type="pres">
      <dgm:prSet presAssocID="{AA46C02A-2017-42FF-8259-667D21D2750D}" presName="descendantText" presStyleLbl="alignAccFollowNode1" presStyleIdx="0" presStyleCnt="1">
        <dgm:presLayoutVars>
          <dgm:bulletEnabled val="1"/>
        </dgm:presLayoutVars>
      </dgm:prSet>
      <dgm:spPr/>
    </dgm:pt>
  </dgm:ptLst>
  <dgm:cxnLst>
    <dgm:cxn modelId="{92747C20-750F-482C-847F-FE1CFCC97139}" type="presOf" srcId="{F2787986-FF99-40C7-971F-F9E16C5D738C}" destId="{9518F664-484F-4BB5-B597-1A4CEFF21267}" srcOrd="0" destOrd="1" presId="urn:microsoft.com/office/officeart/2005/8/layout/vList5"/>
    <dgm:cxn modelId="{9679DD3C-BA20-4FCB-87A7-10732E0D514E}" type="presOf" srcId="{B9B90A13-ECCC-404E-AC13-530AACE30FF9}" destId="{9518F664-484F-4BB5-B597-1A4CEFF21267}" srcOrd="0" destOrd="0" presId="urn:microsoft.com/office/officeart/2005/8/layout/vList5"/>
    <dgm:cxn modelId="{B1650E3F-F739-422D-946E-CB8D5D37B3AC}" type="presOf" srcId="{E2319D34-D2C4-450D-B765-BF77792F4707}" destId="{89CE6731-380C-4BF5-AA93-EFB93AEB6B16}" srcOrd="0" destOrd="0" presId="urn:microsoft.com/office/officeart/2005/8/layout/vList5"/>
    <dgm:cxn modelId="{BD116242-EF47-4B20-ACAE-934DC433C5DE}" srcId="{AA46C02A-2017-42FF-8259-667D21D2750D}" destId="{7D44D0C1-AB4F-4D69-BC67-6E285BAF0EA1}" srcOrd="2" destOrd="0" parTransId="{EB28E506-6D78-46BB-A287-D85133FDD860}" sibTransId="{5F554060-CE9E-41DC-B281-6B8020955932}"/>
    <dgm:cxn modelId="{74BC5945-CD5F-42EF-B2AF-ABFFB23CC1E2}" type="presOf" srcId="{7D44D0C1-AB4F-4D69-BC67-6E285BAF0EA1}" destId="{9518F664-484F-4BB5-B597-1A4CEFF21267}" srcOrd="0" destOrd="2" presId="urn:microsoft.com/office/officeart/2005/8/layout/vList5"/>
    <dgm:cxn modelId="{DC15E385-6772-41F8-B33D-814888B4A146}" srcId="{AA46C02A-2017-42FF-8259-667D21D2750D}" destId="{F2787986-FF99-40C7-971F-F9E16C5D738C}" srcOrd="1" destOrd="0" parTransId="{6EDD483B-B33D-4BE5-B6BF-843FCC3E1D02}" sibTransId="{CE83E21A-B59D-4955-BE31-A0436424F66D}"/>
    <dgm:cxn modelId="{C863BBC1-BA54-4B05-87A6-7F2730B4FD60}" srcId="{AA46C02A-2017-42FF-8259-667D21D2750D}" destId="{B9B90A13-ECCC-404E-AC13-530AACE30FF9}" srcOrd="0" destOrd="0" parTransId="{4E66F597-CE50-437B-9786-F0FD4D6AECBB}" sibTransId="{04BF1E1F-9113-47B0-A180-D1C9018882DD}"/>
    <dgm:cxn modelId="{7AFFBADC-3936-4A00-B5B2-0A6B4587E43E}" srcId="{E2319D34-D2C4-450D-B765-BF77792F4707}" destId="{AA46C02A-2017-42FF-8259-667D21D2750D}" srcOrd="0" destOrd="0" parTransId="{96E54255-CB2E-41D4-9168-EC17E716A85D}" sibTransId="{FCC97695-C4C2-4490-90EF-FFD10392706C}"/>
    <dgm:cxn modelId="{A7326FE8-5BFA-4517-A0C5-CEF844D9AAB7}" type="presOf" srcId="{AA46C02A-2017-42FF-8259-667D21D2750D}" destId="{08D8314F-3986-4B4A-B3AD-1B4AD4A5ACCD}" srcOrd="0" destOrd="0" presId="urn:microsoft.com/office/officeart/2005/8/layout/vList5"/>
    <dgm:cxn modelId="{2952CAC2-F916-494E-8C87-7A3052B45609}" type="presParOf" srcId="{89CE6731-380C-4BF5-AA93-EFB93AEB6B16}" destId="{EC882859-FFBB-4434-9661-143334D844D2}" srcOrd="0" destOrd="0" presId="urn:microsoft.com/office/officeart/2005/8/layout/vList5"/>
    <dgm:cxn modelId="{7CF4EADB-041A-4B3A-B1D8-99BD322C7234}" type="presParOf" srcId="{EC882859-FFBB-4434-9661-143334D844D2}" destId="{08D8314F-3986-4B4A-B3AD-1B4AD4A5ACCD}" srcOrd="0" destOrd="0" presId="urn:microsoft.com/office/officeart/2005/8/layout/vList5"/>
    <dgm:cxn modelId="{2CE23ECE-10FA-4376-B5C3-4A90E0E46E1C}" type="presParOf" srcId="{EC882859-FFBB-4434-9661-143334D844D2}" destId="{9518F664-484F-4BB5-B597-1A4CEFF212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19D34-D2C4-450D-B765-BF77792F47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A46C02A-2017-42FF-8259-667D21D2750D}">
      <dgm:prSet phldrT="[Text]" custT="1"/>
      <dgm:spPr/>
      <dgm:t>
        <a:bodyPr/>
        <a:lstStyle/>
        <a:p>
          <a:r>
            <a:rPr lang="en-US" sz="1600" baseline="0" dirty="0"/>
            <a:t>The LEA Scholarship Selection Committee will ensure the required information has been received for each recipient and submit the information to the SECU Foundation no later than </a:t>
          </a:r>
          <a:r>
            <a:rPr lang="en-US" sz="1600" b="1" baseline="0" dirty="0">
              <a:solidFill>
                <a:schemeClr val="tx1"/>
              </a:solidFill>
            </a:rPr>
            <a:t>April 3, 2023 </a:t>
          </a:r>
          <a:r>
            <a:rPr lang="en-US" sz="1600" baseline="0" dirty="0"/>
            <a:t>for confirmation of eligibility:</a:t>
          </a:r>
          <a:endParaRPr lang="en-US" sz="1600" dirty="0"/>
        </a:p>
      </dgm:t>
    </dgm:pt>
    <dgm:pt modelId="{96E54255-CB2E-41D4-9168-EC17E716A85D}" type="parTrans" cxnId="{7AFFBADC-3936-4A00-B5B2-0A6B4587E43E}">
      <dgm:prSet/>
      <dgm:spPr/>
      <dgm:t>
        <a:bodyPr/>
        <a:lstStyle/>
        <a:p>
          <a:endParaRPr lang="en-US"/>
        </a:p>
      </dgm:t>
    </dgm:pt>
    <dgm:pt modelId="{FCC97695-C4C2-4490-90EF-FFD10392706C}" type="sibTrans" cxnId="{7AFFBADC-3936-4A00-B5B2-0A6B4587E43E}">
      <dgm:prSet/>
      <dgm:spPr/>
      <dgm:t>
        <a:bodyPr/>
        <a:lstStyle/>
        <a:p>
          <a:endParaRPr lang="en-US"/>
        </a:p>
      </dgm:t>
    </dgm:pt>
    <dgm:pt modelId="{B9B90A13-ECCC-404E-AC13-530AACE30FF9}">
      <dgm:prSet phldrT="[Text]" custT="1"/>
      <dgm:spPr/>
      <dgm:t>
        <a:bodyPr/>
        <a:lstStyle/>
        <a:p>
          <a:r>
            <a:rPr lang="en-CA" sz="1600" baseline="0" dirty="0"/>
            <a:t>Students should NOT be notified of the LEA’s decision until SECU Foundation has verified that it has received all materials</a:t>
          </a:r>
          <a:endParaRPr lang="en-US" sz="1600" dirty="0"/>
        </a:p>
      </dgm:t>
    </dgm:pt>
    <dgm:pt modelId="{4E66F597-CE50-437B-9786-F0FD4D6AECBB}" type="parTrans" cxnId="{C863BBC1-BA54-4B05-87A6-7F2730B4FD60}">
      <dgm:prSet/>
      <dgm:spPr/>
      <dgm:t>
        <a:bodyPr/>
        <a:lstStyle/>
        <a:p>
          <a:endParaRPr lang="en-US"/>
        </a:p>
      </dgm:t>
    </dgm:pt>
    <dgm:pt modelId="{04BF1E1F-9113-47B0-A180-D1C9018882DD}" type="sibTrans" cxnId="{C863BBC1-BA54-4B05-87A6-7F2730B4FD60}">
      <dgm:prSet/>
      <dgm:spPr/>
      <dgm:t>
        <a:bodyPr/>
        <a:lstStyle/>
        <a:p>
          <a:endParaRPr lang="en-US"/>
        </a:p>
      </dgm:t>
    </dgm:pt>
    <dgm:pt modelId="{7D44D0C1-AB4F-4D69-BC67-6E285BAF0EA1}">
      <dgm:prSet phldrT="[Text]" custT="1"/>
      <dgm:spPr/>
      <dgm:t>
        <a:bodyPr/>
        <a:lstStyle/>
        <a:p>
          <a:r>
            <a:rPr lang="en-CA" sz="1600" baseline="0" dirty="0"/>
            <a:t>Once SECU Foundation has notified the LEA that all recipient(s) are eligible, recipient(s) names may then be provided to principals and counselors for the official announcement. ***Please do not wait until award ceremonies to notify students they have been selected.***</a:t>
          </a:r>
          <a:endParaRPr lang="en-US" sz="1600" dirty="0"/>
        </a:p>
      </dgm:t>
    </dgm:pt>
    <dgm:pt modelId="{EB28E506-6D78-46BB-A287-D85133FDD860}" type="parTrans" cxnId="{BD116242-EF47-4B20-ACAE-934DC433C5DE}">
      <dgm:prSet/>
      <dgm:spPr/>
      <dgm:t>
        <a:bodyPr/>
        <a:lstStyle/>
        <a:p>
          <a:endParaRPr lang="en-US"/>
        </a:p>
      </dgm:t>
    </dgm:pt>
    <dgm:pt modelId="{5F554060-CE9E-41DC-B281-6B8020955932}" type="sibTrans" cxnId="{BD116242-EF47-4B20-ACAE-934DC433C5DE}">
      <dgm:prSet/>
      <dgm:spPr/>
      <dgm:t>
        <a:bodyPr/>
        <a:lstStyle/>
        <a:p>
          <a:endParaRPr lang="en-US"/>
        </a:p>
      </dgm:t>
    </dgm:pt>
    <dgm:pt modelId="{72BC3D42-66D9-4B49-B7C5-7AA65FB59DB3}">
      <dgm:prSet phldrT="[Text]" custT="1"/>
      <dgm:spPr/>
      <dgm:t>
        <a:bodyPr/>
        <a:lstStyle/>
        <a:p>
          <a:endParaRPr lang="en-US" sz="1600" dirty="0"/>
        </a:p>
      </dgm:t>
    </dgm:pt>
    <dgm:pt modelId="{F7F90A00-125D-44CB-9BA3-24C31168C416}" type="parTrans" cxnId="{2C1E2718-BB82-4241-B737-1DC5A963B064}">
      <dgm:prSet/>
      <dgm:spPr/>
      <dgm:t>
        <a:bodyPr/>
        <a:lstStyle/>
        <a:p>
          <a:endParaRPr lang="en-US"/>
        </a:p>
      </dgm:t>
    </dgm:pt>
    <dgm:pt modelId="{04126F7D-8718-4FE6-AE98-DDE7E77EE4F7}" type="sibTrans" cxnId="{2C1E2718-BB82-4241-B737-1DC5A963B064}">
      <dgm:prSet/>
      <dgm:spPr/>
      <dgm:t>
        <a:bodyPr/>
        <a:lstStyle/>
        <a:p>
          <a:endParaRPr lang="en-US"/>
        </a:p>
      </dgm:t>
    </dgm:pt>
    <dgm:pt modelId="{0FF800FD-F820-49CB-9375-2656672F4122}" type="pres">
      <dgm:prSet presAssocID="{E2319D34-D2C4-450D-B765-BF77792F4707}" presName="Name0" presStyleCnt="0">
        <dgm:presLayoutVars>
          <dgm:dir/>
          <dgm:animLvl val="lvl"/>
          <dgm:resizeHandles val="exact"/>
        </dgm:presLayoutVars>
      </dgm:prSet>
      <dgm:spPr/>
    </dgm:pt>
    <dgm:pt modelId="{C3C2B86A-7E3A-40D9-92D9-6B8F4FF150F0}" type="pres">
      <dgm:prSet presAssocID="{AA46C02A-2017-42FF-8259-667D21D2750D}" presName="linNode" presStyleCnt="0"/>
      <dgm:spPr/>
    </dgm:pt>
    <dgm:pt modelId="{0C69F03A-4AC8-46EE-9B43-9FF3E5569CCB}" type="pres">
      <dgm:prSet presAssocID="{AA46C02A-2017-42FF-8259-667D21D2750D}" presName="parentText" presStyleLbl="node1" presStyleIdx="0" presStyleCnt="1">
        <dgm:presLayoutVars>
          <dgm:chMax val="1"/>
          <dgm:bulletEnabled val="1"/>
        </dgm:presLayoutVars>
      </dgm:prSet>
      <dgm:spPr/>
    </dgm:pt>
    <dgm:pt modelId="{3F5E8702-2608-47B7-BB67-EAF5D39FEA41}" type="pres">
      <dgm:prSet presAssocID="{AA46C02A-2017-42FF-8259-667D21D2750D}" presName="descendantText" presStyleLbl="alignAccFollowNode1" presStyleIdx="0" presStyleCnt="1">
        <dgm:presLayoutVars>
          <dgm:bulletEnabled val="1"/>
        </dgm:presLayoutVars>
      </dgm:prSet>
      <dgm:spPr/>
    </dgm:pt>
  </dgm:ptLst>
  <dgm:cxnLst>
    <dgm:cxn modelId="{2C1E2718-BB82-4241-B737-1DC5A963B064}" srcId="{AA46C02A-2017-42FF-8259-667D21D2750D}" destId="{72BC3D42-66D9-4B49-B7C5-7AA65FB59DB3}" srcOrd="1" destOrd="0" parTransId="{F7F90A00-125D-44CB-9BA3-24C31168C416}" sibTransId="{04126F7D-8718-4FE6-AE98-DDE7E77EE4F7}"/>
    <dgm:cxn modelId="{6DDBDC38-B1A9-4EBE-A8B6-FE153DE962AB}" type="presOf" srcId="{B9B90A13-ECCC-404E-AC13-530AACE30FF9}" destId="{3F5E8702-2608-47B7-BB67-EAF5D39FEA41}" srcOrd="0" destOrd="0" presId="urn:microsoft.com/office/officeart/2005/8/layout/vList5"/>
    <dgm:cxn modelId="{BD116242-EF47-4B20-ACAE-934DC433C5DE}" srcId="{AA46C02A-2017-42FF-8259-667D21D2750D}" destId="{7D44D0C1-AB4F-4D69-BC67-6E285BAF0EA1}" srcOrd="2" destOrd="0" parTransId="{EB28E506-6D78-46BB-A287-D85133FDD860}" sibTransId="{5F554060-CE9E-41DC-B281-6B8020955932}"/>
    <dgm:cxn modelId="{85E49A45-0F7E-4BAF-AE1A-F8DF99F8C5C2}" type="presOf" srcId="{AA46C02A-2017-42FF-8259-667D21D2750D}" destId="{0C69F03A-4AC8-46EE-9B43-9FF3E5569CCB}" srcOrd="0" destOrd="0" presId="urn:microsoft.com/office/officeart/2005/8/layout/vList5"/>
    <dgm:cxn modelId="{156E7EAC-1F2F-46CD-BE55-9DA9BCB25C14}" type="presOf" srcId="{72BC3D42-66D9-4B49-B7C5-7AA65FB59DB3}" destId="{3F5E8702-2608-47B7-BB67-EAF5D39FEA41}" srcOrd="0" destOrd="1" presId="urn:microsoft.com/office/officeart/2005/8/layout/vList5"/>
    <dgm:cxn modelId="{C863BBC1-BA54-4B05-87A6-7F2730B4FD60}" srcId="{AA46C02A-2017-42FF-8259-667D21D2750D}" destId="{B9B90A13-ECCC-404E-AC13-530AACE30FF9}" srcOrd="0" destOrd="0" parTransId="{4E66F597-CE50-437B-9786-F0FD4D6AECBB}" sibTransId="{04BF1E1F-9113-47B0-A180-D1C9018882DD}"/>
    <dgm:cxn modelId="{535DD3D2-FBD6-4968-A79C-E4D12AD306DD}" type="presOf" srcId="{7D44D0C1-AB4F-4D69-BC67-6E285BAF0EA1}" destId="{3F5E8702-2608-47B7-BB67-EAF5D39FEA41}" srcOrd="0" destOrd="2" presId="urn:microsoft.com/office/officeart/2005/8/layout/vList5"/>
    <dgm:cxn modelId="{7AFFBADC-3936-4A00-B5B2-0A6B4587E43E}" srcId="{E2319D34-D2C4-450D-B765-BF77792F4707}" destId="{AA46C02A-2017-42FF-8259-667D21D2750D}" srcOrd="0" destOrd="0" parTransId="{96E54255-CB2E-41D4-9168-EC17E716A85D}" sibTransId="{FCC97695-C4C2-4490-90EF-FFD10392706C}"/>
    <dgm:cxn modelId="{A9B998ED-BEB5-4C95-8263-9C794254386F}" type="presOf" srcId="{E2319D34-D2C4-450D-B765-BF77792F4707}" destId="{0FF800FD-F820-49CB-9375-2656672F4122}" srcOrd="0" destOrd="0" presId="urn:microsoft.com/office/officeart/2005/8/layout/vList5"/>
    <dgm:cxn modelId="{8A61978A-6732-4B47-B5BC-DA7795538552}" type="presParOf" srcId="{0FF800FD-F820-49CB-9375-2656672F4122}" destId="{C3C2B86A-7E3A-40D9-92D9-6B8F4FF150F0}" srcOrd="0" destOrd="0" presId="urn:microsoft.com/office/officeart/2005/8/layout/vList5"/>
    <dgm:cxn modelId="{D0D4A91D-F62D-4388-8A32-1F262BA89C05}" type="presParOf" srcId="{C3C2B86A-7E3A-40D9-92D9-6B8F4FF150F0}" destId="{0C69F03A-4AC8-46EE-9B43-9FF3E5569CCB}" srcOrd="0" destOrd="0" presId="urn:microsoft.com/office/officeart/2005/8/layout/vList5"/>
    <dgm:cxn modelId="{F1F7792C-C6F6-4A33-8694-9E1605346F5D}" type="presParOf" srcId="{C3C2B86A-7E3A-40D9-92D9-6B8F4FF150F0}" destId="{3F5E8702-2608-47B7-BB67-EAF5D39FE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8F664-484F-4BB5-B597-1A4CEFF21267}">
      <dsp:nvSpPr>
        <dsp:cNvPr id="0" name=""/>
        <dsp:cNvSpPr/>
      </dsp:nvSpPr>
      <dsp:spPr>
        <a:xfrm rot="5400000">
          <a:off x="4147682" y="-898302"/>
          <a:ext cx="2703444" cy="5175910"/>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CA" sz="1700" kern="1200" baseline="0" dirty="0"/>
            <a:t>High schools should set a deadline for students to submit an application to the high school</a:t>
          </a: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CA" sz="1700" kern="1200" baseline="0" dirty="0"/>
            <a:t>Student applications and all accompanying paperwork will be turned into school counselors, who will verify the application is complete and submit to the facilitator at the LEA</a:t>
          </a:r>
          <a:endParaRPr lang="en-US" sz="1700" kern="1200" dirty="0"/>
        </a:p>
      </dsp:txBody>
      <dsp:txXfrm rot="-5400000">
        <a:off x="2911450" y="469901"/>
        <a:ext cx="5043939" cy="2439502"/>
      </dsp:txXfrm>
    </dsp:sp>
    <dsp:sp modelId="{08D8314F-3986-4B4A-B3AD-1B4AD4A5ACCD}">
      <dsp:nvSpPr>
        <dsp:cNvPr id="0" name=""/>
        <dsp:cNvSpPr/>
      </dsp:nvSpPr>
      <dsp:spPr>
        <a:xfrm>
          <a:off x="0" y="0"/>
          <a:ext cx="2911449" cy="337930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kern="1200" baseline="0" dirty="0"/>
            <a:t>LEAs should set a deadline for the high school to submit applications to the LEA</a:t>
          </a:r>
          <a:endParaRPr lang="en-US" sz="1800" kern="1200" dirty="0"/>
        </a:p>
      </dsp:txBody>
      <dsp:txXfrm>
        <a:off x="142125" y="142125"/>
        <a:ext cx="2627199" cy="3095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E8702-2608-47B7-BB67-EAF5D39FEA41}">
      <dsp:nvSpPr>
        <dsp:cNvPr id="0" name=""/>
        <dsp:cNvSpPr/>
      </dsp:nvSpPr>
      <dsp:spPr>
        <a:xfrm rot="5400000">
          <a:off x="4452226" y="-1105119"/>
          <a:ext cx="2536519" cy="5383987"/>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CA" sz="1600" kern="1200" baseline="0" dirty="0"/>
            <a:t>Students should NOT be notified of the LEA’s decision until SECU Foundation has verified that it has received all materials</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CA" sz="1600" kern="1200" baseline="0" dirty="0"/>
            <a:t>Once SECU Foundation has notified the LEA that all recipient(s) are eligible, recipient(s) names may then be provided to principals and counselors for the official announcement. ***Please do not wait until award ceremonies to notify students they have been selected.***</a:t>
          </a:r>
          <a:endParaRPr lang="en-US" sz="1600" kern="1200" dirty="0"/>
        </a:p>
      </dsp:txBody>
      <dsp:txXfrm rot="-5400000">
        <a:off x="3028493" y="442437"/>
        <a:ext cx="5260164" cy="2288873"/>
      </dsp:txXfrm>
    </dsp:sp>
    <dsp:sp modelId="{0C69F03A-4AC8-46EE-9B43-9FF3E5569CCB}">
      <dsp:nvSpPr>
        <dsp:cNvPr id="0" name=""/>
        <dsp:cNvSpPr/>
      </dsp:nvSpPr>
      <dsp:spPr>
        <a:xfrm>
          <a:off x="0" y="1549"/>
          <a:ext cx="3028492" cy="317064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baseline="0" dirty="0"/>
            <a:t>The LEA Scholarship Selection Committee will ensure the required information has been received for each recipient and submit the information to the SECU Foundation no later than </a:t>
          </a:r>
          <a:r>
            <a:rPr lang="en-US" sz="1600" b="1" kern="1200" baseline="0" dirty="0">
              <a:solidFill>
                <a:schemeClr val="tx1"/>
              </a:solidFill>
            </a:rPr>
            <a:t>April 3, 2023 </a:t>
          </a:r>
          <a:r>
            <a:rPr lang="en-US" sz="1600" kern="1200" baseline="0" dirty="0"/>
            <a:t>for confirmation of eligibility:</a:t>
          </a:r>
          <a:endParaRPr lang="en-US" sz="1600" kern="1200" dirty="0"/>
        </a:p>
      </dsp:txBody>
      <dsp:txXfrm>
        <a:off x="147839" y="149388"/>
        <a:ext cx="2732814" cy="28749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0AB75D-1A52-436E-A920-86DB8DAB67D7}" type="datetimeFigureOut">
              <a:rPr lang="en-US" smtClean="0"/>
              <a:t>12/5/2022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9A7A31-48AB-4FD1-933E-759DF59D0741}" type="slidenum">
              <a:rPr lang="en-US" smtClean="0"/>
              <a:t>‹#›</a:t>
            </a:fld>
            <a:endParaRPr lang="en-US"/>
          </a:p>
        </p:txBody>
      </p:sp>
    </p:spTree>
    <p:extLst>
      <p:ext uri="{BB962C8B-B14F-4D97-AF65-F5344CB8AC3E}">
        <p14:creationId xmlns:p14="http://schemas.microsoft.com/office/powerpoint/2010/main" val="648784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1BA31D-3C9E-4818-9FFE-63AFB3C84BE6}" type="datetimeFigureOut">
              <a:rPr lang="en-US" smtClean="0"/>
              <a:t>12/5/2022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68556F-6F1E-4514-A014-EA65B0E08160}" type="slidenum">
              <a:rPr lang="en-US" smtClean="0"/>
              <a:t>‹#›</a:t>
            </a:fld>
            <a:endParaRPr lang="en-US" dirty="0"/>
          </a:p>
        </p:txBody>
      </p:sp>
    </p:spTree>
    <p:extLst>
      <p:ext uri="{BB962C8B-B14F-4D97-AF65-F5344CB8AC3E}">
        <p14:creationId xmlns:p14="http://schemas.microsoft.com/office/powerpoint/2010/main" val="393660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B86FA-CC2A-4BB9-B897-4EEB358EF934}" type="slidenum">
              <a:rPr lang="en-US" smtClean="0"/>
              <a:t>1</a:t>
            </a:fld>
            <a:endParaRPr lang="en-US" dirty="0"/>
          </a:p>
        </p:txBody>
      </p:sp>
    </p:spTree>
    <p:extLst>
      <p:ext uri="{BB962C8B-B14F-4D97-AF65-F5344CB8AC3E}">
        <p14:creationId xmlns:p14="http://schemas.microsoft.com/office/powerpoint/2010/main" val="2136283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 People Helping People scholarship recognizes academic achievement by requiring a maintained 2.5 or higher unweighted grade point average of the recipient, the scholarship has a much broader purpose; it should also recognize students who demonstrate leadership, integrity and community involvement. Please refer to the 2023 Application for High School Scholarship which includes an essay portion that will provide the student an opportunity to highlight these aspects of their character. This portion should be written in the space provided on the second page of the application. Some other considerations are: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eligibility criteria states, that while it is not a requirement, identification of a financial need, as determined by submission of a Free Application for Federal Student Aid (FAFSA), should be taken into consideration by the selection committee. To be clear the scholarship is currently not a needs-based scholarship, however the recipient is required to have filed FAFSA to be eligible. Students will self-identify on the application whether they have filed FAFSA and if they have a financial need. SECU Foundation is not asking students to submit their FAFSA forms or EFC numbers with the application, nor are we requiring high schools or LEAs to verify or provide proof that the student has a financial need. The student application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asks the student to answer yes or no to the two following questions: “Have you submitted your FAFSA” and have you “demonstrated financial need”. Your responsibility is only to confirm that they indicated “Yes” in response to submitting FAFSA to meet this requirement. High schools and LEAs are not required to provide proof or make a determination on whether or not a student has a financial need.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Preference should be given to students whose parents or guardians and family members are public sector employees living and working in North Carolina. Public sector employees include state, local, or federal government employees, public health employees, or public education employees.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addition, preference should also be given to those students whose intended major is in a public service degree program - such as public health, public policy, public administration, or education . Students are asked to identify their intended major when completing their application.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student application for the </a:t>
            </a:r>
            <a:r>
              <a:rPr lang="en-US" sz="1200" i="1" kern="1200" dirty="0">
                <a:solidFill>
                  <a:schemeClr val="tx1"/>
                </a:solidFill>
                <a:effectLst/>
                <a:latin typeface="+mn-lt"/>
                <a:ea typeface="+mn-ea"/>
                <a:cs typeface="+mn-cs"/>
              </a:rPr>
              <a:t>People Helping People</a:t>
            </a:r>
            <a:r>
              <a:rPr lang="en-US" sz="1200" kern="1200" dirty="0">
                <a:solidFill>
                  <a:schemeClr val="tx1"/>
                </a:solidFill>
                <a:effectLst/>
                <a:latin typeface="+mn-lt"/>
                <a:ea typeface="+mn-ea"/>
                <a:cs typeface="+mn-cs"/>
              </a:rPr>
              <a:t> Scholarship allows us to gain more insight into the scholarship recipient’s background and future plans. Included in this application is a community involvement essay (to be written on page 2 of the </a:t>
            </a:r>
            <a:r>
              <a:rPr lang="en-US" sz="1200" b="1" kern="1200" dirty="0">
                <a:solidFill>
                  <a:schemeClr val="tx1"/>
                </a:solidFill>
                <a:effectLst/>
                <a:latin typeface="+mn-lt"/>
                <a:ea typeface="+mn-ea"/>
                <a:cs typeface="+mn-cs"/>
              </a:rPr>
              <a:t>application</a:t>
            </a:r>
            <a:r>
              <a:rPr lang="en-US" sz="1200" kern="1200" dirty="0">
                <a:solidFill>
                  <a:schemeClr val="tx1"/>
                </a:solidFill>
                <a:effectLst/>
                <a:latin typeface="+mn-lt"/>
                <a:ea typeface="+mn-ea"/>
                <a:cs typeface="+mn-cs"/>
              </a:rPr>
              <a:t>).  Since the purpose of the </a:t>
            </a:r>
            <a:r>
              <a:rPr lang="en-US" sz="1200" i="1" kern="1200" dirty="0">
                <a:solidFill>
                  <a:schemeClr val="tx1"/>
                </a:solidFill>
                <a:effectLst/>
                <a:latin typeface="+mn-lt"/>
                <a:ea typeface="+mn-ea"/>
                <a:cs typeface="+mn-cs"/>
              </a:rPr>
              <a:t>People Helping People </a:t>
            </a:r>
            <a:r>
              <a:rPr lang="en-US" sz="1200" kern="1200" dirty="0">
                <a:solidFill>
                  <a:schemeClr val="tx1"/>
                </a:solidFill>
                <a:effectLst/>
                <a:latin typeface="+mn-lt"/>
                <a:ea typeface="+mn-ea"/>
                <a:cs typeface="+mn-cs"/>
              </a:rPr>
              <a:t>Scholarship is to recognize leadership, integrity and community involvement in addition to academic achievement, we are asking students to complete the essay by highlighting ways they have contributed to their community.  The essay calls for examples of the types and length of community service and asks the students to explain how those activities were significant to them. This must be completed as part of the application to be considered for the scholarship.</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would like for you to consider students who aren’t receiving all of the other recognition and accolades at your schools; students who may be overlooked for the biggest scholarships and awards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Since we pay out our scholarship in $1,250 payments over 8 semesters, if a student graduates early (s)he will forfeit any remaining payments; we will not pay a student a lump sum for unused semesters. Please consider a student’s ability to use all 8 semesters of scholarship payments when selecting recipients. We have added a question in our application that asks students how many college credits they will have upon high school graduation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10</a:t>
            </a:fld>
            <a:endParaRPr lang="en-US" dirty="0"/>
          </a:p>
        </p:txBody>
      </p:sp>
    </p:spTree>
    <p:extLst>
      <p:ext uri="{BB962C8B-B14F-4D97-AF65-F5344CB8AC3E}">
        <p14:creationId xmlns:p14="http://schemas.microsoft.com/office/powerpoint/2010/main" val="193130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11</a:t>
            </a:fld>
            <a:endParaRPr lang="en-US" dirty="0"/>
          </a:p>
        </p:txBody>
      </p:sp>
    </p:spTree>
    <p:extLst>
      <p:ext uri="{BB962C8B-B14F-4D97-AF65-F5344CB8AC3E}">
        <p14:creationId xmlns:p14="http://schemas.microsoft.com/office/powerpoint/2010/main" val="232116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only need the acceptance letter for the UNC System school the student listed on his/her application (we don’t need all of his acceptance letters)</a:t>
            </a:r>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12</a:t>
            </a:fld>
            <a:endParaRPr lang="en-US" dirty="0"/>
          </a:p>
        </p:txBody>
      </p:sp>
    </p:spTree>
    <p:extLst>
      <p:ext uri="{BB962C8B-B14F-4D97-AF65-F5344CB8AC3E}">
        <p14:creationId xmlns:p14="http://schemas.microsoft.com/office/powerpoint/2010/main" val="133049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high schools submit their applications to you (the facilitator), the Scholarship Selection Committee will review and make a final determination of the scholarship recipients for that LEA. </a:t>
            </a:r>
            <a:r>
              <a:rPr lang="en-US" sz="1200" b="1" kern="1200" dirty="0">
                <a:solidFill>
                  <a:schemeClr val="tx1"/>
                </a:solidFill>
                <a:effectLst/>
                <a:latin typeface="+mn-lt"/>
                <a:ea typeface="+mn-ea"/>
                <a:cs typeface="+mn-cs"/>
              </a:rPr>
              <a:t>A written statement identifying the LEA’s chosen recipients must be signed by all Scholarship Selection Committee members and submitted on LEA/School District Letterhead. SECU Foundation cannot accept selection letters on High School or School Board Foundation Letterhead.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LEA Scholarship Selection Committee must identify an alternate student in the event the named recipient is unable to accept the scholarship. Reasons alternates may be awarded the scholarship in place of the original recipient include: the recipient received a full ride scholarship, chose to attend a private or out of state university, does not meet membership eligibility, or has declined the </a:t>
            </a:r>
            <a:r>
              <a:rPr lang="en-US" sz="1200" i="1" kern="1200" dirty="0">
                <a:solidFill>
                  <a:schemeClr val="tx1"/>
                </a:solidFill>
                <a:effectLst/>
                <a:latin typeface="+mn-lt"/>
                <a:ea typeface="+mn-ea"/>
                <a:cs typeface="+mn-cs"/>
              </a:rPr>
              <a:t>People Helping People </a:t>
            </a:r>
            <a:r>
              <a:rPr lang="en-US" sz="1200" kern="1200" dirty="0">
                <a:solidFill>
                  <a:schemeClr val="tx1"/>
                </a:solidFill>
                <a:effectLst/>
                <a:latin typeface="+mn-lt"/>
                <a:ea typeface="+mn-ea"/>
                <a:cs typeface="+mn-cs"/>
              </a:rPr>
              <a:t>scholarship. Please name an alternate choice for each scholarship recipient selected.  Please be prepared to have your alternates scholarship packets ready to submit to SECU Foundation, should the original recipient become ineligible. To clarify, SECU Foundation should not receive any alternate scholarship materials until such time that an alternate needs to step in. If an alternate is awarded the scholarship, SECU Foundation will need the same scholarship packet and information for the alternate that is provided for the original recipient. SECU Foundation will verify membership eligibility for the alternate as well if they become the new recipient.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example of what your selection letter should look like has been provided in the November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email.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 written LEA Scholarship Selection Committee Statement, signed by all committee members naming the recipient(s) and all alternate(s). Please identify the high school that the recipient(s) and alternate(s) attend. The selection letter must be provided on LEA/School District letterhead. We cannot accept selection letters on high school or school district foundation letterhead.  We have included an example of what must be provided on the LEA Scholarship Selection Letter in the November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email.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13</a:t>
            </a:fld>
            <a:endParaRPr lang="en-US" dirty="0"/>
          </a:p>
        </p:txBody>
      </p:sp>
    </p:spTree>
    <p:extLst>
      <p:ext uri="{BB962C8B-B14F-4D97-AF65-F5344CB8AC3E}">
        <p14:creationId xmlns:p14="http://schemas.microsoft.com/office/powerpoint/2010/main" val="83179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14</a:t>
            </a:fld>
            <a:endParaRPr lang="en-US" dirty="0"/>
          </a:p>
        </p:txBody>
      </p:sp>
    </p:spTree>
    <p:extLst>
      <p:ext uri="{BB962C8B-B14F-4D97-AF65-F5344CB8AC3E}">
        <p14:creationId xmlns:p14="http://schemas.microsoft.com/office/powerpoint/2010/main" val="202395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15</a:t>
            </a:fld>
            <a:endParaRPr lang="en-US" dirty="0"/>
          </a:p>
        </p:txBody>
      </p:sp>
    </p:spTree>
    <p:extLst>
      <p:ext uri="{BB962C8B-B14F-4D97-AF65-F5344CB8AC3E}">
        <p14:creationId xmlns:p14="http://schemas.microsoft.com/office/powerpoint/2010/main" val="103351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 Scholarship Selection Committee must ensure all required information has been received for each recipient and submit the completed scholarship application packet to SECU Foundation no later than </a:t>
            </a:r>
            <a:r>
              <a:rPr lang="en-US" sz="1200" b="1" kern="1200" dirty="0">
                <a:solidFill>
                  <a:schemeClr val="tx1"/>
                </a:solidFill>
                <a:effectLst/>
                <a:latin typeface="+mn-lt"/>
                <a:ea typeface="+mn-ea"/>
                <a:cs typeface="+mn-cs"/>
              </a:rPr>
              <a:t>April 3, 2023 </a:t>
            </a:r>
            <a:r>
              <a:rPr lang="en-US" sz="1200" kern="1200" dirty="0">
                <a:solidFill>
                  <a:schemeClr val="tx1"/>
                </a:solidFill>
                <a:effectLst/>
                <a:latin typeface="+mn-lt"/>
                <a:ea typeface="+mn-ea"/>
                <a:cs typeface="+mn-cs"/>
              </a:rPr>
              <a:t>for confirmation of eligibility.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Very Important - cannot stress this enough - Students should NOT be notified of the LEA’s selection decision on recipients until SECU Foundation has verified that the student meets the SECU membership eligibility. The last thing we want is for a student to be notified they were selected as a recipient, only to be told they are no longer the recipient due to not meeting the membership eligibility requirement. </a:t>
            </a:r>
            <a:r>
              <a:rPr lang="en-US" sz="1200" kern="1200" dirty="0">
                <a:solidFill>
                  <a:schemeClr val="tx1"/>
                </a:solidFill>
                <a:effectLst/>
                <a:latin typeface="+mn-lt"/>
                <a:ea typeface="+mn-ea"/>
                <a:cs typeface="+mn-cs"/>
              </a:rPr>
              <a:t>Once SECU Foundation has notified the LEA that the recipient or recipients are eligible, their names may then be provided to principals and counselors for the official announcement. ****WE WOULD LIKE FOR STUDENTS TO BE NOTIFIED AS SOON AS SECU FOUNDATION HAS CONFIRMED THE RECIPIENTS*****The Scholarship Selection Committee will need to advise SECU Foundation of the dates and times of the awards ceremony so that a representative of the local State Employees’ Credit Union office and an SECU Advisory Board member can be in attendance to present a certificate of award to the recipient(s) at the high school awards day. At the bottom of the first page of our application there is a section for LEAs to list the contact person for the high school’s award ceremony as well as a place to include the high school’s awards ceremony date, time, and location.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68556F-6F1E-4514-A014-EA65B0E08160}" type="slidenum">
              <a:rPr lang="en-US" smtClean="0"/>
              <a:t>17</a:t>
            </a:fld>
            <a:endParaRPr lang="en-US" dirty="0"/>
          </a:p>
        </p:txBody>
      </p:sp>
    </p:spTree>
    <p:extLst>
      <p:ext uri="{BB962C8B-B14F-4D97-AF65-F5344CB8AC3E}">
        <p14:creationId xmlns:p14="http://schemas.microsoft.com/office/powerpoint/2010/main" val="133797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18</a:t>
            </a:fld>
            <a:endParaRPr lang="en-US" dirty="0"/>
          </a:p>
        </p:txBody>
      </p:sp>
    </p:spTree>
    <p:extLst>
      <p:ext uri="{BB962C8B-B14F-4D97-AF65-F5344CB8AC3E}">
        <p14:creationId xmlns:p14="http://schemas.microsoft.com/office/powerpoint/2010/main" val="93411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Grant Kennedy</a:t>
            </a:r>
          </a:p>
          <a:p>
            <a:r>
              <a:rPr lang="en-US" dirty="0"/>
              <a:t>*Explanation of SECU Foundation</a:t>
            </a:r>
          </a:p>
          <a:p>
            <a:r>
              <a:rPr lang="en-US" dirty="0"/>
              <a:t>	*Created in 2004</a:t>
            </a:r>
          </a:p>
          <a:p>
            <a:r>
              <a:rPr lang="en-US" dirty="0"/>
              <a:t>	*Power of a Dollar</a:t>
            </a:r>
          </a:p>
          <a:p>
            <a:r>
              <a:rPr lang="en-US" dirty="0"/>
              <a:t>	*$7+ million/year in scholarships</a:t>
            </a:r>
          </a:p>
          <a:p>
            <a:r>
              <a:rPr lang="en-US" dirty="0"/>
              <a:t>	*$10-$12 million/year in grants</a:t>
            </a:r>
          </a:p>
        </p:txBody>
      </p:sp>
      <p:sp>
        <p:nvSpPr>
          <p:cNvPr id="4" name="Slide Number Placeholder 3"/>
          <p:cNvSpPr>
            <a:spLocks noGrp="1"/>
          </p:cNvSpPr>
          <p:nvPr>
            <p:ph type="sldNum" sz="quarter" idx="5"/>
          </p:nvPr>
        </p:nvSpPr>
        <p:spPr/>
        <p:txBody>
          <a:bodyPr/>
          <a:lstStyle/>
          <a:p>
            <a:fld id="{9D68556F-6F1E-4514-A014-EA65B0E08160}" type="slidenum">
              <a:rPr lang="en-US" smtClean="0"/>
              <a:t>2</a:t>
            </a:fld>
            <a:endParaRPr lang="en-US" dirty="0"/>
          </a:p>
        </p:txBody>
      </p:sp>
    </p:spTree>
    <p:extLst>
      <p:ext uri="{BB962C8B-B14F-4D97-AF65-F5344CB8AC3E}">
        <p14:creationId xmlns:p14="http://schemas.microsoft.com/office/powerpoint/2010/main" val="117093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435 scholarships total. Each LEA is allotted at least 1; the rest are allotted based upon ADM per DPI. The email each facilitator received on November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had all 2023 materials and also mentioned how many scholarships your LEA was allotted.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People Helping People Eligibility Criteria outlines our requirements for all recipients selected for the scholarship.  The first and most significant criteria is that the People Helping People Scholarship is only available to graduating public high school seniors who are either current members of State Employees’ Credit Union (“SECU”) or the child of a parent/guardian who is a member of SECU at the time of application. Membership eligibility does not include Local Government Federal Credit Union or NC Press Association Credit Union members.  ***MENTION NEW POLICY ABOUT VERIFYING MEMBERSHIP***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dirty="0"/>
              <a:t> </a:t>
            </a:r>
          </a:p>
          <a:p>
            <a:endParaRPr lang="en-US" dirty="0"/>
          </a:p>
          <a:p>
            <a:r>
              <a:rPr lang="en-US" b="1" dirty="0"/>
              <a:t> </a:t>
            </a:r>
            <a:r>
              <a:rPr lang="en-US" dirty="0"/>
              <a:t> </a:t>
            </a:r>
          </a:p>
        </p:txBody>
      </p:sp>
      <p:sp>
        <p:nvSpPr>
          <p:cNvPr id="4" name="Slide Number Placeholder 3"/>
          <p:cNvSpPr>
            <a:spLocks noGrp="1"/>
          </p:cNvSpPr>
          <p:nvPr>
            <p:ph type="sldNum" sz="quarter" idx="10"/>
          </p:nvPr>
        </p:nvSpPr>
        <p:spPr/>
        <p:txBody>
          <a:bodyPr/>
          <a:lstStyle/>
          <a:p>
            <a:fld id="{9D68556F-6F1E-4514-A014-EA65B0E08160}" type="slidenum">
              <a:rPr lang="en-US" smtClean="0"/>
              <a:t>3</a:t>
            </a:fld>
            <a:endParaRPr lang="en-US" dirty="0"/>
          </a:p>
        </p:txBody>
      </p:sp>
    </p:spTree>
    <p:extLst>
      <p:ext uri="{BB962C8B-B14F-4D97-AF65-F5344CB8AC3E}">
        <p14:creationId xmlns:p14="http://schemas.microsoft.com/office/powerpoint/2010/main" val="65858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b="1" dirty="0"/>
              <a:t> </a:t>
            </a:r>
            <a:r>
              <a:rPr lang="en-US" dirty="0"/>
              <a:t> *Same information as last slide; this is the flyer that everyone should have received on November 3rd. This flyer should be posted at schools, on school websites, social media, etc.</a:t>
            </a:r>
          </a:p>
        </p:txBody>
      </p:sp>
      <p:sp>
        <p:nvSpPr>
          <p:cNvPr id="4" name="Slide Number Placeholder 3"/>
          <p:cNvSpPr>
            <a:spLocks noGrp="1"/>
          </p:cNvSpPr>
          <p:nvPr>
            <p:ph type="sldNum" sz="quarter" idx="10"/>
          </p:nvPr>
        </p:nvSpPr>
        <p:spPr/>
        <p:txBody>
          <a:bodyPr/>
          <a:lstStyle/>
          <a:p>
            <a:fld id="{9D68556F-6F1E-4514-A014-EA65B0E08160}" type="slidenum">
              <a:rPr lang="en-US" smtClean="0"/>
              <a:t>4</a:t>
            </a:fld>
            <a:endParaRPr lang="en-US" dirty="0"/>
          </a:p>
        </p:txBody>
      </p:sp>
    </p:spTree>
    <p:extLst>
      <p:ext uri="{BB962C8B-B14F-4D97-AF65-F5344CB8AC3E}">
        <p14:creationId xmlns:p14="http://schemas.microsoft.com/office/powerpoint/2010/main" val="422710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is your role as the facilitator throughout this process? The SECU Foundation </a:t>
            </a:r>
            <a:r>
              <a:rPr lang="en-US" sz="1200" i="1" kern="1200" dirty="0">
                <a:solidFill>
                  <a:schemeClr val="tx1"/>
                </a:solidFill>
                <a:effectLst/>
                <a:latin typeface="+mn-lt"/>
                <a:ea typeface="+mn-ea"/>
                <a:cs typeface="+mn-cs"/>
              </a:rPr>
              <a:t>People Helping People</a:t>
            </a:r>
            <a:r>
              <a:rPr lang="en-US" sz="1200" kern="1200" dirty="0">
                <a:solidFill>
                  <a:schemeClr val="tx1"/>
                </a:solidFill>
                <a:effectLst/>
                <a:latin typeface="+mn-lt"/>
                <a:ea typeface="+mn-ea"/>
                <a:cs typeface="+mn-cs"/>
              </a:rPr>
              <a:t> Scholarship administrator role for which you have been chosen includes the following responsibilities: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Communicating all updated selection processes and 2023 materials with all high schools in your LEA. As a reminder, we ask that you ensure each high school in your district is represented in your selection process, to ensure equity in distribution of the scholarships.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Ensuring each high school is sharing scholarship information with students and their parents, for example making sure the scholarship information is posted on each high school website, sent through email, posted on social media, and announced at senior class events.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Establishing a Scholarship Selection Committee to determine final selection of a scholarship winner or winners for your district.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LEAs will be required to create their own Scholarship Selection Committee that must consist of three or more members to make the final decisions on the recipient or recipients from their school district. We do ask that the LEAs who have more than one high school in their district ensure they are representing the entire district in their final recipient selections. The decision of the Scholarship Selection Committee is final, if all requirements have been met. LEAs must communicate their processes to both principals and guidance counselors at each school in their district to ensure proper administration of the scholarship.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****ASK WEBINAR ATTENDEES TO TYPE OUT WHO THEY INCLUDE IN THEIR LEA SELECTION COMMITTEE****</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Communicating final selection(s) with SECU Foundation as indicated in the </a:t>
            </a:r>
            <a:r>
              <a:rPr lang="en-US" sz="1200" b="1" kern="1200" dirty="0">
                <a:solidFill>
                  <a:schemeClr val="tx1"/>
                </a:solidFill>
                <a:effectLst/>
                <a:latin typeface="+mn-lt"/>
                <a:ea typeface="+mn-ea"/>
                <a:cs typeface="+mn-cs"/>
              </a:rPr>
              <a:t>Operating Procedures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Serving as the point of contact for scholarship related questions for the high schools in your district. SECU Foundation will direct students back to their high schools for questions about process or deadlines, and direct any questions from the high schools directly to you at the LEA.</a:t>
            </a:r>
          </a:p>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5</a:t>
            </a:fld>
            <a:endParaRPr lang="en-US" dirty="0"/>
          </a:p>
        </p:txBody>
      </p:sp>
    </p:spTree>
    <p:extLst>
      <p:ext uri="{BB962C8B-B14F-4D97-AF65-F5344CB8AC3E}">
        <p14:creationId xmlns:p14="http://schemas.microsoft.com/office/powerpoint/2010/main" val="28796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LEA should set a deadline for their high schools to submit the student applications to them and based on that date, high schools should set a deadline for students to turn in the application at the high school level. Please ensure the students, counselors, principals, and LEA staff are all aware of every deadline. Should students or their parents contact SECU Foundation with questions about deadlines, we will refer them back to their high school to confirm their specific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applications and all accompanying paperwork must be submitted to school counselors, who will verify the application is complete and then submit the packet to the designated facilitator at the LEA. SECU Foundation requires filled out, signed, and dated 2023 SECU Consent Forms, SECU Application and Essay, Photo of student, and University Acceptance Letter. These are the student provided materials that must be turned in to SECU Foundation if a student is selected by the LEA. </a:t>
            </a:r>
          </a:p>
          <a:p>
            <a:pPr rtl="0"/>
            <a:r>
              <a:rPr lang="en-CA" dirty="0"/>
              <a:t> </a:t>
            </a:r>
            <a:endParaRPr lang="en-US" dirty="0"/>
          </a:p>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6</a:t>
            </a:fld>
            <a:endParaRPr lang="en-US" dirty="0"/>
          </a:p>
        </p:txBody>
      </p:sp>
    </p:spTree>
    <p:extLst>
      <p:ext uri="{BB962C8B-B14F-4D97-AF65-F5344CB8AC3E}">
        <p14:creationId xmlns:p14="http://schemas.microsoft.com/office/powerpoint/2010/main" val="296018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November-January – Each LEA should establish a Selection Committee and create a process for choosing the recipient or recipients in your LEA. If your LEA has not already begun this process, please do so as soon as possible. You can refer to the </a:t>
            </a:r>
            <a:r>
              <a:rPr lang="en-US" sz="1200" b="1" kern="1200" dirty="0">
                <a:solidFill>
                  <a:schemeClr val="tx1"/>
                </a:solidFill>
                <a:effectLst/>
                <a:latin typeface="+mn-lt"/>
                <a:ea typeface="+mn-ea"/>
                <a:cs typeface="+mn-cs"/>
              </a:rPr>
              <a:t>Helpful Hints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Operating Procedures</a:t>
            </a:r>
            <a:r>
              <a:rPr lang="en-US" sz="1200" kern="1200" dirty="0">
                <a:solidFill>
                  <a:schemeClr val="tx1"/>
                </a:solidFill>
                <a:effectLst/>
                <a:latin typeface="+mn-lt"/>
                <a:ea typeface="+mn-ea"/>
                <a:cs typeface="+mn-cs"/>
              </a:rPr>
              <a:t> for assistance in creating and implementing that process.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Beginning in December, but no later than the end of January– LEAs will communicate their process with their district’s high school counselors and principals. Please make sure you’ve shared with your high schools the </a:t>
            </a:r>
            <a:r>
              <a:rPr lang="en-US" sz="1200" b="1" kern="1200" dirty="0">
                <a:solidFill>
                  <a:schemeClr val="tx1"/>
                </a:solidFill>
                <a:effectLst/>
                <a:latin typeface="+mn-lt"/>
                <a:ea typeface="+mn-ea"/>
                <a:cs typeface="+mn-cs"/>
              </a:rPr>
              <a:t>Eligibility Criteria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Application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Consent Form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Frequently Asked Questions,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$10,000 Scholarship Flyer</a:t>
            </a:r>
            <a:r>
              <a:rPr lang="en-US" sz="1200" kern="1200" dirty="0">
                <a:solidFill>
                  <a:schemeClr val="tx1"/>
                </a:solidFill>
                <a:effectLst/>
                <a:latin typeface="+mn-lt"/>
                <a:ea typeface="+mn-ea"/>
                <a:cs typeface="+mn-cs"/>
              </a:rPr>
              <a:t>. Please make sure your counselors know that all of this material must be shared with interested applicants.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January - March– High Schools will receive scholarship applications from students. As mentioned previously, each high school should have a date by which all student applications must be received in order to submit to the LEA by their designated deadline.</a:t>
            </a:r>
          </a:p>
          <a:p>
            <a:pPr lvl="0"/>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March 2023—Scholarship Selection Committees at each LEA will make their selections of their recipients and alternates. LEAs should have both their recipient and alternates decided before the April 3, 2023 deadline. As a reminder, LEAs should ensure they have an alternate for each recipient ready to submit to SECU Foundation in the instance the chosen recipient no longer qualifies for the award. Please include all alternates names on the committee selection letter in the order of approval. SECU Foundation should not receive any alternate scholarship materials until such time that an alternate needs to step in for the original recipient. Please have all alternate recipient scholarship materials ready to submit should they be needed.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April 3, 2023 is the deadline for recipient submission from the LEA to SECU Foundation. The LEA must submit the recipient’s full scholarship packet to SECU Foundation, where we will then verify SECU membership eligibility for each recipient provided and will notify the LEA when eligibility has been confirmed so the school district can announce the selections. Please do not announce any recipient until SECU Foundation has confirmed SECU membership eligibility. As a recap, the full scholarship packet must include a completed application and essay, copy of recipient’s acceptance letter, signed consent form, student photo, and signed LEA Selection Committee statement verifying their choice of recipients.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June 2023 – SECU Foundation will send an award letter to all recipients. This award letter will include information on how the scholarship will be paid and provide some frequently asked questions for the recipients. This letter will be sent to all recipient’s mailing addresses listed on their application. ***This year, we ask that the LEAs, once SECU Foundation has confirmed the recipients, notify students of their scholarship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don’t wait until the student’s award ceremony); SECU Foundation will also be reaching out to the students shortly after confirmation). *</a:t>
            </a:r>
          </a:p>
          <a:p>
            <a:pPr marL="391345" indent="-391345" defTabSz="931774">
              <a:spcAft>
                <a:spcPts val="204"/>
              </a:spcAft>
              <a:buFont typeface="Arial" panose="020B0604020202020204" pitchFamily="34" charset="0"/>
              <a:buChar char="•"/>
            </a:pPr>
            <a:endParaRPr lang="en-US" b="0" baseline="0" dirty="0"/>
          </a:p>
          <a:p>
            <a:pPr defTabSz="931774">
              <a:spcAft>
                <a:spcPts val="204"/>
              </a:spcAft>
            </a:pPr>
            <a:endParaRPr lang="en-US" b="0" baseline="0" dirty="0"/>
          </a:p>
        </p:txBody>
      </p:sp>
      <p:sp>
        <p:nvSpPr>
          <p:cNvPr id="4" name="Slide Number Placeholder 3"/>
          <p:cNvSpPr>
            <a:spLocks noGrp="1"/>
          </p:cNvSpPr>
          <p:nvPr>
            <p:ph type="sldNum" sz="quarter" idx="10"/>
          </p:nvPr>
        </p:nvSpPr>
        <p:spPr/>
        <p:txBody>
          <a:bodyPr/>
          <a:lstStyle/>
          <a:p>
            <a:fld id="{9D68556F-6F1E-4514-A014-EA65B0E08160}" type="slidenum">
              <a:rPr lang="en-US" smtClean="0"/>
              <a:t>7</a:t>
            </a:fld>
            <a:endParaRPr lang="en-US" dirty="0"/>
          </a:p>
        </p:txBody>
      </p:sp>
    </p:spTree>
    <p:extLst>
      <p:ext uri="{BB962C8B-B14F-4D97-AF65-F5344CB8AC3E}">
        <p14:creationId xmlns:p14="http://schemas.microsoft.com/office/powerpoint/2010/main" val="167740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submitting scholarship recipient packets to the Foundation the LEA should be sure to include all of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 copy of recipient’s University Acceptance Letter. We only need the acceptance letter for the university the student has indicated they will be attending on their student application.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*Note that we are not requesting a photo this year---this requirement often delayed the process; we will reach out to the students and ask that they provide us with a photo once they have been named a recipient</a:t>
            </a:r>
          </a:p>
          <a:p>
            <a:endParaRPr lang="en-US" dirty="0"/>
          </a:p>
        </p:txBody>
      </p:sp>
      <p:sp>
        <p:nvSpPr>
          <p:cNvPr id="4" name="Slide Number Placeholder 3"/>
          <p:cNvSpPr>
            <a:spLocks noGrp="1"/>
          </p:cNvSpPr>
          <p:nvPr>
            <p:ph type="sldNum" sz="quarter" idx="10"/>
          </p:nvPr>
        </p:nvSpPr>
        <p:spPr/>
        <p:txBody>
          <a:bodyPr/>
          <a:lstStyle/>
          <a:p>
            <a:fld id="{9D68556F-6F1E-4514-A014-EA65B0E08160}" type="slidenum">
              <a:rPr lang="en-US" smtClean="0"/>
              <a:t>8</a:t>
            </a:fld>
            <a:endParaRPr lang="en-US" dirty="0"/>
          </a:p>
        </p:txBody>
      </p:sp>
    </p:spTree>
    <p:extLst>
      <p:ext uri="{BB962C8B-B14F-4D97-AF65-F5344CB8AC3E}">
        <p14:creationId xmlns:p14="http://schemas.microsoft.com/office/powerpoint/2010/main" val="266802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recipient’s completed application and essay. </a:t>
            </a:r>
            <a:r>
              <a:rPr lang="en-US" sz="1200" b="1" kern="1200" dirty="0">
                <a:solidFill>
                  <a:schemeClr val="tx1"/>
                </a:solidFill>
                <a:effectLst/>
                <a:latin typeface="+mn-lt"/>
                <a:ea typeface="+mn-ea"/>
                <a:cs typeface="+mn-cs"/>
              </a:rPr>
              <a:t>The Student Application must be sent in the Word Document provided (using drop downs). Please do not send this document as a PDF, Google Doc, or on any other converted format. The document is enabled to allow SECU Foundation to import student data into our database directly, so it must come back in that format. </a:t>
            </a:r>
            <a:endParaRPr lang="en-US" sz="1200" kern="1200" dirty="0">
              <a:solidFill>
                <a:schemeClr val="tx1"/>
              </a:solidFill>
              <a:effectLst/>
              <a:latin typeface="+mn-lt"/>
              <a:ea typeface="+mn-ea"/>
              <a:cs typeface="+mn-cs"/>
            </a:endParaRPr>
          </a:p>
          <a:p>
            <a:endParaRPr lang="en-US" dirty="0"/>
          </a:p>
          <a:p>
            <a:endParaRPr lang="en-US" dirty="0"/>
          </a:p>
          <a:p>
            <a:r>
              <a:rPr lang="en-US" dirty="0"/>
              <a:t>*No SSN </a:t>
            </a:r>
          </a:p>
          <a:p>
            <a:r>
              <a:rPr lang="en-US" dirty="0"/>
              <a:t>*How many college credits…</a:t>
            </a:r>
          </a:p>
          <a:p>
            <a:endParaRPr lang="en-US" dirty="0"/>
          </a:p>
          <a:p>
            <a:r>
              <a:rPr lang="en-US" dirty="0"/>
              <a:t>*Reiterate formatting needs for this document</a:t>
            </a:r>
          </a:p>
        </p:txBody>
      </p:sp>
      <p:sp>
        <p:nvSpPr>
          <p:cNvPr id="4" name="Slide Number Placeholder 3"/>
          <p:cNvSpPr>
            <a:spLocks noGrp="1"/>
          </p:cNvSpPr>
          <p:nvPr>
            <p:ph type="sldNum" sz="quarter" idx="10"/>
          </p:nvPr>
        </p:nvSpPr>
        <p:spPr/>
        <p:txBody>
          <a:bodyPr/>
          <a:lstStyle/>
          <a:p>
            <a:fld id="{9D68556F-6F1E-4514-A014-EA65B0E08160}" type="slidenum">
              <a:rPr lang="en-US" smtClean="0"/>
              <a:t>9</a:t>
            </a:fld>
            <a:endParaRPr lang="en-US" dirty="0"/>
          </a:p>
        </p:txBody>
      </p:sp>
    </p:spTree>
    <p:extLst>
      <p:ext uri="{BB962C8B-B14F-4D97-AF65-F5344CB8AC3E}">
        <p14:creationId xmlns:p14="http://schemas.microsoft.com/office/powerpoint/2010/main" val="147995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BACB87EA-8252-094D-908F-E62AD8074498}" type="datetimeFigureOut">
              <a:rPr lang="en-US" smtClean="0"/>
              <a:pPr/>
              <a:t>12/5/2022</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7122F9A3-0E0B-4347-8489-9483F8E3E539}" type="slidenum">
              <a:rPr lang="en-US" smtClean="0"/>
              <a:pPr/>
              <a:t>‹#›</a:t>
            </a:fld>
            <a:endParaRPr lang="en-US" dirty="0"/>
          </a:p>
        </p:txBody>
      </p:sp>
      <p:grpSp>
        <p:nvGrpSpPr>
          <p:cNvPr id="9" name="Group 8"/>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7780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38920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352990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318491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BACB87EA-8252-094D-908F-E62AD8074498}" type="datetimeFigureOut">
              <a:rPr lang="en-US" smtClean="0"/>
              <a:pPr/>
              <a:t>12/5/2022</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7122F9A3-0E0B-4347-8489-9483F8E3E539}" type="slidenum">
              <a:rPr lang="en-US" smtClean="0"/>
              <a:pPr/>
              <a:t>‹#›</a:t>
            </a:fld>
            <a:endParaRPr lang="en-US" dirty="0"/>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6947941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162568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276055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320099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B87EA-8252-094D-908F-E62AD8074498}" type="datetimeFigureOut">
              <a:rPr lang="en-US" smtClean="0"/>
              <a:pPr/>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22F9A3-0E0B-4347-8489-9483F8E3E539}" type="slidenum">
              <a:rPr lang="en-US" smtClean="0"/>
              <a:pPr/>
              <a:t>‹#›</a:t>
            </a:fld>
            <a:endParaRPr lang="en-US" dirty="0"/>
          </a:p>
        </p:txBody>
      </p:sp>
    </p:spTree>
    <p:extLst>
      <p:ext uri="{BB962C8B-B14F-4D97-AF65-F5344CB8AC3E}">
        <p14:creationId xmlns:p14="http://schemas.microsoft.com/office/powerpoint/2010/main" val="335896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BACB87EA-8252-094D-908F-E62AD8074498}" type="datetimeFigureOut">
              <a:rPr lang="en-US" smtClean="0"/>
              <a:pPr/>
              <a:t>12/5/2022</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7122F9A3-0E0B-4347-8489-9483F8E3E539}" type="slidenum">
              <a:rPr lang="en-US" smtClean="0"/>
              <a:pPr/>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254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BACB87EA-8252-094D-908F-E62AD8074498}" type="datetimeFigureOut">
              <a:rPr lang="en-US" smtClean="0"/>
              <a:pPr/>
              <a:t>12/5/2022</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7122F9A3-0E0B-4347-8489-9483F8E3E539}" type="slidenum">
              <a:rPr lang="en-US" smtClean="0"/>
              <a:pPr/>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986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BACB87EA-8252-094D-908F-E62AD8074498}" type="datetimeFigureOut">
              <a:rPr lang="en-US" smtClean="0"/>
              <a:pPr/>
              <a:t>12/5/2022</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7122F9A3-0E0B-4347-8489-9483F8E3E539}" type="slidenum">
              <a:rPr lang="en-US" smtClean="0"/>
              <a:pPr/>
              <a:t>‹#›</a:t>
            </a:fld>
            <a:endParaRPr lang="en-US" dirty="0"/>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49916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mailto:secufoundation@ncsecu.org" TargetMode="External"/><Relationship Id="rId4" Type="http://schemas.openxmlformats.org/officeDocument/2006/relationships/hyperlink" Target="mailto:Grant.Kennedy@ncsecu.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476" y="1266093"/>
            <a:ext cx="6773078" cy="1371600"/>
          </a:xfrm>
          <a:prstGeom prst="rect">
            <a:avLst/>
          </a:prstGeom>
        </p:spPr>
      </p:pic>
      <p:sp>
        <p:nvSpPr>
          <p:cNvPr id="7" name="Rectangle 6"/>
          <p:cNvSpPr/>
          <p:nvPr/>
        </p:nvSpPr>
        <p:spPr>
          <a:xfrm>
            <a:off x="2566555" y="2400705"/>
            <a:ext cx="5893646" cy="1815882"/>
          </a:xfrm>
          <a:prstGeom prst="rect">
            <a:avLst/>
          </a:prstGeom>
        </p:spPr>
        <p:txBody>
          <a:bodyPr wrap="square">
            <a:spAutoFit/>
          </a:bodyPr>
          <a:lstStyle/>
          <a:p>
            <a:pPr algn="ctr"/>
            <a:endParaRPr lang="en-US" sz="2800" b="1" i="1" dirty="0">
              <a:solidFill>
                <a:srgbClr val="18123F"/>
              </a:solidFill>
              <a:latin typeface="Franklin Gothic Book" panose="020B0503020102020204" pitchFamily="34" charset="0"/>
              <a:cs typeface="Georgia"/>
            </a:endParaRPr>
          </a:p>
          <a:p>
            <a:pPr algn="ctr"/>
            <a:endParaRPr lang="en-US" sz="2800" b="1" i="1" dirty="0">
              <a:solidFill>
                <a:srgbClr val="18123F"/>
              </a:solidFill>
              <a:latin typeface="Franklin Gothic Book" panose="020B0503020102020204" pitchFamily="34" charset="0"/>
              <a:cs typeface="Georgia"/>
            </a:endParaRPr>
          </a:p>
          <a:p>
            <a:pPr algn="ctr"/>
            <a:r>
              <a:rPr lang="en-US" sz="2800" b="1" dirty="0">
                <a:solidFill>
                  <a:srgbClr val="18123F"/>
                </a:solidFill>
                <a:latin typeface="Franklin Gothic Book" panose="020B0503020102020204" pitchFamily="34" charset="0"/>
                <a:cs typeface="Georgia"/>
              </a:rPr>
              <a:t>$10,000 High School Scholarship Program - 2023</a:t>
            </a:r>
          </a:p>
        </p:txBody>
      </p:sp>
    </p:spTree>
    <p:extLst>
      <p:ext uri="{BB962C8B-B14F-4D97-AF65-F5344CB8AC3E}">
        <p14:creationId xmlns:p14="http://schemas.microsoft.com/office/powerpoint/2010/main" val="25841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title="Side bar">
            <a:extLst>
              <a:ext uri="{FF2B5EF4-FFF2-40B4-BE49-F238E27FC236}">
                <a16:creationId xmlns:a16="http://schemas.microsoft.com/office/drawing/2014/main" id="{ECD4F02C-6F85-4E6E-A2F2-CCE2288651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9F024D02-87BB-4538-BB35-BD297D94ED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troduction to Sociology - 2013 - The Collaboratory"/>
          <p:cNvPicPr>
            <a:picLocks noChangeAspect="1"/>
          </p:cNvPicPr>
          <p:nvPr/>
        </p:nvPicPr>
        <p:blipFill rotWithShape="1">
          <a:blip r:embed="rId3"/>
          <a:srcRect l="29039" r="28551" b="-2"/>
          <a:stretch/>
        </p:blipFill>
        <p:spPr>
          <a:xfrm>
            <a:off x="20" y="10"/>
            <a:ext cx="3280138" cy="5143490"/>
          </a:xfrm>
          <a:prstGeom prst="rect">
            <a:avLst/>
          </a:prstGeom>
        </p:spPr>
      </p:pic>
      <p:sp>
        <p:nvSpPr>
          <p:cNvPr id="47" name="Rectangle 46" title="Side bar">
            <a:extLst>
              <a:ext uri="{FF2B5EF4-FFF2-40B4-BE49-F238E27FC236}">
                <a16:creationId xmlns:a16="http://schemas.microsoft.com/office/drawing/2014/main" id="{673DA661-0AB2-4196-A6A3-7A92321CCB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3808430" y="1301714"/>
            <a:ext cx="4821993" cy="559539"/>
          </a:xfrm>
        </p:spPr>
        <p:txBody>
          <a:bodyPr vert="horz" lIns="91440" tIns="45720" rIns="91440" bIns="45720" rtlCol="0" anchor="t">
            <a:normAutofit/>
          </a:bodyPr>
          <a:lstStyle/>
          <a:p>
            <a:pPr algn="ctr" defTabSz="914400">
              <a:lnSpc>
                <a:spcPct val="89000"/>
              </a:lnSpc>
            </a:pPr>
            <a:r>
              <a:rPr lang="en-US" sz="2800" dirty="0"/>
              <a:t>Scholarship Program </a:t>
            </a:r>
          </a:p>
        </p:txBody>
      </p:sp>
      <p:sp>
        <p:nvSpPr>
          <p:cNvPr id="2" name="Content Placeholder 1"/>
          <p:cNvSpPr>
            <a:spLocks noGrp="1"/>
          </p:cNvSpPr>
          <p:nvPr>
            <p:ph idx="1"/>
          </p:nvPr>
        </p:nvSpPr>
        <p:spPr>
          <a:xfrm>
            <a:off x="3808430" y="1771301"/>
            <a:ext cx="4978748" cy="3238443"/>
          </a:xfrm>
        </p:spPr>
        <p:txBody>
          <a:bodyPr vert="horz" lIns="91440" tIns="45720" rIns="91440" bIns="45720" rtlCol="0">
            <a:normAutofit/>
          </a:bodyPr>
          <a:lstStyle/>
          <a:p>
            <a:pPr marL="384048" indent="-384048" defTabSz="914400">
              <a:spcAft>
                <a:spcPts val="200"/>
              </a:spcAft>
              <a:buFont typeface="Franklin Gothic Book" panose="020B0503020102020204" pitchFamily="34" charset="0"/>
              <a:buNone/>
            </a:pPr>
            <a:r>
              <a:rPr lang="en-US" sz="2000" dirty="0"/>
              <a:t>Other Selection Considerations:</a:t>
            </a:r>
          </a:p>
          <a:p>
            <a:pPr marL="384048" indent="-384048" defTabSz="914400">
              <a:spcAft>
                <a:spcPts val="200"/>
              </a:spcAft>
              <a:buFont typeface="Franklin Gothic Book" panose="020B0503020102020204" pitchFamily="34" charset="0"/>
              <a:buChar char="•"/>
            </a:pPr>
            <a:r>
              <a:rPr lang="en-US" sz="1600" dirty="0"/>
              <a:t>Identified Financial Need (FAFSA completed)</a:t>
            </a:r>
          </a:p>
          <a:p>
            <a:pPr marL="384048" indent="-384048" defTabSz="914400">
              <a:spcAft>
                <a:spcPts val="200"/>
              </a:spcAft>
              <a:buFont typeface="Franklin Gothic Book" panose="020B0503020102020204" pitchFamily="34" charset="0"/>
              <a:buChar char="•"/>
            </a:pPr>
            <a:r>
              <a:rPr lang="en-US" sz="1600" dirty="0"/>
              <a:t>Child of Public Sector Employee</a:t>
            </a:r>
          </a:p>
          <a:p>
            <a:pPr marL="384048" indent="-384048" defTabSz="914400">
              <a:spcAft>
                <a:spcPts val="200"/>
              </a:spcAft>
              <a:buFont typeface="Franklin Gothic Book" panose="020B0503020102020204" pitchFamily="34" charset="0"/>
              <a:buChar char="•"/>
            </a:pPr>
            <a:r>
              <a:rPr lang="en-US" sz="1600" dirty="0"/>
              <a:t>Intended Major in Public Service Degree Programs</a:t>
            </a:r>
          </a:p>
          <a:p>
            <a:pPr marL="384048" indent="-384048" defTabSz="914400">
              <a:spcAft>
                <a:spcPts val="200"/>
              </a:spcAft>
              <a:buFont typeface="Franklin Gothic Book" panose="020B0503020102020204" pitchFamily="34" charset="0"/>
              <a:buChar char="•"/>
            </a:pPr>
            <a:r>
              <a:rPr lang="en-US" sz="1600" dirty="0"/>
              <a:t>Student Application &amp;  Essay communicates community contributions</a:t>
            </a:r>
          </a:p>
          <a:p>
            <a:pPr marL="384048" indent="-384048" defTabSz="914400">
              <a:spcAft>
                <a:spcPts val="200"/>
              </a:spcAft>
              <a:buFont typeface="Franklin Gothic Book" panose="020B0503020102020204" pitchFamily="34" charset="0"/>
              <a:buChar char="•"/>
            </a:pPr>
            <a:r>
              <a:rPr lang="en-US" sz="1600" dirty="0"/>
              <a:t>Student may be overlooked for other scholarships and accolades</a:t>
            </a:r>
          </a:p>
          <a:p>
            <a:pPr marL="384048" indent="-384048" defTabSz="914400">
              <a:spcAft>
                <a:spcPts val="200"/>
              </a:spcAft>
              <a:buFont typeface="Franklin Gothic Book" panose="020B0503020102020204" pitchFamily="34" charset="0"/>
              <a:buChar char="•"/>
            </a:pPr>
            <a:r>
              <a:rPr lang="en-US" sz="1600" dirty="0"/>
              <a:t>Student will likely be able to use all 8 semesters of scholarship payments***</a:t>
            </a:r>
          </a:p>
        </p:txBody>
      </p:sp>
      <p:pic>
        <p:nvPicPr>
          <p:cNvPr id="8" name="Picture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084158" y="293120"/>
            <a:ext cx="4255841" cy="861840"/>
          </a:xfrm>
          <a:prstGeom prst="rect">
            <a:avLst/>
          </a:prstGeom>
        </p:spPr>
      </p:pic>
    </p:spTree>
    <p:extLst>
      <p:ext uri="{BB962C8B-B14F-4D97-AF65-F5344CB8AC3E}">
        <p14:creationId xmlns:p14="http://schemas.microsoft.com/office/powerpoint/2010/main" val="270925556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title="Side bar">
            <a:extLst>
              <a:ext uri="{FF2B5EF4-FFF2-40B4-BE49-F238E27FC236}">
                <a16:creationId xmlns:a16="http://schemas.microsoft.com/office/drawing/2014/main" id="{ECD4F02C-6F85-4E6E-A2F2-CCE2288651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9F024D02-87BB-4538-BB35-BD297D94ED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troduction to Sociology - 2013 - The Collaboratory"/>
          <p:cNvPicPr>
            <a:picLocks noChangeAspect="1"/>
          </p:cNvPicPr>
          <p:nvPr/>
        </p:nvPicPr>
        <p:blipFill rotWithShape="1">
          <a:blip r:embed="rId3"/>
          <a:srcRect l="29039" r="28551" b="-2"/>
          <a:stretch/>
        </p:blipFill>
        <p:spPr>
          <a:xfrm>
            <a:off x="20" y="10"/>
            <a:ext cx="3280138" cy="5143490"/>
          </a:xfrm>
          <a:prstGeom prst="rect">
            <a:avLst/>
          </a:prstGeom>
        </p:spPr>
      </p:pic>
      <p:sp>
        <p:nvSpPr>
          <p:cNvPr id="47" name="Rectangle 46" title="Side bar">
            <a:extLst>
              <a:ext uri="{FF2B5EF4-FFF2-40B4-BE49-F238E27FC236}">
                <a16:creationId xmlns:a16="http://schemas.microsoft.com/office/drawing/2014/main" id="{673DA661-0AB2-4196-A6A3-7A92321CCB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3808430" y="1595336"/>
            <a:ext cx="4978748" cy="4533089"/>
          </a:xfrm>
        </p:spPr>
        <p:txBody>
          <a:bodyPr vert="horz" lIns="91440" tIns="45720" rIns="91440" bIns="45720" rtlCol="0">
            <a:normAutofit/>
          </a:bodyPr>
          <a:lstStyle/>
          <a:p>
            <a:pPr marL="384048" indent="-384048" defTabSz="914400">
              <a:spcAft>
                <a:spcPts val="200"/>
              </a:spcAft>
              <a:buFont typeface="Franklin Gothic Book" panose="020B0503020102020204" pitchFamily="34" charset="0"/>
              <a:buNone/>
            </a:pPr>
            <a:r>
              <a:rPr lang="en-US" sz="2000" dirty="0"/>
              <a:t>Please contact the Foundation if you have                any questions about whether a student would be able to use his/her scholarship! </a:t>
            </a:r>
          </a:p>
          <a:p>
            <a:pPr marL="384048" indent="-384048" defTabSz="914400">
              <a:spcAft>
                <a:spcPts val="200"/>
              </a:spcAft>
              <a:buFont typeface="Franklin Gothic Book" panose="020B0503020102020204" pitchFamily="34" charset="0"/>
              <a:buNone/>
            </a:pPr>
            <a:r>
              <a:rPr lang="en-US" sz="2000" dirty="0"/>
              <a:t>Examples:</a:t>
            </a:r>
          </a:p>
          <a:p>
            <a:pPr marL="384048" indent="-384048" defTabSz="914400">
              <a:spcAft>
                <a:spcPts val="200"/>
              </a:spcAft>
              <a:buFont typeface="Franklin Gothic Book" panose="020B0503020102020204" pitchFamily="34" charset="0"/>
              <a:buNone/>
            </a:pPr>
            <a:r>
              <a:rPr lang="en-US" sz="2000" dirty="0"/>
              <a:t>	*</a:t>
            </a:r>
            <a:r>
              <a:rPr lang="en-US" sz="2000" dirty="0">
                <a:highlight>
                  <a:srgbClr val="FF0000"/>
                </a:highlight>
              </a:rPr>
              <a:t>RIBN Program</a:t>
            </a:r>
          </a:p>
          <a:p>
            <a:pPr marL="384048" indent="-384048" defTabSz="914400">
              <a:spcAft>
                <a:spcPts val="200"/>
              </a:spcAft>
              <a:buFont typeface="Franklin Gothic Book" panose="020B0503020102020204" pitchFamily="34" charset="0"/>
              <a:buNone/>
            </a:pPr>
            <a:r>
              <a:rPr lang="en-US" sz="2000" dirty="0"/>
              <a:t>	*</a:t>
            </a:r>
            <a:r>
              <a:rPr lang="en-US" sz="2000" dirty="0">
                <a:highlight>
                  <a:srgbClr val="EC801C"/>
                </a:highlight>
              </a:rPr>
              <a:t>NC State’s C3 Program</a:t>
            </a:r>
          </a:p>
          <a:p>
            <a:pPr marL="384048" indent="-384048" defTabSz="914400">
              <a:spcAft>
                <a:spcPts val="200"/>
              </a:spcAft>
              <a:buFont typeface="Franklin Gothic Book" panose="020B0503020102020204" pitchFamily="34" charset="0"/>
              <a:buNone/>
            </a:pPr>
            <a:r>
              <a:rPr lang="en-US" sz="2000" dirty="0"/>
              <a:t>	*</a:t>
            </a:r>
            <a:r>
              <a:rPr lang="en-US" sz="2000" dirty="0">
                <a:highlight>
                  <a:srgbClr val="008000"/>
                </a:highlight>
              </a:rPr>
              <a:t>UNC’s Global Gap Year Program</a:t>
            </a:r>
          </a:p>
          <a:p>
            <a:pPr marL="384048" indent="-384048" defTabSz="914400">
              <a:spcAft>
                <a:spcPts val="200"/>
              </a:spcAft>
              <a:buFont typeface="Franklin Gothic Book" panose="020B0503020102020204" pitchFamily="34" charset="0"/>
              <a:buNone/>
            </a:pPr>
            <a:endParaRPr lang="en-US" sz="1600" dirty="0"/>
          </a:p>
        </p:txBody>
      </p:sp>
      <p:pic>
        <p:nvPicPr>
          <p:cNvPr id="8" name="Picture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084158" y="293120"/>
            <a:ext cx="4255841" cy="861840"/>
          </a:xfrm>
          <a:prstGeom prst="rect">
            <a:avLst/>
          </a:prstGeom>
        </p:spPr>
      </p:pic>
    </p:spTree>
    <p:extLst>
      <p:ext uri="{BB962C8B-B14F-4D97-AF65-F5344CB8AC3E}">
        <p14:creationId xmlns:p14="http://schemas.microsoft.com/office/powerpoint/2010/main" val="41589472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8A71C1D-D1B6-441D-A328-12948DBEAA7B}"/>
              </a:ext>
            </a:extLst>
          </p:cNvPr>
          <p:cNvSpPr>
            <a:spLocks noGrp="1"/>
          </p:cNvSpPr>
          <p:nvPr>
            <p:ph idx="1"/>
          </p:nvPr>
        </p:nvSpPr>
        <p:spPr>
          <a:xfrm>
            <a:off x="6505372" y="2159540"/>
            <a:ext cx="2025785" cy="2293296"/>
          </a:xfrm>
        </p:spPr>
        <p:txBody>
          <a:bodyPr>
            <a:noAutofit/>
          </a:bodyPr>
          <a:lstStyle/>
          <a:p>
            <a:pPr marL="342900" indent="-342900">
              <a:buAutoNum type="arabicParenR"/>
            </a:pPr>
            <a:r>
              <a:rPr lang="en-US" sz="900" dirty="0"/>
              <a:t>Completed student application and essay</a:t>
            </a:r>
          </a:p>
          <a:p>
            <a:pPr marL="342900" indent="-342900">
              <a:buAutoNum type="arabicParenR"/>
            </a:pPr>
            <a:r>
              <a:rPr lang="en-US" sz="900" dirty="0">
                <a:highlight>
                  <a:srgbClr val="FFFF00"/>
                </a:highlight>
              </a:rPr>
              <a:t>Copy of the recipient’s university acceptance letter</a:t>
            </a:r>
          </a:p>
          <a:p>
            <a:pPr marL="342900" indent="-342900">
              <a:buAutoNum type="arabicParenR"/>
            </a:pPr>
            <a:r>
              <a:rPr lang="en-US" sz="900" dirty="0"/>
              <a:t>Written LEA Scholarship Selection Committee Statement signed by all members on LEA Letterhead (NOT high school/school board foundation letterhead)</a:t>
            </a:r>
          </a:p>
          <a:p>
            <a:pPr marL="342900" indent="-342900">
              <a:buAutoNum type="arabicParenR"/>
            </a:pPr>
            <a:r>
              <a:rPr lang="en-US" sz="900" dirty="0"/>
              <a:t>Signed and dated consent form</a:t>
            </a:r>
          </a:p>
          <a:p>
            <a:pPr marL="342900" indent="-342900">
              <a:buAutoNum type="arabicParenR"/>
            </a:pPr>
            <a:r>
              <a:rPr lang="en-US" sz="900" dirty="0"/>
              <a:t>Membership Confirmation Document</a:t>
            </a:r>
          </a:p>
        </p:txBody>
      </p:sp>
      <p:pic>
        <p:nvPicPr>
          <p:cNvPr id="3" name="Picture 2">
            <a:extLst>
              <a:ext uri="{FF2B5EF4-FFF2-40B4-BE49-F238E27FC236}">
                <a16:creationId xmlns:a16="http://schemas.microsoft.com/office/drawing/2014/main" id="{2331AA08-6994-4561-A709-3323300A1192}"/>
              </a:ext>
            </a:extLst>
          </p:cNvPr>
          <p:cNvPicPr>
            <a:picLocks noChangeAspect="1"/>
          </p:cNvPicPr>
          <p:nvPr/>
        </p:nvPicPr>
        <p:blipFill>
          <a:blip r:embed="rId3"/>
          <a:stretch>
            <a:fillRect/>
          </a:stretch>
        </p:blipFill>
        <p:spPr>
          <a:xfrm>
            <a:off x="1595336" y="273345"/>
            <a:ext cx="3927998" cy="4551574"/>
          </a:xfrm>
          <a:prstGeom prst="rect">
            <a:avLst/>
          </a:prstGeom>
        </p:spPr>
      </p:pic>
    </p:spTree>
    <p:extLst>
      <p:ext uri="{BB962C8B-B14F-4D97-AF65-F5344CB8AC3E}">
        <p14:creationId xmlns:p14="http://schemas.microsoft.com/office/powerpoint/2010/main" val="376311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513022-F3C7-48DB-8647-7C5548CF0713}"/>
              </a:ext>
            </a:extLst>
          </p:cNvPr>
          <p:cNvPicPr>
            <a:picLocks noChangeAspect="1"/>
          </p:cNvPicPr>
          <p:nvPr/>
        </p:nvPicPr>
        <p:blipFill>
          <a:blip r:embed="rId3"/>
          <a:stretch>
            <a:fillRect/>
          </a:stretch>
        </p:blipFill>
        <p:spPr>
          <a:xfrm>
            <a:off x="4426086" y="203365"/>
            <a:ext cx="3667974" cy="4546165"/>
          </a:xfrm>
          <a:prstGeom prst="rect">
            <a:avLst/>
          </a:prstGeom>
        </p:spPr>
      </p:pic>
      <p:sp>
        <p:nvSpPr>
          <p:cNvPr id="6" name="Content Placeholder 2">
            <a:extLst>
              <a:ext uri="{FF2B5EF4-FFF2-40B4-BE49-F238E27FC236}">
                <a16:creationId xmlns:a16="http://schemas.microsoft.com/office/drawing/2014/main" id="{D456882F-8235-48BD-B52E-8E7BA1CF94C0}"/>
              </a:ext>
            </a:extLst>
          </p:cNvPr>
          <p:cNvSpPr>
            <a:spLocks noGrp="1"/>
          </p:cNvSpPr>
          <p:nvPr>
            <p:ph idx="1"/>
          </p:nvPr>
        </p:nvSpPr>
        <p:spPr>
          <a:xfrm>
            <a:off x="1272048" y="1556425"/>
            <a:ext cx="2025785" cy="2293296"/>
          </a:xfrm>
        </p:spPr>
        <p:txBody>
          <a:bodyPr>
            <a:noAutofit/>
          </a:bodyPr>
          <a:lstStyle/>
          <a:p>
            <a:pPr marL="342900" indent="-342900">
              <a:buAutoNum type="arabicParenR"/>
            </a:pPr>
            <a:r>
              <a:rPr lang="en-US" sz="900" dirty="0"/>
              <a:t>Completed student application and essay</a:t>
            </a:r>
          </a:p>
          <a:p>
            <a:pPr marL="342900" indent="-342900">
              <a:buAutoNum type="arabicParenR"/>
            </a:pPr>
            <a:r>
              <a:rPr lang="en-US" sz="900" dirty="0"/>
              <a:t>Copy of the recipient’s university acceptance letter</a:t>
            </a:r>
          </a:p>
          <a:p>
            <a:pPr marL="342900" indent="-342900">
              <a:buAutoNum type="arabicParenR"/>
            </a:pPr>
            <a:r>
              <a:rPr lang="en-US" sz="900" dirty="0">
                <a:highlight>
                  <a:srgbClr val="FFFF00"/>
                </a:highlight>
              </a:rPr>
              <a:t>Written LEA Scholarship Selection Committee Statement signed by all members on LEA Letterhead (NOT high school/school board foundation letterhead)</a:t>
            </a:r>
          </a:p>
          <a:p>
            <a:pPr marL="342900" indent="-342900">
              <a:buAutoNum type="arabicParenR"/>
            </a:pPr>
            <a:r>
              <a:rPr lang="en-US" sz="900" dirty="0"/>
              <a:t>Signed and dated consent form</a:t>
            </a:r>
          </a:p>
          <a:p>
            <a:pPr marL="342900" indent="-342900">
              <a:buAutoNum type="arabicParenR"/>
            </a:pPr>
            <a:r>
              <a:rPr lang="en-US" sz="900" dirty="0"/>
              <a:t>Membership Confirmation Document</a:t>
            </a:r>
          </a:p>
        </p:txBody>
      </p:sp>
    </p:spTree>
    <p:extLst>
      <p:ext uri="{BB962C8B-B14F-4D97-AF65-F5344CB8AC3E}">
        <p14:creationId xmlns:p14="http://schemas.microsoft.com/office/powerpoint/2010/main" val="276412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5E0777-404C-4662-822D-6B3B718EDAB1}"/>
              </a:ext>
            </a:extLst>
          </p:cNvPr>
          <p:cNvSpPr txBox="1">
            <a:spLocks/>
          </p:cNvSpPr>
          <p:nvPr/>
        </p:nvSpPr>
        <p:spPr>
          <a:xfrm>
            <a:off x="1222349" y="738385"/>
            <a:ext cx="2111433" cy="1618413"/>
          </a:xfrm>
          <a:prstGeom prst="rect">
            <a:avLst/>
          </a:prstGeom>
        </p:spPr>
        <p:txBody>
          <a:bodyPr vert="horz" lIns="91440" tIns="45720" rIns="91440" bIns="45720" rtlCol="0" anchor="t">
            <a:noAutofit/>
          </a:bodyPr>
          <a:lstStyle>
            <a:lvl1pPr algn="l" defTabSz="685800" rtl="0" eaLnBrk="1" latinLnBrk="0" hangingPunct="1">
              <a:lnSpc>
                <a:spcPct val="84000"/>
              </a:lnSpc>
              <a:spcBef>
                <a:spcPct val="0"/>
              </a:spcBef>
              <a:buNone/>
              <a:defRPr sz="3600" kern="1200" baseline="0">
                <a:solidFill>
                  <a:schemeClr val="tx2"/>
                </a:solidFill>
                <a:latin typeface="+mj-lt"/>
                <a:ea typeface="+mj-ea"/>
                <a:cs typeface="+mj-cs"/>
              </a:defRPr>
            </a:lvl1pPr>
          </a:lstStyle>
          <a:p>
            <a:endParaRPr lang="en-US" sz="2800" dirty="0"/>
          </a:p>
        </p:txBody>
      </p:sp>
      <p:sp>
        <p:nvSpPr>
          <p:cNvPr id="6" name="Content Placeholder 2">
            <a:extLst>
              <a:ext uri="{FF2B5EF4-FFF2-40B4-BE49-F238E27FC236}">
                <a16:creationId xmlns:a16="http://schemas.microsoft.com/office/drawing/2014/main" id="{D456882F-8235-48BD-B52E-8E7BA1CF94C0}"/>
              </a:ext>
            </a:extLst>
          </p:cNvPr>
          <p:cNvSpPr>
            <a:spLocks noGrp="1"/>
          </p:cNvSpPr>
          <p:nvPr>
            <p:ph idx="1"/>
          </p:nvPr>
        </p:nvSpPr>
        <p:spPr>
          <a:xfrm>
            <a:off x="591112" y="1529031"/>
            <a:ext cx="2025785" cy="2363822"/>
          </a:xfrm>
        </p:spPr>
        <p:txBody>
          <a:bodyPr>
            <a:noAutofit/>
          </a:bodyPr>
          <a:lstStyle/>
          <a:p>
            <a:pPr marL="342900" indent="-342900">
              <a:buAutoNum type="arabicParenR"/>
            </a:pPr>
            <a:r>
              <a:rPr lang="en-US" sz="900" dirty="0"/>
              <a:t>Completed student application and essay</a:t>
            </a:r>
          </a:p>
          <a:p>
            <a:pPr marL="342900" indent="-342900">
              <a:buAutoNum type="arabicParenR"/>
            </a:pPr>
            <a:r>
              <a:rPr lang="en-US" sz="900" dirty="0"/>
              <a:t>Copy of the recipient’s university acceptance letter</a:t>
            </a:r>
          </a:p>
          <a:p>
            <a:pPr marL="342900" indent="-342900">
              <a:buAutoNum type="arabicParenR"/>
            </a:pPr>
            <a:r>
              <a:rPr lang="en-US" sz="900" dirty="0"/>
              <a:t>Written LEA Scholarship Selection Committee Statement signed by all members on LEA Letterhead (NOT high school/school board foundation letterhead)</a:t>
            </a:r>
          </a:p>
          <a:p>
            <a:pPr marL="342900" indent="-342900">
              <a:buAutoNum type="arabicParenR"/>
            </a:pPr>
            <a:r>
              <a:rPr lang="en-US" sz="900" dirty="0">
                <a:highlight>
                  <a:srgbClr val="FFFF00"/>
                </a:highlight>
              </a:rPr>
              <a:t>Signed and dated consent form</a:t>
            </a:r>
          </a:p>
          <a:p>
            <a:pPr marL="342900" indent="-342900">
              <a:buAutoNum type="arabicParenR"/>
            </a:pPr>
            <a:r>
              <a:rPr lang="en-US" sz="900" dirty="0"/>
              <a:t>Membership Confirmation Document</a:t>
            </a:r>
          </a:p>
        </p:txBody>
      </p:sp>
      <p:pic>
        <p:nvPicPr>
          <p:cNvPr id="10" name="Picture 9">
            <a:extLst>
              <a:ext uri="{FF2B5EF4-FFF2-40B4-BE49-F238E27FC236}">
                <a16:creationId xmlns:a16="http://schemas.microsoft.com/office/drawing/2014/main" id="{14F6030D-310B-4EF2-AA58-E308688CD50F}"/>
              </a:ext>
            </a:extLst>
          </p:cNvPr>
          <p:cNvPicPr>
            <a:picLocks noChangeAspect="1"/>
          </p:cNvPicPr>
          <p:nvPr/>
        </p:nvPicPr>
        <p:blipFill>
          <a:blip r:embed="rId3"/>
          <a:stretch>
            <a:fillRect/>
          </a:stretch>
        </p:blipFill>
        <p:spPr>
          <a:xfrm>
            <a:off x="2888711" y="451121"/>
            <a:ext cx="5843018" cy="4241258"/>
          </a:xfrm>
          <a:prstGeom prst="rect">
            <a:avLst/>
          </a:prstGeom>
        </p:spPr>
      </p:pic>
    </p:spTree>
    <p:extLst>
      <p:ext uri="{BB962C8B-B14F-4D97-AF65-F5344CB8AC3E}">
        <p14:creationId xmlns:p14="http://schemas.microsoft.com/office/powerpoint/2010/main" val="17508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5E0777-404C-4662-822D-6B3B718EDAB1}"/>
              </a:ext>
            </a:extLst>
          </p:cNvPr>
          <p:cNvSpPr txBox="1">
            <a:spLocks/>
          </p:cNvSpPr>
          <p:nvPr/>
        </p:nvSpPr>
        <p:spPr>
          <a:xfrm>
            <a:off x="1049940" y="203365"/>
            <a:ext cx="2333541" cy="1618413"/>
          </a:xfrm>
          <a:prstGeom prst="rect">
            <a:avLst/>
          </a:prstGeom>
        </p:spPr>
        <p:txBody>
          <a:bodyPr vert="horz" lIns="91440" tIns="45720" rIns="91440" bIns="45720" rtlCol="0" anchor="t">
            <a:noAutofit/>
          </a:bodyPr>
          <a:lstStyle>
            <a:lvl1pPr algn="l" defTabSz="685800" rtl="0" eaLnBrk="1" latinLnBrk="0" hangingPunct="1">
              <a:lnSpc>
                <a:spcPct val="84000"/>
              </a:lnSpc>
              <a:spcBef>
                <a:spcPct val="0"/>
              </a:spcBef>
              <a:buNone/>
              <a:defRPr sz="3600" kern="1200" baseline="0">
                <a:solidFill>
                  <a:schemeClr val="tx2"/>
                </a:solidFill>
                <a:latin typeface="+mj-lt"/>
                <a:ea typeface="+mj-ea"/>
                <a:cs typeface="+mj-cs"/>
              </a:defRPr>
            </a:lvl1pPr>
          </a:lstStyle>
          <a:p>
            <a:endParaRPr lang="en-US" sz="2800" dirty="0"/>
          </a:p>
        </p:txBody>
      </p:sp>
      <p:sp>
        <p:nvSpPr>
          <p:cNvPr id="6" name="Content Placeholder 2">
            <a:extLst>
              <a:ext uri="{FF2B5EF4-FFF2-40B4-BE49-F238E27FC236}">
                <a16:creationId xmlns:a16="http://schemas.microsoft.com/office/drawing/2014/main" id="{D456882F-8235-48BD-B52E-8E7BA1CF94C0}"/>
              </a:ext>
            </a:extLst>
          </p:cNvPr>
          <p:cNvSpPr>
            <a:spLocks noGrp="1"/>
          </p:cNvSpPr>
          <p:nvPr>
            <p:ph idx="1"/>
          </p:nvPr>
        </p:nvSpPr>
        <p:spPr>
          <a:xfrm>
            <a:off x="709472" y="278454"/>
            <a:ext cx="2025785" cy="2455018"/>
          </a:xfrm>
        </p:spPr>
        <p:txBody>
          <a:bodyPr>
            <a:noAutofit/>
          </a:bodyPr>
          <a:lstStyle/>
          <a:p>
            <a:pPr marL="342900" indent="-342900">
              <a:buAutoNum type="arabicParenR"/>
            </a:pPr>
            <a:r>
              <a:rPr lang="en-US" sz="900" dirty="0"/>
              <a:t>Completed student application and essay</a:t>
            </a:r>
          </a:p>
          <a:p>
            <a:pPr marL="342900" indent="-342900">
              <a:buAutoNum type="arabicParenR"/>
            </a:pPr>
            <a:r>
              <a:rPr lang="en-US" sz="900" dirty="0"/>
              <a:t>Copy of the recipient’s university acceptance letter</a:t>
            </a:r>
          </a:p>
          <a:p>
            <a:pPr marL="342900" indent="-342900">
              <a:buAutoNum type="arabicParenR"/>
            </a:pPr>
            <a:r>
              <a:rPr lang="en-US" sz="900" dirty="0"/>
              <a:t>Written LEA Scholarship Selection Committee Statement signed by all members on LEA Letterhead (NOT high school/school board foundation letterhead)</a:t>
            </a:r>
          </a:p>
          <a:p>
            <a:pPr marL="342900" indent="-342900">
              <a:buAutoNum type="arabicParenR"/>
            </a:pPr>
            <a:r>
              <a:rPr lang="en-US" sz="900" dirty="0"/>
              <a:t>Signed and dated consent form</a:t>
            </a:r>
          </a:p>
          <a:p>
            <a:pPr marL="342900" indent="-342900">
              <a:buAutoNum type="arabicParenR"/>
            </a:pPr>
            <a:r>
              <a:rPr lang="en-US" sz="900" dirty="0">
                <a:highlight>
                  <a:srgbClr val="FFFF00"/>
                </a:highlight>
              </a:rPr>
              <a:t>Membership Confirmation Document</a:t>
            </a:r>
          </a:p>
        </p:txBody>
      </p:sp>
      <p:pic>
        <p:nvPicPr>
          <p:cNvPr id="3" name="Picture 2">
            <a:extLst>
              <a:ext uri="{FF2B5EF4-FFF2-40B4-BE49-F238E27FC236}">
                <a16:creationId xmlns:a16="http://schemas.microsoft.com/office/drawing/2014/main" id="{5BBFBED0-6380-4290-8669-83FD88851C06}"/>
              </a:ext>
            </a:extLst>
          </p:cNvPr>
          <p:cNvPicPr>
            <a:picLocks noChangeAspect="1"/>
          </p:cNvPicPr>
          <p:nvPr/>
        </p:nvPicPr>
        <p:blipFill>
          <a:blip r:embed="rId3"/>
          <a:stretch>
            <a:fillRect/>
          </a:stretch>
        </p:blipFill>
        <p:spPr>
          <a:xfrm>
            <a:off x="3383481" y="486383"/>
            <a:ext cx="2799521" cy="3788011"/>
          </a:xfrm>
          <a:prstGeom prst="rect">
            <a:avLst/>
          </a:prstGeom>
        </p:spPr>
      </p:pic>
      <p:sp>
        <p:nvSpPr>
          <p:cNvPr id="8" name="TextBox 7">
            <a:extLst>
              <a:ext uri="{FF2B5EF4-FFF2-40B4-BE49-F238E27FC236}">
                <a16:creationId xmlns:a16="http://schemas.microsoft.com/office/drawing/2014/main" id="{9ADA7E38-DF76-40E0-BE5A-ED1A7493921F}"/>
              </a:ext>
            </a:extLst>
          </p:cNvPr>
          <p:cNvSpPr txBox="1"/>
          <p:nvPr/>
        </p:nvSpPr>
        <p:spPr>
          <a:xfrm>
            <a:off x="4270443" y="203365"/>
            <a:ext cx="486383" cy="369332"/>
          </a:xfrm>
          <a:prstGeom prst="rect">
            <a:avLst/>
          </a:prstGeom>
          <a:noFill/>
        </p:spPr>
        <p:txBody>
          <a:bodyPr wrap="square" rtlCol="0">
            <a:spAutoFit/>
          </a:bodyPr>
          <a:lstStyle/>
          <a:p>
            <a:r>
              <a:rPr lang="en-US" dirty="0"/>
              <a:t>1</a:t>
            </a:r>
          </a:p>
        </p:txBody>
      </p:sp>
      <p:sp>
        <p:nvSpPr>
          <p:cNvPr id="9" name="TextBox 8">
            <a:extLst>
              <a:ext uri="{FF2B5EF4-FFF2-40B4-BE49-F238E27FC236}">
                <a16:creationId xmlns:a16="http://schemas.microsoft.com/office/drawing/2014/main" id="{E8DD07A1-CD9C-411A-B499-37877E6F5C81}"/>
              </a:ext>
            </a:extLst>
          </p:cNvPr>
          <p:cNvSpPr txBox="1"/>
          <p:nvPr/>
        </p:nvSpPr>
        <p:spPr>
          <a:xfrm>
            <a:off x="6429983" y="572697"/>
            <a:ext cx="466928" cy="369332"/>
          </a:xfrm>
          <a:prstGeom prst="rect">
            <a:avLst/>
          </a:prstGeom>
          <a:noFill/>
        </p:spPr>
        <p:txBody>
          <a:bodyPr wrap="square" rtlCol="0">
            <a:spAutoFit/>
          </a:bodyPr>
          <a:lstStyle/>
          <a:p>
            <a:r>
              <a:rPr lang="en-US" dirty="0"/>
              <a:t>2</a:t>
            </a:r>
          </a:p>
        </p:txBody>
      </p:sp>
      <p:pic>
        <p:nvPicPr>
          <p:cNvPr id="7" name="Picture 6">
            <a:extLst>
              <a:ext uri="{FF2B5EF4-FFF2-40B4-BE49-F238E27FC236}">
                <a16:creationId xmlns:a16="http://schemas.microsoft.com/office/drawing/2014/main" id="{FA14D9FB-AFBE-43CA-AE1D-68E685CF386F}"/>
              </a:ext>
            </a:extLst>
          </p:cNvPr>
          <p:cNvPicPr>
            <a:picLocks noChangeAspect="1"/>
          </p:cNvPicPr>
          <p:nvPr/>
        </p:nvPicPr>
        <p:blipFill rotWithShape="1">
          <a:blip r:embed="rId4"/>
          <a:srcRect l="22029" r="21921"/>
          <a:stretch/>
        </p:blipFill>
        <p:spPr>
          <a:xfrm>
            <a:off x="5924144" y="1012571"/>
            <a:ext cx="3064213" cy="3788011"/>
          </a:xfrm>
          <a:prstGeom prst="rect">
            <a:avLst/>
          </a:prstGeom>
        </p:spPr>
      </p:pic>
    </p:spTree>
    <p:extLst>
      <p:ext uri="{BB962C8B-B14F-4D97-AF65-F5344CB8AC3E}">
        <p14:creationId xmlns:p14="http://schemas.microsoft.com/office/powerpoint/2010/main" val="385426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A0F3F29-29A0-4B6B-9AE5-4C0FF2BE6211}"/>
              </a:ext>
            </a:extLst>
          </p:cNvPr>
          <p:cNvSpPr>
            <a:spLocks noGrp="1"/>
          </p:cNvSpPr>
          <p:nvPr>
            <p:ph idx="1"/>
          </p:nvPr>
        </p:nvSpPr>
        <p:spPr>
          <a:xfrm>
            <a:off x="709472" y="278454"/>
            <a:ext cx="2025785" cy="2455018"/>
          </a:xfrm>
        </p:spPr>
        <p:txBody>
          <a:bodyPr>
            <a:noAutofit/>
          </a:bodyPr>
          <a:lstStyle/>
          <a:p>
            <a:pPr marL="342900" indent="-342900">
              <a:buAutoNum type="arabicParenR"/>
            </a:pPr>
            <a:r>
              <a:rPr lang="en-US" sz="900" dirty="0"/>
              <a:t>Completed student application and essay</a:t>
            </a:r>
          </a:p>
          <a:p>
            <a:pPr marL="342900" indent="-342900">
              <a:buAutoNum type="arabicParenR"/>
            </a:pPr>
            <a:r>
              <a:rPr lang="en-US" sz="900" dirty="0"/>
              <a:t>Copy of the recipient’s university acceptance letter</a:t>
            </a:r>
          </a:p>
          <a:p>
            <a:pPr marL="342900" indent="-342900">
              <a:buAutoNum type="arabicParenR"/>
            </a:pPr>
            <a:r>
              <a:rPr lang="en-US" sz="900" dirty="0"/>
              <a:t>Written LEA Scholarship Selection Committee Statement signed by all members on LEA Letterhead (NOT high school/school board foundation letterhead)</a:t>
            </a:r>
          </a:p>
          <a:p>
            <a:pPr marL="342900" indent="-342900">
              <a:buAutoNum type="arabicParenR"/>
            </a:pPr>
            <a:r>
              <a:rPr lang="en-US" sz="900" dirty="0"/>
              <a:t>Signed and dated consent form</a:t>
            </a:r>
          </a:p>
          <a:p>
            <a:pPr marL="342900" indent="-342900">
              <a:buAutoNum type="arabicParenR"/>
            </a:pPr>
            <a:r>
              <a:rPr lang="en-US" sz="900" dirty="0">
                <a:highlight>
                  <a:srgbClr val="FFFF00"/>
                </a:highlight>
              </a:rPr>
              <a:t>Membership Confirmation Document (Contd.)</a:t>
            </a:r>
          </a:p>
        </p:txBody>
      </p:sp>
      <p:pic>
        <p:nvPicPr>
          <p:cNvPr id="6" name="Picture 5">
            <a:extLst>
              <a:ext uri="{FF2B5EF4-FFF2-40B4-BE49-F238E27FC236}">
                <a16:creationId xmlns:a16="http://schemas.microsoft.com/office/drawing/2014/main" id="{3C35E27E-BECC-4672-A75D-CD4B8AD1A5BA}"/>
              </a:ext>
            </a:extLst>
          </p:cNvPr>
          <p:cNvPicPr>
            <a:picLocks noChangeAspect="1"/>
          </p:cNvPicPr>
          <p:nvPr/>
        </p:nvPicPr>
        <p:blipFill>
          <a:blip r:embed="rId2"/>
          <a:stretch>
            <a:fillRect/>
          </a:stretch>
        </p:blipFill>
        <p:spPr>
          <a:xfrm>
            <a:off x="3133861" y="919264"/>
            <a:ext cx="2560723" cy="3304972"/>
          </a:xfrm>
          <a:prstGeom prst="rect">
            <a:avLst/>
          </a:prstGeom>
        </p:spPr>
      </p:pic>
      <p:sp>
        <p:nvSpPr>
          <p:cNvPr id="7" name="TextBox 6">
            <a:extLst>
              <a:ext uri="{FF2B5EF4-FFF2-40B4-BE49-F238E27FC236}">
                <a16:creationId xmlns:a16="http://schemas.microsoft.com/office/drawing/2014/main" id="{E3CD3E75-4F06-4D0D-A731-5F48B2119C0A}"/>
              </a:ext>
            </a:extLst>
          </p:cNvPr>
          <p:cNvSpPr txBox="1"/>
          <p:nvPr/>
        </p:nvSpPr>
        <p:spPr>
          <a:xfrm>
            <a:off x="5950415" y="379379"/>
            <a:ext cx="511663" cy="369332"/>
          </a:xfrm>
          <a:prstGeom prst="rect">
            <a:avLst/>
          </a:prstGeom>
          <a:noFill/>
        </p:spPr>
        <p:txBody>
          <a:bodyPr wrap="square" rtlCol="0">
            <a:spAutoFit/>
          </a:bodyPr>
          <a:lstStyle/>
          <a:p>
            <a:r>
              <a:rPr lang="en-US" dirty="0"/>
              <a:t>3</a:t>
            </a:r>
          </a:p>
        </p:txBody>
      </p:sp>
      <p:sp>
        <p:nvSpPr>
          <p:cNvPr id="8" name="TextBox 7">
            <a:extLst>
              <a:ext uri="{FF2B5EF4-FFF2-40B4-BE49-F238E27FC236}">
                <a16:creationId xmlns:a16="http://schemas.microsoft.com/office/drawing/2014/main" id="{855DC59B-161D-4130-9670-D2BECFDBF619}"/>
              </a:ext>
            </a:extLst>
          </p:cNvPr>
          <p:cNvSpPr txBox="1"/>
          <p:nvPr/>
        </p:nvSpPr>
        <p:spPr>
          <a:xfrm>
            <a:off x="5760399" y="2013306"/>
            <a:ext cx="511663" cy="369332"/>
          </a:xfrm>
          <a:prstGeom prst="rect">
            <a:avLst/>
          </a:prstGeom>
          <a:noFill/>
        </p:spPr>
        <p:txBody>
          <a:bodyPr wrap="square" rtlCol="0">
            <a:spAutoFit/>
          </a:bodyPr>
          <a:lstStyle/>
          <a:p>
            <a:r>
              <a:rPr lang="en-US" dirty="0"/>
              <a:t>OR</a:t>
            </a:r>
          </a:p>
        </p:txBody>
      </p:sp>
      <p:pic>
        <p:nvPicPr>
          <p:cNvPr id="10" name="Picture 9">
            <a:extLst>
              <a:ext uri="{FF2B5EF4-FFF2-40B4-BE49-F238E27FC236}">
                <a16:creationId xmlns:a16="http://schemas.microsoft.com/office/drawing/2014/main" id="{0B036488-18FC-4C78-B045-8BC54D5C5842}"/>
              </a:ext>
            </a:extLst>
          </p:cNvPr>
          <p:cNvPicPr>
            <a:picLocks noChangeAspect="1"/>
          </p:cNvPicPr>
          <p:nvPr/>
        </p:nvPicPr>
        <p:blipFill>
          <a:blip r:embed="rId3"/>
          <a:stretch>
            <a:fillRect/>
          </a:stretch>
        </p:blipFill>
        <p:spPr>
          <a:xfrm>
            <a:off x="6337877" y="919264"/>
            <a:ext cx="2476194" cy="3304972"/>
          </a:xfrm>
          <a:prstGeom prst="rect">
            <a:avLst/>
          </a:prstGeom>
        </p:spPr>
      </p:pic>
    </p:spTree>
    <p:extLst>
      <p:ext uri="{BB962C8B-B14F-4D97-AF65-F5344CB8AC3E}">
        <p14:creationId xmlns:p14="http://schemas.microsoft.com/office/powerpoint/2010/main" val="410813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85209392"/>
              </p:ext>
            </p:extLst>
          </p:nvPr>
        </p:nvGraphicFramePr>
        <p:xfrm>
          <a:off x="596054" y="782024"/>
          <a:ext cx="8412480" cy="3173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EC585AE0-A839-4B35-8CAA-658D43DA2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8">
            <a:extLst>
              <a:ext uri="{FF2B5EF4-FFF2-40B4-BE49-F238E27FC236}">
                <a16:creationId xmlns:a16="http://schemas.microsoft.com/office/drawing/2014/main" id="{768538BE-ADFA-49C6-B84E-FC4E20C6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a:spLocks noGrp="1"/>
          </p:cNvSpPr>
          <p:nvPr>
            <p:ph type="title"/>
          </p:nvPr>
        </p:nvSpPr>
        <p:spPr>
          <a:xfrm>
            <a:off x="3885454" y="971550"/>
            <a:ext cx="4632582" cy="1114425"/>
          </a:xfrm>
        </p:spPr>
        <p:txBody>
          <a:bodyPr vert="horz" lIns="91440" tIns="45720" rIns="91440" bIns="45720" rtlCol="0" anchor="t">
            <a:normAutofit/>
          </a:bodyPr>
          <a:lstStyle/>
          <a:p>
            <a:pPr defTabSz="914400">
              <a:lnSpc>
                <a:spcPct val="89000"/>
              </a:lnSpc>
            </a:pPr>
            <a:r>
              <a:rPr lang="en-US" sz="3700" dirty="0"/>
              <a:t>Contact Info:</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1745" y="64542"/>
            <a:ext cx="2797560" cy="678408"/>
          </a:xfrm>
          <a:prstGeom prst="rect">
            <a:avLst/>
          </a:prstGeom>
          <a:ln>
            <a:noFill/>
          </a:ln>
          <a:effectLst/>
        </p:spPr>
      </p:pic>
      <p:sp>
        <p:nvSpPr>
          <p:cNvPr id="35" name="Rectangle 30">
            <a:extLst>
              <a:ext uri="{FF2B5EF4-FFF2-40B4-BE49-F238E27FC236}">
                <a16:creationId xmlns:a16="http://schemas.microsoft.com/office/drawing/2014/main" id="{F8931905-E755-49E0-9798-81FBEBC1F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p:cNvSpPr/>
          <p:nvPr/>
        </p:nvSpPr>
        <p:spPr>
          <a:xfrm>
            <a:off x="3825618" y="1714500"/>
            <a:ext cx="4632582" cy="2686050"/>
          </a:xfrm>
          <a:prstGeom prst="rect">
            <a:avLst/>
          </a:prstGeom>
        </p:spPr>
        <p:txBody>
          <a:bodyPr vert="horz" lIns="91440" tIns="45720" rIns="91440" bIns="45720" rtlCol="0">
            <a:normAutofit/>
          </a:bodyPr>
          <a:lstStyle/>
          <a:p>
            <a:pPr indent="-384048" defTabSz="914400">
              <a:lnSpc>
                <a:spcPct val="94000"/>
              </a:lnSpc>
              <a:spcAft>
                <a:spcPts val="200"/>
              </a:spcAft>
              <a:buFont typeface="Franklin Gothic Book" panose="020B0503020102020204" pitchFamily="34" charset="0"/>
            </a:pPr>
            <a:endParaRPr lang="en-US" dirty="0">
              <a:solidFill>
                <a:schemeClr val="tx2"/>
              </a:solidFill>
            </a:endParaRPr>
          </a:p>
          <a:p>
            <a:pPr indent="-384048" defTabSz="914400">
              <a:lnSpc>
                <a:spcPct val="94000"/>
              </a:lnSpc>
              <a:spcAft>
                <a:spcPts val="200"/>
              </a:spcAft>
              <a:buFont typeface="Franklin Gothic Book" panose="020B0503020102020204" pitchFamily="34" charset="0"/>
            </a:pPr>
            <a:r>
              <a:rPr lang="en-US" dirty="0">
                <a:solidFill>
                  <a:schemeClr val="tx2"/>
                </a:solidFill>
              </a:rPr>
              <a:t>Grant </a:t>
            </a:r>
            <a:r>
              <a:rPr lang="en-US" dirty="0" err="1">
                <a:solidFill>
                  <a:schemeClr val="tx2"/>
                </a:solidFill>
              </a:rPr>
              <a:t>Kennedy,</a:t>
            </a:r>
            <a:r>
              <a:rPr lang="en-US" dirty="0">
                <a:solidFill>
                  <a:schemeClr val="tx2"/>
                </a:solidFill>
              </a:rPr>
              <a:t> Program Officer</a:t>
            </a:r>
          </a:p>
          <a:p>
            <a:pPr indent="-384048" defTabSz="914400">
              <a:lnSpc>
                <a:spcPct val="94000"/>
              </a:lnSpc>
              <a:spcAft>
                <a:spcPts val="200"/>
              </a:spcAft>
              <a:buFont typeface="Franklin Gothic Book" panose="020B0503020102020204" pitchFamily="34" charset="0"/>
            </a:pPr>
            <a:r>
              <a:rPr lang="en-US" dirty="0">
                <a:hlinkClick r:id="rId4">
                  <a:extLst>
                    <a:ext uri="{A12FA001-AC4F-418D-AE19-62706E023703}">
                      <ahyp:hlinkClr xmlns:ahyp="http://schemas.microsoft.com/office/drawing/2018/hyperlinkcolor" val="tx"/>
                    </a:ext>
                  </a:extLst>
                </a:hlinkClick>
              </a:rPr>
              <a:t>Grant.Kennedy@ncsecu.org</a:t>
            </a:r>
            <a:endParaRPr lang="en-US" dirty="0"/>
          </a:p>
          <a:p>
            <a:pPr indent="-384048" defTabSz="914400">
              <a:lnSpc>
                <a:spcPct val="94000"/>
              </a:lnSpc>
              <a:spcAft>
                <a:spcPts val="200"/>
              </a:spcAft>
              <a:buFont typeface="Franklin Gothic Book" panose="020B0503020102020204" pitchFamily="34" charset="0"/>
            </a:pPr>
            <a:r>
              <a:rPr lang="en-US" dirty="0">
                <a:solidFill>
                  <a:schemeClr val="tx2"/>
                </a:solidFill>
              </a:rPr>
              <a:t>919-327-9485</a:t>
            </a:r>
          </a:p>
          <a:p>
            <a:pPr indent="-384048" defTabSz="914400">
              <a:lnSpc>
                <a:spcPct val="94000"/>
              </a:lnSpc>
              <a:spcAft>
                <a:spcPts val="200"/>
              </a:spcAft>
              <a:buFont typeface="Franklin Gothic Book" panose="020B0503020102020204" pitchFamily="34" charset="0"/>
            </a:pPr>
            <a:r>
              <a:rPr lang="en-US" dirty="0">
                <a:solidFill>
                  <a:schemeClr val="tx2"/>
                </a:solidFill>
              </a:rPr>
              <a:t> </a:t>
            </a:r>
          </a:p>
          <a:p>
            <a:pPr indent="-384048" defTabSz="914400">
              <a:lnSpc>
                <a:spcPct val="94000"/>
              </a:lnSpc>
              <a:spcAft>
                <a:spcPts val="200"/>
              </a:spcAft>
              <a:buFont typeface="Franklin Gothic Book" panose="020B0503020102020204" pitchFamily="34" charset="0"/>
            </a:pPr>
            <a:r>
              <a:rPr lang="en-US" dirty="0">
                <a:solidFill>
                  <a:schemeClr val="tx2"/>
                </a:solidFill>
              </a:rPr>
              <a:t>SECU Foundation (General Contact Info)</a:t>
            </a:r>
            <a:endParaRPr lang="en-US" dirty="0"/>
          </a:p>
          <a:p>
            <a:pPr indent="-384048" defTabSz="914400">
              <a:lnSpc>
                <a:spcPct val="94000"/>
              </a:lnSpc>
              <a:spcAft>
                <a:spcPts val="200"/>
              </a:spcAft>
              <a:buFont typeface="Franklin Gothic Book" panose="020B0503020102020204" pitchFamily="34" charset="0"/>
            </a:pPr>
            <a:r>
              <a:rPr lang="en-US" dirty="0">
                <a:hlinkClick r:id="rId5">
                  <a:extLst>
                    <a:ext uri="{A12FA001-AC4F-418D-AE19-62706E023703}">
                      <ahyp:hlinkClr xmlns:ahyp="http://schemas.microsoft.com/office/drawing/2018/hyperlinkcolor" val="tx"/>
                    </a:ext>
                  </a:extLst>
                </a:hlinkClick>
              </a:rPr>
              <a:t>secufoundation@ncsecu.org</a:t>
            </a:r>
            <a:endParaRPr lang="en-US" dirty="0"/>
          </a:p>
          <a:p>
            <a:pPr indent="-384048" defTabSz="914400">
              <a:lnSpc>
                <a:spcPct val="94000"/>
              </a:lnSpc>
              <a:spcAft>
                <a:spcPts val="200"/>
              </a:spcAft>
              <a:buFont typeface="Franklin Gothic Book" panose="020B0503020102020204" pitchFamily="34" charset="0"/>
            </a:pPr>
            <a:r>
              <a:rPr lang="en-US" dirty="0">
                <a:solidFill>
                  <a:schemeClr val="tx2"/>
                </a:solidFill>
              </a:rPr>
              <a:t>844-296-4832</a:t>
            </a:r>
          </a:p>
        </p:txBody>
      </p:sp>
      <p:pic>
        <p:nvPicPr>
          <p:cNvPr id="2050" name="Picture 2" descr="Why Saying &quot;Thank You&quot; Matters - Crown Connect">
            <a:extLst>
              <a:ext uri="{FF2B5EF4-FFF2-40B4-BE49-F238E27FC236}">
                <a16:creationId xmlns:a16="http://schemas.microsoft.com/office/drawing/2014/main" id="{698C7386-B456-40FF-AD5C-A809A08105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43" y="2906837"/>
            <a:ext cx="2634072" cy="1754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ps for Managing the Q&amp;A Part of Your Presentation — Mel Sherwood">
            <a:extLst>
              <a:ext uri="{FF2B5EF4-FFF2-40B4-BE49-F238E27FC236}">
                <a16:creationId xmlns:a16="http://schemas.microsoft.com/office/drawing/2014/main" id="{21417634-3876-4E54-878A-C3163C46D1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923" y="736202"/>
            <a:ext cx="2634192" cy="175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AE3780B6-C4CB-47CF-A1D9-18BCC31A1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91" r="-1" b="12416"/>
          <a:stretch/>
        </p:blipFill>
        <p:spPr bwMode="auto">
          <a:xfrm>
            <a:off x="766143" y="1318070"/>
            <a:ext cx="3116553" cy="3285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80B83A-0796-4AF9-B91C-1404EAA4C028}"/>
              </a:ext>
            </a:extLst>
          </p:cNvPr>
          <p:cNvPicPr>
            <a:picLocks noChangeAspect="1"/>
          </p:cNvPicPr>
          <p:nvPr/>
        </p:nvPicPr>
        <p:blipFill rotWithShape="1">
          <a:blip r:embed="rId4"/>
          <a:srcRect r="-4" b="3284"/>
          <a:stretch/>
        </p:blipFill>
        <p:spPr>
          <a:xfrm>
            <a:off x="4647696" y="128787"/>
            <a:ext cx="4352990" cy="2378566"/>
          </a:xfrm>
          <a:prstGeom prst="rect">
            <a:avLst/>
          </a:prstGeom>
        </p:spPr>
      </p:pic>
      <p:pic>
        <p:nvPicPr>
          <p:cNvPr id="1028" name="Picture 4" descr="Funder Spotlight: State Employees Credit Union Foundation - Golden LEAF  Foundation">
            <a:extLst>
              <a:ext uri="{FF2B5EF4-FFF2-40B4-BE49-F238E27FC236}">
                <a16:creationId xmlns:a16="http://schemas.microsoft.com/office/drawing/2014/main" id="{14CA5BE4-FCE4-47B3-ADE0-FD7C89B4DD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798" r="9" b="593"/>
          <a:stretch/>
        </p:blipFill>
        <p:spPr bwMode="auto">
          <a:xfrm>
            <a:off x="4647696" y="2636142"/>
            <a:ext cx="4339790" cy="20894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D23B61-AF26-468F-AC4A-CF18F1D026E7}"/>
              </a:ext>
            </a:extLst>
          </p:cNvPr>
          <p:cNvSpPr txBox="1"/>
          <p:nvPr/>
        </p:nvSpPr>
        <p:spPr>
          <a:xfrm>
            <a:off x="330740" y="530281"/>
            <a:ext cx="3685461" cy="584775"/>
          </a:xfrm>
          <a:prstGeom prst="rect">
            <a:avLst/>
          </a:prstGeom>
          <a:noFill/>
        </p:spPr>
        <p:txBody>
          <a:bodyPr wrap="square" rtlCol="0">
            <a:spAutoFit/>
          </a:bodyPr>
          <a:lstStyle/>
          <a:p>
            <a:r>
              <a:rPr lang="en-US" sz="1600" dirty="0"/>
              <a:t>    	Grant Kennedy </a:t>
            </a:r>
          </a:p>
          <a:p>
            <a:r>
              <a:rPr lang="en-US" sz="1600" dirty="0"/>
              <a:t>	SECU Foundation Program Officer</a:t>
            </a:r>
          </a:p>
        </p:txBody>
      </p:sp>
    </p:spTree>
    <p:extLst>
      <p:ext uri="{BB962C8B-B14F-4D97-AF65-F5344CB8AC3E}">
        <p14:creationId xmlns:p14="http://schemas.microsoft.com/office/powerpoint/2010/main" val="309007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55" y="602024"/>
            <a:ext cx="2768926" cy="587307"/>
          </a:xfrm>
          <a:prstGeom prst="rect">
            <a:avLst/>
          </a:prstGeom>
        </p:spPr>
      </p:pic>
      <p:sp>
        <p:nvSpPr>
          <p:cNvPr id="10" name="Title 1"/>
          <p:cNvSpPr txBox="1">
            <a:spLocks/>
          </p:cNvSpPr>
          <p:nvPr/>
        </p:nvSpPr>
        <p:spPr>
          <a:xfrm>
            <a:off x="1466601" y="1711205"/>
            <a:ext cx="2111433" cy="1618413"/>
          </a:xfrm>
          <a:prstGeom prst="rect">
            <a:avLst/>
          </a:prstGeom>
        </p:spPr>
        <p:txBody>
          <a:bodyPr vert="horz" lIns="91440" tIns="45720" rIns="91440" bIns="45720" rtlCol="0" anchor="t">
            <a:noAutofit/>
          </a:bodyPr>
          <a:lstStyle>
            <a:lvl1pPr algn="l" defTabSz="685800" rtl="0" eaLnBrk="1" latinLnBrk="0" hangingPunct="1">
              <a:lnSpc>
                <a:spcPct val="84000"/>
              </a:lnSpc>
              <a:spcBef>
                <a:spcPct val="0"/>
              </a:spcBef>
              <a:buNone/>
              <a:defRPr sz="3600" kern="1200" baseline="0">
                <a:solidFill>
                  <a:schemeClr val="tx2"/>
                </a:solidFill>
                <a:latin typeface="+mj-lt"/>
                <a:ea typeface="+mj-ea"/>
                <a:cs typeface="+mj-cs"/>
              </a:defRPr>
            </a:lvl1pPr>
          </a:lstStyle>
          <a:p>
            <a:r>
              <a:rPr lang="en-US" sz="2800" dirty="0"/>
              <a:t>Scholarship Overview &amp; Eligibility Criteria</a:t>
            </a:r>
          </a:p>
        </p:txBody>
      </p:sp>
      <p:sp>
        <p:nvSpPr>
          <p:cNvPr id="6" name="Content Placeholder 5"/>
          <p:cNvSpPr>
            <a:spLocks noGrp="1"/>
          </p:cNvSpPr>
          <p:nvPr>
            <p:ph idx="4294967295"/>
          </p:nvPr>
        </p:nvSpPr>
        <p:spPr>
          <a:xfrm>
            <a:off x="4291201" y="246186"/>
            <a:ext cx="4492800" cy="4783014"/>
          </a:xfrm>
          <a:ln w="44450">
            <a:solidFill>
              <a:schemeClr val="accent1"/>
            </a:solidFill>
          </a:ln>
        </p:spPr>
        <p:txBody>
          <a:bodyPr>
            <a:normAutofit/>
          </a:bodyPr>
          <a:lstStyle/>
          <a:p>
            <a:endParaRPr lang="en-US" dirty="0"/>
          </a:p>
          <a:p>
            <a:endParaRPr lang="en-US" dirty="0"/>
          </a:p>
          <a:p>
            <a:r>
              <a:rPr lang="en-US" dirty="0"/>
              <a:t>The SECU </a:t>
            </a:r>
            <a:r>
              <a:rPr lang="en-US" i="1" dirty="0"/>
              <a:t>People Helping People </a:t>
            </a:r>
            <a:r>
              <a:rPr lang="en-US" dirty="0"/>
              <a:t>Scholarship is valued at </a:t>
            </a:r>
            <a:r>
              <a:rPr lang="en-US" b="1" dirty="0"/>
              <a:t>$10,000 and awarded over [up to] eight consecutive semesters </a:t>
            </a:r>
            <a:r>
              <a:rPr lang="en-US" dirty="0"/>
              <a:t>to pay for tuition and fees</a:t>
            </a:r>
          </a:p>
          <a:p>
            <a:r>
              <a:rPr lang="en-US" dirty="0">
                <a:solidFill>
                  <a:schemeClr val="tx1"/>
                </a:solidFill>
              </a:rPr>
              <a:t>Scholarship is only available to graduating public high school seniors who are either current </a:t>
            </a:r>
            <a:r>
              <a:rPr lang="en-US" b="1" dirty="0">
                <a:solidFill>
                  <a:schemeClr val="tx1"/>
                </a:solidFill>
              </a:rPr>
              <a:t>members of SECU </a:t>
            </a:r>
            <a:r>
              <a:rPr lang="en-US" dirty="0">
                <a:solidFill>
                  <a:schemeClr val="tx1"/>
                </a:solidFill>
              </a:rPr>
              <a:t>or the child of a parent/guardian who is a member of SECU </a:t>
            </a:r>
            <a:endParaRPr lang="en-US" b="1" dirty="0">
              <a:solidFill>
                <a:srgbClr val="E03648"/>
              </a:solidFill>
            </a:endParaRPr>
          </a:p>
          <a:p>
            <a:r>
              <a:rPr lang="en-US" dirty="0">
                <a:solidFill>
                  <a:schemeClr val="tx1"/>
                </a:solidFill>
              </a:rPr>
              <a:t>Students must have a 2.5 GPA (on a 4.0 scale) or higher, plan on attending one of the 16 UNC System universities, demonstrate leadership, excellence of character, integrity, and community involvement</a:t>
            </a:r>
          </a:p>
          <a:p>
            <a:r>
              <a:rPr lang="en-US" dirty="0">
                <a:solidFill>
                  <a:schemeClr val="tx1"/>
                </a:solidFill>
              </a:rPr>
              <a:t>LEA Scholarship Selection Committees will make final decision on recipient(s) from the school district  </a:t>
            </a:r>
            <a:endParaRPr lang="en-US" b="1" dirty="0">
              <a:solidFill>
                <a:srgbClr val="E03648"/>
              </a:solidFill>
            </a:endParaRPr>
          </a:p>
        </p:txBody>
      </p:sp>
      <p:pic>
        <p:nvPicPr>
          <p:cNvPr id="9" name="Picture 8"/>
          <p:cNvPicPr>
            <a:picLocks noChangeAspect="1"/>
          </p:cNvPicPr>
          <p:nvPr/>
        </p:nvPicPr>
        <p:blipFill>
          <a:blip r:embed="rId4"/>
          <a:stretch>
            <a:fillRect/>
          </a:stretch>
        </p:blipFill>
        <p:spPr>
          <a:xfrm>
            <a:off x="157857" y="1506215"/>
            <a:ext cx="1202396" cy="2375103"/>
          </a:xfrm>
          <a:prstGeom prst="rect">
            <a:avLst/>
          </a:prstGeom>
        </p:spPr>
      </p:pic>
    </p:spTree>
    <p:extLst>
      <p:ext uri="{BB962C8B-B14F-4D97-AF65-F5344CB8AC3E}">
        <p14:creationId xmlns:p14="http://schemas.microsoft.com/office/powerpoint/2010/main" val="72319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55" y="602024"/>
            <a:ext cx="2768926" cy="587307"/>
          </a:xfrm>
          <a:prstGeom prst="rect">
            <a:avLst/>
          </a:prstGeom>
        </p:spPr>
      </p:pic>
      <p:sp>
        <p:nvSpPr>
          <p:cNvPr id="10" name="Title 1"/>
          <p:cNvSpPr txBox="1">
            <a:spLocks/>
          </p:cNvSpPr>
          <p:nvPr/>
        </p:nvSpPr>
        <p:spPr>
          <a:xfrm>
            <a:off x="1466601" y="1711205"/>
            <a:ext cx="2111433" cy="1618413"/>
          </a:xfrm>
          <a:prstGeom prst="rect">
            <a:avLst/>
          </a:prstGeom>
        </p:spPr>
        <p:txBody>
          <a:bodyPr vert="horz" lIns="91440" tIns="45720" rIns="91440" bIns="45720" rtlCol="0" anchor="t">
            <a:noAutofit/>
          </a:bodyPr>
          <a:lstStyle>
            <a:lvl1pPr algn="l" defTabSz="685800" rtl="0" eaLnBrk="1" latinLnBrk="0" hangingPunct="1">
              <a:lnSpc>
                <a:spcPct val="84000"/>
              </a:lnSpc>
              <a:spcBef>
                <a:spcPct val="0"/>
              </a:spcBef>
              <a:buNone/>
              <a:defRPr sz="3600" kern="1200" baseline="0">
                <a:solidFill>
                  <a:schemeClr val="tx2"/>
                </a:solidFill>
                <a:latin typeface="+mj-lt"/>
                <a:ea typeface="+mj-ea"/>
                <a:cs typeface="+mj-cs"/>
              </a:defRPr>
            </a:lvl1pPr>
          </a:lstStyle>
          <a:p>
            <a:r>
              <a:rPr lang="en-US" sz="2800" dirty="0"/>
              <a:t>Scholarship Overview &amp; Eligibility Criteria</a:t>
            </a:r>
          </a:p>
        </p:txBody>
      </p:sp>
      <p:pic>
        <p:nvPicPr>
          <p:cNvPr id="9" name="Picture 8"/>
          <p:cNvPicPr>
            <a:picLocks noChangeAspect="1"/>
          </p:cNvPicPr>
          <p:nvPr/>
        </p:nvPicPr>
        <p:blipFill>
          <a:blip r:embed="rId4"/>
          <a:stretch>
            <a:fillRect/>
          </a:stretch>
        </p:blipFill>
        <p:spPr>
          <a:xfrm>
            <a:off x="157857" y="1506215"/>
            <a:ext cx="1202396" cy="2375103"/>
          </a:xfrm>
          <a:prstGeom prst="rect">
            <a:avLst/>
          </a:prstGeom>
        </p:spPr>
      </p:pic>
      <p:pic>
        <p:nvPicPr>
          <p:cNvPr id="3" name="Picture 2">
            <a:extLst>
              <a:ext uri="{FF2B5EF4-FFF2-40B4-BE49-F238E27FC236}">
                <a16:creationId xmlns:a16="http://schemas.microsoft.com/office/drawing/2014/main" id="{2AC9AE0D-EFA6-4F2E-B9BF-F7DBBCC71319}"/>
              </a:ext>
            </a:extLst>
          </p:cNvPr>
          <p:cNvPicPr>
            <a:picLocks noChangeAspect="1"/>
          </p:cNvPicPr>
          <p:nvPr/>
        </p:nvPicPr>
        <p:blipFill>
          <a:blip r:embed="rId5"/>
          <a:stretch>
            <a:fillRect/>
          </a:stretch>
        </p:blipFill>
        <p:spPr>
          <a:xfrm>
            <a:off x="4120333" y="128711"/>
            <a:ext cx="3878933" cy="4856217"/>
          </a:xfrm>
          <a:prstGeom prst="rect">
            <a:avLst/>
          </a:prstGeom>
        </p:spPr>
      </p:pic>
    </p:spTree>
    <p:extLst>
      <p:ext uri="{BB962C8B-B14F-4D97-AF65-F5344CB8AC3E}">
        <p14:creationId xmlns:p14="http://schemas.microsoft.com/office/powerpoint/2010/main" val="124808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Rectangle 49" title="Side bar">
            <a:extLst>
              <a:ext uri="{FF2B5EF4-FFF2-40B4-BE49-F238E27FC236}">
                <a16:creationId xmlns:a16="http://schemas.microsoft.com/office/drawing/2014/main" id="{ECD4F02C-6F85-4E6E-A2F2-CCE2288651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29474F7A-C90E-4979-90EB-8783E10DFF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title="Side bar">
            <a:extLst>
              <a:ext uri="{FF2B5EF4-FFF2-40B4-BE49-F238E27FC236}">
                <a16:creationId xmlns:a16="http://schemas.microsoft.com/office/drawing/2014/main" id="{B89F1C51-9A32-41EF-A4FB-15FDD4142F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3654015" y="802677"/>
            <a:ext cx="5287577" cy="432716"/>
          </a:xfrm>
        </p:spPr>
        <p:txBody>
          <a:bodyPr vert="horz" lIns="91440" tIns="45720" rIns="91440" bIns="45720" rtlCol="0" anchor="t">
            <a:normAutofit/>
          </a:bodyPr>
          <a:lstStyle/>
          <a:p>
            <a:pPr algn="ctr" defTabSz="914400">
              <a:lnSpc>
                <a:spcPct val="89000"/>
              </a:lnSpc>
            </a:pPr>
            <a:r>
              <a:rPr lang="en-US" sz="2200" dirty="0"/>
              <a:t>Scholarship Program </a:t>
            </a:r>
          </a:p>
        </p:txBody>
      </p:sp>
      <p:sp>
        <p:nvSpPr>
          <p:cNvPr id="2" name="Content Placeholder 1"/>
          <p:cNvSpPr>
            <a:spLocks noGrp="1"/>
          </p:cNvSpPr>
          <p:nvPr>
            <p:ph idx="1"/>
          </p:nvPr>
        </p:nvSpPr>
        <p:spPr>
          <a:xfrm>
            <a:off x="3638709" y="1468315"/>
            <a:ext cx="5357245" cy="3591365"/>
          </a:xfrm>
        </p:spPr>
        <p:txBody>
          <a:bodyPr vert="horz" lIns="91440" tIns="45720" rIns="91440" bIns="45720" rtlCol="0">
            <a:normAutofit fontScale="62500" lnSpcReduction="20000"/>
          </a:bodyPr>
          <a:lstStyle/>
          <a:p>
            <a:pPr marL="384048" indent="-384048" defTabSz="914400">
              <a:spcAft>
                <a:spcPts val="200"/>
              </a:spcAft>
              <a:buFont typeface="Franklin Gothic Book" panose="020B0503020102020204" pitchFamily="34" charset="0"/>
              <a:buNone/>
            </a:pPr>
            <a:r>
              <a:rPr lang="en-US" sz="2900" b="1" dirty="0"/>
              <a:t>Role of Facilitator:</a:t>
            </a:r>
          </a:p>
          <a:p>
            <a:pPr marL="384048" lvl="0" indent="-384048" defTabSz="914400">
              <a:spcAft>
                <a:spcPts val="200"/>
              </a:spcAft>
            </a:pPr>
            <a:r>
              <a:rPr lang="en-US" sz="2900" dirty="0"/>
              <a:t>Communicate program changes with all high schools in your LEA</a:t>
            </a:r>
          </a:p>
          <a:p>
            <a:pPr marL="384048" lvl="0" indent="-384048" defTabSz="914400">
              <a:spcAft>
                <a:spcPts val="200"/>
              </a:spcAft>
            </a:pPr>
            <a:r>
              <a:rPr lang="en-US" sz="2900" dirty="0"/>
              <a:t>Ensure each high school is sharing scholarship information with students and their parents </a:t>
            </a:r>
          </a:p>
          <a:p>
            <a:pPr marL="384048" lvl="0" indent="-384048" defTabSz="914400">
              <a:spcAft>
                <a:spcPts val="200"/>
              </a:spcAft>
            </a:pPr>
            <a:r>
              <a:rPr lang="en-US" sz="2900" dirty="0"/>
              <a:t>Establish LEA selection committee to determine final selection of scholarship winner(s) for your district</a:t>
            </a:r>
          </a:p>
          <a:p>
            <a:pPr marL="384048" lvl="0" indent="-384048" defTabSz="914400">
              <a:spcAft>
                <a:spcPts val="200"/>
              </a:spcAft>
            </a:pPr>
            <a:r>
              <a:rPr lang="en-US" sz="2900" dirty="0"/>
              <a:t>Communicate final selection(s) with SECU Foundation as indicated in operating procedures </a:t>
            </a:r>
          </a:p>
          <a:p>
            <a:pPr marL="384048" lvl="0" indent="-384048" defTabSz="914400">
              <a:spcAft>
                <a:spcPts val="200"/>
              </a:spcAft>
            </a:pPr>
            <a:r>
              <a:rPr lang="en-US" sz="2900" dirty="0"/>
              <a:t>Serve as the point of contact for scholarship related questions for the high schools in your district </a:t>
            </a:r>
          </a:p>
          <a:p>
            <a:pPr marL="384048" indent="-384048" defTabSz="914400">
              <a:spcAft>
                <a:spcPts val="200"/>
              </a:spcAft>
            </a:pPr>
            <a:endParaRPr lang="en-US" sz="1200" b="1" dirty="0"/>
          </a:p>
          <a:p>
            <a:pPr marL="384048" indent="-384048" defTabSz="914400">
              <a:spcAft>
                <a:spcPts val="200"/>
              </a:spcAft>
            </a:pPr>
            <a:endParaRPr lang="en-US"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407" y="226689"/>
            <a:ext cx="2768926" cy="587307"/>
          </a:xfrm>
          <a:prstGeom prst="rect">
            <a:avLst/>
          </a:prstGeom>
        </p:spPr>
      </p:pic>
      <p:pic>
        <p:nvPicPr>
          <p:cNvPr id="6" name="Picture 5"/>
          <p:cNvPicPr>
            <a:picLocks noChangeAspect="1"/>
          </p:cNvPicPr>
          <p:nvPr/>
        </p:nvPicPr>
        <p:blipFill>
          <a:blip r:embed="rId4"/>
          <a:stretch>
            <a:fillRect/>
          </a:stretch>
        </p:blipFill>
        <p:spPr>
          <a:xfrm>
            <a:off x="0" y="-282"/>
            <a:ext cx="3280158" cy="5143781"/>
          </a:xfrm>
          <a:prstGeom prst="rect">
            <a:avLst/>
          </a:prstGeom>
        </p:spPr>
      </p:pic>
    </p:spTree>
    <p:extLst>
      <p:ext uri="{BB962C8B-B14F-4D97-AF65-F5344CB8AC3E}">
        <p14:creationId xmlns:p14="http://schemas.microsoft.com/office/powerpoint/2010/main" val="30959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9454137"/>
              </p:ext>
            </p:extLst>
          </p:nvPr>
        </p:nvGraphicFramePr>
        <p:xfrm>
          <a:off x="853439" y="864704"/>
          <a:ext cx="8087360" cy="337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8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title="Side bar">
            <a:extLst>
              <a:ext uri="{FF2B5EF4-FFF2-40B4-BE49-F238E27FC236}">
                <a16:creationId xmlns:a16="http://schemas.microsoft.com/office/drawing/2014/main" id="{ECD4F02C-6F85-4E6E-A2F2-CCE2288651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FA51853-E36A-49E4-961D-A7E26F55AE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title="Side bar">
            <a:extLst>
              <a:ext uri="{FF2B5EF4-FFF2-40B4-BE49-F238E27FC236}">
                <a16:creationId xmlns:a16="http://schemas.microsoft.com/office/drawing/2014/main" id="{77B2E722-E16F-476C-A217-8244790CC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687782" y="582077"/>
            <a:ext cx="4632582" cy="870313"/>
          </a:xfrm>
        </p:spPr>
        <p:txBody>
          <a:bodyPr vert="horz" lIns="91440" tIns="45720" rIns="91440" bIns="45720" rtlCol="0" anchor="t">
            <a:noAutofit/>
          </a:bodyPr>
          <a:lstStyle/>
          <a:p>
            <a:pPr algn="ctr" defTabSz="914400">
              <a:lnSpc>
                <a:spcPct val="89000"/>
              </a:lnSpc>
            </a:pPr>
            <a:br>
              <a:rPr lang="en-US" sz="2800" b="1" dirty="0"/>
            </a:br>
            <a:r>
              <a:rPr lang="en-US" sz="2200" dirty="0"/>
              <a:t>Scholarship Program </a:t>
            </a:r>
          </a:p>
        </p:txBody>
      </p:sp>
      <p:sp>
        <p:nvSpPr>
          <p:cNvPr id="2" name="Content Placeholder 1"/>
          <p:cNvSpPr>
            <a:spLocks noGrp="1"/>
          </p:cNvSpPr>
          <p:nvPr>
            <p:ph idx="1"/>
          </p:nvPr>
        </p:nvSpPr>
        <p:spPr>
          <a:xfrm>
            <a:off x="784664" y="1452390"/>
            <a:ext cx="4438817" cy="3345181"/>
          </a:xfrm>
        </p:spPr>
        <p:txBody>
          <a:bodyPr vert="horz" lIns="91440" tIns="45720" rIns="91440" bIns="45720" rtlCol="0">
            <a:normAutofit fontScale="92500" lnSpcReduction="20000"/>
          </a:bodyPr>
          <a:lstStyle/>
          <a:p>
            <a:pPr marL="384048" indent="-384048" defTabSz="914400">
              <a:spcAft>
                <a:spcPts val="200"/>
              </a:spcAft>
              <a:buFont typeface="Franklin Gothic Book" panose="020B0503020102020204" pitchFamily="34" charset="0"/>
              <a:buNone/>
            </a:pPr>
            <a:r>
              <a:rPr lang="en-US" sz="2000" dirty="0"/>
              <a:t>Timeline:</a:t>
            </a:r>
          </a:p>
          <a:p>
            <a:pPr marL="384048" indent="-384048" defTabSz="914400">
              <a:spcAft>
                <a:spcPts val="200"/>
              </a:spcAft>
            </a:pPr>
            <a:r>
              <a:rPr lang="en-US" dirty="0"/>
              <a:t>November-January– Establish LEA Selection Committee and process for choosing recipient(s)       *</a:t>
            </a:r>
            <a:r>
              <a:rPr lang="en-US" b="1" dirty="0"/>
              <a:t>Scholarship can go live as early as December 16th</a:t>
            </a:r>
          </a:p>
          <a:p>
            <a:pPr marL="384048" indent="-384048" defTabSz="914400">
              <a:spcAft>
                <a:spcPts val="200"/>
              </a:spcAft>
            </a:pPr>
            <a:r>
              <a:rPr lang="en-US" dirty="0"/>
              <a:t>No later than end of January– Communicate process and give information to Counselors and Principals</a:t>
            </a:r>
          </a:p>
          <a:p>
            <a:pPr marL="384048" indent="-384048" defTabSz="914400">
              <a:spcAft>
                <a:spcPts val="200"/>
              </a:spcAft>
            </a:pPr>
            <a:r>
              <a:rPr lang="en-US" dirty="0"/>
              <a:t>January-March– High Schools receive applications</a:t>
            </a:r>
          </a:p>
          <a:p>
            <a:pPr marL="384048" indent="-384048" defTabSz="914400">
              <a:spcAft>
                <a:spcPts val="200"/>
              </a:spcAft>
            </a:pPr>
            <a:r>
              <a:rPr lang="en-US" b="1" dirty="0">
                <a:solidFill>
                  <a:srgbClr val="005EA4"/>
                </a:solidFill>
              </a:rPr>
              <a:t>April 3, 2023– Deadline for recipient submission by LEA to SECU Foundation</a:t>
            </a:r>
          </a:p>
          <a:p>
            <a:pPr marL="384048" indent="-384048" defTabSz="914400">
              <a:spcAft>
                <a:spcPts val="200"/>
              </a:spcAft>
            </a:pPr>
            <a:r>
              <a:rPr lang="en-US" dirty="0"/>
              <a:t>April-June – SECU Foundation confirms nominees; LEAs and SECU Foundation notify recipients; SECU Foundation coordinates award ceremony attendance with local SECU Branches</a:t>
            </a:r>
          </a:p>
          <a:p>
            <a:pPr marL="384048" indent="-384048" defTabSz="914400">
              <a:spcAft>
                <a:spcPts val="200"/>
              </a:spcAft>
            </a:pPr>
            <a:endParaRPr lang="en-US" b="1" dirty="0"/>
          </a:p>
          <a:p>
            <a:pPr marL="384048" indent="-384048" defTabSz="914400">
              <a:spcAft>
                <a:spcPts val="200"/>
              </a:spcAft>
            </a:pPr>
            <a:endParaRPr lang="en-US" dirty="0"/>
          </a:p>
        </p:txBody>
      </p:sp>
      <p:sp>
        <p:nvSpPr>
          <p:cNvPr id="3" name="Rectangle 2"/>
          <p:cNvSpPr/>
          <p:nvPr/>
        </p:nvSpPr>
        <p:spPr>
          <a:xfrm rot="5400000">
            <a:off x="-1911410" y="2417861"/>
            <a:ext cx="4721299" cy="307777"/>
          </a:xfrm>
          <a:prstGeom prst="rect">
            <a:avLst/>
          </a:prstGeom>
          <a:noFill/>
        </p:spPr>
        <p:txBody>
          <a:bodyPr wrap="square" lIns="91440" tIns="45720" rIns="91440" bIns="45720">
            <a:spAutoFit/>
          </a:bodyPr>
          <a:lstStyle/>
          <a:p>
            <a:pPr algn="ctr"/>
            <a:r>
              <a:rPr lang="en-US" sz="1400" b="1" cap="none" spc="50" dirty="0">
                <a:ln w="9525" cmpd="sng">
                  <a:solidFill>
                    <a:schemeClr val="accent1"/>
                  </a:solidFill>
                  <a:prstDash val="solid"/>
                </a:ln>
                <a:solidFill>
                  <a:srgbClr val="70AD47">
                    <a:tint val="1000"/>
                  </a:srgbClr>
                </a:solidFill>
                <a:effectLst>
                  <a:glow rad="38100">
                    <a:schemeClr val="accent1">
                      <a:alpha val="40000"/>
                    </a:schemeClr>
                  </a:glow>
                </a:effectLst>
              </a:rPr>
              <a:t> December - January - March -  May </a:t>
            </a:r>
          </a:p>
        </p:txBody>
      </p:sp>
      <p:pic>
        <p:nvPicPr>
          <p:cNvPr id="12" name="Picture 11" descr="Boom di studenti italiani in Australia. Ecco le migliori università (anche online) - Il Sole 24 ..."/>
          <p:cNvPicPr>
            <a:picLocks noChangeAspect="1"/>
          </p:cNvPicPr>
          <p:nvPr/>
        </p:nvPicPr>
        <p:blipFill>
          <a:blip r:embed="rId3"/>
          <a:stretch>
            <a:fillRect/>
          </a:stretch>
        </p:blipFill>
        <p:spPr>
          <a:xfrm>
            <a:off x="5405017" y="1254568"/>
            <a:ext cx="3429978" cy="34299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2433" y="314977"/>
            <a:ext cx="3332455" cy="674847"/>
          </a:xfrm>
          <a:prstGeom prst="rect">
            <a:avLst/>
          </a:prstGeom>
        </p:spPr>
      </p:pic>
    </p:spTree>
    <p:extLst>
      <p:ext uri="{BB962C8B-B14F-4D97-AF65-F5344CB8AC3E}">
        <p14:creationId xmlns:p14="http://schemas.microsoft.com/office/powerpoint/2010/main" val="112673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83610"/>
            <a:ext cx="7200900" cy="1114425"/>
          </a:xfrm>
        </p:spPr>
        <p:txBody>
          <a:bodyPr>
            <a:noAutofit/>
          </a:bodyPr>
          <a:lstStyle/>
          <a:p>
            <a:r>
              <a:rPr lang="en-US" sz="2800" dirty="0"/>
              <a:t>When submitting scholarship recipient packets to the Foundation, please be sure the packet includes the following items:</a:t>
            </a:r>
          </a:p>
        </p:txBody>
      </p:sp>
      <p:sp>
        <p:nvSpPr>
          <p:cNvPr id="3" name="Content Placeholder 2"/>
          <p:cNvSpPr>
            <a:spLocks noGrp="1"/>
          </p:cNvSpPr>
          <p:nvPr>
            <p:ph idx="1"/>
          </p:nvPr>
        </p:nvSpPr>
        <p:spPr>
          <a:xfrm>
            <a:off x="1028700" y="1505181"/>
            <a:ext cx="7375071" cy="3327034"/>
          </a:xfrm>
        </p:spPr>
        <p:txBody>
          <a:bodyPr>
            <a:noAutofit/>
          </a:bodyPr>
          <a:lstStyle/>
          <a:p>
            <a:pPr marL="342900" indent="-342900">
              <a:buAutoNum type="arabicParenR"/>
            </a:pPr>
            <a:r>
              <a:rPr lang="en-US" sz="2000" dirty="0"/>
              <a:t>Completed student application and essay</a:t>
            </a:r>
          </a:p>
          <a:p>
            <a:pPr marL="342900" indent="-342900">
              <a:buAutoNum type="arabicParenR"/>
            </a:pPr>
            <a:r>
              <a:rPr lang="en-US" sz="2000" dirty="0"/>
              <a:t>Copy of the recipient’s university acceptance letter</a:t>
            </a:r>
          </a:p>
          <a:p>
            <a:pPr marL="342900" indent="-342900">
              <a:buAutoNum type="arabicParenR"/>
            </a:pPr>
            <a:r>
              <a:rPr lang="en-US" sz="2000" dirty="0"/>
              <a:t>Written LEA Scholarship Selection Committee Statement signed by all members on LEA Letterhead (NOT high school/school board foundation letterhead)</a:t>
            </a:r>
          </a:p>
          <a:p>
            <a:pPr marL="342900" indent="-342900">
              <a:buAutoNum type="arabicParenR"/>
            </a:pPr>
            <a:r>
              <a:rPr lang="en-US" sz="2000" dirty="0"/>
              <a:t>Signed and dated Consent Form</a:t>
            </a:r>
          </a:p>
          <a:p>
            <a:pPr marL="342900" indent="-342900">
              <a:buAutoNum type="arabicParenR"/>
            </a:pPr>
            <a:r>
              <a:rPr lang="en-US" sz="2000" dirty="0"/>
              <a:t>Membership Confirmation Document</a:t>
            </a:r>
          </a:p>
          <a:p>
            <a:pPr marL="0" indent="0">
              <a:buNone/>
            </a:pPr>
            <a:r>
              <a:rPr lang="en-US" sz="2000" dirty="0"/>
              <a:t>*Please note, we are not requesting a photo with the 2023 application materials</a:t>
            </a:r>
          </a:p>
        </p:txBody>
      </p:sp>
    </p:spTree>
    <p:extLst>
      <p:ext uri="{BB962C8B-B14F-4D97-AF65-F5344CB8AC3E}">
        <p14:creationId xmlns:p14="http://schemas.microsoft.com/office/powerpoint/2010/main" val="316535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F2C523-4486-40A4-946F-5D5E24360D33}"/>
              </a:ext>
            </a:extLst>
          </p:cNvPr>
          <p:cNvPicPr>
            <a:picLocks noChangeAspect="1"/>
          </p:cNvPicPr>
          <p:nvPr/>
        </p:nvPicPr>
        <p:blipFill>
          <a:blip r:embed="rId3"/>
          <a:stretch>
            <a:fillRect/>
          </a:stretch>
        </p:blipFill>
        <p:spPr>
          <a:xfrm>
            <a:off x="552437" y="272374"/>
            <a:ext cx="7181052" cy="4754394"/>
          </a:xfrm>
          <a:prstGeom prst="rect">
            <a:avLst/>
          </a:prstGeom>
        </p:spPr>
      </p:pic>
      <p:sp>
        <p:nvSpPr>
          <p:cNvPr id="8" name="Content Placeholder 2">
            <a:extLst>
              <a:ext uri="{FF2B5EF4-FFF2-40B4-BE49-F238E27FC236}">
                <a16:creationId xmlns:a16="http://schemas.microsoft.com/office/drawing/2014/main" id="{58A71C1D-D1B6-441D-A328-12948DBEAA7B}"/>
              </a:ext>
            </a:extLst>
          </p:cNvPr>
          <p:cNvSpPr>
            <a:spLocks noGrp="1"/>
          </p:cNvSpPr>
          <p:nvPr>
            <p:ph idx="1"/>
          </p:nvPr>
        </p:nvSpPr>
        <p:spPr>
          <a:xfrm>
            <a:off x="4919764" y="2169267"/>
            <a:ext cx="2025785" cy="2293296"/>
          </a:xfrm>
        </p:spPr>
        <p:txBody>
          <a:bodyPr>
            <a:noAutofit/>
          </a:bodyPr>
          <a:lstStyle/>
          <a:p>
            <a:pPr marL="342900" indent="-342900">
              <a:buAutoNum type="arabicParenR"/>
            </a:pPr>
            <a:r>
              <a:rPr lang="en-US" sz="900" dirty="0">
                <a:highlight>
                  <a:srgbClr val="FFFF00"/>
                </a:highlight>
              </a:rPr>
              <a:t>Completed student application and essay</a:t>
            </a:r>
          </a:p>
          <a:p>
            <a:pPr marL="342900" indent="-342900">
              <a:buAutoNum type="arabicParenR"/>
            </a:pPr>
            <a:r>
              <a:rPr lang="en-US" sz="900" dirty="0"/>
              <a:t>Copy of the recipient’s university acceptance letter</a:t>
            </a:r>
          </a:p>
          <a:p>
            <a:pPr marL="342900" indent="-342900">
              <a:buAutoNum type="arabicParenR"/>
            </a:pPr>
            <a:r>
              <a:rPr lang="en-US" sz="900" dirty="0"/>
              <a:t>Written LEA Scholarship Selection Committee Statement signed by all members on LEA Letterhead (NOT high school/school board foundation letterhead)</a:t>
            </a:r>
          </a:p>
          <a:p>
            <a:pPr marL="342900" indent="-342900">
              <a:buAutoNum type="arabicParenR"/>
            </a:pPr>
            <a:r>
              <a:rPr lang="en-US" sz="900" dirty="0"/>
              <a:t>Signed and dated consent form</a:t>
            </a:r>
          </a:p>
          <a:p>
            <a:pPr marL="342900" indent="-342900">
              <a:buAutoNum type="arabicParenR"/>
            </a:pPr>
            <a:r>
              <a:rPr lang="en-US" sz="900" dirty="0"/>
              <a:t>Membership Confirmation Document</a:t>
            </a:r>
          </a:p>
        </p:txBody>
      </p:sp>
    </p:spTree>
    <p:extLst>
      <p:ext uri="{BB962C8B-B14F-4D97-AF65-F5344CB8AC3E}">
        <p14:creationId xmlns:p14="http://schemas.microsoft.com/office/powerpoint/2010/main" val="289753907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10952</TotalTime>
  <Words>3703</Words>
  <Application>Microsoft Office PowerPoint</Application>
  <PresentationFormat>On-screen Show (16:9)</PresentationFormat>
  <Paragraphs>196</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Franklin Gothic Book</vt:lpstr>
      <vt:lpstr>Crop</vt:lpstr>
      <vt:lpstr>PowerPoint Presentation</vt:lpstr>
      <vt:lpstr>PowerPoint Presentation</vt:lpstr>
      <vt:lpstr>PowerPoint Presentation</vt:lpstr>
      <vt:lpstr>PowerPoint Presentation</vt:lpstr>
      <vt:lpstr>Scholarship Program </vt:lpstr>
      <vt:lpstr>PowerPoint Presentation</vt:lpstr>
      <vt:lpstr> Scholarship Program </vt:lpstr>
      <vt:lpstr>When submitting scholarship recipient packets to the Foundation, please be sure the packet includes the following items:</vt:lpstr>
      <vt:lpstr>PowerPoint Presentation</vt:lpstr>
      <vt:lpstr>Scholarship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vt:lpstr>
    </vt:vector>
  </TitlesOfParts>
  <Company>SECU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Garrett</dc:creator>
  <cp:lastModifiedBy>KENNEDY, GRANT</cp:lastModifiedBy>
  <cp:revision>505</cp:revision>
  <cp:lastPrinted>2022-11-29T14:01:27Z</cp:lastPrinted>
  <dcterms:created xsi:type="dcterms:W3CDTF">2015-09-24T17:26:07Z</dcterms:created>
  <dcterms:modified xsi:type="dcterms:W3CDTF">2022-12-05T14:36:13Z</dcterms:modified>
</cp:coreProperties>
</file>