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Lst>
  <p:notesMasterIdLst>
    <p:notesMasterId r:id="rId26"/>
  </p:notesMasterIdLst>
  <p:sldIdLst>
    <p:sldId id="8238" r:id="rId7"/>
    <p:sldId id="20303" r:id="rId8"/>
    <p:sldId id="2146847124" r:id="rId9"/>
    <p:sldId id="2146847123" r:id="rId10"/>
    <p:sldId id="2146847121" r:id="rId11"/>
    <p:sldId id="20246" r:id="rId12"/>
    <p:sldId id="20234" r:id="rId13"/>
    <p:sldId id="20238" r:id="rId14"/>
    <p:sldId id="2146847125" r:id="rId15"/>
    <p:sldId id="20301" r:id="rId16"/>
    <p:sldId id="20285" r:id="rId17"/>
    <p:sldId id="20302" r:id="rId18"/>
    <p:sldId id="2146847122" r:id="rId19"/>
    <p:sldId id="2146847120" r:id="rId20"/>
    <p:sldId id="2146847118" r:id="rId21"/>
    <p:sldId id="2146847119" r:id="rId22"/>
    <p:sldId id="2146846688" r:id="rId23"/>
    <p:sldId id="2146846691" r:id="rId24"/>
    <p:sldId id="20298"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roline E Bucca" initials="CEB" lastIdx="1" clrIdx="6">
    <p:extLst>
      <p:ext uri="{19B8F6BF-5375-455C-9EA6-DF929625EA0E}">
        <p15:presenceInfo xmlns:p15="http://schemas.microsoft.com/office/powerpoint/2012/main" userId="S::Caroline.E.Bucca@ey.com::21d66783-ca78-4706-a804-caab090afa9f" providerId="AD"/>
      </p:ext>
    </p:extLst>
  </p:cmAuthor>
  <p:cmAuthor id="1" name="Dart, Jenna" initials="DJ" lastIdx="28" clrIdx="0">
    <p:extLst>
      <p:ext uri="{19B8F6BF-5375-455C-9EA6-DF929625EA0E}">
        <p15:presenceInfo xmlns:p15="http://schemas.microsoft.com/office/powerpoint/2012/main" userId="Dart, Jenna" providerId="None"/>
      </p:ext>
    </p:extLst>
  </p:cmAuthor>
  <p:cmAuthor id="8" name="Ivanov, Natalie S" initials="INS" lastIdx="3" clrIdx="7">
    <p:extLst>
      <p:ext uri="{19B8F6BF-5375-455C-9EA6-DF929625EA0E}">
        <p15:presenceInfo xmlns:p15="http://schemas.microsoft.com/office/powerpoint/2012/main" userId="Ivanov, Natalie S" providerId="None"/>
      </p:ext>
    </p:extLst>
  </p:cmAuthor>
  <p:cmAuthor id="2" name="Jenna Dart" initials="JD" lastIdx="3" clrIdx="1">
    <p:extLst>
      <p:ext uri="{19B8F6BF-5375-455C-9EA6-DF929625EA0E}">
        <p15:presenceInfo xmlns:p15="http://schemas.microsoft.com/office/powerpoint/2012/main" userId="Jenna Dart" providerId="None"/>
      </p:ext>
    </p:extLst>
  </p:cmAuthor>
  <p:cmAuthor id="9" name="Jenna" initials="J" lastIdx="2" clrIdx="8">
    <p:extLst>
      <p:ext uri="{19B8F6BF-5375-455C-9EA6-DF929625EA0E}">
        <p15:presenceInfo xmlns:p15="http://schemas.microsoft.com/office/powerpoint/2012/main" userId="Jenna" providerId="None"/>
      </p:ext>
    </p:extLst>
  </p:cmAuthor>
  <p:cmAuthor id="3" name="Dart, Jenna" initials="DJ [2]" lastIdx="1" clrIdx="2">
    <p:extLst>
      <p:ext uri="{19B8F6BF-5375-455C-9EA6-DF929625EA0E}">
        <p15:presenceInfo xmlns:p15="http://schemas.microsoft.com/office/powerpoint/2012/main" userId="S::jenna.dart_ey@dhhs.nc.gov::c7b08739-0886-40ad-a4d6-ab0b8931fc9f" providerId="AD"/>
      </p:ext>
    </p:extLst>
  </p:cmAuthor>
  <p:cmAuthor id="10" name="Planchard, Rebecca" initials="PR" lastIdx="2" clrIdx="9">
    <p:extLst>
      <p:ext uri="{19B8F6BF-5375-455C-9EA6-DF929625EA0E}">
        <p15:presenceInfo xmlns:p15="http://schemas.microsoft.com/office/powerpoint/2012/main" userId="S::rebecca.planchard@dhhs.nc.gov::e7ae92fb-e7c0-4392-a759-51fe2ac61dce" providerId="AD"/>
      </p:ext>
    </p:extLst>
  </p:cmAuthor>
  <p:cmAuthor id="4" name="Zunerah Syed" initials="ZS" lastIdx="5" clrIdx="3">
    <p:extLst>
      <p:ext uri="{19B8F6BF-5375-455C-9EA6-DF929625EA0E}">
        <p15:presenceInfo xmlns:p15="http://schemas.microsoft.com/office/powerpoint/2012/main" userId="S::Zunerah.Syed@ey.com::1f4fb6bf-61f4-442f-8dcf-e72d01f8c4f4" providerId="AD"/>
      </p:ext>
    </p:extLst>
  </p:cmAuthor>
  <p:cmAuthor id="11" name="Porterfield, Deborah S" initials="PDS" lastIdx="3" clrIdx="10">
    <p:extLst>
      <p:ext uri="{19B8F6BF-5375-455C-9EA6-DF929625EA0E}">
        <p15:presenceInfo xmlns:p15="http://schemas.microsoft.com/office/powerpoint/2012/main" userId="S::deborah.porterfield@dhhs.nc.gov::d5ebfbcf-0196-4aeb-916c-a405739c99cc" providerId="AD"/>
      </p:ext>
    </p:extLst>
  </p:cmAuthor>
  <p:cmAuthor id="5" name="Caroline E Bucca" initials="CB" lastIdx="2" clrIdx="4">
    <p:extLst>
      <p:ext uri="{19B8F6BF-5375-455C-9EA6-DF929625EA0E}">
        <p15:presenceInfo xmlns:p15="http://schemas.microsoft.com/office/powerpoint/2012/main" userId="S::caroline.e.bucca_ey.com#ext#@ncconnect.onmicrosoft.com::b8647aed-6038-4872-899b-736470c0f742" providerId="AD"/>
      </p:ext>
    </p:extLst>
  </p:cmAuthor>
  <p:cmAuthor id="6" name="Jenna K Dart" initials="JKD" lastIdx="3" clrIdx="5">
    <p:extLst>
      <p:ext uri="{19B8F6BF-5375-455C-9EA6-DF929625EA0E}">
        <p15:presenceInfo xmlns:p15="http://schemas.microsoft.com/office/powerpoint/2012/main" userId="S::Jenna.K.Dart@ey.com::e205cf2f-98f4-42ce-9550-d422a8d3fd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158"/>
    <a:srgbClr val="3494BA"/>
    <a:srgbClr val="203864"/>
    <a:srgbClr val="E9EBF5"/>
    <a:srgbClr val="4472C4"/>
    <a:srgbClr val="FFE1E1"/>
    <a:srgbClr val="44546A"/>
    <a:srgbClr val="BFBFBF"/>
    <a:srgbClr val="D6DCE5"/>
    <a:srgbClr val="6F6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94660"/>
  </p:normalViewPr>
  <p:slideViewPr>
    <p:cSldViewPr snapToGrid="0">
      <p:cViewPr varScale="1">
        <p:scale>
          <a:sx n="62" d="100"/>
          <a:sy n="62" d="100"/>
        </p:scale>
        <p:origin x="8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gs" Target="tags/tag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59EC4-2BAB-4546-A594-6464761E571B}" type="datetimeFigureOut">
              <a:rPr lang="en-US" smtClean="0"/>
              <a:t>2/28/2021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DF08F-00E5-4762-B92D-2F1F05560B29}" type="slidenum">
              <a:rPr lang="en-US" smtClean="0"/>
              <a:t>‹#›</a:t>
            </a:fld>
            <a:endParaRPr lang="en-US"/>
          </a:p>
        </p:txBody>
      </p:sp>
    </p:spTree>
    <p:extLst>
      <p:ext uri="{BB962C8B-B14F-4D97-AF65-F5344CB8AC3E}">
        <p14:creationId xmlns:p14="http://schemas.microsoft.com/office/powerpoint/2010/main" val="2126970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Becki - introduction</a:t>
            </a:r>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216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7D3A7-FB8B-6A4C-9C0D-93F594E4BA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148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7D3A7-FB8B-6A4C-9C0D-93F594E4BA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938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7D3A7-FB8B-6A4C-9C0D-93F594E4BA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712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 hands over to Becki</a:t>
            </a:r>
          </a:p>
        </p:txBody>
      </p:sp>
      <p:sp>
        <p:nvSpPr>
          <p:cNvPr id="4" name="Slide Number Placeholder 3"/>
          <p:cNvSpPr>
            <a:spLocks noGrp="1"/>
          </p:cNvSpPr>
          <p:nvPr>
            <p:ph type="sldNum" sz="quarter" idx="5"/>
          </p:nvPr>
        </p:nvSpPr>
        <p:spPr/>
        <p:txBody>
          <a:bodyPr/>
          <a:lstStyle/>
          <a:p>
            <a:fld id="{E31DF08F-00E5-4762-B92D-2F1F05560B29}" type="slidenum">
              <a:rPr lang="en-US" smtClean="0"/>
              <a:t>13</a:t>
            </a:fld>
            <a:endParaRPr lang="en-US"/>
          </a:p>
        </p:txBody>
      </p:sp>
    </p:spTree>
    <p:extLst>
      <p:ext uri="{BB962C8B-B14F-4D97-AF65-F5344CB8AC3E}">
        <p14:creationId xmlns:p14="http://schemas.microsoft.com/office/powerpoint/2010/main" val="1414484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90488"/>
            <a:ext cx="1465262" cy="823912"/>
          </a:xfrm>
        </p:spPr>
      </p:sp>
      <p:sp>
        <p:nvSpPr>
          <p:cNvPr id="3" name="Notes Placeholder 2"/>
          <p:cNvSpPr>
            <a:spLocks noGrp="1"/>
          </p:cNvSpPr>
          <p:nvPr>
            <p:ph type="body" idx="1"/>
          </p:nvPr>
        </p:nvSpPr>
        <p:spPr/>
        <p:txBody>
          <a:bodyPr/>
          <a:lstStyle/>
          <a:p>
            <a:endParaRPr lang="en-US" b="1" baseline="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F659C-7818-49ED-81D6-45320130F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185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90488"/>
            <a:ext cx="1465262" cy="823912"/>
          </a:xfrm>
        </p:spPr>
      </p:sp>
      <p:sp>
        <p:nvSpPr>
          <p:cNvPr id="3" name="Notes Placeholder 2"/>
          <p:cNvSpPr>
            <a:spLocks noGrp="1"/>
          </p:cNvSpPr>
          <p:nvPr>
            <p:ph type="body" idx="1"/>
          </p:nvPr>
        </p:nvSpPr>
        <p:spPr/>
        <p:txBody>
          <a:bodyPr/>
          <a:lstStyle/>
          <a:p>
            <a:endParaRPr lang="en-US" b="1" baseline="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F659C-7818-49ED-81D6-45320130F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0701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7D3A7-FB8B-6A4C-9C0D-93F594E4BA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09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Becki</a:t>
            </a:r>
          </a:p>
        </p:txBody>
      </p:sp>
      <p:sp>
        <p:nvSpPr>
          <p:cNvPr id="4" name="Slide Number Placeholder 3"/>
          <p:cNvSpPr>
            <a:spLocks noGrp="1"/>
          </p:cNvSpPr>
          <p:nvPr>
            <p:ph type="sldNum" sz="quarter" idx="5"/>
          </p:nvPr>
        </p:nvSpPr>
        <p:spPr/>
        <p:txBody>
          <a:bodyPr/>
          <a:lstStyle/>
          <a:p>
            <a:fld id="{E31DF08F-00E5-4762-B92D-2F1F05560B29}" type="slidenum">
              <a:rPr lang="en-US" smtClean="0"/>
              <a:t>2</a:t>
            </a:fld>
            <a:endParaRPr lang="en-US"/>
          </a:p>
        </p:txBody>
      </p:sp>
    </p:spTree>
    <p:extLst>
      <p:ext uri="{BB962C8B-B14F-4D97-AF65-F5344CB8AC3E}">
        <p14:creationId xmlns:p14="http://schemas.microsoft.com/office/powerpoint/2010/main" val="534582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Becki</a:t>
            </a:r>
          </a:p>
        </p:txBody>
      </p:sp>
      <p:sp>
        <p:nvSpPr>
          <p:cNvPr id="4" name="Slide Number Placeholder 3"/>
          <p:cNvSpPr>
            <a:spLocks noGrp="1"/>
          </p:cNvSpPr>
          <p:nvPr>
            <p:ph type="sldNum" sz="quarter" idx="5"/>
          </p:nvPr>
        </p:nvSpPr>
        <p:spPr/>
        <p:txBody>
          <a:bodyPr/>
          <a:lstStyle/>
          <a:p>
            <a:fld id="{E31DF08F-00E5-4762-B92D-2F1F05560B29}" type="slidenum">
              <a:rPr lang="en-US" smtClean="0"/>
              <a:t>3</a:t>
            </a:fld>
            <a:endParaRPr lang="en-US"/>
          </a:p>
        </p:txBody>
      </p:sp>
    </p:spTree>
    <p:extLst>
      <p:ext uri="{BB962C8B-B14F-4D97-AF65-F5344CB8AC3E}">
        <p14:creationId xmlns:p14="http://schemas.microsoft.com/office/powerpoint/2010/main" val="35644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Becki</a:t>
            </a:r>
          </a:p>
        </p:txBody>
      </p:sp>
      <p:sp>
        <p:nvSpPr>
          <p:cNvPr id="4" name="Slide Number Placeholder 3"/>
          <p:cNvSpPr>
            <a:spLocks noGrp="1"/>
          </p:cNvSpPr>
          <p:nvPr>
            <p:ph type="sldNum" sz="quarter" idx="5"/>
          </p:nvPr>
        </p:nvSpPr>
        <p:spPr/>
        <p:txBody>
          <a:bodyPr/>
          <a:lstStyle/>
          <a:p>
            <a:fld id="{E31DF08F-00E5-4762-B92D-2F1F05560B29}" type="slidenum">
              <a:rPr lang="en-US" smtClean="0"/>
              <a:t>4</a:t>
            </a:fld>
            <a:endParaRPr lang="en-US"/>
          </a:p>
        </p:txBody>
      </p:sp>
    </p:spTree>
    <p:extLst>
      <p:ext uri="{BB962C8B-B14F-4D97-AF65-F5344CB8AC3E}">
        <p14:creationId xmlns:p14="http://schemas.microsoft.com/office/powerpoint/2010/main" val="1434260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a:t>
            </a:r>
          </a:p>
        </p:txBody>
      </p:sp>
      <p:sp>
        <p:nvSpPr>
          <p:cNvPr id="4" name="Slide Number Placeholder 3"/>
          <p:cNvSpPr>
            <a:spLocks noGrp="1"/>
          </p:cNvSpPr>
          <p:nvPr>
            <p:ph type="sldNum" sz="quarter" idx="5"/>
          </p:nvPr>
        </p:nvSpPr>
        <p:spPr/>
        <p:txBody>
          <a:bodyPr/>
          <a:lstStyle/>
          <a:p>
            <a:fld id="{E31DF08F-00E5-4762-B92D-2F1F05560B29}" type="slidenum">
              <a:rPr lang="en-US" smtClean="0"/>
              <a:t>5</a:t>
            </a:fld>
            <a:endParaRPr lang="en-US"/>
          </a:p>
        </p:txBody>
      </p:sp>
    </p:spTree>
    <p:extLst>
      <p:ext uri="{BB962C8B-B14F-4D97-AF65-F5344CB8AC3E}">
        <p14:creationId xmlns:p14="http://schemas.microsoft.com/office/powerpoint/2010/main" val="2107300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a:t>
            </a:r>
          </a:p>
        </p:txBody>
      </p:sp>
      <p:sp>
        <p:nvSpPr>
          <p:cNvPr id="4" name="Slide Number Placeholder 3"/>
          <p:cNvSpPr>
            <a:spLocks noGrp="1"/>
          </p:cNvSpPr>
          <p:nvPr>
            <p:ph type="sldNum" sz="quarter" idx="5"/>
          </p:nvPr>
        </p:nvSpPr>
        <p:spPr/>
        <p:txBody>
          <a:bodyPr/>
          <a:lstStyle/>
          <a:p>
            <a:fld id="{E31DF08F-00E5-4762-B92D-2F1F05560B29}" type="slidenum">
              <a:rPr lang="en-US" smtClean="0"/>
              <a:t>6</a:t>
            </a:fld>
            <a:endParaRPr lang="en-US"/>
          </a:p>
        </p:txBody>
      </p:sp>
    </p:spTree>
    <p:extLst>
      <p:ext uri="{BB962C8B-B14F-4D97-AF65-F5344CB8AC3E}">
        <p14:creationId xmlns:p14="http://schemas.microsoft.com/office/powerpoint/2010/main" val="4028191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6609B8-8D4D-714F-9267-1940D1AE35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042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6609B8-8D4D-714F-9267-1940D1AE35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079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6609B8-8D4D-714F-9267-1940D1AE35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731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6.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7.vml"/><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9.vml"/><Relationship Id="rId5" Type="http://schemas.openxmlformats.org/officeDocument/2006/relationships/image" Target="../media/image8.emf"/><Relationship Id="rId4" Type="http://schemas.openxmlformats.org/officeDocument/2006/relationships/oleObject" Target="../embeddings/oleObject9.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10.v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vmlDrawing" Target="../drawings/vmlDrawing11.vml"/><Relationship Id="rId6" Type="http://schemas.openxmlformats.org/officeDocument/2006/relationships/image" Target="../media/image10.jpeg"/><Relationship Id="rId5" Type="http://schemas.openxmlformats.org/officeDocument/2006/relationships/image" Target="../media/image8.emf"/><Relationship Id="rId4" Type="http://schemas.openxmlformats.org/officeDocument/2006/relationships/oleObject" Target="../embeddings/oleObject11.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C5A9-24E2-4E03-A123-F76D336C15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D69835-5B8A-4D66-BE48-C44CF74164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8CECC6-9660-431C-9E3C-3319B37C97BF}"/>
              </a:ext>
            </a:extLst>
          </p:cNvPr>
          <p:cNvSpPr>
            <a:spLocks noGrp="1"/>
          </p:cNvSpPr>
          <p:nvPr>
            <p:ph type="dt" sz="half" idx="10"/>
          </p:nvPr>
        </p:nvSpPr>
        <p:spPr/>
        <p:txBody>
          <a:bodyPr/>
          <a:lstStyle/>
          <a:p>
            <a:fld id="{2918826B-19B3-4968-8291-90507162E9C6}" type="datetimeFigureOut">
              <a:rPr lang="en-US" smtClean="0"/>
              <a:t>2/28/2021</a:t>
            </a:fld>
            <a:endParaRPr lang="en-US"/>
          </a:p>
        </p:txBody>
      </p:sp>
      <p:sp>
        <p:nvSpPr>
          <p:cNvPr id="5" name="Footer Placeholder 4">
            <a:extLst>
              <a:ext uri="{FF2B5EF4-FFF2-40B4-BE49-F238E27FC236}">
                <a16:creationId xmlns:a16="http://schemas.microsoft.com/office/drawing/2014/main" id="{2C0B25FC-05B1-4279-81CD-2FA2DFF27A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35B33D-CFAB-4210-84A0-94476F56E61B}"/>
              </a:ext>
            </a:extLst>
          </p:cNvPr>
          <p:cNvSpPr>
            <a:spLocks noGrp="1"/>
          </p:cNvSpPr>
          <p:nvPr>
            <p:ph type="sldNum" sz="quarter" idx="12"/>
          </p:nvPr>
        </p:nvSpPr>
        <p:spPr/>
        <p:txBody>
          <a:bodyPr/>
          <a:lstStyle/>
          <a:p>
            <a:fld id="{C0084824-1CE4-45C6-BFC5-6A41B27DF09E}" type="slidenum">
              <a:rPr lang="en-US" smtClean="0"/>
              <a:t>‹#›</a:t>
            </a:fld>
            <a:endParaRPr lang="en-US"/>
          </a:p>
        </p:txBody>
      </p:sp>
    </p:spTree>
    <p:extLst>
      <p:ext uri="{BB962C8B-B14F-4D97-AF65-F5344CB8AC3E}">
        <p14:creationId xmlns:p14="http://schemas.microsoft.com/office/powerpoint/2010/main" val="318551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BF327-B44D-492F-91D3-03A4D80B82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383F4E-F8BA-4575-AB36-A4D2F1732B0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25B734-A77F-4341-8A4C-0D6362813B27}"/>
              </a:ext>
            </a:extLst>
          </p:cNvPr>
          <p:cNvSpPr>
            <a:spLocks noGrp="1"/>
          </p:cNvSpPr>
          <p:nvPr>
            <p:ph type="dt" sz="half" idx="10"/>
          </p:nvPr>
        </p:nvSpPr>
        <p:spPr/>
        <p:txBody>
          <a:bodyPr/>
          <a:lstStyle/>
          <a:p>
            <a:fld id="{2918826B-19B3-4968-8291-90507162E9C6}" type="datetimeFigureOut">
              <a:rPr lang="en-US" smtClean="0"/>
              <a:t>2/28/2021</a:t>
            </a:fld>
            <a:endParaRPr lang="en-US"/>
          </a:p>
        </p:txBody>
      </p:sp>
      <p:sp>
        <p:nvSpPr>
          <p:cNvPr id="5" name="Footer Placeholder 4">
            <a:extLst>
              <a:ext uri="{FF2B5EF4-FFF2-40B4-BE49-F238E27FC236}">
                <a16:creationId xmlns:a16="http://schemas.microsoft.com/office/drawing/2014/main" id="{35B1537E-A9B2-45CB-B3B2-C523657F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10F939-B25C-4B26-82B1-FBEF415EA49C}"/>
              </a:ext>
            </a:extLst>
          </p:cNvPr>
          <p:cNvSpPr>
            <a:spLocks noGrp="1"/>
          </p:cNvSpPr>
          <p:nvPr>
            <p:ph type="sldNum" sz="quarter" idx="12"/>
          </p:nvPr>
        </p:nvSpPr>
        <p:spPr/>
        <p:txBody>
          <a:bodyPr/>
          <a:lstStyle/>
          <a:p>
            <a:fld id="{C0084824-1CE4-45C6-BFC5-6A41B27DF09E}" type="slidenum">
              <a:rPr lang="en-US" smtClean="0"/>
              <a:t>‹#›</a:t>
            </a:fld>
            <a:endParaRPr lang="en-US"/>
          </a:p>
        </p:txBody>
      </p:sp>
    </p:spTree>
    <p:extLst>
      <p:ext uri="{BB962C8B-B14F-4D97-AF65-F5344CB8AC3E}">
        <p14:creationId xmlns:p14="http://schemas.microsoft.com/office/powerpoint/2010/main" val="3839711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1BF772-314E-422B-A631-6171431C18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011E74-9D0F-4784-A31E-15C237E5A78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4C4D57-A5F4-4C01-8D39-559557C3B93B}"/>
              </a:ext>
            </a:extLst>
          </p:cNvPr>
          <p:cNvSpPr>
            <a:spLocks noGrp="1"/>
          </p:cNvSpPr>
          <p:nvPr>
            <p:ph type="dt" sz="half" idx="10"/>
          </p:nvPr>
        </p:nvSpPr>
        <p:spPr/>
        <p:txBody>
          <a:bodyPr/>
          <a:lstStyle/>
          <a:p>
            <a:fld id="{2918826B-19B3-4968-8291-90507162E9C6}" type="datetimeFigureOut">
              <a:rPr lang="en-US" smtClean="0"/>
              <a:t>2/28/2021</a:t>
            </a:fld>
            <a:endParaRPr lang="en-US"/>
          </a:p>
        </p:txBody>
      </p:sp>
      <p:sp>
        <p:nvSpPr>
          <p:cNvPr id="5" name="Footer Placeholder 4">
            <a:extLst>
              <a:ext uri="{FF2B5EF4-FFF2-40B4-BE49-F238E27FC236}">
                <a16:creationId xmlns:a16="http://schemas.microsoft.com/office/drawing/2014/main" id="{795E8BDD-AAFB-4DFA-AE34-982067193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8144E8-D0A3-4C5F-B149-46262AB5E061}"/>
              </a:ext>
            </a:extLst>
          </p:cNvPr>
          <p:cNvSpPr>
            <a:spLocks noGrp="1"/>
          </p:cNvSpPr>
          <p:nvPr>
            <p:ph type="sldNum" sz="quarter" idx="12"/>
          </p:nvPr>
        </p:nvSpPr>
        <p:spPr/>
        <p:txBody>
          <a:bodyPr/>
          <a:lstStyle/>
          <a:p>
            <a:fld id="{C0084824-1CE4-45C6-BFC5-6A41B27DF09E}" type="slidenum">
              <a:rPr lang="en-US" smtClean="0"/>
              <a:t>‹#›</a:t>
            </a:fld>
            <a:endParaRPr lang="en-US"/>
          </a:p>
        </p:txBody>
      </p:sp>
    </p:spTree>
    <p:extLst>
      <p:ext uri="{BB962C8B-B14F-4D97-AF65-F5344CB8AC3E}">
        <p14:creationId xmlns:p14="http://schemas.microsoft.com/office/powerpoint/2010/main" val="4023632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7C078F04-0858-47C2-B1C3-DBB69868C94B}"/>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spTree>
    <p:extLst>
      <p:ext uri="{BB962C8B-B14F-4D97-AF65-F5344CB8AC3E}">
        <p14:creationId xmlns:p14="http://schemas.microsoft.com/office/powerpoint/2010/main" val="1608683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vl1pPr>
          </a:lstStyle>
          <a:p>
            <a:pPr algn="l"/>
            <a:endParaRPr lang="en-US" sz="1400">
              <a:cs typeface="Calibri" panose="020F0502020204030204" pitchFamily="34" charset="0"/>
            </a:endParaRPr>
          </a:p>
        </p:txBody>
      </p:sp>
      <p:pic>
        <p:nvPicPr>
          <p:cNvPr id="21" name="Picture 20">
            <a:extLst>
              <a:ext uri="{FF2B5EF4-FFF2-40B4-BE49-F238E27FC236}">
                <a16:creationId xmlns:a16="http://schemas.microsoft.com/office/drawing/2014/main" id="{3E78BBF4-7326-B24C-8D9C-EA72719279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33222" y="4562839"/>
            <a:ext cx="3197561" cy="1765581"/>
          </a:xfrm>
          <a:prstGeom prst="rect">
            <a:avLst/>
          </a:prstGeom>
        </p:spPr>
      </p:pic>
      <p:pic>
        <p:nvPicPr>
          <p:cNvPr id="3" name="Picture 2" descr="A close up of a cake&#10;&#10;Description automatically generated">
            <a:extLst>
              <a:ext uri="{FF2B5EF4-FFF2-40B4-BE49-F238E27FC236}">
                <a16:creationId xmlns:a16="http://schemas.microsoft.com/office/drawing/2014/main" id="{F985BEC8-6A21-4909-ACB9-B9069A2495A2}"/>
              </a:ext>
            </a:extLst>
          </p:cNvPr>
          <p:cNvPicPr>
            <a:picLocks noChangeAspect="1"/>
          </p:cNvPicPr>
          <p:nvPr userDrawn="1"/>
        </p:nvPicPr>
        <p:blipFill>
          <a:blip r:embed="rId4"/>
          <a:stretch>
            <a:fillRect/>
          </a:stretch>
        </p:blipFill>
        <p:spPr>
          <a:xfrm>
            <a:off x="6296025" y="211891"/>
            <a:ext cx="5895975" cy="5834068"/>
          </a:xfrm>
          <a:prstGeom prst="rect">
            <a:avLst/>
          </a:prstGeom>
        </p:spPr>
      </p:pic>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14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NC DHHS COVID – 19 Response</a:t>
            </a:r>
          </a:p>
        </p:txBody>
      </p:sp>
    </p:spTree>
    <p:extLst>
      <p:ext uri="{BB962C8B-B14F-4D97-AF65-F5344CB8AC3E}">
        <p14:creationId xmlns:p14="http://schemas.microsoft.com/office/powerpoint/2010/main" val="3101409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6B4EB315-FEDE-486E-BD44-03F12BDADBB6}"/>
              </a:ext>
            </a:extLst>
          </p:cNvPr>
          <p:cNvSpPr>
            <a:spLocks noGrp="1"/>
          </p:cNvSpPr>
          <p:nvPr>
            <p:ph type="subTitle" idx="1"/>
          </p:nvPr>
        </p:nvSpPr>
        <p:spPr>
          <a:xfrm>
            <a:off x="349184" y="1522516"/>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6" name="Title 1">
            <a:extLst>
              <a:ext uri="{FF2B5EF4-FFF2-40B4-BE49-F238E27FC236}">
                <a16:creationId xmlns:a16="http://schemas.microsoft.com/office/drawing/2014/main" id="{8BCB7AFD-CBC3-49EE-AB8A-9B8A839D1611}"/>
              </a:ext>
            </a:extLst>
          </p:cNvPr>
          <p:cNvSpPr>
            <a:spLocks noGrp="1"/>
          </p:cNvSpPr>
          <p:nvPr>
            <p:ph type="title"/>
          </p:nvPr>
        </p:nvSpPr>
        <p:spPr>
          <a:xfrm>
            <a:off x="368044" y="95509"/>
            <a:ext cx="10515600" cy="618385"/>
          </a:xfrm>
          <a:prstGeom prst="rect">
            <a:avLst/>
          </a:prstGeom>
        </p:spPr>
        <p:txBody>
          <a:bodyPr/>
          <a:lstStyle/>
          <a:p>
            <a:endParaRPr lang="en-US"/>
          </a:p>
        </p:txBody>
      </p:sp>
      <p:cxnSp>
        <p:nvCxnSpPr>
          <p:cNvPr id="7" name="Straight Arrow Connector 6">
            <a:extLst>
              <a:ext uri="{FF2B5EF4-FFF2-40B4-BE49-F238E27FC236}">
                <a16:creationId xmlns:a16="http://schemas.microsoft.com/office/drawing/2014/main" id="{48544A15-CD45-404C-8684-5C3DA66DAEE9}"/>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
        <p:nvSpPr>
          <p:cNvPr id="8" name="TextBox 7">
            <a:extLst>
              <a:ext uri="{FF2B5EF4-FFF2-40B4-BE49-F238E27FC236}">
                <a16:creationId xmlns:a16="http://schemas.microsoft.com/office/drawing/2014/main" id="{503476AB-95CC-4177-856C-2AA73FDB309F}"/>
              </a:ext>
            </a:extLst>
          </p:cNvPr>
          <p:cNvSpPr txBox="1"/>
          <p:nvPr userDrawn="1"/>
        </p:nvSpPr>
        <p:spPr>
          <a:xfrm>
            <a:off x="4269205" y="6572186"/>
            <a:ext cx="3653590" cy="273280"/>
          </a:xfrm>
          <a:prstGeom prst="rect">
            <a:avLst/>
          </a:prstGeom>
          <a:noFill/>
        </p:spPr>
        <p:txBody>
          <a:bodyPr wrap="square" rtlCol="0">
            <a:spAutoFit/>
          </a:bodyPr>
          <a:lstStyle/>
          <a:p>
            <a:pPr algn="ctr"/>
            <a:r>
              <a:rPr lang="en-US" sz="1000"/>
              <a:t>FOR OFFICIAL USE ONLY | NOT FOR DISTRIBUTION</a:t>
            </a:r>
          </a:p>
          <a:p>
            <a:endParaRPr lang="en-US" sz="1000">
              <a:latin typeface="Franklin Gothic Book" panose="020B0503020102020204" pitchFamily="34" charset="0"/>
            </a:endParaRPr>
          </a:p>
        </p:txBody>
      </p:sp>
    </p:spTree>
    <p:extLst>
      <p:ext uri="{BB962C8B-B14F-4D97-AF65-F5344CB8AC3E}">
        <p14:creationId xmlns:p14="http://schemas.microsoft.com/office/powerpoint/2010/main" val="1903576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FC8F220-6D7A-49DA-837E-6E244D9CC68E}"/>
              </a:ext>
            </a:extLst>
          </p:cNvPr>
          <p:cNvGraphicFramePr>
            <a:graphicFrameLocks noChangeAspect="1"/>
          </p:cNvGraphicFramePr>
          <p:nvPr userDrawn="1">
            <p:custDataLst>
              <p:tags r:id="rId2"/>
            </p:custDataLst>
            <p:extLst>
              <p:ext uri="{D42A27DB-BD31-4B8C-83A1-F6EECF244321}">
                <p14:modId xmlns:p14="http://schemas.microsoft.com/office/powerpoint/2010/main" val="3709509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4" name="think-cell Slide" r:id="rId4" imgW="415" imgH="416" progId="TCLayout.ActiveDocument.1">
                  <p:embed/>
                </p:oleObj>
              </mc:Choice>
              <mc:Fallback>
                <p:oleObj name="think-cell Slide" r:id="rId4" imgW="415" imgH="416" progId="TCLayout.ActiveDocument.1">
                  <p:embed/>
                  <p:pic>
                    <p:nvPicPr>
                      <p:cNvPr id="6" name="Object 5" hidden="1">
                        <a:extLst>
                          <a:ext uri="{FF2B5EF4-FFF2-40B4-BE49-F238E27FC236}">
                            <a16:creationId xmlns:a16="http://schemas.microsoft.com/office/drawing/2014/main" id="{7FC8F220-6D7A-49DA-837E-6E244D9CC6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A35398FE-8FBC-4B8B-B4DA-6567BA9BD521}"/>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5442"/>
          <a:stretch/>
        </p:blipFill>
        <p:spPr>
          <a:xfrm flipH="1">
            <a:off x="3493477" y="0"/>
            <a:ext cx="8698523" cy="6858000"/>
          </a:xfrm>
          <a:prstGeom prst="rect">
            <a:avLst/>
          </a:prstGeom>
        </p:spPr>
      </p:pic>
      <p:pic>
        <p:nvPicPr>
          <p:cNvPr id="8" name="Picture 7">
            <a:extLst>
              <a:ext uri="{FF2B5EF4-FFF2-40B4-BE49-F238E27FC236}">
                <a16:creationId xmlns:a16="http://schemas.microsoft.com/office/drawing/2014/main" id="{47E3D747-B792-402B-A4B7-9C552D696EF3}"/>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9087"/>
          <a:stretch/>
        </p:blipFill>
        <p:spPr>
          <a:xfrm>
            <a:off x="434185" y="0"/>
            <a:ext cx="8563389" cy="6858000"/>
          </a:xfrm>
          <a:prstGeom prst="rect">
            <a:avLst/>
          </a:prstGeom>
        </p:spPr>
      </p:pic>
      <p:sp>
        <p:nvSpPr>
          <p:cNvPr id="2" name="Title 1">
            <a:extLst>
              <a:ext uri="{FF2B5EF4-FFF2-40B4-BE49-F238E27FC236}">
                <a16:creationId xmlns:a16="http://schemas.microsoft.com/office/drawing/2014/main" id="{4A2C752A-DCCE-42F1-90EF-EC3E2980E40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2056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E2C7505-5FA6-4DEA-8A5D-C1C6098AB629}"/>
              </a:ext>
            </a:extLst>
          </p:cNvPr>
          <p:cNvGraphicFramePr>
            <a:graphicFrameLocks noChangeAspect="1"/>
          </p:cNvGraphicFramePr>
          <p:nvPr userDrawn="1">
            <p:custDataLst>
              <p:tags r:id="rId2"/>
            </p:custDataLst>
            <p:extLst>
              <p:ext uri="{D42A27DB-BD31-4B8C-83A1-F6EECF244321}">
                <p14:modId xmlns:p14="http://schemas.microsoft.com/office/powerpoint/2010/main" val="2383033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8"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9E2C7505-5FA6-4DEA-8A5D-C1C6098AB6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C0359AF2-200B-4A53-B753-92394C6B335E}"/>
              </a:ext>
            </a:extLst>
          </p:cNvPr>
          <p:cNvSpPr>
            <a:spLocks noGrp="1"/>
          </p:cNvSpPr>
          <p:nvPr>
            <p:ph type="title"/>
          </p:nvPr>
        </p:nvSpPr>
        <p:spPr>
          <a:xfrm>
            <a:off x="609600" y="365125"/>
            <a:ext cx="10744200" cy="1325563"/>
          </a:xfrm>
        </p:spPr>
        <p:txBody>
          <a:bodyPr>
            <a:normAutofit/>
          </a:bodyPr>
          <a:lstStyle>
            <a:lvl1pPr>
              <a:defRPr sz="2400"/>
            </a:lvl1pPr>
          </a:lstStyle>
          <a:p>
            <a:r>
              <a:rPr lang="en-US"/>
              <a:t>Click to edit Master title style</a:t>
            </a:r>
          </a:p>
        </p:txBody>
      </p:sp>
    </p:spTree>
    <p:extLst>
      <p:ext uri="{BB962C8B-B14F-4D97-AF65-F5344CB8AC3E}">
        <p14:creationId xmlns:p14="http://schemas.microsoft.com/office/powerpoint/2010/main" val="506343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ragraph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1A01664-4AD5-4B40-B526-9CBCD902DCDC}"/>
              </a:ext>
            </a:extLst>
          </p:cNvPr>
          <p:cNvGraphicFramePr>
            <a:graphicFrameLocks noChangeAspect="1"/>
          </p:cNvGraphicFramePr>
          <p:nvPr userDrawn="1">
            <p:custDataLst>
              <p:tags r:id="rId2"/>
            </p:custDataLst>
            <p:extLst>
              <p:ext uri="{D42A27DB-BD31-4B8C-83A1-F6EECF244321}">
                <p14:modId xmlns:p14="http://schemas.microsoft.com/office/powerpoint/2010/main" val="3730744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2" name="think-cell Slide" r:id="rId4" imgW="182" imgH="183" progId="TCLayout.ActiveDocument.1">
                  <p:embed/>
                </p:oleObj>
              </mc:Choice>
              <mc:Fallback>
                <p:oleObj name="think-cell Slide" r:id="rId4" imgW="182" imgH="183" progId="TCLayout.ActiveDocument.1">
                  <p:embed/>
                  <p:pic>
                    <p:nvPicPr>
                      <p:cNvPr id="6" name="Object 5" hidden="1">
                        <a:extLst>
                          <a:ext uri="{FF2B5EF4-FFF2-40B4-BE49-F238E27FC236}">
                            <a16:creationId xmlns:a16="http://schemas.microsoft.com/office/drawing/2014/main" id="{E1A01664-4AD5-4B40-B526-9CBCD902DCD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3" name="Text Placeholder 3"/>
          <p:cNvSpPr>
            <a:spLocks noGrp="1"/>
          </p:cNvSpPr>
          <p:nvPr>
            <p:ph type="body" sz="quarter" idx="11"/>
          </p:nvPr>
        </p:nvSpPr>
        <p:spPr>
          <a:xfrm>
            <a:off x="609600" y="1901825"/>
            <a:ext cx="10972801" cy="4425950"/>
          </a:xfrm>
          <a:prstGeom prst="rect">
            <a:avLst/>
          </a:prstGeom>
        </p:spPr>
        <p:txBody>
          <a:bodyPr>
            <a:normAutofit/>
          </a:bodyPr>
          <a:lstStyle>
            <a:lvl1pPr marL="0" indent="0">
              <a:lnSpc>
                <a:spcPct val="100000"/>
              </a:lnSpc>
              <a:buNone/>
              <a:defRPr sz="1800"/>
            </a:lvl1pPr>
            <a:lvl2pPr marL="457200" indent="0">
              <a:lnSpc>
                <a:spcPct val="100000"/>
              </a:lnSpc>
              <a:buNone/>
              <a:defRPr sz="1800"/>
            </a:lvl2pPr>
            <a:lvl3pPr marL="914400" indent="0">
              <a:lnSpc>
                <a:spcPct val="100000"/>
              </a:lnSpc>
              <a:buNone/>
              <a:defRPr sz="1600"/>
            </a:lvl3pPr>
            <a:lvl4pPr marL="1371600" indent="0">
              <a:lnSpc>
                <a:spcPct val="100000"/>
              </a:lnSpc>
              <a:buNone/>
              <a:defRPr sz="1600"/>
            </a:lvl4pPr>
            <a:lvl5pPr marL="1828800" indent="0">
              <a:lnSpc>
                <a:spcPct val="100000"/>
              </a:lnSpc>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2119441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_2 colum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5317CB0-D5F2-419F-B46E-A398EEED5DDD}"/>
              </a:ext>
            </a:extLst>
          </p:cNvPr>
          <p:cNvGraphicFramePr>
            <a:graphicFrameLocks noChangeAspect="1"/>
          </p:cNvGraphicFramePr>
          <p:nvPr userDrawn="1">
            <p:custDataLst>
              <p:tags r:id="rId2"/>
            </p:custDataLst>
            <p:extLst>
              <p:ext uri="{D42A27DB-BD31-4B8C-83A1-F6EECF244321}">
                <p14:modId xmlns:p14="http://schemas.microsoft.com/office/powerpoint/2010/main" val="1381561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6" name="think-cell Slide" r:id="rId4" imgW="182" imgH="183" progId="TCLayout.ActiveDocument.1">
                  <p:embed/>
                </p:oleObj>
              </mc:Choice>
              <mc:Fallback>
                <p:oleObj name="think-cell Slide" r:id="rId4" imgW="182" imgH="183" progId="TCLayout.ActiveDocument.1">
                  <p:embed/>
                  <p:pic>
                    <p:nvPicPr>
                      <p:cNvPr id="4" name="Object 3" hidden="1">
                        <a:extLst>
                          <a:ext uri="{FF2B5EF4-FFF2-40B4-BE49-F238E27FC236}">
                            <a16:creationId xmlns:a16="http://schemas.microsoft.com/office/drawing/2014/main" id="{25317CB0-D5F2-419F-B46E-A398EEED5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609600" y="365125"/>
            <a:ext cx="10888134" cy="1325563"/>
          </a:xfrm>
        </p:spPr>
        <p:txBody>
          <a:bodyPr/>
          <a:lstStyle>
            <a:lvl1pPr>
              <a:lnSpc>
                <a:spcPts val="4800"/>
              </a:lnSpc>
              <a:defRPr/>
            </a:lvl1pPr>
          </a:lstStyle>
          <a:p>
            <a:r>
              <a:rPr lang="en-US"/>
              <a:t>Click to edit Master title style</a:t>
            </a:r>
          </a:p>
        </p:txBody>
      </p:sp>
      <p:sp>
        <p:nvSpPr>
          <p:cNvPr id="7" name="Content Placeholder 6"/>
          <p:cNvSpPr>
            <a:spLocks noGrp="1"/>
          </p:cNvSpPr>
          <p:nvPr>
            <p:ph sz="quarter" idx="11"/>
          </p:nvPr>
        </p:nvSpPr>
        <p:spPr>
          <a:xfrm>
            <a:off x="6215063"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p:cNvSpPr>
            <a:spLocks noGrp="1"/>
          </p:cNvSpPr>
          <p:nvPr>
            <p:ph sz="quarter" idx="12"/>
          </p:nvPr>
        </p:nvSpPr>
        <p:spPr>
          <a:xfrm>
            <a:off x="609600"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1491019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E2C7505-5FA6-4DEA-8A5D-C1C6098AB629}"/>
              </a:ext>
            </a:extLst>
          </p:cNvPr>
          <p:cNvGraphicFramePr>
            <a:graphicFrameLocks noChangeAspect="1"/>
          </p:cNvGraphicFramePr>
          <p:nvPr userDrawn="1">
            <p:custDataLst>
              <p:tags r:id="rId2"/>
            </p:custDataLst>
            <p:extLst>
              <p:ext uri="{D42A27DB-BD31-4B8C-83A1-F6EECF244321}">
                <p14:modId xmlns:p14="http://schemas.microsoft.com/office/powerpoint/2010/main" val="1447011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0"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9E2C7505-5FA6-4DEA-8A5D-C1C6098AB6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
        <p:nvSpPr>
          <p:cNvPr id="6" name="Title 1">
            <a:extLst>
              <a:ext uri="{FF2B5EF4-FFF2-40B4-BE49-F238E27FC236}">
                <a16:creationId xmlns:a16="http://schemas.microsoft.com/office/drawing/2014/main" id="{3AF97A1E-798B-4388-984C-CC8FB9BF51BE}"/>
              </a:ext>
            </a:extLst>
          </p:cNvPr>
          <p:cNvSpPr>
            <a:spLocks noGrp="1"/>
          </p:cNvSpPr>
          <p:nvPr>
            <p:ph type="title"/>
          </p:nvPr>
        </p:nvSpPr>
        <p:spPr>
          <a:xfrm>
            <a:off x="609600" y="365125"/>
            <a:ext cx="10744200" cy="1325563"/>
          </a:xfrm>
        </p:spPr>
        <p:txBody>
          <a:bodyPr>
            <a:normAutofit/>
          </a:bodyPr>
          <a:lstStyle>
            <a:lvl1pPr>
              <a:defRPr sz="2000"/>
            </a:lvl1pPr>
          </a:lstStyle>
          <a:p>
            <a:r>
              <a:rPr lang="en-US"/>
              <a:t>Click to edit Master title style</a:t>
            </a:r>
          </a:p>
        </p:txBody>
      </p:sp>
    </p:spTree>
    <p:extLst>
      <p:ext uri="{BB962C8B-B14F-4D97-AF65-F5344CB8AC3E}">
        <p14:creationId xmlns:p14="http://schemas.microsoft.com/office/powerpoint/2010/main" val="46888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F6E05-1E35-4146-A864-AA6260EE6B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AE6CC0-402F-4D03-861A-95FAD535FD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59E59-28B1-41E5-895D-972C1A3F454B}"/>
              </a:ext>
            </a:extLst>
          </p:cNvPr>
          <p:cNvSpPr>
            <a:spLocks noGrp="1"/>
          </p:cNvSpPr>
          <p:nvPr>
            <p:ph type="dt" sz="half" idx="10"/>
          </p:nvPr>
        </p:nvSpPr>
        <p:spPr/>
        <p:txBody>
          <a:bodyPr/>
          <a:lstStyle/>
          <a:p>
            <a:fld id="{2918826B-19B3-4968-8291-90507162E9C6}" type="datetimeFigureOut">
              <a:rPr lang="en-US" smtClean="0"/>
              <a:t>2/28/2021</a:t>
            </a:fld>
            <a:endParaRPr lang="en-US"/>
          </a:p>
        </p:txBody>
      </p:sp>
      <p:sp>
        <p:nvSpPr>
          <p:cNvPr id="5" name="Footer Placeholder 4">
            <a:extLst>
              <a:ext uri="{FF2B5EF4-FFF2-40B4-BE49-F238E27FC236}">
                <a16:creationId xmlns:a16="http://schemas.microsoft.com/office/drawing/2014/main" id="{FD0F7740-5229-47DF-AF1F-82D664AA46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04494-3FE5-46CF-BC6C-A03359453143}"/>
              </a:ext>
            </a:extLst>
          </p:cNvPr>
          <p:cNvSpPr>
            <a:spLocks noGrp="1"/>
          </p:cNvSpPr>
          <p:nvPr>
            <p:ph type="sldNum" sz="quarter" idx="12"/>
          </p:nvPr>
        </p:nvSpPr>
        <p:spPr/>
        <p:txBody>
          <a:bodyPr/>
          <a:lstStyle/>
          <a:p>
            <a:fld id="{C0084824-1CE4-45C6-BFC5-6A41B27DF09E}" type="slidenum">
              <a:rPr lang="en-US" smtClean="0"/>
              <a:t>‹#›</a:t>
            </a:fld>
            <a:endParaRPr lang="en-US"/>
          </a:p>
        </p:txBody>
      </p:sp>
    </p:spTree>
    <p:extLst>
      <p:ext uri="{BB962C8B-B14F-4D97-AF65-F5344CB8AC3E}">
        <p14:creationId xmlns:p14="http://schemas.microsoft.com/office/powerpoint/2010/main" val="97645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359A5C1-594C-47D0-A59A-4BB7E17E880C}"/>
              </a:ext>
            </a:extLst>
          </p:cNvPr>
          <p:cNvGraphicFramePr>
            <a:graphicFrameLocks noChangeAspect="1"/>
          </p:cNvGraphicFramePr>
          <p:nvPr userDrawn="1">
            <p:custDataLst>
              <p:tags r:id="rId2"/>
            </p:custDataLst>
            <p:extLst>
              <p:ext uri="{D42A27DB-BD31-4B8C-83A1-F6EECF244321}">
                <p14:modId xmlns:p14="http://schemas.microsoft.com/office/powerpoint/2010/main" val="462737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4" name="think-cell Slide" r:id="rId4" imgW="415" imgH="416" progId="TCLayout.ActiveDocument.1">
                  <p:embed/>
                </p:oleObj>
              </mc:Choice>
              <mc:Fallback>
                <p:oleObj name="think-cell Slide" r:id="rId4" imgW="415" imgH="416" progId="TCLayout.ActiveDocument.1">
                  <p:embed/>
                  <p:pic>
                    <p:nvPicPr>
                      <p:cNvPr id="7" name="Object 6" hidden="1">
                        <a:extLst>
                          <a:ext uri="{FF2B5EF4-FFF2-40B4-BE49-F238E27FC236}">
                            <a16:creationId xmlns:a16="http://schemas.microsoft.com/office/drawing/2014/main" id="{5359A5C1-594C-47D0-A59A-4BB7E17E880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4"/>
          <p:cNvSpPr>
            <a:spLocks noGrp="1"/>
          </p:cNvSpPr>
          <p:nvPr>
            <p:ph type="sldNum" sz="quarter" idx="12"/>
          </p:nvPr>
        </p:nvSpPr>
        <p:spPr>
          <a:xfrm>
            <a:off x="836929" y="6258569"/>
            <a:ext cx="476251" cy="181293"/>
          </a:xfrm>
          <a:prstGeom prst="rect">
            <a:avLst/>
          </a:prstGeom>
        </p:spPr>
        <p:txBody>
          <a:bodyPr/>
          <a:lstStyle/>
          <a:p>
            <a:fld id="{8470F1AB-319E-48AE-9489-D88EBE16142A}" type="slidenum">
              <a:rPr lang="en-GB" smtClean="0">
                <a:solidFill>
                  <a:srgbClr val="009639"/>
                </a:solidFill>
              </a:rPr>
              <a:pPr/>
              <a:t>‹#›</a:t>
            </a:fld>
            <a:endParaRPr lang="en-GB">
              <a:solidFill>
                <a:srgbClr val="009639"/>
              </a:solidFill>
            </a:endParaRPr>
          </a:p>
        </p:txBody>
      </p:sp>
      <p:sp>
        <p:nvSpPr>
          <p:cNvPr id="8" name="Title 1">
            <a:extLst>
              <a:ext uri="{FF2B5EF4-FFF2-40B4-BE49-F238E27FC236}">
                <a16:creationId xmlns:a16="http://schemas.microsoft.com/office/drawing/2014/main" id="{BBA631AE-672D-44C1-A03F-EED559390B1F}"/>
              </a:ext>
            </a:extLst>
          </p:cNvPr>
          <p:cNvSpPr>
            <a:spLocks noGrp="1"/>
          </p:cNvSpPr>
          <p:nvPr>
            <p:ph type="title"/>
          </p:nvPr>
        </p:nvSpPr>
        <p:spPr>
          <a:xfrm>
            <a:off x="609600" y="365125"/>
            <a:ext cx="10744200" cy="1325563"/>
          </a:xfrm>
        </p:spPr>
        <p:txBody>
          <a:bodyPr>
            <a:normAutofit/>
          </a:bodyPr>
          <a:lstStyle>
            <a:lvl1pPr>
              <a:defRPr sz="2000"/>
            </a:lvl1pPr>
          </a:lstStyle>
          <a:p>
            <a:r>
              <a:rPr lang="en-US"/>
              <a:t>Click to edit Master title style</a:t>
            </a:r>
          </a:p>
        </p:txBody>
      </p:sp>
    </p:spTree>
    <p:extLst>
      <p:ext uri="{BB962C8B-B14F-4D97-AF65-F5344CB8AC3E}">
        <p14:creationId xmlns:p14="http://schemas.microsoft.com/office/powerpoint/2010/main" val="1059305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A936B32-37DB-49D2-81EB-5944262F66FD}"/>
              </a:ext>
            </a:extLst>
          </p:cNvPr>
          <p:cNvGraphicFramePr>
            <a:graphicFrameLocks noChangeAspect="1"/>
          </p:cNvGraphicFramePr>
          <p:nvPr userDrawn="1">
            <p:custDataLst>
              <p:tags r:id="rId2"/>
            </p:custDataLst>
            <p:extLst>
              <p:ext uri="{D42A27DB-BD31-4B8C-83A1-F6EECF244321}">
                <p14:modId xmlns:p14="http://schemas.microsoft.com/office/powerpoint/2010/main" val="4005823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8" name="think-cell Slide" r:id="rId4" imgW="182" imgH="183" progId="TCLayout.ActiveDocument.1">
                  <p:embed/>
                </p:oleObj>
              </mc:Choice>
              <mc:Fallback>
                <p:oleObj name="think-cell Slide" r:id="rId4" imgW="182" imgH="183" progId="TCLayout.ActiveDocument.1">
                  <p:embed/>
                  <p:pic>
                    <p:nvPicPr>
                      <p:cNvPr id="5" name="Object 4" hidden="1">
                        <a:extLst>
                          <a:ext uri="{FF2B5EF4-FFF2-40B4-BE49-F238E27FC236}">
                            <a16:creationId xmlns:a16="http://schemas.microsoft.com/office/drawing/2014/main" id="{2A936B32-37DB-49D2-81EB-5944262F66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a:xfrm>
            <a:off x="381000" y="350788"/>
            <a:ext cx="11430000" cy="304800"/>
          </a:xfrm>
        </p:spPr>
        <p:txBody>
          <a:bodyPr>
            <a:noAutofit/>
          </a:bodyPr>
          <a:lstStyle>
            <a:lvl1pPr>
              <a:defRPr/>
            </a:lvl1pPr>
          </a:lstStyle>
          <a:p>
            <a:r>
              <a:rPr lang="en-US"/>
              <a:t>Click to edit Master title style</a:t>
            </a:r>
          </a:p>
        </p:txBody>
      </p:sp>
      <p:sp>
        <p:nvSpPr>
          <p:cNvPr id="4" name="Text Placeholder 3"/>
          <p:cNvSpPr>
            <a:spLocks noGrp="1"/>
          </p:cNvSpPr>
          <p:nvPr>
            <p:ph type="body" sz="quarter" idx="12"/>
          </p:nvPr>
        </p:nvSpPr>
        <p:spPr>
          <a:xfrm>
            <a:off x="381000" y="652525"/>
            <a:ext cx="11430000" cy="304800"/>
          </a:xfrm>
        </p:spPr>
        <p:txBody>
          <a:bodyPr>
            <a:noAutofit/>
          </a:bodyPr>
          <a:lstStyle>
            <a:lvl1pPr marL="0">
              <a:lnSpc>
                <a:spcPct val="85000"/>
              </a:lnSpc>
              <a:spcAft>
                <a:spcPts val="0"/>
              </a:spcAft>
              <a:buFontTx/>
              <a:buNone/>
              <a:defRPr sz="2333" cap="all">
                <a:solidFill>
                  <a:schemeClr val="tx2"/>
                </a:solidFill>
                <a:latin typeface="Effra Light"/>
              </a:defRPr>
            </a:lvl1pPr>
            <a:lvl2pPr marL="0" indent="0">
              <a:lnSpc>
                <a:spcPct val="85000"/>
              </a:lnSpc>
              <a:spcAft>
                <a:spcPts val="0"/>
              </a:spcAft>
              <a:buFontTx/>
              <a:buNone/>
              <a:defRPr sz="2333" b="0" i="0" cap="all">
                <a:solidFill>
                  <a:schemeClr val="tx2"/>
                </a:solidFill>
                <a:latin typeface="Effra Light"/>
              </a:defRPr>
            </a:lvl2pPr>
            <a:lvl3pPr marL="0" indent="0">
              <a:lnSpc>
                <a:spcPct val="85000"/>
              </a:lnSpc>
              <a:spcAft>
                <a:spcPts val="0"/>
              </a:spcAft>
              <a:buFontTx/>
              <a:buNone/>
              <a:defRPr sz="2333" b="0" i="0" cap="all">
                <a:solidFill>
                  <a:schemeClr val="tx2"/>
                </a:solidFill>
                <a:latin typeface="Effra Light"/>
              </a:defRPr>
            </a:lvl3pPr>
            <a:lvl4pPr marL="0" indent="0">
              <a:lnSpc>
                <a:spcPct val="85000"/>
              </a:lnSpc>
              <a:spcAft>
                <a:spcPts val="0"/>
              </a:spcAft>
              <a:buFontTx/>
              <a:buNone/>
              <a:defRPr sz="2333" b="0" i="0" cap="all">
                <a:solidFill>
                  <a:schemeClr val="tx2"/>
                </a:solidFill>
                <a:latin typeface="Effra Light"/>
              </a:defRPr>
            </a:lvl4pPr>
            <a:lvl5pPr marL="0" indent="0">
              <a:lnSpc>
                <a:spcPct val="85000"/>
              </a:lnSpc>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381000" y="1330503"/>
            <a:ext cx="11430000" cy="4686300"/>
          </a:xfrm>
        </p:spPr>
        <p:txBody>
          <a:bodyPr/>
          <a:lstStyle>
            <a:lvl1pPr>
              <a:spcAft>
                <a:spcPts val="833"/>
              </a:spcAft>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5320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CBE6E02-E4BE-41C1-8E8F-4CF854C830F7}"/>
              </a:ext>
            </a:extLst>
          </p:cNvPr>
          <p:cNvGraphicFramePr>
            <a:graphicFrameLocks noChangeAspect="1"/>
          </p:cNvGraphicFramePr>
          <p:nvPr userDrawn="1">
            <p:custDataLst>
              <p:tags r:id="rId2"/>
            </p:custDataLst>
            <p:extLst>
              <p:ext uri="{D42A27DB-BD31-4B8C-83A1-F6EECF244321}">
                <p14:modId xmlns:p14="http://schemas.microsoft.com/office/powerpoint/2010/main" val="2256633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2"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FCBE6E02-E4BE-41C1-8E8F-4CF854C830F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4591F0-282D-4EA1-B0D7-03A981D6125B}"/>
              </a:ext>
            </a:extLst>
          </p:cNvPr>
          <p:cNvSpPr>
            <a:spLocks noGrp="1"/>
          </p:cNvSpPr>
          <p:nvPr>
            <p:ph type="title"/>
          </p:nvPr>
        </p:nvSpPr>
        <p:spPr>
          <a:xfrm>
            <a:off x="1828800" y="4379341"/>
            <a:ext cx="8534399" cy="1325563"/>
          </a:xfrm>
        </p:spPr>
        <p:txBody>
          <a:bodyPr anchor="ctr"/>
          <a:lstStyle>
            <a:lvl1pPr algn="ctr">
              <a:defRPr/>
            </a:lvl1pPr>
          </a:lstStyle>
          <a:p>
            <a:r>
              <a:rPr lang="en-US"/>
              <a:t>Click to edit Master title style</a:t>
            </a:r>
          </a:p>
        </p:txBody>
      </p:sp>
      <p:pic>
        <p:nvPicPr>
          <p:cNvPr id="5" name="Picture 4">
            <a:extLst>
              <a:ext uri="{FF2B5EF4-FFF2-40B4-BE49-F238E27FC236}">
                <a16:creationId xmlns:a16="http://schemas.microsoft.com/office/drawing/2014/main" id="{4EE5301B-24AE-4EA9-A7B6-1651521DED12}"/>
              </a:ext>
            </a:extLst>
          </p:cNvPr>
          <p:cNvPicPr>
            <a:picLocks noChangeAspect="1"/>
          </p:cNvPicPr>
          <p:nvPr userDrawn="1"/>
        </p:nvPicPr>
        <p:blipFill rotWithShape="1">
          <a:blip r:embed="rId6" cstate="print">
            <a:grayscl/>
            <a:extLst>
              <a:ext uri="{28A0092B-C50C-407E-A947-70E740481C1C}">
                <a14:useLocalDpi xmlns:a14="http://schemas.microsoft.com/office/drawing/2010/main" val="0"/>
              </a:ext>
            </a:extLst>
          </a:blip>
          <a:srcRect t="56" b="43950"/>
          <a:stretch/>
        </p:blipFill>
        <p:spPr>
          <a:xfrm>
            <a:off x="462" y="0"/>
            <a:ext cx="12192000" cy="3695700"/>
          </a:xfrm>
          <a:prstGeom prst="rect">
            <a:avLst/>
          </a:prstGeom>
        </p:spPr>
      </p:pic>
      <p:sp>
        <p:nvSpPr>
          <p:cNvPr id="6" name="object 5">
            <a:extLst>
              <a:ext uri="{FF2B5EF4-FFF2-40B4-BE49-F238E27FC236}">
                <a16:creationId xmlns:a16="http://schemas.microsoft.com/office/drawing/2014/main" id="{C5ECCEBA-69F5-4662-88A7-CD4B3F377597}"/>
              </a:ext>
            </a:extLst>
          </p:cNvPr>
          <p:cNvSpPr/>
          <p:nvPr userDrawn="1"/>
        </p:nvSpPr>
        <p:spPr>
          <a:xfrm>
            <a:off x="380" y="3644900"/>
            <a:ext cx="0" cy="12700"/>
          </a:xfrm>
          <a:custGeom>
            <a:avLst/>
            <a:gdLst/>
            <a:ahLst/>
            <a:cxnLst/>
            <a:rect l="l" t="t" r="r" b="b"/>
            <a:pathLst>
              <a:path h="12700">
                <a:moveTo>
                  <a:pt x="0" y="0"/>
                </a:moveTo>
                <a:lnTo>
                  <a:pt x="0" y="12700"/>
                </a:lnTo>
              </a:path>
            </a:pathLst>
          </a:custGeom>
          <a:ln w="12700">
            <a:solidFill>
              <a:srgbClr val="58595B"/>
            </a:solidFill>
          </a:ln>
        </p:spPr>
        <p:txBody>
          <a:bodyPr wrap="square" lIns="0" tIns="0" rIns="0" bIns="0" rtlCol="0"/>
          <a:lstStyle/>
          <a:p>
            <a:endParaRPr>
              <a:solidFill>
                <a:prstClr val="black"/>
              </a:solidFill>
            </a:endParaRPr>
          </a:p>
        </p:txBody>
      </p:sp>
      <p:sp>
        <p:nvSpPr>
          <p:cNvPr id="7" name="object 6">
            <a:extLst>
              <a:ext uri="{FF2B5EF4-FFF2-40B4-BE49-F238E27FC236}">
                <a16:creationId xmlns:a16="http://schemas.microsoft.com/office/drawing/2014/main" id="{3A208F27-7ED3-4BF6-B42B-60F9A2E4A32B}"/>
              </a:ext>
            </a:extLst>
          </p:cNvPr>
          <p:cNvSpPr/>
          <p:nvPr userDrawn="1"/>
        </p:nvSpPr>
        <p:spPr>
          <a:xfrm>
            <a:off x="380" y="3619500"/>
            <a:ext cx="12192082" cy="76200"/>
          </a:xfrm>
          <a:custGeom>
            <a:avLst/>
            <a:gdLst/>
            <a:ahLst/>
            <a:cxnLst/>
            <a:rect l="l" t="t" r="r" b="b"/>
            <a:pathLst>
              <a:path w="10058400" h="76200">
                <a:moveTo>
                  <a:pt x="0" y="0"/>
                </a:moveTo>
                <a:lnTo>
                  <a:pt x="0" y="76200"/>
                </a:lnTo>
                <a:lnTo>
                  <a:pt x="10058019" y="76200"/>
                </a:lnTo>
                <a:lnTo>
                  <a:pt x="10058019" y="0"/>
                </a:lnTo>
                <a:lnTo>
                  <a:pt x="0" y="0"/>
                </a:lnTo>
                <a:close/>
              </a:path>
            </a:pathLst>
          </a:custGeom>
          <a:solidFill>
            <a:srgbClr val="E02826"/>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959017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lide">
    <p:bg bwMode="gray">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63755C1-B8D2-4EC3-BC7D-FD4BA1753BCD}"/>
              </a:ext>
            </a:extLst>
          </p:cNvPr>
          <p:cNvGraphicFramePr>
            <a:graphicFrameLocks noChangeAspect="1"/>
          </p:cNvGraphicFramePr>
          <p:nvPr userDrawn="1">
            <p:custDataLst>
              <p:tags r:id="rId2"/>
            </p:custDataLst>
            <p:extLst>
              <p:ext uri="{D42A27DB-BD31-4B8C-83A1-F6EECF244321}">
                <p14:modId xmlns:p14="http://schemas.microsoft.com/office/powerpoint/2010/main" val="3270448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6" name="think-cell Slide" r:id="rId4" imgW="182" imgH="183" progId="TCLayout.ActiveDocument.1">
                  <p:embed/>
                </p:oleObj>
              </mc:Choice>
              <mc:Fallback>
                <p:oleObj name="think-cell Slide" r:id="rId4" imgW="182" imgH="183" progId="TCLayout.ActiveDocument.1">
                  <p:embed/>
                  <p:pic>
                    <p:nvPicPr>
                      <p:cNvPr id="7" name="Object 6" hidden="1">
                        <a:extLst>
                          <a:ext uri="{FF2B5EF4-FFF2-40B4-BE49-F238E27FC236}">
                            <a16:creationId xmlns:a16="http://schemas.microsoft.com/office/drawing/2014/main" id="{763755C1-B8D2-4EC3-BC7D-FD4BA1753B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descr="iStock_000017360118_XXXLarge_ppt 100 3in.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520" y="3187535"/>
            <a:ext cx="12192000" cy="3681984"/>
          </a:xfrm>
          <a:prstGeom prst="rect">
            <a:avLst/>
          </a:prstGeom>
        </p:spPr>
      </p:pic>
      <p:sp>
        <p:nvSpPr>
          <p:cNvPr id="7170" name="Rectangle 2"/>
          <p:cNvSpPr>
            <a:spLocks noGrp="1" noChangeArrowheads="1"/>
          </p:cNvSpPr>
          <p:nvPr>
            <p:ph type="ctrTitle" hasCustomPrompt="1"/>
          </p:nvPr>
        </p:nvSpPr>
        <p:spPr>
          <a:xfrm>
            <a:off x="1243996" y="414677"/>
            <a:ext cx="6934881" cy="2407428"/>
          </a:xfrm>
        </p:spPr>
        <p:txBody>
          <a:bodyPr anchor="ctr" anchorCtr="0">
            <a:normAutofit/>
          </a:bodyPr>
          <a:lstStyle>
            <a:lvl1pPr>
              <a:defRPr sz="4800" b="1"/>
            </a:lvl1pPr>
          </a:lstStyle>
          <a:p>
            <a:r>
              <a:rPr lang="en-US"/>
              <a:t>Title of Presentation</a:t>
            </a:r>
          </a:p>
        </p:txBody>
      </p:sp>
      <p:sp>
        <p:nvSpPr>
          <p:cNvPr id="7171" name="Rectangle 3"/>
          <p:cNvSpPr>
            <a:spLocks noGrp="1" noChangeArrowheads="1"/>
          </p:cNvSpPr>
          <p:nvPr>
            <p:ph type="subTitle" idx="1" hasCustomPrompt="1"/>
          </p:nvPr>
        </p:nvSpPr>
        <p:spPr>
          <a:xfrm>
            <a:off x="1239352" y="3500602"/>
            <a:ext cx="6179237" cy="521156"/>
          </a:xfrm>
        </p:spPr>
        <p:txBody>
          <a:bodyPr anchor="ctr" anchorCtr="0"/>
          <a:lstStyle>
            <a:lvl1pPr marL="0" indent="0">
              <a:buFont typeface="Wingdings" pitchFamily="-65" charset="2"/>
              <a:buNone/>
              <a:defRPr sz="3200" b="1"/>
            </a:lvl1pPr>
          </a:lstStyle>
          <a:p>
            <a:r>
              <a:rPr lang="en-US"/>
              <a:t>Presenter Name</a:t>
            </a:r>
          </a:p>
        </p:txBody>
      </p:sp>
      <p:sp>
        <p:nvSpPr>
          <p:cNvPr id="6" name="Rectangle 7"/>
          <p:cNvSpPr>
            <a:spLocks noChangeArrowheads="1"/>
          </p:cNvSpPr>
          <p:nvPr userDrawn="1"/>
        </p:nvSpPr>
        <p:spPr bwMode="ltGray">
          <a:xfrm>
            <a:off x="0" y="2"/>
            <a:ext cx="859368" cy="6888237"/>
          </a:xfrm>
          <a:prstGeom prst="rect">
            <a:avLst/>
          </a:prstGeom>
          <a:solidFill>
            <a:srgbClr val="EE2E24"/>
          </a:solidFill>
          <a:ln w="9525">
            <a:noFill/>
            <a:miter lim="800000"/>
            <a:headEnd/>
            <a:tailEnd/>
          </a:ln>
          <a:effectLst/>
        </p:spPr>
        <p:txBody>
          <a:bodyPr wrap="none" anchor="ctr"/>
          <a:lstStyle/>
          <a:p>
            <a:endParaRPr lang="en-US" sz="2400"/>
          </a:p>
        </p:txBody>
      </p:sp>
      <p:sp>
        <p:nvSpPr>
          <p:cNvPr id="4" name="Text Placeholder 3"/>
          <p:cNvSpPr>
            <a:spLocks noGrp="1"/>
          </p:cNvSpPr>
          <p:nvPr>
            <p:ph type="body" sz="quarter" idx="10" hasCustomPrompt="1"/>
          </p:nvPr>
        </p:nvSpPr>
        <p:spPr>
          <a:xfrm>
            <a:off x="1239353" y="4103125"/>
            <a:ext cx="6179236" cy="571500"/>
          </a:xfrm>
        </p:spPr>
        <p:txBody>
          <a:bodyPr anchor="ctr" anchorCtr="0"/>
          <a:lstStyle>
            <a:lvl1pPr marL="0" indent="0">
              <a:buNone/>
              <a:defRPr sz="2667"/>
            </a:lvl1pPr>
          </a:lstStyle>
          <a:p>
            <a:pPr lvl="0"/>
            <a:r>
              <a:rPr lang="en-US"/>
              <a:t>Date</a:t>
            </a: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46765" y="1833433"/>
            <a:ext cx="4404135" cy="5054807"/>
          </a:xfrm>
          <a:prstGeom prst="rect">
            <a:avLst/>
          </a:prstGeom>
        </p:spPr>
      </p:pic>
      <p:sp>
        <p:nvSpPr>
          <p:cNvPr id="8" name="Text Placeholder 3"/>
          <p:cNvSpPr>
            <a:spLocks noGrp="1"/>
          </p:cNvSpPr>
          <p:nvPr>
            <p:ph type="body" sz="quarter" idx="11" hasCustomPrompt="1"/>
          </p:nvPr>
        </p:nvSpPr>
        <p:spPr>
          <a:xfrm>
            <a:off x="1253534" y="4746541"/>
            <a:ext cx="6179236" cy="424263"/>
          </a:xfrm>
        </p:spPr>
        <p:txBody>
          <a:bodyPr anchor="ctr" anchorCtr="0"/>
          <a:lstStyle>
            <a:lvl1pPr marL="0" indent="0">
              <a:buNone/>
              <a:defRPr sz="1867" i="0">
                <a:solidFill>
                  <a:schemeClr val="tx1"/>
                </a:solidFill>
              </a:defRPr>
            </a:lvl1pPr>
          </a:lstStyle>
          <a:p>
            <a:pPr lvl="0"/>
            <a:r>
              <a:rPr lang="en-US"/>
              <a:t>Insert Data Classification</a:t>
            </a:r>
          </a:p>
        </p:txBody>
      </p:sp>
    </p:spTree>
    <p:extLst>
      <p:ext uri="{BB962C8B-B14F-4D97-AF65-F5344CB8AC3E}">
        <p14:creationId xmlns:p14="http://schemas.microsoft.com/office/powerpoint/2010/main" val="1367278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46798-E2D0-B247-B59A-B9C67AE136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BE83DC-4E19-894E-9F74-3DAAF3A1A7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3A76CB-F9C9-5447-AC09-05CC4838CE06}"/>
              </a:ext>
            </a:extLst>
          </p:cNvPr>
          <p:cNvSpPr>
            <a:spLocks noGrp="1"/>
          </p:cNvSpPr>
          <p:nvPr>
            <p:ph type="dt" sz="half" idx="10"/>
          </p:nvPr>
        </p:nvSpPr>
        <p:spPr/>
        <p:txBody>
          <a:bodyPr/>
          <a:lstStyle/>
          <a:p>
            <a:fld id="{4C9618D5-0EC3-5948-A538-9E275D516952}" type="datetimeFigureOut">
              <a:rPr lang="en-US" smtClean="0"/>
              <a:t>2/28/2021</a:t>
            </a:fld>
            <a:endParaRPr lang="en-US"/>
          </a:p>
        </p:txBody>
      </p:sp>
      <p:sp>
        <p:nvSpPr>
          <p:cNvPr id="5" name="Footer Placeholder 4">
            <a:extLst>
              <a:ext uri="{FF2B5EF4-FFF2-40B4-BE49-F238E27FC236}">
                <a16:creationId xmlns:a16="http://schemas.microsoft.com/office/drawing/2014/main" id="{0EDF4C83-775A-1B4C-9131-0830CD336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BFA72-034B-7B4C-8B5C-050DCFFD3B77}"/>
              </a:ext>
            </a:extLst>
          </p:cNvPr>
          <p:cNvSpPr>
            <a:spLocks noGrp="1"/>
          </p:cNvSpPr>
          <p:nvPr>
            <p:ph type="sldNum" sz="quarter" idx="12"/>
          </p:nvPr>
        </p:nvSpPr>
        <p:spPr/>
        <p:txBody>
          <a:bodyPr/>
          <a:lstStyle/>
          <a:p>
            <a:fld id="{B8BD1979-AA84-334D-B14F-2148856983C6}" type="slidenum">
              <a:rPr lang="en-US" smtClean="0"/>
              <a:t>‹#›</a:t>
            </a:fld>
            <a:endParaRPr lang="en-US"/>
          </a:p>
        </p:txBody>
      </p:sp>
    </p:spTree>
    <p:extLst>
      <p:ext uri="{BB962C8B-B14F-4D97-AF65-F5344CB8AC3E}">
        <p14:creationId xmlns:p14="http://schemas.microsoft.com/office/powerpoint/2010/main" val="1596008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64F70-8096-7049-BBD0-63E4833BF8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D78D7D-5B65-9743-8B9F-CB2033CBEF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7B70B-1303-E748-8E60-6DD2F1C97643}"/>
              </a:ext>
            </a:extLst>
          </p:cNvPr>
          <p:cNvSpPr>
            <a:spLocks noGrp="1"/>
          </p:cNvSpPr>
          <p:nvPr>
            <p:ph type="dt" sz="half" idx="10"/>
          </p:nvPr>
        </p:nvSpPr>
        <p:spPr/>
        <p:txBody>
          <a:bodyPr/>
          <a:lstStyle/>
          <a:p>
            <a:fld id="{4C9618D5-0EC3-5948-A538-9E275D516952}" type="datetimeFigureOut">
              <a:rPr lang="en-US" smtClean="0"/>
              <a:t>2/28/2021</a:t>
            </a:fld>
            <a:endParaRPr lang="en-US"/>
          </a:p>
        </p:txBody>
      </p:sp>
      <p:sp>
        <p:nvSpPr>
          <p:cNvPr id="5" name="Footer Placeholder 4">
            <a:extLst>
              <a:ext uri="{FF2B5EF4-FFF2-40B4-BE49-F238E27FC236}">
                <a16:creationId xmlns:a16="http://schemas.microsoft.com/office/drawing/2014/main" id="{7758A1A0-FCE0-D946-A21C-6F212AAF8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CDF6C-BC15-0040-9150-7B474C73BAE1}"/>
              </a:ext>
            </a:extLst>
          </p:cNvPr>
          <p:cNvSpPr>
            <a:spLocks noGrp="1"/>
          </p:cNvSpPr>
          <p:nvPr>
            <p:ph type="sldNum" sz="quarter" idx="12"/>
          </p:nvPr>
        </p:nvSpPr>
        <p:spPr/>
        <p:txBody>
          <a:bodyPr/>
          <a:lstStyle/>
          <a:p>
            <a:fld id="{B8BD1979-AA84-334D-B14F-2148856983C6}" type="slidenum">
              <a:rPr lang="en-US" smtClean="0"/>
              <a:t>‹#›</a:t>
            </a:fld>
            <a:endParaRPr lang="en-US"/>
          </a:p>
        </p:txBody>
      </p:sp>
    </p:spTree>
    <p:extLst>
      <p:ext uri="{BB962C8B-B14F-4D97-AF65-F5344CB8AC3E}">
        <p14:creationId xmlns:p14="http://schemas.microsoft.com/office/powerpoint/2010/main" val="1198302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34B7-9C68-F54F-9AF0-B494676571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683349-9F38-7A42-8851-A6C686C09C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E6C11F-4F26-1B48-B4EE-9035E3A7FB42}"/>
              </a:ext>
            </a:extLst>
          </p:cNvPr>
          <p:cNvSpPr>
            <a:spLocks noGrp="1"/>
          </p:cNvSpPr>
          <p:nvPr>
            <p:ph type="dt" sz="half" idx="10"/>
          </p:nvPr>
        </p:nvSpPr>
        <p:spPr/>
        <p:txBody>
          <a:bodyPr/>
          <a:lstStyle/>
          <a:p>
            <a:fld id="{4C9618D5-0EC3-5948-A538-9E275D516952}" type="datetimeFigureOut">
              <a:rPr lang="en-US" smtClean="0"/>
              <a:t>2/28/2021</a:t>
            </a:fld>
            <a:endParaRPr lang="en-US"/>
          </a:p>
        </p:txBody>
      </p:sp>
      <p:sp>
        <p:nvSpPr>
          <p:cNvPr id="5" name="Footer Placeholder 4">
            <a:extLst>
              <a:ext uri="{FF2B5EF4-FFF2-40B4-BE49-F238E27FC236}">
                <a16:creationId xmlns:a16="http://schemas.microsoft.com/office/drawing/2014/main" id="{7C01657F-D262-A74B-8C14-4C629A717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5FE237-08E2-B243-A3FC-D136E24C8AF0}"/>
              </a:ext>
            </a:extLst>
          </p:cNvPr>
          <p:cNvSpPr>
            <a:spLocks noGrp="1"/>
          </p:cNvSpPr>
          <p:nvPr>
            <p:ph type="sldNum" sz="quarter" idx="12"/>
          </p:nvPr>
        </p:nvSpPr>
        <p:spPr/>
        <p:txBody>
          <a:bodyPr/>
          <a:lstStyle/>
          <a:p>
            <a:fld id="{B8BD1979-AA84-334D-B14F-2148856983C6}" type="slidenum">
              <a:rPr lang="en-US" smtClean="0"/>
              <a:t>‹#›</a:t>
            </a:fld>
            <a:endParaRPr lang="en-US"/>
          </a:p>
        </p:txBody>
      </p:sp>
    </p:spTree>
    <p:extLst>
      <p:ext uri="{BB962C8B-B14F-4D97-AF65-F5344CB8AC3E}">
        <p14:creationId xmlns:p14="http://schemas.microsoft.com/office/powerpoint/2010/main" val="849637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C4E75-AD17-E044-B1C9-982800F9D7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10D88-8B41-8E4A-9006-8A097D49D5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4499B6-40A3-F248-8A5C-032AE1B3C9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E41CC4-AAF4-EC4E-B851-CDBB994F4346}"/>
              </a:ext>
            </a:extLst>
          </p:cNvPr>
          <p:cNvSpPr>
            <a:spLocks noGrp="1"/>
          </p:cNvSpPr>
          <p:nvPr>
            <p:ph type="dt" sz="half" idx="10"/>
          </p:nvPr>
        </p:nvSpPr>
        <p:spPr/>
        <p:txBody>
          <a:bodyPr/>
          <a:lstStyle/>
          <a:p>
            <a:fld id="{4C9618D5-0EC3-5948-A538-9E275D516952}" type="datetimeFigureOut">
              <a:rPr lang="en-US" smtClean="0"/>
              <a:t>2/28/2021</a:t>
            </a:fld>
            <a:endParaRPr lang="en-US"/>
          </a:p>
        </p:txBody>
      </p:sp>
      <p:sp>
        <p:nvSpPr>
          <p:cNvPr id="6" name="Footer Placeholder 5">
            <a:extLst>
              <a:ext uri="{FF2B5EF4-FFF2-40B4-BE49-F238E27FC236}">
                <a16:creationId xmlns:a16="http://schemas.microsoft.com/office/drawing/2014/main" id="{DA40B1AE-7AAD-674A-B7EA-8C2FC0B096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145827-25C4-3441-9F89-EB67043DC400}"/>
              </a:ext>
            </a:extLst>
          </p:cNvPr>
          <p:cNvSpPr>
            <a:spLocks noGrp="1"/>
          </p:cNvSpPr>
          <p:nvPr>
            <p:ph type="sldNum" sz="quarter" idx="12"/>
          </p:nvPr>
        </p:nvSpPr>
        <p:spPr/>
        <p:txBody>
          <a:bodyPr/>
          <a:lstStyle/>
          <a:p>
            <a:fld id="{B8BD1979-AA84-334D-B14F-2148856983C6}" type="slidenum">
              <a:rPr lang="en-US" smtClean="0"/>
              <a:t>‹#›</a:t>
            </a:fld>
            <a:endParaRPr lang="en-US"/>
          </a:p>
        </p:txBody>
      </p:sp>
    </p:spTree>
    <p:extLst>
      <p:ext uri="{BB962C8B-B14F-4D97-AF65-F5344CB8AC3E}">
        <p14:creationId xmlns:p14="http://schemas.microsoft.com/office/powerpoint/2010/main" val="563033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0071-7D1D-684C-99D8-B6E6CC2036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D6DC72-43CA-A447-9ED0-9D64858B43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CB6576-CF66-844E-93BB-1CE024261E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340BEC-A2E2-7A43-8051-A8280E31CE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5390B7-6889-9948-A800-CAB91BEA2E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A44A74-964D-1D46-A48E-4D9D924F5C5F}"/>
              </a:ext>
            </a:extLst>
          </p:cNvPr>
          <p:cNvSpPr>
            <a:spLocks noGrp="1"/>
          </p:cNvSpPr>
          <p:nvPr>
            <p:ph type="dt" sz="half" idx="10"/>
          </p:nvPr>
        </p:nvSpPr>
        <p:spPr/>
        <p:txBody>
          <a:bodyPr/>
          <a:lstStyle/>
          <a:p>
            <a:fld id="{4C9618D5-0EC3-5948-A538-9E275D516952}" type="datetimeFigureOut">
              <a:rPr lang="en-US" smtClean="0"/>
              <a:t>2/28/2021</a:t>
            </a:fld>
            <a:endParaRPr lang="en-US"/>
          </a:p>
        </p:txBody>
      </p:sp>
      <p:sp>
        <p:nvSpPr>
          <p:cNvPr id="8" name="Footer Placeholder 7">
            <a:extLst>
              <a:ext uri="{FF2B5EF4-FFF2-40B4-BE49-F238E27FC236}">
                <a16:creationId xmlns:a16="http://schemas.microsoft.com/office/drawing/2014/main" id="{7EB0B8AD-66F9-254B-94C5-BCDF828B4A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880B1E-36A8-6A4C-A43A-9C7FC107D716}"/>
              </a:ext>
            </a:extLst>
          </p:cNvPr>
          <p:cNvSpPr>
            <a:spLocks noGrp="1"/>
          </p:cNvSpPr>
          <p:nvPr>
            <p:ph type="sldNum" sz="quarter" idx="12"/>
          </p:nvPr>
        </p:nvSpPr>
        <p:spPr/>
        <p:txBody>
          <a:bodyPr/>
          <a:lstStyle/>
          <a:p>
            <a:fld id="{B8BD1979-AA84-334D-B14F-2148856983C6}" type="slidenum">
              <a:rPr lang="en-US" smtClean="0"/>
              <a:t>‹#›</a:t>
            </a:fld>
            <a:endParaRPr lang="en-US"/>
          </a:p>
        </p:txBody>
      </p:sp>
    </p:spTree>
    <p:extLst>
      <p:ext uri="{BB962C8B-B14F-4D97-AF65-F5344CB8AC3E}">
        <p14:creationId xmlns:p14="http://schemas.microsoft.com/office/powerpoint/2010/main" val="3241554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FC78-39F3-154F-9F51-8A44B50B24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F1FB43-B729-D846-B652-2012617EA2DF}"/>
              </a:ext>
            </a:extLst>
          </p:cNvPr>
          <p:cNvSpPr>
            <a:spLocks noGrp="1"/>
          </p:cNvSpPr>
          <p:nvPr>
            <p:ph type="dt" sz="half" idx="10"/>
          </p:nvPr>
        </p:nvSpPr>
        <p:spPr/>
        <p:txBody>
          <a:bodyPr/>
          <a:lstStyle/>
          <a:p>
            <a:fld id="{4C9618D5-0EC3-5948-A538-9E275D516952}" type="datetimeFigureOut">
              <a:rPr lang="en-US" smtClean="0"/>
              <a:t>2/28/2021</a:t>
            </a:fld>
            <a:endParaRPr lang="en-US"/>
          </a:p>
        </p:txBody>
      </p:sp>
      <p:sp>
        <p:nvSpPr>
          <p:cNvPr id="4" name="Footer Placeholder 3">
            <a:extLst>
              <a:ext uri="{FF2B5EF4-FFF2-40B4-BE49-F238E27FC236}">
                <a16:creationId xmlns:a16="http://schemas.microsoft.com/office/drawing/2014/main" id="{6C17B1A7-1470-AF4B-B769-5C7F5A97EF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A8B96D-9E07-2949-9704-B0055DDDC4C0}"/>
              </a:ext>
            </a:extLst>
          </p:cNvPr>
          <p:cNvSpPr>
            <a:spLocks noGrp="1"/>
          </p:cNvSpPr>
          <p:nvPr>
            <p:ph type="sldNum" sz="quarter" idx="12"/>
          </p:nvPr>
        </p:nvSpPr>
        <p:spPr/>
        <p:txBody>
          <a:bodyPr/>
          <a:lstStyle/>
          <a:p>
            <a:fld id="{B8BD1979-AA84-334D-B14F-2148856983C6}" type="slidenum">
              <a:rPr lang="en-US" smtClean="0"/>
              <a:t>‹#›</a:t>
            </a:fld>
            <a:endParaRPr lang="en-US"/>
          </a:p>
        </p:txBody>
      </p:sp>
    </p:spTree>
    <p:extLst>
      <p:ext uri="{BB962C8B-B14F-4D97-AF65-F5344CB8AC3E}">
        <p14:creationId xmlns:p14="http://schemas.microsoft.com/office/powerpoint/2010/main" val="238287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846D-BF0C-4949-8D7A-C331C042F7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E481C4-D6DB-46DF-9B69-757EA93320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8AEFD2-25DC-4F71-9F01-17A6CA7C4C47}"/>
              </a:ext>
            </a:extLst>
          </p:cNvPr>
          <p:cNvSpPr>
            <a:spLocks noGrp="1"/>
          </p:cNvSpPr>
          <p:nvPr>
            <p:ph type="dt" sz="half" idx="10"/>
          </p:nvPr>
        </p:nvSpPr>
        <p:spPr/>
        <p:txBody>
          <a:bodyPr/>
          <a:lstStyle/>
          <a:p>
            <a:fld id="{2918826B-19B3-4968-8291-90507162E9C6}" type="datetimeFigureOut">
              <a:rPr lang="en-US" smtClean="0"/>
              <a:t>2/28/2021</a:t>
            </a:fld>
            <a:endParaRPr lang="en-US"/>
          </a:p>
        </p:txBody>
      </p:sp>
      <p:sp>
        <p:nvSpPr>
          <p:cNvPr id="5" name="Footer Placeholder 4">
            <a:extLst>
              <a:ext uri="{FF2B5EF4-FFF2-40B4-BE49-F238E27FC236}">
                <a16:creationId xmlns:a16="http://schemas.microsoft.com/office/drawing/2014/main" id="{D3BB8233-3560-41EF-B58E-9EA71C2BBF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DB3520-FD06-4A63-A344-636A7E488E05}"/>
              </a:ext>
            </a:extLst>
          </p:cNvPr>
          <p:cNvSpPr>
            <a:spLocks noGrp="1"/>
          </p:cNvSpPr>
          <p:nvPr>
            <p:ph type="sldNum" sz="quarter" idx="12"/>
          </p:nvPr>
        </p:nvSpPr>
        <p:spPr/>
        <p:txBody>
          <a:bodyPr/>
          <a:lstStyle/>
          <a:p>
            <a:fld id="{C0084824-1CE4-45C6-BFC5-6A41B27DF09E}" type="slidenum">
              <a:rPr lang="en-US" smtClean="0"/>
              <a:t>‹#›</a:t>
            </a:fld>
            <a:endParaRPr lang="en-US"/>
          </a:p>
        </p:txBody>
      </p:sp>
    </p:spTree>
    <p:extLst>
      <p:ext uri="{BB962C8B-B14F-4D97-AF65-F5344CB8AC3E}">
        <p14:creationId xmlns:p14="http://schemas.microsoft.com/office/powerpoint/2010/main" val="2872576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045709-DE55-4844-BDF9-D1F2B89A1F5F}"/>
              </a:ext>
            </a:extLst>
          </p:cNvPr>
          <p:cNvSpPr>
            <a:spLocks noGrp="1"/>
          </p:cNvSpPr>
          <p:nvPr>
            <p:ph type="dt" sz="half" idx="10"/>
          </p:nvPr>
        </p:nvSpPr>
        <p:spPr/>
        <p:txBody>
          <a:bodyPr/>
          <a:lstStyle/>
          <a:p>
            <a:fld id="{4C9618D5-0EC3-5948-A538-9E275D516952}" type="datetimeFigureOut">
              <a:rPr lang="en-US" smtClean="0"/>
              <a:t>2/28/2021</a:t>
            </a:fld>
            <a:endParaRPr lang="en-US"/>
          </a:p>
        </p:txBody>
      </p:sp>
      <p:sp>
        <p:nvSpPr>
          <p:cNvPr id="3" name="Footer Placeholder 2">
            <a:extLst>
              <a:ext uri="{FF2B5EF4-FFF2-40B4-BE49-F238E27FC236}">
                <a16:creationId xmlns:a16="http://schemas.microsoft.com/office/drawing/2014/main" id="{542E05CA-F549-4548-BB67-885CE1DE55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11796D-5280-BA48-BFAF-2D1EAD27400A}"/>
              </a:ext>
            </a:extLst>
          </p:cNvPr>
          <p:cNvSpPr>
            <a:spLocks noGrp="1"/>
          </p:cNvSpPr>
          <p:nvPr>
            <p:ph type="sldNum" sz="quarter" idx="12"/>
          </p:nvPr>
        </p:nvSpPr>
        <p:spPr/>
        <p:txBody>
          <a:bodyPr/>
          <a:lstStyle/>
          <a:p>
            <a:fld id="{B8BD1979-AA84-334D-B14F-2148856983C6}" type="slidenum">
              <a:rPr lang="en-US" smtClean="0"/>
              <a:t>‹#›</a:t>
            </a:fld>
            <a:endParaRPr lang="en-US"/>
          </a:p>
        </p:txBody>
      </p:sp>
    </p:spTree>
    <p:extLst>
      <p:ext uri="{BB962C8B-B14F-4D97-AF65-F5344CB8AC3E}">
        <p14:creationId xmlns:p14="http://schemas.microsoft.com/office/powerpoint/2010/main" val="39257669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83D2C-D710-9046-BDE6-608951D713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C40B76-39BB-B143-BC64-62D0632CD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641A92-67F0-D04B-ABD4-F0E3551B80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D2EA2F-3DE1-5246-A511-CAF0EBFE3B7D}"/>
              </a:ext>
            </a:extLst>
          </p:cNvPr>
          <p:cNvSpPr>
            <a:spLocks noGrp="1"/>
          </p:cNvSpPr>
          <p:nvPr>
            <p:ph type="dt" sz="half" idx="10"/>
          </p:nvPr>
        </p:nvSpPr>
        <p:spPr/>
        <p:txBody>
          <a:bodyPr/>
          <a:lstStyle/>
          <a:p>
            <a:fld id="{4C9618D5-0EC3-5948-A538-9E275D516952}" type="datetimeFigureOut">
              <a:rPr lang="en-US" smtClean="0"/>
              <a:t>2/28/2021</a:t>
            </a:fld>
            <a:endParaRPr lang="en-US"/>
          </a:p>
        </p:txBody>
      </p:sp>
      <p:sp>
        <p:nvSpPr>
          <p:cNvPr id="6" name="Footer Placeholder 5">
            <a:extLst>
              <a:ext uri="{FF2B5EF4-FFF2-40B4-BE49-F238E27FC236}">
                <a16:creationId xmlns:a16="http://schemas.microsoft.com/office/drawing/2014/main" id="{A1B678B5-612E-9840-9FDA-1EDFF13C00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FAD4B5-C501-0B48-A72B-C073B797F7FB}"/>
              </a:ext>
            </a:extLst>
          </p:cNvPr>
          <p:cNvSpPr>
            <a:spLocks noGrp="1"/>
          </p:cNvSpPr>
          <p:nvPr>
            <p:ph type="sldNum" sz="quarter" idx="12"/>
          </p:nvPr>
        </p:nvSpPr>
        <p:spPr/>
        <p:txBody>
          <a:bodyPr/>
          <a:lstStyle/>
          <a:p>
            <a:fld id="{B8BD1979-AA84-334D-B14F-2148856983C6}" type="slidenum">
              <a:rPr lang="en-US" smtClean="0"/>
              <a:t>‹#›</a:t>
            </a:fld>
            <a:endParaRPr lang="en-US"/>
          </a:p>
        </p:txBody>
      </p:sp>
    </p:spTree>
    <p:extLst>
      <p:ext uri="{BB962C8B-B14F-4D97-AF65-F5344CB8AC3E}">
        <p14:creationId xmlns:p14="http://schemas.microsoft.com/office/powerpoint/2010/main" val="2462567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26FF-A08D-5E44-95D3-F6AC32DC7F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4AFDED-B5B5-9C4E-8684-43F1807BB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38647B-8580-0849-B235-A8AA17C4B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C5028-3F38-CC46-B9A7-25D1C9D30239}"/>
              </a:ext>
            </a:extLst>
          </p:cNvPr>
          <p:cNvSpPr>
            <a:spLocks noGrp="1"/>
          </p:cNvSpPr>
          <p:nvPr>
            <p:ph type="dt" sz="half" idx="10"/>
          </p:nvPr>
        </p:nvSpPr>
        <p:spPr/>
        <p:txBody>
          <a:bodyPr/>
          <a:lstStyle/>
          <a:p>
            <a:fld id="{4C9618D5-0EC3-5948-A538-9E275D516952}" type="datetimeFigureOut">
              <a:rPr lang="en-US" smtClean="0"/>
              <a:t>2/28/2021</a:t>
            </a:fld>
            <a:endParaRPr lang="en-US"/>
          </a:p>
        </p:txBody>
      </p:sp>
      <p:sp>
        <p:nvSpPr>
          <p:cNvPr id="6" name="Footer Placeholder 5">
            <a:extLst>
              <a:ext uri="{FF2B5EF4-FFF2-40B4-BE49-F238E27FC236}">
                <a16:creationId xmlns:a16="http://schemas.microsoft.com/office/drawing/2014/main" id="{F406BE89-F873-A240-BA8C-7EE527E34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908CCA-5A6C-6843-9311-880C422681E0}"/>
              </a:ext>
            </a:extLst>
          </p:cNvPr>
          <p:cNvSpPr>
            <a:spLocks noGrp="1"/>
          </p:cNvSpPr>
          <p:nvPr>
            <p:ph type="sldNum" sz="quarter" idx="12"/>
          </p:nvPr>
        </p:nvSpPr>
        <p:spPr/>
        <p:txBody>
          <a:bodyPr/>
          <a:lstStyle/>
          <a:p>
            <a:fld id="{B8BD1979-AA84-334D-B14F-2148856983C6}" type="slidenum">
              <a:rPr lang="en-US" smtClean="0"/>
              <a:t>‹#›</a:t>
            </a:fld>
            <a:endParaRPr lang="en-US"/>
          </a:p>
        </p:txBody>
      </p:sp>
    </p:spTree>
    <p:extLst>
      <p:ext uri="{BB962C8B-B14F-4D97-AF65-F5344CB8AC3E}">
        <p14:creationId xmlns:p14="http://schemas.microsoft.com/office/powerpoint/2010/main" val="32690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CB5A7-2E12-6047-9E51-F9994A645E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ACB2DA-761F-334C-A52D-85BADA885A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EF17E-F3A6-2F45-850C-E2AF357A5848}"/>
              </a:ext>
            </a:extLst>
          </p:cNvPr>
          <p:cNvSpPr>
            <a:spLocks noGrp="1"/>
          </p:cNvSpPr>
          <p:nvPr>
            <p:ph type="dt" sz="half" idx="10"/>
          </p:nvPr>
        </p:nvSpPr>
        <p:spPr/>
        <p:txBody>
          <a:bodyPr/>
          <a:lstStyle/>
          <a:p>
            <a:fld id="{4C9618D5-0EC3-5948-A538-9E275D516952}" type="datetimeFigureOut">
              <a:rPr lang="en-US" smtClean="0"/>
              <a:t>2/28/2021</a:t>
            </a:fld>
            <a:endParaRPr lang="en-US"/>
          </a:p>
        </p:txBody>
      </p:sp>
      <p:sp>
        <p:nvSpPr>
          <p:cNvPr id="5" name="Footer Placeholder 4">
            <a:extLst>
              <a:ext uri="{FF2B5EF4-FFF2-40B4-BE49-F238E27FC236}">
                <a16:creationId xmlns:a16="http://schemas.microsoft.com/office/drawing/2014/main" id="{87009C9D-697C-DB43-92DF-5BE860C83D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3B07F8-3CE7-9D4F-BDB7-F130DFA18C0B}"/>
              </a:ext>
            </a:extLst>
          </p:cNvPr>
          <p:cNvSpPr>
            <a:spLocks noGrp="1"/>
          </p:cNvSpPr>
          <p:nvPr>
            <p:ph type="sldNum" sz="quarter" idx="12"/>
          </p:nvPr>
        </p:nvSpPr>
        <p:spPr/>
        <p:txBody>
          <a:bodyPr/>
          <a:lstStyle/>
          <a:p>
            <a:fld id="{B8BD1979-AA84-334D-B14F-2148856983C6}" type="slidenum">
              <a:rPr lang="en-US" smtClean="0"/>
              <a:t>‹#›</a:t>
            </a:fld>
            <a:endParaRPr lang="en-US"/>
          </a:p>
        </p:txBody>
      </p:sp>
    </p:spTree>
    <p:extLst>
      <p:ext uri="{BB962C8B-B14F-4D97-AF65-F5344CB8AC3E}">
        <p14:creationId xmlns:p14="http://schemas.microsoft.com/office/powerpoint/2010/main" val="2122257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6D67AA-651B-1343-97D9-BA48F1D992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973737-CA0E-474F-A5BB-7F5086A29B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7B9BF-C470-EC4F-B304-D05AB9B23758}"/>
              </a:ext>
            </a:extLst>
          </p:cNvPr>
          <p:cNvSpPr>
            <a:spLocks noGrp="1"/>
          </p:cNvSpPr>
          <p:nvPr>
            <p:ph type="dt" sz="half" idx="10"/>
          </p:nvPr>
        </p:nvSpPr>
        <p:spPr/>
        <p:txBody>
          <a:bodyPr/>
          <a:lstStyle/>
          <a:p>
            <a:fld id="{4C9618D5-0EC3-5948-A538-9E275D516952}" type="datetimeFigureOut">
              <a:rPr lang="en-US" smtClean="0"/>
              <a:t>2/28/2021</a:t>
            </a:fld>
            <a:endParaRPr lang="en-US"/>
          </a:p>
        </p:txBody>
      </p:sp>
      <p:sp>
        <p:nvSpPr>
          <p:cNvPr id="5" name="Footer Placeholder 4">
            <a:extLst>
              <a:ext uri="{FF2B5EF4-FFF2-40B4-BE49-F238E27FC236}">
                <a16:creationId xmlns:a16="http://schemas.microsoft.com/office/drawing/2014/main" id="{28595EDA-459E-AE47-99A9-B4C951883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535E0-D0C5-5440-9E19-1D5B68311F28}"/>
              </a:ext>
            </a:extLst>
          </p:cNvPr>
          <p:cNvSpPr>
            <a:spLocks noGrp="1"/>
          </p:cNvSpPr>
          <p:nvPr>
            <p:ph type="sldNum" sz="quarter" idx="12"/>
          </p:nvPr>
        </p:nvSpPr>
        <p:spPr/>
        <p:txBody>
          <a:bodyPr/>
          <a:lstStyle/>
          <a:p>
            <a:fld id="{B8BD1979-AA84-334D-B14F-2148856983C6}" type="slidenum">
              <a:rPr lang="en-US" smtClean="0"/>
              <a:t>‹#›</a:t>
            </a:fld>
            <a:endParaRPr lang="en-US"/>
          </a:p>
        </p:txBody>
      </p:sp>
    </p:spTree>
    <p:extLst>
      <p:ext uri="{BB962C8B-B14F-4D97-AF65-F5344CB8AC3E}">
        <p14:creationId xmlns:p14="http://schemas.microsoft.com/office/powerpoint/2010/main" val="2700375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53440" y="1097280"/>
            <a:ext cx="10514189" cy="4937760"/>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43108"/>
            <a:ext cx="10656007"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19" name="Rectangle 18"/>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a:p>
        </p:txBody>
      </p:sp>
      <p:sp>
        <p:nvSpPr>
          <p:cNvPr id="22" name="Slide Number Placeholder 21"/>
          <p:cNvSpPr>
            <a:spLocks noGrp="1"/>
          </p:cNvSpPr>
          <p:nvPr>
            <p:ph type="sldNum" sz="quarter" idx="14"/>
          </p:nvPr>
        </p:nvSpPr>
        <p:spPr>
          <a:xfrm>
            <a:off x="11074400" y="6573308"/>
            <a:ext cx="752131"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731521" y="457200"/>
            <a:ext cx="1066187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Tree>
    <p:extLst>
      <p:ext uri="{BB962C8B-B14F-4D97-AF65-F5344CB8AC3E}">
        <p14:creationId xmlns:p14="http://schemas.microsoft.com/office/powerpoint/2010/main" val="3023477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1201-2252-4779-AA13-57F8BC0D40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DEF962-7DB0-4889-94DD-81DA277824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B746CE-7DE6-4613-BB0F-CD37B6440A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7328F1-772E-4A16-BA6E-DE457ED469F1}"/>
              </a:ext>
            </a:extLst>
          </p:cNvPr>
          <p:cNvSpPr>
            <a:spLocks noGrp="1"/>
          </p:cNvSpPr>
          <p:nvPr>
            <p:ph type="dt" sz="half" idx="10"/>
          </p:nvPr>
        </p:nvSpPr>
        <p:spPr/>
        <p:txBody>
          <a:bodyPr/>
          <a:lstStyle/>
          <a:p>
            <a:fld id="{2918826B-19B3-4968-8291-90507162E9C6}" type="datetimeFigureOut">
              <a:rPr lang="en-US" smtClean="0"/>
              <a:t>2/28/2021</a:t>
            </a:fld>
            <a:endParaRPr lang="en-US"/>
          </a:p>
        </p:txBody>
      </p:sp>
      <p:sp>
        <p:nvSpPr>
          <p:cNvPr id="6" name="Footer Placeholder 5">
            <a:extLst>
              <a:ext uri="{FF2B5EF4-FFF2-40B4-BE49-F238E27FC236}">
                <a16:creationId xmlns:a16="http://schemas.microsoft.com/office/drawing/2014/main" id="{B93EB0A9-8E67-4C0B-A254-C78B6007C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C0951-47E2-47A5-BCAE-122F0DCB3DAF}"/>
              </a:ext>
            </a:extLst>
          </p:cNvPr>
          <p:cNvSpPr>
            <a:spLocks noGrp="1"/>
          </p:cNvSpPr>
          <p:nvPr>
            <p:ph type="sldNum" sz="quarter" idx="12"/>
          </p:nvPr>
        </p:nvSpPr>
        <p:spPr/>
        <p:txBody>
          <a:bodyPr/>
          <a:lstStyle/>
          <a:p>
            <a:fld id="{C0084824-1CE4-45C6-BFC5-6A41B27DF09E}" type="slidenum">
              <a:rPr lang="en-US" smtClean="0"/>
              <a:t>‹#›</a:t>
            </a:fld>
            <a:endParaRPr lang="en-US"/>
          </a:p>
        </p:txBody>
      </p:sp>
    </p:spTree>
    <p:extLst>
      <p:ext uri="{BB962C8B-B14F-4D97-AF65-F5344CB8AC3E}">
        <p14:creationId xmlns:p14="http://schemas.microsoft.com/office/powerpoint/2010/main" val="419117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5A0DF-D6E5-42C8-96B8-A69D5CD6D4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A6D670-91B1-4630-AB8F-8A6888D820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DCC8CE-1AB5-40F9-90D7-E4301034300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8C78ED-DE63-4CB0-8DED-AAAD43E420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105744D-A132-444B-9E4F-C368319125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3F274-A1FB-4D72-A9B3-0A9F0F32BCE5}"/>
              </a:ext>
            </a:extLst>
          </p:cNvPr>
          <p:cNvSpPr>
            <a:spLocks noGrp="1"/>
          </p:cNvSpPr>
          <p:nvPr>
            <p:ph type="dt" sz="half" idx="10"/>
          </p:nvPr>
        </p:nvSpPr>
        <p:spPr/>
        <p:txBody>
          <a:bodyPr/>
          <a:lstStyle/>
          <a:p>
            <a:fld id="{2918826B-19B3-4968-8291-90507162E9C6}" type="datetimeFigureOut">
              <a:rPr lang="en-US" smtClean="0"/>
              <a:t>2/28/2021</a:t>
            </a:fld>
            <a:endParaRPr lang="en-US"/>
          </a:p>
        </p:txBody>
      </p:sp>
      <p:sp>
        <p:nvSpPr>
          <p:cNvPr id="8" name="Footer Placeholder 7">
            <a:extLst>
              <a:ext uri="{FF2B5EF4-FFF2-40B4-BE49-F238E27FC236}">
                <a16:creationId xmlns:a16="http://schemas.microsoft.com/office/drawing/2014/main" id="{F67556DD-EED7-4304-87F0-5B25FD2CC9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7A0841-5DEE-4B22-8527-6EB0695E9271}"/>
              </a:ext>
            </a:extLst>
          </p:cNvPr>
          <p:cNvSpPr>
            <a:spLocks noGrp="1"/>
          </p:cNvSpPr>
          <p:nvPr>
            <p:ph type="sldNum" sz="quarter" idx="12"/>
          </p:nvPr>
        </p:nvSpPr>
        <p:spPr/>
        <p:txBody>
          <a:bodyPr/>
          <a:lstStyle/>
          <a:p>
            <a:fld id="{C0084824-1CE4-45C6-BFC5-6A41B27DF09E}" type="slidenum">
              <a:rPr lang="en-US" smtClean="0"/>
              <a:t>‹#›</a:t>
            </a:fld>
            <a:endParaRPr lang="en-US"/>
          </a:p>
        </p:txBody>
      </p:sp>
    </p:spTree>
    <p:extLst>
      <p:ext uri="{BB962C8B-B14F-4D97-AF65-F5344CB8AC3E}">
        <p14:creationId xmlns:p14="http://schemas.microsoft.com/office/powerpoint/2010/main" val="337869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8B9B3-CBEF-4E66-868A-07C0C7AF95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269F22-F450-4E9D-A15A-30A67DB06ED6}"/>
              </a:ext>
            </a:extLst>
          </p:cNvPr>
          <p:cNvSpPr>
            <a:spLocks noGrp="1"/>
          </p:cNvSpPr>
          <p:nvPr>
            <p:ph type="dt" sz="half" idx="10"/>
          </p:nvPr>
        </p:nvSpPr>
        <p:spPr/>
        <p:txBody>
          <a:bodyPr/>
          <a:lstStyle/>
          <a:p>
            <a:fld id="{2918826B-19B3-4968-8291-90507162E9C6}" type="datetimeFigureOut">
              <a:rPr lang="en-US" smtClean="0"/>
              <a:t>2/28/2021</a:t>
            </a:fld>
            <a:endParaRPr lang="en-US"/>
          </a:p>
        </p:txBody>
      </p:sp>
      <p:sp>
        <p:nvSpPr>
          <p:cNvPr id="4" name="Footer Placeholder 3">
            <a:extLst>
              <a:ext uri="{FF2B5EF4-FFF2-40B4-BE49-F238E27FC236}">
                <a16:creationId xmlns:a16="http://schemas.microsoft.com/office/drawing/2014/main" id="{92D6DD7C-18D7-494D-BD24-41DFC44053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B54A9A-721A-4075-BE15-548123269A9E}"/>
              </a:ext>
            </a:extLst>
          </p:cNvPr>
          <p:cNvSpPr>
            <a:spLocks noGrp="1"/>
          </p:cNvSpPr>
          <p:nvPr>
            <p:ph type="sldNum" sz="quarter" idx="12"/>
          </p:nvPr>
        </p:nvSpPr>
        <p:spPr/>
        <p:txBody>
          <a:bodyPr/>
          <a:lstStyle/>
          <a:p>
            <a:fld id="{C0084824-1CE4-45C6-BFC5-6A41B27DF09E}" type="slidenum">
              <a:rPr lang="en-US" smtClean="0"/>
              <a:t>‹#›</a:t>
            </a:fld>
            <a:endParaRPr lang="en-US"/>
          </a:p>
        </p:txBody>
      </p:sp>
    </p:spTree>
    <p:extLst>
      <p:ext uri="{BB962C8B-B14F-4D97-AF65-F5344CB8AC3E}">
        <p14:creationId xmlns:p14="http://schemas.microsoft.com/office/powerpoint/2010/main" val="55656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5E5A7-EAAD-4000-969D-CF29CFEF9F1F}"/>
              </a:ext>
            </a:extLst>
          </p:cNvPr>
          <p:cNvSpPr>
            <a:spLocks noGrp="1"/>
          </p:cNvSpPr>
          <p:nvPr>
            <p:ph type="dt" sz="half" idx="10"/>
          </p:nvPr>
        </p:nvSpPr>
        <p:spPr/>
        <p:txBody>
          <a:bodyPr/>
          <a:lstStyle/>
          <a:p>
            <a:fld id="{2918826B-19B3-4968-8291-90507162E9C6}" type="datetimeFigureOut">
              <a:rPr lang="en-US" smtClean="0"/>
              <a:t>2/28/2021</a:t>
            </a:fld>
            <a:endParaRPr lang="en-US"/>
          </a:p>
        </p:txBody>
      </p:sp>
      <p:sp>
        <p:nvSpPr>
          <p:cNvPr id="3" name="Footer Placeholder 2">
            <a:extLst>
              <a:ext uri="{FF2B5EF4-FFF2-40B4-BE49-F238E27FC236}">
                <a16:creationId xmlns:a16="http://schemas.microsoft.com/office/drawing/2014/main" id="{4ED21D78-72A8-4E7B-8638-F97D85BCEB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8D78A8-5A23-4573-8B85-F8ACA91F7C13}"/>
              </a:ext>
            </a:extLst>
          </p:cNvPr>
          <p:cNvSpPr>
            <a:spLocks noGrp="1"/>
          </p:cNvSpPr>
          <p:nvPr>
            <p:ph type="sldNum" sz="quarter" idx="12"/>
          </p:nvPr>
        </p:nvSpPr>
        <p:spPr/>
        <p:txBody>
          <a:bodyPr/>
          <a:lstStyle/>
          <a:p>
            <a:fld id="{C0084824-1CE4-45C6-BFC5-6A41B27DF09E}" type="slidenum">
              <a:rPr lang="en-US" smtClean="0"/>
              <a:t>‹#›</a:t>
            </a:fld>
            <a:endParaRPr lang="en-US"/>
          </a:p>
        </p:txBody>
      </p:sp>
    </p:spTree>
    <p:extLst>
      <p:ext uri="{BB962C8B-B14F-4D97-AF65-F5344CB8AC3E}">
        <p14:creationId xmlns:p14="http://schemas.microsoft.com/office/powerpoint/2010/main" val="2642445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B836-86AE-4287-9264-2290711095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0AD207-C38C-40F4-8E8C-929AD4257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0FA8F4-E379-45B4-9165-CE7F58391F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139287-82DB-426D-A2CF-B8723A8F2958}"/>
              </a:ext>
            </a:extLst>
          </p:cNvPr>
          <p:cNvSpPr>
            <a:spLocks noGrp="1"/>
          </p:cNvSpPr>
          <p:nvPr>
            <p:ph type="dt" sz="half" idx="10"/>
          </p:nvPr>
        </p:nvSpPr>
        <p:spPr/>
        <p:txBody>
          <a:bodyPr/>
          <a:lstStyle/>
          <a:p>
            <a:fld id="{2918826B-19B3-4968-8291-90507162E9C6}" type="datetimeFigureOut">
              <a:rPr lang="en-US" smtClean="0"/>
              <a:t>2/28/2021</a:t>
            </a:fld>
            <a:endParaRPr lang="en-US"/>
          </a:p>
        </p:txBody>
      </p:sp>
      <p:sp>
        <p:nvSpPr>
          <p:cNvPr id="6" name="Footer Placeholder 5">
            <a:extLst>
              <a:ext uri="{FF2B5EF4-FFF2-40B4-BE49-F238E27FC236}">
                <a16:creationId xmlns:a16="http://schemas.microsoft.com/office/drawing/2014/main" id="{48FE6440-629E-4231-81FB-51BBCB6D1B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7BF4C7-5E62-48B7-A320-FD129A275868}"/>
              </a:ext>
            </a:extLst>
          </p:cNvPr>
          <p:cNvSpPr>
            <a:spLocks noGrp="1"/>
          </p:cNvSpPr>
          <p:nvPr>
            <p:ph type="sldNum" sz="quarter" idx="12"/>
          </p:nvPr>
        </p:nvSpPr>
        <p:spPr/>
        <p:txBody>
          <a:bodyPr/>
          <a:lstStyle/>
          <a:p>
            <a:fld id="{C0084824-1CE4-45C6-BFC5-6A41B27DF09E}" type="slidenum">
              <a:rPr lang="en-US" smtClean="0"/>
              <a:t>‹#›</a:t>
            </a:fld>
            <a:endParaRPr lang="en-US"/>
          </a:p>
        </p:txBody>
      </p:sp>
    </p:spTree>
    <p:extLst>
      <p:ext uri="{BB962C8B-B14F-4D97-AF65-F5344CB8AC3E}">
        <p14:creationId xmlns:p14="http://schemas.microsoft.com/office/powerpoint/2010/main" val="3108079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AC91-F68D-47BB-8DA9-6DFFC0204D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595793-5660-44EC-8348-687A62C125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6EAE8D-A7A9-4BC1-9BB5-A89164FAA4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BEF9E1-4BC6-4A39-A114-2BBC64AE1C3A}"/>
              </a:ext>
            </a:extLst>
          </p:cNvPr>
          <p:cNvSpPr>
            <a:spLocks noGrp="1"/>
          </p:cNvSpPr>
          <p:nvPr>
            <p:ph type="dt" sz="half" idx="10"/>
          </p:nvPr>
        </p:nvSpPr>
        <p:spPr/>
        <p:txBody>
          <a:bodyPr/>
          <a:lstStyle/>
          <a:p>
            <a:fld id="{2918826B-19B3-4968-8291-90507162E9C6}" type="datetimeFigureOut">
              <a:rPr lang="en-US" smtClean="0"/>
              <a:t>2/28/2021</a:t>
            </a:fld>
            <a:endParaRPr lang="en-US"/>
          </a:p>
        </p:txBody>
      </p:sp>
      <p:sp>
        <p:nvSpPr>
          <p:cNvPr id="6" name="Footer Placeholder 5">
            <a:extLst>
              <a:ext uri="{FF2B5EF4-FFF2-40B4-BE49-F238E27FC236}">
                <a16:creationId xmlns:a16="http://schemas.microsoft.com/office/drawing/2014/main" id="{027DE2F4-A330-4952-9343-708F91FE95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443B9E-7679-4D21-885C-274DF3DF2FC0}"/>
              </a:ext>
            </a:extLst>
          </p:cNvPr>
          <p:cNvSpPr>
            <a:spLocks noGrp="1"/>
          </p:cNvSpPr>
          <p:nvPr>
            <p:ph type="sldNum" sz="quarter" idx="12"/>
          </p:nvPr>
        </p:nvSpPr>
        <p:spPr/>
        <p:txBody>
          <a:bodyPr/>
          <a:lstStyle/>
          <a:p>
            <a:fld id="{C0084824-1CE4-45C6-BFC5-6A41B27DF09E}" type="slidenum">
              <a:rPr lang="en-US" smtClean="0"/>
              <a:t>‹#›</a:t>
            </a:fld>
            <a:endParaRPr lang="en-US"/>
          </a:p>
        </p:txBody>
      </p:sp>
    </p:spTree>
    <p:extLst>
      <p:ext uri="{BB962C8B-B14F-4D97-AF65-F5344CB8AC3E}">
        <p14:creationId xmlns:p14="http://schemas.microsoft.com/office/powerpoint/2010/main" val="31410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oleObject" Target="../embeddings/oleObject2.bin"/><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ags" Target="../tags/tag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vmlDrawing" Target="../drawings/vmlDrawing2.vml"/><Relationship Id="rId5" Type="http://schemas.openxmlformats.org/officeDocument/2006/relationships/slideLayout" Target="../slideLayouts/slideLayout19.xml"/><Relationship Id="rId15" Type="http://schemas.openxmlformats.org/officeDocument/2006/relationships/image" Target="../media/image5.emf"/><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398D555-64A3-4429-B2B7-83F933429917}"/>
              </a:ext>
            </a:extLst>
          </p:cNvPr>
          <p:cNvGraphicFramePr>
            <a:graphicFrameLocks noChangeAspect="1"/>
          </p:cNvGraphicFramePr>
          <p:nvPr userDrawn="1">
            <p:custDataLst>
              <p:tags r:id="rId17"/>
            </p:custDataLst>
            <p:extLst>
              <p:ext uri="{D42A27DB-BD31-4B8C-83A1-F6EECF244321}">
                <p14:modId xmlns:p14="http://schemas.microsoft.com/office/powerpoint/2010/main" val="4169230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6"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2398D555-64A3-4429-B2B7-83F933429917}"/>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7BDE37D-FEBF-45F7-84DA-E31918B67917}"/>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325C1751-15E3-4FD6-8F64-9F8A795B63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6CA617-0FC8-4D6A-9E21-686A59750E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60D346-C272-4CF6-8AA2-D706C65C8F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8826B-19B3-4968-8291-90507162E9C6}" type="datetimeFigureOut">
              <a:rPr lang="en-US" smtClean="0"/>
              <a:t>2/28/2021</a:t>
            </a:fld>
            <a:endParaRPr lang="en-US"/>
          </a:p>
        </p:txBody>
      </p:sp>
      <p:sp>
        <p:nvSpPr>
          <p:cNvPr id="5" name="Footer Placeholder 4">
            <a:extLst>
              <a:ext uri="{FF2B5EF4-FFF2-40B4-BE49-F238E27FC236}">
                <a16:creationId xmlns:a16="http://schemas.microsoft.com/office/drawing/2014/main" id="{9D7B342C-3D4F-482E-880E-BBB6D16BD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3EB7A7-870C-44A5-83BB-0B087B33C4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84824-1CE4-45C6-BFC5-6A41B27DF09E}" type="slidenum">
              <a:rPr lang="en-US" smtClean="0"/>
              <a:t>‹#›</a:t>
            </a:fld>
            <a:endParaRPr lang="en-US"/>
          </a:p>
        </p:txBody>
      </p:sp>
    </p:spTree>
    <p:extLst>
      <p:ext uri="{BB962C8B-B14F-4D97-AF65-F5344CB8AC3E}">
        <p14:creationId xmlns:p14="http://schemas.microsoft.com/office/powerpoint/2010/main" val="739943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 id="2147483671" r:id="rId13"/>
    <p:sldLayoutId id="214748367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72DABE-1CEF-4BC9-952A-3FB3E7088561}"/>
              </a:ext>
            </a:extLst>
          </p:cNvPr>
          <p:cNvGraphicFramePr>
            <a:graphicFrameLocks noChangeAspect="1"/>
          </p:cNvGraphicFramePr>
          <p:nvPr userDrawn="1">
            <p:custDataLst>
              <p:tags r:id="rId12"/>
            </p:custDataLst>
            <p:extLst>
              <p:ext uri="{D42A27DB-BD31-4B8C-83A1-F6EECF244321}">
                <p14:modId xmlns:p14="http://schemas.microsoft.com/office/powerpoint/2010/main" val="2998782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0" name="think-cell Slide" r:id="rId13" imgW="395" imgH="394" progId="TCLayout.ActiveDocument.1">
                  <p:embed/>
                </p:oleObj>
              </mc:Choice>
              <mc:Fallback>
                <p:oleObj name="think-cell Slide" r:id="rId13" imgW="395" imgH="394" progId="TCLayout.ActiveDocument.1">
                  <p:embed/>
                  <p:pic>
                    <p:nvPicPr>
                      <p:cNvPr id="3" name="Object 2" hidden="1">
                        <a:extLst>
                          <a:ext uri="{FF2B5EF4-FFF2-40B4-BE49-F238E27FC236}">
                            <a16:creationId xmlns:a16="http://schemas.microsoft.com/office/drawing/2014/main" id="{CE72DABE-1CEF-4BC9-952A-3FB3E7088561}"/>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7" name="Rectangle 5"/>
          <p:cNvSpPr/>
          <p:nvPr userDrawn="1"/>
        </p:nvSpPr>
        <p:spPr>
          <a:xfrm rot="10800000">
            <a:off x="10150548" y="6472863"/>
            <a:ext cx="2047392" cy="398263"/>
          </a:xfrm>
          <a:custGeom>
            <a:avLst/>
            <a:gdLst>
              <a:gd name="connsiteX0" fmla="*/ 0 w 1803485"/>
              <a:gd name="connsiteY0" fmla="*/ 0 h 354932"/>
              <a:gd name="connsiteX1" fmla="*/ 1803485 w 1803485"/>
              <a:gd name="connsiteY1" fmla="*/ 0 h 354932"/>
              <a:gd name="connsiteX2" fmla="*/ 1803485 w 1803485"/>
              <a:gd name="connsiteY2" fmla="*/ 354932 h 354932"/>
              <a:gd name="connsiteX3" fmla="*/ 0 w 1803485"/>
              <a:gd name="connsiteY3" fmla="*/ 354932 h 354932"/>
              <a:gd name="connsiteX4" fmla="*/ 0 w 1803485"/>
              <a:gd name="connsiteY4" fmla="*/ 0 h 354932"/>
              <a:gd name="connsiteX0" fmla="*/ 0 w 2008025"/>
              <a:gd name="connsiteY0" fmla="*/ 1 h 354933"/>
              <a:gd name="connsiteX1" fmla="*/ 2008025 w 2008025"/>
              <a:gd name="connsiteY1" fmla="*/ 0 h 354933"/>
              <a:gd name="connsiteX2" fmla="*/ 1803485 w 2008025"/>
              <a:gd name="connsiteY2" fmla="*/ 354933 h 354933"/>
              <a:gd name="connsiteX3" fmla="*/ 0 w 2008025"/>
              <a:gd name="connsiteY3" fmla="*/ 354933 h 354933"/>
              <a:gd name="connsiteX4" fmla="*/ 0 w 2008025"/>
              <a:gd name="connsiteY4" fmla="*/ 1 h 35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25" h="354933">
                <a:moveTo>
                  <a:pt x="0" y="1"/>
                </a:moveTo>
                <a:lnTo>
                  <a:pt x="2008025" y="0"/>
                </a:lnTo>
                <a:lnTo>
                  <a:pt x="1803485" y="354933"/>
                </a:lnTo>
                <a:lnTo>
                  <a:pt x="0" y="35493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a:solidFill>
                <a:srgbClr val="FFFFFF"/>
              </a:solidFill>
            </a:endParaRPr>
          </a:p>
        </p:txBody>
      </p:sp>
      <p:sp>
        <p:nvSpPr>
          <p:cNvPr id="8" name="Slide Number Placeholder 4"/>
          <p:cNvSpPr txBox="1">
            <a:spLocks/>
          </p:cNvSpPr>
          <p:nvPr userDrawn="1"/>
        </p:nvSpPr>
        <p:spPr>
          <a:xfrm>
            <a:off x="11574065" y="6496013"/>
            <a:ext cx="617011" cy="366183"/>
          </a:xfrm>
          <a:prstGeom prst="rect">
            <a:avLst/>
          </a:prstGeom>
        </p:spPr>
        <p:txBody>
          <a:bodyPr vert="horz" lIns="121920" tIns="60960" rIns="121920" bIns="60960" rtlCol="0" anchor="ctr"/>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E219BBCF-6562-0F4B-B1E4-C6BFB9DF245D}" type="slidenum">
              <a:rPr lang="en-US" sz="1200" smtClean="0">
                <a:solidFill>
                  <a:srgbClr val="FFFFFF"/>
                </a:solidFill>
              </a:rPr>
              <a:pPr/>
              <a:t>‹#›</a:t>
            </a:fld>
            <a:endParaRPr lang="en-US" sz="1200">
              <a:solidFill>
                <a:srgbClr val="FFFFFF"/>
              </a:solidFill>
            </a:endParaRPr>
          </a:p>
        </p:txBody>
      </p:sp>
      <p:pic>
        <p:nvPicPr>
          <p:cNvPr id="9" name="Picture 8"/>
          <p:cNvPicPr>
            <a:picLocks noChangeAspect="1"/>
          </p:cNvPicPr>
          <p:nvPr userDrawn="1"/>
        </p:nvPicPr>
        <p:blipFill rotWithShape="1">
          <a:blip r:embed="rId15" cstate="email">
            <a:extLst>
              <a:ext uri="{28A0092B-C50C-407E-A947-70E740481C1C}">
                <a14:useLocalDpi xmlns:a14="http://schemas.microsoft.com/office/drawing/2010/main"/>
              </a:ext>
            </a:extLst>
          </a:blip>
          <a:srcRect b="50000"/>
          <a:stretch/>
        </p:blipFill>
        <p:spPr>
          <a:xfrm>
            <a:off x="10565109" y="6622966"/>
            <a:ext cx="765552" cy="206703"/>
          </a:xfrm>
          <a:prstGeom prst="rect">
            <a:avLst/>
          </a:prstGeom>
        </p:spPr>
      </p:pic>
      <p:cxnSp>
        <p:nvCxnSpPr>
          <p:cNvPr id="10" name="Straight Connector 9"/>
          <p:cNvCxnSpPr/>
          <p:nvPr userDrawn="1"/>
        </p:nvCxnSpPr>
        <p:spPr>
          <a:xfrm>
            <a:off x="11518607" y="657535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Placeholder 13"/>
          <p:cNvSpPr>
            <a:spLocks noGrp="1"/>
          </p:cNvSpPr>
          <p:nvPr>
            <p:ph type="title"/>
          </p:nvPr>
        </p:nvSpPr>
        <p:spPr>
          <a:xfrm>
            <a:off x="609600" y="365125"/>
            <a:ext cx="10744200" cy="13255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2911752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dt="0"/>
  <p:txStyles>
    <p:titleStyle>
      <a:lvl1pPr algn="l" defTabSz="914400" rtl="0" eaLnBrk="1" latinLnBrk="0" hangingPunct="1">
        <a:lnSpc>
          <a:spcPct val="100000"/>
        </a:lnSpc>
        <a:spcBef>
          <a:spcPct val="0"/>
        </a:spcBef>
        <a:buNone/>
        <a:defRPr sz="2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71BB10-3D5C-5E42-96C7-F369220293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5599D8-9F75-E746-A951-4ECE1A156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CEB22-47EE-554B-BB8E-2CBE46823A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618D5-0EC3-5948-A538-9E275D516952}" type="datetimeFigureOut">
              <a:rPr lang="en-US" smtClean="0"/>
              <a:t>2/28/2021</a:t>
            </a:fld>
            <a:endParaRPr lang="en-US"/>
          </a:p>
        </p:txBody>
      </p:sp>
      <p:sp>
        <p:nvSpPr>
          <p:cNvPr id="5" name="Footer Placeholder 4">
            <a:extLst>
              <a:ext uri="{FF2B5EF4-FFF2-40B4-BE49-F238E27FC236}">
                <a16:creationId xmlns:a16="http://schemas.microsoft.com/office/drawing/2014/main" id="{12B69DFE-0FDF-2C48-B21D-A91D7F3487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3205CC-07C7-364B-824C-9B91E5DB11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D1979-AA84-334D-B14F-2148856983C6}" type="slidenum">
              <a:rPr lang="en-US" smtClean="0"/>
              <a:t>‹#›</a:t>
            </a:fld>
            <a:endParaRPr lang="en-US"/>
          </a:p>
        </p:txBody>
      </p:sp>
    </p:spTree>
    <p:extLst>
      <p:ext uri="{BB962C8B-B14F-4D97-AF65-F5344CB8AC3E}">
        <p14:creationId xmlns:p14="http://schemas.microsoft.com/office/powerpoint/2010/main" val="234710162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hyperlink" Target="https://files.nc.gov/covid/documents/guidance/healthcare/SHD-Order-Guidance-SL-2020-4-Sec.4.10.a.pdf" TargetMode="External"/><Relationship Id="rId3" Type="http://schemas.openxmlformats.org/officeDocument/2006/relationships/slideLayout" Target="../slideLayouts/slideLayout2.xml"/><Relationship Id="rId7" Type="http://schemas.openxmlformats.org/officeDocument/2006/relationships/hyperlink" Target="https://www.globalpointofcare.abbott/en/support/product-installation-training/navica-brand/navica-binaxnow-ag-training.html" TargetMode="External"/><Relationship Id="rId12" Type="http://schemas.openxmlformats.org/officeDocument/2006/relationships/image" Target="../media/image1.emf"/><Relationship Id="rId2" Type="http://schemas.openxmlformats.org/officeDocument/2006/relationships/tags" Target="../tags/tag15.xml"/><Relationship Id="rId1" Type="http://schemas.openxmlformats.org/officeDocument/2006/relationships/vmlDrawing" Target="../drawings/vmlDrawing13.vml"/><Relationship Id="rId6" Type="http://schemas.openxmlformats.org/officeDocument/2006/relationships/hyperlink" Target="https://files.nc.gov/covid/documents/guidance/healthcare/COVID-19-Statewide-Standing-Order.pdf" TargetMode="External"/><Relationship Id="rId11" Type="http://schemas.openxmlformats.org/officeDocument/2006/relationships/oleObject" Target="../embeddings/oleObject13.bin"/><Relationship Id="rId5" Type="http://schemas.openxmlformats.org/officeDocument/2006/relationships/hyperlink" Target="https://www.cms.gov/Medicare/CMS-Forms/CMS-Forms/downloads/cms116.pdf" TargetMode="External"/><Relationship Id="rId10" Type="http://schemas.openxmlformats.org/officeDocument/2006/relationships/hyperlink" Target="https://deq.nc.gov/about/divisions/waste-management/medical-waste" TargetMode="External"/><Relationship Id="rId4" Type="http://schemas.openxmlformats.org/officeDocument/2006/relationships/notesSlide" Target="../notesSlides/notesSlide11.xml"/><Relationship Id="rId9" Type="http://schemas.openxmlformats.org/officeDocument/2006/relationships/hyperlink" Target="https://files.nc.gov/covid/documents/NonHealthcare-Setting-PPE-Allocation-Schedule-.pdf"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vmlDrawing" Target="../drawings/vmlDrawing14.vml"/><Relationship Id="rId6" Type="http://schemas.openxmlformats.org/officeDocument/2006/relationships/oleObject" Target="../embeddings/oleObject13.bin"/><Relationship Id="rId5" Type="http://schemas.openxmlformats.org/officeDocument/2006/relationships/hyperlink" Target="mailto:StrongSchoolsNC@dhhs.nc.gov" TargetMode="Externa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hyperlink" Target="https://urldefense.com/v3/__https:/covid19.ncdhhs.gov/vaccines/covid-19-vaccine-communications-toolkit__;!!HYmSToo!NuRl0cB2tx0oGKnP35ePvsZ-mMgHXxUpVPT0XjGi9M2y9NBsTbGWWTXoaiO84CALj9NvqRaRGw$"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ovid19.ncdhhs.gov/vaccines/covid-19-vaccine-communications-toolkit" TargetMode="External"/><Relationship Id="rId2" Type="http://schemas.openxmlformats.org/officeDocument/2006/relationships/notesSlide" Target="../notesSlides/notesSlide15.xml"/><Relationship Id="rId1" Type="http://schemas.openxmlformats.org/officeDocument/2006/relationships/slideLayout" Target="../slideLayouts/slideLayout30.xml"/><Relationship Id="rId5" Type="http://schemas.openxmlformats.org/officeDocument/2006/relationships/image" Target="../media/image18.png"/><Relationship Id="rId4" Type="http://schemas.openxmlformats.org/officeDocument/2006/relationships/hyperlink" Target="http://bit.ly/vaccines-brandguid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9.xml"/><Relationship Id="rId5" Type="http://schemas.openxmlformats.org/officeDocument/2006/relationships/hyperlink" Target="https://urldefense.com/v3/__https:/docs.google.com/spreadsheets/d/1CZusp4rhbMaTgiarj_oK_bhPAfFUFxwWvS-ZEckFGaM/edit*gid=1342422584__;Iw!!HYmSToo!NuRl0cB2tx0oGKnP35ePvsZ-mMgHXxUpVPT0XjGi9M2y9NBsTbGWWTXoaiO84CALj9O_KFf7PA$" TargetMode="Externa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hyperlink" Target="http://yourspotyourshot.nc.gov/" TargetMode="External"/><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slideLayout" Target="../slideLayouts/slideLayout2.xml"/><Relationship Id="rId7" Type="http://schemas.openxmlformats.org/officeDocument/2006/relationships/image" Target="../media/image28.png"/><Relationship Id="rId2" Type="http://schemas.openxmlformats.org/officeDocument/2006/relationships/tags" Target="../tags/tag17.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16.xml"/><Relationship Id="rId9" Type="http://schemas.openxmlformats.org/officeDocument/2006/relationships/hyperlink" Target="mailto:StrongSchoolsNC@dhhs.nc.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coronavirus/2019-ncov/community/schools-childcare/operation-strategy.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2.ed.gov/documents/coronavirus/reopening.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E3C054C-5327-8544-94EF-ED9DD0F30AE0}"/>
              </a:ext>
            </a:extLst>
          </p:cNvPr>
          <p:cNvSpPr>
            <a:spLocks noGrp="1"/>
          </p:cNvSpPr>
          <p:nvPr>
            <p:ph type="ctrTitle" idx="4294967295"/>
          </p:nvPr>
        </p:nvSpPr>
        <p:spPr>
          <a:xfrm>
            <a:off x="347334" y="518582"/>
            <a:ext cx="5958873" cy="3467263"/>
          </a:xfrm>
          <a:prstGeom prst="rect">
            <a:avLst/>
          </a:prstGeom>
        </p:spPr>
        <p:txBody>
          <a:bodyPr anchor="b">
            <a:normAutofit/>
          </a:bodyPr>
          <a:lstStyle/>
          <a:p>
            <a:r>
              <a:rPr lang="en-US" dirty="0">
                <a:solidFill>
                  <a:schemeClr val="tx2"/>
                </a:solidFill>
              </a:rPr>
              <a:t>NC DHHS K-12 </a:t>
            </a:r>
            <a:br>
              <a:rPr lang="en-US" dirty="0">
                <a:solidFill>
                  <a:schemeClr val="tx2"/>
                </a:solidFill>
              </a:rPr>
            </a:br>
            <a:r>
              <a:rPr lang="en-US" dirty="0">
                <a:solidFill>
                  <a:schemeClr val="tx2"/>
                </a:solidFill>
              </a:rPr>
              <a:t>COVID-19 Response Updates</a:t>
            </a:r>
            <a:br>
              <a:rPr lang="en-US" b="1" dirty="0">
                <a:solidFill>
                  <a:schemeClr val="tx2"/>
                </a:solidFill>
              </a:rPr>
            </a:br>
            <a:endParaRPr lang="en-US" dirty="0">
              <a:solidFill>
                <a:srgbClr val="FF0000"/>
              </a:solidFill>
            </a:endParaRPr>
          </a:p>
        </p:txBody>
      </p:sp>
      <p:sp>
        <p:nvSpPr>
          <p:cNvPr id="19" name="Subtitle 18">
            <a:extLst>
              <a:ext uri="{FF2B5EF4-FFF2-40B4-BE49-F238E27FC236}">
                <a16:creationId xmlns:a16="http://schemas.microsoft.com/office/drawing/2014/main" id="{3E1B3175-35AA-F346-99A3-36BC60E0ED60}"/>
              </a:ext>
            </a:extLst>
          </p:cNvPr>
          <p:cNvSpPr>
            <a:spLocks noGrp="1"/>
          </p:cNvSpPr>
          <p:nvPr>
            <p:ph type="subTitle" idx="1"/>
          </p:nvPr>
        </p:nvSpPr>
        <p:spPr/>
        <p:txBody>
          <a:bodyPr lIns="91440" tIns="45720" rIns="91440" bIns="45720" anchor="b">
            <a:normAutofit fontScale="70000" lnSpcReduction="20000"/>
          </a:bodyPr>
          <a:lstStyle/>
          <a:p>
            <a:r>
              <a:rPr lang="en-US" dirty="0">
                <a:latin typeface="Arial"/>
                <a:cs typeface="Arial"/>
              </a:rPr>
              <a:t>March 1, 2021</a:t>
            </a:r>
          </a:p>
        </p:txBody>
      </p:sp>
    </p:spTree>
    <p:extLst>
      <p:ext uri="{BB962C8B-B14F-4D97-AF65-F5344CB8AC3E}">
        <p14:creationId xmlns:p14="http://schemas.microsoft.com/office/powerpoint/2010/main" val="2695736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CF070E8-1B53-4FD6-A490-ACA7F5F73AC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1"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8CF070E8-1B53-4FD6-A490-ACA7F5F73AC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Subtitle 6">
            <a:extLst>
              <a:ext uri="{FF2B5EF4-FFF2-40B4-BE49-F238E27FC236}">
                <a16:creationId xmlns:a16="http://schemas.microsoft.com/office/drawing/2014/main" id="{93E294C7-E377-4880-A632-05F660641347}"/>
              </a:ext>
            </a:extLst>
          </p:cNvPr>
          <p:cNvSpPr txBox="1">
            <a:spLocks/>
          </p:cNvSpPr>
          <p:nvPr/>
        </p:nvSpPr>
        <p:spPr>
          <a:xfrm>
            <a:off x="149086" y="157502"/>
            <a:ext cx="11964835" cy="60598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294158"/>
                </a:solidFill>
              </a:rPr>
              <a:t>NC DHHS Expanding Access to Free Antigen Tests for K-12 Schools</a:t>
            </a:r>
          </a:p>
        </p:txBody>
      </p:sp>
      <p:sp>
        <p:nvSpPr>
          <p:cNvPr id="6" name="Rectangle 5">
            <a:extLst>
              <a:ext uri="{FF2B5EF4-FFF2-40B4-BE49-F238E27FC236}">
                <a16:creationId xmlns:a16="http://schemas.microsoft.com/office/drawing/2014/main" id="{0460D354-278B-4A98-9EF0-D3E89CCF1557}"/>
              </a:ext>
            </a:extLst>
          </p:cNvPr>
          <p:cNvSpPr/>
          <p:nvPr/>
        </p:nvSpPr>
        <p:spPr>
          <a:xfrm>
            <a:off x="0" y="6365288"/>
            <a:ext cx="12192000" cy="492712"/>
          </a:xfrm>
          <a:prstGeom prst="rect">
            <a:avLst/>
          </a:prstGeom>
          <a:solidFill>
            <a:srgbClr val="294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cs typeface="Times New Roman"/>
              </a:rPr>
              <a:t>NC DHHS COVID – 19 Response</a:t>
            </a:r>
          </a:p>
        </p:txBody>
      </p:sp>
      <p:cxnSp>
        <p:nvCxnSpPr>
          <p:cNvPr id="237" name="Straight Connector 236">
            <a:extLst>
              <a:ext uri="{FF2B5EF4-FFF2-40B4-BE49-F238E27FC236}">
                <a16:creationId xmlns:a16="http://schemas.microsoft.com/office/drawing/2014/main" id="{CE8FDD21-37B7-4AF2-BDD9-C1BB80DD52B4}"/>
              </a:ext>
            </a:extLst>
          </p:cNvPr>
          <p:cNvCxnSpPr>
            <a:cxnSpLocks/>
          </p:cNvCxnSpPr>
          <p:nvPr/>
        </p:nvCxnSpPr>
        <p:spPr>
          <a:xfrm>
            <a:off x="0" y="785253"/>
            <a:ext cx="12113922" cy="0"/>
          </a:xfrm>
          <a:prstGeom prst="line">
            <a:avLst/>
          </a:prstGeom>
          <a:ln w="53975">
            <a:solidFill>
              <a:srgbClr val="29415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18EACD0-0536-42F9-BAA7-983B3782DDB4}"/>
              </a:ext>
            </a:extLst>
          </p:cNvPr>
          <p:cNvSpPr/>
          <p:nvPr/>
        </p:nvSpPr>
        <p:spPr>
          <a:xfrm>
            <a:off x="283441" y="907931"/>
            <a:ext cx="11691929" cy="707883"/>
          </a:xfrm>
          <a:prstGeom prst="rect">
            <a:avLst/>
          </a:prstGeom>
          <a:solidFill>
            <a:srgbClr val="3494B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solidFill>
              </a:rPr>
              <a:t>Based on lessons learned from our pilot, NC DHHS will be expanding access to COVID-19 rapid testing to all K-12 public schools on an opt-in basis to add further protection for our students, school staff and teachers.</a:t>
            </a:r>
          </a:p>
        </p:txBody>
      </p:sp>
      <p:graphicFrame>
        <p:nvGraphicFramePr>
          <p:cNvPr id="12" name="Table 12">
            <a:extLst>
              <a:ext uri="{FF2B5EF4-FFF2-40B4-BE49-F238E27FC236}">
                <a16:creationId xmlns:a16="http://schemas.microsoft.com/office/drawing/2014/main" id="{C3C47704-97CD-4B92-971F-3A5B44D57EB1}"/>
              </a:ext>
            </a:extLst>
          </p:cNvPr>
          <p:cNvGraphicFramePr>
            <a:graphicFrameLocks noGrp="1"/>
          </p:cNvGraphicFramePr>
          <p:nvPr>
            <p:extLst>
              <p:ext uri="{D42A27DB-BD31-4B8C-83A1-F6EECF244321}">
                <p14:modId xmlns:p14="http://schemas.microsoft.com/office/powerpoint/2010/main" val="2449884981"/>
              </p:ext>
            </p:extLst>
          </p:nvPr>
        </p:nvGraphicFramePr>
        <p:xfrm>
          <a:off x="283440" y="1747229"/>
          <a:ext cx="11691929" cy="4596284"/>
        </p:xfrm>
        <a:graphic>
          <a:graphicData uri="http://schemas.openxmlformats.org/drawingml/2006/table">
            <a:tbl>
              <a:tblPr>
                <a:tableStyleId>{5C22544A-7EE6-4342-B048-85BDC9FD1C3A}</a:tableStyleId>
              </a:tblPr>
              <a:tblGrid>
                <a:gridCol w="1665103">
                  <a:extLst>
                    <a:ext uri="{9D8B030D-6E8A-4147-A177-3AD203B41FA5}">
                      <a16:colId xmlns:a16="http://schemas.microsoft.com/office/drawing/2014/main" val="1749345950"/>
                    </a:ext>
                  </a:extLst>
                </a:gridCol>
                <a:gridCol w="10026826">
                  <a:extLst>
                    <a:ext uri="{9D8B030D-6E8A-4147-A177-3AD203B41FA5}">
                      <a16:colId xmlns:a16="http://schemas.microsoft.com/office/drawing/2014/main" val="2784622192"/>
                    </a:ext>
                  </a:extLst>
                </a:gridCol>
              </a:tblGrid>
              <a:tr h="1901911">
                <a:tc>
                  <a:txBody>
                    <a:bodyPr/>
                    <a:lstStyle/>
                    <a:p>
                      <a:pPr algn="ctr"/>
                      <a:r>
                        <a:rPr lang="en-US" sz="2400" b="1" dirty="0">
                          <a:solidFill>
                            <a:schemeClr val="bg1"/>
                          </a:solidFill>
                        </a:rPr>
                        <a:t>What</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3494BA"/>
                    </a:solidFill>
                  </a:tcPr>
                </a:tc>
                <a:tc>
                  <a:txBody>
                    <a:bodyPr/>
                    <a:lstStyle/>
                    <a:p>
                      <a:pPr fontAlgn="base"/>
                      <a:r>
                        <a:rPr lang="en-US" sz="2000" kern="1200" dirty="0">
                          <a:solidFill>
                            <a:schemeClr val="dk1"/>
                          </a:solidFill>
                          <a:effectLst/>
                          <a:latin typeface="+mn-lt"/>
                          <a:ea typeface="+mn-ea"/>
                          <a:cs typeface="+mn-cs"/>
                        </a:rPr>
                        <a:t>LEAs and Charter Schools may </a:t>
                      </a:r>
                      <a:r>
                        <a:rPr lang="en-US" sz="2000" b="0" u="none" kern="1200" dirty="0">
                          <a:solidFill>
                            <a:schemeClr val="dk1"/>
                          </a:solidFill>
                          <a:effectLst/>
                          <a:latin typeface="+mn-lt"/>
                          <a:ea typeface="+mn-ea"/>
                          <a:cs typeface="+mn-cs"/>
                        </a:rPr>
                        <a:t>choose</a:t>
                      </a:r>
                      <a:r>
                        <a:rPr lang="en-US" sz="2000" kern="1200" dirty="0">
                          <a:solidFill>
                            <a:schemeClr val="dk1"/>
                          </a:solidFill>
                          <a:effectLst/>
                          <a:latin typeface="+mn-lt"/>
                          <a:ea typeface="+mn-ea"/>
                          <a:cs typeface="+mn-cs"/>
                        </a:rPr>
                        <a:t> to request tests for either or both of the below options without implications for re-opening of their school(s): </a:t>
                      </a:r>
                    </a:p>
                    <a:p>
                      <a:pPr marL="800100" lvl="1" indent="-342900">
                        <a:buFont typeface="+mj-lt"/>
                        <a:buAutoNum type="arabicPeriod"/>
                      </a:pPr>
                      <a:r>
                        <a:rPr lang="en-US" sz="2000" dirty="0"/>
                        <a:t>Testing of all individuals, including students, their families and school staff, who are symptomatic or had known exposure to a confirmed positive case </a:t>
                      </a:r>
                    </a:p>
                    <a:p>
                      <a:pPr marL="800100" lvl="1" indent="-342900">
                        <a:buFont typeface="+mj-lt"/>
                        <a:buAutoNum type="arabicPeriod"/>
                      </a:pPr>
                      <a:r>
                        <a:rPr lang="en-US" sz="2000" dirty="0"/>
                        <a:t>Once weekly screening of all adults – including teachers and staff </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873197302"/>
                  </a:ext>
                </a:extLst>
              </a:tr>
              <a:tr h="673593">
                <a:tc>
                  <a:txBody>
                    <a:bodyPr/>
                    <a:lstStyle/>
                    <a:p>
                      <a:pPr algn="ctr"/>
                      <a:r>
                        <a:rPr lang="en-US" sz="2400" b="1" dirty="0">
                          <a:solidFill>
                            <a:schemeClr val="bg1"/>
                          </a:solidFill>
                        </a:rPr>
                        <a:t>Who</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3494BA"/>
                    </a:solidFill>
                  </a:tcPr>
                </a:tc>
                <a:tc>
                  <a:txBody>
                    <a:bodyPr/>
                    <a:lstStyle/>
                    <a:p>
                      <a:r>
                        <a:rPr lang="en-US" sz="2000" dirty="0"/>
                        <a:t>All public Local Education Agencies (LEAs) and Charter schools are eligible to request tests</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06629826"/>
                  </a:ext>
                </a:extLst>
              </a:tr>
              <a:tr h="832086">
                <a:tc>
                  <a:txBody>
                    <a:bodyPr/>
                    <a:lstStyle/>
                    <a:p>
                      <a:pPr algn="ctr"/>
                      <a:r>
                        <a:rPr lang="en-US" sz="2400" b="1" dirty="0">
                          <a:solidFill>
                            <a:schemeClr val="bg1"/>
                          </a:solidFill>
                        </a:rPr>
                        <a:t>When</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3494BA"/>
                    </a:solidFill>
                  </a:tcPr>
                </a:tc>
                <a:tc>
                  <a:txBody>
                    <a:bodyPr/>
                    <a:lstStyle/>
                    <a:p>
                      <a:r>
                        <a:rPr lang="en-US" sz="2000" dirty="0"/>
                        <a:t>Beginning Thursday, March 4</a:t>
                      </a:r>
                      <a:r>
                        <a:rPr lang="en-US" sz="2000" baseline="30000" dirty="0"/>
                        <a:t>th</a:t>
                      </a:r>
                      <a:r>
                        <a:rPr lang="en-US" sz="2000" dirty="0"/>
                        <a:t>, 2021 LEAs/charter s</a:t>
                      </a:r>
                      <a:r>
                        <a:rPr lang="en-US" sz="2000" dirty="0">
                          <a:solidFill>
                            <a:schemeClr val="tx1"/>
                          </a:solidFill>
                        </a:rPr>
                        <a:t>chools will be able to request tests through </a:t>
                      </a:r>
                      <a:r>
                        <a:rPr lang="en-US" sz="2000" u="sng" dirty="0">
                          <a:solidFill>
                            <a:schemeClr val="tx1"/>
                          </a:solidFill>
                        </a:rPr>
                        <a:t>at least</a:t>
                      </a:r>
                      <a:r>
                        <a:rPr lang="en-US" sz="2000" u="none" dirty="0">
                          <a:solidFill>
                            <a:schemeClr val="tx1"/>
                          </a:solidFill>
                        </a:rPr>
                        <a:t> </a:t>
                      </a:r>
                      <a:r>
                        <a:rPr lang="en-US" sz="2000" dirty="0">
                          <a:solidFill>
                            <a:schemeClr val="tx1"/>
                          </a:solidFill>
                        </a:rPr>
                        <a:t>the end of the calendar school year</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89241925"/>
                  </a:ext>
                </a:extLst>
              </a:tr>
              <a:tr h="1188694">
                <a:tc>
                  <a:txBody>
                    <a:bodyPr/>
                    <a:lstStyle/>
                    <a:p>
                      <a:pPr algn="ctr"/>
                      <a:r>
                        <a:rPr lang="en-US" sz="2400" b="1" dirty="0">
                          <a:solidFill>
                            <a:schemeClr val="bg1"/>
                          </a:solidFill>
                        </a:rPr>
                        <a:t>How</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3494BA"/>
                    </a:solidFill>
                  </a:tcPr>
                </a:tc>
                <a:tc>
                  <a:txBody>
                    <a:bodyPr/>
                    <a:lstStyle/>
                    <a:p>
                      <a:r>
                        <a:rPr lang="en-US" sz="2000" dirty="0"/>
                        <a:t>LEAs and Charter Schools interested in receiving the free tests are responsible for developing a plan to meet all testing requirements before submitting online request form to NC DHHS</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80782459"/>
                  </a:ext>
                </a:extLst>
              </a:tr>
            </a:tbl>
          </a:graphicData>
        </a:graphic>
      </p:graphicFrame>
    </p:spTree>
    <p:extLst>
      <p:ext uri="{BB962C8B-B14F-4D97-AF65-F5344CB8AC3E}">
        <p14:creationId xmlns:p14="http://schemas.microsoft.com/office/powerpoint/2010/main" val="2883041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37F783-1D0B-466E-A75F-CFBB64730A6E}"/>
              </a:ext>
            </a:extLst>
          </p:cNvPr>
          <p:cNvSpPr txBox="1"/>
          <p:nvPr/>
        </p:nvSpPr>
        <p:spPr>
          <a:xfrm>
            <a:off x="420691" y="982457"/>
            <a:ext cx="11572454" cy="5262979"/>
          </a:xfrm>
          <a:prstGeom prst="rect">
            <a:avLst/>
          </a:prstGeom>
          <a:noFill/>
        </p:spPr>
        <p:txBody>
          <a:bodyPr wrap="square" lIns="91440" tIns="45720" rIns="91440" bIns="45720" rtlCol="0" anchor="t">
            <a:spAutoFit/>
          </a:bodyPr>
          <a:lstStyle/>
          <a:p>
            <a:r>
              <a:rPr lang="en-US" sz="2400" b="1" dirty="0">
                <a:solidFill>
                  <a:srgbClr val="3494BA"/>
                </a:solidFill>
              </a:rPr>
              <a:t>Participating LEAs / charter schools are responsible for meeting all of the below requirements:</a:t>
            </a:r>
          </a:p>
          <a:p>
            <a:pPr marL="342900" lvl="0" indent="-342900" fontAlgn="base">
              <a:buFont typeface="+mj-lt"/>
              <a:buAutoNum type="arabicPeriod"/>
            </a:pPr>
            <a:r>
              <a:rPr lang="en-US" sz="2400" u="sng" dirty="0">
                <a:hlinkClick r:id="rId5"/>
              </a:rPr>
              <a:t>Obtain an CLIA certificate</a:t>
            </a:r>
            <a:r>
              <a:rPr lang="en-US" sz="2400" dirty="0"/>
              <a:t> or partner with an entity with a CLIA certificate </a:t>
            </a:r>
          </a:p>
          <a:p>
            <a:pPr marL="342900" lvl="0" indent="-342900" fontAlgn="base">
              <a:buFont typeface="+mj-lt"/>
              <a:buAutoNum type="arabicPeriod"/>
            </a:pPr>
            <a:r>
              <a:rPr lang="en-US" sz="2400" dirty="0"/>
              <a:t>Secure a signed physician order for testing or elect to use the </a:t>
            </a:r>
            <a:r>
              <a:rPr lang="en-US" sz="2400" u="sng" dirty="0">
                <a:hlinkClick r:id="rId6"/>
              </a:rPr>
              <a:t>Statewide Order</a:t>
            </a:r>
            <a:endParaRPr lang="en-US" sz="2400" dirty="0"/>
          </a:p>
          <a:p>
            <a:pPr marL="342900" lvl="0" indent="-342900" fontAlgn="base">
              <a:buFont typeface="+mj-lt"/>
              <a:buAutoNum type="arabicPeriod"/>
            </a:pPr>
            <a:r>
              <a:rPr lang="en-US" sz="2400" dirty="0"/>
              <a:t>Ensure all testing personnel have completed </a:t>
            </a:r>
            <a:r>
              <a:rPr lang="en-US" sz="2400" u="sng" dirty="0">
                <a:hlinkClick r:id="rId7"/>
              </a:rPr>
              <a:t>training modules </a:t>
            </a:r>
            <a:endParaRPr lang="en-US" sz="2400" dirty="0"/>
          </a:p>
          <a:p>
            <a:pPr marL="342900" lvl="0" indent="-342900" fontAlgn="base">
              <a:buFont typeface="+mj-lt"/>
              <a:buAutoNum type="arabicPeriod"/>
            </a:pPr>
            <a:r>
              <a:rPr lang="en-US" sz="2400" dirty="0"/>
              <a:t>Obtain consent prior to testing students and notify parents/guardians when testing performed</a:t>
            </a:r>
          </a:p>
          <a:p>
            <a:pPr marL="342900" lvl="0" indent="-342900" fontAlgn="base">
              <a:buFont typeface="+mj-lt"/>
              <a:buAutoNum type="arabicPeriod"/>
            </a:pPr>
            <a:r>
              <a:rPr lang="en-US" sz="2400" dirty="0"/>
              <a:t>Verify ability to meet </a:t>
            </a:r>
            <a:r>
              <a:rPr lang="en-US" sz="2400" u="sng" dirty="0">
                <a:hlinkClick r:id="rId8"/>
              </a:rPr>
              <a:t>NC DHHS reporting requirements</a:t>
            </a:r>
            <a:r>
              <a:rPr lang="en-US" sz="2400" dirty="0"/>
              <a:t> </a:t>
            </a:r>
            <a:endParaRPr lang="en-US" sz="2400" dirty="0">
              <a:cs typeface="Calibri"/>
            </a:endParaRPr>
          </a:p>
          <a:p>
            <a:pPr marL="342900" lvl="0" indent="-342900" fontAlgn="base">
              <a:buFont typeface="+mj-lt"/>
              <a:buAutoNum type="arabicPeriod"/>
            </a:pPr>
            <a:r>
              <a:rPr lang="en-US" sz="2400" dirty="0"/>
              <a:t>Maintain an </a:t>
            </a:r>
            <a:r>
              <a:rPr lang="en-US" sz="2400" u="sng" dirty="0">
                <a:hlinkClick r:id="rId9"/>
              </a:rPr>
              <a:t>adequate supply</a:t>
            </a:r>
            <a:r>
              <a:rPr lang="en-US" sz="2400" dirty="0"/>
              <a:t> of PPE to perform tests  </a:t>
            </a:r>
          </a:p>
          <a:p>
            <a:pPr marL="342900" lvl="0" indent="-342900" fontAlgn="base">
              <a:buFont typeface="+mj-lt"/>
              <a:buAutoNum type="arabicPeriod"/>
            </a:pPr>
            <a:r>
              <a:rPr lang="en-US" sz="2400" dirty="0"/>
              <a:t>Adhere to standards to properly handle and dispose of </a:t>
            </a:r>
            <a:r>
              <a:rPr lang="en-US" sz="2400" u="sng" dirty="0">
                <a:hlinkClick r:id="rId10"/>
              </a:rPr>
              <a:t>medical waste</a:t>
            </a:r>
            <a:r>
              <a:rPr lang="en-US" sz="2400" dirty="0"/>
              <a:t> </a:t>
            </a:r>
            <a:endParaRPr lang="en-US" sz="2400" dirty="0">
              <a:cs typeface="Calibri"/>
            </a:endParaRPr>
          </a:p>
          <a:p>
            <a:pPr marL="342900" lvl="0" indent="-342900" fontAlgn="base">
              <a:buFont typeface="+mj-lt"/>
              <a:buAutoNum type="arabicPeriod"/>
            </a:pPr>
            <a:r>
              <a:rPr lang="en-US" sz="2400" dirty="0"/>
              <a:t>Plan for safe isolation and quarantine</a:t>
            </a:r>
          </a:p>
          <a:p>
            <a:pPr lvl="0" fontAlgn="base"/>
            <a:endParaRPr lang="en-US" sz="2400" dirty="0"/>
          </a:p>
          <a:p>
            <a:pPr lvl="0" fontAlgn="base"/>
            <a:r>
              <a:rPr lang="en-US" sz="2400" dirty="0"/>
              <a:t>LEAs / charter schools can choose to meet these requirements </a:t>
            </a:r>
            <a:r>
              <a:rPr lang="en-US" sz="2400" b="1" dirty="0">
                <a:solidFill>
                  <a:srgbClr val="3494BA"/>
                </a:solidFill>
              </a:rPr>
              <a:t>independently or partner </a:t>
            </a:r>
            <a:r>
              <a:rPr lang="en-US" sz="2400" dirty="0"/>
              <a:t>with a provider, laboratory or other similar organization. </a:t>
            </a:r>
          </a:p>
        </p:txBody>
      </p:sp>
      <p:graphicFrame>
        <p:nvGraphicFramePr>
          <p:cNvPr id="3" name="Object 2" hidden="1">
            <a:extLst>
              <a:ext uri="{FF2B5EF4-FFF2-40B4-BE49-F238E27FC236}">
                <a16:creationId xmlns:a16="http://schemas.microsoft.com/office/drawing/2014/main" id="{8CF070E8-1B53-4FD6-A490-ACA7F5F73AC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4" name="think-cell Slide" r:id="rId11" imgW="415" imgH="416" progId="TCLayout.ActiveDocument.1">
                  <p:embed/>
                </p:oleObj>
              </mc:Choice>
              <mc:Fallback>
                <p:oleObj name="think-cell Slide" r:id="rId11" imgW="415" imgH="416" progId="TCLayout.ActiveDocument.1">
                  <p:embed/>
                  <p:pic>
                    <p:nvPicPr>
                      <p:cNvPr id="3" name="Object 2" hidden="1">
                        <a:extLst>
                          <a:ext uri="{FF2B5EF4-FFF2-40B4-BE49-F238E27FC236}">
                            <a16:creationId xmlns:a16="http://schemas.microsoft.com/office/drawing/2014/main" id="{8CF070E8-1B53-4FD6-A490-ACA7F5F73ACE}"/>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Subtitle 6">
            <a:extLst>
              <a:ext uri="{FF2B5EF4-FFF2-40B4-BE49-F238E27FC236}">
                <a16:creationId xmlns:a16="http://schemas.microsoft.com/office/drawing/2014/main" id="{93E294C7-E377-4880-A632-05F660641347}"/>
              </a:ext>
            </a:extLst>
          </p:cNvPr>
          <p:cNvSpPr txBox="1">
            <a:spLocks/>
          </p:cNvSpPr>
          <p:nvPr/>
        </p:nvSpPr>
        <p:spPr>
          <a:xfrm>
            <a:off x="149086" y="157502"/>
            <a:ext cx="11964835" cy="60598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b="1" dirty="0">
                <a:solidFill>
                  <a:srgbClr val="294158"/>
                </a:solidFill>
                <a:cs typeface="Arial"/>
              </a:rPr>
              <a:t>To Receive Free COVID-19 Tests, the LEA/ Charter School Must: </a:t>
            </a:r>
            <a:endParaRPr kumimoji="0" lang="en-US" b="1" u="none" strike="noStrike" kern="1200" cap="none" spc="0" normalizeH="0" baseline="0" noProof="0" dirty="0">
              <a:ln>
                <a:noFill/>
              </a:ln>
              <a:solidFill>
                <a:srgbClr val="294158"/>
              </a:solidFill>
              <a:effectLst/>
              <a:uLnTx/>
              <a:uFillTx/>
              <a:cs typeface="Arial" panose="020B0604020202020204" pitchFamily="34" charset="0"/>
            </a:endParaRPr>
          </a:p>
        </p:txBody>
      </p:sp>
      <p:sp>
        <p:nvSpPr>
          <p:cNvPr id="6" name="Rectangle 5">
            <a:extLst>
              <a:ext uri="{FF2B5EF4-FFF2-40B4-BE49-F238E27FC236}">
                <a16:creationId xmlns:a16="http://schemas.microsoft.com/office/drawing/2014/main" id="{0460D354-278B-4A98-9EF0-D3E89CCF1557}"/>
              </a:ext>
            </a:extLst>
          </p:cNvPr>
          <p:cNvSpPr/>
          <p:nvPr/>
        </p:nvSpPr>
        <p:spPr>
          <a:xfrm>
            <a:off x="0" y="6365290"/>
            <a:ext cx="12192000" cy="492712"/>
          </a:xfrm>
          <a:prstGeom prst="rect">
            <a:avLst/>
          </a:prstGeom>
          <a:solidFill>
            <a:srgbClr val="294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cs typeface="Times New Roman"/>
              </a:rPr>
              <a:t>NC DHHS COVID – 19 Response</a:t>
            </a:r>
          </a:p>
        </p:txBody>
      </p:sp>
      <p:cxnSp>
        <p:nvCxnSpPr>
          <p:cNvPr id="237" name="Straight Connector 236">
            <a:extLst>
              <a:ext uri="{FF2B5EF4-FFF2-40B4-BE49-F238E27FC236}">
                <a16:creationId xmlns:a16="http://schemas.microsoft.com/office/drawing/2014/main" id="{CE8FDD21-37B7-4AF2-BDD9-C1BB80DD52B4}"/>
              </a:ext>
            </a:extLst>
          </p:cNvPr>
          <p:cNvCxnSpPr>
            <a:cxnSpLocks/>
          </p:cNvCxnSpPr>
          <p:nvPr/>
        </p:nvCxnSpPr>
        <p:spPr>
          <a:xfrm>
            <a:off x="0" y="785253"/>
            <a:ext cx="12113922" cy="0"/>
          </a:xfrm>
          <a:prstGeom prst="line">
            <a:avLst/>
          </a:prstGeom>
          <a:ln w="53975">
            <a:solidFill>
              <a:srgbClr val="2941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05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37F783-1D0B-466E-A75F-CFBB64730A6E}"/>
              </a:ext>
            </a:extLst>
          </p:cNvPr>
          <p:cNvSpPr txBox="1"/>
          <p:nvPr/>
        </p:nvSpPr>
        <p:spPr>
          <a:xfrm>
            <a:off x="461033" y="1033461"/>
            <a:ext cx="11520435" cy="4093428"/>
          </a:xfrm>
          <a:prstGeom prst="rect">
            <a:avLst/>
          </a:prstGeom>
          <a:noFill/>
        </p:spPr>
        <p:txBody>
          <a:bodyPr wrap="square" lIns="91440" tIns="45720" rIns="91440" bIns="45720" rtlCol="0" anchor="t">
            <a:spAutoFit/>
          </a:bodyPr>
          <a:lstStyle/>
          <a:p>
            <a:pPr marL="342900" indent="-342900" fontAlgn="base">
              <a:buFont typeface="Arial" panose="020B0604020202020204" pitchFamily="34" charset="0"/>
              <a:buChar char="•"/>
            </a:pPr>
            <a:r>
              <a:rPr lang="en-US" sz="2400" dirty="0"/>
              <a:t>Online request form and testing guidance launch online via NC DHHS on </a:t>
            </a:r>
            <a:r>
              <a:rPr lang="en-US" sz="2400" b="1" dirty="0">
                <a:solidFill>
                  <a:srgbClr val="3494BA"/>
                </a:solidFill>
              </a:rPr>
              <a:t>Thursday,  March 4</a:t>
            </a:r>
            <a:r>
              <a:rPr lang="en-US" sz="2400" b="1" baseline="30000" dirty="0">
                <a:solidFill>
                  <a:srgbClr val="3494BA"/>
                </a:solidFill>
              </a:rPr>
              <a:t>th</a:t>
            </a:r>
          </a:p>
          <a:p>
            <a:pPr fontAlgn="base"/>
            <a:endParaRPr lang="en-US" sz="2400" b="1" dirty="0"/>
          </a:p>
          <a:p>
            <a:pPr marL="342900" indent="-342900" fontAlgn="base">
              <a:buFont typeface="Arial" panose="020B0604020202020204" pitchFamily="34" charset="0"/>
              <a:buChar char="•"/>
            </a:pPr>
            <a:r>
              <a:rPr lang="en-US" sz="2400" dirty="0"/>
              <a:t>LEAs/charter schools can </a:t>
            </a:r>
            <a:r>
              <a:rPr lang="en-US" sz="2400" b="1" dirty="0">
                <a:solidFill>
                  <a:srgbClr val="3494BA"/>
                </a:solidFill>
              </a:rPr>
              <a:t>begin requesting tests</a:t>
            </a:r>
            <a:r>
              <a:rPr lang="en-US" sz="2400" b="1" dirty="0"/>
              <a:t> </a:t>
            </a:r>
            <a:r>
              <a:rPr lang="en-US" sz="2400" dirty="0"/>
              <a:t>via online request form as soon as they are able to demonstrate that they meet all testing requirements</a:t>
            </a:r>
          </a:p>
          <a:p>
            <a:pPr fontAlgn="base"/>
            <a:endParaRPr lang="en-US" sz="2400" b="1" dirty="0"/>
          </a:p>
          <a:p>
            <a:pPr marL="342900" indent="-342900" fontAlgn="base">
              <a:buFont typeface="Arial" panose="020B0604020202020204" pitchFamily="34" charset="0"/>
              <a:buChar char="•"/>
            </a:pPr>
            <a:r>
              <a:rPr lang="en-US" sz="2400" b="1" dirty="0">
                <a:solidFill>
                  <a:srgbClr val="3494BA"/>
                </a:solidFill>
              </a:rPr>
              <a:t>NC DHHS will provide the following resources to support interested LEAs / schools:</a:t>
            </a:r>
            <a:endParaRPr lang="en-US" sz="2400" b="1" dirty="0">
              <a:solidFill>
                <a:srgbClr val="3494BA"/>
              </a:solidFill>
              <a:cs typeface="Calibri"/>
            </a:endParaRPr>
          </a:p>
          <a:p>
            <a:pPr marL="742950" lvl="1" indent="-285750" fontAlgn="base">
              <a:buFont typeface="Arial" panose="020B0604020202020204" pitchFamily="34" charset="0"/>
              <a:buChar char="•"/>
            </a:pPr>
            <a:r>
              <a:rPr lang="en-US" sz="2400" dirty="0"/>
              <a:t>Weekly office hours  to answer questions from interested or enrolled sites</a:t>
            </a:r>
            <a:endParaRPr lang="en-US" sz="2400" dirty="0">
              <a:cs typeface="Calibri"/>
            </a:endParaRPr>
          </a:p>
          <a:p>
            <a:pPr marL="742950" lvl="1" indent="-285750" fontAlgn="base">
              <a:buFont typeface="Arial" panose="020B0604020202020204" pitchFamily="34" charset="0"/>
              <a:buChar char="•"/>
            </a:pPr>
            <a:r>
              <a:rPr lang="en-US" sz="2400" dirty="0"/>
              <a:t>Weekly DHHS-hosted training sessions on test results reporting platform, </a:t>
            </a:r>
            <a:r>
              <a:rPr lang="en-US" sz="2400" i="1" dirty="0"/>
              <a:t>eCATR PTR</a:t>
            </a:r>
            <a:endParaRPr lang="en-US" sz="2400" i="1" dirty="0">
              <a:cs typeface="Calibri"/>
            </a:endParaRPr>
          </a:p>
          <a:p>
            <a:pPr marL="742950" lvl="1" indent="-285750" fontAlgn="base">
              <a:buFont typeface="Arial" panose="020B0604020202020204" pitchFamily="34" charset="0"/>
              <a:buChar char="•"/>
            </a:pPr>
            <a:r>
              <a:rPr lang="en-US" sz="2400" dirty="0">
                <a:hlinkClick r:id="rId5"/>
              </a:rPr>
              <a:t>StrongSchoolsNC@dhhs.nc.gov</a:t>
            </a:r>
            <a:r>
              <a:rPr lang="en-US" sz="2400" dirty="0"/>
              <a:t> for ongoing questions and support</a:t>
            </a:r>
            <a:endParaRPr lang="en-US" sz="2400" dirty="0">
              <a:cs typeface="Calibri"/>
            </a:endParaRPr>
          </a:p>
          <a:p>
            <a:pPr lvl="0" fontAlgn="base"/>
            <a:endParaRPr lang="en-US" sz="2000" dirty="0"/>
          </a:p>
        </p:txBody>
      </p:sp>
      <p:graphicFrame>
        <p:nvGraphicFramePr>
          <p:cNvPr id="3" name="Object 2" hidden="1">
            <a:extLst>
              <a:ext uri="{FF2B5EF4-FFF2-40B4-BE49-F238E27FC236}">
                <a16:creationId xmlns:a16="http://schemas.microsoft.com/office/drawing/2014/main" id="{8CF070E8-1B53-4FD6-A490-ACA7F5F73AC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9" name="think-cell Slide" r:id="rId6" imgW="415" imgH="416" progId="TCLayout.ActiveDocument.1">
                  <p:embed/>
                </p:oleObj>
              </mc:Choice>
              <mc:Fallback>
                <p:oleObj name="think-cell Slide" r:id="rId6" imgW="415" imgH="416" progId="TCLayout.ActiveDocument.1">
                  <p:embed/>
                  <p:pic>
                    <p:nvPicPr>
                      <p:cNvPr id="3" name="Object 2" hidden="1">
                        <a:extLst>
                          <a:ext uri="{FF2B5EF4-FFF2-40B4-BE49-F238E27FC236}">
                            <a16:creationId xmlns:a16="http://schemas.microsoft.com/office/drawing/2014/main" id="{8CF070E8-1B53-4FD6-A490-ACA7F5F73AC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Subtitle 6">
            <a:extLst>
              <a:ext uri="{FF2B5EF4-FFF2-40B4-BE49-F238E27FC236}">
                <a16:creationId xmlns:a16="http://schemas.microsoft.com/office/drawing/2014/main" id="{93E294C7-E377-4880-A632-05F660641347}"/>
              </a:ext>
            </a:extLst>
          </p:cNvPr>
          <p:cNvSpPr txBox="1">
            <a:spLocks/>
          </p:cNvSpPr>
          <p:nvPr/>
        </p:nvSpPr>
        <p:spPr>
          <a:xfrm>
            <a:off x="149086" y="157502"/>
            <a:ext cx="11964835" cy="60598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b="1" dirty="0">
                <a:solidFill>
                  <a:srgbClr val="294158"/>
                </a:solidFill>
                <a:cs typeface="Arial"/>
              </a:rPr>
              <a:t>Next Steps for LEAs/Charter Schools interested in free antigen tests</a:t>
            </a:r>
            <a:endParaRPr kumimoji="0" lang="en-US" b="1" u="none" strike="noStrike" kern="1200" cap="none" spc="0" normalizeH="0" baseline="0" noProof="0" dirty="0">
              <a:ln>
                <a:noFill/>
              </a:ln>
              <a:solidFill>
                <a:srgbClr val="294158"/>
              </a:solidFill>
              <a:effectLst/>
              <a:uLnTx/>
              <a:uFillTx/>
              <a:cs typeface="Arial" panose="020B0604020202020204" pitchFamily="34" charset="0"/>
            </a:endParaRPr>
          </a:p>
        </p:txBody>
      </p:sp>
      <p:sp>
        <p:nvSpPr>
          <p:cNvPr id="6" name="Rectangle 5">
            <a:extLst>
              <a:ext uri="{FF2B5EF4-FFF2-40B4-BE49-F238E27FC236}">
                <a16:creationId xmlns:a16="http://schemas.microsoft.com/office/drawing/2014/main" id="{0460D354-278B-4A98-9EF0-D3E89CCF1557}"/>
              </a:ext>
            </a:extLst>
          </p:cNvPr>
          <p:cNvSpPr/>
          <p:nvPr/>
        </p:nvSpPr>
        <p:spPr>
          <a:xfrm>
            <a:off x="0" y="6365290"/>
            <a:ext cx="12192000" cy="492712"/>
          </a:xfrm>
          <a:prstGeom prst="rect">
            <a:avLst/>
          </a:prstGeom>
          <a:solidFill>
            <a:srgbClr val="294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cs typeface="Times New Roman"/>
              </a:rPr>
              <a:t>NC DHHS COVID – 19 Response</a:t>
            </a:r>
          </a:p>
        </p:txBody>
      </p:sp>
      <p:cxnSp>
        <p:nvCxnSpPr>
          <p:cNvPr id="237" name="Straight Connector 236">
            <a:extLst>
              <a:ext uri="{FF2B5EF4-FFF2-40B4-BE49-F238E27FC236}">
                <a16:creationId xmlns:a16="http://schemas.microsoft.com/office/drawing/2014/main" id="{CE8FDD21-37B7-4AF2-BDD9-C1BB80DD52B4}"/>
              </a:ext>
            </a:extLst>
          </p:cNvPr>
          <p:cNvCxnSpPr>
            <a:cxnSpLocks/>
          </p:cNvCxnSpPr>
          <p:nvPr/>
        </p:nvCxnSpPr>
        <p:spPr>
          <a:xfrm>
            <a:off x="0" y="785253"/>
            <a:ext cx="12113922" cy="0"/>
          </a:xfrm>
          <a:prstGeom prst="line">
            <a:avLst/>
          </a:prstGeom>
          <a:ln w="53975">
            <a:solidFill>
              <a:srgbClr val="2941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393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96322-7BD1-4C83-9E21-66CBFDE388CA}"/>
              </a:ext>
            </a:extLst>
          </p:cNvPr>
          <p:cNvSpPr>
            <a:spLocks noGrp="1"/>
          </p:cNvSpPr>
          <p:nvPr>
            <p:ph type="title"/>
          </p:nvPr>
        </p:nvSpPr>
        <p:spPr/>
        <p:txBody>
          <a:bodyPr/>
          <a:lstStyle/>
          <a:p>
            <a:r>
              <a:rPr lang="en-US" dirty="0"/>
              <a:t>COVID Testing Expansion in K-12 Schools: </a:t>
            </a:r>
            <a:br>
              <a:rPr lang="en-US" dirty="0"/>
            </a:br>
            <a:r>
              <a:rPr lang="en-US" dirty="0"/>
              <a:t>Key Points for Communications Leaders</a:t>
            </a:r>
          </a:p>
        </p:txBody>
      </p:sp>
      <p:sp>
        <p:nvSpPr>
          <p:cNvPr id="3" name="Content Placeholder 2">
            <a:extLst>
              <a:ext uri="{FF2B5EF4-FFF2-40B4-BE49-F238E27FC236}">
                <a16:creationId xmlns:a16="http://schemas.microsoft.com/office/drawing/2014/main" id="{5B2729B5-0B0F-4A2E-9239-05FCC14D3E6B}"/>
              </a:ext>
            </a:extLst>
          </p:cNvPr>
          <p:cNvSpPr>
            <a:spLocks noGrp="1"/>
          </p:cNvSpPr>
          <p:nvPr>
            <p:ph idx="1"/>
          </p:nvPr>
        </p:nvSpPr>
        <p:spPr>
          <a:xfrm>
            <a:off x="838200" y="1825625"/>
            <a:ext cx="10689404" cy="4667250"/>
          </a:xfrm>
        </p:spPr>
        <p:txBody>
          <a:bodyPr>
            <a:normAutofit lnSpcReduction="10000"/>
          </a:bodyPr>
          <a:lstStyle/>
          <a:p>
            <a:r>
              <a:rPr lang="en-US" sz="1800" dirty="0"/>
              <a:t>CDC's new K-12 operational strategy includes diagnostic and screening testing for COVID-19 as a highlighted mitigation effort. NCDHHS piloted diagnostic testing in &gt;200 schools. On March 4th, NC will expand beyond the pilot to offer testing resources for diagnostic testing for all and screening of adults in public schools statewide.</a:t>
            </a:r>
          </a:p>
          <a:p>
            <a:r>
              <a:rPr lang="en-US" sz="1800" dirty="0"/>
              <a:t>Diagnostic testing for COVID-19 means when symptomatic individuals and close contacts of positive cases receive a test. </a:t>
            </a:r>
          </a:p>
          <a:p>
            <a:r>
              <a:rPr lang="en-US" sz="1800" dirty="0"/>
              <a:t>Screening testing for COVID-19 means a percentage or group of individuals are periodically tested for the virus, whether or not they have symptoms or are close contacts. NC DHHS is recommending 1x weekly screening of all teachers and staff.</a:t>
            </a:r>
          </a:p>
          <a:p>
            <a:r>
              <a:rPr lang="en-US" sz="1800" dirty="0"/>
              <a:t>COVID-19 testing in K-12 schools is another mitigation layer being offered as an option to help keep teachers, staff, and students safer in schools. Consider it an additional tool in the toolkit for schools wishing to opt in.</a:t>
            </a:r>
          </a:p>
          <a:p>
            <a:r>
              <a:rPr lang="en-US" sz="1800" dirty="0"/>
              <a:t>NC has an ample supply of rapid COVID tests for public schools, which can be administered on-site by someone who is trained – not necessarily a medical professional.</a:t>
            </a:r>
          </a:p>
          <a:p>
            <a:r>
              <a:rPr lang="en-US" sz="1800" dirty="0"/>
              <a:t>Diagnostic testing in schools can help to identify if an individual with symptoms or close contact is positive or negative more quickly Screening testing in schools may reveal asymptomatic cases that otherwise might not be caught to quickly isolate presumptive cases, thereby reducing transmission</a:t>
            </a:r>
          </a:p>
        </p:txBody>
      </p:sp>
      <p:cxnSp>
        <p:nvCxnSpPr>
          <p:cNvPr id="4" name="Straight Connector 3">
            <a:extLst>
              <a:ext uri="{FF2B5EF4-FFF2-40B4-BE49-F238E27FC236}">
                <a16:creationId xmlns:a16="http://schemas.microsoft.com/office/drawing/2014/main" id="{B4C09A00-55E2-4BE0-A066-92179E1271FF}"/>
              </a:ext>
            </a:extLst>
          </p:cNvPr>
          <p:cNvCxnSpPr>
            <a:cxnSpLocks/>
          </p:cNvCxnSpPr>
          <p:nvPr/>
        </p:nvCxnSpPr>
        <p:spPr>
          <a:xfrm>
            <a:off x="0" y="1642190"/>
            <a:ext cx="12113922" cy="0"/>
          </a:xfrm>
          <a:prstGeom prst="line">
            <a:avLst/>
          </a:prstGeom>
          <a:ln w="53975">
            <a:solidFill>
              <a:srgbClr val="2941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890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8030-5071-4933-A546-DD2BF65FB663}"/>
              </a:ext>
            </a:extLst>
          </p:cNvPr>
          <p:cNvSpPr>
            <a:spLocks noGrp="1"/>
          </p:cNvSpPr>
          <p:nvPr>
            <p:ph type="title"/>
          </p:nvPr>
        </p:nvSpPr>
        <p:spPr/>
        <p:txBody>
          <a:bodyPr/>
          <a:lstStyle/>
          <a:p>
            <a:r>
              <a:rPr lang="en-US" b="1" dirty="0"/>
              <a:t>COVID Vaccine Distribution – Communications Resources</a:t>
            </a:r>
          </a:p>
        </p:txBody>
      </p:sp>
      <p:sp>
        <p:nvSpPr>
          <p:cNvPr id="3" name="Text Placeholder 2">
            <a:extLst>
              <a:ext uri="{FF2B5EF4-FFF2-40B4-BE49-F238E27FC236}">
                <a16:creationId xmlns:a16="http://schemas.microsoft.com/office/drawing/2014/main" id="{46FDE749-B1F1-4D6C-B614-59FCF602B76C}"/>
              </a:ext>
            </a:extLst>
          </p:cNvPr>
          <p:cNvSpPr>
            <a:spLocks noGrp="1"/>
          </p:cNvSpPr>
          <p:nvPr>
            <p:ph type="body" idx="1"/>
          </p:nvPr>
        </p:nvSpPr>
        <p:spPr/>
        <p:txBody>
          <a:bodyPr/>
          <a:lstStyle/>
          <a:p>
            <a:r>
              <a:rPr lang="en-US" dirty="0"/>
              <a:t>Sarah Hutchinson – Partner, </a:t>
            </a:r>
            <a:r>
              <a:rPr lang="en-US" dirty="0" err="1"/>
              <a:t>Neimand</a:t>
            </a:r>
            <a:r>
              <a:rPr lang="en-US" dirty="0"/>
              <a:t> Collaborative </a:t>
            </a:r>
          </a:p>
          <a:p>
            <a:endParaRPr lang="en-US" dirty="0"/>
          </a:p>
        </p:txBody>
      </p:sp>
    </p:spTree>
    <p:extLst>
      <p:ext uri="{BB962C8B-B14F-4D97-AF65-F5344CB8AC3E}">
        <p14:creationId xmlns:p14="http://schemas.microsoft.com/office/powerpoint/2010/main" val="2287719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B0EA7B-066C-9649-BCAA-DEA5343B4C1B}"/>
              </a:ext>
            </a:extLst>
          </p:cNvPr>
          <p:cNvSpPr>
            <a:spLocks noGrp="1"/>
          </p:cNvSpPr>
          <p:nvPr>
            <p:ph type="sldNum" sz="quarter" idx="12"/>
          </p:nvPr>
        </p:nvSpPr>
        <p:spPr>
          <a:xfrm>
            <a:off x="10466024" y="6389947"/>
            <a:ext cx="14496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5" descr="Graphical user interface, text, application&#10;&#10;Description automatically generated">
            <a:extLst>
              <a:ext uri="{FF2B5EF4-FFF2-40B4-BE49-F238E27FC236}">
                <a16:creationId xmlns:a16="http://schemas.microsoft.com/office/drawing/2014/main" id="{8B800ED0-1AD4-4EE2-8665-3ECBA79F5993}"/>
              </a:ext>
            </a:extLst>
          </p:cNvPr>
          <p:cNvPicPr>
            <a:picLocks noChangeAspect="1"/>
          </p:cNvPicPr>
          <p:nvPr/>
        </p:nvPicPr>
        <p:blipFill>
          <a:blip r:embed="rId3"/>
          <a:stretch>
            <a:fillRect/>
          </a:stretch>
        </p:blipFill>
        <p:spPr>
          <a:xfrm>
            <a:off x="297874" y="346639"/>
            <a:ext cx="11596252" cy="6164721"/>
          </a:xfrm>
          <a:prstGeom prst="rect">
            <a:avLst/>
          </a:prstGeom>
        </p:spPr>
      </p:pic>
      <p:sp>
        <p:nvSpPr>
          <p:cNvPr id="11" name="Title 1">
            <a:extLst>
              <a:ext uri="{FF2B5EF4-FFF2-40B4-BE49-F238E27FC236}">
                <a16:creationId xmlns:a16="http://schemas.microsoft.com/office/drawing/2014/main" id="{59D99E71-ADB5-4B14-812E-B65D37B02D25}"/>
              </a:ext>
            </a:extLst>
          </p:cNvPr>
          <p:cNvSpPr txBox="1">
            <a:spLocks/>
          </p:cNvSpPr>
          <p:nvPr/>
        </p:nvSpPr>
        <p:spPr>
          <a:xfrm>
            <a:off x="366347" y="250485"/>
            <a:ext cx="11493631" cy="592562"/>
          </a:xfrm>
        </p:spPr>
        <p:txBody>
          <a:bodyPr lIns="91440" tIns="45720" rIns="91440" bIns="45720" anchor="t"/>
          <a:lst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C4067"/>
                </a:solidFill>
                <a:effectLst/>
                <a:uLnTx/>
                <a:uFillTx/>
                <a:latin typeface="Arial"/>
                <a:ea typeface="+mj-ea"/>
                <a:cs typeface="Arial"/>
              </a:rPr>
              <a:t>New Resources</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0C4067"/>
              </a:solidFill>
              <a:effectLst/>
              <a:uLnTx/>
              <a:uFillTx/>
              <a:latin typeface="Arial" panose="020B0604020202020204" pitchFamily="34" charset="0"/>
              <a:ea typeface="+mj-ea"/>
              <a:cs typeface="Arial" panose="020B0604020202020204" pitchFamily="34" charset="0"/>
            </a:endParaRPr>
          </a:p>
        </p:txBody>
      </p:sp>
      <p:sp>
        <p:nvSpPr>
          <p:cNvPr id="3" name="Rectangle 2">
            <a:extLst>
              <a:ext uri="{FF2B5EF4-FFF2-40B4-BE49-F238E27FC236}">
                <a16:creationId xmlns:a16="http://schemas.microsoft.com/office/drawing/2014/main" id="{B4C42E1E-CF9F-4E9F-9755-950252ED338C}"/>
              </a:ext>
            </a:extLst>
          </p:cNvPr>
          <p:cNvSpPr/>
          <p:nvPr/>
        </p:nvSpPr>
        <p:spPr>
          <a:xfrm>
            <a:off x="6113162" y="6198443"/>
            <a:ext cx="6096000" cy="646331"/>
          </a:xfrm>
          <a:prstGeom prst="rect">
            <a:avLst/>
          </a:prstGeom>
        </p:spPr>
        <p:txBody>
          <a:bodyPr>
            <a:spAutoFit/>
          </a:bodyPr>
          <a:lstStyle/>
          <a:p>
            <a:pPr algn="ctr"/>
            <a:r>
              <a:rPr lang="en-US" u="sng" dirty="0">
                <a:solidFill>
                  <a:srgbClr val="0563C1"/>
                </a:solidFill>
                <a:latin typeface="Calibri" panose="020F0502020204030204" pitchFamily="34" charset="0"/>
                <a:ea typeface="Calibri" panose="020F0502020204030204" pitchFamily="34" charset="0"/>
                <a:hlinkClick r:id="rId4"/>
              </a:rPr>
              <a:t>https://covid19.ncdhhs.gov/vaccines/covid-19-vaccine-communications-toolkit</a:t>
            </a:r>
            <a:endParaRPr lang="en-US" dirty="0"/>
          </a:p>
        </p:txBody>
      </p:sp>
    </p:spTree>
    <p:extLst>
      <p:ext uri="{BB962C8B-B14F-4D97-AF65-F5344CB8AC3E}">
        <p14:creationId xmlns:p14="http://schemas.microsoft.com/office/powerpoint/2010/main" val="3049170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9D99E71-ADB5-4B14-812E-B65D37B02D25}"/>
              </a:ext>
            </a:extLst>
          </p:cNvPr>
          <p:cNvSpPr txBox="1">
            <a:spLocks/>
          </p:cNvSpPr>
          <p:nvPr/>
        </p:nvSpPr>
        <p:spPr>
          <a:xfrm>
            <a:off x="4965430" y="629268"/>
            <a:ext cx="6586491" cy="1286160"/>
          </a:xfrm>
        </p:spPr>
        <p:txBody>
          <a:bodyPr vert="horz" lIns="91440" tIns="45720" rIns="91440" bIns="45720" rtlCol="0" anchor="b">
            <a:normAutofit/>
          </a:bodyPr>
          <a:lst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700" b="1" i="0" u="none" strike="noStrike" kern="1200" cap="none" spc="0" normalizeH="0" baseline="0" noProof="0" dirty="0">
              <a:ln>
                <a:noFill/>
              </a:ln>
              <a:solidFill>
                <a:prstClr val="black"/>
              </a:solidFill>
              <a:effectLst/>
              <a:uLnTx/>
              <a:uFillTx/>
              <a:latin typeface="Calibri Light" panose="020F0302020204030204"/>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700" b="0" i="0" u="none" strike="noStrike" kern="1200" cap="none" spc="0" normalizeH="0" baseline="0" noProof="0" dirty="0">
              <a:ln>
                <a:noFill/>
              </a:ln>
              <a:solidFill>
                <a:prstClr val="black"/>
              </a:solidFill>
              <a:effectLst/>
              <a:uLnTx/>
              <a:uFillTx/>
              <a:latin typeface="Calibri Light" panose="020F0302020204030204"/>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700" b="1" i="0" u="none" strike="noStrike" kern="1200" cap="none" spc="0" normalizeH="0" baseline="0" noProof="0" dirty="0">
              <a:ln>
                <a:noFill/>
              </a:ln>
              <a:solidFill>
                <a:prstClr val="black"/>
              </a:solidFill>
              <a:effectLst/>
              <a:uLnTx/>
              <a:uFillTx/>
              <a:latin typeface="Calibri Light" panose="020F0302020204030204"/>
              <a:ea typeface="+mj-ea"/>
              <a:cs typeface="Arial" panose="020B0604020202020204" pitchFamily="34" charset="0"/>
            </a:endParaRPr>
          </a:p>
        </p:txBody>
      </p:sp>
      <p:sp>
        <p:nvSpPr>
          <p:cNvPr id="7" name="TextBox 6">
            <a:extLst>
              <a:ext uri="{FF2B5EF4-FFF2-40B4-BE49-F238E27FC236}">
                <a16:creationId xmlns:a16="http://schemas.microsoft.com/office/drawing/2014/main" id="{34F4DDEA-88DE-2141-9D88-3A7C8B9C9592}"/>
              </a:ext>
            </a:extLst>
          </p:cNvPr>
          <p:cNvSpPr txBox="1"/>
          <p:nvPr/>
        </p:nvSpPr>
        <p:spPr>
          <a:xfrm>
            <a:off x="4965431" y="2438400"/>
            <a:ext cx="6586489" cy="3785419"/>
          </a:xfrm>
          <a:prstGeom prst="rect">
            <a:avLst/>
          </a:prstGeom>
        </p:spPr>
        <p:txBody>
          <a:bodyPr vert="horz" lIns="91440" tIns="45720" rIns="91440" bIns="45720" rtlCol="0">
            <a:norm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Available in Spanish and English</a:t>
            </a:r>
          </a:p>
          <a:p>
            <a:pPr marL="11430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Download from Flyers section of the Vaccines Toolkit: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https://covid19.ncdhhs.gov/vaccines/covid-19-vaccine-communications-toolkit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Customize your own using our brand guidelines: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http://bit.ly/vaccines-brandguide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Graphical user interface, text, application&#10;&#10;Description automatically generated">
            <a:extLst>
              <a:ext uri="{FF2B5EF4-FFF2-40B4-BE49-F238E27FC236}">
                <a16:creationId xmlns:a16="http://schemas.microsoft.com/office/drawing/2014/main" id="{049C030E-9BA2-6948-ABAA-7A928A7A1C34}"/>
              </a:ext>
            </a:extLst>
          </p:cNvPr>
          <p:cNvPicPr>
            <a:picLocks noChangeAspect="1"/>
          </p:cNvPicPr>
          <p:nvPr/>
        </p:nvPicPr>
        <p:blipFill rotWithShape="1">
          <a:blip r:embed="rId5"/>
          <a:srcRect l="2539" r="9961"/>
          <a:stretch/>
        </p:blipFill>
        <p:spPr>
          <a:xfrm>
            <a:off x="0" y="10"/>
            <a:ext cx="4635571" cy="6857990"/>
          </a:xfrm>
          <a:prstGeom prst="rect">
            <a:avLst/>
          </a:prstGeom>
          <a:effectLst/>
        </p:spPr>
      </p:pic>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09F1D"/>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CB0EA7B-066C-9649-BCAA-DEA5343B4C1B}"/>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1F27F3A-B3E9-41ED-AF8F-A365F10BB6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430CA36C-0E8C-1A43-A4BD-0BF6E9B1D1A9}"/>
              </a:ext>
            </a:extLst>
          </p:cNvPr>
          <p:cNvSpPr/>
          <p:nvPr/>
        </p:nvSpPr>
        <p:spPr>
          <a:xfrm>
            <a:off x="5080934" y="391568"/>
            <a:ext cx="6096000" cy="172354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New Flyer: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Child Care and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School Workers</a:t>
            </a:r>
          </a:p>
        </p:txBody>
      </p:sp>
    </p:spTree>
    <p:extLst>
      <p:ext uri="{BB962C8B-B14F-4D97-AF65-F5344CB8AC3E}">
        <p14:creationId xmlns:p14="http://schemas.microsoft.com/office/powerpoint/2010/main" val="1990148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F49F-3ED5-466E-8005-2CDC49BF01F3}"/>
              </a:ext>
            </a:extLst>
          </p:cNvPr>
          <p:cNvSpPr>
            <a:spLocks noGrp="1"/>
          </p:cNvSpPr>
          <p:nvPr>
            <p:ph type="title"/>
          </p:nvPr>
        </p:nvSpPr>
        <p:spPr/>
        <p:txBody>
          <a:bodyPr/>
          <a:lstStyle/>
          <a:p>
            <a:r>
              <a:rPr lang="en-US" sz="3200" b="1" dirty="0">
                <a:solidFill>
                  <a:schemeClr val="accent1">
                    <a:lumMod val="50000"/>
                  </a:schemeClr>
                </a:solidFill>
                <a:latin typeface="Arial" panose="020B0604020202020204" pitchFamily="34" charset="0"/>
                <a:cs typeface="Arial" panose="020B0604020202020204" pitchFamily="34" charset="0"/>
              </a:rPr>
              <a:t>Social Media Content Distribution</a:t>
            </a:r>
            <a:br>
              <a:rPr lang="en-US" dirty="0"/>
            </a:br>
            <a:endParaRPr lang="en-US" dirty="0"/>
          </a:p>
        </p:txBody>
      </p:sp>
      <p:sp>
        <p:nvSpPr>
          <p:cNvPr id="14" name="Content Placeholder 5">
            <a:extLst>
              <a:ext uri="{FF2B5EF4-FFF2-40B4-BE49-F238E27FC236}">
                <a16:creationId xmlns:a16="http://schemas.microsoft.com/office/drawing/2014/main" id="{7912A819-A12D-45D3-BB4B-875412AACCC5}"/>
              </a:ext>
            </a:extLst>
          </p:cNvPr>
          <p:cNvSpPr txBox="1">
            <a:spLocks/>
          </p:cNvSpPr>
          <p:nvPr/>
        </p:nvSpPr>
        <p:spPr>
          <a:xfrm>
            <a:off x="741036" y="1375469"/>
            <a:ext cx="5354964" cy="7364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Private Toolkit for Outreach &amp; Engagement Partners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Editable Graphics for Customization</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8E63D340-A7C9-4B02-8149-E390046F39F1}"/>
              </a:ext>
            </a:extLst>
          </p:cNvPr>
          <p:cNvPicPr>
            <a:picLocks noChangeAspect="1"/>
          </p:cNvPicPr>
          <p:nvPr/>
        </p:nvPicPr>
        <p:blipFill rotWithShape="1">
          <a:blip r:embed="rId2"/>
          <a:srcRect r="3370"/>
          <a:stretch/>
        </p:blipFill>
        <p:spPr>
          <a:xfrm>
            <a:off x="741035" y="2111880"/>
            <a:ext cx="6984481" cy="3908775"/>
          </a:xfrm>
          <a:prstGeom prst="rect">
            <a:avLst/>
          </a:prstGeom>
          <a:ln>
            <a:solidFill>
              <a:schemeClr val="bg2"/>
            </a:solidFill>
          </a:ln>
        </p:spPr>
      </p:pic>
      <p:pic>
        <p:nvPicPr>
          <p:cNvPr id="18" name="Picture 17">
            <a:extLst>
              <a:ext uri="{FF2B5EF4-FFF2-40B4-BE49-F238E27FC236}">
                <a16:creationId xmlns:a16="http://schemas.microsoft.com/office/drawing/2014/main" id="{7D0F1DE9-3B92-45F4-9C78-5B13E15095D1}"/>
              </a:ext>
            </a:extLst>
          </p:cNvPr>
          <p:cNvPicPr>
            <a:picLocks noChangeAspect="1"/>
          </p:cNvPicPr>
          <p:nvPr/>
        </p:nvPicPr>
        <p:blipFill>
          <a:blip r:embed="rId3"/>
          <a:stretch>
            <a:fillRect/>
          </a:stretch>
        </p:blipFill>
        <p:spPr>
          <a:xfrm>
            <a:off x="7972994" y="1375469"/>
            <a:ext cx="2095680" cy="2912482"/>
          </a:xfrm>
          <a:prstGeom prst="rect">
            <a:avLst/>
          </a:prstGeom>
          <a:ln>
            <a:solidFill>
              <a:schemeClr val="bg2"/>
            </a:solidFill>
          </a:ln>
        </p:spPr>
      </p:pic>
      <p:pic>
        <p:nvPicPr>
          <p:cNvPr id="20" name="Picture 19">
            <a:extLst>
              <a:ext uri="{FF2B5EF4-FFF2-40B4-BE49-F238E27FC236}">
                <a16:creationId xmlns:a16="http://schemas.microsoft.com/office/drawing/2014/main" id="{5C7D173E-BDD9-4E0A-9902-A79A131B48F9}"/>
              </a:ext>
            </a:extLst>
          </p:cNvPr>
          <p:cNvPicPr>
            <a:picLocks noChangeAspect="1"/>
          </p:cNvPicPr>
          <p:nvPr/>
        </p:nvPicPr>
        <p:blipFill>
          <a:blip r:embed="rId4"/>
          <a:stretch>
            <a:fillRect/>
          </a:stretch>
        </p:blipFill>
        <p:spPr>
          <a:xfrm>
            <a:off x="9020834" y="3154364"/>
            <a:ext cx="2095680" cy="2956405"/>
          </a:xfrm>
          <a:prstGeom prst="rect">
            <a:avLst/>
          </a:prstGeom>
          <a:ln>
            <a:solidFill>
              <a:schemeClr val="bg2"/>
            </a:solidFill>
          </a:ln>
        </p:spPr>
      </p:pic>
      <p:sp>
        <p:nvSpPr>
          <p:cNvPr id="23" name="Title 29">
            <a:extLst>
              <a:ext uri="{FF2B5EF4-FFF2-40B4-BE49-F238E27FC236}">
                <a16:creationId xmlns:a16="http://schemas.microsoft.com/office/drawing/2014/main" id="{F9135B43-B174-4BBD-9A03-6ACEB6056680}"/>
              </a:ext>
            </a:extLst>
          </p:cNvPr>
          <p:cNvSpPr txBox="1">
            <a:spLocks/>
          </p:cNvSpPr>
          <p:nvPr/>
        </p:nvSpPr>
        <p:spPr>
          <a:xfrm>
            <a:off x="400952" y="875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Rectangle 2">
            <a:extLst>
              <a:ext uri="{FF2B5EF4-FFF2-40B4-BE49-F238E27FC236}">
                <a16:creationId xmlns:a16="http://schemas.microsoft.com/office/drawing/2014/main" id="{F9801C12-1FAC-40E9-83AD-2BAFE320426B}"/>
              </a:ext>
            </a:extLst>
          </p:cNvPr>
          <p:cNvSpPr/>
          <p:nvPr/>
        </p:nvSpPr>
        <p:spPr>
          <a:xfrm>
            <a:off x="1185275" y="6073070"/>
            <a:ext cx="6096000" cy="646331"/>
          </a:xfrm>
          <a:prstGeom prst="rect">
            <a:avLst/>
          </a:prstGeom>
        </p:spPr>
        <p:txBody>
          <a:bodyPr>
            <a:spAutoFit/>
          </a:bodyPr>
          <a:lstStyle/>
          <a:p>
            <a:pPr algn="ctr"/>
            <a:r>
              <a:rPr lang="en-US" u="sng" dirty="0">
                <a:solidFill>
                  <a:srgbClr val="0563C1"/>
                </a:solidFill>
                <a:latin typeface="Calibri" panose="020F0502020204030204" pitchFamily="34" charset="0"/>
                <a:ea typeface="Calibri" panose="020F0502020204030204" pitchFamily="34" charset="0"/>
                <a:hlinkClick r:id="rId5"/>
              </a:rPr>
              <a:t>https://docs.google.com/spreadsheets/d/1CZusp4rhbMaTgiarj_oK_bhPAfFUFxwWvS-ZEckFGaM/edit#gid=1342422584</a:t>
            </a:r>
            <a:endParaRPr lang="en-US" dirty="0"/>
          </a:p>
        </p:txBody>
      </p:sp>
    </p:spTree>
    <p:extLst>
      <p:ext uri="{BB962C8B-B14F-4D97-AF65-F5344CB8AC3E}">
        <p14:creationId xmlns:p14="http://schemas.microsoft.com/office/powerpoint/2010/main" val="2962519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020DD8-F660-4055-B280-68233D7829F7}"/>
              </a:ext>
            </a:extLst>
          </p:cNvPr>
          <p:cNvSpPr>
            <a:spLocks noGrp="1"/>
          </p:cNvSpPr>
          <p:nvPr>
            <p:ph type="title"/>
          </p:nvPr>
        </p:nvSpPr>
        <p:spPr/>
        <p:txBody>
          <a:bodyPr/>
          <a:lstStyle/>
          <a:p>
            <a:r>
              <a:rPr lang="en-US" sz="3200" b="1" dirty="0">
                <a:solidFill>
                  <a:schemeClr val="accent1">
                    <a:lumMod val="50000"/>
                  </a:schemeClr>
                </a:solidFill>
                <a:latin typeface="Arial" panose="020B0604020202020204" pitchFamily="34" charset="0"/>
                <a:cs typeface="Arial" panose="020B0604020202020204" pitchFamily="34" charset="0"/>
              </a:rPr>
              <a:t>Expanded Web Tools: </a:t>
            </a:r>
            <a:br>
              <a:rPr lang="en-US" sz="3200" b="1" dirty="0">
                <a:solidFill>
                  <a:schemeClr val="accent1">
                    <a:lumMod val="50000"/>
                  </a:schemeClr>
                </a:solidFill>
                <a:latin typeface="Arial" panose="020B0604020202020204" pitchFamily="34" charset="0"/>
                <a:cs typeface="Arial" panose="020B0604020202020204" pitchFamily="34" charset="0"/>
              </a:rPr>
            </a:br>
            <a:r>
              <a:rPr lang="en-US" sz="3200" b="1" dirty="0">
                <a:solidFill>
                  <a:schemeClr val="accent1">
                    <a:lumMod val="50000"/>
                  </a:schemeClr>
                </a:solidFill>
                <a:latin typeface="Arial" panose="020B0604020202020204" pitchFamily="34" charset="0"/>
                <a:cs typeface="Arial" panose="020B0604020202020204" pitchFamily="34" charset="0"/>
              </a:rPr>
              <a:t>Eligibility Tracker, Vaccination Locator</a:t>
            </a:r>
          </a:p>
        </p:txBody>
      </p:sp>
      <p:sp>
        <p:nvSpPr>
          <p:cNvPr id="4" name="Slide Number Placeholder 3">
            <a:extLst>
              <a:ext uri="{FF2B5EF4-FFF2-40B4-BE49-F238E27FC236}">
                <a16:creationId xmlns:a16="http://schemas.microsoft.com/office/drawing/2014/main" id="{01A2418D-5054-4086-9BDB-DDB8FBE63A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white"/>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prstClr val="white"/>
              </a:solidFill>
              <a:effectLst/>
              <a:uLnTx/>
              <a:uFillTx/>
              <a:latin typeface="Franklin Gothic Demi Cond" panose="020B0706030402020204" pitchFamily="34" charset="0"/>
              <a:ea typeface="+mn-ea"/>
              <a:cs typeface="+mn-cs"/>
            </a:endParaRPr>
          </a:p>
        </p:txBody>
      </p:sp>
      <p:pic>
        <p:nvPicPr>
          <p:cNvPr id="8" name="Picture 7">
            <a:extLst>
              <a:ext uri="{FF2B5EF4-FFF2-40B4-BE49-F238E27FC236}">
                <a16:creationId xmlns:a16="http://schemas.microsoft.com/office/drawing/2014/main" id="{8847F52F-FA90-4F3C-9EE9-9681EECE4553}"/>
              </a:ext>
            </a:extLst>
          </p:cNvPr>
          <p:cNvPicPr>
            <a:picLocks noChangeAspect="1"/>
          </p:cNvPicPr>
          <p:nvPr/>
        </p:nvPicPr>
        <p:blipFill rotWithShape="1">
          <a:blip r:embed="rId2">
            <a:extLst>
              <a:ext uri="{28A0092B-C50C-407E-A947-70E740481C1C}">
                <a14:useLocalDpi xmlns:a14="http://schemas.microsoft.com/office/drawing/2010/main" val="0"/>
              </a:ext>
            </a:extLst>
          </a:blip>
          <a:srcRect b="23520"/>
          <a:stretch/>
        </p:blipFill>
        <p:spPr>
          <a:xfrm>
            <a:off x="1092963" y="1561106"/>
            <a:ext cx="5632344" cy="4710988"/>
          </a:xfrm>
          <a:prstGeom prst="rect">
            <a:avLst/>
          </a:prstGeom>
        </p:spPr>
      </p:pic>
      <p:pic>
        <p:nvPicPr>
          <p:cNvPr id="7" name="Picture 6">
            <a:extLst>
              <a:ext uri="{FF2B5EF4-FFF2-40B4-BE49-F238E27FC236}">
                <a16:creationId xmlns:a16="http://schemas.microsoft.com/office/drawing/2014/main" id="{4F86ACBF-78CF-4061-AB61-7AEA9282503B}"/>
              </a:ext>
            </a:extLst>
          </p:cNvPr>
          <p:cNvPicPr>
            <a:picLocks noChangeAspect="1"/>
          </p:cNvPicPr>
          <p:nvPr/>
        </p:nvPicPr>
        <p:blipFill>
          <a:blip r:embed="rId3"/>
          <a:stretch>
            <a:fillRect/>
          </a:stretch>
        </p:blipFill>
        <p:spPr>
          <a:xfrm>
            <a:off x="1562693" y="3390900"/>
            <a:ext cx="4692884" cy="1321796"/>
          </a:xfrm>
          <a:prstGeom prst="rect">
            <a:avLst/>
          </a:prstGeom>
        </p:spPr>
      </p:pic>
      <p:pic>
        <p:nvPicPr>
          <p:cNvPr id="11" name="Picture 10">
            <a:extLst>
              <a:ext uri="{FF2B5EF4-FFF2-40B4-BE49-F238E27FC236}">
                <a16:creationId xmlns:a16="http://schemas.microsoft.com/office/drawing/2014/main" id="{73BD9375-899E-4ED2-B6F2-0B281C00310C}"/>
              </a:ext>
            </a:extLst>
          </p:cNvPr>
          <p:cNvPicPr>
            <a:picLocks noChangeAspect="1"/>
          </p:cNvPicPr>
          <p:nvPr/>
        </p:nvPicPr>
        <p:blipFill rotWithShape="1">
          <a:blip r:embed="rId4"/>
          <a:srcRect b="82488"/>
          <a:stretch/>
        </p:blipFill>
        <p:spPr>
          <a:xfrm>
            <a:off x="1504155" y="1948089"/>
            <a:ext cx="4764832" cy="1009190"/>
          </a:xfrm>
          <a:prstGeom prst="rect">
            <a:avLst/>
          </a:prstGeom>
        </p:spPr>
      </p:pic>
      <p:pic>
        <p:nvPicPr>
          <p:cNvPr id="13" name="Picture 12">
            <a:extLst>
              <a:ext uri="{FF2B5EF4-FFF2-40B4-BE49-F238E27FC236}">
                <a16:creationId xmlns:a16="http://schemas.microsoft.com/office/drawing/2014/main" id="{399BEFB7-81E8-4A84-A008-F18A8D8A2294}"/>
              </a:ext>
            </a:extLst>
          </p:cNvPr>
          <p:cNvPicPr>
            <a:picLocks noChangeAspect="1"/>
          </p:cNvPicPr>
          <p:nvPr/>
        </p:nvPicPr>
        <p:blipFill>
          <a:blip r:embed="rId5"/>
          <a:stretch>
            <a:fillRect/>
          </a:stretch>
        </p:blipFill>
        <p:spPr>
          <a:xfrm>
            <a:off x="8404651" y="5156623"/>
            <a:ext cx="3034448" cy="1416685"/>
          </a:xfrm>
          <a:prstGeom prst="rect">
            <a:avLst/>
          </a:prstGeom>
        </p:spPr>
      </p:pic>
      <p:grpSp>
        <p:nvGrpSpPr>
          <p:cNvPr id="16" name="Group 15">
            <a:extLst>
              <a:ext uri="{FF2B5EF4-FFF2-40B4-BE49-F238E27FC236}">
                <a16:creationId xmlns:a16="http://schemas.microsoft.com/office/drawing/2014/main" id="{8DC55E0B-24CD-4826-B205-5D08FEB32E15}"/>
              </a:ext>
            </a:extLst>
          </p:cNvPr>
          <p:cNvGrpSpPr/>
          <p:nvPr/>
        </p:nvGrpSpPr>
        <p:grpSpPr>
          <a:xfrm>
            <a:off x="8388815" y="314728"/>
            <a:ext cx="3066120" cy="1581990"/>
            <a:chOff x="7164447" y="1191169"/>
            <a:chExt cx="4695380" cy="2817472"/>
          </a:xfrm>
        </p:grpSpPr>
        <p:pic>
          <p:nvPicPr>
            <p:cNvPr id="10" name="Picture 9">
              <a:extLst>
                <a:ext uri="{FF2B5EF4-FFF2-40B4-BE49-F238E27FC236}">
                  <a16:creationId xmlns:a16="http://schemas.microsoft.com/office/drawing/2014/main" id="{A1452D6A-5440-422B-9235-BB559F143F50}"/>
                </a:ext>
              </a:extLst>
            </p:cNvPr>
            <p:cNvPicPr>
              <a:picLocks noChangeAspect="1"/>
            </p:cNvPicPr>
            <p:nvPr/>
          </p:nvPicPr>
          <p:blipFill rotWithShape="1">
            <a:blip r:embed="rId4"/>
            <a:srcRect t="59013" b="-997"/>
            <a:stretch/>
          </p:blipFill>
          <p:spPr>
            <a:xfrm>
              <a:off x="7209768" y="1647499"/>
              <a:ext cx="4650059" cy="2361142"/>
            </a:xfrm>
            <a:prstGeom prst="rect">
              <a:avLst/>
            </a:prstGeom>
          </p:spPr>
        </p:pic>
        <p:pic>
          <p:nvPicPr>
            <p:cNvPr id="15" name="Picture 14">
              <a:extLst>
                <a:ext uri="{FF2B5EF4-FFF2-40B4-BE49-F238E27FC236}">
                  <a16:creationId xmlns:a16="http://schemas.microsoft.com/office/drawing/2014/main" id="{186969E0-83B7-4F83-B381-4678046C7272}"/>
                </a:ext>
              </a:extLst>
            </p:cNvPr>
            <p:cNvPicPr>
              <a:picLocks noChangeAspect="1"/>
            </p:cNvPicPr>
            <p:nvPr/>
          </p:nvPicPr>
          <p:blipFill>
            <a:blip r:embed="rId6"/>
            <a:stretch>
              <a:fillRect/>
            </a:stretch>
          </p:blipFill>
          <p:spPr>
            <a:xfrm>
              <a:off x="7164447" y="1191169"/>
              <a:ext cx="4419981" cy="486410"/>
            </a:xfrm>
            <a:prstGeom prst="rect">
              <a:avLst/>
            </a:prstGeom>
          </p:spPr>
        </p:pic>
      </p:grpSp>
      <p:pic>
        <p:nvPicPr>
          <p:cNvPr id="20" name="Picture 19">
            <a:extLst>
              <a:ext uri="{FF2B5EF4-FFF2-40B4-BE49-F238E27FC236}">
                <a16:creationId xmlns:a16="http://schemas.microsoft.com/office/drawing/2014/main" id="{5CCD7EEE-2B43-4CFB-9AF9-76FF0C496E41}"/>
              </a:ext>
            </a:extLst>
          </p:cNvPr>
          <p:cNvPicPr>
            <a:picLocks noChangeAspect="1"/>
          </p:cNvPicPr>
          <p:nvPr/>
        </p:nvPicPr>
        <p:blipFill rotWithShape="1">
          <a:blip r:embed="rId7"/>
          <a:srcRect b="19477"/>
          <a:stretch/>
        </p:blipFill>
        <p:spPr>
          <a:xfrm>
            <a:off x="8404651" y="1995812"/>
            <a:ext cx="3035486" cy="3113088"/>
          </a:xfrm>
          <a:prstGeom prst="rect">
            <a:avLst/>
          </a:prstGeom>
        </p:spPr>
      </p:pic>
      <p:sp>
        <p:nvSpPr>
          <p:cNvPr id="3" name="Rectangle 2">
            <a:extLst>
              <a:ext uri="{FF2B5EF4-FFF2-40B4-BE49-F238E27FC236}">
                <a16:creationId xmlns:a16="http://schemas.microsoft.com/office/drawing/2014/main" id="{9BB1BDA9-11C2-4785-8939-442F902A1E28}"/>
              </a:ext>
            </a:extLst>
          </p:cNvPr>
          <p:cNvSpPr/>
          <p:nvPr/>
        </p:nvSpPr>
        <p:spPr>
          <a:xfrm>
            <a:off x="2139912" y="6272094"/>
            <a:ext cx="3294876" cy="369332"/>
          </a:xfrm>
          <a:prstGeom prst="rect">
            <a:avLst/>
          </a:prstGeom>
        </p:spPr>
        <p:txBody>
          <a:bodyPr wrap="none">
            <a:spAutoFit/>
          </a:bodyPr>
          <a:lstStyle/>
          <a:p>
            <a:r>
              <a:rPr lang="en-US" dirty="0">
                <a:hlinkClick r:id="rId8"/>
              </a:rPr>
              <a:t>http://yourspotyourshot.nc.gov/</a:t>
            </a:r>
            <a:r>
              <a:rPr lang="en-US" dirty="0"/>
              <a:t> </a:t>
            </a:r>
          </a:p>
        </p:txBody>
      </p:sp>
    </p:spTree>
    <p:extLst>
      <p:ext uri="{BB962C8B-B14F-4D97-AF65-F5344CB8AC3E}">
        <p14:creationId xmlns:p14="http://schemas.microsoft.com/office/powerpoint/2010/main" val="1814058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CF070E8-1B53-4FD6-A490-ACA7F5F73AC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4"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8CF070E8-1B53-4FD6-A490-ACA7F5F73AC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Subtitle 6">
            <a:extLst>
              <a:ext uri="{FF2B5EF4-FFF2-40B4-BE49-F238E27FC236}">
                <a16:creationId xmlns:a16="http://schemas.microsoft.com/office/drawing/2014/main" id="{93E294C7-E377-4880-A632-05F660641347}"/>
              </a:ext>
            </a:extLst>
          </p:cNvPr>
          <p:cNvSpPr txBox="1">
            <a:spLocks/>
          </p:cNvSpPr>
          <p:nvPr/>
        </p:nvSpPr>
        <p:spPr>
          <a:xfrm>
            <a:off x="149086" y="157502"/>
            <a:ext cx="11964835" cy="60598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b="1" u="none" strike="noStrike" kern="1200" cap="none" spc="0" normalizeH="0" baseline="0" noProof="0" dirty="0">
                <a:ln>
                  <a:noFill/>
                </a:ln>
                <a:solidFill>
                  <a:srgbClr val="294158"/>
                </a:solidFill>
                <a:effectLst/>
                <a:uLnTx/>
                <a:uFillTx/>
                <a:cs typeface="Arial"/>
              </a:rPr>
              <a:t>Q &amp;</a:t>
            </a:r>
            <a:r>
              <a:rPr lang="en-US" b="1" dirty="0">
                <a:solidFill>
                  <a:srgbClr val="294158"/>
                </a:solidFill>
                <a:cs typeface="Arial"/>
              </a:rPr>
              <a:t> A</a:t>
            </a:r>
            <a:endParaRPr lang="en-US" b="1" u="none" strike="noStrike" kern="1200" cap="none" spc="0" normalizeH="0" baseline="0" noProof="0" dirty="0">
              <a:ln>
                <a:noFill/>
              </a:ln>
              <a:solidFill>
                <a:srgbClr val="294158"/>
              </a:solidFill>
              <a:effectLst/>
              <a:uLnTx/>
              <a:uFillTx/>
              <a:cs typeface="Arial" panose="020B0604020202020204" pitchFamily="34" charset="0"/>
            </a:endParaRPr>
          </a:p>
        </p:txBody>
      </p:sp>
      <p:sp>
        <p:nvSpPr>
          <p:cNvPr id="6" name="Rectangle 5">
            <a:extLst>
              <a:ext uri="{FF2B5EF4-FFF2-40B4-BE49-F238E27FC236}">
                <a16:creationId xmlns:a16="http://schemas.microsoft.com/office/drawing/2014/main" id="{0460D354-278B-4A98-9EF0-D3E89CCF1557}"/>
              </a:ext>
            </a:extLst>
          </p:cNvPr>
          <p:cNvSpPr/>
          <p:nvPr/>
        </p:nvSpPr>
        <p:spPr>
          <a:xfrm>
            <a:off x="0" y="6354402"/>
            <a:ext cx="12192000" cy="492712"/>
          </a:xfrm>
          <a:prstGeom prst="rect">
            <a:avLst/>
          </a:prstGeom>
          <a:solidFill>
            <a:srgbClr val="294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cs typeface="Times New Roman"/>
              </a:rPr>
              <a:t>NC DHHS COVID – 19 Response</a:t>
            </a:r>
          </a:p>
        </p:txBody>
      </p:sp>
      <p:cxnSp>
        <p:nvCxnSpPr>
          <p:cNvPr id="237" name="Straight Connector 236">
            <a:extLst>
              <a:ext uri="{FF2B5EF4-FFF2-40B4-BE49-F238E27FC236}">
                <a16:creationId xmlns:a16="http://schemas.microsoft.com/office/drawing/2014/main" id="{CE8FDD21-37B7-4AF2-BDD9-C1BB80DD52B4}"/>
              </a:ext>
            </a:extLst>
          </p:cNvPr>
          <p:cNvCxnSpPr>
            <a:cxnSpLocks/>
          </p:cNvCxnSpPr>
          <p:nvPr/>
        </p:nvCxnSpPr>
        <p:spPr>
          <a:xfrm>
            <a:off x="0" y="774367"/>
            <a:ext cx="12113922" cy="0"/>
          </a:xfrm>
          <a:prstGeom prst="line">
            <a:avLst/>
          </a:prstGeom>
          <a:ln w="53975">
            <a:solidFill>
              <a:srgbClr val="294158"/>
            </a:solidFill>
          </a:ln>
        </p:spPr>
        <p:style>
          <a:lnRef idx="1">
            <a:schemeClr val="accent1"/>
          </a:lnRef>
          <a:fillRef idx="0">
            <a:schemeClr val="accent1"/>
          </a:fillRef>
          <a:effectRef idx="0">
            <a:schemeClr val="accent1"/>
          </a:effectRef>
          <a:fontRef idx="minor">
            <a:schemeClr val="tx1"/>
          </a:fontRef>
        </p:style>
      </p:cxnSp>
      <p:pic>
        <p:nvPicPr>
          <p:cNvPr id="4" name="Graphic 3" descr="Customer review">
            <a:extLst>
              <a:ext uri="{FF2B5EF4-FFF2-40B4-BE49-F238E27FC236}">
                <a16:creationId xmlns:a16="http://schemas.microsoft.com/office/drawing/2014/main" id="{AA2E0A2A-3397-4CC5-8EC2-898B6B1AE51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52102" y="1148966"/>
            <a:ext cx="4809066" cy="4809066"/>
          </a:xfrm>
          <a:prstGeom prst="rect">
            <a:avLst/>
          </a:prstGeom>
        </p:spPr>
      </p:pic>
      <p:sp>
        <p:nvSpPr>
          <p:cNvPr id="2" name="Rectangle 1">
            <a:extLst>
              <a:ext uri="{FF2B5EF4-FFF2-40B4-BE49-F238E27FC236}">
                <a16:creationId xmlns:a16="http://schemas.microsoft.com/office/drawing/2014/main" id="{2FABCC4E-9687-497B-9F02-DAE8BF66506F}"/>
              </a:ext>
            </a:extLst>
          </p:cNvPr>
          <p:cNvSpPr/>
          <p:nvPr/>
        </p:nvSpPr>
        <p:spPr>
          <a:xfrm>
            <a:off x="345896" y="2644170"/>
            <a:ext cx="6096000" cy="1569660"/>
          </a:xfrm>
          <a:prstGeom prst="rect">
            <a:avLst/>
          </a:prstGeom>
        </p:spPr>
        <p:txBody>
          <a:bodyPr>
            <a:spAutoFit/>
          </a:bodyPr>
          <a:lstStyle/>
          <a:p>
            <a:pPr lvl="1" algn="ctr" fontAlgn="base"/>
            <a:r>
              <a:rPr lang="en-US" sz="2400" dirty="0"/>
              <a:t>Reach out to </a:t>
            </a:r>
            <a:r>
              <a:rPr lang="en-US" sz="2400" dirty="0">
                <a:hlinkClick r:id="rId9"/>
              </a:rPr>
              <a:t>StrongSchoolsNC@dhhs.nc.gov</a:t>
            </a:r>
            <a:endParaRPr lang="en-US" sz="2400" dirty="0"/>
          </a:p>
          <a:p>
            <a:pPr lvl="1" algn="ctr" fontAlgn="base"/>
            <a:r>
              <a:rPr lang="en-US" sz="2400" dirty="0"/>
              <a:t> for ongoing questions and support about NC DHHS K-12 COVID-19 response</a:t>
            </a:r>
            <a:endParaRPr lang="en-US" sz="2400" dirty="0">
              <a:cs typeface="Calibri"/>
            </a:endParaRPr>
          </a:p>
        </p:txBody>
      </p:sp>
    </p:spTree>
    <p:extLst>
      <p:ext uri="{BB962C8B-B14F-4D97-AF65-F5344CB8AC3E}">
        <p14:creationId xmlns:p14="http://schemas.microsoft.com/office/powerpoint/2010/main" val="832348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6">
            <a:extLst>
              <a:ext uri="{FF2B5EF4-FFF2-40B4-BE49-F238E27FC236}">
                <a16:creationId xmlns:a16="http://schemas.microsoft.com/office/drawing/2014/main" id="{A67C8D2C-2F08-422D-82DD-101510F38978}"/>
              </a:ext>
            </a:extLst>
          </p:cNvPr>
          <p:cNvSpPr txBox="1">
            <a:spLocks/>
          </p:cNvSpPr>
          <p:nvPr/>
        </p:nvSpPr>
        <p:spPr>
          <a:xfrm>
            <a:off x="149086" y="132101"/>
            <a:ext cx="11964835" cy="60598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solidFill>
                <a:srgbClr val="294158"/>
              </a:solidFill>
            </a:endParaRPr>
          </a:p>
        </p:txBody>
      </p:sp>
      <p:cxnSp>
        <p:nvCxnSpPr>
          <p:cNvPr id="9" name="Straight Connector 8">
            <a:extLst>
              <a:ext uri="{FF2B5EF4-FFF2-40B4-BE49-F238E27FC236}">
                <a16:creationId xmlns:a16="http://schemas.microsoft.com/office/drawing/2014/main" id="{2B872C6C-7B01-49BC-8AE2-52B2B62C34DD}"/>
              </a:ext>
            </a:extLst>
          </p:cNvPr>
          <p:cNvCxnSpPr>
            <a:cxnSpLocks/>
          </p:cNvCxnSpPr>
          <p:nvPr/>
        </p:nvCxnSpPr>
        <p:spPr>
          <a:xfrm>
            <a:off x="0" y="717517"/>
            <a:ext cx="12113922" cy="0"/>
          </a:xfrm>
          <a:prstGeom prst="line">
            <a:avLst/>
          </a:prstGeom>
          <a:ln w="53975">
            <a:solidFill>
              <a:srgbClr val="294158"/>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E671518-1328-450D-9CE2-BC2281697D6A}"/>
              </a:ext>
            </a:extLst>
          </p:cNvPr>
          <p:cNvSpPr/>
          <p:nvPr/>
        </p:nvSpPr>
        <p:spPr>
          <a:xfrm>
            <a:off x="0" y="6365288"/>
            <a:ext cx="12192000" cy="492712"/>
          </a:xfrm>
          <a:prstGeom prst="rect">
            <a:avLst/>
          </a:prstGeom>
          <a:solidFill>
            <a:srgbClr val="294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cs typeface="Times New Roman"/>
              </a:rPr>
              <a:t>NC DHHS COVID – 19 Response</a:t>
            </a:r>
          </a:p>
        </p:txBody>
      </p:sp>
      <p:sp>
        <p:nvSpPr>
          <p:cNvPr id="6" name="Subtitle 5">
            <a:extLst>
              <a:ext uri="{FF2B5EF4-FFF2-40B4-BE49-F238E27FC236}">
                <a16:creationId xmlns:a16="http://schemas.microsoft.com/office/drawing/2014/main" id="{03F10A87-4C37-41A0-BC02-E96ADE7191B4}"/>
              </a:ext>
            </a:extLst>
          </p:cNvPr>
          <p:cNvSpPr>
            <a:spLocks noGrp="1"/>
          </p:cNvSpPr>
          <p:nvPr>
            <p:ph type="subTitle" idx="1"/>
          </p:nvPr>
        </p:nvSpPr>
        <p:spPr>
          <a:xfrm>
            <a:off x="349183" y="996593"/>
            <a:ext cx="10428407" cy="4941869"/>
          </a:xfrm>
        </p:spPr>
        <p:txBody>
          <a:bodyPr anchor="ctr">
            <a:normAutofit lnSpcReduction="10000"/>
          </a:bodyPr>
          <a:lstStyle/>
          <a:p>
            <a:endParaRPr lang="en-US" b="1" dirty="0"/>
          </a:p>
          <a:p>
            <a:r>
              <a:rPr lang="en-US" b="1" dirty="0"/>
              <a:t>CDC Operational Strategy for K – 12</a:t>
            </a:r>
          </a:p>
          <a:p>
            <a:endParaRPr lang="en-US" b="1" dirty="0"/>
          </a:p>
          <a:p>
            <a:r>
              <a:rPr lang="en-US" b="1" dirty="0"/>
              <a:t>K-12 COVID-19 Testing – Expanding Statewide</a:t>
            </a:r>
          </a:p>
          <a:p>
            <a:endParaRPr lang="en-US" b="1" dirty="0"/>
          </a:p>
          <a:p>
            <a:r>
              <a:rPr lang="en-US" b="1" dirty="0"/>
              <a:t>COVID Vaccine Distribution – Communications Resources</a:t>
            </a:r>
          </a:p>
          <a:p>
            <a:endParaRPr lang="en-US" b="1" dirty="0"/>
          </a:p>
          <a:p>
            <a:r>
              <a:rPr lang="en-US" b="1" dirty="0"/>
              <a:t>Speakers:</a:t>
            </a:r>
          </a:p>
          <a:p>
            <a:pPr marL="342900" indent="-342900">
              <a:buFont typeface="Arial" panose="020B0604020202020204" pitchFamily="34" charset="0"/>
              <a:buChar char="•"/>
            </a:pPr>
            <a:r>
              <a:rPr lang="en-US" dirty="0"/>
              <a:t>Rebecca Planchard – Senior Policy Advisor, NC DHHS</a:t>
            </a:r>
          </a:p>
          <a:p>
            <a:pPr marL="342900" indent="-342900">
              <a:buFont typeface="Arial" panose="020B0604020202020204" pitchFamily="34" charset="0"/>
              <a:buChar char="•"/>
            </a:pPr>
            <a:r>
              <a:rPr lang="en-US" dirty="0"/>
              <a:t>Natalie Ivanov - Program Director for the NC DHHS COVID-19 Statewide testing program</a:t>
            </a:r>
          </a:p>
          <a:p>
            <a:pPr marL="342900" indent="-342900">
              <a:buFont typeface="Arial" panose="020B0604020202020204" pitchFamily="34" charset="0"/>
              <a:buChar char="•"/>
            </a:pPr>
            <a:r>
              <a:rPr lang="en-US" dirty="0"/>
              <a:t>Sarah Hutchinson – Partner, </a:t>
            </a:r>
            <a:r>
              <a:rPr lang="en-US" dirty="0" err="1"/>
              <a:t>Neimand</a:t>
            </a:r>
            <a:r>
              <a:rPr lang="en-US" dirty="0"/>
              <a:t> Collaborative </a:t>
            </a:r>
          </a:p>
          <a:p>
            <a:endParaRPr lang="en-US" dirty="0"/>
          </a:p>
          <a:p>
            <a:endParaRPr lang="en-US" dirty="0"/>
          </a:p>
        </p:txBody>
      </p:sp>
      <p:sp>
        <p:nvSpPr>
          <p:cNvPr id="4" name="Title 3">
            <a:extLst>
              <a:ext uri="{FF2B5EF4-FFF2-40B4-BE49-F238E27FC236}">
                <a16:creationId xmlns:a16="http://schemas.microsoft.com/office/drawing/2014/main" id="{B9A3B409-8FCF-429A-A5E0-42D4ED47BA5E}"/>
              </a:ext>
            </a:extLst>
          </p:cNvPr>
          <p:cNvSpPr>
            <a:spLocks noGrp="1"/>
          </p:cNvSpPr>
          <p:nvPr>
            <p:ph type="title"/>
          </p:nvPr>
        </p:nvSpPr>
        <p:spPr/>
        <p:txBody>
          <a:bodyPr>
            <a:normAutofit fontScale="90000"/>
          </a:bodyPr>
          <a:lstStyle/>
          <a:p>
            <a:r>
              <a:rPr lang="en-US" dirty="0"/>
              <a:t>Agenda</a:t>
            </a:r>
          </a:p>
        </p:txBody>
      </p:sp>
    </p:spTree>
    <p:extLst>
      <p:ext uri="{BB962C8B-B14F-4D97-AF65-F5344CB8AC3E}">
        <p14:creationId xmlns:p14="http://schemas.microsoft.com/office/powerpoint/2010/main" val="416670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8030-5071-4933-A546-DD2BF65FB663}"/>
              </a:ext>
            </a:extLst>
          </p:cNvPr>
          <p:cNvSpPr>
            <a:spLocks noGrp="1"/>
          </p:cNvSpPr>
          <p:nvPr>
            <p:ph type="title"/>
          </p:nvPr>
        </p:nvSpPr>
        <p:spPr/>
        <p:txBody>
          <a:bodyPr/>
          <a:lstStyle/>
          <a:p>
            <a:br>
              <a:rPr lang="en-US" b="1" dirty="0"/>
            </a:br>
            <a:r>
              <a:rPr lang="en-US" b="1" dirty="0"/>
              <a:t>CDC Operational Strategy</a:t>
            </a:r>
          </a:p>
        </p:txBody>
      </p:sp>
      <p:sp>
        <p:nvSpPr>
          <p:cNvPr id="3" name="Text Placeholder 2">
            <a:extLst>
              <a:ext uri="{FF2B5EF4-FFF2-40B4-BE49-F238E27FC236}">
                <a16:creationId xmlns:a16="http://schemas.microsoft.com/office/drawing/2014/main" id="{46FDE749-B1F1-4D6C-B614-59FCF602B76C}"/>
              </a:ext>
            </a:extLst>
          </p:cNvPr>
          <p:cNvSpPr>
            <a:spLocks noGrp="1"/>
          </p:cNvSpPr>
          <p:nvPr>
            <p:ph type="body" idx="1"/>
          </p:nvPr>
        </p:nvSpPr>
        <p:spPr/>
        <p:txBody>
          <a:bodyPr/>
          <a:lstStyle/>
          <a:p>
            <a:r>
              <a:rPr lang="en-US" dirty="0"/>
              <a:t>Rebecca Planchard – Senior Policy Advisor, NC DHHS</a:t>
            </a:r>
          </a:p>
        </p:txBody>
      </p:sp>
    </p:spTree>
    <p:extLst>
      <p:ext uri="{BB962C8B-B14F-4D97-AF65-F5344CB8AC3E}">
        <p14:creationId xmlns:p14="http://schemas.microsoft.com/office/powerpoint/2010/main" val="2539294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96322-7BD1-4C83-9E21-66CBFDE388CA}"/>
              </a:ext>
            </a:extLst>
          </p:cNvPr>
          <p:cNvSpPr>
            <a:spLocks noGrp="1"/>
          </p:cNvSpPr>
          <p:nvPr>
            <p:ph type="title"/>
          </p:nvPr>
        </p:nvSpPr>
        <p:spPr/>
        <p:txBody>
          <a:bodyPr/>
          <a:lstStyle/>
          <a:p>
            <a:r>
              <a:rPr lang="en-US" dirty="0"/>
              <a:t>CDC Operational Strategy for K-12: </a:t>
            </a:r>
            <a:br>
              <a:rPr lang="en-US" dirty="0"/>
            </a:br>
            <a:r>
              <a:rPr lang="en-US" dirty="0"/>
              <a:t>Key Points for Communications Leaders</a:t>
            </a:r>
          </a:p>
        </p:txBody>
      </p:sp>
      <p:sp>
        <p:nvSpPr>
          <p:cNvPr id="3" name="Content Placeholder 2">
            <a:extLst>
              <a:ext uri="{FF2B5EF4-FFF2-40B4-BE49-F238E27FC236}">
                <a16:creationId xmlns:a16="http://schemas.microsoft.com/office/drawing/2014/main" id="{5B2729B5-0B0F-4A2E-9239-05FCC14D3E6B}"/>
              </a:ext>
            </a:extLst>
          </p:cNvPr>
          <p:cNvSpPr>
            <a:spLocks noGrp="1"/>
          </p:cNvSpPr>
          <p:nvPr>
            <p:ph idx="1"/>
          </p:nvPr>
        </p:nvSpPr>
        <p:spPr>
          <a:xfrm>
            <a:off x="838200" y="1824250"/>
            <a:ext cx="10689404" cy="4924496"/>
          </a:xfrm>
        </p:spPr>
        <p:txBody>
          <a:bodyPr>
            <a:normAutofit fontScale="77500" lnSpcReduction="20000"/>
          </a:bodyPr>
          <a:lstStyle/>
          <a:p>
            <a:pPr marL="0" indent="0" algn="ctr">
              <a:buNone/>
            </a:pPr>
            <a:r>
              <a:rPr lang="en-US" dirty="0"/>
              <a:t>On 2/12/2021, the CDC released new </a:t>
            </a:r>
            <a:r>
              <a:rPr lang="en-US" u="sng" dirty="0">
                <a:hlinkClick r:id="rId3"/>
              </a:rPr>
              <a:t>operational strategy for K - 12 schools</a:t>
            </a:r>
            <a:r>
              <a:rPr lang="en-US" dirty="0"/>
              <a:t> and the DOE released the first </a:t>
            </a:r>
            <a:r>
              <a:rPr lang="en-US" dirty="0">
                <a:hlinkClick r:id="rId4"/>
              </a:rPr>
              <a:t>COVID-19 handbook</a:t>
            </a:r>
            <a:r>
              <a:rPr lang="en-US" dirty="0"/>
              <a:t>.  </a:t>
            </a:r>
          </a:p>
          <a:p>
            <a:pPr marL="0" indent="0" algn="ctr">
              <a:buNone/>
            </a:pPr>
            <a:endParaRPr lang="en-US" dirty="0"/>
          </a:p>
          <a:p>
            <a:r>
              <a:rPr lang="en-US" sz="2100" dirty="0"/>
              <a:t>The CDC’s updated operational strategy for K-12 schools overall aligns strongly with the health and safety requirements North Carolina/NC DHHS has emphasized throughout the pandemic, and new efforts currently underway.</a:t>
            </a:r>
          </a:p>
          <a:p>
            <a:r>
              <a:rPr lang="en-US" sz="2100" dirty="0"/>
              <a:t>The DOE’s new COVID-19 handbook aligns strongly with the implementation guidance in North Carolina from NC DHHS and NC DPI.</a:t>
            </a:r>
          </a:p>
          <a:p>
            <a:r>
              <a:rPr lang="en-US" sz="2100" dirty="0"/>
              <a:t>Health and safety efforts to prevent the spread of COVID-19 come in layers in our public schools: wearing masks, washing hands, screening for symptoms, etc., that are required in our public schools have been in place since August 2020 to keep our schools safer.</a:t>
            </a:r>
          </a:p>
          <a:p>
            <a:r>
              <a:rPr lang="en-US" sz="2100" dirty="0"/>
              <a:t>The updated federal guidance on school operations not only emphasizes requirements included in the StrongSchoolsNC guidance, but also supports the additional mitigation efforts of vaccinations and ongoing testing of K-12 staff. </a:t>
            </a:r>
          </a:p>
          <a:p>
            <a:r>
              <a:rPr lang="en-US" sz="2100" dirty="0"/>
              <a:t>Layered efforts help to reduce the overall spread of COVID in more ways than one, knowing that our schools are complex environments with lots of moving people and parts. </a:t>
            </a:r>
          </a:p>
          <a:p>
            <a:r>
              <a:rPr lang="en-US" sz="2100" dirty="0"/>
              <a:t>CDC's new K-12 operational strategy states that 6 feet social distancing should be maintained to the greatest extent possible when students are in-person. NC is in alignment with CDC recommendations: CDC recommends that “at least 6 ft physical distancing” be required in schools, equivalent to North Carolina's Plan B,  or that “6 ft of physical distancing to the greatest extent possible” be required for in-person instruction, equivalent to Plan A. </a:t>
            </a:r>
          </a:p>
          <a:p>
            <a:r>
              <a:rPr lang="en-US" sz="2100" dirty="0"/>
              <a:t>CDC's new K-12 operational strategy emphasizes the importance of schools opening their buildings for in-person instruction, especially for younger children (K - 5th), with strict implementation of health and safety mitigation efforts. NC is in alignment with CDC recommendations.</a:t>
            </a:r>
          </a:p>
        </p:txBody>
      </p:sp>
      <p:cxnSp>
        <p:nvCxnSpPr>
          <p:cNvPr id="4" name="Straight Connector 3">
            <a:extLst>
              <a:ext uri="{FF2B5EF4-FFF2-40B4-BE49-F238E27FC236}">
                <a16:creationId xmlns:a16="http://schemas.microsoft.com/office/drawing/2014/main" id="{5ECB15F7-254B-4B9D-BF82-B4BFCB06E9C7}"/>
              </a:ext>
            </a:extLst>
          </p:cNvPr>
          <p:cNvCxnSpPr>
            <a:cxnSpLocks/>
          </p:cNvCxnSpPr>
          <p:nvPr/>
        </p:nvCxnSpPr>
        <p:spPr>
          <a:xfrm>
            <a:off x="0" y="1642190"/>
            <a:ext cx="12113922" cy="0"/>
          </a:xfrm>
          <a:prstGeom prst="line">
            <a:avLst/>
          </a:prstGeom>
          <a:ln w="53975">
            <a:solidFill>
              <a:srgbClr val="2941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48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8030-5071-4933-A546-DD2BF65FB663}"/>
              </a:ext>
            </a:extLst>
          </p:cNvPr>
          <p:cNvSpPr>
            <a:spLocks noGrp="1"/>
          </p:cNvSpPr>
          <p:nvPr>
            <p:ph type="title"/>
          </p:nvPr>
        </p:nvSpPr>
        <p:spPr/>
        <p:txBody>
          <a:bodyPr/>
          <a:lstStyle/>
          <a:p>
            <a:br>
              <a:rPr lang="en-US" b="1" dirty="0"/>
            </a:br>
            <a:r>
              <a:rPr lang="en-US" b="1" dirty="0"/>
              <a:t>K-12 COVID-19 Testing – Expanding Statewide</a:t>
            </a:r>
          </a:p>
        </p:txBody>
      </p:sp>
      <p:sp>
        <p:nvSpPr>
          <p:cNvPr id="3" name="Text Placeholder 2">
            <a:extLst>
              <a:ext uri="{FF2B5EF4-FFF2-40B4-BE49-F238E27FC236}">
                <a16:creationId xmlns:a16="http://schemas.microsoft.com/office/drawing/2014/main" id="{46FDE749-B1F1-4D6C-B614-59FCF602B76C}"/>
              </a:ext>
            </a:extLst>
          </p:cNvPr>
          <p:cNvSpPr>
            <a:spLocks noGrp="1"/>
          </p:cNvSpPr>
          <p:nvPr>
            <p:ph type="body" idx="1"/>
          </p:nvPr>
        </p:nvSpPr>
        <p:spPr/>
        <p:txBody>
          <a:bodyPr/>
          <a:lstStyle/>
          <a:p>
            <a:r>
              <a:rPr lang="en-US" dirty="0"/>
              <a:t>Natalie Ivanov - Program Director for the NC DHHS COVID-19 Statewide testing program</a:t>
            </a:r>
          </a:p>
        </p:txBody>
      </p:sp>
    </p:spTree>
    <p:extLst>
      <p:ext uri="{BB962C8B-B14F-4D97-AF65-F5344CB8AC3E}">
        <p14:creationId xmlns:p14="http://schemas.microsoft.com/office/powerpoint/2010/main" val="3969787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D2D6AE76-8E39-4FBA-9857-56AB3517A624}"/>
              </a:ext>
            </a:extLst>
          </p:cNvPr>
          <p:cNvSpPr>
            <a:spLocks noGrp="1"/>
          </p:cNvSpPr>
          <p:nvPr>
            <p:ph type="subTitle" idx="1"/>
          </p:nvPr>
        </p:nvSpPr>
        <p:spPr>
          <a:xfrm>
            <a:off x="368044" y="900724"/>
            <a:ext cx="11397236" cy="1655762"/>
          </a:xfrm>
        </p:spPr>
        <p:txBody>
          <a:bodyPr/>
          <a:lstStyle/>
          <a:p>
            <a:pPr marL="342900" indent="-342900">
              <a:buFont typeface="Arial" panose="020B0604020202020204" pitchFamily="34" charset="0"/>
              <a:buChar char="•"/>
            </a:pPr>
            <a:r>
              <a:rPr lang="en-US" b="1" dirty="0">
                <a:solidFill>
                  <a:schemeClr val="bg1">
                    <a:lumMod val="50000"/>
                  </a:schemeClr>
                </a:solidFill>
              </a:rPr>
              <a:t>Molecular/PCR-based </a:t>
            </a:r>
            <a:r>
              <a:rPr lang="en-US" dirty="0"/>
              <a:t>tests and </a:t>
            </a:r>
            <a:r>
              <a:rPr lang="en-US" b="1" dirty="0">
                <a:solidFill>
                  <a:srgbClr val="FF6600"/>
                </a:solidFill>
              </a:rPr>
              <a:t>antigen</a:t>
            </a:r>
            <a:r>
              <a:rPr lang="en-US" dirty="0"/>
              <a:t> tests diagnose </a:t>
            </a:r>
            <a:r>
              <a:rPr lang="en-US" u="sng" dirty="0"/>
              <a:t>current</a:t>
            </a:r>
            <a:r>
              <a:rPr lang="en-US" dirty="0"/>
              <a:t> infection</a:t>
            </a:r>
          </a:p>
          <a:p>
            <a:pPr marL="342900" indent="-342900">
              <a:buFont typeface="Arial" panose="020B0604020202020204" pitchFamily="34" charset="0"/>
              <a:buChar char="•"/>
            </a:pPr>
            <a:r>
              <a:rPr lang="en-US" b="1" dirty="0">
                <a:solidFill>
                  <a:schemeClr val="accent6">
                    <a:lumMod val="60000"/>
                    <a:lumOff val="40000"/>
                  </a:schemeClr>
                </a:solidFill>
              </a:rPr>
              <a:t>Antibody</a:t>
            </a:r>
            <a:r>
              <a:rPr lang="en-US" dirty="0"/>
              <a:t> tests detect </a:t>
            </a:r>
            <a:r>
              <a:rPr lang="en-US" u="sng" dirty="0"/>
              <a:t>prior</a:t>
            </a:r>
            <a:r>
              <a:rPr lang="en-US" dirty="0"/>
              <a:t> infection </a:t>
            </a:r>
          </a:p>
          <a:p>
            <a:pPr marL="342900" indent="-342900">
              <a:buFont typeface="Arial" panose="020B0604020202020204" pitchFamily="34" charset="0"/>
              <a:buChar char="•"/>
            </a:pPr>
            <a:r>
              <a:rPr lang="en-US" dirty="0"/>
              <a:t>Abbott BinaxNOW are antigen tests; samples are collected via nasal swab</a:t>
            </a:r>
          </a:p>
        </p:txBody>
      </p:sp>
      <p:pic>
        <p:nvPicPr>
          <p:cNvPr id="11" name="Picture 10" descr="A picture containing chart&#10;&#10;Description automatically generated">
            <a:extLst>
              <a:ext uri="{FF2B5EF4-FFF2-40B4-BE49-F238E27FC236}">
                <a16:creationId xmlns:a16="http://schemas.microsoft.com/office/drawing/2014/main" id="{30968AC0-E923-49EB-A982-82840BB41B20}"/>
              </a:ext>
            </a:extLst>
          </p:cNvPr>
          <p:cNvPicPr>
            <a:picLocks noChangeAspect="1"/>
          </p:cNvPicPr>
          <p:nvPr/>
        </p:nvPicPr>
        <p:blipFill rotWithShape="1">
          <a:blip r:embed="rId3"/>
          <a:srcRect t="4824"/>
          <a:stretch/>
        </p:blipFill>
        <p:spPr>
          <a:xfrm>
            <a:off x="1530076" y="2197987"/>
            <a:ext cx="3975039" cy="4167301"/>
          </a:xfrm>
          <a:prstGeom prst="rect">
            <a:avLst/>
          </a:prstGeom>
        </p:spPr>
      </p:pic>
      <p:pic>
        <p:nvPicPr>
          <p:cNvPr id="15" name="Picture 14" descr="Diagram&#10;&#10;Description automatically generated">
            <a:extLst>
              <a:ext uri="{FF2B5EF4-FFF2-40B4-BE49-F238E27FC236}">
                <a16:creationId xmlns:a16="http://schemas.microsoft.com/office/drawing/2014/main" id="{83AC67A9-70CA-4B7B-8DD6-73913607E391}"/>
              </a:ext>
            </a:extLst>
          </p:cNvPr>
          <p:cNvPicPr>
            <a:picLocks noChangeAspect="1"/>
          </p:cNvPicPr>
          <p:nvPr/>
        </p:nvPicPr>
        <p:blipFill rotWithShape="1">
          <a:blip r:embed="rId4"/>
          <a:srcRect t="31958" b="5019"/>
          <a:stretch/>
        </p:blipFill>
        <p:spPr>
          <a:xfrm>
            <a:off x="5867390" y="2625987"/>
            <a:ext cx="4794534" cy="3709555"/>
          </a:xfrm>
          <a:prstGeom prst="rect">
            <a:avLst/>
          </a:prstGeom>
        </p:spPr>
      </p:pic>
      <p:sp>
        <p:nvSpPr>
          <p:cNvPr id="16" name="Subtitle 4">
            <a:extLst>
              <a:ext uri="{FF2B5EF4-FFF2-40B4-BE49-F238E27FC236}">
                <a16:creationId xmlns:a16="http://schemas.microsoft.com/office/drawing/2014/main" id="{E28F084A-DCF3-455F-AD0E-F6C1C77A3B3F}"/>
              </a:ext>
            </a:extLst>
          </p:cNvPr>
          <p:cNvSpPr txBox="1">
            <a:spLocks/>
          </p:cNvSpPr>
          <p:nvPr/>
        </p:nvSpPr>
        <p:spPr>
          <a:xfrm>
            <a:off x="7154410" y="2210172"/>
            <a:ext cx="1581410" cy="428000"/>
          </a:xfrm>
        </p:spPr>
        <p:txBody>
          <a:bodyPr/>
          <a:lstStyle>
            <a:lvl1pPr marL="0" indent="0" algn="l" defTabSz="685800" rtl="0" eaLnBrk="1" latinLnBrk="0" hangingPunct="1">
              <a:lnSpc>
                <a:spcPct val="90000"/>
              </a:lnSpc>
              <a:spcBef>
                <a:spcPts val="75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685800" rtl="0" eaLnBrk="1" latinLnBrk="0" hangingPunct="1">
              <a:lnSpc>
                <a:spcPct val="90000"/>
              </a:lnSpc>
              <a:spcBef>
                <a:spcPts val="375"/>
              </a:spcBef>
              <a:buFont typeface="Franklin Gothic Medium" panose="020B06030201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685800" rtl="0" eaLnBrk="1" latinLnBrk="0" hangingPunct="1">
              <a:lnSpc>
                <a:spcPct val="90000"/>
              </a:lnSpc>
              <a:spcBef>
                <a:spcPts val="375"/>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Franklin Gothic Medium" panose="020B0603020102020204" pitchFamily="34" charset="0"/>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Franklin Gothic Medium" panose="020B0603020102020204" pitchFamily="34" charset="0"/>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9pPr>
          </a:lstStyle>
          <a:p>
            <a:r>
              <a:rPr lang="en-US" sz="2000" b="1">
                <a:solidFill>
                  <a:schemeClr val="bg1">
                    <a:lumMod val="50000"/>
                  </a:schemeClr>
                </a:solidFill>
                <a:latin typeface="+mn-lt"/>
              </a:rPr>
              <a:t>PCR-based</a:t>
            </a:r>
          </a:p>
        </p:txBody>
      </p:sp>
      <p:sp>
        <p:nvSpPr>
          <p:cNvPr id="17" name="Subtitle 4">
            <a:extLst>
              <a:ext uri="{FF2B5EF4-FFF2-40B4-BE49-F238E27FC236}">
                <a16:creationId xmlns:a16="http://schemas.microsoft.com/office/drawing/2014/main" id="{106A1E8A-E5FB-4893-B846-42B56B423787}"/>
              </a:ext>
            </a:extLst>
          </p:cNvPr>
          <p:cNvSpPr txBox="1">
            <a:spLocks/>
          </p:cNvSpPr>
          <p:nvPr/>
        </p:nvSpPr>
        <p:spPr>
          <a:xfrm>
            <a:off x="9278363" y="2197987"/>
            <a:ext cx="1153669" cy="428000"/>
          </a:xfrm>
        </p:spPr>
        <p:txBody>
          <a:bodyPr/>
          <a:lstStyle>
            <a:lvl1pPr marL="0" indent="0" algn="l" defTabSz="685800" rtl="0" eaLnBrk="1" latinLnBrk="0" hangingPunct="1">
              <a:lnSpc>
                <a:spcPct val="90000"/>
              </a:lnSpc>
              <a:spcBef>
                <a:spcPts val="75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685800" rtl="0" eaLnBrk="1" latinLnBrk="0" hangingPunct="1">
              <a:lnSpc>
                <a:spcPct val="90000"/>
              </a:lnSpc>
              <a:spcBef>
                <a:spcPts val="375"/>
              </a:spcBef>
              <a:buFont typeface="Franklin Gothic Medium" panose="020B06030201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685800" rtl="0" eaLnBrk="1" latinLnBrk="0" hangingPunct="1">
              <a:lnSpc>
                <a:spcPct val="90000"/>
              </a:lnSpc>
              <a:spcBef>
                <a:spcPts val="375"/>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Franklin Gothic Medium" panose="020B0603020102020204" pitchFamily="34" charset="0"/>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Franklin Gothic Medium" panose="020B0603020102020204" pitchFamily="34" charset="0"/>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9pPr>
          </a:lstStyle>
          <a:p>
            <a:r>
              <a:rPr lang="en-US" sz="2000" b="1">
                <a:solidFill>
                  <a:srgbClr val="FF6600"/>
                </a:solidFill>
                <a:latin typeface="+mn-lt"/>
              </a:rPr>
              <a:t>Antigen</a:t>
            </a:r>
            <a:r>
              <a:rPr lang="en-US" sz="2000">
                <a:latin typeface="+mn-lt"/>
              </a:rPr>
              <a:t> </a:t>
            </a:r>
          </a:p>
        </p:txBody>
      </p:sp>
      <p:sp>
        <p:nvSpPr>
          <p:cNvPr id="8" name="Subtitle 6">
            <a:extLst>
              <a:ext uri="{FF2B5EF4-FFF2-40B4-BE49-F238E27FC236}">
                <a16:creationId xmlns:a16="http://schemas.microsoft.com/office/drawing/2014/main" id="{A67C8D2C-2F08-422D-82DD-101510F38978}"/>
              </a:ext>
            </a:extLst>
          </p:cNvPr>
          <p:cNvSpPr txBox="1">
            <a:spLocks/>
          </p:cNvSpPr>
          <p:nvPr/>
        </p:nvSpPr>
        <p:spPr>
          <a:xfrm>
            <a:off x="149086" y="132101"/>
            <a:ext cx="11964835" cy="60598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294158"/>
                </a:solidFill>
              </a:rPr>
              <a:t>Review: How do we test for COVID-19? </a:t>
            </a:r>
          </a:p>
        </p:txBody>
      </p:sp>
      <p:cxnSp>
        <p:nvCxnSpPr>
          <p:cNvPr id="9" name="Straight Connector 8">
            <a:extLst>
              <a:ext uri="{FF2B5EF4-FFF2-40B4-BE49-F238E27FC236}">
                <a16:creationId xmlns:a16="http://schemas.microsoft.com/office/drawing/2014/main" id="{2B872C6C-7B01-49BC-8AE2-52B2B62C34DD}"/>
              </a:ext>
            </a:extLst>
          </p:cNvPr>
          <p:cNvCxnSpPr>
            <a:cxnSpLocks/>
          </p:cNvCxnSpPr>
          <p:nvPr/>
        </p:nvCxnSpPr>
        <p:spPr>
          <a:xfrm>
            <a:off x="0" y="717517"/>
            <a:ext cx="12113922" cy="0"/>
          </a:xfrm>
          <a:prstGeom prst="line">
            <a:avLst/>
          </a:prstGeom>
          <a:ln w="53975">
            <a:solidFill>
              <a:srgbClr val="294158"/>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E671518-1328-450D-9CE2-BC2281697D6A}"/>
              </a:ext>
            </a:extLst>
          </p:cNvPr>
          <p:cNvSpPr/>
          <p:nvPr/>
        </p:nvSpPr>
        <p:spPr>
          <a:xfrm>
            <a:off x="0" y="6365288"/>
            <a:ext cx="12192000" cy="492712"/>
          </a:xfrm>
          <a:prstGeom prst="rect">
            <a:avLst/>
          </a:prstGeom>
          <a:solidFill>
            <a:srgbClr val="294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cs typeface="Times New Roman"/>
              </a:rPr>
              <a:t>NC DHHS COVID – 19 Response</a:t>
            </a:r>
          </a:p>
        </p:txBody>
      </p:sp>
    </p:spTree>
    <p:extLst>
      <p:ext uri="{BB962C8B-B14F-4D97-AF65-F5344CB8AC3E}">
        <p14:creationId xmlns:p14="http://schemas.microsoft.com/office/powerpoint/2010/main" val="3538795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8D3C0AC3-E31C-4FB6-B1C2-261E36EF441A}"/>
              </a:ext>
            </a:extLst>
          </p:cNvPr>
          <p:cNvSpPr txBox="1"/>
          <p:nvPr/>
        </p:nvSpPr>
        <p:spPr>
          <a:xfrm>
            <a:off x="698369" y="1074509"/>
            <a:ext cx="7104692" cy="501675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3494BA"/>
                </a:solidFill>
                <a:cs typeface="Arial"/>
              </a:rPr>
              <a:t>The CDC released its updated K-12 School Operational Strategy on February 26</a:t>
            </a:r>
            <a:r>
              <a:rPr lang="en-US" sz="2000" b="1" baseline="30000" dirty="0">
                <a:solidFill>
                  <a:srgbClr val="3494BA"/>
                </a:solidFill>
                <a:cs typeface="Arial"/>
              </a:rPr>
              <a:t>th</a:t>
            </a:r>
            <a:r>
              <a:rPr lang="en-US" sz="2000" b="1" dirty="0">
                <a:solidFill>
                  <a:srgbClr val="3494BA"/>
                </a:solidFill>
                <a:cs typeface="Arial"/>
              </a:rPr>
              <a:t>, 2021, which encourages testing as an additional layer of prevention in schools – NC guidance aligns</a:t>
            </a:r>
          </a:p>
          <a:p>
            <a:endParaRPr lang="en-US" sz="2000" b="1" dirty="0">
              <a:cs typeface="Arial"/>
            </a:endParaRPr>
          </a:p>
          <a:p>
            <a:pPr marL="342900" indent="-342900">
              <a:buFont typeface="Arial"/>
              <a:buChar char="•"/>
            </a:pPr>
            <a:r>
              <a:rPr lang="en-US" sz="2000" b="1" dirty="0">
                <a:cs typeface="Arial"/>
              </a:rPr>
              <a:t>Testing should be combined with other key mitigation strategies</a:t>
            </a:r>
            <a:r>
              <a:rPr lang="en-US" sz="2000" dirty="0">
                <a:cs typeface="Arial"/>
              </a:rPr>
              <a:t>, such as NC’s </a:t>
            </a:r>
            <a:r>
              <a:rPr lang="en-US" sz="2000" dirty="0" err="1">
                <a:cs typeface="Arial"/>
              </a:rPr>
              <a:t>StrongSchools</a:t>
            </a:r>
            <a:r>
              <a:rPr lang="en-US" sz="2000" dirty="0">
                <a:cs typeface="Arial"/>
              </a:rPr>
              <a:t> requirements: universal mask use, physical distancing, handwashing and maintaining healthy and clean facilities</a:t>
            </a:r>
          </a:p>
          <a:p>
            <a:pPr marL="342900" indent="-342900">
              <a:buFont typeface="Arial"/>
              <a:buChar char="•"/>
            </a:pPr>
            <a:endParaRPr lang="en-US" sz="2000" dirty="0">
              <a:cs typeface="Arial"/>
            </a:endParaRPr>
          </a:p>
          <a:p>
            <a:pPr marL="342900" indent="-342900">
              <a:buFont typeface="Arial"/>
              <a:buChar char="•"/>
            </a:pPr>
            <a:r>
              <a:rPr lang="en-US" sz="2000" b="1" dirty="0">
                <a:cs typeface="Arial"/>
              </a:rPr>
              <a:t>Diagnostic testing </a:t>
            </a:r>
            <a:r>
              <a:rPr lang="en-US" sz="2000" dirty="0">
                <a:cs typeface="Arial"/>
              </a:rPr>
              <a:t>for individuals who exhibit symptoms of COVID-19 at school or have recent known close contact to a person with COVID-19</a:t>
            </a:r>
          </a:p>
          <a:p>
            <a:endParaRPr lang="en-US" sz="2000" dirty="0">
              <a:cs typeface="Arial"/>
            </a:endParaRPr>
          </a:p>
          <a:p>
            <a:pPr marL="342900" indent="-342900">
              <a:buFont typeface="Arial"/>
              <a:buChar char="•"/>
            </a:pPr>
            <a:r>
              <a:rPr lang="en-US" sz="2000" b="1" dirty="0">
                <a:cs typeface="Arial"/>
              </a:rPr>
              <a:t>Screening testing </a:t>
            </a:r>
            <a:r>
              <a:rPr lang="en-US" sz="2000" dirty="0">
                <a:cs typeface="Arial"/>
              </a:rPr>
              <a:t>for all K-12 staff (adults) on a regular, routine basis (e.g., weekly) using rapid tests - sometimes referred to as “surveillance”</a:t>
            </a:r>
            <a:endParaRPr lang="en-US" sz="1400" dirty="0">
              <a:ea typeface="+mn-lt"/>
              <a:cs typeface="Arial"/>
            </a:endParaRPr>
          </a:p>
        </p:txBody>
      </p:sp>
      <p:pic>
        <p:nvPicPr>
          <p:cNvPr id="2" name="Picture 1">
            <a:extLst>
              <a:ext uri="{FF2B5EF4-FFF2-40B4-BE49-F238E27FC236}">
                <a16:creationId xmlns:a16="http://schemas.microsoft.com/office/drawing/2014/main" id="{7647561D-2E0B-4972-92B1-BEB2084F4E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428945">
            <a:off x="8340938" y="1511030"/>
            <a:ext cx="3036539" cy="3871962"/>
          </a:xfrm>
          <a:prstGeom prst="rect">
            <a:avLst/>
          </a:prstGeom>
          <a:ln>
            <a:noFill/>
          </a:ln>
          <a:effectLst>
            <a:outerShdw blurRad="292100" dist="139700" dir="2700000" algn="tl" rotWithShape="0">
              <a:srgbClr val="333333">
                <a:alpha val="65000"/>
              </a:srgbClr>
            </a:outerShdw>
          </a:effectLst>
        </p:spPr>
      </p:pic>
      <p:sp>
        <p:nvSpPr>
          <p:cNvPr id="7" name="Subtitle 6">
            <a:extLst>
              <a:ext uri="{FF2B5EF4-FFF2-40B4-BE49-F238E27FC236}">
                <a16:creationId xmlns:a16="http://schemas.microsoft.com/office/drawing/2014/main" id="{193A1028-3FC1-4821-9F75-94B0CDF7CEB5}"/>
              </a:ext>
            </a:extLst>
          </p:cNvPr>
          <p:cNvSpPr txBox="1">
            <a:spLocks/>
          </p:cNvSpPr>
          <p:nvPr/>
        </p:nvSpPr>
        <p:spPr>
          <a:xfrm>
            <a:off x="149086" y="157502"/>
            <a:ext cx="11964835" cy="60598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294158"/>
                </a:solidFill>
                <a:cs typeface="Arial"/>
              </a:rPr>
              <a:t>CDC Recommends COVID-19 testing in K-12 Schools</a:t>
            </a:r>
            <a:endParaRPr lang="en-US" b="1" dirty="0">
              <a:solidFill>
                <a:srgbClr val="294158"/>
              </a:solidFill>
            </a:endParaRPr>
          </a:p>
        </p:txBody>
      </p:sp>
      <p:cxnSp>
        <p:nvCxnSpPr>
          <p:cNvPr id="9" name="Straight Connector 8">
            <a:extLst>
              <a:ext uri="{FF2B5EF4-FFF2-40B4-BE49-F238E27FC236}">
                <a16:creationId xmlns:a16="http://schemas.microsoft.com/office/drawing/2014/main" id="{5E04D57B-9793-4FD1-9B34-F95AAC6BF9FF}"/>
              </a:ext>
            </a:extLst>
          </p:cNvPr>
          <p:cNvCxnSpPr>
            <a:cxnSpLocks/>
          </p:cNvCxnSpPr>
          <p:nvPr/>
        </p:nvCxnSpPr>
        <p:spPr>
          <a:xfrm>
            <a:off x="0" y="785253"/>
            <a:ext cx="12113922" cy="0"/>
          </a:xfrm>
          <a:prstGeom prst="line">
            <a:avLst/>
          </a:prstGeom>
          <a:ln w="53975">
            <a:solidFill>
              <a:srgbClr val="294158"/>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3E85245-39FE-4330-BD18-A302E6973710}"/>
              </a:ext>
            </a:extLst>
          </p:cNvPr>
          <p:cNvSpPr/>
          <p:nvPr/>
        </p:nvSpPr>
        <p:spPr>
          <a:xfrm>
            <a:off x="0" y="6365288"/>
            <a:ext cx="12192000" cy="492712"/>
          </a:xfrm>
          <a:prstGeom prst="rect">
            <a:avLst/>
          </a:prstGeom>
          <a:solidFill>
            <a:srgbClr val="294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cs typeface="Times New Roman"/>
              </a:rPr>
              <a:t>NC DHHS COVID – 19 Response</a:t>
            </a:r>
          </a:p>
        </p:txBody>
      </p:sp>
    </p:spTree>
    <p:extLst>
      <p:ext uri="{BB962C8B-B14F-4D97-AF65-F5344CB8AC3E}">
        <p14:creationId xmlns:p14="http://schemas.microsoft.com/office/powerpoint/2010/main" val="742617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F3294C-D513-4D6E-817E-614B2CE1A400}"/>
              </a:ext>
            </a:extLst>
          </p:cNvPr>
          <p:cNvSpPr/>
          <p:nvPr/>
        </p:nvSpPr>
        <p:spPr>
          <a:xfrm>
            <a:off x="291093" y="792429"/>
            <a:ext cx="8699467" cy="5663089"/>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en-US" sz="2000" b="1" dirty="0">
                <a:solidFill>
                  <a:srgbClr val="378BAD"/>
                </a:solidFill>
                <a:cs typeface="Arial"/>
              </a:rPr>
              <a:t>In the fall, the US Department of Health and Human Services procured and distributed to states Abbott BinaxNOW COVID-19 tests</a:t>
            </a:r>
          </a:p>
          <a:p>
            <a:pPr marL="742950" lvl="1" indent="-285750">
              <a:buFont typeface="Arial" panose="020B0604020202020204" pitchFamily="34" charset="0"/>
              <a:buChar char="•"/>
            </a:pPr>
            <a:r>
              <a:rPr lang="en-US" sz="2000" dirty="0"/>
              <a:t>Designed for rapid diagnosis of active infections within 5-7 days of symptom onset​</a:t>
            </a:r>
            <a:endParaRPr lang="en-US" sz="2000" dirty="0">
              <a:cs typeface="Arial"/>
            </a:endParaRPr>
          </a:p>
          <a:p>
            <a:pPr marL="742950" lvl="1" indent="-285750">
              <a:buFont typeface="Arial" panose="020B0604020202020204" pitchFamily="34" charset="0"/>
              <a:buChar char="•"/>
            </a:pPr>
            <a:r>
              <a:rPr lang="en-US" sz="2000" dirty="0"/>
              <a:t>Generally, less sensitive than PCR tests (greater chance of false negatives)​. </a:t>
            </a:r>
          </a:p>
          <a:p>
            <a:pPr marL="742950" lvl="1" indent="-285750">
              <a:buFont typeface="Arial" panose="020B0604020202020204" pitchFamily="34" charset="0"/>
              <a:buChar char="•"/>
            </a:pPr>
            <a:r>
              <a:rPr lang="en-US" sz="2000" b="1" dirty="0"/>
              <a:t>Who can do the tests? </a:t>
            </a:r>
            <a:r>
              <a:rPr lang="en-US" sz="2000" dirty="0"/>
              <a:t>Someone who has undergone a training from BinaxNOW (does not need to be a healthcare professional). </a:t>
            </a:r>
            <a:r>
              <a:rPr lang="en-US" sz="2000" dirty="0">
                <a:ea typeface="+mn-lt"/>
                <a:cs typeface="+mn-lt"/>
              </a:rPr>
              <a:t>Testing personnel must collect and report patient and result information properly.</a:t>
            </a:r>
          </a:p>
          <a:p>
            <a:pPr marL="742950" lvl="1" indent="-285750">
              <a:buFont typeface="Arial" panose="020B0604020202020204" pitchFamily="34" charset="0"/>
              <a:buChar char="•"/>
            </a:pPr>
            <a:r>
              <a:rPr lang="en-US" sz="2000" b="1" dirty="0">
                <a:ea typeface="+mn-lt"/>
                <a:cs typeface="+mn-lt"/>
              </a:rPr>
              <a:t>Where can the tests be done? </a:t>
            </a:r>
            <a:r>
              <a:rPr lang="en-US" sz="2000" dirty="0">
                <a:ea typeface="+mn-lt"/>
                <a:cs typeface="+mn-lt"/>
              </a:rPr>
              <a:t>A location that has a</a:t>
            </a:r>
            <a:r>
              <a:rPr lang="en-US" sz="2000" b="1" dirty="0">
                <a:ea typeface="+mn-lt"/>
                <a:cs typeface="+mn-lt"/>
              </a:rPr>
              <a:t> </a:t>
            </a:r>
            <a:r>
              <a:rPr lang="en-US" sz="2000" b="1" u="sng" dirty="0">
                <a:ea typeface="+mn-lt"/>
                <a:cs typeface="+mn-lt"/>
              </a:rPr>
              <a:t>CLIA certificate of waiver and meet CLIA regulatory requirements</a:t>
            </a:r>
          </a:p>
          <a:p>
            <a:pPr lvl="1"/>
            <a:endParaRPr lang="en-US" sz="2200" b="1" u="sng" dirty="0">
              <a:ea typeface="+mn-lt"/>
              <a:cs typeface="Arial" panose="020B0604020202020204"/>
            </a:endParaRPr>
          </a:p>
          <a:p>
            <a:pPr marL="285750" indent="-285750">
              <a:buFont typeface="Wingdings" panose="05000000000000000000" pitchFamily="2" charset="2"/>
              <a:buChar char="§"/>
            </a:pPr>
            <a:r>
              <a:rPr lang="en-US" sz="2000" b="1" dirty="0">
                <a:solidFill>
                  <a:srgbClr val="378BAD"/>
                </a:solidFill>
                <a:cs typeface="Arial"/>
              </a:rPr>
              <a:t>NC DHHS used these free tests to conduct a pilot of COVID-19 testing in K-12 schools</a:t>
            </a:r>
          </a:p>
          <a:p>
            <a:pPr marL="742950" lvl="1" indent="-285750">
              <a:buFont typeface="Arial" panose="020B0604020202020204" pitchFamily="34" charset="0"/>
              <a:buChar char="•"/>
            </a:pPr>
            <a:r>
              <a:rPr lang="en-US" sz="2000" dirty="0">
                <a:cs typeface="Arial"/>
              </a:rPr>
              <a:t>From Dec 2020 to Feb 2021, 53,000 free tests were sent to 17 schools districts and 11 charter schools to conduct testing at over 200 schools</a:t>
            </a:r>
          </a:p>
          <a:p>
            <a:pPr marL="742950" lvl="1" indent="-285750">
              <a:buFont typeface="Arial" panose="020B0604020202020204" pitchFamily="34" charset="0"/>
              <a:buChar char="•"/>
            </a:pPr>
            <a:r>
              <a:rPr lang="en-US" sz="2000" dirty="0">
                <a:cs typeface="Arial"/>
              </a:rPr>
              <a:t>3 check-in meetings along with a pre- and post- survey were used to support participants and gather qualitative and quantitative data about participating schools’ experience</a:t>
            </a:r>
          </a:p>
        </p:txBody>
      </p:sp>
      <p:pic>
        <p:nvPicPr>
          <p:cNvPr id="6" name="Picture 5" descr="Graphical user interface, website&#10;&#10;Description automatically generated">
            <a:extLst>
              <a:ext uri="{FF2B5EF4-FFF2-40B4-BE49-F238E27FC236}">
                <a16:creationId xmlns:a16="http://schemas.microsoft.com/office/drawing/2014/main" id="{B5B3529E-C1C5-4131-BB31-9C12B72C3B39}"/>
              </a:ext>
            </a:extLst>
          </p:cNvPr>
          <p:cNvPicPr>
            <a:picLocks noChangeAspect="1"/>
          </p:cNvPicPr>
          <p:nvPr/>
        </p:nvPicPr>
        <p:blipFill rotWithShape="1">
          <a:blip r:embed="rId3"/>
          <a:srcRect l="4230" t="16356" r="3436" b="5600"/>
          <a:stretch/>
        </p:blipFill>
        <p:spPr>
          <a:xfrm>
            <a:off x="8990560" y="1145784"/>
            <a:ext cx="3002630" cy="1692791"/>
          </a:xfrm>
          <a:prstGeom prst="rect">
            <a:avLst/>
          </a:prstGeom>
          <a:ln>
            <a:noFill/>
          </a:ln>
          <a:effectLst>
            <a:outerShdw blurRad="292100" dist="139700" dir="2700000" algn="tl" rotWithShape="0">
              <a:srgbClr val="333333">
                <a:alpha val="65000"/>
              </a:srgbClr>
            </a:outerShdw>
          </a:effectLst>
        </p:spPr>
      </p:pic>
      <p:pic>
        <p:nvPicPr>
          <p:cNvPr id="7" name="Picture 6" descr="A group of people looking at each other&#10;&#10;Description automatically generated">
            <a:extLst>
              <a:ext uri="{FF2B5EF4-FFF2-40B4-BE49-F238E27FC236}">
                <a16:creationId xmlns:a16="http://schemas.microsoft.com/office/drawing/2014/main" id="{CC2AA117-5BDD-4FE3-978D-52975FD1A1DC}"/>
              </a:ext>
            </a:extLst>
          </p:cNvPr>
          <p:cNvPicPr>
            <a:picLocks noChangeAspect="1"/>
          </p:cNvPicPr>
          <p:nvPr/>
        </p:nvPicPr>
        <p:blipFill rotWithShape="1">
          <a:blip r:embed="rId4"/>
          <a:srcRect l="24852" r="11793" b="7027"/>
          <a:stretch/>
        </p:blipFill>
        <p:spPr>
          <a:xfrm>
            <a:off x="9135533" y="3502142"/>
            <a:ext cx="2857657" cy="1906661"/>
          </a:xfrm>
          <a:prstGeom prst="rect">
            <a:avLst/>
          </a:prstGeom>
          <a:ln>
            <a:noFill/>
          </a:ln>
          <a:effectLst>
            <a:outerShdw blurRad="292100" dist="139700" dir="2700000" algn="tl" rotWithShape="0">
              <a:srgbClr val="333333">
                <a:alpha val="65000"/>
              </a:srgbClr>
            </a:outerShdw>
          </a:effectLst>
        </p:spPr>
      </p:pic>
      <p:sp>
        <p:nvSpPr>
          <p:cNvPr id="9" name="Subtitle 6">
            <a:extLst>
              <a:ext uri="{FF2B5EF4-FFF2-40B4-BE49-F238E27FC236}">
                <a16:creationId xmlns:a16="http://schemas.microsoft.com/office/drawing/2014/main" id="{CAA66F38-FDCF-472D-B14F-7EA9F41E8FD0}"/>
              </a:ext>
            </a:extLst>
          </p:cNvPr>
          <p:cNvSpPr txBox="1">
            <a:spLocks/>
          </p:cNvSpPr>
          <p:nvPr/>
        </p:nvSpPr>
        <p:spPr>
          <a:xfrm>
            <a:off x="149086" y="157502"/>
            <a:ext cx="11964835" cy="60598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294158"/>
                </a:solidFill>
                <a:cs typeface="Arial" panose="020B0604020202020204" pitchFamily="34" charset="0"/>
              </a:rPr>
              <a:t>NC DHHS Piloted Access to Free Antigen Tests for K-12 Schools</a:t>
            </a:r>
          </a:p>
        </p:txBody>
      </p:sp>
      <p:cxnSp>
        <p:nvCxnSpPr>
          <p:cNvPr id="10" name="Straight Connector 9">
            <a:extLst>
              <a:ext uri="{FF2B5EF4-FFF2-40B4-BE49-F238E27FC236}">
                <a16:creationId xmlns:a16="http://schemas.microsoft.com/office/drawing/2014/main" id="{55B42D89-0EAF-4D0F-8329-74B6B97D5A1C}"/>
              </a:ext>
            </a:extLst>
          </p:cNvPr>
          <p:cNvCxnSpPr>
            <a:cxnSpLocks/>
          </p:cNvCxnSpPr>
          <p:nvPr/>
        </p:nvCxnSpPr>
        <p:spPr>
          <a:xfrm>
            <a:off x="0" y="785253"/>
            <a:ext cx="12113922" cy="0"/>
          </a:xfrm>
          <a:prstGeom prst="line">
            <a:avLst/>
          </a:prstGeom>
          <a:ln w="53975">
            <a:solidFill>
              <a:srgbClr val="294158"/>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F80E51F-EAFC-4E18-89E4-880847C08BBD}"/>
              </a:ext>
            </a:extLst>
          </p:cNvPr>
          <p:cNvSpPr/>
          <p:nvPr/>
        </p:nvSpPr>
        <p:spPr>
          <a:xfrm>
            <a:off x="0" y="6365288"/>
            <a:ext cx="12192000" cy="492712"/>
          </a:xfrm>
          <a:prstGeom prst="rect">
            <a:avLst/>
          </a:prstGeom>
          <a:solidFill>
            <a:srgbClr val="294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cs typeface="Times New Roman"/>
              </a:rPr>
              <a:t>NC DHHS COVID – 19 Response</a:t>
            </a:r>
          </a:p>
        </p:txBody>
      </p:sp>
    </p:spTree>
    <p:extLst>
      <p:ext uri="{BB962C8B-B14F-4D97-AF65-F5344CB8AC3E}">
        <p14:creationId xmlns:p14="http://schemas.microsoft.com/office/powerpoint/2010/main" val="4153184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F3294C-D513-4D6E-817E-614B2CE1A400}"/>
              </a:ext>
            </a:extLst>
          </p:cNvPr>
          <p:cNvSpPr/>
          <p:nvPr/>
        </p:nvSpPr>
        <p:spPr>
          <a:xfrm>
            <a:off x="291093" y="792429"/>
            <a:ext cx="11822828" cy="621708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Alamance County: Alamance-Burlington School System (33 locations)</a:t>
            </a:r>
          </a:p>
          <a:p>
            <a:pPr marL="285750" indent="-285750">
              <a:buFont typeface="Arial" panose="020B0604020202020204" pitchFamily="34" charset="0"/>
              <a:buChar char="•"/>
            </a:pPr>
            <a:r>
              <a:rPr lang="en-US" dirty="0"/>
              <a:t>Bladen County: </a:t>
            </a:r>
            <a:r>
              <a:rPr lang="en-US" dirty="0" err="1"/>
              <a:t>Emereau</a:t>
            </a:r>
            <a:r>
              <a:rPr lang="en-US" dirty="0"/>
              <a:t> Bladen Charter School (1 location)</a:t>
            </a:r>
          </a:p>
          <a:p>
            <a:pPr marL="285750" indent="-285750">
              <a:buFont typeface="Arial" panose="020B0604020202020204" pitchFamily="34" charset="0"/>
              <a:buChar char="•"/>
            </a:pPr>
            <a:r>
              <a:rPr lang="en-US" dirty="0"/>
              <a:t>Buncombe County: Asheville City Schools (11 locations), Buncombe County Schools (44 locations), Francine Delany Charter School (1 location)</a:t>
            </a:r>
          </a:p>
          <a:p>
            <a:pPr marL="285750" indent="-285750">
              <a:buFont typeface="Arial" panose="020B0604020202020204" pitchFamily="34" charset="0"/>
              <a:buChar char="•"/>
            </a:pPr>
            <a:r>
              <a:rPr lang="en-US" dirty="0"/>
              <a:t>Cabarrus County: Cabarrus Charter K-12 (2 locations), Cabarrus County Schools (6 locations), Kannapolis City Schools (2 locations)</a:t>
            </a:r>
          </a:p>
          <a:p>
            <a:pPr marL="285750" indent="-285750">
              <a:buFont typeface="Arial" panose="020B0604020202020204" pitchFamily="34" charset="0"/>
              <a:buChar char="•"/>
            </a:pPr>
            <a:r>
              <a:rPr lang="en-US" dirty="0"/>
              <a:t>Catawba County: Catawba County Schools (29 locations), Hickory Public Schools (9 locations), Newton Conover City Schools (6 locations)</a:t>
            </a:r>
          </a:p>
          <a:p>
            <a:pPr marL="285750" indent="-285750">
              <a:buFont typeface="Arial" panose="020B0604020202020204" pitchFamily="34" charset="0"/>
              <a:buChar char="•"/>
            </a:pPr>
            <a:r>
              <a:rPr lang="en-US" dirty="0"/>
              <a:t>Durham County: Central Park School for Children (1 location), Healthy Start Academy (1 location)</a:t>
            </a:r>
          </a:p>
          <a:p>
            <a:pPr marL="285750" indent="-285750">
              <a:buFont typeface="Arial" panose="020B0604020202020204" pitchFamily="34" charset="0"/>
              <a:buChar char="•"/>
            </a:pPr>
            <a:r>
              <a:rPr lang="en-US" dirty="0"/>
              <a:t>Forsyth County: NC Leadership Academy (1 location)</a:t>
            </a:r>
          </a:p>
          <a:p>
            <a:pPr marL="285750" indent="-285750">
              <a:buFont typeface="Arial" panose="020B0604020202020204" pitchFamily="34" charset="0"/>
              <a:buChar char="•"/>
            </a:pPr>
            <a:r>
              <a:rPr lang="en-US" dirty="0"/>
              <a:t>Gaston County: Gaston County Schools (1 location)</a:t>
            </a:r>
          </a:p>
          <a:p>
            <a:pPr marL="285750" indent="-285750">
              <a:buFont typeface="Arial" panose="020B0604020202020204" pitchFamily="34" charset="0"/>
              <a:buChar char="•"/>
            </a:pPr>
            <a:r>
              <a:rPr lang="en-US" dirty="0"/>
              <a:t>Harnett County: Harnett County Schools (28 locations)</a:t>
            </a:r>
          </a:p>
          <a:p>
            <a:pPr marL="285750" indent="-285750">
              <a:buFont typeface="Arial" panose="020B0604020202020204" pitchFamily="34" charset="0"/>
              <a:buChar char="•"/>
            </a:pPr>
            <a:r>
              <a:rPr lang="en-US" dirty="0"/>
              <a:t>Johnston County: Johnston County Public Schools (1 location)</a:t>
            </a:r>
          </a:p>
          <a:p>
            <a:pPr marL="285750" indent="-285750">
              <a:buFont typeface="Arial" panose="020B0604020202020204" pitchFamily="34" charset="0"/>
              <a:buChar char="•"/>
            </a:pPr>
            <a:r>
              <a:rPr lang="en-US" dirty="0"/>
              <a:t>Lenoir County: Lenoir County Public Schools (17 locations)</a:t>
            </a:r>
          </a:p>
          <a:p>
            <a:pPr marL="285750" indent="-285750">
              <a:buFont typeface="Arial" panose="020B0604020202020204" pitchFamily="34" charset="0"/>
              <a:buChar char="•"/>
            </a:pPr>
            <a:r>
              <a:rPr lang="en-US" dirty="0"/>
              <a:t>Lincoln County: Lincoln Charter School (2 locations)</a:t>
            </a:r>
          </a:p>
          <a:p>
            <a:pPr marL="285750" indent="-285750">
              <a:buFont typeface="Arial" panose="020B0604020202020204" pitchFamily="34" charset="0"/>
              <a:buChar char="•"/>
            </a:pPr>
            <a:r>
              <a:rPr lang="en-US" dirty="0"/>
              <a:t>Madison County: Madison County K-12 Public Schools (6 locations)</a:t>
            </a:r>
          </a:p>
          <a:p>
            <a:pPr marL="285750" indent="-285750">
              <a:buFont typeface="Arial" panose="020B0604020202020204" pitchFamily="34" charset="0"/>
              <a:buChar char="•"/>
            </a:pPr>
            <a:r>
              <a:rPr lang="en-US" dirty="0"/>
              <a:t>Mecklenburg County: Lake Norman Charter (1 location), Sugar Creek Charter School (1 location), </a:t>
            </a:r>
            <a:r>
              <a:rPr lang="en-US" dirty="0" err="1"/>
              <a:t>UpROAR</a:t>
            </a:r>
            <a:r>
              <a:rPr lang="en-US" dirty="0"/>
              <a:t> Leadership Academy (1 location)</a:t>
            </a:r>
          </a:p>
          <a:p>
            <a:pPr marL="285750" indent="-285750">
              <a:buFont typeface="Arial" panose="020B0604020202020204" pitchFamily="34" charset="0"/>
              <a:buChar char="•"/>
            </a:pPr>
            <a:r>
              <a:rPr lang="en-US" dirty="0"/>
              <a:t>Pasquotank County : Northeast Academy for Aerospace and Advanced Technologies (1 location)</a:t>
            </a:r>
          </a:p>
          <a:p>
            <a:pPr marL="285750" indent="-285750">
              <a:buFont typeface="Arial" panose="020B0604020202020204" pitchFamily="34" charset="0"/>
              <a:buChar char="•"/>
            </a:pPr>
            <a:r>
              <a:rPr lang="en-US" dirty="0"/>
              <a:t>Surry County: Elkin City Schools (3 locations), Mount Airy City Schools (4 locations), Surry County Schools (20 locations)</a:t>
            </a:r>
          </a:p>
          <a:p>
            <a:pPr marL="285750" indent="-285750">
              <a:buFont typeface="Arial" panose="020B0604020202020204" pitchFamily="34" charset="0"/>
              <a:buChar char="•"/>
            </a:pPr>
            <a:r>
              <a:rPr lang="en-US" dirty="0"/>
              <a:t>Wilson County: Wilson County Schools (2 locations)</a:t>
            </a:r>
          </a:p>
          <a:p>
            <a:pPr marL="285750" indent="-285750">
              <a:buFont typeface="Wingdings" panose="05000000000000000000" pitchFamily="2" charset="2"/>
              <a:buChar char="§"/>
            </a:pPr>
            <a:endParaRPr lang="en-US" sz="2000" dirty="0">
              <a:cs typeface="Arial"/>
            </a:endParaRPr>
          </a:p>
        </p:txBody>
      </p:sp>
      <p:sp>
        <p:nvSpPr>
          <p:cNvPr id="9" name="Subtitle 6">
            <a:extLst>
              <a:ext uri="{FF2B5EF4-FFF2-40B4-BE49-F238E27FC236}">
                <a16:creationId xmlns:a16="http://schemas.microsoft.com/office/drawing/2014/main" id="{CAA66F38-FDCF-472D-B14F-7EA9F41E8FD0}"/>
              </a:ext>
            </a:extLst>
          </p:cNvPr>
          <p:cNvSpPr txBox="1">
            <a:spLocks/>
          </p:cNvSpPr>
          <p:nvPr/>
        </p:nvSpPr>
        <p:spPr>
          <a:xfrm>
            <a:off x="149086" y="157502"/>
            <a:ext cx="11964835" cy="60598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294158"/>
                </a:solidFill>
                <a:cs typeface="Arial" panose="020B0604020202020204" pitchFamily="34" charset="0"/>
              </a:rPr>
              <a:t>COVID-19 Testing Pilot Schools</a:t>
            </a:r>
          </a:p>
        </p:txBody>
      </p:sp>
      <p:cxnSp>
        <p:nvCxnSpPr>
          <p:cNvPr id="10" name="Straight Connector 9">
            <a:extLst>
              <a:ext uri="{FF2B5EF4-FFF2-40B4-BE49-F238E27FC236}">
                <a16:creationId xmlns:a16="http://schemas.microsoft.com/office/drawing/2014/main" id="{55B42D89-0EAF-4D0F-8329-74B6B97D5A1C}"/>
              </a:ext>
            </a:extLst>
          </p:cNvPr>
          <p:cNvCxnSpPr>
            <a:cxnSpLocks/>
          </p:cNvCxnSpPr>
          <p:nvPr/>
        </p:nvCxnSpPr>
        <p:spPr>
          <a:xfrm>
            <a:off x="0" y="785253"/>
            <a:ext cx="12113922" cy="0"/>
          </a:xfrm>
          <a:prstGeom prst="line">
            <a:avLst/>
          </a:prstGeom>
          <a:ln w="53975">
            <a:solidFill>
              <a:srgbClr val="2941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2757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oqpg49uCHEY4iu35QQLN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Cummins 2018">
  <a:themeElements>
    <a:clrScheme name="Launch">
      <a:dk1>
        <a:srgbClr val="000000"/>
      </a:dk1>
      <a:lt1>
        <a:srgbClr val="FFFFFF"/>
      </a:lt1>
      <a:dk2>
        <a:srgbClr val="414141"/>
      </a:dk2>
      <a:lt2>
        <a:srgbClr val="E7E6E6"/>
      </a:lt2>
      <a:accent1>
        <a:srgbClr val="424242"/>
      </a:accent1>
      <a:accent2>
        <a:srgbClr val="DA281C"/>
      </a:accent2>
      <a:accent3>
        <a:srgbClr val="00578A"/>
      </a:accent3>
      <a:accent4>
        <a:srgbClr val="738B1F"/>
      </a:accent4>
      <a:accent5>
        <a:srgbClr val="B4B4B3"/>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BS &amp; Corporate 2" id="{767E7492-517F-412A-9074-DA7B348EB94F}" vid="{7544A3EE-3B63-4C94-893A-D9B0B00D0774}"/>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0 xmlns="74d61543-0b61-4671-82ca-38c443c70a2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042674D9E715409B97947C644B0284" ma:contentTypeVersion="10" ma:contentTypeDescription="Create a new document." ma:contentTypeScope="" ma:versionID="3ccfe82fa0e79ae242a378b6c128bd09">
  <xsd:schema xmlns:xsd="http://www.w3.org/2001/XMLSchema" xmlns:xs="http://www.w3.org/2001/XMLSchema" xmlns:p="http://schemas.microsoft.com/office/2006/metadata/properties" xmlns:ns2="e519310d-fb73-46d5-9f91-9df25b56a055" xmlns:ns3="74d61543-0b61-4671-82ca-38c443c70a24" targetNamespace="http://schemas.microsoft.com/office/2006/metadata/properties" ma:root="true" ma:fieldsID="b0d9a48a7874222db239bd03cb52788d" ns2:_="" ns3:_="">
    <xsd:import namespace="e519310d-fb73-46d5-9f91-9df25b56a055"/>
    <xsd:import namespace="74d61543-0b61-4671-82ca-38c443c70a2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19310d-fb73-46d5-9f91-9df25b56a0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d61543-0b61-4671-82ca-38c443c70a2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Notes0" ma:index="17" nillable="true" ma:displayName="Notes" ma:internalName="Notes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1E326B-0548-44CA-A014-B98A498D8D09}">
  <ds:schemaRef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e519310d-fb73-46d5-9f91-9df25b56a055"/>
    <ds:schemaRef ds:uri="http://purl.org/dc/terms/"/>
    <ds:schemaRef ds:uri="74d61543-0b61-4671-82ca-38c443c70a24"/>
    <ds:schemaRef ds:uri="http://purl.org/dc/elements/1.1/"/>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DA6C53A2-D9CC-464F-89D9-CAE2DDF86F12}">
  <ds:schemaRefs>
    <ds:schemaRef ds:uri="http://schemas.microsoft.com/sharepoint/v3/contenttype/forms"/>
  </ds:schemaRefs>
</ds:datastoreItem>
</file>

<file path=customXml/itemProps3.xml><?xml version="1.0" encoding="utf-8"?>
<ds:datastoreItem xmlns:ds="http://schemas.openxmlformats.org/officeDocument/2006/customXml" ds:itemID="{BA8AEF54-9C04-42B7-92AD-3A13D041C0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19310d-fb73-46d5-9f91-9df25b56a055"/>
    <ds:schemaRef ds:uri="74d61543-0b61-4671-82ca-38c443c70a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934</TotalTime>
  <Words>1947</Words>
  <Application>Microsoft Office PowerPoint</Application>
  <PresentationFormat>Widescreen</PresentationFormat>
  <Paragraphs>166</Paragraphs>
  <Slides>19</Slides>
  <Notes>16</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35" baseType="lpstr">
      <vt:lpstr>Arial</vt:lpstr>
      <vt:lpstr>Calibri</vt:lpstr>
      <vt:lpstr>Calibri Light</vt:lpstr>
      <vt:lpstr>Century Gothic</vt:lpstr>
      <vt:lpstr>Courier New</vt:lpstr>
      <vt:lpstr>Effra Light</vt:lpstr>
      <vt:lpstr>Franklin Gothic Book</vt:lpstr>
      <vt:lpstr>Franklin Gothic Demi Cond</vt:lpstr>
      <vt:lpstr>Franklin Gothic Medium</vt:lpstr>
      <vt:lpstr>Franklin Gothic Medium Cond</vt:lpstr>
      <vt:lpstr>LucidaGrande</vt:lpstr>
      <vt:lpstr>Wingdings</vt:lpstr>
      <vt:lpstr>Office Theme</vt:lpstr>
      <vt:lpstr>6_Cummins 2018</vt:lpstr>
      <vt:lpstr>1_Office Theme</vt:lpstr>
      <vt:lpstr>think-cell Slide</vt:lpstr>
      <vt:lpstr>NC DHHS K-12  COVID-19 Response Updates </vt:lpstr>
      <vt:lpstr>Agenda</vt:lpstr>
      <vt:lpstr> CDC Operational Strategy</vt:lpstr>
      <vt:lpstr>CDC Operational Strategy for K-12:  Key Points for Communications Leaders</vt:lpstr>
      <vt:lpstr> K-12 COVID-19 Testing – Expanding Statewide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COVID Testing Expansion in K-12 Schools:  Key Points for Communications Leaders</vt:lpstr>
      <vt:lpstr>COVID Vaccine Distribution – Communications Resources</vt:lpstr>
      <vt:lpstr>PowerPoint Presentation</vt:lpstr>
      <vt:lpstr>PowerPoint Presentation</vt:lpstr>
      <vt:lpstr>Social Media Content Distribution </vt:lpstr>
      <vt:lpstr>Expanded Web Tools:  Eligibility Tracker, Vaccination Locator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A Weeks</dc:creator>
  <cp:lastModifiedBy>Planchard, Rebecca</cp:lastModifiedBy>
  <cp:revision>15</cp:revision>
  <dcterms:created xsi:type="dcterms:W3CDTF">2020-08-04T17:36:06Z</dcterms:created>
  <dcterms:modified xsi:type="dcterms:W3CDTF">2021-03-01T14:19:11Z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0x010100F4042674D9E715409B97947C644B0284</vt:lpwstr>
  </property>
</Properties>
</file>