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6" r:id="rId1"/>
  </p:sldMasterIdLst>
  <p:notesMasterIdLst>
    <p:notesMasterId r:id="rId36"/>
  </p:notesMasterIdLst>
  <p:sldIdLst>
    <p:sldId id="256" r:id="rId2"/>
    <p:sldId id="286" r:id="rId3"/>
    <p:sldId id="261" r:id="rId4"/>
    <p:sldId id="296" r:id="rId5"/>
    <p:sldId id="297" r:id="rId6"/>
    <p:sldId id="262" r:id="rId7"/>
    <p:sldId id="264" r:id="rId8"/>
    <p:sldId id="302" r:id="rId9"/>
    <p:sldId id="265" r:id="rId10"/>
    <p:sldId id="266" r:id="rId11"/>
    <p:sldId id="267" r:id="rId12"/>
    <p:sldId id="268" r:id="rId13"/>
    <p:sldId id="270" r:id="rId14"/>
    <p:sldId id="272" r:id="rId15"/>
    <p:sldId id="287" r:id="rId16"/>
    <p:sldId id="288" r:id="rId17"/>
    <p:sldId id="274" r:id="rId18"/>
    <p:sldId id="289" r:id="rId19"/>
    <p:sldId id="275" r:id="rId20"/>
    <p:sldId id="290" r:id="rId21"/>
    <p:sldId id="276" r:id="rId22"/>
    <p:sldId id="291" r:id="rId23"/>
    <p:sldId id="278" r:id="rId24"/>
    <p:sldId id="292" r:id="rId25"/>
    <p:sldId id="295" r:id="rId26"/>
    <p:sldId id="279" r:id="rId27"/>
    <p:sldId id="293" r:id="rId28"/>
    <p:sldId id="280" r:id="rId29"/>
    <p:sldId id="294" r:id="rId30"/>
    <p:sldId id="298" r:id="rId31"/>
    <p:sldId id="299" r:id="rId32"/>
    <p:sldId id="301" r:id="rId33"/>
    <p:sldId id="282" r:id="rId34"/>
    <p:sldId id="300"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arol Ann Hudgens" initials="CAH" lastIdx="5" clrIdx="0">
    <p:extLst>
      <p:ext uri="{19B8F6BF-5375-455C-9EA6-DF929625EA0E}">
        <p15:presenceInfo xmlns:p15="http://schemas.microsoft.com/office/powerpoint/2012/main" userId="38e25eab-5b87-4748-af36-1cc8e3f612e0" providerId="Windows Live"/>
      </p:ext>
    </p:extLst>
  </p:cmAuthor>
  <p:cmAuthor id="2" name="Kristi Harris" initials="KH" lastIdx="44" clrIdx="1">
    <p:extLst>
      <p:ext uri="{19B8F6BF-5375-455C-9EA6-DF929625EA0E}">
        <p15:presenceInfo xmlns:p15="http://schemas.microsoft.com/office/powerpoint/2012/main" userId="e92368dc-efd8-4562-847d-8ef0fe203424"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00"/>
    <p:restoredTop sz="71357"/>
  </p:normalViewPr>
  <p:slideViewPr>
    <p:cSldViewPr snapToGrid="0" snapToObjects="1">
      <p:cViewPr varScale="1">
        <p:scale>
          <a:sx n="50" d="100"/>
          <a:sy n="50" d="100"/>
        </p:scale>
        <p:origin x="192" y="624"/>
      </p:cViewPr>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C141104-8B20-1A43-A867-0D09DF2A64EB}" type="datetimeFigureOut">
              <a:rPr lang="en-US" smtClean="0"/>
              <a:t>8/6/18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0F5BD8-BFA9-3045-85AF-60F0166EEF19}" type="slidenum">
              <a:rPr lang="en-US" smtClean="0"/>
              <a:t>‹#›</a:t>
            </a:fld>
            <a:endParaRPr lang="en-US"/>
          </a:p>
        </p:txBody>
      </p:sp>
    </p:spTree>
    <p:extLst>
      <p:ext uri="{BB962C8B-B14F-4D97-AF65-F5344CB8AC3E}">
        <p14:creationId xmlns:p14="http://schemas.microsoft.com/office/powerpoint/2010/main" val="15501269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80F5BD8-BFA9-3045-85AF-60F0166EEF19}" type="slidenum">
              <a:rPr lang="en-US" smtClean="0"/>
              <a:t>1</a:t>
            </a:fld>
            <a:endParaRPr lang="en-US"/>
          </a:p>
        </p:txBody>
      </p:sp>
    </p:spTree>
    <p:extLst>
      <p:ext uri="{BB962C8B-B14F-4D97-AF65-F5344CB8AC3E}">
        <p14:creationId xmlns:p14="http://schemas.microsoft.com/office/powerpoint/2010/main" val="6222597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In each of these cases</a:t>
            </a:r>
            <a:r>
              <a:rPr lang="en-US" baseline="0" dirty="0"/>
              <a:t>, the prior written notice should provide the rationale behind the decision made: </a:t>
            </a:r>
          </a:p>
          <a:p>
            <a:pPr marL="171450" indent="-171450">
              <a:buFont typeface="Arial" panose="020B0604020202020204" pitchFamily="34" charset="0"/>
              <a:buChar char="•"/>
            </a:pPr>
            <a:r>
              <a:rPr lang="en-US" baseline="0" dirty="0"/>
              <a:t>What did the team consider? </a:t>
            </a:r>
          </a:p>
          <a:p>
            <a:pPr marL="171450" indent="-171450">
              <a:buFont typeface="Arial" panose="020B0604020202020204" pitchFamily="34" charset="0"/>
              <a:buChar char="•"/>
            </a:pPr>
            <a:r>
              <a:rPr lang="en-US" baseline="0" dirty="0"/>
              <a:t>What data compelled the team to determine the student has a disability? </a:t>
            </a:r>
          </a:p>
          <a:p>
            <a:pPr marL="171450" indent="-171450">
              <a:buFont typeface="Arial" panose="020B0604020202020204" pitchFamily="34" charset="0"/>
              <a:buChar char="•"/>
            </a:pPr>
            <a:r>
              <a:rPr lang="en-US" baseline="0" dirty="0"/>
              <a:t>How does the disability negatively impact the student's educational performance? </a:t>
            </a:r>
          </a:p>
          <a:p>
            <a:pPr marL="171450" indent="-171450">
              <a:buFont typeface="Arial" panose="020B0604020202020204" pitchFamily="34" charset="0"/>
              <a:buChar char="•"/>
            </a:pPr>
            <a:r>
              <a:rPr lang="en-US" baseline="0" dirty="0"/>
              <a:t>Does the student require specially designed instruction?</a:t>
            </a:r>
          </a:p>
          <a:p>
            <a:pPr marL="171450" indent="-171450">
              <a:buFont typeface="Arial" panose="020B0604020202020204" pitchFamily="34" charset="0"/>
              <a:buChar char="•"/>
            </a:pPr>
            <a:r>
              <a:rPr lang="en-US" baseline="0" dirty="0"/>
              <a:t>Why did they decide on the category they did? </a:t>
            </a:r>
          </a:p>
          <a:p>
            <a:pPr marL="171450" indent="-171450">
              <a:buFont typeface="Arial" panose="020B0604020202020204" pitchFamily="34" charset="0"/>
              <a:buChar char="•"/>
            </a:pPr>
            <a:r>
              <a:rPr lang="en-US" baseline="0" dirty="0"/>
              <a:t>Why did they eliminate any other categories considered?</a:t>
            </a:r>
          </a:p>
          <a:p>
            <a:pPr marL="171450" indent="-171450">
              <a:buFont typeface="Arial" panose="020B0604020202020204" pitchFamily="34" charset="0"/>
              <a:buChar char="•"/>
            </a:pPr>
            <a:r>
              <a:rPr lang="en-US" baseline="0" dirty="0"/>
              <a:t>Why are special education services no longer required?</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10</a:t>
            </a:fld>
            <a:endParaRPr lang="en-US"/>
          </a:p>
        </p:txBody>
      </p:sp>
    </p:spTree>
    <p:extLst>
      <p:ext uri="{BB962C8B-B14F-4D97-AF65-F5344CB8AC3E}">
        <p14:creationId xmlns:p14="http://schemas.microsoft.com/office/powerpoint/2010/main" val="15506866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Often, in these cases, teams do not</a:t>
            </a:r>
            <a:r>
              <a:rPr lang="en-US" baseline="0" dirty="0"/>
              <a:t> sufficiently describe what information they used to decide this student’s placement:</a:t>
            </a:r>
          </a:p>
          <a:p>
            <a:pPr marL="171450" indent="-171450">
              <a:buFont typeface="Arial" panose="020B0604020202020204" pitchFamily="34" charset="0"/>
              <a:buChar char="•"/>
            </a:pPr>
            <a:r>
              <a:rPr lang="en-US" baseline="0" dirty="0"/>
              <a:t>Why were other placement options refused?</a:t>
            </a:r>
          </a:p>
          <a:p>
            <a:pPr marL="171450" indent="-171450">
              <a:buFont typeface="Arial" panose="020B0604020202020204" pitchFamily="34" charset="0"/>
              <a:buChar char="•"/>
            </a:pPr>
            <a:r>
              <a:rPr lang="en-US" baseline="0" dirty="0"/>
              <a:t>What about this student, his/her abilities or needs require this placement?</a:t>
            </a:r>
          </a:p>
          <a:p>
            <a:pPr marL="171450" indent="-171450">
              <a:buFont typeface="Arial" panose="020B0604020202020204" pitchFamily="34" charset="0"/>
              <a:buChar char="•"/>
            </a:pPr>
            <a:r>
              <a:rPr lang="en-US" baseline="0" dirty="0"/>
              <a:t>How was </a:t>
            </a:r>
            <a:r>
              <a:rPr lang="en-US" baseline="0" dirty="0" err="1"/>
              <a:t>LRE</a:t>
            </a:r>
            <a:r>
              <a:rPr lang="en-US" baseline="0" dirty="0"/>
              <a:t> considered or determined for this student? What student performance data was used or considered that aided the decision made?</a:t>
            </a:r>
          </a:p>
          <a:p>
            <a:pPr marL="171450" indent="-171450">
              <a:buFont typeface="Arial" panose="020B0604020202020204" pitchFamily="34" charset="0"/>
              <a:buChar char="•"/>
            </a:pPr>
            <a:r>
              <a:rPr lang="en-US" baseline="0" dirty="0"/>
              <a:t>What observations took place in what settings/context that assisted the team make the placement or </a:t>
            </a:r>
            <a:r>
              <a:rPr lang="en-US" baseline="0" dirty="0" err="1"/>
              <a:t>LRE</a:t>
            </a:r>
            <a:r>
              <a:rPr lang="en-US" baseline="0" dirty="0"/>
              <a:t> decision?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11</a:t>
            </a:fld>
            <a:endParaRPr lang="en-US"/>
          </a:p>
        </p:txBody>
      </p:sp>
    </p:spTree>
    <p:extLst>
      <p:ext uri="{BB962C8B-B14F-4D97-AF65-F5344CB8AC3E}">
        <p14:creationId xmlns:p14="http://schemas.microsoft.com/office/powerpoint/2010/main" val="9422074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prior</a:t>
            </a:r>
            <a:r>
              <a:rPr lang="en-US" baseline="0" dirty="0"/>
              <a:t> written notice should explain:</a:t>
            </a:r>
          </a:p>
          <a:p>
            <a:pPr marL="171450" indent="-171450">
              <a:buFont typeface="Arial" panose="020B0604020202020204" pitchFamily="34" charset="0"/>
              <a:buChar char="•"/>
            </a:pPr>
            <a:r>
              <a:rPr lang="en-US" baseline="0" dirty="0"/>
              <a:t>Why </a:t>
            </a:r>
            <a:r>
              <a:rPr lang="en-US" baseline="0" dirty="0" err="1"/>
              <a:t>FAPE</a:t>
            </a:r>
            <a:r>
              <a:rPr lang="en-US" baseline="0" dirty="0"/>
              <a:t> changed for this student? What performance data made that apparent? Why does </a:t>
            </a:r>
            <a:r>
              <a:rPr lang="en-US" baseline="0" dirty="0" err="1"/>
              <a:t>FAPE</a:t>
            </a:r>
            <a:r>
              <a:rPr lang="en-US" baseline="0" dirty="0"/>
              <a:t> continue to work in this situation as is?</a:t>
            </a:r>
          </a:p>
          <a:p>
            <a:pPr marL="171450" indent="-171450">
              <a:buFont typeface="Arial" panose="020B0604020202020204" pitchFamily="34" charset="0"/>
              <a:buChar char="•"/>
            </a:pPr>
            <a:r>
              <a:rPr lang="en-US" dirty="0"/>
              <a:t>What is the reason(s)</a:t>
            </a:r>
            <a:r>
              <a:rPr lang="en-US" baseline="0" dirty="0"/>
              <a:t> for altering or keeping the annual goal?</a:t>
            </a:r>
          </a:p>
          <a:p>
            <a:pPr marL="171450" indent="-171450">
              <a:buFont typeface="Arial" panose="020B0604020202020204" pitchFamily="34" charset="0"/>
              <a:buChar char="•"/>
            </a:pPr>
            <a:r>
              <a:rPr lang="en-US" baseline="0" dirty="0"/>
              <a:t>Why must the service delivery change to provide </a:t>
            </a:r>
            <a:r>
              <a:rPr lang="en-US" baseline="0" dirty="0" err="1"/>
              <a:t>FAPE</a:t>
            </a:r>
            <a:r>
              <a:rPr lang="en-US" baseline="0" dirty="0"/>
              <a:t> for this student? How does the team know?</a:t>
            </a:r>
          </a:p>
          <a:p>
            <a:pPr marL="171450" indent="-171450">
              <a:buFont typeface="Arial" panose="020B0604020202020204" pitchFamily="34" charset="0"/>
              <a:buChar char="•"/>
            </a:pPr>
            <a:r>
              <a:rPr lang="en-US" baseline="0" dirty="0"/>
              <a:t>How does the team know the change is needed or not needed? What data was the basis for the change or refusal?</a:t>
            </a:r>
          </a:p>
          <a:p>
            <a:pPr marL="0" indent="0">
              <a:buFont typeface="Arial" panose="020B0604020202020204" pitchFamily="34" charset="0"/>
              <a:buNone/>
            </a:pPr>
            <a:endParaRPr lang="en-US" baseline="0" dirty="0"/>
          </a:p>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12</a:t>
            </a:fld>
            <a:endParaRPr lang="en-US"/>
          </a:p>
        </p:txBody>
      </p:sp>
    </p:spTree>
    <p:extLst>
      <p:ext uri="{BB962C8B-B14F-4D97-AF65-F5344CB8AC3E}">
        <p14:creationId xmlns:p14="http://schemas.microsoft.com/office/powerpoint/2010/main" val="208387953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13</a:t>
            </a:fld>
            <a:endParaRPr lang="en-US"/>
          </a:p>
        </p:txBody>
      </p:sp>
    </p:spTree>
    <p:extLst>
      <p:ext uri="{BB962C8B-B14F-4D97-AF65-F5344CB8AC3E}">
        <p14:creationId xmlns:p14="http://schemas.microsoft.com/office/powerpoint/2010/main" val="8080827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a:ln/>
        </p:spPr>
      </p:sp>
      <p:sp>
        <p:nvSpPr>
          <p:cNvPr id="3379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ea typeface="ヒラギノ角ゴ Pro W3" charset="-128"/>
            </a:endParaRPr>
          </a:p>
        </p:txBody>
      </p:sp>
      <p:sp>
        <p:nvSpPr>
          <p:cNvPr id="3379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93DC0261-855C-E044-BAE1-C28ADBF6128C}" type="slidenum">
              <a:rPr lang="en-US" altLang="en-US"/>
              <a:pPr fontAlgn="base">
                <a:spcBef>
                  <a:spcPct val="0"/>
                </a:spcBef>
                <a:spcAft>
                  <a:spcPct val="0"/>
                </a:spcAft>
              </a:pPr>
              <a:t>14</a:t>
            </a:fld>
            <a:endParaRPr lang="en-US" altLang="en-US"/>
          </a:p>
        </p:txBody>
      </p:sp>
    </p:spTree>
    <p:extLst>
      <p:ext uri="{BB962C8B-B14F-4D97-AF65-F5344CB8AC3E}">
        <p14:creationId xmlns:p14="http://schemas.microsoft.com/office/powerpoint/2010/main" val="83614267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15</a:t>
            </a:fld>
            <a:endParaRPr lang="en-US"/>
          </a:p>
        </p:txBody>
      </p:sp>
    </p:spTree>
    <p:extLst>
      <p:ext uri="{BB962C8B-B14F-4D97-AF65-F5344CB8AC3E}">
        <p14:creationId xmlns:p14="http://schemas.microsoft.com/office/powerpoint/2010/main" val="19440385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16</a:t>
            </a:fld>
            <a:endParaRPr lang="en-US"/>
          </a:p>
        </p:txBody>
      </p:sp>
    </p:spTree>
    <p:extLst>
      <p:ext uri="{BB962C8B-B14F-4D97-AF65-F5344CB8AC3E}">
        <p14:creationId xmlns:p14="http://schemas.microsoft.com/office/powerpoint/2010/main" val="39526808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9DB6C3D-64C8-0B4F-B2D3-94453F017E9A}" type="slidenum">
              <a:rPr lang="en-US" altLang="en-US"/>
              <a:pPr fontAlgn="base">
                <a:spcBef>
                  <a:spcPct val="0"/>
                </a:spcBef>
                <a:spcAft>
                  <a:spcPct val="0"/>
                </a:spcAft>
              </a:pPr>
              <a:t>17</a:t>
            </a:fld>
            <a:endParaRPr lang="en-US" altLang="en-US"/>
          </a:p>
        </p:txBody>
      </p:sp>
    </p:spTree>
    <p:extLst>
      <p:ext uri="{BB962C8B-B14F-4D97-AF65-F5344CB8AC3E}">
        <p14:creationId xmlns:p14="http://schemas.microsoft.com/office/powerpoint/2010/main" val="77518845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Slide Image Placeholder 1"/>
          <p:cNvSpPr>
            <a:spLocks noGrp="1" noRot="1" noChangeAspect="1" noTextEdit="1"/>
          </p:cNvSpPr>
          <p:nvPr>
            <p:ph type="sldImg"/>
          </p:nvPr>
        </p:nvSpPr>
        <p:spPr>
          <a:ln/>
        </p:spPr>
      </p:sp>
      <p:sp>
        <p:nvSpPr>
          <p:cNvPr id="3789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789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9DB6C3D-64C8-0B4F-B2D3-94453F017E9A}" type="slidenum">
              <a:rPr lang="en-US" altLang="en-US"/>
              <a:pPr fontAlgn="base">
                <a:spcBef>
                  <a:spcPct val="0"/>
                </a:spcBef>
                <a:spcAft>
                  <a:spcPct val="0"/>
                </a:spcAft>
              </a:pPr>
              <a:t>18</a:t>
            </a:fld>
            <a:endParaRPr lang="en-US" altLang="en-US"/>
          </a:p>
        </p:txBody>
      </p:sp>
    </p:spTree>
    <p:extLst>
      <p:ext uri="{BB962C8B-B14F-4D97-AF65-F5344CB8AC3E}">
        <p14:creationId xmlns:p14="http://schemas.microsoft.com/office/powerpoint/2010/main" val="35781317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ヒラギノ角ゴ Pro W3" charset="-128"/>
              </a:rPr>
              <a:t>The actions refused documents any parent request regarding identification, evaluation and placement that was refused by the LEA.</a:t>
            </a:r>
          </a:p>
          <a:p>
            <a:endParaRPr lang="en-US" altLang="en-US" dirty="0">
              <a:ea typeface="ヒラギノ角ゴ Pro W3" charset="-128"/>
            </a:endParaRPr>
          </a:p>
          <a:p>
            <a:r>
              <a:rPr lang="en-US" altLang="en-US" dirty="0">
                <a:ea typeface="ヒラギノ角ゴ Pro W3" charset="-128"/>
              </a:rPr>
              <a:t>This section is not intended to document all of the options the team considered, but rather the final decision of the LEA. This is particularly important with there is a disagreement and the LEA must make the final decision.</a:t>
            </a:r>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16B7DC3-3590-A844-8EAC-0AAC807AF673}" type="slidenum">
              <a:rPr lang="en-US" altLang="en-US"/>
              <a:pPr fontAlgn="base">
                <a:spcBef>
                  <a:spcPct val="0"/>
                </a:spcBef>
                <a:spcAft>
                  <a:spcPct val="0"/>
                </a:spcAft>
              </a:pPr>
              <a:t>19</a:t>
            </a:fld>
            <a:endParaRPr lang="en-US" altLang="en-US"/>
          </a:p>
        </p:txBody>
      </p:sp>
    </p:spTree>
    <p:extLst>
      <p:ext uri="{BB962C8B-B14F-4D97-AF65-F5344CB8AC3E}">
        <p14:creationId xmlns:p14="http://schemas.microsoft.com/office/powerpoint/2010/main" val="1924910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endParaRPr lang="en-US" altLang="en-US" baseline="0" dirty="0">
              <a:ea typeface="ヒラギノ角ゴ Pro W3" charset="-128"/>
            </a:endParaRPr>
          </a:p>
          <a:p>
            <a:pPr eaLnBrk="1" hangingPunct="1"/>
            <a:r>
              <a:rPr lang="en-US" altLang="en-US" baseline="0" dirty="0">
                <a:ea typeface="ヒラギノ角ゴ Pro W3" charset="-128"/>
              </a:rPr>
              <a:t>Prior Written Notice, like all IEP forms, should capture the discussion and decision-making a specific IEP team used to move through the IEP process and develop each student’s IEP.</a:t>
            </a:r>
          </a:p>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2</a:t>
            </a:fld>
            <a:endParaRPr lang="en-US"/>
          </a:p>
        </p:txBody>
      </p:sp>
    </p:spTree>
    <p:extLst>
      <p:ext uri="{BB962C8B-B14F-4D97-AF65-F5344CB8AC3E}">
        <p14:creationId xmlns:p14="http://schemas.microsoft.com/office/powerpoint/2010/main" val="885080116"/>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Slide Image Placeholder 1"/>
          <p:cNvSpPr>
            <a:spLocks noGrp="1" noRot="1" noChangeAspect="1" noTextEdit="1"/>
          </p:cNvSpPr>
          <p:nvPr>
            <p:ph type="sldImg"/>
          </p:nvPr>
        </p:nvSpPr>
        <p:spPr>
          <a:ln/>
        </p:spPr>
      </p:sp>
      <p:sp>
        <p:nvSpPr>
          <p:cNvPr id="3993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3993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16B7DC3-3590-A844-8EAC-0AAC807AF673}" type="slidenum">
              <a:rPr lang="en-US" altLang="en-US"/>
              <a:pPr fontAlgn="base">
                <a:spcBef>
                  <a:spcPct val="0"/>
                </a:spcBef>
                <a:spcAft>
                  <a:spcPct val="0"/>
                </a:spcAft>
              </a:pPr>
              <a:t>20</a:t>
            </a:fld>
            <a:endParaRPr lang="en-US" altLang="en-US"/>
          </a:p>
        </p:txBody>
      </p:sp>
    </p:spTree>
    <p:extLst>
      <p:ext uri="{BB962C8B-B14F-4D97-AF65-F5344CB8AC3E}">
        <p14:creationId xmlns:p14="http://schemas.microsoft.com/office/powerpoint/2010/main" val="37629234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C84F263F-A89E-9D4F-B1CE-76ECF7BB068D}" type="slidenum">
              <a:rPr lang="en-US" altLang="en-US"/>
              <a:pPr fontAlgn="base">
                <a:spcBef>
                  <a:spcPct val="0"/>
                </a:spcBef>
                <a:spcAft>
                  <a:spcPct val="0"/>
                </a:spcAft>
              </a:pPr>
              <a:t>21</a:t>
            </a:fld>
            <a:endParaRPr lang="en-US" altLang="en-US"/>
          </a:p>
        </p:txBody>
      </p:sp>
    </p:spTree>
    <p:extLst>
      <p:ext uri="{BB962C8B-B14F-4D97-AF65-F5344CB8AC3E}">
        <p14:creationId xmlns:p14="http://schemas.microsoft.com/office/powerpoint/2010/main" val="13098253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noTextEdit="1"/>
          </p:cNvSpPr>
          <p:nvPr>
            <p:ph type="sldImg"/>
          </p:nvPr>
        </p:nvSpPr>
        <p:spPr>
          <a:ln/>
        </p:spPr>
      </p:sp>
      <p:sp>
        <p:nvSpPr>
          <p:cNvPr id="4198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198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C84F263F-A89E-9D4F-B1CE-76ECF7BB068D}" type="slidenum">
              <a:rPr lang="en-US" altLang="en-US"/>
              <a:pPr fontAlgn="base">
                <a:spcBef>
                  <a:spcPct val="0"/>
                </a:spcBef>
                <a:spcAft>
                  <a:spcPct val="0"/>
                </a:spcAft>
              </a:pPr>
              <a:t>22</a:t>
            </a:fld>
            <a:endParaRPr lang="en-US" altLang="en-US"/>
          </a:p>
        </p:txBody>
      </p:sp>
    </p:spTree>
    <p:extLst>
      <p:ext uri="{BB962C8B-B14F-4D97-AF65-F5344CB8AC3E}">
        <p14:creationId xmlns:p14="http://schemas.microsoft.com/office/powerpoint/2010/main" val="4381800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a:ea typeface="ヒラギノ角ゴ Pro W3" charset="-128"/>
              </a:rPr>
              <a:t>Keep in mind, this requirement is more than just a list of assessments. Teacher observation and report cards alone are not a sufficient basis for actions proposed or refused.</a:t>
            </a: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A425B8A-17D6-464C-818E-B81BDFCF9FD2}" type="slidenum">
              <a:rPr lang="en-US" altLang="en-US"/>
              <a:pPr fontAlgn="base">
                <a:spcBef>
                  <a:spcPct val="0"/>
                </a:spcBef>
                <a:spcAft>
                  <a:spcPct val="0"/>
                </a:spcAft>
              </a:pPr>
              <a:t>23</a:t>
            </a:fld>
            <a:endParaRPr lang="en-US" altLang="en-US"/>
          </a:p>
        </p:txBody>
      </p:sp>
    </p:spTree>
    <p:extLst>
      <p:ext uri="{BB962C8B-B14F-4D97-AF65-F5344CB8AC3E}">
        <p14:creationId xmlns:p14="http://schemas.microsoft.com/office/powerpoint/2010/main" val="8727804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Image Placeholder 1"/>
          <p:cNvSpPr>
            <a:spLocks noGrp="1" noRot="1" noChangeAspect="1" noTextEdit="1"/>
          </p:cNvSpPr>
          <p:nvPr>
            <p:ph type="sldImg"/>
          </p:nvPr>
        </p:nvSpPr>
        <p:spPr>
          <a:ln/>
        </p:spPr>
      </p:sp>
      <p:sp>
        <p:nvSpPr>
          <p:cNvPr id="450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50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A425B8A-17D6-464C-818E-B81BDFCF9FD2}" type="slidenum">
              <a:rPr lang="en-US" altLang="en-US"/>
              <a:pPr fontAlgn="base">
                <a:spcBef>
                  <a:spcPct val="0"/>
                </a:spcBef>
                <a:spcAft>
                  <a:spcPct val="0"/>
                </a:spcAft>
              </a:pPr>
              <a:t>24</a:t>
            </a:fld>
            <a:endParaRPr lang="en-US" altLang="en-US"/>
          </a:p>
        </p:txBody>
      </p:sp>
    </p:spTree>
    <p:extLst>
      <p:ext uri="{BB962C8B-B14F-4D97-AF65-F5344CB8AC3E}">
        <p14:creationId xmlns:p14="http://schemas.microsoft.com/office/powerpoint/2010/main" val="349111909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Between numbers five and six on the Prior Written Notice form, the parent is notified in writing that the preceding decisions of the LEA are final. This helps distinguish between where the final decisions landed and the rest of the PWN, which documents all of the options the IEP team considered. In other words, it is the dividing line between the “yes/no” (final decisions) and the “maybe” (brainstorming options) considered by the team.</a:t>
            </a:r>
          </a:p>
        </p:txBody>
      </p:sp>
      <p:sp>
        <p:nvSpPr>
          <p:cNvPr id="4" name="Slide Number Placeholder 3"/>
          <p:cNvSpPr>
            <a:spLocks noGrp="1"/>
          </p:cNvSpPr>
          <p:nvPr>
            <p:ph type="sldNum" sz="quarter" idx="10"/>
          </p:nvPr>
        </p:nvSpPr>
        <p:spPr/>
        <p:txBody>
          <a:bodyPr/>
          <a:lstStyle/>
          <a:p>
            <a:fld id="{880F5BD8-BFA9-3045-85AF-60F0166EEF19}" type="slidenum">
              <a:rPr lang="en-US" smtClean="0"/>
              <a:t>25</a:t>
            </a:fld>
            <a:endParaRPr lang="en-US"/>
          </a:p>
        </p:txBody>
      </p:sp>
    </p:spTree>
    <p:extLst>
      <p:ext uri="{BB962C8B-B14F-4D97-AF65-F5344CB8AC3E}">
        <p14:creationId xmlns:p14="http://schemas.microsoft.com/office/powerpoint/2010/main" val="22935756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E716096-2FE5-9D44-9352-D0F956ED6A21}" type="slidenum">
              <a:rPr lang="en-US" altLang="en-US"/>
              <a:pPr fontAlgn="base">
                <a:spcBef>
                  <a:spcPct val="0"/>
                </a:spcBef>
                <a:spcAft>
                  <a:spcPct val="0"/>
                </a:spcAft>
              </a:pPr>
              <a:t>26</a:t>
            </a:fld>
            <a:endParaRPr lang="en-US" altLang="en-US"/>
          </a:p>
        </p:txBody>
      </p:sp>
    </p:spTree>
    <p:extLst>
      <p:ext uri="{BB962C8B-B14F-4D97-AF65-F5344CB8AC3E}">
        <p14:creationId xmlns:p14="http://schemas.microsoft.com/office/powerpoint/2010/main" val="1467328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p:cNvSpPr>
            <a:spLocks noGrp="1" noRot="1" noChangeAspect="1" noTextEdit="1"/>
          </p:cNvSpPr>
          <p:nvPr>
            <p:ph type="sldImg"/>
          </p:nvPr>
        </p:nvSpPr>
        <p:spPr>
          <a:ln/>
        </p:spPr>
      </p:sp>
      <p:sp>
        <p:nvSpPr>
          <p:cNvPr id="4710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710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4E716096-2FE5-9D44-9352-D0F956ED6A21}" type="slidenum">
              <a:rPr lang="en-US" altLang="en-US"/>
              <a:pPr fontAlgn="base">
                <a:spcBef>
                  <a:spcPct val="0"/>
                </a:spcBef>
                <a:spcAft>
                  <a:spcPct val="0"/>
                </a:spcAft>
              </a:pPr>
              <a:t>27</a:t>
            </a:fld>
            <a:endParaRPr lang="en-US" altLang="en-US"/>
          </a:p>
        </p:txBody>
      </p:sp>
    </p:spTree>
    <p:extLst>
      <p:ext uri="{BB962C8B-B14F-4D97-AF65-F5344CB8AC3E}">
        <p14:creationId xmlns:p14="http://schemas.microsoft.com/office/powerpoint/2010/main" val="13232282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BF76AA4-E41E-884A-AF66-2E5A92D4DC77}" type="slidenum">
              <a:rPr lang="en-US" altLang="en-US"/>
              <a:pPr fontAlgn="base">
                <a:spcBef>
                  <a:spcPct val="0"/>
                </a:spcBef>
                <a:spcAft>
                  <a:spcPct val="0"/>
                </a:spcAft>
              </a:pPr>
              <a:t>28</a:t>
            </a:fld>
            <a:endParaRPr lang="en-US" altLang="en-US"/>
          </a:p>
        </p:txBody>
      </p:sp>
    </p:spTree>
    <p:extLst>
      <p:ext uri="{BB962C8B-B14F-4D97-AF65-F5344CB8AC3E}">
        <p14:creationId xmlns:p14="http://schemas.microsoft.com/office/powerpoint/2010/main" val="6918258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Slide Image Placeholder 1"/>
          <p:cNvSpPr>
            <a:spLocks noGrp="1" noRot="1" noChangeAspect="1" noTextEdit="1"/>
          </p:cNvSpPr>
          <p:nvPr>
            <p:ph type="sldImg"/>
          </p:nvPr>
        </p:nvSpPr>
        <p:spPr>
          <a:ln/>
        </p:spPr>
      </p:sp>
      <p:sp>
        <p:nvSpPr>
          <p:cNvPr id="49154"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ea typeface="ヒラギノ角ゴ Pro W3" charset="-128"/>
            </a:endParaRPr>
          </a:p>
        </p:txBody>
      </p:sp>
      <p:sp>
        <p:nvSpPr>
          <p:cNvPr id="49155"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fontAlgn="base">
              <a:spcBef>
                <a:spcPct val="0"/>
              </a:spcBef>
              <a:spcAft>
                <a:spcPct val="0"/>
              </a:spcAft>
            </a:pPr>
            <a:fld id="{9BF76AA4-E41E-884A-AF66-2E5A92D4DC77}" type="slidenum">
              <a:rPr lang="en-US" altLang="en-US"/>
              <a:pPr fontAlgn="base">
                <a:spcBef>
                  <a:spcPct val="0"/>
                </a:spcBef>
                <a:spcAft>
                  <a:spcPct val="0"/>
                </a:spcAft>
              </a:pPr>
              <a:t>29</a:t>
            </a:fld>
            <a:endParaRPr lang="en-US" altLang="en-US"/>
          </a:p>
        </p:txBody>
      </p:sp>
    </p:spTree>
    <p:extLst>
      <p:ext uri="{BB962C8B-B14F-4D97-AF65-F5344CB8AC3E}">
        <p14:creationId xmlns:p14="http://schemas.microsoft.com/office/powerpoint/2010/main" val="4267936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Let’s unpack</a:t>
            </a:r>
            <a:r>
              <a:rPr lang="en-US" baseline="0" dirty="0"/>
              <a:t> why this notice is prior and written…</a:t>
            </a:r>
          </a:p>
          <a:p>
            <a:endParaRPr lang="en-US" baseline="0" dirty="0"/>
          </a:p>
          <a:p>
            <a:r>
              <a:rPr lang="en-US" baseline="0" dirty="0"/>
              <a:t>This form/notice must precede the implementation of any IEP Team decision. In this way it is provided </a:t>
            </a:r>
            <a:r>
              <a:rPr lang="en-US" u="sng" baseline="0" dirty="0"/>
              <a:t>prior to implementation </a:t>
            </a:r>
            <a:r>
              <a:rPr lang="en-US" u="none" baseline="0" dirty="0"/>
              <a:t>but</a:t>
            </a:r>
            <a:r>
              <a:rPr lang="en-US" baseline="0" dirty="0"/>
              <a:t> </a:t>
            </a:r>
            <a:r>
              <a:rPr lang="en-US" u="sng" baseline="0" dirty="0"/>
              <a:t>after the IEP team meeting</a:t>
            </a:r>
            <a:r>
              <a:rPr lang="en-US" u="none" baseline="0" dirty="0"/>
              <a:t> where decisions were made.</a:t>
            </a:r>
            <a:r>
              <a:rPr lang="en-US" baseline="0" dirty="0"/>
              <a:t> </a:t>
            </a:r>
          </a:p>
          <a:p>
            <a:endParaRPr lang="en-US" baseline="0" dirty="0"/>
          </a:p>
          <a:p>
            <a:r>
              <a:rPr lang="en-US" baseline="0" dirty="0"/>
              <a:t>A written document helps to clarify any issues that were and perhaps continue to be unclear to the whole group. Documenting the decisions as well as why the IEP team arrived at the decision they did, what student data/information was used and what other options were considered helps to ensure the IEP Team process is individualized, data-driven and compliant with regulations and policy.</a:t>
            </a:r>
          </a:p>
          <a:p>
            <a:endParaRPr lang="en-US" baseline="0" dirty="0"/>
          </a:p>
          <a:p>
            <a:r>
              <a:rPr lang="en-US" baseline="0" dirty="0"/>
              <a:t>Sufficient information and clarity on this form/notice can avoid the confusion that most often leads to parent/family complaints and legal action.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3</a:t>
            </a:fld>
            <a:endParaRPr lang="en-US"/>
          </a:p>
        </p:txBody>
      </p:sp>
    </p:spTree>
    <p:extLst>
      <p:ext uri="{BB962C8B-B14F-4D97-AF65-F5344CB8AC3E}">
        <p14:creationId xmlns:p14="http://schemas.microsoft.com/office/powerpoint/2010/main" val="143879419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date the decision will be implemented on” is just what it says. For example, if this date reflects a decision to implement an IEP the day after a meeting is held, the IEP Team has just provided notice to the parent that all scheduling arrangements, all notifications to the teachers of the child regarding his/her responsibilities regarding the implementation of accommodations/modifications, and all other details regarding the new IEP will be communicated to appropriate others prior to the start of the next school day in order for the IEP to be FULLY implemented as written and noticed. Make sure that not only have you provided parents access to their procedural safeguards regarding a dispute prior to implementation, but that you have also provided enough time to be able to FULLY implement the IEP as written.</a:t>
            </a:r>
          </a:p>
          <a:p>
            <a:endParaRPr lang="en-US" dirty="0"/>
          </a:p>
          <a:p>
            <a:r>
              <a:rPr lang="en-US" dirty="0"/>
              <a:t>“PWN was given to the parent by:”  is where the name of the person providing the notice is documented and the date on which the written notice was provided.</a:t>
            </a:r>
          </a:p>
          <a:p>
            <a:r>
              <a:rPr lang="en-US" dirty="0"/>
              <a:t>“PWN was delivered by:” is where the method of delivery is recorded and the date on which it was delivered.  The written notice could be delivered by hand, the postal mail, etc.  </a:t>
            </a:r>
          </a:p>
        </p:txBody>
      </p:sp>
      <p:sp>
        <p:nvSpPr>
          <p:cNvPr id="4" name="Slide Number Placeholder 3"/>
          <p:cNvSpPr>
            <a:spLocks noGrp="1"/>
          </p:cNvSpPr>
          <p:nvPr>
            <p:ph type="sldNum" sz="quarter" idx="10"/>
          </p:nvPr>
        </p:nvSpPr>
        <p:spPr/>
        <p:txBody>
          <a:bodyPr/>
          <a:lstStyle/>
          <a:p>
            <a:fld id="{880F5BD8-BFA9-3045-85AF-60F0166EEF19}" type="slidenum">
              <a:rPr lang="en-US" smtClean="0"/>
              <a:t>30</a:t>
            </a:fld>
            <a:endParaRPr lang="en-US"/>
          </a:p>
        </p:txBody>
      </p:sp>
    </p:spTree>
    <p:extLst>
      <p:ext uri="{BB962C8B-B14F-4D97-AF65-F5344CB8AC3E}">
        <p14:creationId xmlns:p14="http://schemas.microsoft.com/office/powerpoint/2010/main" val="39455513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31</a:t>
            </a:fld>
            <a:endParaRPr lang="en-US"/>
          </a:p>
        </p:txBody>
      </p:sp>
    </p:spTree>
    <p:extLst>
      <p:ext uri="{BB962C8B-B14F-4D97-AF65-F5344CB8AC3E}">
        <p14:creationId xmlns:p14="http://schemas.microsoft.com/office/powerpoint/2010/main" val="177468196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noTextEdi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altLang="en-US" dirty="0">
              <a:ea typeface="ヒラギノ角ゴ Pro W3" charset="-128"/>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FCA570D9-D7DB-4044-8300-898F49184A02}" type="slidenum">
              <a:rPr lang="en-US" altLang="en-US"/>
              <a:pPr fontAlgn="base">
                <a:spcBef>
                  <a:spcPct val="0"/>
                </a:spcBef>
                <a:spcAft>
                  <a:spcPct val="0"/>
                </a:spcAft>
              </a:pPr>
              <a:t>33</a:t>
            </a:fld>
            <a:endParaRPr lang="en-US" altLang="en-US"/>
          </a:p>
        </p:txBody>
      </p:sp>
    </p:spTree>
    <p:extLst>
      <p:ext uri="{BB962C8B-B14F-4D97-AF65-F5344CB8AC3E}">
        <p14:creationId xmlns:p14="http://schemas.microsoft.com/office/powerpoint/2010/main" val="210548785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0F5BD8-BFA9-3045-85AF-60F0166EEF19}" type="slidenum">
              <a:rPr lang="en-US" smtClean="0"/>
              <a:t>34</a:t>
            </a:fld>
            <a:endParaRPr lang="en-US"/>
          </a:p>
        </p:txBody>
      </p:sp>
    </p:spTree>
    <p:extLst>
      <p:ext uri="{BB962C8B-B14F-4D97-AF65-F5344CB8AC3E}">
        <p14:creationId xmlns:p14="http://schemas.microsoft.com/office/powerpoint/2010/main" val="19523178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NC 1504-1.4 provides the basis in policy for the content of notice. Paragraph (a) documents when notice must be given to the parent. The Prior Written Notice form documents the items listed in paragraph (c) items 1-7.</a:t>
            </a:r>
          </a:p>
        </p:txBody>
      </p:sp>
      <p:sp>
        <p:nvSpPr>
          <p:cNvPr id="4" name="Slide Number Placeholder 3"/>
          <p:cNvSpPr>
            <a:spLocks noGrp="1"/>
          </p:cNvSpPr>
          <p:nvPr>
            <p:ph type="sldNum" sz="quarter" idx="10"/>
          </p:nvPr>
        </p:nvSpPr>
        <p:spPr/>
        <p:txBody>
          <a:bodyPr/>
          <a:lstStyle/>
          <a:p>
            <a:fld id="{880F5BD8-BFA9-3045-85AF-60F0166EEF19}" type="slidenum">
              <a:rPr lang="en-US" smtClean="0"/>
              <a:t>4</a:t>
            </a:fld>
            <a:endParaRPr lang="en-US"/>
          </a:p>
        </p:txBody>
      </p:sp>
    </p:spTree>
    <p:extLst>
      <p:ext uri="{BB962C8B-B14F-4D97-AF65-F5344CB8AC3E}">
        <p14:creationId xmlns:p14="http://schemas.microsoft.com/office/powerpoint/2010/main" val="1470100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The policy requirement for notice in understandable language is very important. Written statements should be easily understood by the general public – acronyms should be limited or spelled out for clarity. Notice should also be translated for parents that do not read English.</a:t>
            </a:r>
          </a:p>
        </p:txBody>
      </p:sp>
      <p:sp>
        <p:nvSpPr>
          <p:cNvPr id="4" name="Slide Number Placeholder 3"/>
          <p:cNvSpPr>
            <a:spLocks noGrp="1"/>
          </p:cNvSpPr>
          <p:nvPr>
            <p:ph type="sldNum" sz="quarter" idx="10"/>
          </p:nvPr>
        </p:nvSpPr>
        <p:spPr/>
        <p:txBody>
          <a:bodyPr/>
          <a:lstStyle/>
          <a:p>
            <a:fld id="{880F5BD8-BFA9-3045-85AF-60F0166EEF19}" type="slidenum">
              <a:rPr lang="en-US" smtClean="0"/>
              <a:t>5</a:t>
            </a:fld>
            <a:endParaRPr lang="en-US"/>
          </a:p>
        </p:txBody>
      </p:sp>
    </p:spTree>
    <p:extLst>
      <p:ext uri="{BB962C8B-B14F-4D97-AF65-F5344CB8AC3E}">
        <p14:creationId xmlns:p14="http://schemas.microsoft.com/office/powerpoint/2010/main" val="35082649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lide Image Placeholder 1"/>
          <p:cNvSpPr>
            <a:spLocks noGrp="1" noRot="1" noChangeAspect="1" noTextEdit="1"/>
          </p:cNvSpPr>
          <p:nvPr>
            <p:ph type="sldImg"/>
          </p:nvPr>
        </p:nvSpPr>
        <p:spPr>
          <a:ln/>
        </p:spPr>
      </p:sp>
      <p:sp>
        <p:nvSpPr>
          <p:cNvPr id="19458"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The</a:t>
            </a:r>
            <a:r>
              <a:rPr lang="en-US" altLang="en-US" baseline="0" dirty="0">
                <a:ea typeface="ヒラギノ角ゴ Pro W3" charset="-128"/>
              </a:rPr>
              <a:t> purposes of this document are few but critical!</a:t>
            </a:r>
          </a:p>
          <a:p>
            <a:endParaRPr lang="en-US" altLang="en-US" baseline="0" dirty="0">
              <a:ea typeface="ヒラギノ角ゴ Pro W3" charset="-128"/>
            </a:endParaRPr>
          </a:p>
          <a:p>
            <a:r>
              <a:rPr lang="en-US" altLang="en-US" baseline="0" dirty="0">
                <a:ea typeface="ヒラギノ角ゴ Pro W3" charset="-128"/>
              </a:rPr>
              <a:t>Actions and decisions taken by an IEP team are spelled out here. The PWN not only documents what decisions were made at the meeting, but also why those decisions were made and what was used (data and other factors) to make the decisions.</a:t>
            </a:r>
          </a:p>
          <a:p>
            <a:endParaRPr lang="en-US" altLang="en-US" baseline="0" dirty="0">
              <a:ea typeface="ヒラギノ角ゴ Pro W3" charset="-128"/>
            </a:endParaRPr>
          </a:p>
          <a:p>
            <a:r>
              <a:rPr lang="en-US" altLang="en-US" baseline="0" dirty="0">
                <a:ea typeface="ヒラギノ角ゴ Pro W3" charset="-128"/>
              </a:rPr>
              <a:t>This notice ensures clarity between the parent and LEA on the options proposed and refused while providing notice that the parents/family are able to exercise their rights if they are not in agreement with the decisions made.</a:t>
            </a:r>
          </a:p>
        </p:txBody>
      </p:sp>
      <p:sp>
        <p:nvSpPr>
          <p:cNvPr id="19459"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726ECEE6-A22D-9245-8190-1412AFD5B2B6}" type="slidenum">
              <a:rPr lang="en-US" altLang="en-US"/>
              <a:pPr fontAlgn="base">
                <a:spcBef>
                  <a:spcPct val="0"/>
                </a:spcBef>
                <a:spcAft>
                  <a:spcPct val="0"/>
                </a:spcAft>
              </a:pPr>
              <a:t>6</a:t>
            </a:fld>
            <a:endParaRPr lang="en-US" altLang="en-US"/>
          </a:p>
        </p:txBody>
      </p:sp>
    </p:spTree>
    <p:extLst>
      <p:ext uri="{BB962C8B-B14F-4D97-AF65-F5344CB8AC3E}">
        <p14:creationId xmlns:p14="http://schemas.microsoft.com/office/powerpoint/2010/main" val="2900503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As</a:t>
            </a:r>
            <a:r>
              <a:rPr lang="en-US" altLang="en-US" baseline="0" dirty="0">
                <a:ea typeface="ヒラギノ角ゴ Pro W3" charset="-128"/>
              </a:rPr>
              <a:t> mentioned earlier, this notice summarizes all decisions the team makes. This affords parents who attend and those unable to attend the meeting the opportunity to review all of the information from the meeting and seek clarification, if needed, before the decisions are implemented.</a:t>
            </a:r>
            <a:endParaRPr lang="en-US" altLang="en-US" dirty="0">
              <a:ea typeface="ヒラギノ角ゴ Pro W3"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ED9C7341-B214-4B43-BC81-E70AC02286F8}" type="slidenum">
              <a:rPr lang="en-US" altLang="en-US">
                <a:solidFill>
                  <a:srgbClr val="000000"/>
                </a:solidFill>
              </a:rPr>
              <a:pPr fontAlgn="base">
                <a:spcBef>
                  <a:spcPct val="0"/>
                </a:spcBef>
                <a:spcAft>
                  <a:spcPct val="0"/>
                </a:spcAft>
              </a:pPr>
              <a:t>7</a:t>
            </a:fld>
            <a:endParaRPr lang="en-US" altLang="en-US">
              <a:solidFill>
                <a:srgbClr val="000000"/>
              </a:solidFill>
            </a:endParaRPr>
          </a:p>
        </p:txBody>
      </p:sp>
    </p:spTree>
    <p:extLst>
      <p:ext uri="{BB962C8B-B14F-4D97-AF65-F5344CB8AC3E}">
        <p14:creationId xmlns:p14="http://schemas.microsoft.com/office/powerpoint/2010/main" val="9658070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Slide Image Placeholder 1"/>
          <p:cNvSpPr>
            <a:spLocks noGrp="1" noRot="1" noChangeAspect="1" noTextEdit="1"/>
          </p:cNvSpPr>
          <p:nvPr>
            <p:ph type="sldImg"/>
          </p:nvPr>
        </p:nvSpPr>
        <p:spPr>
          <a:ln/>
        </p:spPr>
      </p:sp>
      <p:sp>
        <p:nvSpPr>
          <p:cNvPr id="22530"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r>
              <a:rPr lang="en-US" altLang="en-US" dirty="0">
                <a:ea typeface="ヒラギノ角ゴ Pro W3" charset="-128"/>
              </a:rPr>
              <a:t>As</a:t>
            </a:r>
            <a:r>
              <a:rPr lang="en-US" altLang="en-US" baseline="0" dirty="0">
                <a:ea typeface="ヒラギノ角ゴ Pro W3" charset="-128"/>
              </a:rPr>
              <a:t> mentioned earlier, this notice summarizes all decisions the team makes. This affords parents who attend and those unable to attend the meeting the opportunity to review all of the information from the meeting and seek clarification, if needed, before the decisions are implemented.</a:t>
            </a:r>
            <a:endParaRPr lang="en-US" altLang="en-US" dirty="0">
              <a:ea typeface="ヒラギノ角ゴ Pro W3" charset="-128"/>
            </a:endParaRPr>
          </a:p>
        </p:txBody>
      </p:sp>
      <p:sp>
        <p:nvSpPr>
          <p:cNvPr id="22531"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charset="0"/>
                <a:ea typeface="ヒラギノ角ゴ Pro W3" charset="-128"/>
                <a:cs typeface="Arial" charset="0"/>
              </a:defRPr>
            </a:lvl1pPr>
            <a:lvl2pPr marL="742950" indent="-285750">
              <a:spcBef>
                <a:spcPct val="30000"/>
              </a:spcBef>
              <a:defRPr sz="1200">
                <a:solidFill>
                  <a:schemeClr val="tx1"/>
                </a:solidFill>
                <a:latin typeface="Arial" charset="0"/>
                <a:ea typeface="ヒラギノ角ゴ Pro W3" charset="-128"/>
                <a:cs typeface="Arial" charset="0"/>
              </a:defRPr>
            </a:lvl2pPr>
            <a:lvl3pPr marL="1143000" indent="-228600">
              <a:spcBef>
                <a:spcPct val="30000"/>
              </a:spcBef>
              <a:defRPr sz="1200">
                <a:solidFill>
                  <a:schemeClr val="tx1"/>
                </a:solidFill>
                <a:latin typeface="Arial" charset="0"/>
                <a:ea typeface="ヒラギノ角ゴ Pro W3" charset="-128"/>
                <a:cs typeface="Arial" charset="0"/>
              </a:defRPr>
            </a:lvl3pPr>
            <a:lvl4pPr marL="1600200" indent="-228600">
              <a:spcBef>
                <a:spcPct val="30000"/>
              </a:spcBef>
              <a:defRPr sz="1200">
                <a:solidFill>
                  <a:schemeClr val="tx1"/>
                </a:solidFill>
                <a:latin typeface="Arial" charset="0"/>
                <a:ea typeface="ヒラギノ角ゴ Pro W3" charset="-128"/>
                <a:cs typeface="Arial" charset="0"/>
              </a:defRPr>
            </a:lvl4pPr>
            <a:lvl5pPr marL="2057400" indent="-228600">
              <a:spcBef>
                <a:spcPct val="30000"/>
              </a:spcBef>
              <a:defRPr sz="1200">
                <a:solidFill>
                  <a:schemeClr val="tx1"/>
                </a:solidFill>
                <a:latin typeface="Arial" charset="0"/>
                <a:ea typeface="ヒラギノ角ゴ Pro W3" charset="-128"/>
                <a:cs typeface="Arial" charset="0"/>
              </a:defRPr>
            </a:lvl5pPr>
            <a:lvl6pPr marL="25146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6pPr>
            <a:lvl7pPr marL="29718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7pPr>
            <a:lvl8pPr marL="34290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8pPr>
            <a:lvl9pPr marL="3886200" indent="-228600" eaLnBrk="0" fontAlgn="base" hangingPunct="0">
              <a:spcBef>
                <a:spcPct val="30000"/>
              </a:spcBef>
              <a:spcAft>
                <a:spcPct val="0"/>
              </a:spcAft>
              <a:defRPr sz="1200">
                <a:solidFill>
                  <a:schemeClr val="tx1"/>
                </a:solidFill>
                <a:latin typeface="Arial" charset="0"/>
                <a:ea typeface="ヒラギノ角ゴ Pro W3" charset="-128"/>
                <a:cs typeface="Arial" charset="0"/>
              </a:defRPr>
            </a:lvl9pPr>
          </a:lstStyle>
          <a:p>
            <a:pPr fontAlgn="base">
              <a:spcBef>
                <a:spcPct val="0"/>
              </a:spcBef>
              <a:spcAft>
                <a:spcPct val="0"/>
              </a:spcAft>
            </a:pPr>
            <a:fld id="{ED9C7341-B214-4B43-BC81-E70AC02286F8}" type="slidenum">
              <a:rPr lang="en-US" altLang="en-US">
                <a:solidFill>
                  <a:srgbClr val="000000"/>
                </a:solidFill>
              </a:rPr>
              <a:pPr fontAlgn="base">
                <a:spcBef>
                  <a:spcPct val="0"/>
                </a:spcBef>
                <a:spcAft>
                  <a:spcPct val="0"/>
                </a:spcAft>
              </a:pPr>
              <a:t>8</a:t>
            </a:fld>
            <a:endParaRPr lang="en-US" altLang="en-US">
              <a:solidFill>
                <a:srgbClr val="000000"/>
              </a:solidFill>
            </a:endParaRPr>
          </a:p>
        </p:txBody>
      </p:sp>
    </p:spTree>
    <p:extLst>
      <p:ext uri="{BB962C8B-B14F-4D97-AF65-F5344CB8AC3E}">
        <p14:creationId xmlns:p14="http://schemas.microsoft.com/office/powerpoint/2010/main" val="34407414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Please note that it</a:t>
            </a:r>
            <a:r>
              <a:rPr lang="en-US" baseline="0" dirty="0"/>
              <a:t> does not matter if the team suggests or declines, the prior written notice must be completed. </a:t>
            </a:r>
          </a:p>
          <a:p>
            <a:endParaRPr lang="en-US" baseline="0" dirty="0"/>
          </a:p>
          <a:p>
            <a:r>
              <a:rPr lang="en-US" baseline="0" dirty="0"/>
              <a:t>Any decision an </a:t>
            </a:r>
            <a:r>
              <a:rPr lang="en-US" baseline="0" dirty="0" err="1"/>
              <a:t>IEP</a:t>
            </a:r>
            <a:r>
              <a:rPr lang="en-US" baseline="0" dirty="0"/>
              <a:t> team makes should be summarized (e.g., why, based on what, all options considered) in a prior written notice. </a:t>
            </a:r>
          </a:p>
          <a:p>
            <a:endParaRPr lang="en-US" baseline="0" dirty="0"/>
          </a:p>
          <a:p>
            <a:r>
              <a:rPr lang="en-US" baseline="0" dirty="0"/>
              <a:t>If a team decides to evaluate, administer a particular assessment or collect more data, the prior written notice should provide information about what is needed and why the evaluation/particular assessment is required. It is helpful to those evaluating and collecting the information to gain context and clearly understand what the </a:t>
            </a:r>
            <a:r>
              <a:rPr lang="en-US" baseline="0" dirty="0" err="1"/>
              <a:t>IEP</a:t>
            </a:r>
            <a:r>
              <a:rPr lang="en-US" baseline="0" dirty="0"/>
              <a:t> team needs.</a:t>
            </a:r>
          </a:p>
          <a:p>
            <a:endParaRPr lang="en-US" baseline="0" dirty="0"/>
          </a:p>
          <a:p>
            <a:r>
              <a:rPr lang="en-US" baseline="0" dirty="0"/>
              <a:t>In the case where the team makes a decision that eligibility can be determined based on existing data, the prior written notice should be explicit in documenting the data the team used for that decision.</a:t>
            </a:r>
            <a:endParaRPr lang="en-US" dirty="0"/>
          </a:p>
        </p:txBody>
      </p:sp>
      <p:sp>
        <p:nvSpPr>
          <p:cNvPr id="4" name="Slide Number Placeholder 3"/>
          <p:cNvSpPr>
            <a:spLocks noGrp="1"/>
          </p:cNvSpPr>
          <p:nvPr>
            <p:ph type="sldNum" sz="quarter" idx="10"/>
          </p:nvPr>
        </p:nvSpPr>
        <p:spPr/>
        <p:txBody>
          <a:bodyPr/>
          <a:lstStyle/>
          <a:p>
            <a:pPr>
              <a:defRPr/>
            </a:pPr>
            <a:fld id="{CEB06877-C270-6048-94FC-CD4D56A8C1A3}" type="slidenum">
              <a:rPr lang="en-US" smtClean="0"/>
              <a:pPr>
                <a:defRPr/>
              </a:pPr>
              <a:t>9</a:t>
            </a:fld>
            <a:endParaRPr lang="en-US"/>
          </a:p>
        </p:txBody>
      </p:sp>
    </p:spTree>
    <p:extLst>
      <p:ext uri="{BB962C8B-B14F-4D97-AF65-F5344CB8AC3E}">
        <p14:creationId xmlns:p14="http://schemas.microsoft.com/office/powerpoint/2010/main" val="10722828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D1B651-DA4B-234A-8B94-3DCA013E268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1C24997-BD73-0240-9507-83EFFBE784A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DB60A429-EEB6-284B-8B49-E44A33B669F6}"/>
              </a:ext>
            </a:extLst>
          </p:cNvPr>
          <p:cNvSpPr>
            <a:spLocks noGrp="1"/>
          </p:cNvSpPr>
          <p:nvPr>
            <p:ph type="dt" sz="half" idx="10"/>
          </p:nvPr>
        </p:nvSpPr>
        <p:spPr/>
        <p:txBody>
          <a:bodyPr/>
          <a:lstStyle/>
          <a:p>
            <a:fld id="{B2052805-DDEC-BD4A-A7D7-9CC3E7B5B27E}" type="datetime1">
              <a:rPr lang="en-US" smtClean="0"/>
              <a:t>8/6/18</a:t>
            </a:fld>
            <a:endParaRPr lang="en-US"/>
          </a:p>
        </p:txBody>
      </p:sp>
      <p:sp>
        <p:nvSpPr>
          <p:cNvPr id="5" name="Footer Placeholder 4">
            <a:extLst>
              <a:ext uri="{FF2B5EF4-FFF2-40B4-BE49-F238E27FC236}">
                <a16:creationId xmlns:a16="http://schemas.microsoft.com/office/drawing/2014/main" id="{A4A34E39-F7AB-E849-822B-42261E1313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000E05-A9C9-954D-A04E-2B243F756227}"/>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760133568"/>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D4B558-EE52-7A47-8DCD-4613CF30FFF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8DAABC3-A6A4-AC4C-B6B7-45FFBB05BDB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3E6DD5A-C8B8-AD4B-9752-90C42DDE910B}"/>
              </a:ext>
            </a:extLst>
          </p:cNvPr>
          <p:cNvSpPr>
            <a:spLocks noGrp="1"/>
          </p:cNvSpPr>
          <p:nvPr>
            <p:ph type="dt" sz="half" idx="10"/>
          </p:nvPr>
        </p:nvSpPr>
        <p:spPr/>
        <p:txBody>
          <a:bodyPr/>
          <a:lstStyle/>
          <a:p>
            <a:fld id="{73DEB9EA-35EC-1B4F-9D64-602411F4A5D2}" type="datetime1">
              <a:rPr lang="en-US" smtClean="0"/>
              <a:t>8/6/18</a:t>
            </a:fld>
            <a:endParaRPr lang="en-US"/>
          </a:p>
        </p:txBody>
      </p:sp>
      <p:sp>
        <p:nvSpPr>
          <p:cNvPr id="5" name="Footer Placeholder 4">
            <a:extLst>
              <a:ext uri="{FF2B5EF4-FFF2-40B4-BE49-F238E27FC236}">
                <a16:creationId xmlns:a16="http://schemas.microsoft.com/office/drawing/2014/main" id="{80333DAE-AE10-5E40-B008-D29EBA751A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1101E1-3950-AF48-8306-72A541FF474D}"/>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25867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3D99A3-0215-0949-9F09-3EB31956E8AC}"/>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26A189A-1A94-9E41-987A-9EF775A4B113}"/>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4451DC9-26BD-CA4B-B233-DFBB3B089013}"/>
              </a:ext>
            </a:extLst>
          </p:cNvPr>
          <p:cNvSpPr>
            <a:spLocks noGrp="1"/>
          </p:cNvSpPr>
          <p:nvPr>
            <p:ph type="dt" sz="half" idx="10"/>
          </p:nvPr>
        </p:nvSpPr>
        <p:spPr/>
        <p:txBody>
          <a:bodyPr/>
          <a:lstStyle/>
          <a:p>
            <a:fld id="{23BE683B-12A2-2A4A-81B9-CC749A8314F4}" type="datetime1">
              <a:rPr lang="en-US" smtClean="0"/>
              <a:t>8/6/18</a:t>
            </a:fld>
            <a:endParaRPr lang="en-US"/>
          </a:p>
        </p:txBody>
      </p:sp>
      <p:sp>
        <p:nvSpPr>
          <p:cNvPr id="5" name="Footer Placeholder 4">
            <a:extLst>
              <a:ext uri="{FF2B5EF4-FFF2-40B4-BE49-F238E27FC236}">
                <a16:creationId xmlns:a16="http://schemas.microsoft.com/office/drawing/2014/main" id="{AEBE8AC9-3FAB-1748-836C-A3EDE7B5DD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AB6AD69-2F11-DE44-9574-BB5F8EDE82E8}"/>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3884724593"/>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AC4C8D-5199-E444-98B9-B4A37EEA482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6A3B6D-E3D7-6947-8D8B-CE5580A863D2}"/>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3BA558-B1DE-F14A-8387-235B25F886E4}"/>
              </a:ext>
            </a:extLst>
          </p:cNvPr>
          <p:cNvSpPr>
            <a:spLocks noGrp="1"/>
          </p:cNvSpPr>
          <p:nvPr>
            <p:ph type="dt" sz="half" idx="10"/>
          </p:nvPr>
        </p:nvSpPr>
        <p:spPr/>
        <p:txBody>
          <a:bodyPr/>
          <a:lstStyle/>
          <a:p>
            <a:fld id="{61E25622-7999-C240-9B42-3985F77A2248}" type="datetime1">
              <a:rPr lang="en-US" smtClean="0"/>
              <a:t>8/6/18</a:t>
            </a:fld>
            <a:endParaRPr lang="en-US"/>
          </a:p>
        </p:txBody>
      </p:sp>
      <p:sp>
        <p:nvSpPr>
          <p:cNvPr id="5" name="Footer Placeholder 4">
            <a:extLst>
              <a:ext uri="{FF2B5EF4-FFF2-40B4-BE49-F238E27FC236}">
                <a16:creationId xmlns:a16="http://schemas.microsoft.com/office/drawing/2014/main" id="{F753170E-6814-F646-B6DE-BBB6E9AA98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FC9C0C-492B-FB43-8583-A07621B995FC}"/>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7050129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4FE6CD-D365-EC43-BAAC-EA9ED4EFE01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ADEBBCD-2C3A-1244-AD09-37D62D75EA9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F861CCB-48BB-AC41-807E-9EBA3A9D9B4D}"/>
              </a:ext>
            </a:extLst>
          </p:cNvPr>
          <p:cNvSpPr>
            <a:spLocks noGrp="1"/>
          </p:cNvSpPr>
          <p:nvPr>
            <p:ph type="dt" sz="half" idx="10"/>
          </p:nvPr>
        </p:nvSpPr>
        <p:spPr/>
        <p:txBody>
          <a:bodyPr/>
          <a:lstStyle/>
          <a:p>
            <a:fld id="{9BBB20D0-00F8-FE44-9EF3-712ADEEF22DA}" type="datetime1">
              <a:rPr lang="en-US" smtClean="0"/>
              <a:t>8/6/18</a:t>
            </a:fld>
            <a:endParaRPr lang="en-US"/>
          </a:p>
        </p:txBody>
      </p:sp>
      <p:sp>
        <p:nvSpPr>
          <p:cNvPr id="5" name="Footer Placeholder 4">
            <a:extLst>
              <a:ext uri="{FF2B5EF4-FFF2-40B4-BE49-F238E27FC236}">
                <a16:creationId xmlns:a16="http://schemas.microsoft.com/office/drawing/2014/main" id="{40BE78D9-649C-5348-BCEF-A681F29E87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0F6E85-2433-D741-B36B-42C661585CDB}"/>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415471963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A1347A-41C3-0043-9B7A-48D6725D280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355686-4616-734A-A685-E4BA57A505E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1117CAE-16EE-374A-817F-7966A26525B7}"/>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30BEA9-C63C-EE47-BDB9-7EC4E0D480E7}"/>
              </a:ext>
            </a:extLst>
          </p:cNvPr>
          <p:cNvSpPr>
            <a:spLocks noGrp="1"/>
          </p:cNvSpPr>
          <p:nvPr>
            <p:ph type="dt" sz="half" idx="10"/>
          </p:nvPr>
        </p:nvSpPr>
        <p:spPr/>
        <p:txBody>
          <a:bodyPr/>
          <a:lstStyle/>
          <a:p>
            <a:fld id="{FACE0750-005E-8A41-A4E3-CB60671CA9D2}" type="datetime1">
              <a:rPr lang="en-US" smtClean="0"/>
              <a:t>8/6/18</a:t>
            </a:fld>
            <a:endParaRPr lang="en-US"/>
          </a:p>
        </p:txBody>
      </p:sp>
      <p:sp>
        <p:nvSpPr>
          <p:cNvPr id="6" name="Footer Placeholder 5">
            <a:extLst>
              <a:ext uri="{FF2B5EF4-FFF2-40B4-BE49-F238E27FC236}">
                <a16:creationId xmlns:a16="http://schemas.microsoft.com/office/drawing/2014/main" id="{3FA16BE9-12B7-384E-8460-15E674F1073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DE759B-81D9-1641-BD67-39B7B7CBD77C}"/>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2268552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83ACFE-4D27-ED43-9FA4-863F098A3AA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D927A5D-18CA-5E4F-B734-9D4BA1725C1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E668B126-E6B3-A743-A02F-130E0BACFC6C}"/>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5CD8A46-9E9E-F247-A584-D7851DDDBD8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D2FF370-D171-EE42-BA84-3604B48229D8}"/>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A6679C9-E3F9-534A-97F8-F6339A5F2910}"/>
              </a:ext>
            </a:extLst>
          </p:cNvPr>
          <p:cNvSpPr>
            <a:spLocks noGrp="1"/>
          </p:cNvSpPr>
          <p:nvPr>
            <p:ph type="dt" sz="half" idx="10"/>
          </p:nvPr>
        </p:nvSpPr>
        <p:spPr/>
        <p:txBody>
          <a:bodyPr/>
          <a:lstStyle/>
          <a:p>
            <a:fld id="{03664D4F-3039-D241-BB5C-F55DA97DAF34}" type="datetime1">
              <a:rPr lang="en-US" smtClean="0"/>
              <a:t>8/6/18</a:t>
            </a:fld>
            <a:endParaRPr lang="en-US"/>
          </a:p>
        </p:txBody>
      </p:sp>
      <p:sp>
        <p:nvSpPr>
          <p:cNvPr id="8" name="Footer Placeholder 7">
            <a:extLst>
              <a:ext uri="{FF2B5EF4-FFF2-40B4-BE49-F238E27FC236}">
                <a16:creationId xmlns:a16="http://schemas.microsoft.com/office/drawing/2014/main" id="{19664A04-D6C8-0342-8A2E-8C02E936923A}"/>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A51F764-0F7C-B842-9BA9-3A9EFDA06826}"/>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9486722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A359D-D272-BA40-9166-B4DE867E611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7F40461-0388-A048-82EB-3BC4757B8CF8}"/>
              </a:ext>
            </a:extLst>
          </p:cNvPr>
          <p:cNvSpPr>
            <a:spLocks noGrp="1"/>
          </p:cNvSpPr>
          <p:nvPr>
            <p:ph type="dt" sz="half" idx="10"/>
          </p:nvPr>
        </p:nvSpPr>
        <p:spPr/>
        <p:txBody>
          <a:bodyPr/>
          <a:lstStyle/>
          <a:p>
            <a:fld id="{16BD3771-ACDA-FD46-9A28-348E24633DED}" type="datetime1">
              <a:rPr lang="en-US" smtClean="0"/>
              <a:t>8/6/18</a:t>
            </a:fld>
            <a:endParaRPr lang="en-US"/>
          </a:p>
        </p:txBody>
      </p:sp>
      <p:sp>
        <p:nvSpPr>
          <p:cNvPr id="4" name="Footer Placeholder 3">
            <a:extLst>
              <a:ext uri="{FF2B5EF4-FFF2-40B4-BE49-F238E27FC236}">
                <a16:creationId xmlns:a16="http://schemas.microsoft.com/office/drawing/2014/main" id="{44A8478E-DF4C-AE48-9700-65E99697760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7D3FD04B-B1C1-D941-B042-474D413EB519}"/>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1315135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DCBE35C-077D-E641-9B6F-5E87EA5CCB42}"/>
              </a:ext>
            </a:extLst>
          </p:cNvPr>
          <p:cNvSpPr>
            <a:spLocks noGrp="1"/>
          </p:cNvSpPr>
          <p:nvPr>
            <p:ph type="dt" sz="half" idx="10"/>
          </p:nvPr>
        </p:nvSpPr>
        <p:spPr/>
        <p:txBody>
          <a:bodyPr/>
          <a:lstStyle/>
          <a:p>
            <a:fld id="{86B9B5E4-592F-F244-9BEC-2950C1DDA09A}" type="datetime1">
              <a:rPr lang="en-US" smtClean="0"/>
              <a:t>8/6/18</a:t>
            </a:fld>
            <a:endParaRPr lang="en-US"/>
          </a:p>
        </p:txBody>
      </p:sp>
      <p:sp>
        <p:nvSpPr>
          <p:cNvPr id="3" name="Footer Placeholder 2">
            <a:extLst>
              <a:ext uri="{FF2B5EF4-FFF2-40B4-BE49-F238E27FC236}">
                <a16:creationId xmlns:a16="http://schemas.microsoft.com/office/drawing/2014/main" id="{7963078B-79F2-8B4A-B3D9-CA52E924AE2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55AFA12-FEA2-DE42-B968-0D88A00B1EF7}"/>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4409338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F4A12D-1745-9C44-9153-34B93EE2E90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8720E8-D449-4147-9EAE-339FB88102E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8688CC7-AE6C-4E46-9487-1E219BC62E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77E6832-E980-8040-A8B5-04ABE8392A93}"/>
              </a:ext>
            </a:extLst>
          </p:cNvPr>
          <p:cNvSpPr>
            <a:spLocks noGrp="1"/>
          </p:cNvSpPr>
          <p:nvPr>
            <p:ph type="dt" sz="half" idx="10"/>
          </p:nvPr>
        </p:nvSpPr>
        <p:spPr/>
        <p:txBody>
          <a:bodyPr/>
          <a:lstStyle/>
          <a:p>
            <a:fld id="{D292C7B5-51E8-AD4A-8E2F-3EC334FA16DD}" type="datetime1">
              <a:rPr lang="en-US" smtClean="0"/>
              <a:t>8/6/18</a:t>
            </a:fld>
            <a:endParaRPr lang="en-US"/>
          </a:p>
        </p:txBody>
      </p:sp>
      <p:sp>
        <p:nvSpPr>
          <p:cNvPr id="6" name="Footer Placeholder 5">
            <a:extLst>
              <a:ext uri="{FF2B5EF4-FFF2-40B4-BE49-F238E27FC236}">
                <a16:creationId xmlns:a16="http://schemas.microsoft.com/office/drawing/2014/main" id="{0D330AB7-F933-9744-A81B-AEC142240D6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C28C005-99CF-7E40-9973-8B8BE5ED5250}"/>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3398339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2934C-09A0-FA42-9BA6-31972DE74C4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4A56684-9551-6343-AFD9-C1FFE326CE7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8692834-3DB1-B54E-A2AE-6FB10FDD57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656D4AC-CD0B-864B-907B-7E40584037F1}"/>
              </a:ext>
            </a:extLst>
          </p:cNvPr>
          <p:cNvSpPr>
            <a:spLocks noGrp="1"/>
          </p:cNvSpPr>
          <p:nvPr>
            <p:ph type="dt" sz="half" idx="10"/>
          </p:nvPr>
        </p:nvSpPr>
        <p:spPr/>
        <p:txBody>
          <a:bodyPr/>
          <a:lstStyle/>
          <a:p>
            <a:fld id="{25D94A59-2656-5648-9653-F3260027F5D9}" type="datetime1">
              <a:rPr lang="en-US" smtClean="0"/>
              <a:t>8/6/18</a:t>
            </a:fld>
            <a:endParaRPr lang="en-US"/>
          </a:p>
        </p:txBody>
      </p:sp>
      <p:sp>
        <p:nvSpPr>
          <p:cNvPr id="6" name="Footer Placeholder 5">
            <a:extLst>
              <a:ext uri="{FF2B5EF4-FFF2-40B4-BE49-F238E27FC236}">
                <a16:creationId xmlns:a16="http://schemas.microsoft.com/office/drawing/2014/main" id="{7B9B0F3D-535F-C746-8D7C-A88932E30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36BF9A1-C367-8A48-91BD-472022F38E1D}"/>
              </a:ext>
            </a:extLst>
          </p:cNvPr>
          <p:cNvSpPr>
            <a:spLocks noGrp="1"/>
          </p:cNvSpPr>
          <p:nvPr>
            <p:ph type="sldNum" sz="quarter" idx="12"/>
          </p:nvPr>
        </p:nvSpPr>
        <p:spPr/>
        <p:txBody>
          <a:bodyPr/>
          <a:lstStyle/>
          <a:p>
            <a:fld id="{C6893BA7-6C56-9044-8436-A632F30D73D8}" type="slidenum">
              <a:rPr lang="en-US" smtClean="0"/>
              <a:t>‹#›</a:t>
            </a:fld>
            <a:endParaRPr lang="en-US"/>
          </a:p>
        </p:txBody>
      </p:sp>
    </p:spTree>
    <p:extLst>
      <p:ext uri="{BB962C8B-B14F-4D97-AF65-F5344CB8AC3E}">
        <p14:creationId xmlns:p14="http://schemas.microsoft.com/office/powerpoint/2010/main" val="3935993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C6196A6-67CE-6443-A5A2-CEDE7E3F644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8494CE6-8094-9948-97D1-BB9D92C8F9E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961EAF2-CE3E-694B-AA6F-A0712091BF0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DE02C2-42B0-C743-B36F-FFE83E3FAB6A}" type="datetime1">
              <a:rPr lang="en-US" smtClean="0"/>
              <a:t>8/6/18</a:t>
            </a:fld>
            <a:endParaRPr lang="en-US"/>
          </a:p>
        </p:txBody>
      </p:sp>
      <p:sp>
        <p:nvSpPr>
          <p:cNvPr id="5" name="Footer Placeholder 4">
            <a:extLst>
              <a:ext uri="{FF2B5EF4-FFF2-40B4-BE49-F238E27FC236}">
                <a16:creationId xmlns:a16="http://schemas.microsoft.com/office/drawing/2014/main" id="{1768B5EE-E05A-6C4A-892A-6BBCA8645DB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7C27B7B-BFA3-9A45-B0D6-54B49B606A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893BA7-6C56-9044-8436-A632F30D73D8}" type="slidenum">
              <a:rPr lang="en-US" smtClean="0"/>
              <a:t>‹#›</a:t>
            </a:fld>
            <a:endParaRPr lang="en-US"/>
          </a:p>
        </p:txBody>
      </p:sp>
    </p:spTree>
    <p:extLst>
      <p:ext uri="{BB962C8B-B14F-4D97-AF65-F5344CB8AC3E}">
        <p14:creationId xmlns:p14="http://schemas.microsoft.com/office/powerpoint/2010/main" val="1452638902"/>
      </p:ext>
    </p:extLst>
  </p:cSld>
  <p:clrMap bg1="lt1" tx1="dk1" bg2="lt2" tx2="dk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Individualized Education Programs</a:t>
            </a:r>
          </a:p>
        </p:txBody>
      </p:sp>
      <p:sp>
        <p:nvSpPr>
          <p:cNvPr id="3" name="Subtitle 2"/>
          <p:cNvSpPr>
            <a:spLocks noGrp="1"/>
          </p:cNvSpPr>
          <p:nvPr>
            <p:ph type="subTitle" idx="1"/>
          </p:nvPr>
        </p:nvSpPr>
        <p:spPr/>
        <p:txBody>
          <a:bodyPr/>
          <a:lstStyle/>
          <a:p>
            <a:r>
              <a:rPr lang="en-US"/>
              <a:t>Module #6:</a:t>
            </a:r>
            <a:r>
              <a:rPr lang="en-US" dirty="0"/>
              <a:t>	Prior Written Notice</a:t>
            </a:r>
          </a:p>
        </p:txBody>
      </p:sp>
      <p:sp>
        <p:nvSpPr>
          <p:cNvPr id="4" name="Slide Number Placeholder 3"/>
          <p:cNvSpPr>
            <a:spLocks noGrp="1"/>
          </p:cNvSpPr>
          <p:nvPr>
            <p:ph type="sldNum" sz="quarter" idx="12"/>
          </p:nvPr>
        </p:nvSpPr>
        <p:spPr/>
        <p:txBody>
          <a:bodyPr>
            <a:normAutofit/>
          </a:bodyPr>
          <a:lstStyle/>
          <a:p>
            <a:fld id="{C6893BA7-6C56-9044-8436-A632F30D73D8}" type="slidenum">
              <a:rPr lang="en-US" smtClean="0"/>
              <a:t>1</a:t>
            </a:fld>
            <a:endParaRPr lang="en-US"/>
          </a:p>
        </p:txBody>
      </p:sp>
    </p:spTree>
    <p:extLst>
      <p:ext uri="{BB962C8B-B14F-4D97-AF65-F5344CB8AC3E}">
        <p14:creationId xmlns:p14="http://schemas.microsoft.com/office/powerpoint/2010/main" val="1893211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77800" y="533401"/>
            <a:ext cx="107061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2438400" y="2032000"/>
            <a:ext cx="7772400" cy="4183196"/>
          </a:xfrm>
          <a:prstGeom prst="rect">
            <a:avLst/>
          </a:prstGeom>
          <a:noFill/>
        </p:spPr>
        <p:txBody>
          <a:bodyPr wrap="square">
            <a:spAutoFit/>
          </a:bodyPr>
          <a:lstStyle/>
          <a:p>
            <a:pPr>
              <a:defRPr/>
            </a:pPr>
            <a:r>
              <a:rPr lang="en-US" sz="3200" b="1" u="sng" dirty="0"/>
              <a:t>Identification</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to: </a:t>
            </a:r>
          </a:p>
          <a:p>
            <a:pPr marL="742950" lvl="1" indent="-285750">
              <a:buFont typeface="Arial" panose="020B0604020202020204" pitchFamily="34" charset="0"/>
              <a:buChar char="•"/>
              <a:defRPr/>
            </a:pPr>
            <a:r>
              <a:rPr lang="en-US" sz="2800" dirty="0"/>
              <a:t>Identify a child as eligible for special education services and/or related services, if appropriate</a:t>
            </a:r>
          </a:p>
          <a:p>
            <a:pPr marL="742950" lvl="1" indent="-285750">
              <a:buFont typeface="Arial" panose="020B0604020202020204" pitchFamily="34" charset="0"/>
              <a:buChar char="•"/>
              <a:defRPr/>
            </a:pPr>
            <a:r>
              <a:rPr lang="en-US" sz="2800" dirty="0"/>
              <a:t>Change categorical identification</a:t>
            </a:r>
          </a:p>
          <a:p>
            <a:pPr marL="742950" lvl="1" indent="-285750">
              <a:buFont typeface="Arial" panose="020B0604020202020204" pitchFamily="34" charset="0"/>
              <a:buChar char="•"/>
              <a:defRPr/>
            </a:pPr>
            <a:r>
              <a:rPr lang="en-US" sz="2800" dirty="0"/>
              <a:t>Terminate eligibility for special education services</a:t>
            </a:r>
          </a:p>
        </p:txBody>
      </p:sp>
      <p:sp>
        <p:nvSpPr>
          <p:cNvPr id="5" name="Slide Number Placeholder 4"/>
          <p:cNvSpPr>
            <a:spLocks noGrp="1"/>
          </p:cNvSpPr>
          <p:nvPr>
            <p:ph type="sldNum" sz="quarter" idx="12"/>
          </p:nvPr>
        </p:nvSpPr>
        <p:spPr/>
        <p:txBody>
          <a:bodyPr>
            <a:normAutofit/>
          </a:bodyPr>
          <a:lstStyle/>
          <a:p>
            <a:fld id="{C6893BA7-6C56-9044-8436-A632F30D73D8}" type="slidenum">
              <a:rPr lang="en-US" smtClean="0"/>
              <a:t>10</a:t>
            </a:fld>
            <a:endParaRPr lang="en-US"/>
          </a:p>
        </p:txBody>
      </p:sp>
    </p:spTree>
    <p:extLst>
      <p:ext uri="{BB962C8B-B14F-4D97-AF65-F5344CB8AC3E}">
        <p14:creationId xmlns:p14="http://schemas.microsoft.com/office/powerpoint/2010/main" val="17475818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77800" y="533401"/>
            <a:ext cx="109855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1555750" y="2112114"/>
            <a:ext cx="8229600" cy="4952638"/>
          </a:xfrm>
          <a:prstGeom prst="rect">
            <a:avLst/>
          </a:prstGeom>
          <a:noFill/>
        </p:spPr>
        <p:txBody>
          <a:bodyPr>
            <a:spAutoFit/>
          </a:bodyPr>
          <a:lstStyle/>
          <a:p>
            <a:pPr>
              <a:defRPr/>
            </a:pPr>
            <a:r>
              <a:rPr lang="en-US" sz="3200" b="1" u="sng" dirty="0"/>
              <a:t>Educational Placement</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a:t>
            </a:r>
          </a:p>
          <a:p>
            <a:pPr marL="958850" lvl="1" indent="-457200">
              <a:spcAft>
                <a:spcPts val="1200"/>
              </a:spcAft>
              <a:buClr>
                <a:schemeClr val="tx1"/>
              </a:buClr>
              <a:buSzPct val="80000"/>
              <a:buFont typeface="Arial" charset="0"/>
              <a:buChar char="•"/>
              <a:tabLst>
                <a:tab pos="287338" algn="l"/>
              </a:tabLst>
              <a:defRPr/>
            </a:pPr>
            <a:r>
              <a:rPr lang="en-US" sz="2800" kern="0" dirty="0">
                <a:solidFill>
                  <a:schemeClr val="bg2">
                    <a:lumMod val="25000"/>
                  </a:schemeClr>
                </a:solidFill>
              </a:rPr>
              <a:t>Initial or continued placement</a:t>
            </a:r>
          </a:p>
          <a:p>
            <a:pPr marL="958850" lvl="1" indent="-457200">
              <a:spcAft>
                <a:spcPts val="1200"/>
              </a:spcAft>
              <a:buClr>
                <a:schemeClr val="tx1"/>
              </a:buClr>
              <a:buSzPct val="80000"/>
              <a:buFont typeface="Arial" charset="0"/>
              <a:buChar char="•"/>
              <a:tabLst>
                <a:tab pos="287338" algn="l"/>
              </a:tabLst>
              <a:defRPr/>
            </a:pPr>
            <a:r>
              <a:rPr lang="en-US" sz="2800" kern="0" dirty="0">
                <a:solidFill>
                  <a:schemeClr val="bg2">
                    <a:lumMod val="25000"/>
                  </a:schemeClr>
                </a:solidFill>
              </a:rPr>
              <a:t>Change in least restrictive environment along the continuum of placement alternatives</a:t>
            </a:r>
          </a:p>
          <a:p>
            <a:pPr marL="44450">
              <a:spcAft>
                <a:spcPts val="1200"/>
              </a:spcAft>
              <a:buClr>
                <a:schemeClr val="tx1"/>
              </a:buClr>
              <a:buSzPct val="80000"/>
              <a:tabLst>
                <a:tab pos="287338" algn="l"/>
              </a:tabLst>
              <a:defRPr/>
            </a:pPr>
            <a:r>
              <a:rPr lang="en-US" sz="2400" i="1" kern="0" dirty="0">
                <a:solidFill>
                  <a:schemeClr val="bg2">
                    <a:lumMod val="25000"/>
                  </a:schemeClr>
                </a:solidFill>
              </a:rPr>
              <a:t>Remember: A child’s placement on the continuum must be determined at least annually. NC 1501-3.3</a:t>
            </a:r>
          </a:p>
          <a:p>
            <a:pPr marL="958850" lvl="1" indent="-457200">
              <a:spcAft>
                <a:spcPts val="1200"/>
              </a:spcAft>
              <a:buClr>
                <a:schemeClr val="tx1"/>
              </a:buClr>
              <a:buSzPct val="80000"/>
              <a:buFont typeface="Wingdings" pitchFamily="2" charset="2"/>
              <a:buChar char="§"/>
              <a:tabLst>
                <a:tab pos="287338" algn="l"/>
              </a:tabLst>
              <a:defRPr/>
            </a:pPr>
            <a:endParaRPr lang="en-US" sz="2800" dirty="0"/>
          </a:p>
        </p:txBody>
      </p:sp>
      <p:sp>
        <p:nvSpPr>
          <p:cNvPr id="5" name="Slide Number Placeholder 4"/>
          <p:cNvSpPr>
            <a:spLocks noGrp="1"/>
          </p:cNvSpPr>
          <p:nvPr>
            <p:ph type="sldNum" sz="quarter" idx="12"/>
          </p:nvPr>
        </p:nvSpPr>
        <p:spPr/>
        <p:txBody>
          <a:bodyPr>
            <a:normAutofit/>
          </a:bodyPr>
          <a:lstStyle/>
          <a:p>
            <a:fld id="{C6893BA7-6C56-9044-8436-A632F30D73D8}" type="slidenum">
              <a:rPr lang="en-US" smtClean="0"/>
              <a:t>11</a:t>
            </a:fld>
            <a:endParaRPr lang="en-US"/>
          </a:p>
        </p:txBody>
      </p:sp>
    </p:spTree>
    <p:extLst>
      <p:ext uri="{BB962C8B-B14F-4D97-AF65-F5344CB8AC3E}">
        <p14:creationId xmlns:p14="http://schemas.microsoft.com/office/powerpoint/2010/main" val="52903697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39700" y="204789"/>
            <a:ext cx="109220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a:spLocks noChangeArrowheads="1"/>
          </p:cNvSpPr>
          <p:nvPr/>
        </p:nvSpPr>
        <p:spPr bwMode="auto">
          <a:xfrm>
            <a:off x="800100" y="1420814"/>
            <a:ext cx="10109200" cy="54168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defRPr>
            </a:lvl1pPr>
            <a:lvl2pPr marL="958850" indent="-45720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eaLnBrk="1" hangingPunct="1"/>
            <a:r>
              <a:rPr lang="en-US" altLang="en-US" sz="3200" b="1" u="sng" dirty="0">
                <a:latin typeface="+mn-lt"/>
              </a:rPr>
              <a:t>Provision of FAPE</a:t>
            </a:r>
          </a:p>
          <a:p>
            <a:pPr>
              <a:spcAft>
                <a:spcPts val="650"/>
              </a:spcAft>
              <a:buClr>
                <a:schemeClr val="tx1"/>
              </a:buClr>
              <a:buSzPct val="80000"/>
            </a:pPr>
            <a:r>
              <a:rPr lang="en-US" altLang="en-US" sz="2400" dirty="0">
                <a:solidFill>
                  <a:srgbClr val="3B3838"/>
                </a:solidFill>
                <a:latin typeface="+mn-lt"/>
                <a:ea typeface="Gill Sans" charset="0"/>
                <a:cs typeface="Gill Sans" charset="0"/>
              </a:rPr>
              <a:t>IEP Team </a:t>
            </a:r>
            <a:r>
              <a:rPr lang="en-US" altLang="en-US" sz="2400" b="1" u="sng" dirty="0">
                <a:solidFill>
                  <a:srgbClr val="3B3838"/>
                </a:solidFill>
                <a:latin typeface="+mn-lt"/>
                <a:ea typeface="Gill Sans" charset="0"/>
                <a:cs typeface="Gill Sans" charset="0"/>
              </a:rPr>
              <a:t>proposes</a:t>
            </a:r>
            <a:r>
              <a:rPr lang="en-US" altLang="en-US" sz="2400" dirty="0">
                <a:solidFill>
                  <a:srgbClr val="3B3838"/>
                </a:solidFill>
                <a:latin typeface="+mn-lt"/>
                <a:ea typeface="Gill Sans" charset="0"/>
                <a:cs typeface="Gill Sans" charset="0"/>
              </a:rPr>
              <a:t>  or </a:t>
            </a:r>
            <a:r>
              <a:rPr lang="en-US" altLang="en-US" sz="2400" b="1" u="sng" dirty="0">
                <a:solidFill>
                  <a:srgbClr val="3B3838"/>
                </a:solidFill>
                <a:latin typeface="+mn-lt"/>
                <a:ea typeface="Gill Sans" charset="0"/>
                <a:cs typeface="Gill Sans" charset="0"/>
              </a:rPr>
              <a:t>refuses</a:t>
            </a:r>
            <a:r>
              <a:rPr lang="en-US" altLang="en-US" sz="2400" dirty="0">
                <a:solidFill>
                  <a:srgbClr val="3B3838"/>
                </a:solidFill>
                <a:latin typeface="+mn-lt"/>
                <a:ea typeface="Gill Sans" charset="0"/>
                <a:cs typeface="Gill Sans" charset="0"/>
              </a:rPr>
              <a:t> :</a:t>
            </a:r>
          </a:p>
          <a:p>
            <a:pPr marL="750888" lvl="1">
              <a:spcAft>
                <a:spcPts val="650"/>
              </a:spcAft>
              <a:buClr>
                <a:schemeClr val="tx1"/>
              </a:buClr>
              <a:buSzPct val="80000"/>
              <a:buFont typeface="Arial" charset="0"/>
              <a:buChar char="•"/>
            </a:pPr>
            <a:r>
              <a:rPr lang="en-US" altLang="en-US" sz="2400" dirty="0">
                <a:solidFill>
                  <a:srgbClr val="3B3838"/>
                </a:solidFill>
                <a:latin typeface="+mn-lt"/>
                <a:ea typeface="Gill Sans" charset="0"/>
                <a:cs typeface="Gill Sans" charset="0"/>
              </a:rPr>
              <a:t>Change the provision of a FAPE including:</a:t>
            </a:r>
          </a:p>
          <a:p>
            <a:pPr marL="935038" lvl="2">
              <a:spcAft>
                <a:spcPts val="1000"/>
              </a:spcAft>
              <a:buSzPct val="80000"/>
              <a:buFont typeface="Arial" charset="0"/>
              <a:buChar char="•"/>
            </a:pPr>
            <a:r>
              <a:rPr lang="en-US" altLang="en-US" sz="2400" dirty="0">
                <a:solidFill>
                  <a:srgbClr val="3B3838"/>
                </a:solidFill>
                <a:latin typeface="+mn-lt"/>
                <a:ea typeface="Gill Sans" charset="0"/>
                <a:cs typeface="Gill Sans" charset="0"/>
              </a:rPr>
              <a:t>C</a:t>
            </a:r>
            <a:r>
              <a:rPr lang="en-US" altLang="en-US" sz="2400" dirty="0">
                <a:solidFill>
                  <a:srgbClr val="3B3838"/>
                </a:solidFill>
                <a:latin typeface="+mn-lt"/>
                <a:ea typeface="ヒラギノ角ゴ Pro W3" charset="-128"/>
                <a:cs typeface="Gill Sans" charset="0"/>
              </a:rPr>
              <a:t>hange in the measurable annual goal(s).</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Change in the type, amount, or location of the special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education and/or related services.  </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Change in accommodations, modifications,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supplementary aids, supplementary services, supports,   </a:t>
            </a:r>
          </a:p>
          <a:p>
            <a:pPr marL="750888" lvl="1">
              <a:spcAft>
                <a:spcPts val="1000"/>
              </a:spcAft>
              <a:buSzPct val="80000"/>
            </a:pPr>
            <a:r>
              <a:rPr lang="en-US" altLang="en-US" sz="2400" dirty="0">
                <a:solidFill>
                  <a:srgbClr val="3B3838"/>
                </a:solidFill>
                <a:latin typeface="+mn-lt"/>
                <a:ea typeface="ヒラギノ角ゴ Pro W3" charset="-128"/>
                <a:cs typeface="Gill Sans" charset="0"/>
              </a:rPr>
              <a:t>       and/or assistive technology; and</a:t>
            </a:r>
          </a:p>
          <a:p>
            <a:pPr marL="935038" lvl="2">
              <a:spcAft>
                <a:spcPts val="1000"/>
              </a:spcAft>
              <a:buSzPct val="80000"/>
              <a:buFont typeface="Arial" charset="0"/>
              <a:buChar char="•"/>
            </a:pPr>
            <a:r>
              <a:rPr lang="en-US" altLang="en-US" sz="2400" dirty="0">
                <a:solidFill>
                  <a:srgbClr val="3B3838"/>
                </a:solidFill>
                <a:latin typeface="+mn-lt"/>
                <a:ea typeface="ヒラギノ角ゴ Pro W3" charset="-128"/>
                <a:cs typeface="Gill Sans" charset="0"/>
              </a:rPr>
              <a:t>Addition/removal of behavioral intervention plan. </a:t>
            </a:r>
            <a:endParaRPr lang="en-US" altLang="en-US" sz="2800" dirty="0">
              <a:solidFill>
                <a:srgbClr val="3B3838"/>
              </a:solidFill>
            </a:endParaRPr>
          </a:p>
          <a:p>
            <a:pPr lvl="1">
              <a:spcAft>
                <a:spcPts val="1200"/>
              </a:spcAft>
              <a:buClr>
                <a:schemeClr val="tx1"/>
              </a:buClr>
              <a:buSzPct val="80000"/>
              <a:buFont typeface="Wingdings" charset="2"/>
              <a:buChar char="§"/>
            </a:pPr>
            <a:endParaRPr lang="en-US" altLang="en-US" sz="2800" dirty="0"/>
          </a:p>
        </p:txBody>
      </p:sp>
      <p:sp>
        <p:nvSpPr>
          <p:cNvPr id="5" name="Slide Number Placeholder 4"/>
          <p:cNvSpPr>
            <a:spLocks noGrp="1"/>
          </p:cNvSpPr>
          <p:nvPr>
            <p:ph type="sldNum" sz="quarter" idx="12"/>
          </p:nvPr>
        </p:nvSpPr>
        <p:spPr/>
        <p:txBody>
          <a:bodyPr>
            <a:normAutofit/>
          </a:bodyPr>
          <a:lstStyle/>
          <a:p>
            <a:fld id="{C6893BA7-6C56-9044-8436-A632F30D73D8}" type="slidenum">
              <a:rPr lang="en-US" smtClean="0"/>
              <a:t>12</a:t>
            </a:fld>
            <a:endParaRPr lang="en-US"/>
          </a:p>
        </p:txBody>
      </p:sp>
    </p:spTree>
    <p:extLst>
      <p:ext uri="{BB962C8B-B14F-4D97-AF65-F5344CB8AC3E}">
        <p14:creationId xmlns:p14="http://schemas.microsoft.com/office/powerpoint/2010/main" val="1365857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anim calcmode="lin" valueType="num">
                                      <p:cBhvr additive="base">
                                        <p:cTn id="13" dur="500"/>
                                        <p:tgtEl>
                                          <p:spTgt spid="4">
                                            <p:txEl>
                                              <p:pRg st="2" end="2"/>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2" end="2"/>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anim calcmode="lin" valueType="num">
                                      <p:cBhvr additive="base">
                                        <p:cTn id="17"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3" end="3"/>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anim calcmode="lin" valueType="num">
                                      <p:cBhvr additive="base">
                                        <p:cTn id="21"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4" end="4"/>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anim calcmode="lin" valueType="num">
                                      <p:cBhvr additive="base">
                                        <p:cTn id="25"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5" end="5"/>
                                            </p:txEl>
                                          </p:spTgt>
                                        </p:tgtEl>
                                      </p:cBhvr>
                                    </p:animEffect>
                                  </p:childTnLst>
                                </p:cTn>
                              </p:par>
                              <p:par>
                                <p:cTn id="27" presetID="12" presetClass="entr" presetSubtype="4" fill="hold" nodeType="withEffect">
                                  <p:stCondLst>
                                    <p:cond delay="0"/>
                                  </p:stCondLst>
                                  <p:childTnLst>
                                    <p:set>
                                      <p:cBhvr>
                                        <p:cTn id="28" dur="1" fill="hold">
                                          <p:stCondLst>
                                            <p:cond delay="0"/>
                                          </p:stCondLst>
                                        </p:cTn>
                                        <p:tgtEl>
                                          <p:spTgt spid="4">
                                            <p:txEl>
                                              <p:pRg st="6" end="6"/>
                                            </p:txEl>
                                          </p:spTgt>
                                        </p:tgtEl>
                                        <p:attrNameLst>
                                          <p:attrName>style.visibility</p:attrName>
                                        </p:attrNameLst>
                                      </p:cBhvr>
                                      <p:to>
                                        <p:strVal val="visible"/>
                                      </p:to>
                                    </p:set>
                                    <p:anim calcmode="lin" valueType="num">
                                      <p:cBhvr additive="base">
                                        <p:cTn id="29"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30" dur="500"/>
                                        <p:tgtEl>
                                          <p:spTgt spid="4">
                                            <p:txEl>
                                              <p:pRg st="6" end="6"/>
                                            </p:txEl>
                                          </p:spTgt>
                                        </p:tgtEl>
                                      </p:cBhvr>
                                    </p:animEffect>
                                  </p:childTnLst>
                                </p:cTn>
                              </p:par>
                              <p:par>
                                <p:cTn id="31" presetID="12" presetClass="entr" presetSubtype="4"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anim calcmode="lin" valueType="num">
                                      <p:cBhvr additive="base">
                                        <p:cTn id="33" dur="500"/>
                                        <p:tgtEl>
                                          <p:spTgt spid="4">
                                            <p:txEl>
                                              <p:pRg st="7" end="7"/>
                                            </p:txEl>
                                          </p:spTgt>
                                        </p:tgtEl>
                                        <p:attrNameLst>
                                          <p:attrName>ppt_y</p:attrName>
                                        </p:attrNameLst>
                                      </p:cBhvr>
                                      <p:tavLst>
                                        <p:tav tm="0">
                                          <p:val>
                                            <p:strVal val="#ppt_y+#ppt_h*1.125000"/>
                                          </p:val>
                                        </p:tav>
                                        <p:tav tm="100000">
                                          <p:val>
                                            <p:strVal val="#ppt_y"/>
                                          </p:val>
                                        </p:tav>
                                      </p:tavLst>
                                    </p:anim>
                                    <p:animEffect transition="in" filter="wipe(up)">
                                      <p:cBhvr>
                                        <p:cTn id="34" dur="500"/>
                                        <p:tgtEl>
                                          <p:spTgt spid="4">
                                            <p:txEl>
                                              <p:pRg st="7" end="7"/>
                                            </p:txEl>
                                          </p:spTgt>
                                        </p:tgtEl>
                                      </p:cBhvr>
                                    </p:animEffect>
                                  </p:childTnLst>
                                </p:cTn>
                              </p:par>
                              <p:par>
                                <p:cTn id="35" presetID="12" presetClass="entr" presetSubtype="4" fill="hold" nodeType="withEffect">
                                  <p:stCondLst>
                                    <p:cond delay="0"/>
                                  </p:stCondLst>
                                  <p:childTnLst>
                                    <p:set>
                                      <p:cBhvr>
                                        <p:cTn id="36" dur="1" fill="hold">
                                          <p:stCondLst>
                                            <p:cond delay="0"/>
                                          </p:stCondLst>
                                        </p:cTn>
                                        <p:tgtEl>
                                          <p:spTgt spid="4">
                                            <p:txEl>
                                              <p:pRg st="8" end="8"/>
                                            </p:txEl>
                                          </p:spTgt>
                                        </p:tgtEl>
                                        <p:attrNameLst>
                                          <p:attrName>style.visibility</p:attrName>
                                        </p:attrNameLst>
                                      </p:cBhvr>
                                      <p:to>
                                        <p:strVal val="visible"/>
                                      </p:to>
                                    </p:set>
                                    <p:anim calcmode="lin" valueType="num">
                                      <p:cBhvr additive="base">
                                        <p:cTn id="37" dur="500"/>
                                        <p:tgtEl>
                                          <p:spTgt spid="4">
                                            <p:txEl>
                                              <p:pRg st="8" end="8"/>
                                            </p:txEl>
                                          </p:spTgt>
                                        </p:tgtEl>
                                        <p:attrNameLst>
                                          <p:attrName>ppt_y</p:attrName>
                                        </p:attrNameLst>
                                      </p:cBhvr>
                                      <p:tavLst>
                                        <p:tav tm="0">
                                          <p:val>
                                            <p:strVal val="#ppt_y+#ppt_h*1.125000"/>
                                          </p:val>
                                        </p:tav>
                                        <p:tav tm="100000">
                                          <p:val>
                                            <p:strVal val="#ppt_y"/>
                                          </p:val>
                                        </p:tav>
                                      </p:tavLst>
                                    </p:anim>
                                    <p:animEffect transition="in" filter="wipe(up)">
                                      <p:cBhvr>
                                        <p:cTn id="38" dur="500"/>
                                        <p:tgtEl>
                                          <p:spTgt spid="4">
                                            <p:txEl>
                                              <p:pRg st="8" end="8"/>
                                            </p:txEl>
                                          </p:spTgt>
                                        </p:tgtEl>
                                      </p:cBhvr>
                                    </p:animEffect>
                                  </p:childTnLst>
                                </p:cTn>
                              </p:par>
                              <p:par>
                                <p:cTn id="39" presetID="12" presetClass="entr" presetSubtype="4" fill="hold" nodeType="withEffect">
                                  <p:stCondLst>
                                    <p:cond delay="0"/>
                                  </p:stCondLst>
                                  <p:childTnLst>
                                    <p:set>
                                      <p:cBhvr>
                                        <p:cTn id="40" dur="1" fill="hold">
                                          <p:stCondLst>
                                            <p:cond delay="0"/>
                                          </p:stCondLst>
                                        </p:cTn>
                                        <p:tgtEl>
                                          <p:spTgt spid="4">
                                            <p:txEl>
                                              <p:pRg st="9" end="9"/>
                                            </p:txEl>
                                          </p:spTgt>
                                        </p:tgtEl>
                                        <p:attrNameLst>
                                          <p:attrName>style.visibility</p:attrName>
                                        </p:attrNameLst>
                                      </p:cBhvr>
                                      <p:to>
                                        <p:strVal val="visible"/>
                                      </p:to>
                                    </p:set>
                                    <p:anim calcmode="lin" valueType="num">
                                      <p:cBhvr additive="base">
                                        <p:cTn id="41" dur="500"/>
                                        <p:tgtEl>
                                          <p:spTgt spid="4">
                                            <p:txEl>
                                              <p:pRg st="9" end="9"/>
                                            </p:txEl>
                                          </p:spTgt>
                                        </p:tgtEl>
                                        <p:attrNameLst>
                                          <p:attrName>ppt_y</p:attrName>
                                        </p:attrNameLst>
                                      </p:cBhvr>
                                      <p:tavLst>
                                        <p:tav tm="0">
                                          <p:val>
                                            <p:strVal val="#ppt_y+#ppt_h*1.125000"/>
                                          </p:val>
                                        </p:tav>
                                        <p:tav tm="100000">
                                          <p:val>
                                            <p:strVal val="#ppt_y"/>
                                          </p:val>
                                        </p:tav>
                                      </p:tavLst>
                                    </p:anim>
                                    <p:animEffect transition="in" filter="wipe(up)">
                                      <p:cBhvr>
                                        <p:cTn id="42" dur="500"/>
                                        <p:tgtEl>
                                          <p:spTgt spid="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peech Bubble: Oval 5"/>
          <p:cNvSpPr/>
          <p:nvPr/>
        </p:nvSpPr>
        <p:spPr>
          <a:xfrm>
            <a:off x="177800" y="457200"/>
            <a:ext cx="10261600" cy="6070600"/>
          </a:xfrm>
          <a:prstGeom prst="wedgeEllipseCallout">
            <a:avLst>
              <a:gd name="adj1" fmla="val -38020"/>
              <a:gd name="adj2" fmla="val 50244"/>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spcAft>
                <a:spcPts val="1200"/>
              </a:spcAft>
              <a:buClr>
                <a:schemeClr val="tx2"/>
              </a:buClr>
              <a:buSzPct val="90000"/>
              <a:tabLst>
                <a:tab pos="231775" algn="l"/>
              </a:tabLst>
              <a:defRPr/>
            </a:pPr>
            <a:r>
              <a:rPr lang="en-US" sz="3200" b="1" u="sng" kern="0" dirty="0">
                <a:solidFill>
                  <a:schemeClr val="tx1"/>
                </a:solidFill>
                <a:cs typeface="Gill Sans"/>
              </a:rPr>
              <a:t>Multiple Decisions</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All the proposals or refusals to initiate or change the identification, evaluation, educational placement, or provision of a FAPE must be documented in the Prior Written Notice</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One form for all actions</a:t>
            </a:r>
          </a:p>
          <a:p>
            <a:pPr marL="231775" indent="-231775">
              <a:spcAft>
                <a:spcPts val="1200"/>
              </a:spcAft>
              <a:buClr>
                <a:schemeClr val="tx2"/>
              </a:buClr>
              <a:buSzPct val="90000"/>
              <a:buFont typeface="Arial" pitchFamily="34" charset="0"/>
              <a:buChar char="•"/>
              <a:tabLst>
                <a:tab pos="231775" algn="l"/>
              </a:tabLst>
              <a:defRPr/>
            </a:pPr>
            <a:r>
              <a:rPr lang="en-US" sz="2800" kern="0" dirty="0">
                <a:solidFill>
                  <a:schemeClr val="tx1"/>
                </a:solidFill>
                <a:cs typeface="Gill Sans"/>
              </a:rPr>
              <a:t>Each decision must be outlined in </a:t>
            </a:r>
            <a:r>
              <a:rPr lang="en-US" sz="2800" b="1" i="1" u="sng" kern="0" dirty="0">
                <a:solidFill>
                  <a:schemeClr val="tx1"/>
                </a:solidFill>
                <a:cs typeface="Gill Sans"/>
              </a:rPr>
              <a:t>all</a:t>
            </a:r>
            <a:r>
              <a:rPr lang="en-US" sz="2800" kern="0" dirty="0">
                <a:solidFill>
                  <a:schemeClr val="tx1"/>
                </a:solidFill>
                <a:cs typeface="Gill Sans"/>
              </a:rPr>
              <a:t> areas of the notice</a:t>
            </a: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13</a:t>
            </a:fld>
            <a:endParaRPr lang="en-US"/>
          </a:p>
        </p:txBody>
      </p:sp>
      <p:sp>
        <p:nvSpPr>
          <p:cNvPr id="2" name="TextBox 1">
            <a:extLst>
              <a:ext uri="{FF2B5EF4-FFF2-40B4-BE49-F238E27FC236}">
                <a16:creationId xmlns:a16="http://schemas.microsoft.com/office/drawing/2014/main" id="{F61A210B-239E-D541-A218-E00450C5C71A}"/>
              </a:ext>
            </a:extLst>
          </p:cNvPr>
          <p:cNvSpPr txBox="1"/>
          <p:nvPr/>
        </p:nvSpPr>
        <p:spPr>
          <a:xfrm>
            <a:off x="8843554" y="6093154"/>
            <a:ext cx="2449286" cy="461665"/>
          </a:xfrm>
          <a:prstGeom prst="rect">
            <a:avLst/>
          </a:prstGeom>
          <a:noFill/>
        </p:spPr>
        <p:txBody>
          <a:bodyPr wrap="square" rtlCol="0">
            <a:spAutoFit/>
          </a:bodyPr>
          <a:lstStyle/>
          <a:p>
            <a:r>
              <a:rPr lang="en-US" sz="2400" dirty="0"/>
              <a:t>NC 1504-1.4</a:t>
            </a:r>
          </a:p>
        </p:txBody>
      </p:sp>
    </p:spTree>
    <p:extLst>
      <p:ext uri="{BB962C8B-B14F-4D97-AF65-F5344CB8AC3E}">
        <p14:creationId xmlns:p14="http://schemas.microsoft.com/office/powerpoint/2010/main" val="9863629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normAutofit/>
          </a:bodyPr>
          <a:lstStyle/>
          <a:p>
            <a:fld id="{C6893BA7-6C56-9044-8436-A632F30D73D8}" type="slidenum">
              <a:rPr lang="en-US" smtClean="0"/>
              <a:t>14</a:t>
            </a:fld>
            <a:endParaRPr lang="en-US"/>
          </a:p>
        </p:txBody>
      </p:sp>
      <p:sp>
        <p:nvSpPr>
          <p:cNvPr id="19459" name="Content Placeholder 2"/>
          <p:cNvSpPr>
            <a:spLocks noGrp="1"/>
          </p:cNvSpPr>
          <p:nvPr>
            <p:ph idx="4294967295"/>
          </p:nvPr>
        </p:nvSpPr>
        <p:spPr>
          <a:xfrm>
            <a:off x="0" y="1860550"/>
            <a:ext cx="9604375" cy="4464050"/>
          </a:xfrm>
        </p:spPr>
        <p:txBody>
          <a:bodyPr>
            <a:normAutofit/>
          </a:bodyPr>
          <a:lstStyle/>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actions proposed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Detailed explanation of the actions proposed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actions refused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Detailed explanation of actions refused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each evaluation procedure, assessment, record or report the agency used to make their decision</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other options considered and why they were rejected</a:t>
            </a:r>
          </a:p>
          <a:p>
            <a:pPr marL="514350" indent="-514350">
              <a:lnSpc>
                <a:spcPct val="100000"/>
              </a:lnSpc>
              <a:spcBef>
                <a:spcPct val="0"/>
              </a:spcBef>
              <a:buClr>
                <a:schemeClr val="tx2"/>
              </a:buClr>
              <a:buSzPct val="95000"/>
              <a:buFont typeface="Calibri Light" charset="0"/>
              <a:buAutoNum type="arabicPeriod"/>
              <a:tabLst>
                <a:tab pos="457200" algn="l"/>
              </a:tabLst>
            </a:pPr>
            <a:r>
              <a:rPr lang="en-US" altLang="en-US" sz="2800" dirty="0"/>
              <a:t>Description of other factors relevant to the decision</a:t>
            </a:r>
          </a:p>
          <a:p>
            <a:pPr marL="514350" indent="-514350">
              <a:lnSpc>
                <a:spcPct val="100000"/>
              </a:lnSpc>
              <a:spcBef>
                <a:spcPct val="0"/>
              </a:spcBef>
              <a:buClr>
                <a:schemeClr val="tx2"/>
              </a:buClr>
              <a:buSzPct val="95000"/>
              <a:buFont typeface="Calibri Light" charset="0"/>
              <a:buAutoNum type="arabicPeriod"/>
              <a:tabLst>
                <a:tab pos="457200" algn="l"/>
              </a:tabLst>
            </a:pPr>
            <a:endParaRPr lang="en-US" altLang="en-US" sz="2800" dirty="0"/>
          </a:p>
          <a:p>
            <a:pPr marL="0" indent="0">
              <a:lnSpc>
                <a:spcPct val="150000"/>
              </a:lnSpc>
              <a:spcBef>
                <a:spcPct val="0"/>
              </a:spcBef>
              <a:spcAft>
                <a:spcPts val="1200"/>
              </a:spcAft>
              <a:buClr>
                <a:schemeClr val="tx2"/>
              </a:buClr>
              <a:buSzPct val="95000"/>
              <a:buNone/>
              <a:tabLst>
                <a:tab pos="457200" algn="l"/>
              </a:tabLst>
            </a:pPr>
            <a:endParaRPr lang="en-US" altLang="en-US" sz="2800" dirty="0"/>
          </a:p>
        </p:txBody>
      </p:sp>
      <p:sp>
        <p:nvSpPr>
          <p:cNvPr id="8" name="Title 4"/>
          <p:cNvSpPr txBox="1">
            <a:spLocks/>
          </p:cNvSpPr>
          <p:nvPr/>
        </p:nvSpPr>
        <p:spPr>
          <a:xfrm>
            <a:off x="215900" y="460376"/>
            <a:ext cx="105791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endParaRPr lang="en-US" altLang="en-US" sz="2800" dirty="0">
              <a:solidFill>
                <a:schemeClr val="tx2"/>
              </a:solidFill>
              <a:latin typeface="+mn-lt"/>
              <a:ea typeface="Gill Sans" charset="0"/>
              <a:cs typeface="Gill Sans" charset="0"/>
            </a:endParaRPr>
          </a:p>
          <a:p>
            <a:pPr algn="ctr" eaLnBrk="1" hangingPunct="1">
              <a:lnSpc>
                <a:spcPct val="90000"/>
              </a:lnSpc>
              <a:defRPr/>
            </a:pPr>
            <a:r>
              <a:rPr lang="en-US" altLang="en-US" sz="3800" b="1" dirty="0">
                <a:latin typeface="+mn-lt"/>
                <a:ea typeface="Gill Sans" charset="0"/>
                <a:cs typeface="Gill Sans" charset="0"/>
              </a:rPr>
              <a:t>Prior Written Notice Must Include Seven (7) Elements</a:t>
            </a:r>
          </a:p>
          <a:p>
            <a:pPr algn="ctr" eaLnBrk="1" hangingPunct="1">
              <a:lnSpc>
                <a:spcPct val="90000"/>
              </a:lnSpc>
              <a:defRPr/>
            </a:pPr>
            <a:r>
              <a:rPr lang="en-US" altLang="en-US" sz="2800" dirty="0">
                <a:solidFill>
                  <a:schemeClr val="tx2"/>
                </a:solidFill>
                <a:latin typeface="Calibri Light" charset="0"/>
                <a:ea typeface="Gill Sans" charset="0"/>
                <a:cs typeface="Gill Sans" charset="0"/>
              </a:rPr>
              <a:t>	</a:t>
            </a:r>
          </a:p>
        </p:txBody>
      </p:sp>
      <p:sp>
        <p:nvSpPr>
          <p:cNvPr id="3" name="TextBox 2">
            <a:extLst>
              <a:ext uri="{FF2B5EF4-FFF2-40B4-BE49-F238E27FC236}">
                <a16:creationId xmlns:a16="http://schemas.microsoft.com/office/drawing/2014/main" id="{EA3B70E1-1915-7A44-B725-7687A38EF11A}"/>
              </a:ext>
            </a:extLst>
          </p:cNvPr>
          <p:cNvSpPr txBox="1"/>
          <p:nvPr/>
        </p:nvSpPr>
        <p:spPr>
          <a:xfrm>
            <a:off x="8637814" y="6172200"/>
            <a:ext cx="2449286" cy="461665"/>
          </a:xfrm>
          <a:prstGeom prst="rect">
            <a:avLst/>
          </a:prstGeom>
          <a:noFill/>
        </p:spPr>
        <p:txBody>
          <a:bodyPr wrap="square" rtlCol="0">
            <a:spAutoFit/>
          </a:bodyPr>
          <a:lstStyle/>
          <a:p>
            <a:r>
              <a:rPr lang="en-US" sz="2400" dirty="0"/>
              <a:t>NC 1504-1.4(b)</a:t>
            </a:r>
          </a:p>
        </p:txBody>
      </p:sp>
    </p:spTree>
    <p:extLst>
      <p:ext uri="{BB962C8B-B14F-4D97-AF65-F5344CB8AC3E}">
        <p14:creationId xmlns:p14="http://schemas.microsoft.com/office/powerpoint/2010/main" val="20652474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19459">
                                            <p:txEl>
                                              <p:pRg st="0" end="0"/>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9459">
                                            <p:txEl>
                                              <p:pRg st="0" end="0"/>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19459">
                                            <p:txEl>
                                              <p:pRg st="1" end="1"/>
                                            </p:txEl>
                                          </p:spTgt>
                                        </p:tgtEl>
                                        <p:attrNameLst>
                                          <p:attrName>style.visibility</p:attrName>
                                        </p:attrNameLst>
                                      </p:cBhvr>
                                      <p:to>
                                        <p:strVal val="visible"/>
                                      </p:to>
                                    </p:set>
                                    <p:animEffect transition="in" filter="fade">
                                      <p:cBhvr>
                                        <p:cTn id="13" dur="1000"/>
                                        <p:tgtEl>
                                          <p:spTgt spid="19459">
                                            <p:txEl>
                                              <p:pRg st="1" end="1"/>
                                            </p:txEl>
                                          </p:spTgt>
                                        </p:tgtEl>
                                      </p:cBhvr>
                                    </p:animEffect>
                                    <p:anim calcmode="lin" valueType="num">
                                      <p:cBhvr>
                                        <p:cTn id="14"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19459">
                                            <p:txEl>
                                              <p:pRg st="1" end="1"/>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1945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19459">
                                            <p:txEl>
                                              <p:pRg st="2" end="2"/>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19459">
                                            <p:txEl>
                                              <p:pRg st="2" end="2"/>
                                            </p:txEl>
                                          </p:spTgt>
                                        </p:tgtEl>
                                        <p:attrNameLst>
                                          <p:attrName>ppt_y</p:attrName>
                                        </p:attrNameLst>
                                      </p:cBhvr>
                                      <p:tavLst>
                                        <p:tav tm="0">
                                          <p:val>
                                            <p:strVal val="#ppt_y-.03"/>
                                          </p:val>
                                        </p:tav>
                                        <p:tav tm="100000">
                                          <p:val>
                                            <p:strVal val="#ppt_y"/>
                                          </p:val>
                                        </p:tav>
                                      </p:tavLst>
                                    </p:anim>
                                  </p:childTnLst>
                                </p:cTn>
                              </p:par>
                              <p:par>
                                <p:cTn id="25" presetID="37" presetClass="entr" presetSubtype="0" fill="hold" nodeType="withEffect">
                                  <p:stCondLst>
                                    <p:cond delay="0"/>
                                  </p:stCondLst>
                                  <p:childTnLst>
                                    <p:set>
                                      <p:cBhvr>
                                        <p:cTn id="26" dur="1" fill="hold">
                                          <p:stCondLst>
                                            <p:cond delay="0"/>
                                          </p:stCondLst>
                                        </p:cTn>
                                        <p:tgtEl>
                                          <p:spTgt spid="19459">
                                            <p:txEl>
                                              <p:pRg st="3" end="3"/>
                                            </p:txEl>
                                          </p:spTgt>
                                        </p:tgtEl>
                                        <p:attrNameLst>
                                          <p:attrName>style.visibility</p:attrName>
                                        </p:attrNameLst>
                                      </p:cBhvr>
                                      <p:to>
                                        <p:strVal val="visible"/>
                                      </p:to>
                                    </p:set>
                                    <p:animEffect transition="in" filter="fade">
                                      <p:cBhvr>
                                        <p:cTn id="27" dur="1000"/>
                                        <p:tgtEl>
                                          <p:spTgt spid="19459">
                                            <p:txEl>
                                              <p:pRg st="3" end="3"/>
                                            </p:txEl>
                                          </p:spTgt>
                                        </p:tgtEl>
                                      </p:cBhvr>
                                    </p:animEffect>
                                    <p:anim calcmode="lin" valueType="num">
                                      <p:cBhvr>
                                        <p:cTn id="28"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29" dur="900" decel="100000" fill="hold"/>
                                        <p:tgtEl>
                                          <p:spTgt spid="19459">
                                            <p:txEl>
                                              <p:pRg st="3" end="3"/>
                                            </p:txEl>
                                          </p:spTgt>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1945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19459">
                                            <p:txEl>
                                              <p:pRg st="4" end="4"/>
                                            </p:txEl>
                                          </p:spTgt>
                                        </p:tgtEl>
                                        <p:attrNameLst>
                                          <p:attrName>style.visibility</p:attrName>
                                        </p:attrNameLst>
                                      </p:cBhvr>
                                      <p:to>
                                        <p:strVal val="visible"/>
                                      </p:to>
                                    </p:set>
                                    <p:animEffect transition="in" filter="fade">
                                      <p:cBhvr>
                                        <p:cTn id="35" dur="1000"/>
                                        <p:tgtEl>
                                          <p:spTgt spid="19459">
                                            <p:txEl>
                                              <p:pRg st="4" end="4"/>
                                            </p:txEl>
                                          </p:spTgt>
                                        </p:tgtEl>
                                      </p:cBhvr>
                                    </p:animEffect>
                                    <p:anim calcmode="lin" valueType="num">
                                      <p:cBhvr>
                                        <p:cTn id="36"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7" dur="900" decel="100000" fill="hold"/>
                                        <p:tgtEl>
                                          <p:spTgt spid="19459">
                                            <p:txEl>
                                              <p:pRg st="4" end="4"/>
                                            </p:txEl>
                                          </p:spTgt>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19459">
                                            <p:txEl>
                                              <p:pRg st="4" end="4"/>
                                            </p:txEl>
                                          </p:spTgt>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19459">
                                            <p:txEl>
                                              <p:pRg st="5" end="5"/>
                                            </p:txEl>
                                          </p:spTgt>
                                        </p:tgtEl>
                                        <p:attrNameLst>
                                          <p:attrName>style.visibility</p:attrName>
                                        </p:attrNameLst>
                                      </p:cBhvr>
                                      <p:to>
                                        <p:strVal val="visible"/>
                                      </p:to>
                                    </p:set>
                                    <p:animEffect transition="in" filter="fade">
                                      <p:cBhvr>
                                        <p:cTn id="43" dur="1000"/>
                                        <p:tgtEl>
                                          <p:spTgt spid="19459">
                                            <p:txEl>
                                              <p:pRg st="5" end="5"/>
                                            </p:txEl>
                                          </p:spTgt>
                                        </p:tgtEl>
                                      </p:cBhvr>
                                    </p:animEffect>
                                    <p:anim calcmode="lin" valueType="num">
                                      <p:cBhvr>
                                        <p:cTn id="44"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19459">
                                            <p:txEl>
                                              <p:pRg st="5" end="5"/>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19459">
                                            <p:txEl>
                                              <p:pRg st="5" end="5"/>
                                            </p:txEl>
                                          </p:spTgt>
                                        </p:tgtEl>
                                        <p:attrNameLst>
                                          <p:attrName>ppt_y</p:attrName>
                                        </p:attrNameLst>
                                      </p:cBhvr>
                                      <p:tavLst>
                                        <p:tav tm="0">
                                          <p:val>
                                            <p:strVal val="#ppt_y-.03"/>
                                          </p:val>
                                        </p:tav>
                                        <p:tav tm="100000">
                                          <p:val>
                                            <p:strVal val="#ppt_y"/>
                                          </p:val>
                                        </p:tav>
                                      </p:tavLst>
                                    </p:anim>
                                  </p:childTnLst>
                                </p:cTn>
                              </p:par>
                            </p:childTnLst>
                          </p:cTn>
                        </p:par>
                      </p:childTnLst>
                    </p:cTn>
                  </p:par>
                  <p:par>
                    <p:cTn id="47" fill="hold" nodeType="clickPar">
                      <p:stCondLst>
                        <p:cond delay="indefinite"/>
                      </p:stCondLst>
                      <p:childTnLst>
                        <p:par>
                          <p:cTn id="48" fill="hold" nodeType="withGroup">
                            <p:stCondLst>
                              <p:cond delay="0"/>
                            </p:stCondLst>
                            <p:childTnLst>
                              <p:par>
                                <p:cTn id="49" presetID="37" presetClass="entr" presetSubtype="0" fill="hold" nodeType="clickEffect">
                                  <p:stCondLst>
                                    <p:cond delay="0"/>
                                  </p:stCondLst>
                                  <p:childTnLst>
                                    <p:set>
                                      <p:cBhvr>
                                        <p:cTn id="50" dur="1" fill="hold">
                                          <p:stCondLst>
                                            <p:cond delay="0"/>
                                          </p:stCondLst>
                                        </p:cTn>
                                        <p:tgtEl>
                                          <p:spTgt spid="19459">
                                            <p:txEl>
                                              <p:pRg st="6" end="6"/>
                                            </p:txEl>
                                          </p:spTgt>
                                        </p:tgtEl>
                                        <p:attrNameLst>
                                          <p:attrName>style.visibility</p:attrName>
                                        </p:attrNameLst>
                                      </p:cBhvr>
                                      <p:to>
                                        <p:strVal val="visible"/>
                                      </p:to>
                                    </p:set>
                                    <p:animEffect transition="in" filter="fade">
                                      <p:cBhvr>
                                        <p:cTn id="51" dur="1000"/>
                                        <p:tgtEl>
                                          <p:spTgt spid="19459">
                                            <p:txEl>
                                              <p:pRg st="6" end="6"/>
                                            </p:txEl>
                                          </p:spTgt>
                                        </p:tgtEl>
                                      </p:cBhvr>
                                    </p:animEffect>
                                    <p:anim calcmode="lin" valueType="num">
                                      <p:cBhvr>
                                        <p:cTn id="52" dur="1000" fill="hold"/>
                                        <p:tgtEl>
                                          <p:spTgt spid="19459">
                                            <p:txEl>
                                              <p:pRg st="6" end="6"/>
                                            </p:txEl>
                                          </p:spTgt>
                                        </p:tgtEl>
                                        <p:attrNameLst>
                                          <p:attrName>ppt_x</p:attrName>
                                        </p:attrNameLst>
                                      </p:cBhvr>
                                      <p:tavLst>
                                        <p:tav tm="0">
                                          <p:val>
                                            <p:strVal val="#ppt_x"/>
                                          </p:val>
                                        </p:tav>
                                        <p:tav tm="100000">
                                          <p:val>
                                            <p:strVal val="#ppt_x"/>
                                          </p:val>
                                        </p:tav>
                                      </p:tavLst>
                                    </p:anim>
                                    <p:anim calcmode="lin" valueType="num">
                                      <p:cBhvr>
                                        <p:cTn id="53" dur="900" decel="100000" fill="hold"/>
                                        <p:tgtEl>
                                          <p:spTgt spid="19459">
                                            <p:txEl>
                                              <p:pRg st="6" end="6"/>
                                            </p:txEl>
                                          </p:spTgt>
                                        </p:tgtEl>
                                        <p:attrNameLst>
                                          <p:attrName>ppt_y</p:attrName>
                                        </p:attrNameLst>
                                      </p:cBhvr>
                                      <p:tavLst>
                                        <p:tav tm="0">
                                          <p:val>
                                            <p:strVal val="#ppt_y+1"/>
                                          </p:val>
                                        </p:tav>
                                        <p:tav tm="100000">
                                          <p:val>
                                            <p:strVal val="#ppt_y-.03"/>
                                          </p:val>
                                        </p:tav>
                                      </p:tavLst>
                                    </p:anim>
                                    <p:anim calcmode="lin" valueType="num">
                                      <p:cBhvr>
                                        <p:cTn id="54" dur="100" accel="100000" fill="hold">
                                          <p:stCondLst>
                                            <p:cond delay="900"/>
                                          </p:stCondLst>
                                        </p:cTn>
                                        <p:tgtEl>
                                          <p:spTgt spid="19459">
                                            <p:txEl>
                                              <p:pRg st="6" end="6"/>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2809BB-39D6-784C-B9FE-CAA263AE3787}"/>
              </a:ext>
            </a:extLst>
          </p:cNvPr>
          <p:cNvSpPr>
            <a:spLocks noGrp="1"/>
          </p:cNvSpPr>
          <p:nvPr>
            <p:ph type="sldNum" sz="quarter" idx="12"/>
          </p:nvPr>
        </p:nvSpPr>
        <p:spPr/>
        <p:txBody>
          <a:bodyPr>
            <a:normAutofit/>
          </a:bodyPr>
          <a:lstStyle/>
          <a:p>
            <a:fld id="{C6893BA7-6C56-9044-8436-A632F30D73D8}" type="slidenum">
              <a:rPr lang="en-US" smtClean="0"/>
              <a:t>15</a:t>
            </a:fld>
            <a:endParaRPr lang="en-US"/>
          </a:p>
        </p:txBody>
      </p:sp>
      <p:sp>
        <p:nvSpPr>
          <p:cNvPr id="4" name="TextBox 3">
            <a:extLst>
              <a:ext uri="{FF2B5EF4-FFF2-40B4-BE49-F238E27FC236}">
                <a16:creationId xmlns:a16="http://schemas.microsoft.com/office/drawing/2014/main" id="{08BB74CB-B8FD-2F45-84EC-E4E71396CEB4}"/>
              </a:ext>
            </a:extLst>
          </p:cNvPr>
          <p:cNvSpPr txBox="1"/>
          <p:nvPr/>
        </p:nvSpPr>
        <p:spPr>
          <a:xfrm>
            <a:off x="927202" y="1251717"/>
            <a:ext cx="9677400" cy="4708981"/>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Action(s) Proposed:</a:t>
            </a:r>
          </a:p>
          <a:p>
            <a:pPr algn="ctr">
              <a:defRPr/>
            </a:pPr>
            <a:endParaRPr lang="en-US" sz="3000" b="1" u="sng"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Provide a description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that was proposed</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Should be written as a statement that is factually grounded or informative</a:t>
            </a:r>
          </a:p>
          <a:p>
            <a:pP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Can be bulleted or written as a list of actions</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Tree>
    <p:extLst>
      <p:ext uri="{BB962C8B-B14F-4D97-AF65-F5344CB8AC3E}">
        <p14:creationId xmlns:p14="http://schemas.microsoft.com/office/powerpoint/2010/main" val="27046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E2809BB-39D6-784C-B9FE-CAA263AE3787}"/>
              </a:ext>
            </a:extLst>
          </p:cNvPr>
          <p:cNvSpPr>
            <a:spLocks noGrp="1"/>
          </p:cNvSpPr>
          <p:nvPr>
            <p:ph type="sldNum" sz="quarter" idx="12"/>
          </p:nvPr>
        </p:nvSpPr>
        <p:spPr/>
        <p:txBody>
          <a:bodyPr>
            <a:normAutofit/>
          </a:bodyPr>
          <a:lstStyle/>
          <a:p>
            <a:fld id="{C6893BA7-6C56-9044-8436-A632F30D73D8}" type="slidenum">
              <a:rPr lang="en-US" smtClean="0"/>
              <a:t>16</a:t>
            </a:fld>
            <a:endParaRPr lang="en-US"/>
          </a:p>
        </p:txBody>
      </p:sp>
      <p:pic>
        <p:nvPicPr>
          <p:cNvPr id="6" name="Picture 5">
            <a:extLst>
              <a:ext uri="{FF2B5EF4-FFF2-40B4-BE49-F238E27FC236}">
                <a16:creationId xmlns:a16="http://schemas.microsoft.com/office/drawing/2014/main" id="{75928E6F-4368-8645-A32E-FC2148075C06}"/>
              </a:ext>
            </a:extLst>
          </p:cNvPr>
          <p:cNvPicPr>
            <a:picLocks noChangeAspect="1"/>
          </p:cNvPicPr>
          <p:nvPr/>
        </p:nvPicPr>
        <p:blipFill>
          <a:blip r:embed="rId3"/>
          <a:stretch>
            <a:fillRect/>
          </a:stretch>
        </p:blipFill>
        <p:spPr>
          <a:xfrm>
            <a:off x="430893" y="1494971"/>
            <a:ext cx="10579100" cy="3835400"/>
          </a:xfrm>
          <a:prstGeom prst="rect">
            <a:avLst/>
          </a:prstGeom>
        </p:spPr>
      </p:pic>
    </p:spTree>
    <p:extLst>
      <p:ext uri="{BB962C8B-B14F-4D97-AF65-F5344CB8AC3E}">
        <p14:creationId xmlns:p14="http://schemas.microsoft.com/office/powerpoint/2010/main" val="3479904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48888" y="1111915"/>
            <a:ext cx="10607040" cy="3785652"/>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Explanation of Why Action is Proposed:</a:t>
            </a:r>
          </a:p>
          <a:p>
            <a:pPr algn="ctr">
              <a:defRPr/>
            </a:pPr>
            <a:endParaRPr lang="en-US" sz="3000" b="1" u="sng"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LEA details its rationale for its proposed action.</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Parents should understand how the LEA reached its decision on a specific action</a:t>
            </a:r>
          </a:p>
          <a:p>
            <a:pPr>
              <a:defRPr/>
            </a:pPr>
            <a:endParaRPr lang="en-US" sz="3000" b="1" dirty="0">
              <a:solidFill>
                <a:srgbClr val="000000"/>
              </a:solidFill>
              <a:ea typeface="ヒラギノ角ゴ Pro W3"/>
              <a:cs typeface="Gill Sans"/>
            </a:endParaRPr>
          </a:p>
          <a:p>
            <a:pPr marL="457200" indent="-457200">
              <a:buFont typeface="Arial" panose="020B0604020202020204" pitchFamily="34" charset="0"/>
              <a:buChar char="•"/>
              <a:defRPr/>
            </a:pPr>
            <a:r>
              <a:rPr lang="en-US" sz="3000" b="1" dirty="0">
                <a:solidFill>
                  <a:srgbClr val="000000"/>
                </a:solidFill>
                <a:ea typeface="ヒラギノ角ゴ Pro W3"/>
                <a:cs typeface="Gill Sans"/>
              </a:rPr>
              <a:t>Include an explanation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proposed. </a:t>
            </a: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17</a:t>
            </a:fld>
            <a:endParaRPr lang="en-US"/>
          </a:p>
        </p:txBody>
      </p:sp>
    </p:spTree>
    <p:extLst>
      <p:ext uri="{BB962C8B-B14F-4D97-AF65-F5344CB8AC3E}">
        <p14:creationId xmlns:p14="http://schemas.microsoft.com/office/powerpoint/2010/main" val="6914267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18</a:t>
            </a:fld>
            <a:endParaRPr lang="en-US"/>
          </a:p>
        </p:txBody>
      </p:sp>
      <p:pic>
        <p:nvPicPr>
          <p:cNvPr id="5" name="Picture 4">
            <a:extLst>
              <a:ext uri="{FF2B5EF4-FFF2-40B4-BE49-F238E27FC236}">
                <a16:creationId xmlns:a16="http://schemas.microsoft.com/office/drawing/2014/main" id="{987AC6F0-F52D-5144-BE19-7DAAA068DC36}"/>
              </a:ext>
            </a:extLst>
          </p:cNvPr>
          <p:cNvPicPr>
            <a:picLocks noChangeAspect="1"/>
          </p:cNvPicPr>
          <p:nvPr/>
        </p:nvPicPr>
        <p:blipFill>
          <a:blip r:embed="rId3"/>
          <a:stretch>
            <a:fillRect/>
          </a:stretch>
        </p:blipFill>
        <p:spPr>
          <a:xfrm>
            <a:off x="516165" y="1805214"/>
            <a:ext cx="10604500" cy="2463800"/>
          </a:xfrm>
          <a:prstGeom prst="rect">
            <a:avLst/>
          </a:prstGeom>
        </p:spPr>
      </p:pic>
    </p:spTree>
    <p:extLst>
      <p:ext uri="{BB962C8B-B14F-4D97-AF65-F5344CB8AC3E}">
        <p14:creationId xmlns:p14="http://schemas.microsoft.com/office/powerpoint/2010/main" val="15436751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81396" y="1630507"/>
            <a:ext cx="9925397" cy="3573260"/>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Action(s) Refused: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Provide a description of </a:t>
            </a:r>
            <a:r>
              <a:rPr lang="en-US" sz="3000" b="1" u="sng" dirty="0">
                <a:solidFill>
                  <a:srgbClr val="000000"/>
                </a:solidFill>
                <a:ea typeface="ヒラギノ角ゴ Pro W3"/>
                <a:cs typeface="Gill Sans"/>
              </a:rPr>
              <a:t>each</a:t>
            </a:r>
            <a:r>
              <a:rPr lang="en-US" sz="3000" b="1" dirty="0">
                <a:solidFill>
                  <a:srgbClr val="000000"/>
                </a:solidFill>
                <a:ea typeface="ヒラギノ角ゴ Pro W3"/>
                <a:cs typeface="Gill Sans"/>
              </a:rPr>
              <a:t> action that was refused</a:t>
            </a: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Should be written as a statement that is factually grounded or informative</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19</a:t>
            </a:fld>
            <a:endParaRPr lang="en-US"/>
          </a:p>
        </p:txBody>
      </p:sp>
    </p:spTree>
    <p:extLst>
      <p:ext uri="{BB962C8B-B14F-4D97-AF65-F5344CB8AC3E}">
        <p14:creationId xmlns:p14="http://schemas.microsoft.com/office/powerpoint/2010/main" val="195657729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Prior Written Notice	</a:t>
            </a:r>
          </a:p>
        </p:txBody>
      </p:sp>
      <p:sp>
        <p:nvSpPr>
          <p:cNvPr id="5" name="Text Placeholder 4"/>
          <p:cNvSpPr>
            <a:spLocks noGrp="1"/>
          </p:cNvSpPr>
          <p:nvPr>
            <p:ph type="body" idx="1"/>
          </p:nvPr>
        </p:nvSpPr>
        <p:spPr/>
        <p:txBody>
          <a:bodyPr/>
          <a:lstStyle/>
          <a:p>
            <a:r>
              <a:rPr lang="en-US" dirty="0"/>
              <a:t>Documenting Decisions</a:t>
            </a:r>
          </a:p>
        </p:txBody>
      </p:sp>
      <p:sp>
        <p:nvSpPr>
          <p:cNvPr id="6" name="Slide Number Placeholder 5"/>
          <p:cNvSpPr>
            <a:spLocks noGrp="1"/>
          </p:cNvSpPr>
          <p:nvPr>
            <p:ph type="sldNum" sz="quarter" idx="12"/>
          </p:nvPr>
        </p:nvSpPr>
        <p:spPr/>
        <p:txBody>
          <a:bodyPr>
            <a:normAutofit/>
          </a:bodyPr>
          <a:lstStyle/>
          <a:p>
            <a:fld id="{C6893BA7-6C56-9044-8436-A632F30D73D8}" type="slidenum">
              <a:rPr lang="en-US" smtClean="0"/>
              <a:t>2</a:t>
            </a:fld>
            <a:endParaRPr lang="en-US"/>
          </a:p>
        </p:txBody>
      </p:sp>
    </p:spTree>
    <p:extLst>
      <p:ext uri="{BB962C8B-B14F-4D97-AF65-F5344CB8AC3E}">
        <p14:creationId xmlns:p14="http://schemas.microsoft.com/office/powerpoint/2010/main" val="119961680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20</a:t>
            </a:fld>
            <a:endParaRPr lang="en-US"/>
          </a:p>
        </p:txBody>
      </p:sp>
      <p:pic>
        <p:nvPicPr>
          <p:cNvPr id="7" name="Picture 6">
            <a:extLst>
              <a:ext uri="{FF2B5EF4-FFF2-40B4-BE49-F238E27FC236}">
                <a16:creationId xmlns:a16="http://schemas.microsoft.com/office/drawing/2014/main" id="{A2526C9C-8961-2148-93C0-9C6C712701A0}"/>
              </a:ext>
            </a:extLst>
          </p:cNvPr>
          <p:cNvPicPr>
            <a:picLocks noChangeAspect="1"/>
          </p:cNvPicPr>
          <p:nvPr/>
        </p:nvPicPr>
        <p:blipFill>
          <a:blip r:embed="rId3"/>
          <a:stretch>
            <a:fillRect/>
          </a:stretch>
        </p:blipFill>
        <p:spPr>
          <a:xfrm>
            <a:off x="455386" y="2060122"/>
            <a:ext cx="10464800" cy="2705100"/>
          </a:xfrm>
          <a:prstGeom prst="rect">
            <a:avLst/>
          </a:prstGeom>
        </p:spPr>
      </p:pic>
    </p:spTree>
    <p:extLst>
      <p:ext uri="{BB962C8B-B14F-4D97-AF65-F5344CB8AC3E}">
        <p14:creationId xmlns:p14="http://schemas.microsoft.com/office/powerpoint/2010/main" val="74965276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130532" y="1818814"/>
            <a:ext cx="9092422" cy="2400657"/>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Explanation of Why Action is Refused: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Must specify the reasoning behind the school team’s decision to reject the parent’s requests</a:t>
            </a: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21</a:t>
            </a:fld>
            <a:endParaRPr lang="en-US"/>
          </a:p>
        </p:txBody>
      </p:sp>
    </p:spTree>
    <p:extLst>
      <p:ext uri="{BB962C8B-B14F-4D97-AF65-F5344CB8AC3E}">
        <p14:creationId xmlns:p14="http://schemas.microsoft.com/office/powerpoint/2010/main" val="12401790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22</a:t>
            </a:fld>
            <a:endParaRPr lang="en-US"/>
          </a:p>
        </p:txBody>
      </p:sp>
      <p:pic>
        <p:nvPicPr>
          <p:cNvPr id="2" name="Picture 1">
            <a:extLst>
              <a:ext uri="{FF2B5EF4-FFF2-40B4-BE49-F238E27FC236}">
                <a16:creationId xmlns:a16="http://schemas.microsoft.com/office/drawing/2014/main" id="{CD02D19A-759C-E848-AE6E-415BCEC84DFD}"/>
              </a:ext>
            </a:extLst>
          </p:cNvPr>
          <p:cNvPicPr>
            <a:picLocks noChangeAspect="1"/>
          </p:cNvPicPr>
          <p:nvPr/>
        </p:nvPicPr>
        <p:blipFill>
          <a:blip r:embed="rId3"/>
          <a:stretch>
            <a:fillRect/>
          </a:stretch>
        </p:blipFill>
        <p:spPr>
          <a:xfrm>
            <a:off x="361950" y="2222500"/>
            <a:ext cx="10502900" cy="2108200"/>
          </a:xfrm>
          <a:prstGeom prst="rect">
            <a:avLst/>
          </a:prstGeom>
        </p:spPr>
      </p:pic>
    </p:spTree>
    <p:extLst>
      <p:ext uri="{BB962C8B-B14F-4D97-AF65-F5344CB8AC3E}">
        <p14:creationId xmlns:p14="http://schemas.microsoft.com/office/powerpoint/2010/main" val="2655723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0842" y="1110508"/>
            <a:ext cx="10587789" cy="4093428"/>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Each Evaluation Procedure, Assessment, Record, or Report Used for Proposed/Refused Action:</a:t>
            </a:r>
          </a:p>
          <a:p>
            <a:pPr algn="ctr">
              <a:defRPr/>
            </a:pPr>
            <a:endParaRPr lang="en-US" sz="3000" b="1" u="sng" dirty="0">
              <a:solidFill>
                <a:srgbClr val="000000"/>
              </a:solidFill>
              <a:ea typeface="ヒラギノ角ゴ Pro W3"/>
              <a:cs typeface="Gill Sans"/>
            </a:endParaRPr>
          </a:p>
          <a:p>
            <a:pPr marL="457200" indent="-457200">
              <a:buFont typeface="Arial" charset="0"/>
              <a:buChar char="•"/>
              <a:defRPr/>
            </a:pPr>
            <a:r>
              <a:rPr lang="en-US" sz="2800" b="1" dirty="0">
                <a:solidFill>
                  <a:srgbClr val="000000"/>
                </a:solidFill>
                <a:ea typeface="Calibri" charset="0"/>
                <a:cs typeface="Calibri" charset="0"/>
              </a:rPr>
              <a:t>You must identify </a:t>
            </a:r>
            <a:r>
              <a:rPr lang="en-US" sz="2800" b="1" u="sng" dirty="0">
                <a:solidFill>
                  <a:srgbClr val="000000"/>
                </a:solidFill>
                <a:ea typeface="Calibri" charset="0"/>
                <a:cs typeface="Calibri" charset="0"/>
              </a:rPr>
              <a:t>each</a:t>
            </a:r>
            <a:r>
              <a:rPr lang="en-US" sz="2800" b="1" dirty="0">
                <a:solidFill>
                  <a:srgbClr val="000000"/>
                </a:solidFill>
                <a:ea typeface="Calibri" charset="0"/>
                <a:cs typeface="Calibri" charset="0"/>
              </a:rPr>
              <a:t> individual evaluation procedure, record, or report used in the decisions</a:t>
            </a:r>
          </a:p>
          <a:p>
            <a:pPr marL="457200" indent="-457200">
              <a:buFont typeface="Arial" charset="0"/>
              <a:buChar char="•"/>
              <a:defRPr/>
            </a:pPr>
            <a:r>
              <a:rPr lang="en-US" sz="2800" b="1" dirty="0">
                <a:solidFill>
                  <a:srgbClr val="000000"/>
                </a:solidFill>
                <a:ea typeface="Calibri" charset="0"/>
                <a:cs typeface="Calibri" charset="0"/>
              </a:rPr>
              <a:t>Failure to do so excludes critical information that the parents need in order to give informed consent and/or file a complaint/seek due process</a:t>
            </a: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23</a:t>
            </a:fld>
            <a:endParaRPr lang="en-US"/>
          </a:p>
        </p:txBody>
      </p:sp>
    </p:spTree>
    <p:extLst>
      <p:ext uri="{BB962C8B-B14F-4D97-AF65-F5344CB8AC3E}">
        <p14:creationId xmlns:p14="http://schemas.microsoft.com/office/powerpoint/2010/main" val="123842948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24</a:t>
            </a:fld>
            <a:endParaRPr lang="en-US"/>
          </a:p>
        </p:txBody>
      </p:sp>
      <p:pic>
        <p:nvPicPr>
          <p:cNvPr id="2" name="Picture 1">
            <a:extLst>
              <a:ext uri="{FF2B5EF4-FFF2-40B4-BE49-F238E27FC236}">
                <a16:creationId xmlns:a16="http://schemas.microsoft.com/office/drawing/2014/main" id="{8CCC06D2-7520-164E-9406-052824A9BBA1}"/>
              </a:ext>
            </a:extLst>
          </p:cNvPr>
          <p:cNvPicPr>
            <a:picLocks noChangeAspect="1"/>
          </p:cNvPicPr>
          <p:nvPr/>
        </p:nvPicPr>
        <p:blipFill>
          <a:blip r:embed="rId3"/>
          <a:stretch>
            <a:fillRect/>
          </a:stretch>
        </p:blipFill>
        <p:spPr>
          <a:xfrm>
            <a:off x="273050" y="1168400"/>
            <a:ext cx="10528300" cy="5003800"/>
          </a:xfrm>
          <a:prstGeom prst="rect">
            <a:avLst/>
          </a:prstGeom>
        </p:spPr>
      </p:pic>
    </p:spTree>
    <p:extLst>
      <p:ext uri="{BB962C8B-B14F-4D97-AF65-F5344CB8AC3E}">
        <p14:creationId xmlns:p14="http://schemas.microsoft.com/office/powerpoint/2010/main" val="20900094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D2C08B6-6864-5543-8189-2B30DE544A0D}"/>
              </a:ext>
            </a:extLst>
          </p:cNvPr>
          <p:cNvSpPr>
            <a:spLocks noGrp="1"/>
          </p:cNvSpPr>
          <p:nvPr>
            <p:ph type="sldNum" sz="quarter" idx="12"/>
          </p:nvPr>
        </p:nvSpPr>
        <p:spPr/>
        <p:txBody>
          <a:bodyPr>
            <a:normAutofit/>
          </a:bodyPr>
          <a:lstStyle/>
          <a:p>
            <a:fld id="{C6893BA7-6C56-9044-8436-A632F30D73D8}" type="slidenum">
              <a:rPr lang="en-US" smtClean="0"/>
              <a:t>25</a:t>
            </a:fld>
            <a:endParaRPr lang="en-US"/>
          </a:p>
        </p:txBody>
      </p:sp>
      <p:pic>
        <p:nvPicPr>
          <p:cNvPr id="5" name="Picture 4">
            <a:extLst>
              <a:ext uri="{FF2B5EF4-FFF2-40B4-BE49-F238E27FC236}">
                <a16:creationId xmlns:a16="http://schemas.microsoft.com/office/drawing/2014/main" id="{AC4FFF74-FF89-0D42-9615-FB2385A3F717}"/>
              </a:ext>
            </a:extLst>
          </p:cNvPr>
          <p:cNvPicPr>
            <a:picLocks noChangeAspect="1"/>
          </p:cNvPicPr>
          <p:nvPr/>
        </p:nvPicPr>
        <p:blipFill>
          <a:blip r:embed="rId3"/>
          <a:stretch>
            <a:fillRect/>
          </a:stretch>
        </p:blipFill>
        <p:spPr>
          <a:xfrm>
            <a:off x="285569" y="2297793"/>
            <a:ext cx="10680700" cy="2197100"/>
          </a:xfrm>
          <a:prstGeom prst="rect">
            <a:avLst/>
          </a:prstGeom>
        </p:spPr>
      </p:pic>
    </p:spTree>
    <p:extLst>
      <p:ext uri="{BB962C8B-B14F-4D97-AF65-F5344CB8AC3E}">
        <p14:creationId xmlns:p14="http://schemas.microsoft.com/office/powerpoint/2010/main" val="3120181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019676" y="1499560"/>
            <a:ext cx="9343523" cy="3400931"/>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Other Options Considered and Reasons Why These Options Were Rejected:</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Provide a detailed description of any other options which were considered and why they were rejected</a:t>
            </a:r>
          </a:p>
          <a:p>
            <a:pPr marL="457200" indent="-457200">
              <a:buFont typeface="Arial" panose="020B0604020202020204" pitchFamily="34" charset="0"/>
              <a:buChar cha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26</a:t>
            </a:fld>
            <a:endParaRPr lang="en-US"/>
          </a:p>
        </p:txBody>
      </p:sp>
    </p:spTree>
    <p:extLst>
      <p:ext uri="{BB962C8B-B14F-4D97-AF65-F5344CB8AC3E}">
        <p14:creationId xmlns:p14="http://schemas.microsoft.com/office/powerpoint/2010/main" val="150759649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27</a:t>
            </a:fld>
            <a:endParaRPr lang="en-US"/>
          </a:p>
        </p:txBody>
      </p:sp>
      <p:pic>
        <p:nvPicPr>
          <p:cNvPr id="5" name="Picture 4">
            <a:extLst>
              <a:ext uri="{FF2B5EF4-FFF2-40B4-BE49-F238E27FC236}">
                <a16:creationId xmlns:a16="http://schemas.microsoft.com/office/drawing/2014/main" id="{ACF4C9CB-6F0E-EB41-803C-9F3B6192B651}"/>
              </a:ext>
            </a:extLst>
          </p:cNvPr>
          <p:cNvPicPr>
            <a:picLocks noChangeAspect="1"/>
          </p:cNvPicPr>
          <p:nvPr/>
        </p:nvPicPr>
        <p:blipFill>
          <a:blip r:embed="rId3"/>
          <a:stretch>
            <a:fillRect/>
          </a:stretch>
        </p:blipFill>
        <p:spPr>
          <a:xfrm>
            <a:off x="453571" y="1589314"/>
            <a:ext cx="10566400" cy="3810000"/>
          </a:xfrm>
          <a:prstGeom prst="rect">
            <a:avLst/>
          </a:prstGeom>
        </p:spPr>
      </p:pic>
    </p:spTree>
    <p:extLst>
      <p:ext uri="{BB962C8B-B14F-4D97-AF65-F5344CB8AC3E}">
        <p14:creationId xmlns:p14="http://schemas.microsoft.com/office/powerpoint/2010/main" val="8091468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657726" y="1467596"/>
            <a:ext cx="10090483" cy="3462486"/>
          </a:xfrm>
          <a:prstGeom prst="rect">
            <a:avLst/>
          </a:prstGeom>
          <a:solidFill>
            <a:schemeClr val="accent1">
              <a:lumMod val="20000"/>
              <a:lumOff val="80000"/>
            </a:schemeClr>
          </a:solidFill>
          <a:ln>
            <a:solidFill>
              <a:schemeClr val="tx1"/>
            </a:solidFill>
          </a:ln>
        </p:spPr>
        <p:txBody>
          <a:bodyPr wrap="square">
            <a:spAutoFit/>
          </a:bodyPr>
          <a:lstStyle/>
          <a:p>
            <a:pPr algn="ctr">
              <a:defRPr/>
            </a:pPr>
            <a:r>
              <a:rPr lang="en-US" sz="3000" b="1" u="sng" dirty="0">
                <a:solidFill>
                  <a:srgbClr val="000000"/>
                </a:solidFill>
                <a:ea typeface="ヒラギノ角ゴ Pro W3"/>
                <a:cs typeface="Gill Sans"/>
              </a:rPr>
              <a:t>Description of Other Factors that are Relevant:</a:t>
            </a:r>
          </a:p>
          <a:p>
            <a:pPr algn="ctr">
              <a:defRPr/>
            </a:pPr>
            <a:endParaRPr lang="en-US" sz="3000" b="1" u="sng" dirty="0">
              <a:solidFill>
                <a:srgbClr val="000000"/>
              </a:solidFill>
              <a:ea typeface="ヒラギノ角ゴ Pro W3"/>
              <a:cs typeface="Gill Sans"/>
            </a:endParaRPr>
          </a:p>
          <a:p>
            <a:pPr marL="457200" indent="-457200">
              <a:spcAft>
                <a:spcPts val="600"/>
              </a:spcAft>
              <a:buFont typeface="Arial" panose="020B0604020202020204" pitchFamily="34" charset="0"/>
              <a:buChar char="•"/>
              <a:defRPr/>
            </a:pPr>
            <a:r>
              <a:rPr lang="en-US" sz="3000" b="1" dirty="0">
                <a:solidFill>
                  <a:srgbClr val="000000"/>
                </a:solidFill>
                <a:ea typeface="ヒラギノ角ゴ Pro W3"/>
                <a:cs typeface="Gill Sans"/>
              </a:rPr>
              <a:t>Other factors that may affect an LEA’s proposed/refused action</a:t>
            </a:r>
          </a:p>
          <a:p>
            <a:pPr>
              <a:spcAft>
                <a:spcPts val="600"/>
              </a:spcAft>
              <a:defRPr/>
            </a:pPr>
            <a:r>
              <a:rPr lang="en-US" sz="3000" b="1" dirty="0">
                <a:solidFill>
                  <a:srgbClr val="000000"/>
                </a:solidFill>
                <a:ea typeface="ヒラギノ角ゴ Pro W3"/>
                <a:cs typeface="Gill Sans"/>
              </a:rPr>
              <a:t>      -</a:t>
            </a:r>
            <a:r>
              <a:rPr lang="en-US" sz="2400" dirty="0">
                <a:solidFill>
                  <a:srgbClr val="000000"/>
                </a:solidFill>
                <a:ea typeface="ヒラギノ角ゴ Pro W3"/>
                <a:cs typeface="Gill Sans"/>
              </a:rPr>
              <a:t>examples: language issues, communication concerns,   </a:t>
            </a:r>
          </a:p>
          <a:p>
            <a:pPr>
              <a:spcAft>
                <a:spcPts val="600"/>
              </a:spcAft>
              <a:defRPr/>
            </a:pPr>
            <a:r>
              <a:rPr lang="en-US" sz="2400" dirty="0">
                <a:solidFill>
                  <a:srgbClr val="000000"/>
                </a:solidFill>
                <a:ea typeface="ヒラギノ角ゴ Pro W3"/>
                <a:cs typeface="Gill Sans"/>
              </a:rPr>
              <a:t>          health concerns, behavior concerns, work ethic, etc.</a:t>
            </a:r>
          </a:p>
          <a:p>
            <a:pPr>
              <a:defRPr/>
            </a:pPr>
            <a:endParaRPr lang="en-US" sz="3000" b="1" dirty="0">
              <a:solidFill>
                <a:srgbClr val="000000"/>
              </a:solidFill>
              <a:ea typeface="ヒラギノ角ゴ Pro W3"/>
              <a:cs typeface="Gill Sans"/>
            </a:endParaRPr>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28</a:t>
            </a:fld>
            <a:endParaRPr lang="en-US"/>
          </a:p>
        </p:txBody>
      </p:sp>
    </p:spTree>
    <p:extLst>
      <p:ext uri="{BB962C8B-B14F-4D97-AF65-F5344CB8AC3E}">
        <p14:creationId xmlns:p14="http://schemas.microsoft.com/office/powerpoint/2010/main" val="180074843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29</a:t>
            </a:fld>
            <a:endParaRPr lang="en-US"/>
          </a:p>
        </p:txBody>
      </p:sp>
      <p:pic>
        <p:nvPicPr>
          <p:cNvPr id="2" name="Picture 1">
            <a:extLst>
              <a:ext uri="{FF2B5EF4-FFF2-40B4-BE49-F238E27FC236}">
                <a16:creationId xmlns:a16="http://schemas.microsoft.com/office/drawing/2014/main" id="{AA4701A4-F7DC-734D-81F6-1B7D6DDFDD94}"/>
              </a:ext>
            </a:extLst>
          </p:cNvPr>
          <p:cNvPicPr>
            <a:picLocks noChangeAspect="1"/>
          </p:cNvPicPr>
          <p:nvPr/>
        </p:nvPicPr>
        <p:blipFill>
          <a:blip r:embed="rId3"/>
          <a:stretch>
            <a:fillRect/>
          </a:stretch>
        </p:blipFill>
        <p:spPr>
          <a:xfrm>
            <a:off x="401864" y="1768022"/>
            <a:ext cx="10604500" cy="3289300"/>
          </a:xfrm>
          <a:prstGeom prst="rect">
            <a:avLst/>
          </a:prstGeom>
        </p:spPr>
      </p:pic>
    </p:spTree>
    <p:extLst>
      <p:ext uri="{BB962C8B-B14F-4D97-AF65-F5344CB8AC3E}">
        <p14:creationId xmlns:p14="http://schemas.microsoft.com/office/powerpoint/2010/main" val="41884861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loud 4"/>
          <p:cNvSpPr/>
          <p:nvPr/>
        </p:nvSpPr>
        <p:spPr>
          <a:xfrm>
            <a:off x="279400" y="457200"/>
            <a:ext cx="10375900" cy="6096000"/>
          </a:xfrm>
          <a:prstGeom prst="cloud">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p:cNvSpPr txBox="1"/>
          <p:nvPr/>
        </p:nvSpPr>
        <p:spPr>
          <a:xfrm>
            <a:off x="1885950" y="1658540"/>
            <a:ext cx="7677150" cy="3693319"/>
          </a:xfrm>
          <a:prstGeom prst="rect">
            <a:avLst/>
          </a:prstGeom>
          <a:noFill/>
        </p:spPr>
        <p:txBody>
          <a:bodyPr wrap="square" rtlCol="0">
            <a:spAutoFit/>
          </a:bodyPr>
          <a:lstStyle/>
          <a:p>
            <a:pPr algn="ctr">
              <a:spcAft>
                <a:spcPts val="1200"/>
              </a:spcAft>
            </a:pPr>
            <a:r>
              <a:rPr lang="en-US" sz="3200" dirty="0">
                <a:solidFill>
                  <a:schemeClr val="bg1"/>
                </a:solidFill>
              </a:rPr>
              <a:t>Prior Written Notice is one of the most important parental rights in Special Education.</a:t>
            </a:r>
          </a:p>
          <a:p>
            <a:r>
              <a:rPr lang="en-US" sz="3200" dirty="0">
                <a:solidFill>
                  <a:schemeClr val="bg1"/>
                </a:solidFill>
              </a:rPr>
              <a:t>Many authorities feel it is the second most important document next to the Individualized Education Program (</a:t>
            </a:r>
            <a:r>
              <a:rPr lang="en-US" sz="3200" dirty="0" err="1">
                <a:solidFill>
                  <a:schemeClr val="bg1"/>
                </a:solidFill>
              </a:rPr>
              <a:t>IEP</a:t>
            </a:r>
            <a:r>
              <a:rPr lang="en-US" sz="3200" dirty="0">
                <a:solidFill>
                  <a:schemeClr val="bg1"/>
                </a:solidFill>
              </a:rPr>
              <a:t>). </a:t>
            </a:r>
          </a:p>
        </p:txBody>
      </p:sp>
      <p:sp>
        <p:nvSpPr>
          <p:cNvPr id="2" name="Slide Number Placeholder 1"/>
          <p:cNvSpPr>
            <a:spLocks noGrp="1"/>
          </p:cNvSpPr>
          <p:nvPr>
            <p:ph type="sldNum" sz="quarter" idx="12"/>
          </p:nvPr>
        </p:nvSpPr>
        <p:spPr/>
        <p:txBody>
          <a:bodyPr>
            <a:normAutofit/>
          </a:bodyPr>
          <a:lstStyle/>
          <a:p>
            <a:fld id="{C6893BA7-6C56-9044-8436-A632F30D73D8}" type="slidenum">
              <a:rPr lang="en-US" smtClean="0"/>
              <a:t>3</a:t>
            </a:fld>
            <a:endParaRPr lang="en-US"/>
          </a:p>
        </p:txBody>
      </p:sp>
    </p:spTree>
    <p:extLst>
      <p:ext uri="{BB962C8B-B14F-4D97-AF65-F5344CB8AC3E}">
        <p14:creationId xmlns:p14="http://schemas.microsoft.com/office/powerpoint/2010/main" val="205455038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254C9F0-E822-E14E-B833-922007C3EF76}"/>
              </a:ext>
            </a:extLst>
          </p:cNvPr>
          <p:cNvSpPr>
            <a:spLocks noGrp="1"/>
          </p:cNvSpPr>
          <p:nvPr>
            <p:ph type="sldNum" sz="quarter" idx="12"/>
          </p:nvPr>
        </p:nvSpPr>
        <p:spPr/>
        <p:txBody>
          <a:bodyPr>
            <a:normAutofit/>
          </a:bodyPr>
          <a:lstStyle/>
          <a:p>
            <a:fld id="{C6893BA7-6C56-9044-8436-A632F30D73D8}" type="slidenum">
              <a:rPr lang="en-US" smtClean="0"/>
              <a:t>30</a:t>
            </a:fld>
            <a:endParaRPr lang="en-US"/>
          </a:p>
        </p:txBody>
      </p:sp>
      <p:pic>
        <p:nvPicPr>
          <p:cNvPr id="3" name="Picture 2">
            <a:extLst>
              <a:ext uri="{FF2B5EF4-FFF2-40B4-BE49-F238E27FC236}">
                <a16:creationId xmlns:a16="http://schemas.microsoft.com/office/drawing/2014/main" id="{E0B7FB9C-8648-1B4B-949B-4B88E120B85A}"/>
              </a:ext>
            </a:extLst>
          </p:cNvPr>
          <p:cNvPicPr>
            <a:picLocks noChangeAspect="1"/>
          </p:cNvPicPr>
          <p:nvPr/>
        </p:nvPicPr>
        <p:blipFill>
          <a:blip r:embed="rId3"/>
          <a:stretch>
            <a:fillRect/>
          </a:stretch>
        </p:blipFill>
        <p:spPr>
          <a:xfrm>
            <a:off x="701222" y="2047422"/>
            <a:ext cx="10299700" cy="2044700"/>
          </a:xfrm>
          <a:prstGeom prst="rect">
            <a:avLst/>
          </a:prstGeom>
        </p:spPr>
      </p:pic>
    </p:spTree>
    <p:extLst>
      <p:ext uri="{BB962C8B-B14F-4D97-AF65-F5344CB8AC3E}">
        <p14:creationId xmlns:p14="http://schemas.microsoft.com/office/powerpoint/2010/main" val="5525826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D6417F6A-F3A5-134A-A3D4-0FD89D87508B}"/>
              </a:ext>
            </a:extLst>
          </p:cNvPr>
          <p:cNvSpPr>
            <a:spLocks noGrp="1"/>
          </p:cNvSpPr>
          <p:nvPr>
            <p:ph type="sldNum" sz="quarter" idx="12"/>
          </p:nvPr>
        </p:nvSpPr>
        <p:spPr/>
        <p:txBody>
          <a:bodyPr>
            <a:normAutofit/>
          </a:bodyPr>
          <a:lstStyle/>
          <a:p>
            <a:fld id="{C6893BA7-6C56-9044-8436-A632F30D73D8}" type="slidenum">
              <a:rPr lang="en-US" smtClean="0"/>
              <a:t>31</a:t>
            </a:fld>
            <a:endParaRPr lang="en-US"/>
          </a:p>
        </p:txBody>
      </p:sp>
      <p:sp>
        <p:nvSpPr>
          <p:cNvPr id="4" name="Cloud 3">
            <a:extLst>
              <a:ext uri="{FF2B5EF4-FFF2-40B4-BE49-F238E27FC236}">
                <a16:creationId xmlns:a16="http://schemas.microsoft.com/office/drawing/2014/main" id="{B9C1F55A-A672-2C49-A7E5-ACC9E3F34B0F}"/>
              </a:ext>
            </a:extLst>
          </p:cNvPr>
          <p:cNvSpPr/>
          <p:nvPr/>
        </p:nvSpPr>
        <p:spPr>
          <a:xfrm>
            <a:off x="114301" y="114300"/>
            <a:ext cx="11178540" cy="6651625"/>
          </a:xfrm>
          <a:prstGeom prst="cloud">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05B54965-464B-1842-B8F4-22D8DA92EAAA}"/>
              </a:ext>
            </a:extLst>
          </p:cNvPr>
          <p:cNvSpPr txBox="1"/>
          <p:nvPr/>
        </p:nvSpPr>
        <p:spPr>
          <a:xfrm>
            <a:off x="1000126" y="1514475"/>
            <a:ext cx="9872662" cy="4216539"/>
          </a:xfrm>
          <a:prstGeom prst="rect">
            <a:avLst/>
          </a:prstGeom>
          <a:noFill/>
        </p:spPr>
        <p:txBody>
          <a:bodyPr wrap="square" rtlCol="0">
            <a:spAutoFit/>
          </a:bodyPr>
          <a:lstStyle/>
          <a:p>
            <a:r>
              <a:rPr lang="en-US" sz="3200" b="1" dirty="0"/>
              <a:t>	Remember…. </a:t>
            </a:r>
          </a:p>
          <a:p>
            <a:endParaRPr lang="en-US" sz="2800" b="1" dirty="0"/>
          </a:p>
          <a:p>
            <a:r>
              <a:rPr lang="en-US" sz="2400" dirty="0"/>
              <a:t>The Prior Written Notice must be completed and given to the parent before implementation of any actions can occur.</a:t>
            </a:r>
          </a:p>
          <a:p>
            <a:endParaRPr lang="en-US" sz="2000" dirty="0"/>
          </a:p>
          <a:p>
            <a:r>
              <a:rPr lang="en-US" sz="3200" b="1" dirty="0"/>
              <a:t>	Say it again, please…</a:t>
            </a:r>
          </a:p>
          <a:p>
            <a:endParaRPr lang="en-US" sz="2000" dirty="0"/>
          </a:p>
          <a:p>
            <a:r>
              <a:rPr lang="en-US" sz="2400" dirty="0"/>
              <a:t>Implementation of any action can not occur until after the parent has been given their copy of the Prior Written Notice.</a:t>
            </a:r>
          </a:p>
          <a:p>
            <a:endParaRPr lang="en-US" sz="2000" dirty="0"/>
          </a:p>
          <a:p>
            <a:endParaRPr lang="en-US" sz="2000" dirty="0"/>
          </a:p>
        </p:txBody>
      </p:sp>
      <p:sp>
        <p:nvSpPr>
          <p:cNvPr id="6" name="Oval 5">
            <a:extLst>
              <a:ext uri="{FF2B5EF4-FFF2-40B4-BE49-F238E27FC236}">
                <a16:creationId xmlns:a16="http://schemas.microsoft.com/office/drawing/2014/main" id="{0BAD0FF3-29C9-744F-BBA4-5BA0163F4716}"/>
              </a:ext>
            </a:extLst>
          </p:cNvPr>
          <p:cNvSpPr/>
          <p:nvPr/>
        </p:nvSpPr>
        <p:spPr>
          <a:xfrm>
            <a:off x="9815513" y="5329238"/>
            <a:ext cx="414337" cy="401776"/>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18C4DFA0-090B-D642-B53A-01458EA469B9}"/>
              </a:ext>
            </a:extLst>
          </p:cNvPr>
          <p:cNvSpPr/>
          <p:nvPr/>
        </p:nvSpPr>
        <p:spPr>
          <a:xfrm>
            <a:off x="10229850" y="5798706"/>
            <a:ext cx="355759" cy="373494"/>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B5E6B5C4-17C4-B749-BD48-A30F8860C8B3}"/>
              </a:ext>
            </a:extLst>
          </p:cNvPr>
          <p:cNvSpPr/>
          <p:nvPr/>
        </p:nvSpPr>
        <p:spPr>
          <a:xfrm>
            <a:off x="10585609" y="6239892"/>
            <a:ext cx="287179" cy="289789"/>
          </a:xfrm>
          <a:prstGeom prst="ellipse">
            <a:avLst/>
          </a:prstGeom>
          <a:solidFill>
            <a:schemeClr val="accent1">
              <a:alpha val="3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3746707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4E425FDB-E76A-3C4F-946D-E835ED1D0523}"/>
              </a:ext>
            </a:extLst>
          </p:cNvPr>
          <p:cNvSpPr>
            <a:spLocks noGrp="1"/>
          </p:cNvSpPr>
          <p:nvPr>
            <p:ph type="sldNum" sz="quarter" idx="12"/>
          </p:nvPr>
        </p:nvSpPr>
        <p:spPr/>
        <p:txBody>
          <a:bodyPr>
            <a:normAutofit/>
          </a:bodyPr>
          <a:lstStyle/>
          <a:p>
            <a:fld id="{C6893BA7-6C56-9044-8436-A632F30D73D8}" type="slidenum">
              <a:rPr lang="en-US" smtClean="0"/>
              <a:t>32</a:t>
            </a:fld>
            <a:endParaRPr lang="en-US"/>
          </a:p>
        </p:txBody>
      </p:sp>
      <p:sp>
        <p:nvSpPr>
          <p:cNvPr id="3" name="Rectangle 2">
            <a:extLst>
              <a:ext uri="{FF2B5EF4-FFF2-40B4-BE49-F238E27FC236}">
                <a16:creationId xmlns:a16="http://schemas.microsoft.com/office/drawing/2014/main" id="{329721A6-0BB4-454B-BF13-6F9021DE9FE5}"/>
              </a:ext>
            </a:extLst>
          </p:cNvPr>
          <p:cNvSpPr/>
          <p:nvPr/>
        </p:nvSpPr>
        <p:spPr>
          <a:xfrm>
            <a:off x="471488" y="582127"/>
            <a:ext cx="10587037" cy="5786199"/>
          </a:xfrm>
          <a:prstGeom prst="rect">
            <a:avLst/>
          </a:prstGeom>
        </p:spPr>
        <p:txBody>
          <a:bodyPr wrap="square">
            <a:spAutoFit/>
          </a:bodyPr>
          <a:lstStyle/>
          <a:p>
            <a:r>
              <a:rPr lang="en-US" sz="3200" b="1" dirty="0"/>
              <a:t>Consider:</a:t>
            </a:r>
          </a:p>
          <a:p>
            <a:endParaRPr lang="en-US" sz="3200" b="1" dirty="0"/>
          </a:p>
          <a:p>
            <a:endParaRPr lang="en-US" dirty="0"/>
          </a:p>
          <a:p>
            <a:pPr marL="457200" indent="-457200">
              <a:buAutoNum type="arabicPeriod"/>
            </a:pPr>
            <a:r>
              <a:rPr lang="en-US" sz="2400" dirty="0"/>
              <a:t>If the parent attends the meeting and the PWN is completed and handed to the parent at the end of the meeting, the meeting date and the given date will be the same.  However, the implementation date should reflect the needed time to allow for the decisions to be fully implemented.</a:t>
            </a:r>
          </a:p>
          <a:p>
            <a:pPr marL="457200" indent="-457200">
              <a:buAutoNum type="arabicPeriod"/>
            </a:pPr>
            <a:endParaRPr lang="en-US" sz="2400" dirty="0"/>
          </a:p>
          <a:p>
            <a:pPr marL="457200" indent="-457200">
              <a:buAutoNum type="arabicPeriod"/>
            </a:pPr>
            <a:r>
              <a:rPr lang="en-US" sz="2400" dirty="0"/>
              <a:t>If the parent attends the meeting by phone, it would be likely that the meeting date and the given/delivered by dates would not be the same as the actual delivery of the document may not occur until the following day.  Here, the implementation date should reflect time for the parent to receive the PWN along with the necessary time for the decisions to be fully implemented.</a:t>
            </a:r>
          </a:p>
        </p:txBody>
      </p:sp>
    </p:spTree>
    <p:extLst>
      <p:ext uri="{BB962C8B-B14F-4D97-AF65-F5344CB8AC3E}">
        <p14:creationId xmlns:p14="http://schemas.microsoft.com/office/powerpoint/2010/main" val="320603562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bwMode="auto">
          <a:xfrm>
            <a:off x="755650" y="2600325"/>
            <a:ext cx="101600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spcAft>
                <a:spcPts val="1200"/>
              </a:spcAft>
            </a:pPr>
            <a:r>
              <a:rPr lang="en-US" altLang="en-US" sz="2400" dirty="0">
                <a:latin typeface="+mn-lt"/>
                <a:ea typeface="ヒラギノ角ゴ Pro W3" charset="-128"/>
              </a:rPr>
              <a:t>Parents may appear to accept certain proposed actions</a:t>
            </a:r>
            <a:r>
              <a:rPr lang="en-US" altLang="en-US" sz="2400" dirty="0">
                <a:ea typeface="ヒラギノ角ゴ Pro W3" charset="-128"/>
              </a:rPr>
              <a:t> </a:t>
            </a:r>
            <a:r>
              <a:rPr lang="en-US" altLang="en-US" sz="2400" dirty="0">
                <a:latin typeface="+mn-lt"/>
                <a:ea typeface="ヒラギノ角ゴ Pro W3" charset="-128"/>
              </a:rPr>
              <a:t>and/or refusals during the meeting but then change their minds after reflecting. Just because a parent does not make an issue out of a particular decision during a meeting does not necessarily mean that the decision will not be challenged in the future.</a:t>
            </a:r>
          </a:p>
          <a:p>
            <a:pPr eaLnBrk="1" hangingPunct="1">
              <a:spcBef>
                <a:spcPct val="20000"/>
              </a:spcBef>
              <a:buClr>
                <a:schemeClr val="tx1"/>
              </a:buClr>
              <a:buSzPct val="80000"/>
            </a:pPr>
            <a:endParaRPr lang="en-US" altLang="en-US" sz="2800" dirty="0">
              <a:solidFill>
                <a:srgbClr val="3B3838"/>
              </a:solidFill>
              <a:latin typeface="Calibri Light" charset="0"/>
              <a:ea typeface="Gill Sans" charset="0"/>
              <a:cs typeface="Gill Sans" charset="0"/>
            </a:endParaRPr>
          </a:p>
        </p:txBody>
      </p:sp>
      <p:sp>
        <p:nvSpPr>
          <p:cNvPr id="7" name="Title 4"/>
          <p:cNvSpPr txBox="1">
            <a:spLocks/>
          </p:cNvSpPr>
          <p:nvPr/>
        </p:nvSpPr>
        <p:spPr>
          <a:xfrm>
            <a:off x="412750" y="533401"/>
            <a:ext cx="105029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r>
              <a:rPr lang="en-US" altLang="en-US" sz="3800" b="1" dirty="0">
                <a:latin typeface="+mn-lt"/>
                <a:ea typeface="Gill Sans" charset="0"/>
                <a:cs typeface="Gill Sans" charset="0"/>
              </a:rPr>
              <a:t>Cautionary Note</a:t>
            </a:r>
            <a:r>
              <a:rPr lang="is-IS" altLang="en-US" sz="3800" b="1" dirty="0">
                <a:latin typeface="+mn-lt"/>
                <a:ea typeface="Gill Sans" charset="0"/>
                <a:cs typeface="Gill Sans" charset="0"/>
              </a:rPr>
              <a:t>…</a:t>
            </a:r>
            <a:endParaRPr lang="en-US" altLang="en-US" sz="3800" b="1" dirty="0">
              <a:latin typeface="+mn-lt"/>
              <a:ea typeface="Gill Sans" charset="0"/>
              <a:cs typeface="Gill Sans" charset="0"/>
            </a:endParaRPr>
          </a:p>
        </p:txBody>
      </p:sp>
      <p:sp>
        <p:nvSpPr>
          <p:cNvPr id="2" name="Slide Number Placeholder 1"/>
          <p:cNvSpPr>
            <a:spLocks noGrp="1"/>
          </p:cNvSpPr>
          <p:nvPr>
            <p:ph type="sldNum" sz="quarter" idx="12"/>
          </p:nvPr>
        </p:nvSpPr>
        <p:spPr/>
        <p:txBody>
          <a:bodyPr>
            <a:normAutofit/>
          </a:bodyPr>
          <a:lstStyle/>
          <a:p>
            <a:fld id="{C6893BA7-6C56-9044-8436-A632F30D73D8}" type="slidenum">
              <a:rPr lang="en-US" smtClean="0"/>
              <a:t>33</a:t>
            </a:fld>
            <a:endParaRPr lang="en-US"/>
          </a:p>
        </p:txBody>
      </p:sp>
    </p:spTree>
    <p:extLst>
      <p:ext uri="{BB962C8B-B14F-4D97-AF65-F5344CB8AC3E}">
        <p14:creationId xmlns:p14="http://schemas.microsoft.com/office/powerpoint/2010/main" val="137943663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77FB9F69-76F5-CF46-BF77-376434426C4F}"/>
              </a:ext>
            </a:extLst>
          </p:cNvPr>
          <p:cNvSpPr>
            <a:spLocks noGrp="1"/>
          </p:cNvSpPr>
          <p:nvPr>
            <p:ph type="sldNum" sz="quarter" idx="12"/>
          </p:nvPr>
        </p:nvSpPr>
        <p:spPr/>
        <p:txBody>
          <a:bodyPr>
            <a:normAutofit/>
          </a:bodyPr>
          <a:lstStyle/>
          <a:p>
            <a:fld id="{C6893BA7-6C56-9044-8436-A632F30D73D8}" type="slidenum">
              <a:rPr lang="en-US" smtClean="0"/>
              <a:t>34</a:t>
            </a:fld>
            <a:endParaRPr lang="en-US"/>
          </a:p>
        </p:txBody>
      </p:sp>
      <p:sp>
        <p:nvSpPr>
          <p:cNvPr id="3" name="Rectangle 2">
            <a:extLst>
              <a:ext uri="{FF2B5EF4-FFF2-40B4-BE49-F238E27FC236}">
                <a16:creationId xmlns:a16="http://schemas.microsoft.com/office/drawing/2014/main" id="{72FEE0E9-FAB9-264D-AB9A-C1048C7FBDE7}"/>
              </a:ext>
            </a:extLst>
          </p:cNvPr>
          <p:cNvSpPr/>
          <p:nvPr/>
        </p:nvSpPr>
        <p:spPr>
          <a:xfrm>
            <a:off x="842168" y="2006302"/>
            <a:ext cx="10073482" cy="3570208"/>
          </a:xfrm>
          <a:prstGeom prst="rect">
            <a:avLst/>
          </a:prstGeom>
        </p:spPr>
        <p:txBody>
          <a:bodyPr wrap="square">
            <a:spAutoFit/>
          </a:bodyPr>
          <a:lstStyle/>
          <a:p>
            <a:pPr>
              <a:spcAft>
                <a:spcPts val="1200"/>
              </a:spcAft>
            </a:pPr>
            <a:r>
              <a:rPr lang="en-US" altLang="en-US" sz="2400" dirty="0">
                <a:ea typeface="ヒラギノ角ゴ Pro W3" charset="-128"/>
              </a:rPr>
              <a:t>Therefore, it is critically important to write a comprehensive Prior Written Notice which includes:</a:t>
            </a:r>
          </a:p>
          <a:p>
            <a:pPr marL="3543300" lvl="7" indent="-342900">
              <a:buFont typeface="Arial" panose="020B0604020202020204" pitchFamily="34" charset="0"/>
              <a:buChar char="•"/>
            </a:pPr>
            <a:r>
              <a:rPr lang="en-US" altLang="en-US" sz="2400" dirty="0">
                <a:ea typeface="ヒラギノ角ゴ Pro W3" charset="-128"/>
              </a:rPr>
              <a:t>all proposed/refused actions,</a:t>
            </a:r>
            <a:endParaRPr lang="en-US" altLang="en-US" sz="2400" dirty="0">
              <a:highlight>
                <a:srgbClr val="FFFF00"/>
              </a:highlight>
              <a:ea typeface="ヒラギノ角ゴ Pro W3" charset="-128"/>
            </a:endParaRPr>
          </a:p>
          <a:p>
            <a:pPr marL="3543300" lvl="7" indent="-342900">
              <a:buFont typeface="Arial" panose="020B0604020202020204" pitchFamily="34" charset="0"/>
              <a:buChar char="•"/>
            </a:pPr>
            <a:r>
              <a:rPr lang="en-US" altLang="en-US" sz="2400" dirty="0">
                <a:ea typeface="ヒラギノ角ゴ Pro W3" charset="-128"/>
              </a:rPr>
              <a:t>the reasons for them, and </a:t>
            </a:r>
          </a:p>
          <a:p>
            <a:pPr marL="3543300" lvl="7" indent="-342900">
              <a:buFont typeface="Arial" panose="020B0604020202020204" pitchFamily="34" charset="0"/>
              <a:buChar char="•"/>
            </a:pPr>
            <a:r>
              <a:rPr lang="en-US" altLang="en-US" sz="2400" dirty="0">
                <a:ea typeface="ヒラギノ角ゴ Pro W3" charset="-128"/>
              </a:rPr>
              <a:t>other relevant factors</a:t>
            </a:r>
          </a:p>
          <a:p>
            <a:endParaRPr lang="en-US" altLang="en-US" sz="2400" dirty="0">
              <a:ea typeface="ヒラギノ角ゴ Pro W3" charset="-128"/>
            </a:endParaRPr>
          </a:p>
          <a:p>
            <a:pPr>
              <a:spcAft>
                <a:spcPts val="1200"/>
              </a:spcAft>
            </a:pPr>
            <a:r>
              <a:rPr lang="en-US" altLang="en-US" sz="2400" dirty="0">
                <a:ea typeface="ヒラギノ角ゴ Pro W3" charset="-128"/>
              </a:rPr>
              <a:t>A well written Prior Written Notice is good documentation that the parents were made aware of all proposals and/or refusals and the rationale behind them.</a:t>
            </a:r>
          </a:p>
        </p:txBody>
      </p:sp>
      <p:sp>
        <p:nvSpPr>
          <p:cNvPr id="4" name="Title 4">
            <a:extLst>
              <a:ext uri="{FF2B5EF4-FFF2-40B4-BE49-F238E27FC236}">
                <a16:creationId xmlns:a16="http://schemas.microsoft.com/office/drawing/2014/main" id="{3BC23145-54DF-C148-A071-29C1FD8A0738}"/>
              </a:ext>
            </a:extLst>
          </p:cNvPr>
          <p:cNvSpPr txBox="1">
            <a:spLocks/>
          </p:cNvSpPr>
          <p:nvPr/>
        </p:nvSpPr>
        <p:spPr>
          <a:xfrm>
            <a:off x="412750" y="533401"/>
            <a:ext cx="105029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pPr algn="ctr" eaLnBrk="1" hangingPunct="1">
              <a:lnSpc>
                <a:spcPct val="90000"/>
              </a:lnSpc>
              <a:defRPr/>
            </a:pPr>
            <a:r>
              <a:rPr lang="en-US" altLang="en-US" sz="3800" b="1" dirty="0">
                <a:latin typeface="+mn-lt"/>
                <a:ea typeface="Gill Sans" charset="0"/>
                <a:cs typeface="Gill Sans" charset="0"/>
              </a:rPr>
              <a:t>…Cautionary Note</a:t>
            </a:r>
          </a:p>
        </p:txBody>
      </p:sp>
    </p:spTree>
    <p:extLst>
      <p:ext uri="{BB962C8B-B14F-4D97-AF65-F5344CB8AC3E}">
        <p14:creationId xmlns:p14="http://schemas.microsoft.com/office/powerpoint/2010/main" val="1088844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8919-FF2C-4E46-B7E4-9BAF1BCB4327}"/>
              </a:ext>
            </a:extLst>
          </p:cNvPr>
          <p:cNvSpPr>
            <a:spLocks noGrp="1"/>
          </p:cNvSpPr>
          <p:nvPr>
            <p:ph type="title"/>
          </p:nvPr>
        </p:nvSpPr>
        <p:spPr/>
        <p:txBody>
          <a:bodyPr/>
          <a:lstStyle/>
          <a:p>
            <a:r>
              <a:rPr lang="en-US" dirty="0"/>
              <a:t>Prior Notice by the LEA; Content of Notice </a:t>
            </a:r>
            <a:r>
              <a:rPr lang="en-US" sz="2400" dirty="0"/>
              <a:t>NC 1504-1.4</a:t>
            </a:r>
            <a:endParaRPr lang="en-US" dirty="0"/>
          </a:p>
        </p:txBody>
      </p:sp>
      <p:sp>
        <p:nvSpPr>
          <p:cNvPr id="4" name="Slide Number Placeholder 3">
            <a:extLst>
              <a:ext uri="{FF2B5EF4-FFF2-40B4-BE49-F238E27FC236}">
                <a16:creationId xmlns:a16="http://schemas.microsoft.com/office/drawing/2014/main" id="{2FAC842C-4F3E-0C4D-9C62-7B104FE6002A}"/>
              </a:ext>
            </a:extLst>
          </p:cNvPr>
          <p:cNvSpPr>
            <a:spLocks noGrp="1"/>
          </p:cNvSpPr>
          <p:nvPr>
            <p:ph type="sldNum" sz="quarter" idx="12"/>
          </p:nvPr>
        </p:nvSpPr>
        <p:spPr/>
        <p:txBody>
          <a:bodyPr>
            <a:normAutofit/>
          </a:bodyPr>
          <a:lstStyle/>
          <a:p>
            <a:fld id="{C6893BA7-6C56-9044-8436-A632F30D73D8}" type="slidenum">
              <a:rPr lang="en-US" smtClean="0"/>
              <a:t>4</a:t>
            </a:fld>
            <a:endParaRPr lang="en-US"/>
          </a:p>
        </p:txBody>
      </p:sp>
      <p:pic>
        <p:nvPicPr>
          <p:cNvPr id="5" name="Picture 4">
            <a:extLst>
              <a:ext uri="{FF2B5EF4-FFF2-40B4-BE49-F238E27FC236}">
                <a16:creationId xmlns:a16="http://schemas.microsoft.com/office/drawing/2014/main" id="{1C25DD2D-A409-134B-BF4F-87562A02140B}"/>
              </a:ext>
            </a:extLst>
          </p:cNvPr>
          <p:cNvPicPr>
            <a:picLocks noChangeAspect="1"/>
          </p:cNvPicPr>
          <p:nvPr/>
        </p:nvPicPr>
        <p:blipFill>
          <a:blip r:embed="rId3"/>
          <a:stretch>
            <a:fillRect/>
          </a:stretch>
        </p:blipFill>
        <p:spPr>
          <a:xfrm>
            <a:off x="1261872" y="1744662"/>
            <a:ext cx="9423400" cy="4724400"/>
          </a:xfrm>
          <a:prstGeom prst="rect">
            <a:avLst/>
          </a:prstGeom>
        </p:spPr>
      </p:pic>
    </p:spTree>
    <p:extLst>
      <p:ext uri="{BB962C8B-B14F-4D97-AF65-F5344CB8AC3E}">
        <p14:creationId xmlns:p14="http://schemas.microsoft.com/office/powerpoint/2010/main" val="38898531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618919-FF2C-4E46-B7E4-9BAF1BCB4327}"/>
              </a:ext>
            </a:extLst>
          </p:cNvPr>
          <p:cNvSpPr>
            <a:spLocks noGrp="1"/>
          </p:cNvSpPr>
          <p:nvPr>
            <p:ph type="title"/>
          </p:nvPr>
        </p:nvSpPr>
        <p:spPr/>
        <p:txBody>
          <a:bodyPr/>
          <a:lstStyle/>
          <a:p>
            <a:r>
              <a:rPr lang="en-US" dirty="0"/>
              <a:t>Prior Notice by the LEA; Content of Notice </a:t>
            </a:r>
            <a:r>
              <a:rPr lang="en-US" sz="2400" dirty="0"/>
              <a:t>NC 1504-1.4</a:t>
            </a:r>
            <a:endParaRPr lang="en-US" dirty="0"/>
          </a:p>
        </p:txBody>
      </p:sp>
      <p:sp>
        <p:nvSpPr>
          <p:cNvPr id="4" name="Slide Number Placeholder 3">
            <a:extLst>
              <a:ext uri="{FF2B5EF4-FFF2-40B4-BE49-F238E27FC236}">
                <a16:creationId xmlns:a16="http://schemas.microsoft.com/office/drawing/2014/main" id="{2FAC842C-4F3E-0C4D-9C62-7B104FE6002A}"/>
              </a:ext>
            </a:extLst>
          </p:cNvPr>
          <p:cNvSpPr>
            <a:spLocks noGrp="1"/>
          </p:cNvSpPr>
          <p:nvPr>
            <p:ph type="sldNum" sz="quarter" idx="12"/>
          </p:nvPr>
        </p:nvSpPr>
        <p:spPr/>
        <p:txBody>
          <a:bodyPr>
            <a:normAutofit/>
          </a:bodyPr>
          <a:lstStyle/>
          <a:p>
            <a:fld id="{C6893BA7-6C56-9044-8436-A632F30D73D8}" type="slidenum">
              <a:rPr lang="en-US" smtClean="0"/>
              <a:t>5</a:t>
            </a:fld>
            <a:endParaRPr lang="en-US"/>
          </a:p>
        </p:txBody>
      </p:sp>
      <p:pic>
        <p:nvPicPr>
          <p:cNvPr id="3" name="Picture 2">
            <a:extLst>
              <a:ext uri="{FF2B5EF4-FFF2-40B4-BE49-F238E27FC236}">
                <a16:creationId xmlns:a16="http://schemas.microsoft.com/office/drawing/2014/main" id="{F133CD79-E9E9-8940-9A2A-2E64C4EA3FF6}"/>
              </a:ext>
            </a:extLst>
          </p:cNvPr>
          <p:cNvPicPr>
            <a:picLocks noChangeAspect="1"/>
          </p:cNvPicPr>
          <p:nvPr/>
        </p:nvPicPr>
        <p:blipFill>
          <a:blip r:embed="rId3"/>
          <a:stretch>
            <a:fillRect/>
          </a:stretch>
        </p:blipFill>
        <p:spPr>
          <a:xfrm>
            <a:off x="1181648" y="2073729"/>
            <a:ext cx="9853088" cy="3792764"/>
          </a:xfrm>
          <a:prstGeom prst="rect">
            <a:avLst/>
          </a:prstGeom>
        </p:spPr>
      </p:pic>
    </p:spTree>
    <p:extLst>
      <p:ext uri="{BB962C8B-B14F-4D97-AF65-F5344CB8AC3E}">
        <p14:creationId xmlns:p14="http://schemas.microsoft.com/office/powerpoint/2010/main" val="36664958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2"/>
          <p:cNvSpPr txBox="1">
            <a:spLocks/>
          </p:cNvSpPr>
          <p:nvPr/>
        </p:nvSpPr>
        <p:spPr bwMode="auto">
          <a:xfrm>
            <a:off x="660400" y="1979614"/>
            <a:ext cx="9779000" cy="426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501650" indent="-457200">
              <a:tabLst>
                <a:tab pos="0" algn="l"/>
              </a:tabLst>
              <a:defRPr>
                <a:solidFill>
                  <a:schemeClr val="tx1"/>
                </a:solidFill>
                <a:latin typeface="Calibri" charset="0"/>
              </a:defRPr>
            </a:lvl1pPr>
            <a:lvl2pPr marL="742950" indent="-285750">
              <a:tabLst>
                <a:tab pos="0" algn="l"/>
              </a:tabLst>
              <a:defRPr>
                <a:solidFill>
                  <a:schemeClr val="tx1"/>
                </a:solidFill>
                <a:latin typeface="Calibri" charset="0"/>
              </a:defRPr>
            </a:lvl2pPr>
            <a:lvl3pPr marL="1143000" indent="-228600">
              <a:tabLst>
                <a:tab pos="0" algn="l"/>
              </a:tabLst>
              <a:defRPr>
                <a:solidFill>
                  <a:schemeClr val="tx1"/>
                </a:solidFill>
                <a:latin typeface="Calibri" charset="0"/>
              </a:defRPr>
            </a:lvl3pPr>
            <a:lvl4pPr marL="1600200" indent="-228600">
              <a:tabLst>
                <a:tab pos="0" algn="l"/>
              </a:tabLst>
              <a:defRPr>
                <a:solidFill>
                  <a:schemeClr val="tx1"/>
                </a:solidFill>
                <a:latin typeface="Calibri" charset="0"/>
              </a:defRPr>
            </a:lvl4pPr>
            <a:lvl5pPr marL="2057400" indent="-228600">
              <a:tabLst>
                <a:tab pos="0" algn="l"/>
              </a:tabLst>
              <a:defRPr>
                <a:solidFill>
                  <a:schemeClr val="tx1"/>
                </a:solidFill>
                <a:latin typeface="Calibri" charset="0"/>
              </a:defRPr>
            </a:lvl5pPr>
            <a:lvl6pPr marL="2514600" indent="-228600" eaLnBrk="0" fontAlgn="base" hangingPunct="0">
              <a:spcBef>
                <a:spcPct val="0"/>
              </a:spcBef>
              <a:spcAft>
                <a:spcPct val="0"/>
              </a:spcAft>
              <a:tabLst>
                <a:tab pos="0" algn="l"/>
              </a:tabLst>
              <a:defRPr>
                <a:solidFill>
                  <a:schemeClr val="tx1"/>
                </a:solidFill>
                <a:latin typeface="Calibri" charset="0"/>
              </a:defRPr>
            </a:lvl6pPr>
            <a:lvl7pPr marL="2971800" indent="-228600" eaLnBrk="0" fontAlgn="base" hangingPunct="0">
              <a:spcBef>
                <a:spcPct val="0"/>
              </a:spcBef>
              <a:spcAft>
                <a:spcPct val="0"/>
              </a:spcAft>
              <a:tabLst>
                <a:tab pos="0" algn="l"/>
              </a:tabLst>
              <a:defRPr>
                <a:solidFill>
                  <a:schemeClr val="tx1"/>
                </a:solidFill>
                <a:latin typeface="Calibri" charset="0"/>
              </a:defRPr>
            </a:lvl7pPr>
            <a:lvl8pPr marL="3429000" indent="-228600" eaLnBrk="0" fontAlgn="base" hangingPunct="0">
              <a:spcBef>
                <a:spcPct val="0"/>
              </a:spcBef>
              <a:spcAft>
                <a:spcPct val="0"/>
              </a:spcAft>
              <a:tabLst>
                <a:tab pos="0" algn="l"/>
              </a:tabLst>
              <a:defRPr>
                <a:solidFill>
                  <a:schemeClr val="tx1"/>
                </a:solidFill>
                <a:latin typeface="Calibri" charset="0"/>
              </a:defRPr>
            </a:lvl8pPr>
            <a:lvl9pPr marL="3886200" indent="-228600" eaLnBrk="0" fontAlgn="base" hangingPunct="0">
              <a:spcBef>
                <a:spcPct val="0"/>
              </a:spcBef>
              <a:spcAft>
                <a:spcPct val="0"/>
              </a:spcAft>
              <a:tabLst>
                <a:tab pos="0" algn="l"/>
              </a:tabLst>
              <a:defRPr>
                <a:solidFill>
                  <a:schemeClr val="tx1"/>
                </a:solidFill>
                <a:latin typeface="Calibri" charset="0"/>
              </a:defRPr>
            </a:lvl9pPr>
          </a:lstStyle>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Provides </a:t>
            </a:r>
            <a:r>
              <a:rPr lang="en-US" altLang="en-US" sz="2800" b="1" dirty="0">
                <a:solidFill>
                  <a:srgbClr val="3B3838"/>
                </a:solidFill>
                <a:latin typeface="+mn-lt"/>
                <a:ea typeface="Gill Sans" charset="0"/>
                <a:cs typeface="Gill Sans" charset="0"/>
              </a:rPr>
              <a:t>comprehensive</a:t>
            </a:r>
            <a:r>
              <a:rPr lang="en-US" altLang="en-US" sz="2800" dirty="0">
                <a:solidFill>
                  <a:srgbClr val="3B3838"/>
                </a:solidFill>
                <a:latin typeface="+mn-lt"/>
                <a:ea typeface="Gill Sans" charset="0"/>
                <a:cs typeface="Gill Sans" charset="0"/>
              </a:rPr>
              <a:t> documentation of proposed and refused actions made by an IEP team</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Makes sure LEA and parents are clear and “on the same page” about this student’s educational program</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Provides sufficient information behind the teams’ decision making regarding a particular proposed or refused action</a:t>
            </a:r>
          </a:p>
          <a:p>
            <a:pPr eaLnBrk="1" hangingPunct="1">
              <a:spcBef>
                <a:spcPct val="20000"/>
              </a:spcBef>
              <a:buClr>
                <a:schemeClr val="tx1"/>
              </a:buClr>
              <a:buSzPct val="80000"/>
              <a:buFont typeface="Arial" charset="0"/>
              <a:buChar char="•"/>
            </a:pPr>
            <a:r>
              <a:rPr lang="en-US" altLang="en-US" sz="2800" dirty="0">
                <a:solidFill>
                  <a:srgbClr val="3B3838"/>
                </a:solidFill>
                <a:latin typeface="+mn-lt"/>
                <a:ea typeface="Gill Sans" charset="0"/>
                <a:cs typeface="Gill Sans" charset="0"/>
              </a:rPr>
              <a:t>Allows the parents or family adequate time to seek resolution if they disagree with the school’s decision</a:t>
            </a:r>
          </a:p>
          <a:p>
            <a:pPr eaLnBrk="1" hangingPunct="1">
              <a:spcBef>
                <a:spcPct val="20000"/>
              </a:spcBef>
              <a:buClr>
                <a:schemeClr val="tx1"/>
              </a:buClr>
              <a:buSzPct val="80000"/>
              <a:buFont typeface="Arial" charset="0"/>
              <a:buChar char="•"/>
            </a:pPr>
            <a:endParaRPr lang="en-US" altLang="en-US" sz="2800" dirty="0">
              <a:solidFill>
                <a:srgbClr val="3B3838"/>
              </a:solidFill>
              <a:latin typeface="Calibri Light" charset="0"/>
              <a:ea typeface="Gill Sans" charset="0"/>
              <a:cs typeface="Gill Sans" charset="0"/>
            </a:endParaRPr>
          </a:p>
        </p:txBody>
      </p:sp>
      <p:sp>
        <p:nvSpPr>
          <p:cNvPr id="7" name="Title 4"/>
          <p:cNvSpPr txBox="1">
            <a:spLocks/>
          </p:cNvSpPr>
          <p:nvPr/>
        </p:nvSpPr>
        <p:spPr>
          <a:xfrm>
            <a:off x="254000" y="533401"/>
            <a:ext cx="108077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chemeClr val="tx1"/>
                </a:solidFill>
                <a:ea typeface="+mj-ea"/>
                <a:cs typeface="Gill Sans"/>
              </a:rPr>
              <a:t>What is the Purpose of </a:t>
            </a:r>
          </a:p>
          <a:p>
            <a:pPr algn="ctr">
              <a:lnSpc>
                <a:spcPct val="90000"/>
              </a:lnSpc>
              <a:defRPr/>
            </a:pPr>
            <a:r>
              <a:rPr lang="en-US" sz="3800" b="1" kern="0" dirty="0">
                <a:solidFill>
                  <a:schemeClr val="tx1"/>
                </a:solidFill>
                <a:ea typeface="+mj-ea"/>
                <a:cs typeface="Gill Sans"/>
              </a:rPr>
              <a:t>Prior Written Notice?</a:t>
            </a:r>
          </a:p>
        </p:txBody>
      </p:sp>
      <p:sp>
        <p:nvSpPr>
          <p:cNvPr id="2" name="Slide Number Placeholder 1"/>
          <p:cNvSpPr>
            <a:spLocks noGrp="1"/>
          </p:cNvSpPr>
          <p:nvPr>
            <p:ph type="sldNum" sz="quarter" idx="12"/>
          </p:nvPr>
        </p:nvSpPr>
        <p:spPr/>
        <p:txBody>
          <a:bodyPr>
            <a:normAutofit/>
          </a:bodyPr>
          <a:lstStyle/>
          <a:p>
            <a:fld id="{C6893BA7-6C56-9044-8436-A632F30D73D8}" type="slidenum">
              <a:rPr lang="en-US" smtClean="0"/>
              <a:t>6</a:t>
            </a:fld>
            <a:endParaRPr lang="en-US"/>
          </a:p>
        </p:txBody>
      </p:sp>
    </p:spTree>
    <p:extLst>
      <p:ext uri="{BB962C8B-B14F-4D97-AF65-F5344CB8AC3E}">
        <p14:creationId xmlns:p14="http://schemas.microsoft.com/office/powerpoint/2010/main" val="114818695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normAutofit/>
          </a:bodyPr>
          <a:lstStyle/>
          <a:p>
            <a:fld id="{C6893BA7-6C56-9044-8436-A632F30D73D8}" type="slidenum">
              <a:rPr lang="en-US" smtClean="0"/>
              <a:t>7</a:t>
            </a:fld>
            <a:endParaRPr lang="en-US"/>
          </a:p>
        </p:txBody>
      </p:sp>
      <p:sp>
        <p:nvSpPr>
          <p:cNvPr id="9" name="Text Placeholder 8"/>
          <p:cNvSpPr>
            <a:spLocks noGrp="1"/>
          </p:cNvSpPr>
          <p:nvPr>
            <p:ph type="body" idx="4294967295"/>
          </p:nvPr>
        </p:nvSpPr>
        <p:spPr>
          <a:xfrm>
            <a:off x="0" y="1728788"/>
            <a:ext cx="9312275" cy="4308475"/>
          </a:xfrm>
        </p:spPr>
        <p:txBody>
          <a:bodyPr rtlCol="0">
            <a:normAutofit/>
          </a:bodyPr>
          <a:lstStyle/>
          <a:p>
            <a:pPr>
              <a:spcAft>
                <a:spcPts val="0"/>
              </a:spcAft>
              <a:defRPr/>
            </a:pPr>
            <a:r>
              <a:rPr lang="en-US" sz="3000" dirty="0"/>
              <a:t>Prior written notice is required to </a:t>
            </a:r>
            <a:r>
              <a:rPr lang="en-US" sz="3000" b="1" dirty="0"/>
              <a:t>explain </a:t>
            </a:r>
            <a:r>
              <a:rPr lang="en-US" sz="3000" dirty="0"/>
              <a:t>what</a:t>
            </a:r>
            <a:r>
              <a:rPr lang="en-US" sz="3000" b="1" dirty="0"/>
              <a:t> </a:t>
            </a:r>
            <a:r>
              <a:rPr lang="en-US" sz="3000" dirty="0"/>
              <a:t>the LEA </a:t>
            </a:r>
            <a:r>
              <a:rPr lang="en-US" sz="3000" b="1" dirty="0"/>
              <a:t>proposes</a:t>
            </a:r>
            <a:r>
              <a:rPr lang="en-US" sz="3000" dirty="0"/>
              <a:t> or </a:t>
            </a:r>
            <a:r>
              <a:rPr lang="en-US" sz="3000" b="1" dirty="0"/>
              <a:t>refuses </a:t>
            </a:r>
            <a:r>
              <a:rPr lang="en-US" sz="3000" dirty="0"/>
              <a:t>in regards to:</a:t>
            </a:r>
          </a:p>
          <a:p>
            <a:pPr>
              <a:spcAft>
                <a:spcPts val="0"/>
              </a:spcAft>
              <a:defRPr/>
            </a:pPr>
            <a:endParaRPr lang="en-US" sz="2800" dirty="0"/>
          </a:p>
          <a:p>
            <a:pPr lvl="1">
              <a:lnSpc>
                <a:spcPct val="150000"/>
              </a:lnSpc>
              <a:spcAft>
                <a:spcPts val="0"/>
              </a:spcAft>
              <a:buFont typeface="Arial" panose="020B0604020202020204" pitchFamily="34" charset="0"/>
              <a:buChar char="•"/>
              <a:defRPr/>
            </a:pPr>
            <a:r>
              <a:rPr lang="en-US" sz="2800" dirty="0"/>
              <a:t>Initial or change in Identification</a:t>
            </a:r>
          </a:p>
          <a:p>
            <a:pPr lvl="1">
              <a:lnSpc>
                <a:spcPct val="150000"/>
              </a:lnSpc>
              <a:spcAft>
                <a:spcPts val="0"/>
              </a:spcAft>
              <a:buFont typeface="Arial" panose="020B0604020202020204" pitchFamily="34" charset="0"/>
              <a:buChar char="•"/>
              <a:defRPr/>
            </a:pPr>
            <a:r>
              <a:rPr lang="en-US" sz="2800" dirty="0"/>
              <a:t>Evaluation</a:t>
            </a:r>
          </a:p>
          <a:p>
            <a:pPr lvl="1">
              <a:lnSpc>
                <a:spcPct val="150000"/>
              </a:lnSpc>
              <a:spcAft>
                <a:spcPts val="0"/>
              </a:spcAft>
              <a:buFont typeface="Arial" panose="020B0604020202020204" pitchFamily="34" charset="0"/>
              <a:buChar char="•"/>
              <a:defRPr/>
            </a:pPr>
            <a:r>
              <a:rPr lang="en-US" sz="2800" dirty="0"/>
              <a:t>Educational Placement, or</a:t>
            </a:r>
          </a:p>
          <a:p>
            <a:pPr lvl="1">
              <a:lnSpc>
                <a:spcPct val="150000"/>
              </a:lnSpc>
              <a:spcAft>
                <a:spcPts val="0"/>
              </a:spcAft>
              <a:buFont typeface="Arial" panose="020B0604020202020204" pitchFamily="34" charset="0"/>
              <a:buChar char="•"/>
              <a:defRPr/>
            </a:pPr>
            <a:r>
              <a:rPr lang="en-US" sz="2800" dirty="0"/>
              <a:t>Provision of a free and appropriate education (FAPE)</a:t>
            </a:r>
          </a:p>
          <a:p>
            <a:pPr>
              <a:spcAft>
                <a:spcPts val="0"/>
              </a:spcAft>
              <a:defRPr/>
            </a:pPr>
            <a:endParaRPr lang="en-US" sz="2800" dirty="0"/>
          </a:p>
          <a:p>
            <a:pPr>
              <a:spcAft>
                <a:spcPts val="0"/>
              </a:spcAft>
              <a:defRPr/>
            </a:pPr>
            <a:endParaRPr lang="en-US" sz="2800" dirty="0"/>
          </a:p>
        </p:txBody>
      </p:sp>
      <p:sp>
        <p:nvSpPr>
          <p:cNvPr id="7" name="Title 4"/>
          <p:cNvSpPr txBox="1">
            <a:spLocks/>
          </p:cNvSpPr>
          <p:nvPr/>
        </p:nvSpPr>
        <p:spPr>
          <a:xfrm>
            <a:off x="114300" y="381000"/>
            <a:ext cx="10858500" cy="990600"/>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rgbClr val="000000"/>
                </a:solidFill>
                <a:ea typeface="+mj-ea"/>
                <a:cs typeface="Gill Sans"/>
              </a:rPr>
              <a:t>When is Prior Written Notice Required?</a:t>
            </a:r>
          </a:p>
        </p:txBody>
      </p:sp>
    </p:spTree>
    <p:extLst>
      <p:ext uri="{BB962C8B-B14F-4D97-AF65-F5344CB8AC3E}">
        <p14:creationId xmlns:p14="http://schemas.microsoft.com/office/powerpoint/2010/main" val="1628465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2" presetClass="entr" presetSubtype="4" fill="hold" nodeType="clickEffect">
                                  <p:stCondLst>
                                    <p:cond delay="0"/>
                                  </p:stCondLst>
                                  <p:childTnLst>
                                    <p:set>
                                      <p:cBhvr>
                                        <p:cTn id="6" dur="1" fill="hold">
                                          <p:stCondLst>
                                            <p:cond delay="0"/>
                                          </p:stCondLst>
                                        </p:cTn>
                                        <p:tgtEl>
                                          <p:spTgt spid="9">
                                            <p:txEl>
                                              <p:pRg st="2" end="2"/>
                                            </p:txEl>
                                          </p:spTgt>
                                        </p:tgtEl>
                                        <p:attrNameLst>
                                          <p:attrName>style.visibility</p:attrName>
                                        </p:attrNameLst>
                                      </p:cBhvr>
                                      <p:to>
                                        <p:strVal val="visible"/>
                                      </p:to>
                                    </p:set>
                                    <p:anim calcmode="lin" valueType="num">
                                      <p:cBhvr additive="base">
                                        <p:cTn id="7" dur="500"/>
                                        <p:tgtEl>
                                          <p:spTgt spid="9">
                                            <p:txEl>
                                              <p:pRg st="2" end="2"/>
                                            </p:txEl>
                                          </p:spTgt>
                                        </p:tgtEl>
                                        <p:attrNameLst>
                                          <p:attrName>ppt_y</p:attrName>
                                        </p:attrNameLst>
                                      </p:cBhvr>
                                      <p:tavLst>
                                        <p:tav tm="0">
                                          <p:val>
                                            <p:strVal val="#ppt_y+#ppt_h*1.125000"/>
                                          </p:val>
                                        </p:tav>
                                        <p:tav tm="100000">
                                          <p:val>
                                            <p:strVal val="#ppt_y"/>
                                          </p:val>
                                        </p:tav>
                                      </p:tavLst>
                                    </p:anim>
                                    <p:animEffect transition="in" filter="wipe(up)">
                                      <p:cBhvr>
                                        <p:cTn id="8" dur="500"/>
                                        <p:tgtEl>
                                          <p:spTgt spid="9">
                                            <p:txEl>
                                              <p:pRg st="2" end="2"/>
                                            </p:txEl>
                                          </p:spTgt>
                                        </p:tgtEl>
                                      </p:cBhvr>
                                    </p:animEffect>
                                  </p:childTnLst>
                                </p:cTn>
                              </p:par>
                              <p:par>
                                <p:cTn id="9" presetID="12" presetClass="entr" presetSubtype="4" fill="hold" nodeType="withEffect">
                                  <p:stCondLst>
                                    <p:cond delay="0"/>
                                  </p:stCondLst>
                                  <p:childTnLst>
                                    <p:set>
                                      <p:cBhvr>
                                        <p:cTn id="10" dur="1" fill="hold">
                                          <p:stCondLst>
                                            <p:cond delay="0"/>
                                          </p:stCondLst>
                                        </p:cTn>
                                        <p:tgtEl>
                                          <p:spTgt spid="9">
                                            <p:txEl>
                                              <p:pRg st="3" end="3"/>
                                            </p:txEl>
                                          </p:spTgt>
                                        </p:tgtEl>
                                        <p:attrNameLst>
                                          <p:attrName>style.visibility</p:attrName>
                                        </p:attrNameLst>
                                      </p:cBhvr>
                                      <p:to>
                                        <p:strVal val="visible"/>
                                      </p:to>
                                    </p:set>
                                    <p:anim calcmode="lin" valueType="num">
                                      <p:cBhvr additive="base">
                                        <p:cTn id="11" dur="500"/>
                                        <p:tgtEl>
                                          <p:spTgt spid="9">
                                            <p:txEl>
                                              <p:pRg st="3" end="3"/>
                                            </p:txEl>
                                          </p:spTgt>
                                        </p:tgtEl>
                                        <p:attrNameLst>
                                          <p:attrName>ppt_y</p:attrName>
                                        </p:attrNameLst>
                                      </p:cBhvr>
                                      <p:tavLst>
                                        <p:tav tm="0">
                                          <p:val>
                                            <p:strVal val="#ppt_y+#ppt_h*1.125000"/>
                                          </p:val>
                                        </p:tav>
                                        <p:tav tm="100000">
                                          <p:val>
                                            <p:strVal val="#ppt_y"/>
                                          </p:val>
                                        </p:tav>
                                      </p:tavLst>
                                    </p:anim>
                                    <p:animEffect transition="in" filter="wipe(up)">
                                      <p:cBhvr>
                                        <p:cTn id="12" dur="500"/>
                                        <p:tgtEl>
                                          <p:spTgt spid="9">
                                            <p:txEl>
                                              <p:pRg st="3" end="3"/>
                                            </p:txEl>
                                          </p:spTgt>
                                        </p:tgtEl>
                                      </p:cBhvr>
                                    </p:animEffect>
                                  </p:childTnLst>
                                </p:cTn>
                              </p:par>
                              <p:par>
                                <p:cTn id="13" presetID="12" presetClass="entr" presetSubtype="4" fill="hold" nodeType="with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anim calcmode="lin" valueType="num">
                                      <p:cBhvr additive="base">
                                        <p:cTn id="15" dur="500"/>
                                        <p:tgtEl>
                                          <p:spTgt spid="9">
                                            <p:txEl>
                                              <p:pRg st="4" end="4"/>
                                            </p:txEl>
                                          </p:spTgt>
                                        </p:tgtEl>
                                        <p:attrNameLst>
                                          <p:attrName>ppt_y</p:attrName>
                                        </p:attrNameLst>
                                      </p:cBhvr>
                                      <p:tavLst>
                                        <p:tav tm="0">
                                          <p:val>
                                            <p:strVal val="#ppt_y+#ppt_h*1.125000"/>
                                          </p:val>
                                        </p:tav>
                                        <p:tav tm="100000">
                                          <p:val>
                                            <p:strVal val="#ppt_y"/>
                                          </p:val>
                                        </p:tav>
                                      </p:tavLst>
                                    </p:anim>
                                    <p:animEffect transition="in" filter="wipe(up)">
                                      <p:cBhvr>
                                        <p:cTn id="16" dur="500"/>
                                        <p:tgtEl>
                                          <p:spTgt spid="9">
                                            <p:txEl>
                                              <p:pRg st="4" end="4"/>
                                            </p:txEl>
                                          </p:spTgt>
                                        </p:tgtEl>
                                      </p:cBhvr>
                                    </p:animEffect>
                                  </p:childTnLst>
                                </p:cTn>
                              </p:par>
                              <p:par>
                                <p:cTn id="17" presetID="12" presetClass="entr" presetSubtype="4" fill="hold" nodeType="with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anim calcmode="lin" valueType="num">
                                      <p:cBhvr additive="base">
                                        <p:cTn id="19" dur="500"/>
                                        <p:tgtEl>
                                          <p:spTgt spid="9">
                                            <p:txEl>
                                              <p:pRg st="5" end="5"/>
                                            </p:txEl>
                                          </p:spTgt>
                                        </p:tgtEl>
                                        <p:attrNameLst>
                                          <p:attrName>ppt_y</p:attrName>
                                        </p:attrNameLst>
                                      </p:cBhvr>
                                      <p:tavLst>
                                        <p:tav tm="0">
                                          <p:val>
                                            <p:strVal val="#ppt_y+#ppt_h*1.125000"/>
                                          </p:val>
                                        </p:tav>
                                        <p:tav tm="100000">
                                          <p:val>
                                            <p:strVal val="#ppt_y"/>
                                          </p:val>
                                        </p:tav>
                                      </p:tavLst>
                                    </p:anim>
                                    <p:animEffect transition="in" filter="wipe(up)">
                                      <p:cBhvr>
                                        <p:cTn id="20" dur="500"/>
                                        <p:tgtEl>
                                          <p:spTgt spid="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4"/>
          <p:cNvSpPr txBox="1">
            <a:spLocks/>
          </p:cNvSpPr>
          <p:nvPr/>
        </p:nvSpPr>
        <p:spPr>
          <a:xfrm>
            <a:off x="114300" y="381000"/>
            <a:ext cx="10858500" cy="990600"/>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solidFill>
                  <a:srgbClr val="000000"/>
                </a:solidFill>
                <a:ea typeface="+mj-ea"/>
                <a:cs typeface="Gill Sans"/>
              </a:rPr>
              <a:t>When is Prior Written Notice Required?</a:t>
            </a:r>
          </a:p>
        </p:txBody>
      </p:sp>
      <p:sp>
        <p:nvSpPr>
          <p:cNvPr id="2" name="TextBox 1"/>
          <p:cNvSpPr txBox="1">
            <a:spLocks noChangeArrowheads="1"/>
          </p:cNvSpPr>
          <p:nvPr/>
        </p:nvSpPr>
        <p:spPr bwMode="auto">
          <a:xfrm>
            <a:off x="831850" y="1502946"/>
            <a:ext cx="9423400" cy="5262979"/>
          </a:xfrm>
          <a:prstGeom prst="rect">
            <a:avLst/>
          </a:prstGeom>
          <a:solidFill>
            <a:srgbClr val="B7CFE7"/>
          </a:solidFill>
          <a:ln>
            <a:noFill/>
          </a:ln>
          <a:extLs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charset="0"/>
              </a:defRPr>
            </a:lvl1pPr>
            <a:lvl2pPr marL="742950" indent="-285750">
              <a:defRPr>
                <a:solidFill>
                  <a:schemeClr val="tx1"/>
                </a:solidFill>
                <a:latin typeface="Calibri" charset="0"/>
              </a:defRPr>
            </a:lvl2pPr>
            <a:lvl3pPr marL="1143000" indent="-228600">
              <a:defRPr>
                <a:solidFill>
                  <a:schemeClr val="tx1"/>
                </a:solidFill>
                <a:latin typeface="Calibri" charset="0"/>
              </a:defRPr>
            </a:lvl3pPr>
            <a:lvl4pPr marL="1600200" indent="-228600">
              <a:defRPr>
                <a:solidFill>
                  <a:schemeClr val="tx1"/>
                </a:solidFill>
                <a:latin typeface="Calibri" charset="0"/>
              </a:defRPr>
            </a:lvl4pPr>
            <a:lvl5pPr marL="2057400" indent="-228600">
              <a:defRPr>
                <a:solidFill>
                  <a:schemeClr val="tx1"/>
                </a:solidFill>
                <a:latin typeface="Calibri" charset="0"/>
              </a:defRPr>
            </a:lvl5pPr>
            <a:lvl6pPr marL="2514600" indent="-228600" eaLnBrk="0" fontAlgn="base" hangingPunct="0">
              <a:spcBef>
                <a:spcPct val="0"/>
              </a:spcBef>
              <a:spcAft>
                <a:spcPct val="0"/>
              </a:spcAft>
              <a:defRPr>
                <a:solidFill>
                  <a:schemeClr val="tx1"/>
                </a:solidFill>
                <a:latin typeface="Calibri" charset="0"/>
              </a:defRPr>
            </a:lvl6pPr>
            <a:lvl7pPr marL="2971800" indent="-228600" eaLnBrk="0" fontAlgn="base" hangingPunct="0">
              <a:spcBef>
                <a:spcPct val="0"/>
              </a:spcBef>
              <a:spcAft>
                <a:spcPct val="0"/>
              </a:spcAft>
              <a:defRPr>
                <a:solidFill>
                  <a:schemeClr val="tx1"/>
                </a:solidFill>
                <a:latin typeface="Calibri" charset="0"/>
              </a:defRPr>
            </a:lvl7pPr>
            <a:lvl8pPr marL="3429000" indent="-228600" eaLnBrk="0" fontAlgn="base" hangingPunct="0">
              <a:spcBef>
                <a:spcPct val="0"/>
              </a:spcBef>
              <a:spcAft>
                <a:spcPct val="0"/>
              </a:spcAft>
              <a:defRPr>
                <a:solidFill>
                  <a:schemeClr val="tx1"/>
                </a:solidFill>
                <a:latin typeface="Calibri" charset="0"/>
              </a:defRPr>
            </a:lvl8pPr>
            <a:lvl9pPr marL="3886200" indent="-228600" eaLnBrk="0" fontAlgn="base" hangingPunct="0">
              <a:spcBef>
                <a:spcPct val="0"/>
              </a:spcBef>
              <a:spcAft>
                <a:spcPct val="0"/>
              </a:spcAft>
              <a:defRPr>
                <a:solidFill>
                  <a:schemeClr val="tx1"/>
                </a:solidFill>
                <a:latin typeface="Calibri" charset="0"/>
              </a:defRPr>
            </a:lvl9pPr>
          </a:lstStyle>
          <a:p>
            <a:endParaRPr lang="en-US" altLang="en-US" sz="2800" b="1" dirty="0"/>
          </a:p>
          <a:p>
            <a:r>
              <a:rPr lang="en-US" altLang="en-US" sz="3600" b="1" dirty="0">
                <a:latin typeface="+mn-lt"/>
              </a:rPr>
              <a:t>It is given </a:t>
            </a:r>
            <a:r>
              <a:rPr lang="en-US" altLang="en-US" sz="3600" b="1" i="1" dirty="0">
                <a:latin typeface="+mn-lt"/>
              </a:rPr>
              <a:t>after</a:t>
            </a:r>
            <a:r>
              <a:rPr lang="en-US" altLang="en-US" sz="3600" b="1" dirty="0">
                <a:latin typeface="+mn-lt"/>
              </a:rPr>
              <a:t> a decision is made, but </a:t>
            </a:r>
            <a:r>
              <a:rPr lang="en-US" altLang="en-US" sz="3600" b="1" i="1" dirty="0">
                <a:latin typeface="+mn-lt"/>
              </a:rPr>
              <a:t>before</a:t>
            </a:r>
            <a:r>
              <a:rPr lang="en-US" altLang="en-US" sz="3600" b="1" dirty="0">
                <a:latin typeface="+mn-lt"/>
              </a:rPr>
              <a:t> a decision is implemented.  </a:t>
            </a:r>
          </a:p>
          <a:p>
            <a:endParaRPr lang="en-US" altLang="en-US" sz="3600" b="1" dirty="0">
              <a:latin typeface="+mn-lt"/>
            </a:endParaRPr>
          </a:p>
          <a:p>
            <a:r>
              <a:rPr lang="en-US" altLang="en-US" sz="3600" b="1" dirty="0">
                <a:latin typeface="+mn-lt"/>
              </a:rPr>
              <a:t>Think of it as “processing time” for a parent to absorb all that has been proposed or refused by the school team.</a:t>
            </a:r>
            <a:endParaRPr lang="en-US" altLang="en-US" sz="2800" b="1" dirty="0">
              <a:latin typeface="+mn-lt"/>
            </a:endParaRPr>
          </a:p>
          <a:p>
            <a:endParaRPr lang="en-US" altLang="en-US" sz="2800" b="1" dirty="0"/>
          </a:p>
          <a:p>
            <a:endParaRPr lang="en-US" altLang="en-US" sz="2800" b="1" dirty="0"/>
          </a:p>
        </p:txBody>
      </p:sp>
      <p:sp>
        <p:nvSpPr>
          <p:cNvPr id="3" name="Slide Number Placeholder 2"/>
          <p:cNvSpPr>
            <a:spLocks noGrp="1"/>
          </p:cNvSpPr>
          <p:nvPr>
            <p:ph type="sldNum" sz="quarter" idx="12"/>
          </p:nvPr>
        </p:nvSpPr>
        <p:spPr/>
        <p:txBody>
          <a:bodyPr>
            <a:normAutofit/>
          </a:bodyPr>
          <a:lstStyle/>
          <a:p>
            <a:fld id="{C6893BA7-6C56-9044-8436-A632F30D73D8}" type="slidenum">
              <a:rPr lang="en-US" smtClean="0"/>
              <a:t>8</a:t>
            </a:fld>
            <a:endParaRPr lang="en-US"/>
          </a:p>
        </p:txBody>
      </p:sp>
    </p:spTree>
    <p:extLst>
      <p:ext uri="{BB962C8B-B14F-4D97-AF65-F5344CB8AC3E}">
        <p14:creationId xmlns:p14="http://schemas.microsoft.com/office/powerpoint/2010/main" val="183481714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bg/>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allAtOnce"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4"/>
          <p:cNvSpPr txBox="1">
            <a:spLocks/>
          </p:cNvSpPr>
          <p:nvPr/>
        </p:nvSpPr>
        <p:spPr>
          <a:xfrm>
            <a:off x="165100" y="533401"/>
            <a:ext cx="10947400" cy="1216025"/>
          </a:xfrm>
          <a:prstGeom prst="roundRect">
            <a:avLst>
              <a:gd name="adj" fmla="val 21667"/>
            </a:avLst>
          </a:prstGeom>
          <a:ln/>
        </p:spPr>
        <p:style>
          <a:lnRef idx="1">
            <a:schemeClr val="accent1"/>
          </a:lnRef>
          <a:fillRef idx="2">
            <a:schemeClr val="accent1"/>
          </a:fillRef>
          <a:effectRef idx="1">
            <a:schemeClr val="accent1"/>
          </a:effectRef>
          <a:fontRef idx="minor">
            <a:schemeClr val="dk1"/>
          </a:fontRef>
        </p:style>
        <p:txBody>
          <a:bodyPr anchor="ctr"/>
          <a:lstStyle/>
          <a:p>
            <a:pPr algn="ctr">
              <a:lnSpc>
                <a:spcPct val="90000"/>
              </a:lnSpc>
              <a:defRPr/>
            </a:pPr>
            <a:r>
              <a:rPr lang="en-US" sz="3800" b="1" kern="0" dirty="0">
                <a:ea typeface="+mj-ea"/>
                <a:cs typeface="Gill Sans"/>
              </a:rPr>
              <a:t>Examples of When </a:t>
            </a:r>
          </a:p>
          <a:p>
            <a:pPr algn="ctr">
              <a:lnSpc>
                <a:spcPct val="90000"/>
              </a:lnSpc>
              <a:defRPr/>
            </a:pPr>
            <a:r>
              <a:rPr lang="en-US" sz="3800" b="1" kern="0" dirty="0">
                <a:ea typeface="+mj-ea"/>
                <a:cs typeface="Gill Sans"/>
              </a:rPr>
              <a:t>Prior Written Notice </a:t>
            </a:r>
            <a:r>
              <a:rPr lang="en-US" sz="3800" b="1" u="sng" kern="0" dirty="0">
                <a:ea typeface="+mj-ea"/>
                <a:cs typeface="Gill Sans"/>
              </a:rPr>
              <a:t>is</a:t>
            </a:r>
            <a:r>
              <a:rPr lang="en-US" sz="3800" b="1" kern="0" dirty="0">
                <a:ea typeface="+mj-ea"/>
                <a:cs typeface="Gill Sans"/>
              </a:rPr>
              <a:t> Required</a:t>
            </a:r>
          </a:p>
        </p:txBody>
      </p:sp>
      <p:sp>
        <p:nvSpPr>
          <p:cNvPr id="4" name="TextBox 3"/>
          <p:cNvSpPr txBox="1"/>
          <p:nvPr/>
        </p:nvSpPr>
        <p:spPr>
          <a:xfrm>
            <a:off x="1155700" y="2006601"/>
            <a:ext cx="9512300" cy="4798750"/>
          </a:xfrm>
          <a:prstGeom prst="rect">
            <a:avLst/>
          </a:prstGeom>
          <a:noFill/>
        </p:spPr>
        <p:txBody>
          <a:bodyPr wrap="square">
            <a:spAutoFit/>
          </a:bodyPr>
          <a:lstStyle/>
          <a:p>
            <a:pPr>
              <a:defRPr/>
            </a:pPr>
            <a:r>
              <a:rPr lang="en-US" sz="3200" b="1" u="sng" dirty="0"/>
              <a:t>Evaluation / Reevaluation</a:t>
            </a:r>
          </a:p>
          <a:p>
            <a:pPr>
              <a:defRPr/>
            </a:pPr>
            <a:endParaRPr lang="en-US" sz="3200" b="1" u="sng" dirty="0"/>
          </a:p>
          <a:p>
            <a:pPr marL="44450">
              <a:spcAft>
                <a:spcPts val="650"/>
              </a:spcAft>
              <a:buClr>
                <a:schemeClr val="tx1"/>
              </a:buClr>
              <a:buSzPct val="80000"/>
              <a:tabLst>
                <a:tab pos="287338" algn="l"/>
              </a:tabLst>
              <a:defRPr/>
            </a:pPr>
            <a:r>
              <a:rPr lang="en-US" sz="2800" kern="0" dirty="0">
                <a:solidFill>
                  <a:schemeClr val="bg2">
                    <a:lumMod val="25000"/>
                  </a:schemeClr>
                </a:solidFill>
                <a:cs typeface="Gill Sans"/>
              </a:rPr>
              <a:t>IEP Team </a:t>
            </a:r>
            <a:r>
              <a:rPr lang="en-US" sz="2800" b="1" u="sng" kern="0" dirty="0">
                <a:solidFill>
                  <a:schemeClr val="bg2">
                    <a:lumMod val="25000"/>
                  </a:schemeClr>
                </a:solidFill>
                <a:cs typeface="Gill Sans"/>
              </a:rPr>
              <a:t>proposes</a:t>
            </a:r>
            <a:r>
              <a:rPr lang="en-US" sz="2800" kern="0" dirty="0">
                <a:solidFill>
                  <a:schemeClr val="bg2">
                    <a:lumMod val="25000"/>
                  </a:schemeClr>
                </a:solidFill>
                <a:cs typeface="Gill Sans"/>
              </a:rPr>
              <a:t>  or </a:t>
            </a:r>
            <a:r>
              <a:rPr lang="en-US" sz="2800" b="1" u="sng" kern="0" dirty="0">
                <a:solidFill>
                  <a:schemeClr val="bg2">
                    <a:lumMod val="25000"/>
                  </a:schemeClr>
                </a:solidFill>
                <a:cs typeface="Gill Sans"/>
              </a:rPr>
              <a:t>refuses</a:t>
            </a:r>
            <a:r>
              <a:rPr lang="en-US" sz="2800" kern="0" dirty="0">
                <a:solidFill>
                  <a:schemeClr val="bg2">
                    <a:lumMod val="25000"/>
                  </a:schemeClr>
                </a:solidFill>
                <a:cs typeface="Gill Sans"/>
              </a:rPr>
              <a:t> to: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Evaluate the child,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Administer a particular assessment,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ea typeface="ヒラギノ角ゴ Pro W3"/>
                <a:cs typeface="Gill Sans"/>
              </a:rPr>
              <a:t>Collect more data, </a:t>
            </a:r>
          </a:p>
          <a:p>
            <a:pPr marL="958850" lvl="1" indent="-457200">
              <a:spcAft>
                <a:spcPts val="1200"/>
              </a:spcAft>
              <a:buClr>
                <a:schemeClr val="tx1"/>
              </a:buClr>
              <a:buSzPct val="80000"/>
              <a:buFont typeface="Wingdings" pitchFamily="2" charset="2"/>
              <a:buChar char="§"/>
              <a:tabLst>
                <a:tab pos="287338" algn="l"/>
              </a:tabLst>
              <a:defRPr/>
            </a:pPr>
            <a:r>
              <a:rPr lang="en-US" sz="2800" kern="0" dirty="0">
                <a:solidFill>
                  <a:schemeClr val="bg2">
                    <a:lumMod val="25000"/>
                  </a:schemeClr>
                </a:solidFill>
                <a:cs typeface="Gill Sans"/>
              </a:rPr>
              <a:t>Determine eligibility / continuing eligibility based on existing data</a:t>
            </a:r>
            <a:endParaRPr lang="en-US" sz="2800" dirty="0"/>
          </a:p>
          <a:p>
            <a:pPr marL="285750" indent="-285750">
              <a:buFont typeface="Arial" panose="020B0604020202020204" pitchFamily="34" charset="0"/>
              <a:buChar char="•"/>
              <a:defRPr/>
            </a:pPr>
            <a:endParaRPr lang="en-US" sz="2800" dirty="0"/>
          </a:p>
        </p:txBody>
      </p:sp>
      <p:sp>
        <p:nvSpPr>
          <p:cNvPr id="5" name="Slide Number Placeholder 4"/>
          <p:cNvSpPr>
            <a:spLocks noGrp="1"/>
          </p:cNvSpPr>
          <p:nvPr>
            <p:ph type="sldNum" sz="quarter" idx="12"/>
          </p:nvPr>
        </p:nvSpPr>
        <p:spPr/>
        <p:txBody>
          <a:bodyPr>
            <a:normAutofit/>
          </a:bodyPr>
          <a:lstStyle/>
          <a:p>
            <a:fld id="{C6893BA7-6C56-9044-8436-A632F30D73D8}" type="slidenum">
              <a:rPr lang="en-US" smtClean="0"/>
              <a:t>9</a:t>
            </a:fld>
            <a:endParaRPr lang="en-US"/>
          </a:p>
        </p:txBody>
      </p:sp>
    </p:spTree>
    <p:extLst>
      <p:ext uri="{BB962C8B-B14F-4D97-AF65-F5344CB8AC3E}">
        <p14:creationId xmlns:p14="http://schemas.microsoft.com/office/powerpoint/2010/main" val="163734918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2" presetClass="entr" presetSubtype="4" fill="hold" nodeType="click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anim calcmode="lin" valueType="num">
                                      <p:cBhvr additive="base">
                                        <p:cTn id="13" dur="500"/>
                                        <p:tgtEl>
                                          <p:spTgt spid="4">
                                            <p:txEl>
                                              <p:pRg st="3" end="3"/>
                                            </p:txEl>
                                          </p:spTgt>
                                        </p:tgtEl>
                                        <p:attrNameLst>
                                          <p:attrName>ppt_y</p:attrName>
                                        </p:attrNameLst>
                                      </p:cBhvr>
                                      <p:tavLst>
                                        <p:tav tm="0">
                                          <p:val>
                                            <p:strVal val="#ppt_y+#ppt_h*1.125000"/>
                                          </p:val>
                                        </p:tav>
                                        <p:tav tm="100000">
                                          <p:val>
                                            <p:strVal val="#ppt_y"/>
                                          </p:val>
                                        </p:tav>
                                      </p:tavLst>
                                    </p:anim>
                                    <p:animEffect transition="in" filter="wipe(up)">
                                      <p:cBhvr>
                                        <p:cTn id="14" dur="500"/>
                                        <p:tgtEl>
                                          <p:spTgt spid="4">
                                            <p:txEl>
                                              <p:pRg st="3" end="3"/>
                                            </p:txEl>
                                          </p:spTgt>
                                        </p:tgtEl>
                                      </p:cBhvr>
                                    </p:animEffect>
                                  </p:childTnLst>
                                </p:cTn>
                              </p:par>
                              <p:par>
                                <p:cTn id="15" presetID="12" presetClass="entr" presetSubtype="4"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anim calcmode="lin" valueType="num">
                                      <p:cBhvr additive="base">
                                        <p:cTn id="17" dur="500"/>
                                        <p:tgtEl>
                                          <p:spTgt spid="4">
                                            <p:txEl>
                                              <p:pRg st="4" end="4"/>
                                            </p:txEl>
                                          </p:spTgt>
                                        </p:tgtEl>
                                        <p:attrNameLst>
                                          <p:attrName>ppt_y</p:attrName>
                                        </p:attrNameLst>
                                      </p:cBhvr>
                                      <p:tavLst>
                                        <p:tav tm="0">
                                          <p:val>
                                            <p:strVal val="#ppt_y+#ppt_h*1.125000"/>
                                          </p:val>
                                        </p:tav>
                                        <p:tav tm="100000">
                                          <p:val>
                                            <p:strVal val="#ppt_y"/>
                                          </p:val>
                                        </p:tav>
                                      </p:tavLst>
                                    </p:anim>
                                    <p:animEffect transition="in" filter="wipe(up)">
                                      <p:cBhvr>
                                        <p:cTn id="18" dur="500"/>
                                        <p:tgtEl>
                                          <p:spTgt spid="4">
                                            <p:txEl>
                                              <p:pRg st="4" end="4"/>
                                            </p:txEl>
                                          </p:spTgt>
                                        </p:tgtEl>
                                      </p:cBhvr>
                                    </p:animEffect>
                                  </p:childTnLst>
                                </p:cTn>
                              </p:par>
                              <p:par>
                                <p:cTn id="19" presetID="12" presetClass="entr" presetSubtype="4"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anim calcmode="lin" valueType="num">
                                      <p:cBhvr additive="base">
                                        <p:cTn id="21" dur="500"/>
                                        <p:tgtEl>
                                          <p:spTgt spid="4">
                                            <p:txEl>
                                              <p:pRg st="5" end="5"/>
                                            </p:txEl>
                                          </p:spTgt>
                                        </p:tgtEl>
                                        <p:attrNameLst>
                                          <p:attrName>ppt_y</p:attrName>
                                        </p:attrNameLst>
                                      </p:cBhvr>
                                      <p:tavLst>
                                        <p:tav tm="0">
                                          <p:val>
                                            <p:strVal val="#ppt_y+#ppt_h*1.125000"/>
                                          </p:val>
                                        </p:tav>
                                        <p:tav tm="100000">
                                          <p:val>
                                            <p:strVal val="#ppt_y"/>
                                          </p:val>
                                        </p:tav>
                                      </p:tavLst>
                                    </p:anim>
                                    <p:animEffect transition="in" filter="wipe(up)">
                                      <p:cBhvr>
                                        <p:cTn id="22" dur="500"/>
                                        <p:tgtEl>
                                          <p:spTgt spid="4">
                                            <p:txEl>
                                              <p:pRg st="5" end="5"/>
                                            </p:txEl>
                                          </p:spTgt>
                                        </p:tgtEl>
                                      </p:cBhvr>
                                    </p:animEffect>
                                  </p:childTnLst>
                                </p:cTn>
                              </p:par>
                              <p:par>
                                <p:cTn id="23" presetID="12" presetClass="entr" presetSubtype="4"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anim calcmode="lin" valueType="num">
                                      <p:cBhvr additive="base">
                                        <p:cTn id="25" dur="500"/>
                                        <p:tgtEl>
                                          <p:spTgt spid="4">
                                            <p:txEl>
                                              <p:pRg st="6" end="6"/>
                                            </p:txEl>
                                          </p:spTgt>
                                        </p:tgtEl>
                                        <p:attrNameLst>
                                          <p:attrName>ppt_y</p:attrName>
                                        </p:attrNameLst>
                                      </p:cBhvr>
                                      <p:tavLst>
                                        <p:tav tm="0">
                                          <p:val>
                                            <p:strVal val="#ppt_y+#ppt_h*1.125000"/>
                                          </p:val>
                                        </p:tav>
                                        <p:tav tm="100000">
                                          <p:val>
                                            <p:strVal val="#ppt_y"/>
                                          </p:val>
                                        </p:tav>
                                      </p:tavLst>
                                    </p:anim>
                                    <p:animEffect transition="in" filter="wipe(up)">
                                      <p:cBhvr>
                                        <p:cTn id="26" dur="5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792</TotalTime>
  <Words>2414</Words>
  <Application>Microsoft Macintosh PowerPoint</Application>
  <PresentationFormat>Widescreen</PresentationFormat>
  <Paragraphs>253</Paragraphs>
  <Slides>34</Slides>
  <Notes>33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34</vt:i4>
      </vt:variant>
    </vt:vector>
  </HeadingPairs>
  <TitlesOfParts>
    <vt:vector size="41" baseType="lpstr">
      <vt:lpstr>ヒラギノ角ゴ Pro W3</vt:lpstr>
      <vt:lpstr>Arial</vt:lpstr>
      <vt:lpstr>Calibri</vt:lpstr>
      <vt:lpstr>Calibri Light</vt:lpstr>
      <vt:lpstr>Gill Sans</vt:lpstr>
      <vt:lpstr>Wingdings</vt:lpstr>
      <vt:lpstr>Office Theme</vt:lpstr>
      <vt:lpstr>Individualized Education Programs</vt:lpstr>
      <vt:lpstr>Prior Written Notice </vt:lpstr>
      <vt:lpstr>PowerPoint Presentation</vt:lpstr>
      <vt:lpstr>Prior Notice by the LEA; Content of Notice NC 1504-1.4</vt:lpstr>
      <vt:lpstr>Prior Notice by the LEA; Content of Notice NC 1504-1.4</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16.0015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Individualized Education Programs</dc:title>
  <dc:creator>Carol Ann Hudgens</dc:creator>
  <cp:lastModifiedBy>Carol Ann Hudgens</cp:lastModifiedBy>
  <cp:revision>43</cp:revision>
  <cp:lastPrinted>2018-08-06T14:48:39Z</cp:lastPrinted>
  <dcterms:created xsi:type="dcterms:W3CDTF">2016-09-27T03:28:55Z</dcterms:created>
  <dcterms:modified xsi:type="dcterms:W3CDTF">2018-08-06T14:50:20Z</dcterms:modified>
</cp:coreProperties>
</file>