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omments/comment1.xml" ContentType="application/vnd.openxmlformats-officedocument.presentationml.comment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9"/>
  </p:notesMasterIdLst>
  <p:sldIdLst>
    <p:sldId id="278" r:id="rId2"/>
    <p:sldId id="256" r:id="rId3"/>
    <p:sldId id="257" r:id="rId4"/>
    <p:sldId id="258" r:id="rId5"/>
    <p:sldId id="259" r:id="rId6"/>
    <p:sldId id="320" r:id="rId7"/>
    <p:sldId id="323" r:id="rId8"/>
    <p:sldId id="321" r:id="rId9"/>
    <p:sldId id="322" r:id="rId10"/>
    <p:sldId id="324" r:id="rId11"/>
    <p:sldId id="304" r:id="rId12"/>
    <p:sldId id="263" r:id="rId13"/>
    <p:sldId id="307" r:id="rId14"/>
    <p:sldId id="268" r:id="rId15"/>
    <p:sldId id="325" r:id="rId16"/>
    <p:sldId id="326" r:id="rId17"/>
    <p:sldId id="312" r:id="rId18"/>
    <p:sldId id="327" r:id="rId19"/>
    <p:sldId id="328" r:id="rId20"/>
    <p:sldId id="329" r:id="rId21"/>
    <p:sldId id="331" r:id="rId22"/>
    <p:sldId id="332" r:id="rId23"/>
    <p:sldId id="333" r:id="rId24"/>
    <p:sldId id="296" r:id="rId25"/>
    <p:sldId id="334" r:id="rId26"/>
    <p:sldId id="298" r:id="rId27"/>
    <p:sldId id="299" r:id="rId28"/>
    <p:sldId id="300" r:id="rId29"/>
    <p:sldId id="309" r:id="rId30"/>
    <p:sldId id="310" r:id="rId31"/>
    <p:sldId id="311" r:id="rId32"/>
    <p:sldId id="314" r:id="rId33"/>
    <p:sldId id="315" r:id="rId34"/>
    <p:sldId id="316" r:id="rId35"/>
    <p:sldId id="317" r:id="rId36"/>
    <p:sldId id="318" r:id="rId37"/>
    <p:sldId id="319" r:id="rId38"/>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modifyVerifier cryptProviderType="rsaAES" cryptAlgorithmClass="hash" cryptAlgorithmType="typeAny" cryptAlgorithmSid="14" spinCount="100000" saltData="NjaFAvyb+3V653rngVdG/w==" hashData="rHNAFNwE33+zCOc8PJ0luUDvWspZeqKSSTdD0maDXxdHfY68vGQfnfsVCzHSkHqC3YbTjB7B4UDlyralS3dBsQ=="/>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 Ann Hudgens" initials="CAH" lastIdx="4" clrIdx="0">
    <p:extLst>
      <p:ext uri="{19B8F6BF-5375-455C-9EA6-DF929625EA0E}">
        <p15:presenceInfo xmlns:p15="http://schemas.microsoft.com/office/powerpoint/2012/main" userId="38e25eab-5b87-4748-af36-1cc8e3f612e0" providerId="Windows Live"/>
      </p:ext>
    </p:extLst>
  </p:cmAuthor>
  <p:cmAuthor id="2" name="Kristi Harris" initials="KH" lastIdx="8" clrIdx="1">
    <p:extLst>
      <p:ext uri="{19B8F6BF-5375-455C-9EA6-DF929625EA0E}">
        <p15:presenceInfo xmlns:p15="http://schemas.microsoft.com/office/powerpoint/2012/main" userId="e92368dc-efd8-4562-847d-8ef0fe2034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90"/>
    <p:restoredTop sz="65494"/>
  </p:normalViewPr>
  <p:slideViewPr>
    <p:cSldViewPr snapToGrid="0">
      <p:cViewPr varScale="1">
        <p:scale>
          <a:sx n="65" d="100"/>
          <a:sy n="65" d="100"/>
        </p:scale>
        <p:origin x="872" y="184"/>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8-07-20T08:21:28.609" idx="6">
    <p:pos x="10" y="10"/>
    <p:text>This may sound common sense (again) but should the notes mention that progress monitoring is the assessment directly linked to the interventions which is why that is what the request and consent are for?  Essentially you don't progress monitor without the interventions.</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8788"/>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84612" y="0"/>
            <a:ext cx="2971799" cy="458788"/>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685800" y="1143000"/>
            <a:ext cx="5486399" cy="3086099"/>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400550"/>
            <a:ext cx="5486399" cy="360045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200" b="0" i="0" u="none" strike="noStrike" cap="none">
                <a:solidFill>
                  <a:schemeClr val="dk1"/>
                </a:solidFill>
                <a:latin typeface="Calibri"/>
                <a:ea typeface="Calibri"/>
                <a:cs typeface="Calibri"/>
                <a:sym typeface="Calibri"/>
              </a:defRPr>
            </a:lvl2pPr>
            <a:lvl3pPr marL="914400" marR="0" lvl="2" indent="0" algn="l" rtl="0">
              <a:spcBef>
                <a:spcPts val="0"/>
              </a:spcBef>
              <a:buNone/>
              <a:defRPr sz="1200" b="0" i="0" u="none" strike="noStrike" cap="none">
                <a:solidFill>
                  <a:schemeClr val="dk1"/>
                </a:solidFill>
                <a:latin typeface="Calibri"/>
                <a:ea typeface="Calibri"/>
                <a:cs typeface="Calibri"/>
                <a:sym typeface="Calibri"/>
              </a:defRPr>
            </a:lvl3pPr>
            <a:lvl4pPr marL="1371600" marR="0" lvl="3" indent="0" algn="l" rtl="0">
              <a:spcBef>
                <a:spcPts val="0"/>
              </a:spcBef>
              <a:buNone/>
              <a:defRPr sz="1200" b="0" i="0" u="none" strike="noStrike" cap="none">
                <a:solidFill>
                  <a:schemeClr val="dk1"/>
                </a:solidFill>
                <a:latin typeface="Calibri"/>
                <a:ea typeface="Calibri"/>
                <a:cs typeface="Calibri"/>
                <a:sym typeface="Calibri"/>
              </a:defRPr>
            </a:lvl4pPr>
            <a:lvl5pPr marL="1828800" marR="0" lvl="4" indent="0" algn="l" rtl="0">
              <a:spcBef>
                <a:spcPts val="0"/>
              </a:spcBef>
              <a:buNone/>
              <a:defRPr sz="1200" b="0" i="0" u="none" strike="noStrike" cap="none">
                <a:solidFill>
                  <a:schemeClr val="dk1"/>
                </a:solidFill>
                <a:latin typeface="Calibri"/>
                <a:ea typeface="Calibri"/>
                <a:cs typeface="Calibri"/>
                <a:sym typeface="Calibri"/>
              </a:defRPr>
            </a:lvl5pPr>
            <a:lvl6pPr marL="2286000" marR="0" lvl="5" indent="0" algn="l" rtl="0">
              <a:spcBef>
                <a:spcPts val="0"/>
              </a:spcBef>
              <a:buNone/>
              <a:defRPr sz="1200" b="0" i="0" u="none" strike="noStrike" cap="none">
                <a:solidFill>
                  <a:schemeClr val="dk1"/>
                </a:solidFill>
                <a:latin typeface="Calibri"/>
                <a:ea typeface="Calibri"/>
                <a:cs typeface="Calibri"/>
                <a:sym typeface="Calibri"/>
              </a:defRPr>
            </a:lvl6pPr>
            <a:lvl7pPr marL="2743200" marR="0" lvl="6" indent="0" algn="l" rtl="0">
              <a:spcBef>
                <a:spcPts val="0"/>
              </a:spcBef>
              <a:buNone/>
              <a:defRPr sz="1200" b="0" i="0" u="none" strike="noStrike" cap="none">
                <a:solidFill>
                  <a:schemeClr val="dk1"/>
                </a:solidFill>
                <a:latin typeface="Calibri"/>
                <a:ea typeface="Calibri"/>
                <a:cs typeface="Calibri"/>
                <a:sym typeface="Calibri"/>
              </a:defRPr>
            </a:lvl7pPr>
            <a:lvl8pPr marL="3200400" marR="0" lvl="7" indent="0" algn="l" rtl="0">
              <a:spcBef>
                <a:spcPts val="0"/>
              </a:spcBef>
              <a:buNone/>
              <a:defRPr sz="1200" b="0" i="0" u="none" strike="noStrike" cap="none">
                <a:solidFill>
                  <a:schemeClr val="dk1"/>
                </a:solidFill>
                <a:latin typeface="Calibri"/>
                <a:ea typeface="Calibri"/>
                <a:cs typeface="Calibri"/>
                <a:sym typeface="Calibri"/>
              </a:defRPr>
            </a:lvl8pPr>
            <a:lvl9pPr marL="3657600" marR="0" lvl="8" indent="0" algn="l" rtl="0">
              <a:spcBef>
                <a:spcPts val="0"/>
              </a:spcBef>
              <a:buNone/>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8786"/>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buNone/>
              <a:defRPr sz="1800" b="0" i="0" u="none" strike="noStrike" cap="none">
                <a:solidFill>
                  <a:schemeClr val="dk1"/>
                </a:solidFill>
                <a:latin typeface="Calibri"/>
                <a:ea typeface="Calibri"/>
                <a:cs typeface="Calibri"/>
                <a:sym typeface="Calibri"/>
              </a:defRPr>
            </a:lvl2pPr>
            <a:lvl3pPr marL="914400" marR="0" lvl="2" indent="0" algn="l" rtl="0">
              <a:spcBef>
                <a:spcPts val="0"/>
              </a:spcBef>
              <a:buNone/>
              <a:defRPr sz="1800" b="0" i="0" u="none" strike="noStrike" cap="none">
                <a:solidFill>
                  <a:schemeClr val="dk1"/>
                </a:solidFill>
                <a:latin typeface="Calibri"/>
                <a:ea typeface="Calibri"/>
                <a:cs typeface="Calibri"/>
                <a:sym typeface="Calibri"/>
              </a:defRPr>
            </a:lvl3pPr>
            <a:lvl4pPr marL="1371600" marR="0" lvl="3" indent="0" algn="l" rtl="0">
              <a:spcBef>
                <a:spcPts val="0"/>
              </a:spcBef>
              <a:buNone/>
              <a:defRPr sz="1800" b="0" i="0" u="none" strike="noStrike" cap="none">
                <a:solidFill>
                  <a:schemeClr val="dk1"/>
                </a:solidFill>
                <a:latin typeface="Calibri"/>
                <a:ea typeface="Calibri"/>
                <a:cs typeface="Calibri"/>
                <a:sym typeface="Calibri"/>
              </a:defRPr>
            </a:lvl4pPr>
            <a:lvl5pPr marL="1828800" marR="0" lvl="4" indent="0" algn="l" rtl="0">
              <a:spcBef>
                <a:spcPts val="0"/>
              </a:spcBef>
              <a:buNone/>
              <a:defRPr sz="1800" b="0" i="0" u="none" strike="noStrike" cap="none">
                <a:solidFill>
                  <a:schemeClr val="dk1"/>
                </a:solidFill>
                <a:latin typeface="Calibri"/>
                <a:ea typeface="Calibri"/>
                <a:cs typeface="Calibri"/>
                <a:sym typeface="Calibri"/>
              </a:defRPr>
            </a:lvl5pPr>
            <a:lvl6pPr marL="2286000" marR="0" lvl="5" indent="0" algn="l" rtl="0">
              <a:spcBef>
                <a:spcPts val="0"/>
              </a:spcBef>
              <a:buNone/>
              <a:defRPr sz="1800" b="0" i="0" u="none" strike="noStrike" cap="none">
                <a:solidFill>
                  <a:schemeClr val="dk1"/>
                </a:solidFill>
                <a:latin typeface="Calibri"/>
                <a:ea typeface="Calibri"/>
                <a:cs typeface="Calibri"/>
                <a:sym typeface="Calibri"/>
              </a:defRPr>
            </a:lvl6pPr>
            <a:lvl7pPr marL="2743200" marR="0" lvl="6" indent="0" algn="l" rtl="0">
              <a:spcBef>
                <a:spcPts val="0"/>
              </a:spcBef>
              <a:buNone/>
              <a:defRPr sz="1800" b="0" i="0" u="none" strike="noStrike" cap="none">
                <a:solidFill>
                  <a:schemeClr val="dk1"/>
                </a:solidFill>
                <a:latin typeface="Calibri"/>
                <a:ea typeface="Calibri"/>
                <a:cs typeface="Calibri"/>
                <a:sym typeface="Calibri"/>
              </a:defRPr>
            </a:lvl7pPr>
            <a:lvl8pPr marL="3200400" marR="0" lvl="7" indent="0" algn="l" rtl="0">
              <a:spcBef>
                <a:spcPts val="0"/>
              </a:spcBef>
              <a:buNone/>
              <a:defRPr sz="1800" b="0" i="0" u="none" strike="noStrike" cap="none">
                <a:solidFill>
                  <a:schemeClr val="dk1"/>
                </a:solidFill>
                <a:latin typeface="Calibri"/>
                <a:ea typeface="Calibri"/>
                <a:cs typeface="Calibri"/>
                <a:sym typeface="Calibri"/>
              </a:defRPr>
            </a:lvl8pPr>
            <a:lvl9pPr marL="3657600" marR="0" lvl="8" indent="0" algn="l" rtl="0">
              <a:spcBef>
                <a:spcPts val="0"/>
              </a:spcBef>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x-none" dirty="0"/>
              <a:t>This is Module #5</a:t>
            </a:r>
            <a:r>
              <a:rPr lang="x-none" baseline="0" dirty="0"/>
              <a:t> of IEP Forms Training- Reevaluation Report</a:t>
            </a:r>
            <a:endParaRPr lang="x-none"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221984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91825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x-none"/>
              <a:t>The </a:t>
            </a:r>
            <a:r>
              <a:rPr lang="en-US" dirty="0"/>
              <a:t>first </a:t>
            </a:r>
            <a:r>
              <a:rPr lang="x-none"/>
              <a:t>step </a:t>
            </a:r>
            <a:r>
              <a:rPr lang="x-none" dirty="0"/>
              <a:t>in the reevaluation process is to review</a:t>
            </a:r>
            <a:r>
              <a:rPr lang="x-none" baseline="0" dirty="0"/>
              <a:t> </a:t>
            </a:r>
            <a:r>
              <a:rPr lang="x-none" dirty="0"/>
              <a:t>existing data.  The IEP team must document that existing data has been reviewed. The IEP team determines if existing data are current and relevant. Team</a:t>
            </a:r>
            <a:r>
              <a:rPr lang="en-US" dirty="0"/>
              <a:t>s</a:t>
            </a:r>
            <a:r>
              <a:rPr lang="x-none" dirty="0"/>
              <a:t> must always use multiple sources of data when making decisions.</a:t>
            </a:r>
            <a:r>
              <a:rPr lang="en-US" dirty="0"/>
              <a:t> Information</a:t>
            </a:r>
            <a:r>
              <a:rPr lang="en-US" baseline="0" dirty="0"/>
              <a:t> about the whole child should be considered.</a:t>
            </a:r>
            <a:endParaRPr lang="en-US" dirty="0"/>
          </a:p>
          <a:p>
            <a:endParaRPr lang="x-none" baseline="0" dirty="0"/>
          </a:p>
          <a:p>
            <a:pPr lvl="0">
              <a:spcBef>
                <a:spcPts val="0"/>
              </a:spcBef>
              <a:buNone/>
            </a:pPr>
            <a:r>
              <a:rPr lang="en-US" dirty="0"/>
              <a:t>The IEP team</a:t>
            </a:r>
            <a:r>
              <a:rPr lang="en-US" baseline="0" dirty="0"/>
              <a:t> will r</a:t>
            </a:r>
            <a:r>
              <a:rPr lang="en-US" dirty="0"/>
              <a:t>eview any formal evaluation results provided by the parent. This</a:t>
            </a:r>
            <a:r>
              <a:rPr lang="en-US" baseline="0" dirty="0"/>
              <a:t> could</a:t>
            </a:r>
            <a:r>
              <a:rPr lang="en-US" dirty="0"/>
              <a:t> include psychological</a:t>
            </a:r>
            <a:r>
              <a:rPr lang="en-US" baseline="0" dirty="0"/>
              <a:t> testing, as well as evaluations from service providers such as private speech-language pathologists, occupational therapists, etc. </a:t>
            </a:r>
            <a:endParaRPr lang="en-US" dirty="0"/>
          </a:p>
          <a:p>
            <a:pPr lvl="0">
              <a:spcBef>
                <a:spcPts val="0"/>
              </a:spcBef>
              <a:buNone/>
            </a:pPr>
            <a:endParaRPr lang="en-US" dirty="0"/>
          </a:p>
          <a:p>
            <a:pPr lvl="0">
              <a:spcBef>
                <a:spcPts val="0"/>
              </a:spcBef>
              <a:buNone/>
            </a:pPr>
            <a:r>
              <a:rPr lang="en-US" dirty="0"/>
              <a:t>The IEP</a:t>
            </a:r>
            <a:r>
              <a:rPr lang="en-US" baseline="0" dirty="0"/>
              <a:t> team will also discuss </a:t>
            </a:r>
          </a:p>
          <a:p>
            <a:pPr lvl="0">
              <a:spcBef>
                <a:spcPts val="0"/>
              </a:spcBef>
              <a:buNone/>
            </a:pPr>
            <a:r>
              <a:rPr lang="en-US" baseline="0" dirty="0"/>
              <a:t>-o</a:t>
            </a:r>
            <a:r>
              <a:rPr lang="en-US" dirty="0"/>
              <a:t>ther information provided by the parent,</a:t>
            </a:r>
            <a:r>
              <a:rPr lang="en-US" baseline="0" dirty="0"/>
              <a:t> including p</a:t>
            </a:r>
            <a:r>
              <a:rPr lang="en-US" dirty="0"/>
              <a:t>arent concerns around student progress; and</a:t>
            </a:r>
            <a:r>
              <a:rPr lang="en-US" baseline="0" dirty="0"/>
              <a:t> </a:t>
            </a:r>
            <a:r>
              <a:rPr lang="en-US" dirty="0"/>
              <a:t>parent report of academic, functional, and behavioral performance outside of the school setting.</a:t>
            </a:r>
          </a:p>
          <a:p>
            <a:pPr lvl="0">
              <a:spcBef>
                <a:spcPts val="0"/>
              </a:spcBef>
              <a:buNone/>
            </a:pPr>
            <a:r>
              <a:rPr lang="en-US" baseline="0" dirty="0"/>
              <a:t>-s</a:t>
            </a:r>
            <a:r>
              <a:rPr lang="en-US" dirty="0"/>
              <a:t>upports student may be receiving outside the school setting.</a:t>
            </a:r>
            <a:endParaRPr lang="x-none" i="1" baseline="0" dirty="0"/>
          </a:p>
          <a:p>
            <a:pPr lvl="0">
              <a:spcBef>
                <a:spcPts val="0"/>
              </a:spcBef>
              <a:buNone/>
            </a:pPr>
            <a:r>
              <a:rPr lang="en-US" baseline="0" dirty="0"/>
              <a:t>- Observational data provided by teachers, administrators and other relevant school staff</a:t>
            </a:r>
          </a:p>
          <a:p>
            <a:pPr lvl="0">
              <a:spcBef>
                <a:spcPts val="0"/>
              </a:spcBef>
              <a:buNone/>
            </a:pPr>
            <a:r>
              <a:rPr lang="en-US" baseline="0" dirty="0"/>
              <a:t>- Any additional information absences, suspensions, mobility rates, out-of-state IEP, etc.</a:t>
            </a:r>
            <a:endParaRPr lang="x-none"/>
          </a:p>
        </p:txBody>
      </p:sp>
      <p:sp>
        <p:nvSpPr>
          <p:cNvPr id="133" name="Shape 133"/>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06269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r>
              <a:rPr lang="en-US" dirty="0"/>
              <a:t>The IEP Team has two major decisions when it comes to reevaluations. These decisions are based on whether or not formal evaluations, requiring parent consent, are needed. In the screenshot above, the IEP Team has determined that no additional formal evaluations are needed. Since this is the decision made by the IEP Team, an explanation must be included. This explanation must be recorded on the reevaluation and then again on the prior written notice. Data should be included as a basis for the explanation.</a:t>
            </a:r>
            <a:endParaRPr lang="x-none" baseline="0" dirty="0"/>
          </a:p>
          <a:p>
            <a:pPr lvl="0" rtl="0">
              <a:spcBef>
                <a:spcPts val="0"/>
              </a:spcBef>
              <a:buNone/>
            </a:pPr>
            <a:endParaRPr lang="en-US" baseline="0" dirty="0"/>
          </a:p>
          <a:p>
            <a:pPr lvl="0" rtl="0">
              <a:spcBef>
                <a:spcPts val="0"/>
              </a:spcBef>
              <a:buNone/>
            </a:pPr>
            <a:endParaRPr lang="en-US" baseline="0" dirty="0"/>
          </a:p>
          <a:p>
            <a:pPr lvl="0" rtl="0">
              <a:spcBef>
                <a:spcPts val="0"/>
              </a:spcBef>
              <a:buNone/>
            </a:pPr>
            <a:endParaRPr lang="en-US" baseline="0" dirty="0"/>
          </a:p>
        </p:txBody>
      </p:sp>
      <p:sp>
        <p:nvSpPr>
          <p:cNvPr id="167" name="Shape 167"/>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14</a:t>
            </a:fld>
            <a:endParaRPr lang="en-US" dirty="0"/>
          </a:p>
        </p:txBody>
      </p:sp>
    </p:spTree>
    <p:extLst>
      <p:ext uri="{BB962C8B-B14F-4D97-AF65-F5344CB8AC3E}">
        <p14:creationId xmlns:p14="http://schemas.microsoft.com/office/powerpoint/2010/main" val="1285111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r>
              <a:rPr lang="en-US" dirty="0"/>
              <a:t>If the IEP Team determined that no formal evaluations were needed, the parent has the right to disagree. This must be documented on the Reevaluation form.  Policy clearly indicates that if the IEP Team determines that no additional data (formal evaluations) are needed that the parent has the right to request an evaluation to determine whether a child continues to be a child with a disability (eligibility) and/or to determine the child’s educational needs (programming). If a parent requests more evaluation for the purposes of eligibility and/or programming, the LEA is required to conduct the evaluation.</a:t>
            </a:r>
            <a:endParaRPr lang="x-none" baseline="0" dirty="0"/>
          </a:p>
          <a:p>
            <a:pPr lvl="0" rtl="0">
              <a:spcBef>
                <a:spcPts val="0"/>
              </a:spcBef>
              <a:buNone/>
            </a:pPr>
            <a:endParaRPr lang="en-US" baseline="0" dirty="0"/>
          </a:p>
          <a:p>
            <a:pPr lvl="0" rtl="0">
              <a:spcBef>
                <a:spcPts val="0"/>
              </a:spcBef>
              <a:buNone/>
            </a:pPr>
            <a:endParaRPr lang="en-US" baseline="0" dirty="0"/>
          </a:p>
          <a:p>
            <a:pPr lvl="0" rtl="0">
              <a:spcBef>
                <a:spcPts val="0"/>
              </a:spcBef>
              <a:buNone/>
            </a:pPr>
            <a:endParaRPr lang="en-US" baseline="0" dirty="0"/>
          </a:p>
        </p:txBody>
      </p:sp>
      <p:sp>
        <p:nvSpPr>
          <p:cNvPr id="167" name="Shape 167"/>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15</a:t>
            </a:fld>
            <a:endParaRPr lang="en-US" dirty="0"/>
          </a:p>
        </p:txBody>
      </p:sp>
    </p:spTree>
    <p:extLst>
      <p:ext uri="{BB962C8B-B14F-4D97-AF65-F5344CB8AC3E}">
        <p14:creationId xmlns:p14="http://schemas.microsoft.com/office/powerpoint/2010/main" val="9431029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400550"/>
            <a:ext cx="5486400" cy="3600600"/>
          </a:xfrm>
          <a:prstGeom prst="rect">
            <a:avLst/>
          </a:prstGeom>
        </p:spPr>
        <p:txBody>
          <a:bodyPr lIns="91425" tIns="91425" rIns="91425" bIns="91425" anchor="t" anchorCtr="0">
            <a:noAutofit/>
          </a:bodyPr>
          <a:lstStyle/>
          <a:p>
            <a:pPr lvl="0" rtl="0">
              <a:spcBef>
                <a:spcPts val="0"/>
              </a:spcBef>
              <a:buNone/>
            </a:pPr>
            <a:r>
              <a:rPr lang="en-US" baseline="0" dirty="0"/>
              <a:t>The screenshot on this slide represents the IEP Team decision to conduct formal evaluations. At this point, the IEP Team must answer the questions regarding the reasons why the formal evaluations are needed. The team could select any combination of responses. However, one “yes” response in the eligibility area indicates that the IEP Team is either suspecting a change in the child’s eligibility status or if the child continues to need services. Since this decision point involves eligibility, the reevaluation clock (three-year) will be reset once the evaluations are conducted and eligibility is either confirmed or a new eligibility category is identified. The reevaluation clock will stop upon the determination that the child is no longer eligible. </a:t>
            </a:r>
            <a:r>
              <a:rPr lang="en-US" b="1" baseline="0" dirty="0">
                <a:solidFill>
                  <a:srgbClr val="FF0000"/>
                </a:solidFill>
              </a:rPr>
              <a:t>It is important to note here that the child’s eligibility MUST not lapse during the evaluation part of reevaluation for the purposes of eligibility. It is critical to think ahead of compliance timelines in order to assure that procedural requirements are met.</a:t>
            </a:r>
            <a:endParaRPr lang="x-none" b="1" baseline="0" dirty="0">
              <a:solidFill>
                <a:srgbClr val="FF0000"/>
              </a:solidFill>
            </a:endParaRPr>
          </a:p>
          <a:p>
            <a:pPr lvl="0" rtl="0">
              <a:spcBef>
                <a:spcPts val="0"/>
              </a:spcBef>
              <a:buNone/>
            </a:pPr>
            <a:endParaRPr lang="en-US" baseline="0" dirty="0">
              <a:solidFill>
                <a:srgbClr val="FF0000"/>
              </a:solidFill>
            </a:endParaRPr>
          </a:p>
          <a:p>
            <a:pPr lvl="0" rtl="0">
              <a:spcBef>
                <a:spcPts val="0"/>
              </a:spcBef>
              <a:buNone/>
            </a:pPr>
            <a:endParaRPr lang="en-US" baseline="0" dirty="0"/>
          </a:p>
          <a:p>
            <a:pPr lvl="0" rtl="0">
              <a:spcBef>
                <a:spcPts val="0"/>
              </a:spcBef>
              <a:buNone/>
            </a:pPr>
            <a:r>
              <a:rPr lang="en-US" baseline="0" dirty="0"/>
              <a:t>If the IEP Team’s decision is that formal evaluations are needed only for programming, then the reevaluation clock is not reset because eligibility was not in question at the time of this reevaluation. (This is not to be confused with the reevaluation that is required to look at both eligibility and programming every three years which DOES reset the three-year clock.) This scenario particularly addresses situations in which a reevaluation for the purposes of programming is needed sooner than the three-year requirement. In this case, it is highly recommended that the evaluation needed for programming is conducted prior to the child’s current annual IEP due date so that the evaluation results can be included in the present levels of performance and be used in the annual development of the IEP. In this scenario, disability worksheets and an eligibility determination </a:t>
            </a:r>
            <a:r>
              <a:rPr lang="en-US" b="1" baseline="0" dirty="0"/>
              <a:t>are not required </a:t>
            </a:r>
            <a:r>
              <a:rPr lang="en-US" baseline="0" dirty="0"/>
              <a:t>– REMEMBER if programming is selected, the IEP Team is not questioning the student’s eligibility but rather has a need for data that can only be gathered through a formal evaluation.</a:t>
            </a:r>
          </a:p>
          <a:p>
            <a:pPr lvl="0" rtl="0">
              <a:spcBef>
                <a:spcPts val="0"/>
              </a:spcBef>
              <a:buNone/>
            </a:pPr>
            <a:endParaRPr lang="en-US" baseline="0" dirty="0"/>
          </a:p>
          <a:p>
            <a:pPr lvl="0" rtl="0">
              <a:spcBef>
                <a:spcPts val="0"/>
              </a:spcBef>
              <a:buNone/>
            </a:pPr>
            <a:r>
              <a:rPr lang="en-US" baseline="0" dirty="0"/>
              <a:t>IEP Teams may look at BOTH eligibility and programming.  However, this will reset the reevaluation clock at the IEP Team meeting for which eligibility is determined as a result of the completed evaluation.</a:t>
            </a:r>
          </a:p>
        </p:txBody>
      </p:sp>
      <p:sp>
        <p:nvSpPr>
          <p:cNvPr id="167" name="Shape 167"/>
          <p:cNvSpPr txBox="1">
            <a:spLocks noGrp="1"/>
          </p:cNvSpPr>
          <p:nvPr>
            <p:ph type="sldNum" idx="12"/>
          </p:nvPr>
        </p:nvSpPr>
        <p:spPr>
          <a:xfrm>
            <a:off x="3884612" y="8685213"/>
            <a:ext cx="2971800" cy="458700"/>
          </a:xfrm>
          <a:prstGeom prst="rect">
            <a:avLst/>
          </a:prstGeom>
        </p:spPr>
        <p:txBody>
          <a:bodyPr lIns="91425" tIns="45700" rIns="91425" bIns="45700" anchor="b" anchorCtr="0">
            <a:noAutofit/>
          </a:bodyPr>
          <a:lstStyle/>
          <a:p>
            <a:pPr lvl="0" rtl="0">
              <a:spcBef>
                <a:spcPts val="0"/>
              </a:spcBef>
              <a:buClr>
                <a:srgbClr val="000000"/>
              </a:buClr>
              <a:buSzPct val="25000"/>
              <a:buFont typeface="Arial"/>
              <a:buNone/>
            </a:pPr>
            <a:fld id="{00000000-1234-1234-1234-123412341234}" type="slidenum">
              <a:rPr lang="en-US"/>
              <a:t>16</a:t>
            </a:fld>
            <a:endParaRPr lang="en-US" dirty="0"/>
          </a:p>
        </p:txBody>
      </p:sp>
    </p:spTree>
    <p:extLst>
      <p:ext uri="{BB962C8B-B14F-4D97-AF65-F5344CB8AC3E}">
        <p14:creationId xmlns:p14="http://schemas.microsoft.com/office/powerpoint/2010/main" val="41402922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This section documents the individuals that participated in the reevaluation and/or evaluation plan. At the discretion of the LEA, this can be a signature or a just a listing of the participants’ name. Remember – this documents PARTICIPATION; not a parental consent.</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18</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28373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This section affirms that the parent has received the parent rights in accordance with the policy requirements. Additionally, all of the reevaluation documents - as appropriate (eligibility, PWN, evaluations, reevaluation, etc.) have been or will be provided to the parents.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151086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098445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Once the team decides to conduct an evaluation, an evaluation plan must be determined based on the area of suspected disability and/or the assessment needed for programming. The screenings and evaluations correlate with the Consent for Evaluation/Reevaluation form.</a:t>
            </a:r>
          </a:p>
          <a:p>
            <a:endParaRPr lang="en-US" dirty="0"/>
          </a:p>
          <a:p>
            <a:r>
              <a:rPr lang="en-US" dirty="0"/>
              <a:t>A crosswalk is available in the section “Consent for Initial Evaluation” to support the selection of the broader areas of required screening/evaluations found on the consent form and the specific evaluations listed under each of the disability areas. </a:t>
            </a:r>
          </a:p>
          <a:p>
            <a:endParaRPr lang="en-US" dirty="0"/>
          </a:p>
          <a:p>
            <a:r>
              <a:rPr lang="en-US" dirty="0"/>
              <a:t>The required evaluations for each disability area or area(s) can also be found in the Policies at NC 1503-2.5 Evaluation Procedures.</a:t>
            </a:r>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22</a:t>
            </a:fld>
            <a:endParaRPr lang="en-US"/>
          </a:p>
        </p:txBody>
      </p:sp>
    </p:spTree>
    <p:extLst>
      <p:ext uri="{BB962C8B-B14F-4D97-AF65-F5344CB8AC3E}">
        <p14:creationId xmlns:p14="http://schemas.microsoft.com/office/powerpoint/2010/main" val="1686895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 screenshot of the Consent for Evaluation/Reevaluation. The evaluation plan is a 1:1 correspondence with the definitions of evaluations/screenings necessary for determining eligibility and found in policy. Additionally, each of the disability categories identify specific evaluations/screenings for the disability suspected. All required screening/evaluations for disability areas have been cross walked to the Consent for Evaluation/Reevaluation form shown here.</a:t>
            </a:r>
          </a:p>
          <a:p>
            <a:endParaRPr lang="en-US" dirty="0"/>
          </a:p>
          <a:p>
            <a:r>
              <a:rPr lang="en-US" dirty="0"/>
              <a:t>For example, on the next slide you will see that selecting consent for ”Audiological” covers two different iterations of Audiological specified by policy for the specific suspected area of disability. Therefore, selecting “Audiological” on the consent covers the consent requirement for both iterations. Diagnosticians or evaluators can then select the appropriate iteration of “Audiological” to administer based on the area of suspected disability.</a:t>
            </a:r>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23</a:t>
            </a:fld>
            <a:endParaRPr lang="en-US"/>
          </a:p>
        </p:txBody>
      </p:sp>
    </p:spTree>
    <p:extLst>
      <p:ext uri="{BB962C8B-B14F-4D97-AF65-F5344CB8AC3E}">
        <p14:creationId xmlns:p14="http://schemas.microsoft.com/office/powerpoint/2010/main" val="27034272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87" name="Shape 87"/>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2</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4732437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there are questions regarding the amendment of a Consent for an Evaluation if only “screening” is selected for consent and the evaluator determines after screening that an ”evaluation” is required.</a:t>
            </a:r>
          </a:p>
          <a:p>
            <a:endParaRPr lang="en-US" dirty="0"/>
          </a:p>
          <a:p>
            <a:r>
              <a:rPr lang="en-US" dirty="0"/>
              <a:t>It is recommended that the IEP Team consider this possibility at the time consent is obtained and request consent for both the evaluation and the screening. If the evaluation is not needed, based on the results of the screening, the diagnostician/evaluator should include the reason why the evaluation wasn’t pursued when the results of the evaluation are documented and discussed with the IEP Team.</a:t>
            </a:r>
          </a:p>
          <a:p>
            <a:endParaRPr lang="en-US" dirty="0"/>
          </a:p>
          <a:p>
            <a:r>
              <a:rPr lang="en-US" dirty="0"/>
              <a:t>It is only a procedural violation if (1) The diagnostician/evaluator administers an evaluation without consent, or (2) An explanation isn’t provided regarding why an evaluation isn’t pursued if the screening data is sufficient. This understanding of a procedural violation should not be generalized beyond the scope of its reference to when evaluations are not completed as a result of screening data to offering an explanation (absent good solid data) as to why evaluations for which consent was provided were not conducted. </a:t>
            </a:r>
          </a:p>
          <a:p>
            <a:endParaRPr lang="en-US" dirty="0"/>
          </a:p>
          <a:p>
            <a:r>
              <a:rPr lang="en-US" dirty="0"/>
              <a:t>IEP Teams must ensure that the evaluations for which consent is obtained are conducted within the required timelines.</a:t>
            </a:r>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25</a:t>
            </a:fld>
            <a:endParaRPr lang="en-US"/>
          </a:p>
        </p:txBody>
      </p:sp>
    </p:spTree>
    <p:extLst>
      <p:ext uri="{BB962C8B-B14F-4D97-AF65-F5344CB8AC3E}">
        <p14:creationId xmlns:p14="http://schemas.microsoft.com/office/powerpoint/2010/main" val="37316771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note that progress monitoring data are part of required evaluations for specific areas of suspected disability. (Emotional Disability is an example)</a:t>
            </a:r>
          </a:p>
          <a:p>
            <a:endParaRPr lang="en-US" dirty="0"/>
          </a:p>
          <a:p>
            <a:r>
              <a:rPr lang="en-US" dirty="0"/>
              <a:t>Progress monitoring data may already be available at the time of referral as a result of interventions implemented through MTSS or other problem-solving team. Therefore, consent would not be obtained for progress monitoring because the data already exists.</a:t>
            </a:r>
          </a:p>
          <a:p>
            <a:endParaRPr lang="en-US" dirty="0"/>
          </a:p>
          <a:p>
            <a:r>
              <a:rPr lang="en-US" dirty="0"/>
              <a:t>However, If the progress monitoring data, as defined by policy for the area of suspected disability, is not available at the time of referral/when a disability is suspected, consent must be obtained and the scientifically research based interventions must be conducted concurrently with the other required evaluations for the disability suspected. These data are then discussed at the IEP Team meeting in which the evaluations are shared and eligibility determined.</a:t>
            </a:r>
          </a:p>
          <a:p>
            <a:endParaRPr lang="en-US" dirty="0"/>
          </a:p>
          <a:p>
            <a:r>
              <a:rPr lang="en-US" dirty="0"/>
              <a:t>Remember: The absence of intervention data, or in this case – progress monitoring, cannot be used to deny or delay a timely evaluation if a disability is suspected.</a:t>
            </a:r>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26</a:t>
            </a:fld>
            <a:endParaRPr lang="en-US"/>
          </a:p>
        </p:txBody>
      </p:sp>
    </p:spTree>
    <p:extLst>
      <p:ext uri="{BB962C8B-B14F-4D97-AF65-F5344CB8AC3E}">
        <p14:creationId xmlns:p14="http://schemas.microsoft.com/office/powerpoint/2010/main" val="2654881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27</a:t>
            </a:fld>
            <a:endParaRPr lang="en-US"/>
          </a:p>
        </p:txBody>
      </p:sp>
    </p:spTree>
    <p:extLst>
      <p:ext uri="{BB962C8B-B14F-4D97-AF65-F5344CB8AC3E}">
        <p14:creationId xmlns:p14="http://schemas.microsoft.com/office/powerpoint/2010/main" val="180031507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5A205E-4171-314B-B92F-C1D9B94BB3F7}" type="slidenum">
              <a:rPr lang="en-US" smtClean="0"/>
              <a:pPr>
                <a:defRPr/>
              </a:pPr>
              <a:t>28</a:t>
            </a:fld>
            <a:endParaRPr lang="en-US"/>
          </a:p>
        </p:txBody>
      </p:sp>
    </p:spTree>
    <p:extLst>
      <p:ext uri="{BB962C8B-B14F-4D97-AF65-F5344CB8AC3E}">
        <p14:creationId xmlns:p14="http://schemas.microsoft.com/office/powerpoint/2010/main" val="9437436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29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926347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30</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40900034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31</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2323118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Please remember, all decisions must be based on multiple sources of data.  This scenario specifically addresses the removal of a related service that is NOT also a primary or secondary eligibility area.</a:t>
            </a:r>
          </a:p>
          <a:p>
            <a:endParaRPr lang="en-US" dirty="0"/>
          </a:p>
          <a:p>
            <a:r>
              <a:rPr lang="en-US" dirty="0"/>
              <a:t>If the removal of speech as a related service also removes speech as an eligibility category, then a reevaluation for eligibility and programming purposes is necessary. This was explained in more detail earlier in this presentation.</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34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5419526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a:t>The first part of this</a:t>
            </a:r>
            <a:r>
              <a:rPr lang="en-US" baseline="0" dirty="0"/>
              <a:t> module will discuss </a:t>
            </a:r>
            <a:r>
              <a:rPr lang="en-US" dirty="0"/>
              <a:t>what a reevaluation is. </a:t>
            </a:r>
            <a:endParaRPr dirty="0"/>
          </a:p>
        </p:txBody>
      </p:sp>
      <p:sp>
        <p:nvSpPr>
          <p:cNvPr id="92" name="Shape 92"/>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28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98" name="Shape 98"/>
          <p:cNvSpPr txBox="1">
            <a:spLocks noGrp="1"/>
          </p:cNvSpPr>
          <p:nvPr>
            <p:ph type="body" idx="1"/>
          </p:nvPr>
        </p:nvSpPr>
        <p:spPr>
          <a:xfrm>
            <a:off x="685800" y="4400550"/>
            <a:ext cx="5486399" cy="3600450"/>
          </a:xfrm>
          <a:prstGeom prst="rect">
            <a:avLst/>
          </a:prstGeom>
          <a:noFill/>
          <a:ln>
            <a:noFill/>
          </a:ln>
        </p:spPr>
        <p:txBody>
          <a:bodyPr lIns="91425" tIns="45700" rIns="91425" bIns="45700" anchor="t" anchorCtr="0">
            <a:noAutofit/>
          </a:bodyPr>
          <a:lstStyle/>
          <a:p>
            <a:pPr marL="0" marR="0" lvl="0" indent="0" algn="l" rtl="0">
              <a:spcBef>
                <a:spcPts val="0"/>
              </a:spcBef>
              <a:buSzPct val="25000"/>
              <a:buNone/>
            </a:pPr>
            <a:r>
              <a:rPr lang="x-none" sz="1200" b="0" i="0" u="none" strike="noStrike" cap="none">
                <a:solidFill>
                  <a:schemeClr val="dk1"/>
                </a:solidFill>
                <a:latin typeface="Calibri"/>
                <a:ea typeface="Calibri"/>
                <a:cs typeface="Calibri"/>
                <a:sym typeface="Calibri"/>
              </a:rPr>
              <a:t>According to the</a:t>
            </a:r>
            <a:r>
              <a:rPr lang="x-none" sz="1200" b="0" i="1" u="none" strike="noStrike" cap="none">
                <a:solidFill>
                  <a:schemeClr val="dk1"/>
                </a:solidFill>
                <a:latin typeface="Calibri"/>
                <a:ea typeface="Calibri"/>
                <a:cs typeface="Calibri"/>
                <a:sym typeface="Calibri"/>
              </a:rPr>
              <a:t> NC Policies Governing</a:t>
            </a:r>
            <a:r>
              <a:rPr lang="x-none" sz="1200" b="0" i="1" u="none" strike="noStrike" cap="none" baseline="0">
                <a:solidFill>
                  <a:schemeClr val="dk1"/>
                </a:solidFill>
                <a:latin typeface="Calibri"/>
                <a:ea typeface="Calibri"/>
                <a:cs typeface="Calibri"/>
                <a:sym typeface="Calibri"/>
              </a:rPr>
              <a:t> Services for Children With Disabilities</a:t>
            </a:r>
            <a:r>
              <a:rPr lang="x-none" sz="1200" b="0" i="0" u="none" strike="noStrike" cap="none" baseline="0">
                <a:solidFill>
                  <a:schemeClr val="dk1"/>
                </a:solidFill>
                <a:latin typeface="Calibri"/>
                <a:ea typeface="Calibri"/>
                <a:cs typeface="Calibri"/>
                <a:sym typeface="Calibri"/>
              </a:rPr>
              <a:t>, </a:t>
            </a:r>
            <a:r>
              <a:rPr lang="x-none" sz="1200" b="0" i="0" u="none" strike="noStrike" cap="none">
                <a:solidFill>
                  <a:schemeClr val="dk1"/>
                </a:solidFill>
                <a:latin typeface="Calibri"/>
                <a:ea typeface="Calibri"/>
                <a:cs typeface="Calibri"/>
                <a:sym typeface="Calibri"/>
              </a:rPr>
              <a:t>Reevaluatio</a:t>
            </a:r>
            <a:r>
              <a:rPr lang="x-none" sz="1200" b="0" i="0" u="none" strike="noStrike" cap="none" baseline="0">
                <a:solidFill>
                  <a:schemeClr val="dk1"/>
                </a:solidFill>
                <a:latin typeface="Calibri"/>
                <a:ea typeface="Calibri"/>
                <a:cs typeface="Calibri"/>
                <a:sym typeface="Calibri"/>
              </a:rPr>
              <a:t>n is t</a:t>
            </a:r>
            <a:r>
              <a:rPr lang="x-none" sz="1200" b="0" i="0" u="none" strike="noStrike" cap="none">
                <a:solidFill>
                  <a:schemeClr val="dk1"/>
                </a:solidFill>
                <a:latin typeface="Calibri"/>
                <a:ea typeface="Calibri"/>
                <a:cs typeface="Calibri"/>
                <a:sym typeface="Calibri"/>
              </a:rPr>
              <a:t>he process of examining existing data, and if determined necessary, gathering additional data in order to:</a:t>
            </a:r>
          </a:p>
          <a:p>
            <a:pPr marL="0" marR="0" lvl="0" indent="0" algn="l" rtl="0">
              <a:spcBef>
                <a:spcPts val="0"/>
              </a:spcBef>
              <a:buSzPct val="25000"/>
              <a:buNone/>
            </a:pPr>
            <a:r>
              <a:rPr lang="x-none" sz="1200" b="0" i="0" u="none" strike="noStrike" cap="none">
                <a:solidFill>
                  <a:schemeClr val="dk1"/>
                </a:solidFill>
                <a:latin typeface="Calibri"/>
                <a:ea typeface="Calibri"/>
                <a:cs typeface="Calibri"/>
                <a:sym typeface="Calibri"/>
              </a:rPr>
              <a:t>Determine continuing eligibility for special education and related services;</a:t>
            </a:r>
          </a:p>
          <a:p>
            <a:pPr marL="0" marR="0" lvl="0" indent="0" algn="l" rtl="0">
              <a:spcBef>
                <a:spcPts val="0"/>
              </a:spcBef>
              <a:buSzPct val="25000"/>
              <a:buNone/>
            </a:pPr>
            <a:r>
              <a:rPr lang="x-none" sz="1200" b="0" i="0" u="none" strike="noStrike" cap="none">
                <a:solidFill>
                  <a:schemeClr val="dk1"/>
                </a:solidFill>
                <a:latin typeface="Calibri"/>
                <a:ea typeface="Calibri"/>
                <a:cs typeface="Calibri"/>
                <a:sym typeface="Calibri"/>
              </a:rPr>
              <a:t>Assure that the continuing individual needs of a student are identified; and </a:t>
            </a:r>
          </a:p>
          <a:p>
            <a:pPr marL="0" marR="0" lvl="0" indent="0" algn="l" rtl="0">
              <a:spcBef>
                <a:spcPts val="0"/>
              </a:spcBef>
              <a:buSzPct val="25000"/>
              <a:buNone/>
            </a:pPr>
            <a:r>
              <a:rPr lang="x-none" sz="1200" b="0" i="0" u="none" strike="noStrike" cap="none">
                <a:solidFill>
                  <a:schemeClr val="dk1"/>
                </a:solidFill>
                <a:latin typeface="Calibri"/>
                <a:ea typeface="Calibri"/>
                <a:cs typeface="Calibri"/>
                <a:sym typeface="Calibri"/>
              </a:rPr>
              <a:t>Assure appropriate instructional programming is being provided.</a:t>
            </a: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r>
              <a:rPr lang="en-US" sz="1200" b="0" i="0" u="none" strike="noStrike" cap="none" dirty="0">
                <a:solidFill>
                  <a:schemeClr val="dk1"/>
                </a:solidFill>
                <a:latin typeface="Calibri"/>
                <a:ea typeface="Calibri"/>
                <a:cs typeface="Calibri"/>
                <a:sym typeface="Calibri"/>
              </a:rPr>
              <a:t>An</a:t>
            </a:r>
            <a:r>
              <a:rPr lang="en-US" sz="1200" b="0" i="0" u="none" strike="noStrike" cap="none" baseline="0" dirty="0">
                <a:solidFill>
                  <a:schemeClr val="dk1"/>
                </a:solidFill>
                <a:latin typeface="Calibri"/>
                <a:ea typeface="Calibri"/>
                <a:cs typeface="Calibri"/>
                <a:sym typeface="Calibri"/>
              </a:rPr>
              <a:t> IEP team will answer the question of whether or not FORMAL evaluations are needed to determine </a:t>
            </a:r>
            <a:r>
              <a:rPr lang="en-US" sz="1200" b="0" i="1" u="none" strike="noStrike" cap="none" baseline="0" dirty="0">
                <a:solidFill>
                  <a:schemeClr val="dk1"/>
                </a:solidFill>
                <a:latin typeface="Calibri"/>
                <a:ea typeface="Calibri"/>
                <a:cs typeface="Calibri"/>
                <a:sym typeface="Calibri"/>
              </a:rPr>
              <a:t>eligibility </a:t>
            </a:r>
            <a:r>
              <a:rPr lang="en-US" sz="1200" b="0" i="0" u="none" strike="noStrike" cap="none" baseline="0" dirty="0">
                <a:solidFill>
                  <a:schemeClr val="dk1"/>
                </a:solidFill>
                <a:latin typeface="Calibri"/>
                <a:ea typeface="Calibri"/>
                <a:cs typeface="Calibri"/>
                <a:sym typeface="Calibri"/>
              </a:rPr>
              <a:t>and/or make </a:t>
            </a:r>
            <a:r>
              <a:rPr lang="en-US" sz="1200" b="0" i="1" u="none" strike="noStrike" cap="none" baseline="0" dirty="0">
                <a:solidFill>
                  <a:schemeClr val="dk1"/>
                </a:solidFill>
                <a:latin typeface="Calibri"/>
                <a:ea typeface="Calibri"/>
                <a:cs typeface="Calibri"/>
                <a:sym typeface="Calibri"/>
              </a:rPr>
              <a:t>programming </a:t>
            </a:r>
            <a:r>
              <a:rPr lang="en-US" sz="1200" b="0" i="0" u="none" strike="noStrike" cap="none" baseline="0" dirty="0">
                <a:solidFill>
                  <a:schemeClr val="dk1"/>
                </a:solidFill>
                <a:latin typeface="Calibri"/>
                <a:ea typeface="Calibri"/>
                <a:cs typeface="Calibri"/>
                <a:sym typeface="Calibri"/>
              </a:rPr>
              <a:t>decisions.</a:t>
            </a:r>
            <a:endParaRPr lang="x-none" sz="1200" b="0" i="0"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a:p>
            <a:pPr>
              <a:buSzPct val="25000"/>
            </a:pPr>
            <a:endParaRPr lang="x-none" sz="1200" b="0" i="1" u="none" strike="noStrike" cap="none">
              <a:solidFill>
                <a:schemeClr val="dk1"/>
              </a:solidFill>
              <a:latin typeface="Calibri"/>
              <a:ea typeface="Calibri"/>
              <a:cs typeface="Calibri"/>
              <a:sym typeface="Calibri"/>
            </a:endParaRPr>
          </a:p>
          <a:p>
            <a:pPr marL="0" marR="0" lvl="0" indent="0" algn="l" rtl="0">
              <a:spcBef>
                <a:spcPts val="0"/>
              </a:spcBef>
              <a:buSzPct val="25000"/>
              <a:buNone/>
            </a:pPr>
            <a:endParaRPr lang="en-US" sz="1200" b="0" i="0" u="none" strike="noStrike" cap="none" dirty="0">
              <a:solidFill>
                <a:schemeClr val="dk1"/>
              </a:solidFill>
              <a:latin typeface="Calibri"/>
              <a:ea typeface="Calibri"/>
              <a:cs typeface="Calibri"/>
              <a:sym typeface="Calibri"/>
            </a:endParaRPr>
          </a:p>
        </p:txBody>
      </p:sp>
      <p:sp>
        <p:nvSpPr>
          <p:cNvPr id="99" name="Shape 99"/>
          <p:cNvSpPr txBox="1">
            <a:spLocks noGrp="1"/>
          </p:cNvSpPr>
          <p:nvPr>
            <p:ph type="sldNum" idx="12"/>
          </p:nvPr>
        </p:nvSpPr>
        <p:spPr>
          <a:xfrm>
            <a:off x="3884612" y="8685213"/>
            <a:ext cx="2971799" cy="458786"/>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Calibri"/>
                <a:ea typeface="Calibri"/>
                <a:cs typeface="Calibri"/>
                <a:sym typeface="Calibri"/>
              </a:rPr>
              <a:t>4</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46368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400550"/>
            <a:ext cx="5486399" cy="3600450"/>
          </a:xfrm>
          <a:prstGeom prst="rect">
            <a:avLst/>
          </a:prstGeom>
        </p:spPr>
        <p:txBody>
          <a:bodyPr lIns="91425" tIns="91425" rIns="91425" bIns="91425" anchor="t" anchorCtr="0">
            <a:noAutofit/>
          </a:bodyPr>
          <a:lstStyle/>
          <a:p>
            <a:pPr lvl="0">
              <a:spcBef>
                <a:spcPts val="0"/>
              </a:spcBef>
              <a:buNone/>
            </a:pPr>
            <a:r>
              <a:rPr lang="en-US" dirty="0"/>
              <a:t>When is a reevaluation</a:t>
            </a:r>
            <a:r>
              <a:rPr lang="en-US" baseline="0" dirty="0"/>
              <a:t> required?</a:t>
            </a:r>
            <a:endParaRPr dirty="0"/>
          </a:p>
        </p:txBody>
      </p:sp>
      <p:sp>
        <p:nvSpPr>
          <p:cNvPr id="106" name="Shape 106"/>
          <p:cNvSpPr>
            <a:spLocks noGrp="1" noRot="1" noChangeAspect="1"/>
          </p:cNvSpPr>
          <p:nvPr>
            <p:ph type="sldImg" idx="2"/>
          </p:nvPr>
        </p:nvSpPr>
        <p:spPr>
          <a:xfrm>
            <a:off x="685800" y="1143000"/>
            <a:ext cx="5486400" cy="30861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513954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These </a:t>
            </a:r>
            <a:r>
              <a:rPr lang="en-US" i="1" dirty="0"/>
              <a:t>Policies</a:t>
            </a:r>
            <a:r>
              <a:rPr lang="en-US" dirty="0"/>
              <a:t> establish the conditions by which a reevaluation MAY and MUST be conducted. </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6</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4535701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Programming is defined as a need to gather formal evaluation data in order to review and/or revise the student’s current individualized education program. In this scenario, there are no questions or concerns about the child’s eligibility determination. Therefore, this reevaluation would not re-set the student three-year reevaluation date by which the IEP Team </a:t>
            </a:r>
            <a:r>
              <a:rPr lang="en-US" b="1" dirty="0"/>
              <a:t>MUST </a:t>
            </a:r>
            <a:r>
              <a:rPr lang="en-US" dirty="0"/>
              <a:t>consider whether or not a child continues to be a child with a disability.</a:t>
            </a:r>
          </a:p>
          <a:p>
            <a:endParaRPr lang="en-US" dirty="0"/>
          </a:p>
          <a:p>
            <a:r>
              <a:rPr lang="en-US" dirty="0"/>
              <a:t>The </a:t>
            </a:r>
            <a:r>
              <a:rPr lang="en-US" i="1" dirty="0"/>
              <a:t>Policies </a:t>
            </a:r>
            <a:r>
              <a:rPr lang="en-US" i="0" dirty="0"/>
              <a:t>indicate that the a “timely reevaluation” is conducted [NC 1503-2.4(a)]. However, there are no definitions of timely. </a:t>
            </a:r>
          </a:p>
          <a:p>
            <a:endParaRPr lang="en-US" i="0" dirty="0"/>
          </a:p>
          <a:p>
            <a:r>
              <a:rPr lang="en-US" i="0" dirty="0"/>
              <a:t>In the scenario in which programming is the purpose for reevaluation, “timely” could be defined in many ways. For example, prior to the annual IEP, sooner rather than later due to change in progress thus triggering the LEA’s responsibility to review and revise the IEP, etc.</a:t>
            </a:r>
            <a:endParaRPr lang="en-US" i="1"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7</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973759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i="0" dirty="0"/>
              <a:t>A reevaluation must be conducted once every three years in order to determine whether a child with a disability continues to be a child with a disability, determine the unique needs of the student and ensure that the IEP is appropriately calculated to address those unique needs.</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8</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7867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i="0" dirty="0"/>
              <a:t>Reevaluations must occur before a child is exited from special education. This does not necessarily mean that evaluations must be conducted, but rather that the reevaluation process must occur with a review of existing data and an IEP Team determination about whether or not formal evaluations are required.</a:t>
            </a:r>
          </a:p>
          <a:p>
            <a:endParaRPr lang="en-US" i="0" dirty="0"/>
          </a:p>
          <a:p>
            <a:r>
              <a:rPr lang="en-US" i="0" dirty="0"/>
              <a:t>The EC Division often receives questions about whether or not a reevaluation must be conducted prior to removing related services. If the related service area corresponds to a primary or secondary eligibility category and the disability area is no longer suspected, then a reevaluation for the purpose of determining eligibility must be conducted. This interpretation is consistent with the policy citation on this slide referenced by (e)(1).</a:t>
            </a:r>
          </a:p>
          <a:p>
            <a:endParaRPr lang="en-US" i="0" dirty="0"/>
          </a:p>
          <a:p>
            <a:r>
              <a:rPr lang="en-US" i="0" dirty="0"/>
              <a:t>For example, if the child’s primary disability is “Specific Learning Disability” and the secondary disability is “Speech”, and “Speech” is no longer a suspected disability in need of specially-designed instruction; then a reevaluation to determine eligibility would be conducted. Both disability areas would be reviewed at the same time and the re-evaluation clock is reset for three years pending the outcome.</a:t>
            </a:r>
          </a:p>
          <a:p>
            <a:endParaRPr lang="en-US" i="0" dirty="0"/>
          </a:p>
          <a:p>
            <a:r>
              <a:rPr lang="en-US" i="0" dirty="0"/>
              <a:t>Later in this presentation, we will review when a reevaluation regarding removing a related service that is not tied to a specific eligibility area (programming), may or may not be needed.</a:t>
            </a: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Calibri"/>
                <a:ea typeface="Calibri"/>
                <a:cs typeface="Calibri"/>
                <a:sym typeface="Calibri"/>
              </a:rPr>
              <a:t>9</a:t>
            </a:fld>
            <a:endParaRPr lang="en-US" sz="1200" b="0" i="0" u="none" strike="noStrike" cap="none"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8141943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464DD493-54A8-6645-8A1D-EE121F3751F4}" type="datetimeFigureOut">
              <a:rPr lang="en-US" smtClean="0">
                <a:solidFill>
                  <a:srgbClr val="FFFFFF">
                    <a:lumMod val="50000"/>
                  </a:srgbClr>
                </a:solidFill>
              </a:rPr>
              <a:pPr/>
              <a:t>7/24/18</a:t>
            </a:fld>
            <a:endParaRPr lang="en-US" dirty="0">
              <a:solidFill>
                <a:srgbClr val="FFFFFF">
                  <a:lumMod val="50000"/>
                </a:srgbClr>
              </a:solidFill>
            </a:endParaRPr>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dirty="0">
              <a:solidFill>
                <a:srgbClr val="FFFFFF">
                  <a:lumMod val="65000"/>
                </a:srgbClr>
              </a:solidFill>
            </a:endParaRPr>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C6893BA7-6C56-9044-8436-A632F30D73D8}" type="slidenum">
              <a:rPr lang="en-US" smtClean="0">
                <a:solidFill>
                  <a:srgbClr val="FFFFFF">
                    <a:lumMod val="65000"/>
                  </a:srgbClr>
                </a:solidFill>
              </a:rPr>
              <a:pPr/>
              <a:t>‹#›</a:t>
            </a:fld>
            <a:endParaRPr lang="en-US" dirty="0">
              <a:solidFill>
                <a:srgbClr val="FFFFFF">
                  <a:lumMod val="65000"/>
                </a:srgbClr>
              </a:solidFill>
            </a:endParaRP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595731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5" name="Footer Placeholder 4"/>
          <p:cNvSpPr>
            <a:spLocks noGrp="1"/>
          </p:cNvSpPr>
          <p:nvPr>
            <p:ph type="ftr" sz="quarter" idx="11"/>
          </p:nvPr>
        </p:nvSpPr>
        <p:spPr/>
        <p:txBody>
          <a:bodyPr/>
          <a:lstStyle/>
          <a:p>
            <a:endParaRPr lang="en-US" dirty="0">
              <a:solidFill>
                <a:srgbClr val="46464A">
                  <a:lumMod val="20000"/>
                  <a:lumOff val="80000"/>
                </a:srgbClr>
              </a:solidFill>
            </a:endParaRPr>
          </a:p>
        </p:txBody>
      </p:sp>
      <p:sp>
        <p:nvSpPr>
          <p:cNvPr id="6" name="Slide Number Placeholder 5"/>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2123401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5" name="Footer Placeholder 4"/>
          <p:cNvSpPr>
            <a:spLocks noGrp="1"/>
          </p:cNvSpPr>
          <p:nvPr>
            <p:ph type="ftr" sz="quarter" idx="11"/>
          </p:nvPr>
        </p:nvSpPr>
        <p:spPr/>
        <p:txBody>
          <a:bodyPr/>
          <a:lstStyle/>
          <a:p>
            <a:endParaRPr lang="en-US" dirty="0">
              <a:solidFill>
                <a:srgbClr val="46464A">
                  <a:lumMod val="20000"/>
                  <a:lumOff val="80000"/>
                </a:srgbClr>
              </a:solidFill>
            </a:endParaRPr>
          </a:p>
        </p:txBody>
      </p:sp>
      <p:sp>
        <p:nvSpPr>
          <p:cNvPr id="6" name="Slide Number Placeholder 5"/>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129791553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5" name="Footer Placeholder 4"/>
          <p:cNvSpPr>
            <a:spLocks noGrp="1"/>
          </p:cNvSpPr>
          <p:nvPr>
            <p:ph type="ftr" sz="quarter" idx="11"/>
          </p:nvPr>
        </p:nvSpPr>
        <p:spPr/>
        <p:txBody>
          <a:bodyPr/>
          <a:lstStyle/>
          <a:p>
            <a:endParaRPr lang="en-US" dirty="0">
              <a:solidFill>
                <a:srgbClr val="46464A">
                  <a:lumMod val="20000"/>
                  <a:lumOff val="80000"/>
                </a:srgbClr>
              </a:solidFill>
            </a:endParaRPr>
          </a:p>
        </p:txBody>
      </p:sp>
      <p:sp>
        <p:nvSpPr>
          <p:cNvPr id="6" name="Slide Number Placeholder 5"/>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3247592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5" name="Footer Placeholder 4"/>
          <p:cNvSpPr>
            <a:spLocks noGrp="1"/>
          </p:cNvSpPr>
          <p:nvPr>
            <p:ph type="ftr" sz="quarter" idx="11"/>
          </p:nvPr>
        </p:nvSpPr>
        <p:spPr/>
        <p:txBody>
          <a:bodyPr/>
          <a:lstStyle/>
          <a:p>
            <a:endParaRPr lang="en-US" dirty="0">
              <a:solidFill>
                <a:srgbClr val="46464A">
                  <a:lumMod val="20000"/>
                  <a:lumOff val="80000"/>
                </a:srgbClr>
              </a:solidFill>
            </a:endParaRPr>
          </a:p>
        </p:txBody>
      </p:sp>
      <p:sp>
        <p:nvSpPr>
          <p:cNvPr id="6" name="Slide Number Placeholder 5"/>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04954892"/>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6" name="Footer Placeholder 5"/>
          <p:cNvSpPr>
            <a:spLocks noGrp="1"/>
          </p:cNvSpPr>
          <p:nvPr>
            <p:ph type="ftr" sz="quarter" idx="11"/>
          </p:nvPr>
        </p:nvSpPr>
        <p:spPr/>
        <p:txBody>
          <a:bodyPr/>
          <a:lstStyle/>
          <a:p>
            <a:endParaRPr lang="en-US" dirty="0">
              <a:solidFill>
                <a:srgbClr val="46464A">
                  <a:lumMod val="20000"/>
                  <a:lumOff val="80000"/>
                </a:srgbClr>
              </a:solidFill>
            </a:endParaRPr>
          </a:p>
        </p:txBody>
      </p:sp>
      <p:sp>
        <p:nvSpPr>
          <p:cNvPr id="7" name="Slide Number Placeholder 6"/>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1143390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8" name="Footer Placeholder 7"/>
          <p:cNvSpPr>
            <a:spLocks noGrp="1"/>
          </p:cNvSpPr>
          <p:nvPr>
            <p:ph type="ftr" sz="quarter" idx="11"/>
          </p:nvPr>
        </p:nvSpPr>
        <p:spPr/>
        <p:txBody>
          <a:bodyPr/>
          <a:lstStyle/>
          <a:p>
            <a:endParaRPr lang="en-US" dirty="0">
              <a:solidFill>
                <a:srgbClr val="46464A">
                  <a:lumMod val="20000"/>
                  <a:lumOff val="80000"/>
                </a:srgbClr>
              </a:solidFill>
            </a:endParaRPr>
          </a:p>
        </p:txBody>
      </p:sp>
      <p:sp>
        <p:nvSpPr>
          <p:cNvPr id="9" name="Slide Number Placeholder 8"/>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3065955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4" name="Footer Placeholder 3"/>
          <p:cNvSpPr>
            <a:spLocks noGrp="1"/>
          </p:cNvSpPr>
          <p:nvPr>
            <p:ph type="ftr" sz="quarter" idx="11"/>
          </p:nvPr>
        </p:nvSpPr>
        <p:spPr/>
        <p:txBody>
          <a:bodyPr/>
          <a:lstStyle/>
          <a:p>
            <a:endParaRPr lang="en-US" dirty="0">
              <a:solidFill>
                <a:srgbClr val="46464A">
                  <a:lumMod val="20000"/>
                  <a:lumOff val="80000"/>
                </a:srgbClr>
              </a:solidFill>
            </a:endParaRPr>
          </a:p>
        </p:txBody>
      </p:sp>
      <p:sp>
        <p:nvSpPr>
          <p:cNvPr id="5" name="Slide Number Placeholder 4"/>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3245992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3" name="Footer Placeholder 2"/>
          <p:cNvSpPr>
            <a:spLocks noGrp="1"/>
          </p:cNvSpPr>
          <p:nvPr>
            <p:ph type="ftr" sz="quarter" idx="11"/>
          </p:nvPr>
        </p:nvSpPr>
        <p:spPr/>
        <p:txBody>
          <a:bodyPr/>
          <a:lstStyle/>
          <a:p>
            <a:endParaRPr lang="en-US" dirty="0">
              <a:solidFill>
                <a:srgbClr val="46464A">
                  <a:lumMod val="20000"/>
                  <a:lumOff val="80000"/>
                </a:srgbClr>
              </a:solidFill>
            </a:endParaRPr>
          </a:p>
        </p:txBody>
      </p:sp>
      <p:sp>
        <p:nvSpPr>
          <p:cNvPr id="4" name="Slide Number Placeholder 3"/>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143522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6" name="Footer Placeholder 5"/>
          <p:cNvSpPr>
            <a:spLocks noGrp="1"/>
          </p:cNvSpPr>
          <p:nvPr>
            <p:ph type="ftr" sz="quarter" idx="11"/>
          </p:nvPr>
        </p:nvSpPr>
        <p:spPr/>
        <p:txBody>
          <a:bodyPr/>
          <a:lstStyle/>
          <a:p>
            <a:endParaRPr lang="en-US" dirty="0">
              <a:solidFill>
                <a:srgbClr val="46464A">
                  <a:lumMod val="20000"/>
                  <a:lumOff val="80000"/>
                </a:srgbClr>
              </a:solidFill>
            </a:endParaRPr>
          </a:p>
        </p:txBody>
      </p:sp>
      <p:sp>
        <p:nvSpPr>
          <p:cNvPr id="7" name="Slide Number Placeholder 6"/>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2154731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64DD493-54A8-6645-8A1D-EE121F3751F4}" type="datetimeFigureOut">
              <a:rPr lang="en-US" smtClean="0">
                <a:solidFill>
                  <a:srgbClr val="46464A">
                    <a:lumMod val="20000"/>
                    <a:lumOff val="80000"/>
                  </a:srgbClr>
                </a:solidFill>
              </a:rPr>
              <a:pPr/>
              <a:t>7/24/18</a:t>
            </a:fld>
            <a:endParaRPr lang="en-US" dirty="0">
              <a:solidFill>
                <a:srgbClr val="46464A">
                  <a:lumMod val="20000"/>
                  <a:lumOff val="80000"/>
                </a:srgbClr>
              </a:solidFill>
            </a:endParaRPr>
          </a:p>
        </p:txBody>
      </p:sp>
      <p:sp>
        <p:nvSpPr>
          <p:cNvPr id="6" name="Footer Placeholder 5"/>
          <p:cNvSpPr>
            <a:spLocks noGrp="1"/>
          </p:cNvSpPr>
          <p:nvPr>
            <p:ph type="ftr" sz="quarter" idx="11"/>
          </p:nvPr>
        </p:nvSpPr>
        <p:spPr/>
        <p:txBody>
          <a:bodyPr/>
          <a:lstStyle/>
          <a:p>
            <a:endParaRPr lang="en-US" dirty="0">
              <a:solidFill>
                <a:srgbClr val="46464A">
                  <a:lumMod val="20000"/>
                  <a:lumOff val="80000"/>
                </a:srgbClr>
              </a:solidFill>
            </a:endParaRPr>
          </a:p>
        </p:txBody>
      </p:sp>
      <p:sp>
        <p:nvSpPr>
          <p:cNvPr id="7" name="Slide Number Placeholder 6"/>
          <p:cNvSpPr>
            <a:spLocks noGrp="1"/>
          </p:cNvSpPr>
          <p:nvPr>
            <p:ph type="sldNum" sz="quarter" idx="12"/>
          </p:nvPr>
        </p:nvSpPr>
        <p:spPr/>
        <p:txBody>
          <a:bodyPr/>
          <a:lstStyle/>
          <a:p>
            <a:fld id="{C6893BA7-6C56-9044-8436-A632F30D73D8}" type="slidenum">
              <a:rPr lang="en-US" smtClean="0">
                <a:solidFill>
                  <a:srgbClr val="46464A">
                    <a:lumMod val="60000"/>
                    <a:lumOff val="40000"/>
                  </a:srgbClr>
                </a:solidFill>
              </a:rPr>
              <a:pPr/>
              <a:t>‹#›</a:t>
            </a:fld>
            <a:endParaRPr lang="en-US" dirty="0">
              <a:solidFill>
                <a:srgbClr val="46464A">
                  <a:lumMod val="60000"/>
                  <a:lumOff val="40000"/>
                </a:srgbClr>
              </a:solidFill>
            </a:endParaRPr>
          </a:p>
        </p:txBody>
      </p:sp>
    </p:spTree>
    <p:extLst>
      <p:ext uri="{BB962C8B-B14F-4D97-AF65-F5344CB8AC3E}">
        <p14:creationId xmlns:p14="http://schemas.microsoft.com/office/powerpoint/2010/main" val="39134989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464DD493-54A8-6645-8A1D-EE121F3751F4}" type="datetimeFigureOut">
              <a:rPr lang="en-US" kern="1200" smtClean="0">
                <a:solidFill>
                  <a:srgbClr val="46464A">
                    <a:lumMod val="20000"/>
                    <a:lumOff val="80000"/>
                  </a:srgbClr>
                </a:solidFill>
                <a:latin typeface="Century Schoolbook" panose="02040604050505020304"/>
                <a:ea typeface="+mn-ea"/>
                <a:cs typeface="+mn-cs"/>
              </a:rPr>
              <a:pPr/>
              <a:t>7/24/18</a:t>
            </a:fld>
            <a:endParaRPr lang="en-US" kern="1200" dirty="0">
              <a:solidFill>
                <a:srgbClr val="46464A">
                  <a:lumMod val="20000"/>
                  <a:lumOff val="80000"/>
                </a:srgbClr>
              </a:solidFill>
              <a:latin typeface="Century Schoolbook" panose="02040604050505020304"/>
              <a:ea typeface="+mn-ea"/>
              <a:cs typeface="+mn-cs"/>
            </a:endParaRPr>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kern="1200" dirty="0">
              <a:solidFill>
                <a:srgbClr val="46464A">
                  <a:lumMod val="20000"/>
                  <a:lumOff val="80000"/>
                </a:srgbClr>
              </a:solidFill>
              <a:latin typeface="Century Schoolbook" panose="02040604050505020304"/>
              <a:ea typeface="+mn-ea"/>
              <a:cs typeface="+mn-cs"/>
            </a:endParaRPr>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C6893BA7-6C56-9044-8436-A632F30D73D8}" type="slidenum">
              <a:rPr lang="en-US" kern="1200" smtClean="0">
                <a:solidFill>
                  <a:srgbClr val="46464A">
                    <a:lumMod val="60000"/>
                    <a:lumOff val="40000"/>
                  </a:srgbClr>
                </a:solidFill>
                <a:latin typeface="Century Schoolbook" panose="02040604050505020304"/>
                <a:ea typeface="+mn-ea"/>
                <a:cs typeface="+mn-cs"/>
              </a:rPr>
              <a:pPr/>
              <a:t>‹#›</a:t>
            </a:fld>
            <a:endParaRPr lang="en-US" kern="1200" dirty="0">
              <a:solidFill>
                <a:srgbClr val="46464A">
                  <a:lumMod val="60000"/>
                  <a:lumOff val="40000"/>
                </a:srgbClr>
              </a:solidFill>
              <a:latin typeface="Century Schoolbook" panose="02040604050505020304"/>
              <a:ea typeface="+mn-ea"/>
              <a:cs typeface="+mn-cs"/>
            </a:endParaRPr>
          </a:p>
        </p:txBody>
      </p:sp>
    </p:spTree>
    <p:extLst>
      <p:ext uri="{BB962C8B-B14F-4D97-AF65-F5344CB8AC3E}">
        <p14:creationId xmlns:p14="http://schemas.microsoft.com/office/powerpoint/2010/main" val="15443965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Individualized Education Programs</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Module #5:	Reevaluation </a:t>
            </a:r>
          </a:p>
          <a:p>
            <a:r>
              <a:rPr lang="en-US" dirty="0"/>
              <a:t>     		Evaluation Plan</a:t>
            </a:r>
          </a:p>
          <a:p>
            <a:r>
              <a:rPr lang="en-US" dirty="0"/>
              <a:t>		Consent for Evaluation/Reevaluation</a:t>
            </a:r>
          </a:p>
        </p:txBody>
      </p:sp>
      <p:pic>
        <p:nvPicPr>
          <p:cNvPr id="8" name="Picture 7"/>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spTree>
    <p:extLst>
      <p:ext uri="{BB962C8B-B14F-4D97-AF65-F5344CB8AC3E}">
        <p14:creationId xmlns:p14="http://schemas.microsoft.com/office/powerpoint/2010/main" val="3358711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81D9-05C6-F447-8676-7CC64151ABBB}"/>
              </a:ext>
            </a:extLst>
          </p:cNvPr>
          <p:cNvSpPr>
            <a:spLocks noGrp="1"/>
          </p:cNvSpPr>
          <p:nvPr>
            <p:ph type="title"/>
          </p:nvPr>
        </p:nvSpPr>
        <p:spPr/>
        <p:txBody>
          <a:bodyPr/>
          <a:lstStyle/>
          <a:p>
            <a:r>
              <a:rPr lang="en-US" dirty="0"/>
              <a:t>Reevaluations </a:t>
            </a:r>
            <a:r>
              <a:rPr lang="en-US" b="1" dirty="0"/>
              <a:t>MUST</a:t>
            </a:r>
            <a:r>
              <a:rPr lang="en-US" dirty="0"/>
              <a:t> Occur</a:t>
            </a:r>
          </a:p>
        </p:txBody>
      </p:sp>
      <p:sp>
        <p:nvSpPr>
          <p:cNvPr id="3" name="Content Placeholder 2">
            <a:extLst>
              <a:ext uri="{FF2B5EF4-FFF2-40B4-BE49-F238E27FC236}">
                <a16:creationId xmlns:a16="http://schemas.microsoft.com/office/drawing/2014/main" id="{FE2963F7-5C25-2546-B543-C89D64D1ED9D}"/>
              </a:ext>
            </a:extLst>
          </p:cNvPr>
          <p:cNvSpPr>
            <a:spLocks noGrp="1"/>
          </p:cNvSpPr>
          <p:nvPr>
            <p:ph idx="1"/>
          </p:nvPr>
        </p:nvSpPr>
        <p:spPr/>
        <p:txBody>
          <a:bodyPr>
            <a:normAutofit/>
          </a:bodyPr>
          <a:lstStyle/>
          <a:p>
            <a:pPr marL="0" indent="0">
              <a:buNone/>
            </a:pPr>
            <a:r>
              <a:rPr lang="en-US" sz="3200" dirty="0"/>
              <a:t>for students identified as </a:t>
            </a:r>
            <a:r>
              <a:rPr lang="en-US" sz="3200" dirty="0">
                <a:solidFill>
                  <a:srgbClr val="FF0000"/>
                </a:solidFill>
              </a:rPr>
              <a:t>developmentally delayed</a:t>
            </a:r>
            <a:r>
              <a:rPr lang="en-US" sz="3200" dirty="0"/>
              <a:t> </a:t>
            </a:r>
            <a:r>
              <a:rPr lang="en-US" sz="3200" i="1" dirty="0"/>
              <a:t>before turning eight years </a:t>
            </a:r>
            <a:r>
              <a:rPr lang="en-US" sz="3200" dirty="0"/>
              <a:t>of age or </a:t>
            </a:r>
            <a:r>
              <a:rPr lang="en-US" sz="3200" i="1" dirty="0"/>
              <a:t>prior to entering third grade</a:t>
            </a:r>
            <a:r>
              <a:rPr lang="en-US" sz="3200" dirty="0"/>
              <a:t>.</a:t>
            </a:r>
          </a:p>
        </p:txBody>
      </p:sp>
      <p:sp>
        <p:nvSpPr>
          <p:cNvPr id="7" name="TextBox 6">
            <a:extLst>
              <a:ext uri="{FF2B5EF4-FFF2-40B4-BE49-F238E27FC236}">
                <a16:creationId xmlns:a16="http://schemas.microsoft.com/office/drawing/2014/main" id="{AB5AE370-7729-2948-9A9E-C1B29D40977A}"/>
              </a:ext>
            </a:extLst>
          </p:cNvPr>
          <p:cNvSpPr txBox="1"/>
          <p:nvPr/>
        </p:nvSpPr>
        <p:spPr>
          <a:xfrm>
            <a:off x="9268691" y="5957456"/>
            <a:ext cx="1685821" cy="307777"/>
          </a:xfrm>
          <a:prstGeom prst="rect">
            <a:avLst/>
          </a:prstGeom>
          <a:noFill/>
        </p:spPr>
        <p:txBody>
          <a:bodyPr wrap="square" rtlCol="0">
            <a:spAutoFit/>
          </a:bodyPr>
          <a:lstStyle/>
          <a:p>
            <a:r>
              <a:rPr lang="en-US" dirty="0">
                <a:latin typeface="+mn-lt"/>
              </a:rPr>
              <a:t>NC 1503-2.4(c)</a:t>
            </a:r>
          </a:p>
        </p:txBody>
      </p:sp>
      <p:pic>
        <p:nvPicPr>
          <p:cNvPr id="4" name="Picture 3">
            <a:extLst>
              <a:ext uri="{FF2B5EF4-FFF2-40B4-BE49-F238E27FC236}">
                <a16:creationId xmlns:a16="http://schemas.microsoft.com/office/drawing/2014/main" id="{EE9D58A6-7FDA-6B41-86B4-B88A41DDE559}"/>
              </a:ext>
            </a:extLst>
          </p:cNvPr>
          <p:cNvPicPr>
            <a:picLocks noChangeAspect="1"/>
          </p:cNvPicPr>
          <p:nvPr/>
        </p:nvPicPr>
        <p:blipFill>
          <a:blip r:embed="rId3"/>
          <a:stretch>
            <a:fillRect/>
          </a:stretch>
        </p:blipFill>
        <p:spPr>
          <a:xfrm>
            <a:off x="452582" y="3606222"/>
            <a:ext cx="10769600" cy="1165198"/>
          </a:xfrm>
          <a:prstGeom prst="rect">
            <a:avLst/>
          </a:prstGeom>
        </p:spPr>
      </p:pic>
    </p:spTree>
    <p:extLst>
      <p:ext uri="{BB962C8B-B14F-4D97-AF65-F5344CB8AC3E}">
        <p14:creationId xmlns:p14="http://schemas.microsoft.com/office/powerpoint/2010/main" val="2628802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1: Review of Existing Data</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62311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6" name="Shape 136"/>
          <p:cNvSpPr txBox="1">
            <a:spLocks noGrp="1"/>
          </p:cNvSpPr>
          <p:nvPr>
            <p:ph type="title"/>
          </p:nvPr>
        </p:nvSpPr>
        <p:spPr>
          <a:prstGeom prst="rect">
            <a:avLst/>
          </a:prstGeom>
        </p:spPr>
        <p:txBody>
          <a:bodyPr lIns="91425" tIns="91425" rIns="91425" bIns="91425" anchor="ctr" anchorCtr="0">
            <a:noAutofit/>
          </a:bodyPr>
          <a:lstStyle/>
          <a:p>
            <a:pPr lvl="0" rtl="0">
              <a:spcBef>
                <a:spcPts val="0"/>
              </a:spcBef>
              <a:buNone/>
            </a:pPr>
            <a:r>
              <a:rPr lang="en-US" b="1" dirty="0"/>
              <a:t>Part 1: Review of Existing Data</a:t>
            </a:r>
          </a:p>
        </p:txBody>
      </p:sp>
      <p:sp>
        <p:nvSpPr>
          <p:cNvPr id="135" name="Shape 135"/>
          <p:cNvSpPr txBox="1">
            <a:spLocks noGrp="1"/>
          </p:cNvSpPr>
          <p:nvPr>
            <p:ph sz="half"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spcAft>
                <a:spcPts val="0"/>
              </a:spcAft>
              <a:buNone/>
            </a:pPr>
            <a:r>
              <a:rPr lang="en-US" sz="2400" b="1" dirty="0"/>
              <a:t>Record Review</a:t>
            </a:r>
          </a:p>
          <a:p>
            <a:pPr marL="457200" marR="0" lvl="0" indent="-228600" algn="l" rtl="0">
              <a:lnSpc>
                <a:spcPct val="90000"/>
              </a:lnSpc>
              <a:spcBef>
                <a:spcPts val="0"/>
              </a:spcBef>
              <a:spcAft>
                <a:spcPts val="0"/>
              </a:spcAft>
            </a:pPr>
            <a:r>
              <a:rPr lang="en-US" sz="2400" dirty="0"/>
              <a:t>Attendance</a:t>
            </a:r>
          </a:p>
          <a:p>
            <a:pPr marL="457200" marR="0" lvl="0" indent="-228600" algn="l" rtl="0">
              <a:lnSpc>
                <a:spcPct val="90000"/>
              </a:lnSpc>
              <a:spcBef>
                <a:spcPts val="0"/>
              </a:spcBef>
              <a:spcAft>
                <a:spcPts val="0"/>
              </a:spcAft>
            </a:pPr>
            <a:r>
              <a:rPr lang="en-US" sz="2400" dirty="0"/>
              <a:t>Past/current grades/work samples</a:t>
            </a:r>
          </a:p>
          <a:p>
            <a:pPr marL="457200" marR="0" lvl="0" indent="-228600" algn="l" rtl="0">
              <a:lnSpc>
                <a:spcPct val="90000"/>
              </a:lnSpc>
              <a:spcBef>
                <a:spcPts val="0"/>
              </a:spcBef>
              <a:spcAft>
                <a:spcPts val="0"/>
              </a:spcAft>
            </a:pPr>
            <a:r>
              <a:rPr lang="en-US" sz="2400" dirty="0"/>
              <a:t>Results of local and state assessment data</a:t>
            </a:r>
          </a:p>
          <a:p>
            <a:pPr marL="457200" marR="0" lvl="0" indent="-228600" algn="l" rtl="0">
              <a:lnSpc>
                <a:spcPct val="90000"/>
              </a:lnSpc>
              <a:spcBef>
                <a:spcPts val="0"/>
              </a:spcBef>
              <a:spcAft>
                <a:spcPts val="0"/>
              </a:spcAft>
            </a:pPr>
            <a:r>
              <a:rPr lang="en-US" sz="2400" dirty="0"/>
              <a:t>Relevant medical/health information</a:t>
            </a:r>
          </a:p>
          <a:p>
            <a:pPr marL="457200" marR="0" lvl="0" indent="-228600" algn="l" rtl="0">
              <a:lnSpc>
                <a:spcPct val="90000"/>
              </a:lnSpc>
              <a:spcBef>
                <a:spcPts val="0"/>
              </a:spcBef>
              <a:spcAft>
                <a:spcPts val="0"/>
              </a:spcAft>
            </a:pPr>
            <a:r>
              <a:rPr lang="en-US" sz="2400" dirty="0"/>
              <a:t>Discipline reports</a:t>
            </a:r>
          </a:p>
          <a:p>
            <a:pPr marL="457200" marR="0" lvl="0" indent="-228600" algn="l" rtl="0">
              <a:lnSpc>
                <a:spcPct val="90000"/>
              </a:lnSpc>
              <a:spcBef>
                <a:spcPts val="0"/>
              </a:spcBef>
              <a:spcAft>
                <a:spcPts val="0"/>
              </a:spcAft>
            </a:pPr>
            <a:r>
              <a:rPr lang="en-US" sz="2400" dirty="0"/>
              <a:t>IEP Progress</a:t>
            </a:r>
          </a:p>
          <a:p>
            <a:pPr marL="228600" lvl="0" indent="-228600">
              <a:lnSpc>
                <a:spcPct val="90000"/>
              </a:lnSpc>
              <a:spcBef>
                <a:spcPts val="1000"/>
              </a:spcBef>
              <a:buClr>
                <a:schemeClr val="dk1"/>
              </a:buClr>
              <a:buSzPct val="100000"/>
              <a:buNone/>
            </a:pPr>
            <a:endParaRPr lang="en-US" sz="1400" dirty="0">
              <a:solidFill>
                <a:srgbClr val="FF0000"/>
              </a:solidFill>
              <a:latin typeface="Calibri"/>
              <a:ea typeface="Calibri"/>
              <a:cs typeface="Calibri"/>
              <a:sym typeface="Calibri"/>
            </a:endParaRPr>
          </a:p>
          <a:p>
            <a:pPr marL="228600" marR="0" lvl="0" indent="-228600" algn="l" rtl="0">
              <a:lnSpc>
                <a:spcPct val="90000"/>
              </a:lnSpc>
              <a:spcBef>
                <a:spcPts val="1000"/>
              </a:spcBef>
              <a:buClr>
                <a:schemeClr val="dk1"/>
              </a:buClr>
              <a:buSzPct val="100000"/>
              <a:buFont typeface="Arial"/>
              <a:buNone/>
            </a:pPr>
            <a:endParaRPr sz="2800" b="0" i="0" u="none" strike="noStrike" cap="none" dirty="0">
              <a:solidFill>
                <a:schemeClr val="dk1"/>
              </a:solidFill>
              <a:latin typeface="Calibri"/>
              <a:ea typeface="Calibri"/>
              <a:cs typeface="Calibri"/>
              <a:sym typeface="Calibri"/>
            </a:endParaRPr>
          </a:p>
        </p:txBody>
      </p:sp>
      <p:sp>
        <p:nvSpPr>
          <p:cNvPr id="2" name="Content Placeholder 1">
            <a:extLst>
              <a:ext uri="{FF2B5EF4-FFF2-40B4-BE49-F238E27FC236}">
                <a16:creationId xmlns:a16="http://schemas.microsoft.com/office/drawing/2014/main" id="{040CF4F4-FBCA-7845-8EFD-29F3EF47DF71}"/>
              </a:ext>
            </a:extLst>
          </p:cNvPr>
          <p:cNvSpPr>
            <a:spLocks noGrp="1"/>
          </p:cNvSpPr>
          <p:nvPr>
            <p:ph sz="half" idx="2"/>
          </p:nvPr>
        </p:nvSpPr>
        <p:spPr/>
        <p:txBody>
          <a:bodyPr/>
          <a:lstStyle/>
          <a:p>
            <a:pPr marL="0" lvl="0" indent="0">
              <a:lnSpc>
                <a:spcPct val="90000"/>
              </a:lnSpc>
              <a:spcBef>
                <a:spcPts val="0"/>
              </a:spcBef>
              <a:spcAft>
                <a:spcPts val="0"/>
              </a:spcAft>
              <a:buNone/>
            </a:pPr>
            <a:r>
              <a:rPr lang="en-US" sz="2400" b="1" dirty="0"/>
              <a:t>Summary</a:t>
            </a:r>
          </a:p>
          <a:p>
            <a:pPr marL="457200" lvl="0" indent="-228600">
              <a:lnSpc>
                <a:spcPct val="90000"/>
              </a:lnSpc>
              <a:spcBef>
                <a:spcPts val="0"/>
              </a:spcBef>
              <a:spcAft>
                <a:spcPts val="0"/>
              </a:spcAft>
            </a:pPr>
            <a:r>
              <a:rPr lang="en-US" sz="2400" dirty="0"/>
              <a:t>Evaluations and information provided by the parent/guardian/student</a:t>
            </a:r>
          </a:p>
          <a:p>
            <a:pPr marL="457200" lvl="0" indent="-228600">
              <a:lnSpc>
                <a:spcPct val="90000"/>
              </a:lnSpc>
              <a:spcBef>
                <a:spcPts val="0"/>
              </a:spcBef>
              <a:spcAft>
                <a:spcPts val="0"/>
              </a:spcAft>
            </a:pPr>
            <a:r>
              <a:rPr lang="en-US" sz="2400" dirty="0"/>
              <a:t>Classroom-based assessments</a:t>
            </a:r>
          </a:p>
          <a:p>
            <a:pPr marL="457200" lvl="0" indent="-228600">
              <a:lnSpc>
                <a:spcPct val="90000"/>
              </a:lnSpc>
              <a:spcBef>
                <a:spcPts val="0"/>
              </a:spcBef>
              <a:spcAft>
                <a:spcPts val="0"/>
              </a:spcAft>
            </a:pPr>
            <a:r>
              <a:rPr lang="en-US" sz="2400" dirty="0"/>
              <a:t>Observational data</a:t>
            </a:r>
          </a:p>
          <a:p>
            <a:pPr marL="457200" lvl="0" indent="-228600">
              <a:lnSpc>
                <a:spcPct val="90000"/>
              </a:lnSpc>
              <a:spcBef>
                <a:spcPts val="0"/>
              </a:spcBef>
              <a:spcAft>
                <a:spcPts val="0"/>
              </a:spcAft>
            </a:pPr>
            <a:r>
              <a:rPr lang="en-US" sz="2400" dirty="0"/>
              <a:t>Additional information from other sources</a:t>
            </a:r>
          </a:p>
          <a:p>
            <a:pPr marL="0" indent="0">
              <a:buNone/>
            </a:pPr>
            <a:endParaRPr lang="en-US" dirty="0"/>
          </a:p>
        </p:txBody>
      </p:sp>
      <p:pic>
        <p:nvPicPr>
          <p:cNvPr id="4" name="Picture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II: Reevaluation Decision</a:t>
            </a:r>
          </a:p>
        </p:txBody>
      </p:sp>
    </p:spTree>
    <p:extLst>
      <p:ext uri="{BB962C8B-B14F-4D97-AF65-F5344CB8AC3E}">
        <p14:creationId xmlns:p14="http://schemas.microsoft.com/office/powerpoint/2010/main" val="1135935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Shape 170"/>
          <p:cNvSpPr txBox="1">
            <a:spLocks noGrp="1"/>
          </p:cNvSpPr>
          <p:nvPr>
            <p:ph type="title"/>
          </p:nvPr>
        </p:nvSpPr>
        <p:spPr>
          <a:xfrm>
            <a:off x="457200" y="451194"/>
            <a:ext cx="10515600" cy="1325700"/>
          </a:xfrm>
          <a:prstGeom prst="rect">
            <a:avLst/>
          </a:prstGeom>
        </p:spPr>
        <p:txBody>
          <a:bodyPr lIns="91425" tIns="91425" rIns="91425" bIns="91425" anchor="ctr" anchorCtr="0">
            <a:noAutofit/>
          </a:bodyPr>
          <a:lstStyle/>
          <a:p>
            <a:pPr lvl="0" rtl="0">
              <a:spcBef>
                <a:spcPts val="0"/>
              </a:spcBef>
              <a:buNone/>
            </a:pPr>
            <a:r>
              <a:rPr lang="en-US" b="1" dirty="0"/>
              <a:t>Part II: Reevaluation Decision</a:t>
            </a:r>
          </a:p>
        </p:txBody>
      </p:sp>
      <p:pic>
        <p:nvPicPr>
          <p:cNvPr id="4" name="Picture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pic>
        <p:nvPicPr>
          <p:cNvPr id="5" name="Picture 4">
            <a:extLst>
              <a:ext uri="{FF2B5EF4-FFF2-40B4-BE49-F238E27FC236}">
                <a16:creationId xmlns:a16="http://schemas.microsoft.com/office/drawing/2014/main" id="{E1A4AA4A-BF1C-C94D-94E4-7F696B2CB7D4}"/>
              </a:ext>
            </a:extLst>
          </p:cNvPr>
          <p:cNvPicPr>
            <a:picLocks noChangeAspect="1"/>
          </p:cNvPicPr>
          <p:nvPr/>
        </p:nvPicPr>
        <p:blipFill>
          <a:blip r:embed="rId4"/>
          <a:stretch>
            <a:fillRect/>
          </a:stretch>
        </p:blipFill>
        <p:spPr>
          <a:xfrm>
            <a:off x="457200" y="2084652"/>
            <a:ext cx="10501335" cy="2534805"/>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Shape 170"/>
          <p:cNvSpPr txBox="1">
            <a:spLocks noGrp="1"/>
          </p:cNvSpPr>
          <p:nvPr>
            <p:ph type="title"/>
          </p:nvPr>
        </p:nvSpPr>
        <p:spPr>
          <a:xfrm>
            <a:off x="457200" y="451194"/>
            <a:ext cx="10515600" cy="1325700"/>
          </a:xfrm>
          <a:prstGeom prst="rect">
            <a:avLst/>
          </a:prstGeom>
        </p:spPr>
        <p:txBody>
          <a:bodyPr lIns="91425" tIns="91425" rIns="91425" bIns="91425" anchor="ctr" anchorCtr="0">
            <a:noAutofit/>
          </a:bodyPr>
          <a:lstStyle/>
          <a:p>
            <a:pPr lvl="0" rtl="0">
              <a:spcBef>
                <a:spcPts val="0"/>
              </a:spcBef>
              <a:buNone/>
            </a:pPr>
            <a:r>
              <a:rPr lang="en-US" b="1" dirty="0"/>
              <a:t>Part II: Reevaluation Decision</a:t>
            </a:r>
          </a:p>
        </p:txBody>
      </p:sp>
      <p:pic>
        <p:nvPicPr>
          <p:cNvPr id="4" name="Picture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pic>
        <p:nvPicPr>
          <p:cNvPr id="2" name="Picture 1">
            <a:extLst>
              <a:ext uri="{FF2B5EF4-FFF2-40B4-BE49-F238E27FC236}">
                <a16:creationId xmlns:a16="http://schemas.microsoft.com/office/drawing/2014/main" id="{DCAE8516-3CA3-194E-AFEC-3B127317A207}"/>
              </a:ext>
            </a:extLst>
          </p:cNvPr>
          <p:cNvPicPr>
            <a:picLocks noChangeAspect="1"/>
          </p:cNvPicPr>
          <p:nvPr/>
        </p:nvPicPr>
        <p:blipFill>
          <a:blip r:embed="rId4"/>
          <a:stretch>
            <a:fillRect/>
          </a:stretch>
        </p:blipFill>
        <p:spPr>
          <a:xfrm>
            <a:off x="457200" y="1776894"/>
            <a:ext cx="10483850" cy="1187299"/>
          </a:xfrm>
          <a:prstGeom prst="rect">
            <a:avLst/>
          </a:prstGeom>
          <a:ln w="88900" cap="sq" cmpd="thickThin">
            <a:solidFill>
              <a:srgbClr val="000000"/>
            </a:solidFill>
            <a:prstDash val="solid"/>
            <a:miter lim="800000"/>
          </a:ln>
          <a:effectLst>
            <a:innerShdw blurRad="76200">
              <a:srgbClr val="000000"/>
            </a:innerShdw>
          </a:effectLst>
        </p:spPr>
      </p:pic>
      <p:pic>
        <p:nvPicPr>
          <p:cNvPr id="7" name="Picture 6">
            <a:extLst>
              <a:ext uri="{FF2B5EF4-FFF2-40B4-BE49-F238E27FC236}">
                <a16:creationId xmlns:a16="http://schemas.microsoft.com/office/drawing/2014/main" id="{F185AD74-12AD-6144-B22C-63DA52CC133A}"/>
              </a:ext>
            </a:extLst>
          </p:cNvPr>
          <p:cNvPicPr>
            <a:picLocks noChangeAspect="1"/>
          </p:cNvPicPr>
          <p:nvPr/>
        </p:nvPicPr>
        <p:blipFill>
          <a:blip r:embed="rId5"/>
          <a:stretch>
            <a:fillRect/>
          </a:stretch>
        </p:blipFill>
        <p:spPr>
          <a:xfrm>
            <a:off x="304800" y="3171043"/>
            <a:ext cx="10501745" cy="2822224"/>
          </a:xfrm>
          <a:prstGeom prst="rect">
            <a:avLst/>
          </a:prstGeom>
        </p:spPr>
      </p:pic>
      <p:sp>
        <p:nvSpPr>
          <p:cNvPr id="8" name="TextBox 7">
            <a:extLst>
              <a:ext uri="{FF2B5EF4-FFF2-40B4-BE49-F238E27FC236}">
                <a16:creationId xmlns:a16="http://schemas.microsoft.com/office/drawing/2014/main" id="{4C448B83-E7AC-374E-8085-41178FE270B1}"/>
              </a:ext>
            </a:extLst>
          </p:cNvPr>
          <p:cNvSpPr txBox="1"/>
          <p:nvPr/>
        </p:nvSpPr>
        <p:spPr>
          <a:xfrm>
            <a:off x="9379527" y="6345381"/>
            <a:ext cx="1427018" cy="30777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NC 1503-2.6(d)</a:t>
            </a:r>
          </a:p>
        </p:txBody>
      </p:sp>
    </p:spTree>
    <p:extLst>
      <p:ext uri="{BB962C8B-B14F-4D97-AF65-F5344CB8AC3E}">
        <p14:creationId xmlns:p14="http://schemas.microsoft.com/office/powerpoint/2010/main" val="35304575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70" name="Shape 170"/>
          <p:cNvSpPr txBox="1">
            <a:spLocks noGrp="1"/>
          </p:cNvSpPr>
          <p:nvPr>
            <p:ph type="title"/>
          </p:nvPr>
        </p:nvSpPr>
        <p:spPr>
          <a:xfrm>
            <a:off x="457200" y="451194"/>
            <a:ext cx="10515600" cy="1325700"/>
          </a:xfrm>
          <a:prstGeom prst="rect">
            <a:avLst/>
          </a:prstGeom>
        </p:spPr>
        <p:txBody>
          <a:bodyPr lIns="91425" tIns="91425" rIns="91425" bIns="91425" anchor="ctr" anchorCtr="0">
            <a:noAutofit/>
          </a:bodyPr>
          <a:lstStyle/>
          <a:p>
            <a:pPr lvl="0" rtl="0">
              <a:spcBef>
                <a:spcPts val="0"/>
              </a:spcBef>
              <a:buNone/>
            </a:pPr>
            <a:r>
              <a:rPr lang="en-US" b="1" dirty="0"/>
              <a:t>Part II: Reevaluation Decision</a:t>
            </a:r>
          </a:p>
        </p:txBody>
      </p:sp>
      <p:pic>
        <p:nvPicPr>
          <p:cNvPr id="4" name="Picture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pic>
        <p:nvPicPr>
          <p:cNvPr id="3" name="Picture 2">
            <a:extLst>
              <a:ext uri="{FF2B5EF4-FFF2-40B4-BE49-F238E27FC236}">
                <a16:creationId xmlns:a16="http://schemas.microsoft.com/office/drawing/2014/main" id="{783D9E27-95B6-9C48-A5DE-DCD2C512339A}"/>
              </a:ext>
            </a:extLst>
          </p:cNvPr>
          <p:cNvPicPr>
            <a:picLocks noChangeAspect="1"/>
          </p:cNvPicPr>
          <p:nvPr/>
        </p:nvPicPr>
        <p:blipFill>
          <a:blip r:embed="rId4"/>
          <a:stretch>
            <a:fillRect/>
          </a:stretch>
        </p:blipFill>
        <p:spPr>
          <a:xfrm>
            <a:off x="264968" y="1892877"/>
            <a:ext cx="10554465" cy="3261014"/>
          </a:xfrm>
          <a:prstGeom prst="rect">
            <a:avLst/>
          </a:prstGeom>
        </p:spPr>
      </p:pic>
    </p:spTree>
    <p:extLst>
      <p:ext uri="{BB962C8B-B14F-4D97-AF65-F5344CB8AC3E}">
        <p14:creationId xmlns:p14="http://schemas.microsoft.com/office/powerpoint/2010/main" val="3917641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III: IEP Team Participants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975384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15A5CC1-53DB-AB45-B432-0A9D57C327BE}"/>
              </a:ext>
            </a:extLst>
          </p:cNvPr>
          <p:cNvPicPr>
            <a:picLocks noChangeAspect="1"/>
          </p:cNvPicPr>
          <p:nvPr/>
        </p:nvPicPr>
        <p:blipFill>
          <a:blip r:embed="rId3"/>
          <a:stretch>
            <a:fillRect/>
          </a:stretch>
        </p:blipFill>
        <p:spPr>
          <a:xfrm>
            <a:off x="0" y="946150"/>
            <a:ext cx="11005166" cy="4997450"/>
          </a:xfrm>
          <a:prstGeom prst="rect">
            <a:avLst/>
          </a:prstGeom>
        </p:spPr>
      </p:pic>
    </p:spTree>
    <p:extLst>
      <p:ext uri="{BB962C8B-B14F-4D97-AF65-F5344CB8AC3E}">
        <p14:creationId xmlns:p14="http://schemas.microsoft.com/office/powerpoint/2010/main" val="2989985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Part IV: Procedural Safeguards</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01230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rtl="0">
              <a:lnSpc>
                <a:spcPct val="90000"/>
              </a:lnSpc>
              <a:spcBef>
                <a:spcPts val="0"/>
              </a:spcBef>
              <a:buClr>
                <a:schemeClr val="dk1"/>
              </a:buClr>
              <a:buSzPct val="25000"/>
              <a:buFont typeface="Calibri"/>
              <a:buNone/>
            </a:pPr>
            <a:r>
              <a:rPr lang="en-US" sz="6030" b="0" i="0" u="none" strike="noStrike" cap="none" dirty="0">
                <a:ea typeface="Calibri"/>
                <a:cs typeface="Calibri"/>
                <a:sym typeface="Calibri"/>
              </a:rPr>
              <a:t>Reevaluation</a:t>
            </a:r>
            <a:br>
              <a:rPr lang="en-US" sz="5400" b="0" i="0" u="none" strike="noStrike" cap="none" dirty="0">
                <a:latin typeface="Calibri"/>
                <a:ea typeface="Calibri"/>
                <a:cs typeface="Calibri"/>
                <a:sym typeface="Calibri"/>
              </a:rPr>
            </a:br>
            <a:endParaRPr lang="en-US" sz="5400" b="0" i="1" u="none" strike="noStrike" cap="none" dirty="0">
              <a:latin typeface="Calibri"/>
              <a:ea typeface="Calibri"/>
              <a:cs typeface="Calibri"/>
              <a:sym typeface="Calibri"/>
            </a:endParaRPr>
          </a:p>
        </p:txBody>
      </p:sp>
      <p:sp>
        <p:nvSpPr>
          <p:cNvPr id="2" name="Subtitle 1">
            <a:extLst>
              <a:ext uri="{FF2B5EF4-FFF2-40B4-BE49-F238E27FC236}">
                <a16:creationId xmlns:a16="http://schemas.microsoft.com/office/drawing/2014/main" id="{F377B982-0498-3C42-9C03-39BCA72687EA}"/>
              </a:ext>
            </a:extLst>
          </p:cNvPr>
          <p:cNvSpPr>
            <a:spLocks noGrp="1"/>
          </p:cNvSpPr>
          <p:nvPr>
            <p:ph type="subTitle" idx="1"/>
          </p:nvPr>
        </p:nvSpPr>
        <p:spPr/>
        <p:txBody>
          <a:bodyPr/>
          <a:lstStyle/>
          <a:p>
            <a:endParaRPr lang="en-US"/>
          </a:p>
        </p:txBody>
      </p:sp>
      <p:pic>
        <p:nvPicPr>
          <p:cNvPr id="3" name="Picture 2"/>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D51F92-1285-014B-9C9F-7348EF300E7F}"/>
              </a:ext>
            </a:extLst>
          </p:cNvPr>
          <p:cNvPicPr>
            <a:picLocks noChangeAspect="1"/>
          </p:cNvPicPr>
          <p:nvPr/>
        </p:nvPicPr>
        <p:blipFill>
          <a:blip r:embed="rId3"/>
          <a:stretch>
            <a:fillRect/>
          </a:stretch>
        </p:blipFill>
        <p:spPr>
          <a:xfrm>
            <a:off x="250371" y="1454150"/>
            <a:ext cx="10932523" cy="2305050"/>
          </a:xfrm>
          <a:prstGeom prst="rect">
            <a:avLst/>
          </a:prstGeom>
        </p:spPr>
      </p:pic>
    </p:spTree>
    <p:extLst>
      <p:ext uri="{BB962C8B-B14F-4D97-AF65-F5344CB8AC3E}">
        <p14:creationId xmlns:p14="http://schemas.microsoft.com/office/powerpoint/2010/main" val="24318269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ctrTitle"/>
          </p:nvPr>
        </p:nvSpPr>
        <p:spPr>
          <a:prstGeom prst="rect">
            <a:avLst/>
          </a:prstGeom>
          <a:noFill/>
          <a:ln>
            <a:noFill/>
          </a:ln>
        </p:spPr>
        <p:txBody>
          <a:bodyPr lIns="91425" tIns="45700" rIns="91425" bIns="45700" anchor="b" anchorCtr="0">
            <a:noAutofit/>
          </a:bodyPr>
          <a:lstStyle/>
          <a:p>
            <a:pPr marL="0" marR="0" lvl="0" indent="0" rtl="0">
              <a:lnSpc>
                <a:spcPct val="90000"/>
              </a:lnSpc>
              <a:spcBef>
                <a:spcPts val="0"/>
              </a:spcBef>
              <a:buClr>
                <a:schemeClr val="dk1"/>
              </a:buClr>
              <a:buSzPct val="25000"/>
              <a:buFont typeface="Calibri"/>
              <a:buNone/>
            </a:pPr>
            <a:r>
              <a:rPr lang="en-US" sz="6030" b="0" i="0" u="none" strike="noStrike" cap="none" dirty="0">
                <a:ea typeface="Calibri"/>
                <a:cs typeface="Calibri"/>
                <a:sym typeface="Calibri"/>
              </a:rPr>
              <a:t>Evaluation Plan</a:t>
            </a:r>
            <a:br>
              <a:rPr lang="en-US" sz="6030" b="0" i="0" u="none" strike="noStrike" cap="none" dirty="0">
                <a:ea typeface="Calibri"/>
                <a:cs typeface="Calibri"/>
                <a:sym typeface="Calibri"/>
              </a:rPr>
            </a:br>
            <a:r>
              <a:rPr lang="en-US" sz="6030" b="0" i="0" u="none" strike="noStrike" cap="none" dirty="0">
                <a:ea typeface="Calibri"/>
                <a:cs typeface="Calibri"/>
                <a:sym typeface="Calibri"/>
              </a:rPr>
              <a:t>Consent for Evaluation/Reevaluation</a:t>
            </a:r>
            <a:br>
              <a:rPr lang="en-US" sz="5400" b="0" i="0" u="none" strike="noStrike" cap="none" dirty="0">
                <a:latin typeface="Calibri"/>
                <a:ea typeface="Calibri"/>
                <a:cs typeface="Calibri"/>
                <a:sym typeface="Calibri"/>
              </a:rPr>
            </a:br>
            <a:endParaRPr lang="en-US" sz="5400" b="0" i="1" u="none" strike="noStrike" cap="none" dirty="0">
              <a:latin typeface="Calibri"/>
              <a:ea typeface="Calibri"/>
              <a:cs typeface="Calibri"/>
              <a:sym typeface="Calibri"/>
            </a:endParaRPr>
          </a:p>
        </p:txBody>
      </p:sp>
      <p:sp>
        <p:nvSpPr>
          <p:cNvPr id="2" name="Subtitle 1">
            <a:extLst>
              <a:ext uri="{FF2B5EF4-FFF2-40B4-BE49-F238E27FC236}">
                <a16:creationId xmlns:a16="http://schemas.microsoft.com/office/drawing/2014/main" id="{F377B982-0498-3C42-9C03-39BCA72687EA}"/>
              </a:ext>
            </a:extLst>
          </p:cNvPr>
          <p:cNvSpPr>
            <a:spLocks noGrp="1"/>
          </p:cNvSpPr>
          <p:nvPr>
            <p:ph type="subTitle" idx="1"/>
          </p:nvPr>
        </p:nvSpPr>
        <p:spPr/>
        <p:txBody>
          <a:bodyPr/>
          <a:lstStyle/>
          <a:p>
            <a:endParaRPr lang="en-US"/>
          </a:p>
        </p:txBody>
      </p:sp>
      <p:pic>
        <p:nvPicPr>
          <p:cNvPr id="3" name="Picture 2"/>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spTree>
    <p:extLst>
      <p:ext uri="{BB962C8B-B14F-4D97-AF65-F5344CB8AC3E}">
        <p14:creationId xmlns:p14="http://schemas.microsoft.com/office/powerpoint/2010/main" val="33254157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4AF400E-D7FC-3D4B-9B3A-2B5840836863}"/>
              </a:ext>
            </a:extLst>
          </p:cNvPr>
          <p:cNvPicPr>
            <a:picLocks noChangeAspect="1"/>
          </p:cNvPicPr>
          <p:nvPr/>
        </p:nvPicPr>
        <p:blipFill>
          <a:blip r:embed="rId3"/>
          <a:stretch>
            <a:fillRect/>
          </a:stretch>
        </p:blipFill>
        <p:spPr>
          <a:xfrm>
            <a:off x="549652" y="202985"/>
            <a:ext cx="10389226" cy="6321802"/>
          </a:xfrm>
          <a:prstGeom prst="rect">
            <a:avLst/>
          </a:prstGeom>
        </p:spPr>
      </p:pic>
    </p:spTree>
    <p:extLst>
      <p:ext uri="{BB962C8B-B14F-4D97-AF65-F5344CB8AC3E}">
        <p14:creationId xmlns:p14="http://schemas.microsoft.com/office/powerpoint/2010/main" val="37192869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B1523D3-F4F7-E347-A4B8-6C5189EAA4F7}"/>
              </a:ext>
            </a:extLst>
          </p:cNvPr>
          <p:cNvPicPr>
            <a:picLocks noChangeAspect="1"/>
          </p:cNvPicPr>
          <p:nvPr/>
        </p:nvPicPr>
        <p:blipFill>
          <a:blip r:embed="rId3"/>
          <a:stretch>
            <a:fillRect/>
          </a:stretch>
        </p:blipFill>
        <p:spPr>
          <a:xfrm>
            <a:off x="640080" y="420624"/>
            <a:ext cx="10366747" cy="5934666"/>
          </a:xfrm>
          <a:prstGeom prst="rect">
            <a:avLst/>
          </a:prstGeom>
        </p:spPr>
      </p:pic>
    </p:spTree>
    <p:extLst>
      <p:ext uri="{BB962C8B-B14F-4D97-AF65-F5344CB8AC3E}">
        <p14:creationId xmlns:p14="http://schemas.microsoft.com/office/powerpoint/2010/main" val="17686186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621792" y="1835234"/>
          <a:ext cx="10331958" cy="4230456"/>
        </p:xfrm>
        <a:graphic>
          <a:graphicData uri="http://schemas.openxmlformats.org/drawingml/2006/table">
            <a:tbl>
              <a:tblPr firstRow="1" bandRow="1">
                <a:tableStyleId>{D7AC3CCA-C797-4891-BE02-D94E43425B78}</a:tableStyleId>
              </a:tblPr>
              <a:tblGrid>
                <a:gridCol w="4078224">
                  <a:extLst>
                    <a:ext uri="{9D8B030D-6E8A-4147-A177-3AD203B41FA5}">
                      <a16:colId xmlns:a16="http://schemas.microsoft.com/office/drawing/2014/main" val="721092020"/>
                    </a:ext>
                  </a:extLst>
                </a:gridCol>
                <a:gridCol w="6253734">
                  <a:extLst>
                    <a:ext uri="{9D8B030D-6E8A-4147-A177-3AD203B41FA5}">
                      <a16:colId xmlns:a16="http://schemas.microsoft.com/office/drawing/2014/main" val="3125995548"/>
                    </a:ext>
                  </a:extLst>
                </a:gridCol>
              </a:tblGrid>
              <a:tr h="440394">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440394">
                <a:tc>
                  <a:txBody>
                    <a:bodyPr/>
                    <a:lstStyle/>
                    <a:p>
                      <a:r>
                        <a:rPr lang="en-US" dirty="0"/>
                        <a:t>Adaptive Behavior</a:t>
                      </a:r>
                    </a:p>
                  </a:txBody>
                  <a:tcPr/>
                </a:tc>
                <a:tc>
                  <a:txBody>
                    <a:bodyPr/>
                    <a:lstStyle/>
                    <a:p>
                      <a:r>
                        <a:rPr lang="en-US" dirty="0"/>
                        <a:t>Adaptive Behavior Evaluation</a:t>
                      </a:r>
                    </a:p>
                  </a:txBody>
                  <a:tcPr/>
                </a:tc>
                <a:extLst>
                  <a:ext uri="{0D108BD9-81ED-4DB2-BD59-A6C34878D82A}">
                    <a16:rowId xmlns:a16="http://schemas.microsoft.com/office/drawing/2014/main" val="1566183299"/>
                  </a:ext>
                </a:extLst>
              </a:tr>
              <a:tr h="440394">
                <a:tc rowSpan="2">
                  <a:txBody>
                    <a:bodyPr/>
                    <a:lstStyle/>
                    <a:p>
                      <a:pPr algn="l"/>
                      <a:r>
                        <a:rPr lang="en-US" dirty="0"/>
                        <a:t>Audiological Evaluation</a:t>
                      </a:r>
                    </a:p>
                  </a:txBody>
                  <a:tcPr anchor="ctr"/>
                </a:tc>
                <a:tc>
                  <a:txBody>
                    <a:bodyPr/>
                    <a:lstStyle/>
                    <a:p>
                      <a:r>
                        <a:rPr lang="en-US" dirty="0"/>
                        <a:t>Audiological Evaluation followed by ontological, when appropriate</a:t>
                      </a:r>
                    </a:p>
                  </a:txBody>
                  <a:tcPr/>
                </a:tc>
                <a:extLst>
                  <a:ext uri="{0D108BD9-81ED-4DB2-BD59-A6C34878D82A}">
                    <a16:rowId xmlns:a16="http://schemas.microsoft.com/office/drawing/2014/main" val="1277273309"/>
                  </a:ext>
                </a:extLst>
              </a:tr>
              <a:tr h="440394">
                <a:tc vMerge="1">
                  <a:txBody>
                    <a:bodyPr/>
                    <a:lstStyle/>
                    <a:p>
                      <a:endParaRPr lang="en-US" dirty="0"/>
                    </a:p>
                  </a:txBody>
                  <a:tcPr/>
                </a:tc>
                <a:tc>
                  <a:txBody>
                    <a:bodyPr/>
                    <a:lstStyle/>
                    <a:p>
                      <a:r>
                        <a:rPr lang="en-US" dirty="0"/>
                        <a:t>Audiological evaluation, including air/bone conduction testing; speech receptive testing with/without amplification, and impedance testing to determine the type and extent of hearing loss</a:t>
                      </a:r>
                    </a:p>
                  </a:txBody>
                  <a:tcPr/>
                </a:tc>
                <a:extLst>
                  <a:ext uri="{0D108BD9-81ED-4DB2-BD59-A6C34878D82A}">
                    <a16:rowId xmlns:a16="http://schemas.microsoft.com/office/drawing/2014/main" val="3492736842"/>
                  </a:ext>
                </a:extLst>
              </a:tr>
              <a:tr h="440394">
                <a:tc>
                  <a:txBody>
                    <a:bodyPr/>
                    <a:lstStyle/>
                    <a:p>
                      <a:r>
                        <a:rPr lang="en-US" dirty="0"/>
                        <a:t>Braille Skills Inventory/Learning Media Assessment</a:t>
                      </a:r>
                    </a:p>
                  </a:txBody>
                  <a:tcPr/>
                </a:tc>
                <a:tc>
                  <a:txBody>
                    <a:bodyPr/>
                    <a:lstStyle/>
                    <a:p>
                      <a:r>
                        <a:rPr lang="en-US" dirty="0"/>
                        <a:t>Braille Skills Inventory and/or Media Assessment</a:t>
                      </a:r>
                    </a:p>
                  </a:txBody>
                  <a:tcPr/>
                </a:tc>
                <a:extLst>
                  <a:ext uri="{0D108BD9-81ED-4DB2-BD59-A6C34878D82A}">
                    <a16:rowId xmlns:a16="http://schemas.microsoft.com/office/drawing/2014/main" val="2151824893"/>
                  </a:ext>
                </a:extLst>
              </a:tr>
              <a:tr h="440394">
                <a:tc>
                  <a:txBody>
                    <a:bodyPr/>
                    <a:lstStyle/>
                    <a:p>
                      <a:r>
                        <a:rPr lang="en-US" dirty="0"/>
                        <a:t>Functional Vision Assessment</a:t>
                      </a:r>
                    </a:p>
                  </a:txBody>
                  <a:tcPr/>
                </a:tc>
                <a:tc>
                  <a:txBody>
                    <a:bodyPr/>
                    <a:lstStyle/>
                    <a:p>
                      <a:r>
                        <a:rPr lang="en-US" dirty="0"/>
                        <a:t>Functional Vision Assessment</a:t>
                      </a:r>
                    </a:p>
                  </a:txBody>
                  <a:tcPr/>
                </a:tc>
                <a:extLst>
                  <a:ext uri="{0D108BD9-81ED-4DB2-BD59-A6C34878D82A}">
                    <a16:rowId xmlns:a16="http://schemas.microsoft.com/office/drawing/2014/main" val="3979702875"/>
                  </a:ext>
                </a:extLst>
              </a:tr>
              <a:tr h="440394">
                <a:tc>
                  <a:txBody>
                    <a:bodyPr/>
                    <a:lstStyle/>
                    <a:p>
                      <a:r>
                        <a:rPr lang="en-US" dirty="0"/>
                        <a:t>Educational Evaluation</a:t>
                      </a:r>
                    </a:p>
                  </a:txBody>
                  <a:tcPr/>
                </a:tc>
                <a:tc>
                  <a:txBody>
                    <a:bodyPr/>
                    <a:lstStyle/>
                    <a:p>
                      <a:r>
                        <a:rPr lang="en-US" dirty="0"/>
                        <a:t>Educational Evaluation</a:t>
                      </a:r>
                    </a:p>
                  </a:txBody>
                  <a:tcPr/>
                </a:tc>
                <a:extLst>
                  <a:ext uri="{0D108BD9-81ED-4DB2-BD59-A6C34878D82A}">
                    <a16:rowId xmlns:a16="http://schemas.microsoft.com/office/drawing/2014/main" val="1924247319"/>
                  </a:ext>
                </a:extLst>
              </a:tr>
            </a:tbl>
          </a:graphicData>
        </a:graphic>
      </p:graphicFrame>
    </p:spTree>
    <p:extLst>
      <p:ext uri="{BB962C8B-B14F-4D97-AF65-F5344CB8AC3E}">
        <p14:creationId xmlns:p14="http://schemas.microsoft.com/office/powerpoint/2010/main" val="1976922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621792" y="1835234"/>
          <a:ext cx="10331958" cy="4603626"/>
        </p:xfrm>
        <a:graphic>
          <a:graphicData uri="http://schemas.openxmlformats.org/drawingml/2006/table">
            <a:tbl>
              <a:tblPr firstRow="1" bandRow="1">
                <a:tableStyleId>{D7AC3CCA-C797-4891-BE02-D94E43425B78}</a:tableStyleId>
              </a:tblPr>
              <a:tblGrid>
                <a:gridCol w="4078224">
                  <a:extLst>
                    <a:ext uri="{9D8B030D-6E8A-4147-A177-3AD203B41FA5}">
                      <a16:colId xmlns:a16="http://schemas.microsoft.com/office/drawing/2014/main" val="721092020"/>
                    </a:ext>
                  </a:extLst>
                </a:gridCol>
                <a:gridCol w="6253734">
                  <a:extLst>
                    <a:ext uri="{9D8B030D-6E8A-4147-A177-3AD203B41FA5}">
                      <a16:colId xmlns:a16="http://schemas.microsoft.com/office/drawing/2014/main" val="3125995548"/>
                    </a:ext>
                  </a:extLst>
                </a:gridCol>
              </a:tblGrid>
              <a:tr h="440394">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440394">
                <a:tc rowSpan="4">
                  <a:txBody>
                    <a:bodyPr/>
                    <a:lstStyle/>
                    <a:p>
                      <a:r>
                        <a:rPr lang="en-US" dirty="0"/>
                        <a:t>Health Screening</a:t>
                      </a:r>
                    </a:p>
                  </a:txBody>
                  <a:tcPr anchor="ctr"/>
                </a:tc>
                <a:tc>
                  <a:txBody>
                    <a:bodyPr/>
                    <a:lstStyle/>
                    <a:p>
                      <a:r>
                        <a:rPr lang="en-US" dirty="0"/>
                        <a:t>Health Screening</a:t>
                      </a:r>
                    </a:p>
                  </a:txBody>
                  <a:tcPr/>
                </a:tc>
                <a:extLst>
                  <a:ext uri="{0D108BD9-81ED-4DB2-BD59-A6C34878D82A}">
                    <a16:rowId xmlns:a16="http://schemas.microsoft.com/office/drawing/2014/main" val="1566183299"/>
                  </a:ext>
                </a:extLst>
              </a:tr>
              <a:tr h="440394">
                <a:tc vMerge="1">
                  <a:txBody>
                    <a:bodyPr/>
                    <a:lstStyle/>
                    <a:p>
                      <a:pPr algn="l"/>
                      <a:endParaRPr lang="en-US" dirty="0"/>
                    </a:p>
                  </a:txBody>
                  <a:tcPr anchor="ctr"/>
                </a:tc>
                <a:tc>
                  <a:txBody>
                    <a:bodyPr/>
                    <a:lstStyle/>
                    <a:p>
                      <a:r>
                        <a:rPr lang="en-US" dirty="0"/>
                        <a:t>Hearing Screening</a:t>
                      </a:r>
                    </a:p>
                  </a:txBody>
                  <a:tcPr/>
                </a:tc>
                <a:extLst>
                  <a:ext uri="{0D108BD9-81ED-4DB2-BD59-A6C34878D82A}">
                    <a16:rowId xmlns:a16="http://schemas.microsoft.com/office/drawing/2014/main" val="1277273309"/>
                  </a:ext>
                </a:extLst>
              </a:tr>
              <a:tr h="440394">
                <a:tc vMerge="1">
                  <a:txBody>
                    <a:bodyPr/>
                    <a:lstStyle/>
                    <a:p>
                      <a:endParaRPr lang="en-US" dirty="0"/>
                    </a:p>
                  </a:txBody>
                  <a:tcPr/>
                </a:tc>
                <a:tc>
                  <a:txBody>
                    <a:bodyPr/>
                    <a:lstStyle/>
                    <a:p>
                      <a:r>
                        <a:rPr lang="en-US" dirty="0"/>
                        <a:t>Review of Medical History/Records</a:t>
                      </a:r>
                    </a:p>
                  </a:txBody>
                  <a:tcPr/>
                </a:tc>
                <a:extLst>
                  <a:ext uri="{0D108BD9-81ED-4DB2-BD59-A6C34878D82A}">
                    <a16:rowId xmlns:a16="http://schemas.microsoft.com/office/drawing/2014/main" val="3492736842"/>
                  </a:ext>
                </a:extLst>
              </a:tr>
              <a:tr h="440394">
                <a:tc vMerge="1">
                  <a:txBody>
                    <a:bodyPr/>
                    <a:lstStyle/>
                    <a:p>
                      <a:endParaRPr lang="en-US" dirty="0"/>
                    </a:p>
                  </a:txBody>
                  <a:tcPr/>
                </a:tc>
                <a:tc>
                  <a:txBody>
                    <a:bodyPr/>
                    <a:lstStyle/>
                    <a:p>
                      <a:r>
                        <a:rPr lang="en-US" dirty="0"/>
                        <a:t>Vision Screening</a:t>
                      </a:r>
                    </a:p>
                  </a:txBody>
                  <a:tcPr/>
                </a:tc>
                <a:extLst>
                  <a:ext uri="{0D108BD9-81ED-4DB2-BD59-A6C34878D82A}">
                    <a16:rowId xmlns:a16="http://schemas.microsoft.com/office/drawing/2014/main" val="2151824893"/>
                  </a:ext>
                </a:extLst>
              </a:tr>
              <a:tr h="440394">
                <a:tc>
                  <a:txBody>
                    <a:bodyPr/>
                    <a:lstStyle/>
                    <a:p>
                      <a:r>
                        <a:rPr lang="en-US" dirty="0"/>
                        <a:t>Medical Evaluation</a:t>
                      </a:r>
                    </a:p>
                  </a:txBody>
                  <a:tcPr/>
                </a:tc>
                <a:tc>
                  <a:txBody>
                    <a:bodyPr/>
                    <a:lstStyle/>
                    <a:p>
                      <a:r>
                        <a:rPr lang="en-US" dirty="0"/>
                        <a:t>Medical Evaluation</a:t>
                      </a:r>
                    </a:p>
                  </a:txBody>
                  <a:tcPr/>
                </a:tc>
                <a:extLst>
                  <a:ext uri="{0D108BD9-81ED-4DB2-BD59-A6C34878D82A}">
                    <a16:rowId xmlns:a16="http://schemas.microsoft.com/office/drawing/2014/main" val="3979702875"/>
                  </a:ext>
                </a:extLst>
              </a:tr>
              <a:tr h="440394">
                <a:tc>
                  <a:txBody>
                    <a:bodyPr/>
                    <a:lstStyle/>
                    <a:p>
                      <a:r>
                        <a:rPr lang="en-US" dirty="0"/>
                        <a:t>Motor Screening</a:t>
                      </a:r>
                    </a:p>
                  </a:txBody>
                  <a:tcPr/>
                </a:tc>
                <a:tc>
                  <a:txBody>
                    <a:bodyPr/>
                    <a:lstStyle/>
                    <a:p>
                      <a:r>
                        <a:rPr lang="en-US" dirty="0"/>
                        <a:t>Motor Screening</a:t>
                      </a:r>
                    </a:p>
                  </a:txBody>
                  <a:tcPr/>
                </a:tc>
                <a:extLst>
                  <a:ext uri="{0D108BD9-81ED-4DB2-BD59-A6C34878D82A}">
                    <a16:rowId xmlns:a16="http://schemas.microsoft.com/office/drawing/2014/main" val="1924247319"/>
                  </a:ext>
                </a:extLst>
              </a:tr>
              <a:tr h="440394">
                <a:tc>
                  <a:txBody>
                    <a:bodyPr/>
                    <a:lstStyle/>
                    <a:p>
                      <a:r>
                        <a:rPr lang="en-US" dirty="0"/>
                        <a:t>Motor Evaluation</a:t>
                      </a:r>
                    </a:p>
                  </a:txBody>
                  <a:tcPr/>
                </a:tc>
                <a:tc>
                  <a:txBody>
                    <a:bodyPr/>
                    <a:lstStyle/>
                    <a:p>
                      <a:r>
                        <a:rPr lang="en-US" dirty="0"/>
                        <a:t>Motor Evaluation</a:t>
                      </a:r>
                    </a:p>
                  </a:txBody>
                  <a:tcPr/>
                </a:tc>
                <a:extLst>
                  <a:ext uri="{0D108BD9-81ED-4DB2-BD59-A6C34878D82A}">
                    <a16:rowId xmlns:a16="http://schemas.microsoft.com/office/drawing/2014/main" val="2405365433"/>
                  </a:ext>
                </a:extLst>
              </a:tr>
              <a:tr h="440394">
                <a:tc>
                  <a:txBody>
                    <a:bodyPr/>
                    <a:lstStyle/>
                    <a:p>
                      <a:r>
                        <a:rPr lang="en-US" dirty="0"/>
                        <a:t>Observation</a:t>
                      </a:r>
                    </a:p>
                  </a:txBody>
                  <a:tcPr/>
                </a:tc>
                <a:tc>
                  <a:txBody>
                    <a:bodyPr/>
                    <a:lstStyle/>
                    <a:p>
                      <a:r>
                        <a:rPr lang="en-US" dirty="0"/>
                        <a:t>Observation Across Settings</a:t>
                      </a:r>
                    </a:p>
                  </a:txBody>
                  <a:tcPr/>
                </a:tc>
                <a:extLst>
                  <a:ext uri="{0D108BD9-81ED-4DB2-BD59-A6C34878D82A}">
                    <a16:rowId xmlns:a16="http://schemas.microsoft.com/office/drawing/2014/main" val="2630339077"/>
                  </a:ext>
                </a:extLst>
              </a:tr>
              <a:tr h="440394">
                <a:tc>
                  <a:txBody>
                    <a:bodyPr/>
                    <a:lstStyle/>
                    <a:p>
                      <a:r>
                        <a:rPr lang="en-US" dirty="0"/>
                        <a:t>Ophthalmological or Optometric Evaluation</a:t>
                      </a:r>
                    </a:p>
                  </a:txBody>
                  <a:tcPr/>
                </a:tc>
                <a:tc>
                  <a:txBody>
                    <a:bodyPr/>
                    <a:lstStyle/>
                    <a:p>
                      <a:r>
                        <a:rPr lang="en-US" dirty="0"/>
                        <a:t>Ophthalmological or Optometric Evaluation</a:t>
                      </a:r>
                    </a:p>
                  </a:txBody>
                  <a:tcPr/>
                </a:tc>
                <a:extLst>
                  <a:ext uri="{0D108BD9-81ED-4DB2-BD59-A6C34878D82A}">
                    <a16:rowId xmlns:a16="http://schemas.microsoft.com/office/drawing/2014/main" val="2573304313"/>
                  </a:ext>
                </a:extLst>
              </a:tr>
            </a:tbl>
          </a:graphicData>
        </a:graphic>
      </p:graphicFrame>
    </p:spTree>
    <p:extLst>
      <p:ext uri="{BB962C8B-B14F-4D97-AF65-F5344CB8AC3E}">
        <p14:creationId xmlns:p14="http://schemas.microsoft.com/office/powerpoint/2010/main" val="2078975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985838" y="1759752"/>
          <a:ext cx="9967911" cy="5029200"/>
        </p:xfrm>
        <a:graphic>
          <a:graphicData uri="http://schemas.openxmlformats.org/drawingml/2006/table">
            <a:tbl>
              <a:tblPr firstRow="1" bandRow="1">
                <a:tableStyleId>{D7AC3CCA-C797-4891-BE02-D94E43425B78}</a:tableStyleId>
              </a:tblPr>
              <a:tblGrid>
                <a:gridCol w="3934527">
                  <a:extLst>
                    <a:ext uri="{9D8B030D-6E8A-4147-A177-3AD203B41FA5}">
                      <a16:colId xmlns:a16="http://schemas.microsoft.com/office/drawing/2014/main" val="721092020"/>
                    </a:ext>
                  </a:extLst>
                </a:gridCol>
                <a:gridCol w="6033384">
                  <a:extLst>
                    <a:ext uri="{9D8B030D-6E8A-4147-A177-3AD203B41FA5}">
                      <a16:colId xmlns:a16="http://schemas.microsoft.com/office/drawing/2014/main" val="3125995548"/>
                    </a:ext>
                  </a:extLst>
                </a:gridCol>
              </a:tblGrid>
              <a:tr h="354156">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354156">
                <a:tc>
                  <a:txBody>
                    <a:bodyPr/>
                    <a:lstStyle/>
                    <a:p>
                      <a:r>
                        <a:rPr lang="en-US" dirty="0" err="1"/>
                        <a:t>Otological</a:t>
                      </a:r>
                      <a:r>
                        <a:rPr lang="en-US" dirty="0"/>
                        <a:t> Evaluation</a:t>
                      </a:r>
                    </a:p>
                  </a:txBody>
                  <a:tcPr anchor="ctr"/>
                </a:tc>
                <a:tc>
                  <a:txBody>
                    <a:bodyPr/>
                    <a:lstStyle/>
                    <a:p>
                      <a:r>
                        <a:rPr lang="en-US" dirty="0" err="1"/>
                        <a:t>Otological</a:t>
                      </a:r>
                      <a:r>
                        <a:rPr lang="en-US" dirty="0"/>
                        <a:t> Evaluation</a:t>
                      </a:r>
                    </a:p>
                  </a:txBody>
                  <a:tcPr/>
                </a:tc>
                <a:extLst>
                  <a:ext uri="{0D108BD9-81ED-4DB2-BD59-A6C34878D82A}">
                    <a16:rowId xmlns:a16="http://schemas.microsoft.com/office/drawing/2014/main" val="1566183299"/>
                  </a:ext>
                </a:extLst>
              </a:tr>
              <a:tr h="619773">
                <a:tc rowSpan="4">
                  <a:txBody>
                    <a:bodyPr/>
                    <a:lstStyle/>
                    <a:p>
                      <a:r>
                        <a:rPr lang="en-US" dirty="0"/>
                        <a:t>Progress Monitoring</a:t>
                      </a:r>
                    </a:p>
                  </a:txBody>
                  <a:tcPr anchor="ctr"/>
                </a:tc>
                <a:tc>
                  <a:txBody>
                    <a:bodyPr/>
                    <a:lstStyle/>
                    <a:p>
                      <a:r>
                        <a:rPr lang="en-US" dirty="0"/>
                        <a:t>(2) SRB Interventions to Address Academic/Behavioral Skills </a:t>
                      </a:r>
                    </a:p>
                  </a:txBody>
                  <a:tcPr/>
                </a:tc>
                <a:extLst>
                  <a:ext uri="{0D108BD9-81ED-4DB2-BD59-A6C34878D82A}">
                    <a16:rowId xmlns:a16="http://schemas.microsoft.com/office/drawing/2014/main" val="1277273309"/>
                  </a:ext>
                </a:extLst>
              </a:tr>
              <a:tr h="619773">
                <a:tc vMerge="1">
                  <a:txBody>
                    <a:bodyPr/>
                    <a:lstStyle/>
                    <a:p>
                      <a:endParaRPr lang="en-US" dirty="0"/>
                    </a:p>
                  </a:txBody>
                  <a:tcPr anchor="ctr"/>
                </a:tc>
                <a:tc>
                  <a:txBody>
                    <a:bodyPr/>
                    <a:lstStyle/>
                    <a:p>
                      <a:r>
                        <a:rPr lang="en-US" dirty="0"/>
                        <a:t>(2) SRB Interventions to Address Academic/Functional Skills</a:t>
                      </a:r>
                    </a:p>
                  </a:txBody>
                  <a:tcPr/>
                </a:tc>
                <a:extLst>
                  <a:ext uri="{0D108BD9-81ED-4DB2-BD59-A6C34878D82A}">
                    <a16:rowId xmlns:a16="http://schemas.microsoft.com/office/drawing/2014/main" val="3492736842"/>
                  </a:ext>
                </a:extLst>
              </a:tr>
              <a:tr h="354156">
                <a:tc vMerge="1">
                  <a:txBody>
                    <a:bodyPr/>
                    <a:lstStyle/>
                    <a:p>
                      <a:endParaRPr lang="en-US" dirty="0"/>
                    </a:p>
                  </a:txBody>
                  <a:tcPr anchor="ctr"/>
                </a:tc>
                <a:tc>
                  <a:txBody>
                    <a:bodyPr/>
                    <a:lstStyle/>
                    <a:p>
                      <a:r>
                        <a:rPr lang="en-US" dirty="0"/>
                        <a:t>(2) SRB Interventions to Address Academic Skills </a:t>
                      </a:r>
                    </a:p>
                  </a:txBody>
                  <a:tcPr/>
                </a:tc>
                <a:extLst>
                  <a:ext uri="{0D108BD9-81ED-4DB2-BD59-A6C34878D82A}">
                    <a16:rowId xmlns:a16="http://schemas.microsoft.com/office/drawing/2014/main" val="2151824893"/>
                  </a:ext>
                </a:extLst>
              </a:tr>
              <a:tr h="619773">
                <a:tc vMerge="1">
                  <a:txBody>
                    <a:bodyPr/>
                    <a:lstStyle/>
                    <a:p>
                      <a:endParaRPr lang="en-US" dirty="0"/>
                    </a:p>
                  </a:txBody>
                  <a:tcPr/>
                </a:tc>
                <a:tc>
                  <a:txBody>
                    <a:bodyPr/>
                    <a:lstStyle/>
                    <a:p>
                      <a:r>
                        <a:rPr lang="en-US" dirty="0"/>
                        <a:t>(2) SRB Interventions to Address Behavioral/Emotional Skills</a:t>
                      </a:r>
                    </a:p>
                  </a:txBody>
                  <a:tcPr/>
                </a:tc>
                <a:extLst>
                  <a:ext uri="{0D108BD9-81ED-4DB2-BD59-A6C34878D82A}">
                    <a16:rowId xmlns:a16="http://schemas.microsoft.com/office/drawing/2014/main" val="3979702875"/>
                  </a:ext>
                </a:extLst>
              </a:tr>
              <a:tr h="354156">
                <a:tc rowSpan="4">
                  <a:txBody>
                    <a:bodyPr/>
                    <a:lstStyle/>
                    <a:p>
                      <a:r>
                        <a:rPr lang="en-US" dirty="0"/>
                        <a:t>Psychological Evaluation</a:t>
                      </a:r>
                    </a:p>
                  </a:txBody>
                  <a:tcPr anchor="ctr"/>
                </a:tc>
                <a:tc>
                  <a:txBody>
                    <a:bodyPr/>
                    <a:lstStyle/>
                    <a:p>
                      <a:r>
                        <a:rPr lang="en-US" dirty="0"/>
                        <a:t>Psychological Evaluation</a:t>
                      </a:r>
                    </a:p>
                  </a:txBody>
                  <a:tcPr/>
                </a:tc>
                <a:extLst>
                  <a:ext uri="{0D108BD9-81ED-4DB2-BD59-A6C34878D82A}">
                    <a16:rowId xmlns:a16="http://schemas.microsoft.com/office/drawing/2014/main" val="1924247319"/>
                  </a:ext>
                </a:extLst>
              </a:tr>
              <a:tr h="354156">
                <a:tc vMerge="1">
                  <a:txBody>
                    <a:bodyPr/>
                    <a:lstStyle/>
                    <a:p>
                      <a:endParaRPr lang="en-US" dirty="0"/>
                    </a:p>
                  </a:txBody>
                  <a:tcPr/>
                </a:tc>
                <a:tc>
                  <a:txBody>
                    <a:bodyPr/>
                    <a:lstStyle/>
                    <a:p>
                      <a:r>
                        <a:rPr lang="en-US" dirty="0"/>
                        <a:t>Psychological Evaluation for TBI</a:t>
                      </a:r>
                    </a:p>
                  </a:txBody>
                  <a:tcPr/>
                </a:tc>
                <a:extLst>
                  <a:ext uri="{0D108BD9-81ED-4DB2-BD59-A6C34878D82A}">
                    <a16:rowId xmlns:a16="http://schemas.microsoft.com/office/drawing/2014/main" val="2405365433"/>
                  </a:ext>
                </a:extLst>
              </a:tr>
              <a:tr h="619773">
                <a:tc vMerge="1">
                  <a:txBody>
                    <a:bodyPr/>
                    <a:lstStyle/>
                    <a:p>
                      <a:endParaRPr lang="en-US" dirty="0"/>
                    </a:p>
                  </a:txBody>
                  <a:tcPr/>
                </a:tc>
                <a:tc>
                  <a:txBody>
                    <a:bodyPr/>
                    <a:lstStyle/>
                    <a:p>
                      <a:r>
                        <a:rPr lang="en-US" dirty="0"/>
                        <a:t>Psychological Evaluation including Cognitive/Social-Emotional Measures</a:t>
                      </a:r>
                    </a:p>
                  </a:txBody>
                  <a:tcPr/>
                </a:tc>
                <a:extLst>
                  <a:ext uri="{0D108BD9-81ED-4DB2-BD59-A6C34878D82A}">
                    <a16:rowId xmlns:a16="http://schemas.microsoft.com/office/drawing/2014/main" val="2630339077"/>
                  </a:ext>
                </a:extLst>
              </a:tr>
              <a:tr h="619773">
                <a:tc vMerge="1">
                  <a:txBody>
                    <a:bodyPr/>
                    <a:lstStyle/>
                    <a:p>
                      <a:endParaRPr lang="en-US" dirty="0"/>
                    </a:p>
                  </a:txBody>
                  <a:tcPr/>
                </a:tc>
                <a:tc>
                  <a:txBody>
                    <a:bodyPr/>
                    <a:lstStyle/>
                    <a:p>
                      <a:r>
                        <a:rPr lang="en-US" dirty="0"/>
                        <a:t>Psychological Evaluation including Intellectual Evaluation</a:t>
                      </a:r>
                    </a:p>
                  </a:txBody>
                  <a:tcPr/>
                </a:tc>
                <a:extLst>
                  <a:ext uri="{0D108BD9-81ED-4DB2-BD59-A6C34878D82A}">
                    <a16:rowId xmlns:a16="http://schemas.microsoft.com/office/drawing/2014/main" val="2573304313"/>
                  </a:ext>
                </a:extLst>
              </a:tr>
            </a:tbl>
          </a:graphicData>
        </a:graphic>
      </p:graphicFrame>
    </p:spTree>
    <p:extLst>
      <p:ext uri="{BB962C8B-B14F-4D97-AF65-F5344CB8AC3E}">
        <p14:creationId xmlns:p14="http://schemas.microsoft.com/office/powerpoint/2010/main" val="10666915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985838" y="1759752"/>
          <a:ext cx="9967912" cy="4145280"/>
        </p:xfrm>
        <a:graphic>
          <a:graphicData uri="http://schemas.openxmlformats.org/drawingml/2006/table">
            <a:tbl>
              <a:tblPr firstRow="1" bandRow="1">
                <a:tableStyleId>{D7AC3CCA-C797-4891-BE02-D94E43425B78}</a:tableStyleId>
              </a:tblPr>
              <a:tblGrid>
                <a:gridCol w="4300537">
                  <a:extLst>
                    <a:ext uri="{9D8B030D-6E8A-4147-A177-3AD203B41FA5}">
                      <a16:colId xmlns:a16="http://schemas.microsoft.com/office/drawing/2014/main" val="721092020"/>
                    </a:ext>
                  </a:extLst>
                </a:gridCol>
                <a:gridCol w="5667375">
                  <a:extLst>
                    <a:ext uri="{9D8B030D-6E8A-4147-A177-3AD203B41FA5}">
                      <a16:colId xmlns:a16="http://schemas.microsoft.com/office/drawing/2014/main" val="3125995548"/>
                    </a:ext>
                  </a:extLst>
                </a:gridCol>
              </a:tblGrid>
              <a:tr h="354156">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365760">
                <a:tc>
                  <a:txBody>
                    <a:bodyPr/>
                    <a:lstStyle/>
                    <a:p>
                      <a:r>
                        <a:rPr lang="en-US" dirty="0"/>
                        <a:t>Social/Developmental History</a:t>
                      </a:r>
                    </a:p>
                  </a:txBody>
                  <a:tcPr anchor="ctr"/>
                </a:tc>
                <a:tc>
                  <a:txBody>
                    <a:bodyPr/>
                    <a:lstStyle/>
                    <a:p>
                      <a:r>
                        <a:rPr lang="en-US" dirty="0"/>
                        <a:t>Social/Developmental History</a:t>
                      </a:r>
                    </a:p>
                  </a:txBody>
                  <a:tcPr/>
                </a:tc>
                <a:extLst>
                  <a:ext uri="{0D108BD9-81ED-4DB2-BD59-A6C34878D82A}">
                    <a16:rowId xmlns:a16="http://schemas.microsoft.com/office/drawing/2014/main" val="1566183299"/>
                  </a:ext>
                </a:extLst>
              </a:tr>
              <a:tr h="365760">
                <a:tc rowSpan="2">
                  <a:txBody>
                    <a:bodyPr/>
                    <a:lstStyle/>
                    <a:p>
                      <a:r>
                        <a:rPr lang="en-US" dirty="0"/>
                        <a:t>Speech-Language Screening</a:t>
                      </a:r>
                    </a:p>
                  </a:txBody>
                  <a:tcPr anchor="ctr"/>
                </a:tc>
                <a:tc>
                  <a:txBody>
                    <a:bodyPr/>
                    <a:lstStyle/>
                    <a:p>
                      <a:r>
                        <a:rPr lang="en-US" dirty="0"/>
                        <a:t>Speech-Language Screening</a:t>
                      </a:r>
                    </a:p>
                  </a:txBody>
                  <a:tcPr/>
                </a:tc>
                <a:extLst>
                  <a:ext uri="{0D108BD9-81ED-4DB2-BD59-A6C34878D82A}">
                    <a16:rowId xmlns:a16="http://schemas.microsoft.com/office/drawing/2014/main" val="1305488033"/>
                  </a:ext>
                </a:extLst>
              </a:tr>
              <a:tr h="365760">
                <a:tc vMerge="1">
                  <a:txBody>
                    <a:bodyPr/>
                    <a:lstStyle/>
                    <a:p>
                      <a:endParaRPr lang="en-US" dirty="0"/>
                    </a:p>
                  </a:txBody>
                  <a:tcPr anchor="ctr"/>
                </a:tc>
                <a:tc>
                  <a:txBody>
                    <a:bodyPr/>
                    <a:lstStyle/>
                    <a:p>
                      <a:r>
                        <a:rPr lang="en-US" sz="1600" dirty="0"/>
                        <a:t>Articulation/Fluency/Language/Voice/Resonance Screening</a:t>
                      </a:r>
                    </a:p>
                  </a:txBody>
                  <a:tcPr/>
                </a:tc>
                <a:extLst>
                  <a:ext uri="{0D108BD9-81ED-4DB2-BD59-A6C34878D82A}">
                    <a16:rowId xmlns:a16="http://schemas.microsoft.com/office/drawing/2014/main" val="609672529"/>
                  </a:ext>
                </a:extLst>
              </a:tr>
              <a:tr h="365760">
                <a:tc rowSpan="5">
                  <a:txBody>
                    <a:bodyPr/>
                    <a:lstStyle/>
                    <a:p>
                      <a:r>
                        <a:rPr lang="en-US" dirty="0"/>
                        <a:t>Speech-Language/Communication Evaluation</a:t>
                      </a:r>
                    </a:p>
                  </a:txBody>
                  <a:tcPr anchor="ctr"/>
                </a:tc>
                <a:tc>
                  <a:txBody>
                    <a:bodyPr/>
                    <a:lstStyle/>
                    <a:p>
                      <a:r>
                        <a:rPr lang="en-US" sz="1600" dirty="0"/>
                        <a:t>Articulation/Fluency/Language/Voice/Resonance Evaluation</a:t>
                      </a:r>
                    </a:p>
                  </a:txBody>
                  <a:tcPr/>
                </a:tc>
                <a:extLst>
                  <a:ext uri="{0D108BD9-81ED-4DB2-BD59-A6C34878D82A}">
                    <a16:rowId xmlns:a16="http://schemas.microsoft.com/office/drawing/2014/main" val="1981047356"/>
                  </a:ext>
                </a:extLst>
              </a:tr>
              <a:tr h="365760">
                <a:tc vMerge="1">
                  <a:txBody>
                    <a:bodyPr/>
                    <a:lstStyle/>
                    <a:p>
                      <a:endParaRPr lang="en-US" dirty="0"/>
                    </a:p>
                  </a:txBody>
                  <a:tcPr anchor="ctr"/>
                </a:tc>
                <a:tc>
                  <a:txBody>
                    <a:bodyPr/>
                    <a:lstStyle/>
                    <a:p>
                      <a:r>
                        <a:rPr lang="en-US" dirty="0"/>
                        <a:t>Communication Evaluation</a:t>
                      </a:r>
                    </a:p>
                  </a:txBody>
                  <a:tcPr/>
                </a:tc>
                <a:extLst>
                  <a:ext uri="{0D108BD9-81ED-4DB2-BD59-A6C34878D82A}">
                    <a16:rowId xmlns:a16="http://schemas.microsoft.com/office/drawing/2014/main" val="1070138063"/>
                  </a:ext>
                </a:extLst>
              </a:tr>
              <a:tr h="365760">
                <a:tc vMerge="1">
                  <a:txBody>
                    <a:bodyPr/>
                    <a:lstStyle/>
                    <a:p>
                      <a:endParaRPr lang="en-US" dirty="0"/>
                    </a:p>
                  </a:txBody>
                  <a:tcPr anchor="ctr"/>
                </a:tc>
                <a:tc>
                  <a:txBody>
                    <a:bodyPr/>
                    <a:lstStyle/>
                    <a:p>
                      <a:r>
                        <a:rPr lang="en-US" sz="1600" dirty="0"/>
                        <a:t>Communication Evaluation including Receptive, Expressive and Augmentative Skills</a:t>
                      </a:r>
                    </a:p>
                  </a:txBody>
                  <a:tcPr/>
                </a:tc>
                <a:extLst>
                  <a:ext uri="{0D108BD9-81ED-4DB2-BD59-A6C34878D82A}">
                    <a16:rowId xmlns:a16="http://schemas.microsoft.com/office/drawing/2014/main" val="1963638341"/>
                  </a:ext>
                </a:extLst>
              </a:tr>
              <a:tr h="365760">
                <a:tc vMerge="1">
                  <a:txBody>
                    <a:bodyPr/>
                    <a:lstStyle/>
                    <a:p>
                      <a:endParaRPr lang="en-US" dirty="0"/>
                    </a:p>
                  </a:txBody>
                  <a:tcPr anchor="ctr"/>
                </a:tc>
                <a:tc>
                  <a:txBody>
                    <a:bodyPr/>
                    <a:lstStyle/>
                    <a:p>
                      <a:r>
                        <a:rPr lang="en-US" sz="1600" dirty="0"/>
                        <a:t>Speech-Language Evaluation - including Language Semantics and Pragmatics</a:t>
                      </a:r>
                    </a:p>
                  </a:txBody>
                  <a:tcPr/>
                </a:tc>
                <a:extLst>
                  <a:ext uri="{0D108BD9-81ED-4DB2-BD59-A6C34878D82A}">
                    <a16:rowId xmlns:a16="http://schemas.microsoft.com/office/drawing/2014/main" val="1597255821"/>
                  </a:ext>
                </a:extLst>
              </a:tr>
              <a:tr h="365760">
                <a:tc vMerge="1">
                  <a:txBody>
                    <a:bodyPr/>
                    <a:lstStyle/>
                    <a:p>
                      <a:endParaRPr lang="en-US" dirty="0"/>
                    </a:p>
                  </a:txBody>
                  <a:tcPr anchor="ctr"/>
                </a:tc>
                <a:tc>
                  <a:txBody>
                    <a:bodyPr/>
                    <a:lstStyle/>
                    <a:p>
                      <a:r>
                        <a:rPr lang="en-US" dirty="0"/>
                        <a:t>Speech-Language Evaluation</a:t>
                      </a:r>
                    </a:p>
                  </a:txBody>
                  <a:tcPr/>
                </a:tc>
                <a:extLst>
                  <a:ext uri="{0D108BD9-81ED-4DB2-BD59-A6C34878D82A}">
                    <a16:rowId xmlns:a16="http://schemas.microsoft.com/office/drawing/2014/main" val="4231893667"/>
                  </a:ext>
                </a:extLst>
              </a:tr>
            </a:tbl>
          </a:graphicData>
        </a:graphic>
      </p:graphicFrame>
    </p:spTree>
    <p:extLst>
      <p:ext uri="{BB962C8B-B14F-4D97-AF65-F5344CB8AC3E}">
        <p14:creationId xmlns:p14="http://schemas.microsoft.com/office/powerpoint/2010/main" val="32283341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2981B5D-13DA-BE45-A8D0-AE52415B6310}"/>
              </a:ext>
            </a:extLst>
          </p:cNvPr>
          <p:cNvSpPr>
            <a:spLocks noGrp="1"/>
          </p:cNvSpPr>
          <p:nvPr>
            <p:ph type="title"/>
          </p:nvPr>
        </p:nvSpPr>
        <p:spPr/>
        <p:txBody>
          <a:bodyPr>
            <a:normAutofit/>
          </a:bodyPr>
          <a:lstStyle/>
          <a:p>
            <a:r>
              <a:rPr lang="en-US" dirty="0"/>
              <a:t>Crosswalk of Consent to Evaluate and Required Evaluations</a:t>
            </a:r>
          </a:p>
        </p:txBody>
      </p:sp>
      <p:graphicFrame>
        <p:nvGraphicFramePr>
          <p:cNvPr id="8" name="Table 7">
            <a:extLst>
              <a:ext uri="{FF2B5EF4-FFF2-40B4-BE49-F238E27FC236}">
                <a16:creationId xmlns:a16="http://schemas.microsoft.com/office/drawing/2014/main" id="{8EDC0279-2FDA-724E-BF77-DF3E7F29C1DE}"/>
              </a:ext>
            </a:extLst>
          </p:cNvPr>
          <p:cNvGraphicFramePr>
            <a:graphicFrameLocks noGrp="1"/>
          </p:cNvGraphicFramePr>
          <p:nvPr>
            <p:extLst/>
          </p:nvPr>
        </p:nvGraphicFramePr>
        <p:xfrm>
          <a:off x="514350" y="1759752"/>
          <a:ext cx="10439400" cy="1737360"/>
        </p:xfrm>
        <a:graphic>
          <a:graphicData uri="http://schemas.openxmlformats.org/drawingml/2006/table">
            <a:tbl>
              <a:tblPr firstRow="1" bandRow="1">
                <a:tableStyleId>{D7AC3CCA-C797-4891-BE02-D94E43425B78}</a:tableStyleId>
              </a:tblPr>
              <a:tblGrid>
                <a:gridCol w="4914900">
                  <a:extLst>
                    <a:ext uri="{9D8B030D-6E8A-4147-A177-3AD203B41FA5}">
                      <a16:colId xmlns:a16="http://schemas.microsoft.com/office/drawing/2014/main" val="721092020"/>
                    </a:ext>
                  </a:extLst>
                </a:gridCol>
                <a:gridCol w="5524500">
                  <a:extLst>
                    <a:ext uri="{9D8B030D-6E8A-4147-A177-3AD203B41FA5}">
                      <a16:colId xmlns:a16="http://schemas.microsoft.com/office/drawing/2014/main" val="3125995548"/>
                    </a:ext>
                  </a:extLst>
                </a:gridCol>
              </a:tblGrid>
              <a:tr h="354156">
                <a:tc>
                  <a:txBody>
                    <a:bodyPr/>
                    <a:lstStyle/>
                    <a:p>
                      <a:r>
                        <a:rPr lang="en-US" dirty="0"/>
                        <a:t>Consent to Evaluate (form)</a:t>
                      </a:r>
                    </a:p>
                  </a:txBody>
                  <a:tcPr/>
                </a:tc>
                <a:tc>
                  <a:txBody>
                    <a:bodyPr/>
                    <a:lstStyle/>
                    <a:p>
                      <a:r>
                        <a:rPr lang="en-US" dirty="0"/>
                        <a:t>Required Evaluations (policy)</a:t>
                      </a:r>
                    </a:p>
                  </a:txBody>
                  <a:tcPr/>
                </a:tc>
                <a:extLst>
                  <a:ext uri="{0D108BD9-81ED-4DB2-BD59-A6C34878D82A}">
                    <a16:rowId xmlns:a16="http://schemas.microsoft.com/office/drawing/2014/main" val="340796993"/>
                  </a:ext>
                </a:extLst>
              </a:tr>
              <a:tr h="365760">
                <a:tc>
                  <a:txBody>
                    <a:bodyPr/>
                    <a:lstStyle/>
                    <a:p>
                      <a:r>
                        <a:rPr lang="en-US" dirty="0"/>
                        <a:t>Vocational Evaluation</a:t>
                      </a:r>
                    </a:p>
                  </a:txBody>
                  <a:tcPr anchor="ctr"/>
                </a:tc>
                <a:tc>
                  <a:txBody>
                    <a:bodyPr/>
                    <a:lstStyle/>
                    <a:p>
                      <a:r>
                        <a:rPr lang="en-US" dirty="0"/>
                        <a:t>Vocational Evaluation</a:t>
                      </a:r>
                    </a:p>
                  </a:txBody>
                  <a:tcPr/>
                </a:tc>
                <a:extLst>
                  <a:ext uri="{0D108BD9-81ED-4DB2-BD59-A6C34878D82A}">
                    <a16:rowId xmlns:a16="http://schemas.microsoft.com/office/drawing/2014/main" val="1566183299"/>
                  </a:ext>
                </a:extLst>
              </a:tr>
              <a:tr h="365760">
                <a:tc>
                  <a:txBody>
                    <a:bodyPr/>
                    <a:lstStyle/>
                    <a:p>
                      <a:r>
                        <a:rPr lang="en-US" dirty="0"/>
                        <a:t>Assessment/Behavior Rating Tool Specific to Autism</a:t>
                      </a:r>
                    </a:p>
                  </a:txBody>
                  <a:tcPr anchor="ctr"/>
                </a:tc>
                <a:tc>
                  <a:txBody>
                    <a:bodyPr/>
                    <a:lstStyle/>
                    <a:p>
                      <a:r>
                        <a:rPr lang="en-US" dirty="0"/>
                        <a:t>Assessment/Behavior Rating Tool Specific to Autism</a:t>
                      </a:r>
                    </a:p>
                  </a:txBody>
                  <a:tcPr/>
                </a:tc>
                <a:extLst>
                  <a:ext uri="{0D108BD9-81ED-4DB2-BD59-A6C34878D82A}">
                    <a16:rowId xmlns:a16="http://schemas.microsoft.com/office/drawing/2014/main" val="4243510822"/>
                  </a:ext>
                </a:extLst>
              </a:tr>
              <a:tr h="365760">
                <a:tc>
                  <a:txBody>
                    <a:bodyPr/>
                    <a:lstStyle/>
                    <a:p>
                      <a:r>
                        <a:rPr lang="en-US" dirty="0"/>
                        <a:t>Behavioral/Emotional Evaluation</a:t>
                      </a:r>
                    </a:p>
                  </a:txBody>
                  <a:tcPr anchor="ctr"/>
                </a:tc>
                <a:tc>
                  <a:txBody>
                    <a:bodyPr/>
                    <a:lstStyle/>
                    <a:p>
                      <a:r>
                        <a:rPr lang="en-US" dirty="0"/>
                        <a:t>Behavioral/Emotional Evaluation</a:t>
                      </a:r>
                    </a:p>
                  </a:txBody>
                  <a:tcPr/>
                </a:tc>
                <a:extLst>
                  <a:ext uri="{0D108BD9-81ED-4DB2-BD59-A6C34878D82A}">
                    <a16:rowId xmlns:a16="http://schemas.microsoft.com/office/drawing/2014/main" val="136751272"/>
                  </a:ext>
                </a:extLst>
              </a:tr>
            </a:tbl>
          </a:graphicData>
        </a:graphic>
      </p:graphicFrame>
    </p:spTree>
    <p:extLst>
      <p:ext uri="{BB962C8B-B14F-4D97-AF65-F5344CB8AC3E}">
        <p14:creationId xmlns:p14="http://schemas.microsoft.com/office/powerpoint/2010/main" val="1062689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3146621"/>
          </a:xfrm>
        </p:spPr>
        <p:txBody>
          <a:bodyPr/>
          <a:lstStyle/>
          <a:p>
            <a:r>
              <a:rPr lang="en-US" dirty="0"/>
              <a:t>Do I need to conduct a Reevaluation?</a:t>
            </a:r>
          </a:p>
        </p:txBody>
      </p:sp>
      <p:sp>
        <p:nvSpPr>
          <p:cNvPr id="3" name="Subtitle 2"/>
          <p:cNvSpPr>
            <a:spLocks noGrp="1"/>
          </p:cNvSpPr>
          <p:nvPr>
            <p:ph type="subTitle" idx="1"/>
          </p:nvPr>
        </p:nvSpPr>
        <p:spPr>
          <a:xfrm>
            <a:off x="1261872" y="3905573"/>
            <a:ext cx="9418320" cy="2586667"/>
          </a:xfrm>
        </p:spPr>
        <p:txBody>
          <a:bodyPr>
            <a:normAutofit/>
          </a:bodyPr>
          <a:lstStyle/>
          <a:p>
            <a:pPr>
              <a:lnSpc>
                <a:spcPct val="100000"/>
              </a:lnSpc>
              <a:spcBef>
                <a:spcPts val="0"/>
              </a:spcBef>
              <a:spcAft>
                <a:spcPts val="0"/>
              </a:spcAft>
            </a:pPr>
            <a:r>
              <a:rPr lang="en-US" sz="2800" dirty="0"/>
              <a:t>Special Transportation</a:t>
            </a:r>
          </a:p>
          <a:p>
            <a:pPr>
              <a:lnSpc>
                <a:spcPct val="100000"/>
              </a:lnSpc>
              <a:spcBef>
                <a:spcPts val="0"/>
              </a:spcBef>
              <a:spcAft>
                <a:spcPts val="0"/>
              </a:spcAft>
            </a:pPr>
            <a:r>
              <a:rPr lang="en-US" sz="2800" dirty="0"/>
              <a:t>Related Service</a:t>
            </a:r>
          </a:p>
          <a:p>
            <a:pPr>
              <a:lnSpc>
                <a:spcPct val="100000"/>
              </a:lnSpc>
              <a:spcBef>
                <a:spcPts val="0"/>
              </a:spcBef>
              <a:spcAft>
                <a:spcPts val="0"/>
              </a:spcAft>
            </a:pPr>
            <a:r>
              <a:rPr lang="en-US" sz="2800" dirty="0"/>
              <a:t>Secondary Disability</a:t>
            </a:r>
          </a:p>
          <a:p>
            <a:pPr>
              <a:lnSpc>
                <a:spcPct val="100000"/>
              </a:lnSpc>
              <a:spcBef>
                <a:spcPts val="0"/>
              </a:spcBef>
              <a:spcAft>
                <a:spcPts val="0"/>
              </a:spcAft>
            </a:pPr>
            <a:r>
              <a:rPr lang="en-US" sz="2800" dirty="0"/>
              <a:t>Exit from Special Education</a:t>
            </a:r>
          </a:p>
          <a:p>
            <a:pPr>
              <a:lnSpc>
                <a:spcPct val="100000"/>
              </a:lnSpc>
              <a:spcBef>
                <a:spcPts val="0"/>
              </a:spcBef>
              <a:spcAft>
                <a:spcPts val="0"/>
              </a:spcAft>
            </a:pPr>
            <a:r>
              <a:rPr lang="en-US" sz="2800" dirty="0"/>
              <a:t>Functional Behavior Assessment</a:t>
            </a:r>
          </a:p>
        </p:txBody>
      </p:sp>
    </p:spTree>
    <p:extLst>
      <p:ext uri="{BB962C8B-B14F-4D97-AF65-F5344CB8AC3E}">
        <p14:creationId xmlns:p14="http://schemas.microsoft.com/office/powerpoint/2010/main" val="69287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US" sz="6000" b="0" i="0" u="none" strike="noStrike" cap="none" dirty="0">
                <a:solidFill>
                  <a:schemeClr val="dk1"/>
                </a:solidFill>
                <a:latin typeface="Century Schoolbook" panose="02040604050505020304" pitchFamily="18" charset="0"/>
                <a:ea typeface="Calibri"/>
                <a:cs typeface="Calibri"/>
                <a:sym typeface="Calibri"/>
              </a:rPr>
              <a:t>Reevaluation Process</a:t>
            </a:r>
          </a:p>
        </p:txBody>
      </p:sp>
      <p:sp>
        <p:nvSpPr>
          <p:cNvPr id="95" name="Shape 95"/>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888888"/>
              </a:buClr>
              <a:buSzPct val="25000"/>
              <a:buFont typeface="Arial"/>
              <a:buNone/>
            </a:pPr>
            <a:r>
              <a:rPr lang="en-US" sz="2400" b="0" i="0" u="none" strike="noStrike" cap="none" dirty="0">
                <a:solidFill>
                  <a:srgbClr val="888888"/>
                </a:solidFill>
                <a:ea typeface="Calibri"/>
                <a:cs typeface="Calibri"/>
                <a:sym typeface="Calibri"/>
              </a:rPr>
              <a:t>What is a Reevaluation?</a:t>
            </a:r>
          </a:p>
        </p:txBody>
      </p:sp>
      <p:pic>
        <p:nvPicPr>
          <p:cNvPr id="4" name="Picture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893" y="365760"/>
            <a:ext cx="10401619" cy="782556"/>
          </a:xfrm>
        </p:spPr>
        <p:txBody>
          <a:bodyPr/>
          <a:lstStyle/>
          <a:p>
            <a:r>
              <a:rPr lang="en-US" b="1" dirty="0"/>
              <a:t>Essential Questions</a:t>
            </a:r>
          </a:p>
        </p:txBody>
      </p:sp>
      <p:sp>
        <p:nvSpPr>
          <p:cNvPr id="3" name="Content Placeholder 2"/>
          <p:cNvSpPr>
            <a:spLocks noGrp="1"/>
          </p:cNvSpPr>
          <p:nvPr>
            <p:ph idx="1"/>
          </p:nvPr>
        </p:nvSpPr>
        <p:spPr>
          <a:xfrm>
            <a:off x="552893" y="1360968"/>
            <a:ext cx="10401619" cy="4819170"/>
          </a:xfrm>
        </p:spPr>
        <p:txBody>
          <a:bodyPr>
            <a:noAutofit/>
          </a:bodyPr>
          <a:lstStyle/>
          <a:p>
            <a:pPr marL="0" indent="0">
              <a:buNone/>
            </a:pPr>
            <a:r>
              <a:rPr lang="en-US" sz="3600" dirty="0"/>
              <a:t>When determining whether or not to engage in a reevaluation, it is important to ask:</a:t>
            </a:r>
          </a:p>
          <a:p>
            <a:pPr marL="0" indent="0">
              <a:buNone/>
            </a:pPr>
            <a:endParaRPr lang="en-US" sz="3600" dirty="0"/>
          </a:p>
          <a:p>
            <a:pPr lvl="1"/>
            <a:r>
              <a:rPr lang="en-US" sz="3200" dirty="0"/>
              <a:t>What NEW or ADDITIONAL information (formal evaluation) is needed for </a:t>
            </a:r>
          </a:p>
          <a:p>
            <a:pPr lvl="2"/>
            <a:r>
              <a:rPr lang="en-US" sz="2800" dirty="0"/>
              <a:t>Eligibility;</a:t>
            </a:r>
          </a:p>
          <a:p>
            <a:pPr lvl="2"/>
            <a:r>
              <a:rPr lang="en-US" sz="2800" dirty="0"/>
              <a:t>Programming; or</a:t>
            </a:r>
          </a:p>
          <a:p>
            <a:pPr lvl="2"/>
            <a:r>
              <a:rPr lang="en-US" sz="2800" dirty="0"/>
              <a:t>Eligibility AND Programming.</a:t>
            </a:r>
          </a:p>
        </p:txBody>
      </p:sp>
    </p:spTree>
    <p:extLst>
      <p:ext uri="{BB962C8B-B14F-4D97-AF65-F5344CB8AC3E}">
        <p14:creationId xmlns:p14="http://schemas.microsoft.com/office/powerpoint/2010/main" val="10402388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427" y="365760"/>
            <a:ext cx="10288085" cy="761291"/>
          </a:xfrm>
        </p:spPr>
        <p:txBody>
          <a:bodyPr/>
          <a:lstStyle/>
          <a:p>
            <a:r>
              <a:rPr lang="en-US" dirty="0"/>
              <a:t>Scenario #1: Special Transportation</a:t>
            </a:r>
          </a:p>
        </p:txBody>
      </p:sp>
      <p:sp>
        <p:nvSpPr>
          <p:cNvPr id="3" name="Content Placeholder 2"/>
          <p:cNvSpPr>
            <a:spLocks noGrp="1"/>
          </p:cNvSpPr>
          <p:nvPr>
            <p:ph idx="1"/>
          </p:nvPr>
        </p:nvSpPr>
        <p:spPr>
          <a:xfrm>
            <a:off x="666427" y="1424764"/>
            <a:ext cx="9794929" cy="4755374"/>
          </a:xfrm>
        </p:spPr>
        <p:txBody>
          <a:bodyPr>
            <a:noAutofit/>
          </a:bodyPr>
          <a:lstStyle/>
          <a:p>
            <a:pPr marL="0" indent="0">
              <a:buNone/>
            </a:pPr>
            <a:r>
              <a:rPr lang="en-US" sz="3600" u="sng" dirty="0"/>
              <a:t>Essential Questions</a:t>
            </a:r>
          </a:p>
          <a:p>
            <a:pPr lvl="1"/>
            <a:r>
              <a:rPr lang="en-US" sz="3200" dirty="0"/>
              <a:t>Do I need to provide special transportation to enable the child to access their education at a particular school?</a:t>
            </a:r>
          </a:p>
          <a:p>
            <a:pPr lvl="2"/>
            <a:r>
              <a:rPr lang="en-US" sz="2800" dirty="0"/>
              <a:t>If yes, what formal evaluations are needed?</a:t>
            </a:r>
          </a:p>
          <a:p>
            <a:pPr lvl="2"/>
            <a:endParaRPr lang="en-US" sz="2800" i="1" dirty="0"/>
          </a:p>
          <a:p>
            <a:pPr marL="548640" lvl="2" indent="0">
              <a:buNone/>
            </a:pPr>
            <a:endParaRPr lang="en-US" sz="2800" i="1" dirty="0"/>
          </a:p>
          <a:p>
            <a:pPr marL="274320" lvl="1" indent="0">
              <a:buNone/>
            </a:pPr>
            <a:r>
              <a:rPr lang="en-US" sz="2400" i="1" dirty="0"/>
              <a:t>It is highly likely that this situation will not require formal evaluation, therefore, formal evaluation/reevaluation is not needed. The team should review and revise the IEP as appropriate based on existing data.</a:t>
            </a:r>
          </a:p>
        </p:txBody>
      </p:sp>
    </p:spTree>
    <p:extLst>
      <p:ext uri="{BB962C8B-B14F-4D97-AF65-F5344CB8AC3E}">
        <p14:creationId xmlns:p14="http://schemas.microsoft.com/office/powerpoint/2010/main" val="1102610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463" y="280699"/>
            <a:ext cx="10481923" cy="931413"/>
          </a:xfrm>
        </p:spPr>
        <p:txBody>
          <a:bodyPr/>
          <a:lstStyle/>
          <a:p>
            <a:r>
              <a:rPr lang="en-US" dirty="0"/>
              <a:t>Scenario #2: Special Transportation</a:t>
            </a:r>
          </a:p>
        </p:txBody>
      </p:sp>
      <p:sp>
        <p:nvSpPr>
          <p:cNvPr id="3" name="Content Placeholder 2"/>
          <p:cNvSpPr>
            <a:spLocks noGrp="1"/>
          </p:cNvSpPr>
          <p:nvPr>
            <p:ph idx="1"/>
          </p:nvPr>
        </p:nvSpPr>
        <p:spPr>
          <a:xfrm>
            <a:off x="325463" y="1403498"/>
            <a:ext cx="10368367" cy="4776639"/>
          </a:xfrm>
        </p:spPr>
        <p:txBody>
          <a:bodyPr>
            <a:normAutofit/>
          </a:bodyPr>
          <a:lstStyle/>
          <a:p>
            <a:pPr marL="0" indent="0">
              <a:buNone/>
            </a:pPr>
            <a:r>
              <a:rPr lang="en-US" sz="3600" u="sng" dirty="0"/>
              <a:t>Essential Questions</a:t>
            </a:r>
          </a:p>
          <a:p>
            <a:pPr lvl="1"/>
            <a:r>
              <a:rPr lang="en-US" sz="2800" dirty="0"/>
              <a:t>Do I need to provide special transportation as a result of a behavioral concern on the bus?</a:t>
            </a:r>
          </a:p>
          <a:p>
            <a:pPr lvl="2"/>
            <a:r>
              <a:rPr lang="en-US" sz="2800" dirty="0"/>
              <a:t>If yes, what formal evaluations are needed?</a:t>
            </a:r>
          </a:p>
          <a:p>
            <a:pPr marL="548640" lvl="2" indent="0">
              <a:buNone/>
            </a:pPr>
            <a:endParaRPr lang="en-US" sz="2800" dirty="0"/>
          </a:p>
          <a:p>
            <a:pPr marL="548640" lvl="2" indent="0">
              <a:buNone/>
            </a:pPr>
            <a:endParaRPr lang="en-US" sz="2800" dirty="0"/>
          </a:p>
          <a:p>
            <a:pPr marL="274320" lvl="1" indent="0">
              <a:buNone/>
            </a:pPr>
            <a:r>
              <a:rPr lang="en-US" sz="2600" i="1" dirty="0"/>
              <a:t>It is very possible that this situation will require a formal evaluation/reevaluation to obtain consent for a Functional Behavioral Assessment to determine what supports and services are required to transport the student safely to and from school.</a:t>
            </a:r>
          </a:p>
        </p:txBody>
      </p:sp>
    </p:spTree>
    <p:extLst>
      <p:ext uri="{BB962C8B-B14F-4D97-AF65-F5344CB8AC3E}">
        <p14:creationId xmlns:p14="http://schemas.microsoft.com/office/powerpoint/2010/main" val="1879592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365760"/>
            <a:ext cx="10567054" cy="1325562"/>
          </a:xfrm>
        </p:spPr>
        <p:txBody>
          <a:bodyPr/>
          <a:lstStyle/>
          <a:p>
            <a:r>
              <a:rPr lang="en-US" dirty="0"/>
              <a:t>Scenario #3: Adding/Removing a Related Service</a:t>
            </a:r>
          </a:p>
        </p:txBody>
      </p:sp>
      <p:sp>
        <p:nvSpPr>
          <p:cNvPr id="3" name="Content Placeholder 2"/>
          <p:cNvSpPr>
            <a:spLocks noGrp="1"/>
          </p:cNvSpPr>
          <p:nvPr>
            <p:ph idx="1"/>
          </p:nvPr>
        </p:nvSpPr>
        <p:spPr>
          <a:xfrm>
            <a:off x="387458" y="1844298"/>
            <a:ext cx="10567054" cy="4386021"/>
          </a:xfrm>
        </p:spPr>
        <p:txBody>
          <a:bodyPr>
            <a:normAutofit/>
          </a:bodyPr>
          <a:lstStyle/>
          <a:p>
            <a:pPr marL="0" indent="0">
              <a:buNone/>
            </a:pPr>
            <a:r>
              <a:rPr lang="en-US" sz="3600" u="sng" dirty="0"/>
              <a:t>Essential Questions</a:t>
            </a:r>
          </a:p>
          <a:p>
            <a:pPr lvl="1"/>
            <a:r>
              <a:rPr lang="en-US" sz="2800" dirty="0"/>
              <a:t>Do I need to ADD a related service?</a:t>
            </a:r>
          </a:p>
          <a:p>
            <a:pPr lvl="2"/>
            <a:r>
              <a:rPr lang="en-US" sz="2800" dirty="0"/>
              <a:t>If yes, what formal evaluations are needed?</a:t>
            </a:r>
          </a:p>
          <a:p>
            <a:pPr marL="548640" lvl="2" indent="0">
              <a:buNone/>
            </a:pPr>
            <a:endParaRPr lang="en-US" sz="2800" dirty="0"/>
          </a:p>
          <a:p>
            <a:pPr marL="548640" lvl="2" indent="0">
              <a:buNone/>
            </a:pPr>
            <a:endParaRPr lang="en-US" sz="2800" dirty="0"/>
          </a:p>
          <a:p>
            <a:pPr marL="274320" lvl="1" indent="0">
              <a:buNone/>
            </a:pPr>
            <a:r>
              <a:rPr lang="en-US" sz="2400" i="1" dirty="0"/>
              <a:t>It is highly likely that this situation will require a formal evaluation/reevaluation to obtain consent for an appropriate formal evaluation to determine if related services are required to provide FAPE.</a:t>
            </a:r>
          </a:p>
          <a:p>
            <a:pPr marL="274320" lvl="1" indent="0">
              <a:buNone/>
            </a:pPr>
            <a:r>
              <a:rPr lang="en-US" sz="2400" i="1" dirty="0"/>
              <a:t>The purpose of the reevaluation will be for PROGRAMMING.</a:t>
            </a:r>
          </a:p>
        </p:txBody>
      </p:sp>
    </p:spTree>
    <p:extLst>
      <p:ext uri="{BB962C8B-B14F-4D97-AF65-F5344CB8AC3E}">
        <p14:creationId xmlns:p14="http://schemas.microsoft.com/office/powerpoint/2010/main" val="8413683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365760"/>
            <a:ext cx="10567054" cy="1325562"/>
          </a:xfrm>
        </p:spPr>
        <p:txBody>
          <a:bodyPr/>
          <a:lstStyle/>
          <a:p>
            <a:r>
              <a:rPr lang="en-US" dirty="0"/>
              <a:t>Scenario #4: Add/Removing a Related Service</a:t>
            </a:r>
          </a:p>
        </p:txBody>
      </p:sp>
      <p:sp>
        <p:nvSpPr>
          <p:cNvPr id="3" name="Content Placeholder 2"/>
          <p:cNvSpPr>
            <a:spLocks noGrp="1"/>
          </p:cNvSpPr>
          <p:nvPr>
            <p:ph idx="1"/>
          </p:nvPr>
        </p:nvSpPr>
        <p:spPr>
          <a:xfrm>
            <a:off x="387458" y="1844298"/>
            <a:ext cx="10567054" cy="4386021"/>
          </a:xfrm>
        </p:spPr>
        <p:txBody>
          <a:bodyPr>
            <a:normAutofit fontScale="92500" lnSpcReduction="10000"/>
          </a:bodyPr>
          <a:lstStyle/>
          <a:p>
            <a:pPr marL="0" indent="0">
              <a:buNone/>
            </a:pPr>
            <a:r>
              <a:rPr lang="en-US" sz="3600" u="sng" dirty="0"/>
              <a:t>Essential Questions</a:t>
            </a:r>
          </a:p>
          <a:p>
            <a:pPr lvl="1"/>
            <a:r>
              <a:rPr lang="en-US" sz="2400" dirty="0"/>
              <a:t>Do I need to REMOVE a related service?</a:t>
            </a:r>
          </a:p>
          <a:p>
            <a:pPr marL="274320" lvl="1" indent="0">
              <a:buNone/>
            </a:pPr>
            <a:endParaRPr lang="en-US" sz="2400" dirty="0"/>
          </a:p>
          <a:p>
            <a:r>
              <a:rPr lang="en-US" sz="2800" dirty="0"/>
              <a:t>If formal evaluations are needed -</a:t>
            </a:r>
          </a:p>
          <a:p>
            <a:pPr marL="0" indent="0">
              <a:buNone/>
            </a:pPr>
            <a:r>
              <a:rPr lang="en-US" sz="1900" i="1" dirty="0"/>
              <a:t>This situation will require a reevaluation to obtain consent for an appropriate formal evaluation since the team determined that there is not appropriate existing data (progress monitoring, etc.) available to remove the service.</a:t>
            </a:r>
          </a:p>
          <a:p>
            <a:pPr marL="0" indent="0">
              <a:buNone/>
            </a:pPr>
            <a:r>
              <a:rPr lang="en-US" sz="1900" i="1" dirty="0"/>
              <a:t>The purpose of the reevaluation will be for PROGRAMMING.</a:t>
            </a:r>
          </a:p>
          <a:p>
            <a:r>
              <a:rPr lang="en-US" sz="2800" dirty="0"/>
              <a:t>If no formal evaluations are needed </a:t>
            </a:r>
            <a:r>
              <a:rPr lang="mr-IN" sz="2800" dirty="0"/>
              <a:t>–</a:t>
            </a:r>
            <a:endParaRPr lang="en-US" sz="2800" dirty="0"/>
          </a:p>
          <a:p>
            <a:pPr marL="0" indent="0">
              <a:buNone/>
            </a:pPr>
            <a:r>
              <a:rPr lang="en-US" sz="1900" i="1" dirty="0"/>
              <a:t>This situation will require a review and revision of the IEP since the team had appropriate progress monitoring data available to remove the service from the IEP.</a:t>
            </a:r>
          </a:p>
        </p:txBody>
      </p:sp>
    </p:spTree>
    <p:extLst>
      <p:ext uri="{BB962C8B-B14F-4D97-AF65-F5344CB8AC3E}">
        <p14:creationId xmlns:p14="http://schemas.microsoft.com/office/powerpoint/2010/main" val="1904095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365760"/>
            <a:ext cx="10567054" cy="1325562"/>
          </a:xfrm>
        </p:spPr>
        <p:txBody>
          <a:bodyPr/>
          <a:lstStyle/>
          <a:p>
            <a:r>
              <a:rPr lang="en-US" dirty="0"/>
              <a:t>Scenario #5: Add/Removing a Secondary Disability</a:t>
            </a:r>
          </a:p>
        </p:txBody>
      </p:sp>
      <p:sp>
        <p:nvSpPr>
          <p:cNvPr id="3" name="Content Placeholder 2"/>
          <p:cNvSpPr>
            <a:spLocks noGrp="1"/>
          </p:cNvSpPr>
          <p:nvPr>
            <p:ph idx="1"/>
          </p:nvPr>
        </p:nvSpPr>
        <p:spPr>
          <a:xfrm>
            <a:off x="387458" y="1844298"/>
            <a:ext cx="10567054" cy="4386021"/>
          </a:xfrm>
        </p:spPr>
        <p:txBody>
          <a:bodyPr>
            <a:normAutofit fontScale="92500"/>
          </a:bodyPr>
          <a:lstStyle/>
          <a:p>
            <a:pPr marL="0" indent="0">
              <a:buNone/>
            </a:pPr>
            <a:r>
              <a:rPr lang="en-US" sz="3600" u="sng" dirty="0"/>
              <a:t>Essential Questions</a:t>
            </a:r>
          </a:p>
          <a:p>
            <a:pPr lvl="1"/>
            <a:r>
              <a:rPr lang="en-US" sz="2400" dirty="0"/>
              <a:t>Do I need to ADD or REMOVE a primary/secondary disability?</a:t>
            </a:r>
          </a:p>
          <a:p>
            <a:pPr lvl="1"/>
            <a:endParaRPr lang="en-US" sz="2400" dirty="0"/>
          </a:p>
          <a:p>
            <a:pPr marL="274320" lvl="1" indent="0">
              <a:buNone/>
            </a:pPr>
            <a:r>
              <a:rPr lang="en-US" sz="2600" i="1" dirty="0"/>
              <a:t>Since this area is directly related one of the student’s eligibility areas, a reevaluation MUST occur to gather the appropriate data to determine:</a:t>
            </a:r>
          </a:p>
          <a:p>
            <a:pPr lvl="2"/>
            <a:r>
              <a:rPr lang="en-US" sz="2400" i="1" dirty="0"/>
              <a:t>that the student no longer meets the eligibility criteria for the disability, or</a:t>
            </a:r>
          </a:p>
          <a:p>
            <a:pPr lvl="2"/>
            <a:r>
              <a:rPr lang="en-US" sz="2400" i="1" dirty="0"/>
              <a:t>the student has an additional area of eligibility.</a:t>
            </a:r>
          </a:p>
          <a:p>
            <a:pPr marL="822960" lvl="3" indent="0">
              <a:buNone/>
            </a:pPr>
            <a:endParaRPr lang="en-US" sz="2400" dirty="0"/>
          </a:p>
          <a:p>
            <a:pPr marL="274320" lvl="1" indent="0">
              <a:buNone/>
            </a:pPr>
            <a:r>
              <a:rPr lang="en-US" sz="2600" i="1" dirty="0"/>
              <a:t>The purpose of the reevaluation is ELIGIBILITY.</a:t>
            </a:r>
            <a:endParaRPr lang="en-US" sz="2600" dirty="0"/>
          </a:p>
          <a:p>
            <a:pPr marL="274320" lvl="1" indent="0">
              <a:buNone/>
            </a:pPr>
            <a:r>
              <a:rPr lang="en-US" sz="2200" dirty="0"/>
              <a:t>Examples: Primary </a:t>
            </a:r>
            <a:r>
              <a:rPr lang="mr-IN" sz="2200" dirty="0"/>
              <a:t>–</a:t>
            </a:r>
            <a:r>
              <a:rPr lang="en-US" sz="2200" dirty="0"/>
              <a:t> SLD 		Primary: ED</a:t>
            </a:r>
          </a:p>
          <a:p>
            <a:pPr marL="274320" lvl="1" indent="0">
              <a:buNone/>
            </a:pPr>
            <a:r>
              <a:rPr lang="en-US" sz="2200" dirty="0"/>
              <a:t>                  Secondary </a:t>
            </a:r>
            <a:r>
              <a:rPr lang="mr-IN" sz="2200" dirty="0"/>
              <a:t>–</a:t>
            </a:r>
            <a:r>
              <a:rPr lang="en-US" sz="2200" dirty="0"/>
              <a:t> Speech		   Secondary: Language Impairment</a:t>
            </a:r>
          </a:p>
        </p:txBody>
      </p:sp>
    </p:spTree>
    <p:extLst>
      <p:ext uri="{BB962C8B-B14F-4D97-AF65-F5344CB8AC3E}">
        <p14:creationId xmlns:p14="http://schemas.microsoft.com/office/powerpoint/2010/main" val="2084915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7458" y="365760"/>
            <a:ext cx="10567054" cy="1325562"/>
          </a:xfrm>
        </p:spPr>
        <p:txBody>
          <a:bodyPr/>
          <a:lstStyle/>
          <a:p>
            <a:r>
              <a:rPr lang="en-US" dirty="0"/>
              <a:t>Scenario #6: Exiting from Special Education</a:t>
            </a:r>
          </a:p>
        </p:txBody>
      </p:sp>
      <p:sp>
        <p:nvSpPr>
          <p:cNvPr id="3" name="Content Placeholder 2"/>
          <p:cNvSpPr>
            <a:spLocks noGrp="1"/>
          </p:cNvSpPr>
          <p:nvPr>
            <p:ph idx="1"/>
          </p:nvPr>
        </p:nvSpPr>
        <p:spPr>
          <a:xfrm>
            <a:off x="387458" y="1844298"/>
            <a:ext cx="10567054" cy="4386021"/>
          </a:xfrm>
        </p:spPr>
        <p:txBody>
          <a:bodyPr>
            <a:normAutofit/>
          </a:bodyPr>
          <a:lstStyle/>
          <a:p>
            <a:pPr marL="0" indent="0">
              <a:buNone/>
            </a:pPr>
            <a:r>
              <a:rPr lang="en-US" sz="3600" u="sng" dirty="0"/>
              <a:t>Essential Questions</a:t>
            </a:r>
          </a:p>
          <a:p>
            <a:pPr lvl="1"/>
            <a:r>
              <a:rPr lang="en-US" sz="2400" dirty="0"/>
              <a:t>Does someone suspect that the child is no longer eligible for special education and related services?</a:t>
            </a:r>
          </a:p>
          <a:p>
            <a:pPr lvl="2"/>
            <a:r>
              <a:rPr lang="en-US" sz="2200" dirty="0"/>
              <a:t>If yes, what formal evaluations are needed?</a:t>
            </a:r>
          </a:p>
          <a:p>
            <a:pPr marL="274320" lvl="1" indent="0">
              <a:buNone/>
            </a:pPr>
            <a:endParaRPr lang="en-US" sz="2200" i="1" dirty="0"/>
          </a:p>
          <a:p>
            <a:pPr marL="0" indent="0">
              <a:buNone/>
            </a:pPr>
            <a:r>
              <a:rPr lang="en-US" sz="2200" i="1" dirty="0"/>
              <a:t>This situation always requires a reevaluation. The team must consider the appropriate evaluations necessary to determine whether or not the student continues to be a student with a disability, has an adverse effect, and requires special education and related services.</a:t>
            </a:r>
          </a:p>
          <a:p>
            <a:pPr marL="0" indent="0">
              <a:buNone/>
            </a:pPr>
            <a:r>
              <a:rPr lang="en-US" sz="2200" i="1" dirty="0"/>
              <a:t>The purpose of the reevaluation is ELIGIBILITY.</a:t>
            </a:r>
          </a:p>
        </p:txBody>
      </p:sp>
    </p:spTree>
    <p:extLst>
      <p:ext uri="{BB962C8B-B14F-4D97-AF65-F5344CB8AC3E}">
        <p14:creationId xmlns:p14="http://schemas.microsoft.com/office/powerpoint/2010/main" val="9330446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567" y="365760"/>
            <a:ext cx="10507945" cy="1325562"/>
          </a:xfrm>
        </p:spPr>
        <p:txBody>
          <a:bodyPr/>
          <a:lstStyle/>
          <a:p>
            <a:r>
              <a:rPr lang="en-US" dirty="0"/>
              <a:t>Scenario #7: Functional Behavior Assessment (FBA)</a:t>
            </a:r>
          </a:p>
        </p:txBody>
      </p:sp>
      <p:sp>
        <p:nvSpPr>
          <p:cNvPr id="3" name="Content Placeholder 2"/>
          <p:cNvSpPr>
            <a:spLocks noGrp="1"/>
          </p:cNvSpPr>
          <p:nvPr>
            <p:ph idx="1"/>
          </p:nvPr>
        </p:nvSpPr>
        <p:spPr>
          <a:xfrm>
            <a:off x="574158" y="1828800"/>
            <a:ext cx="9283074" cy="4351337"/>
          </a:xfrm>
        </p:spPr>
        <p:txBody>
          <a:bodyPr>
            <a:normAutofit/>
          </a:bodyPr>
          <a:lstStyle/>
          <a:p>
            <a:pPr marL="0" indent="0">
              <a:buNone/>
            </a:pPr>
            <a:r>
              <a:rPr lang="en-US" sz="3600" u="sng" dirty="0"/>
              <a:t>Essential Questions</a:t>
            </a:r>
          </a:p>
          <a:p>
            <a:pPr lvl="1"/>
            <a:r>
              <a:rPr lang="en-US" sz="2800" dirty="0"/>
              <a:t>Do I need to conduct an FBA to address a student’s behavioral needs?</a:t>
            </a:r>
          </a:p>
          <a:p>
            <a:pPr lvl="2"/>
            <a:r>
              <a:rPr lang="en-US" sz="2800" dirty="0"/>
              <a:t>If yes, what formal evaluations are needed?</a:t>
            </a:r>
          </a:p>
          <a:p>
            <a:pPr marL="548640" lvl="2" indent="0">
              <a:buNone/>
            </a:pPr>
            <a:endParaRPr lang="en-US" sz="2800" dirty="0"/>
          </a:p>
          <a:p>
            <a:pPr marL="274320" lvl="1" indent="0">
              <a:buNone/>
            </a:pPr>
            <a:r>
              <a:rPr lang="en-US" sz="2400" i="1" dirty="0"/>
              <a:t>This situation will require a formal evaluation/reevaluation to obtain consent for a Functional Behavioral Assessment to determine what supports and services are required to address the student’s unique behavioral needs.</a:t>
            </a:r>
          </a:p>
        </p:txBody>
      </p:sp>
    </p:spTree>
    <p:extLst>
      <p:ext uri="{BB962C8B-B14F-4D97-AF65-F5344CB8AC3E}">
        <p14:creationId xmlns:p14="http://schemas.microsoft.com/office/powerpoint/2010/main" val="4691909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596900" y="533400"/>
            <a:ext cx="10756900" cy="13257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buClr>
                <a:schemeClr val="dk1"/>
              </a:buClr>
              <a:buSzPct val="25000"/>
              <a:buFont typeface="Cambria"/>
              <a:buNone/>
            </a:pPr>
            <a:r>
              <a:rPr lang="en-US" sz="4400" b="1" i="0" u="none" strike="noStrike" cap="none" dirty="0">
                <a:solidFill>
                  <a:schemeClr val="dk1"/>
                </a:solidFill>
                <a:ea typeface="Cambria"/>
                <a:cs typeface="Cambria"/>
                <a:sym typeface="Cambria"/>
              </a:rPr>
              <a:t>What is a </a:t>
            </a:r>
            <a:r>
              <a:rPr lang="en-US" b="1" dirty="0">
                <a:ea typeface="Cambria"/>
                <a:cs typeface="Cambria"/>
                <a:sym typeface="Cambria"/>
              </a:rPr>
              <a:t>R</a:t>
            </a:r>
            <a:r>
              <a:rPr lang="en-US" sz="4400" b="1" i="0" u="none" strike="noStrike" cap="none" dirty="0">
                <a:solidFill>
                  <a:schemeClr val="dk1"/>
                </a:solidFill>
                <a:ea typeface="Cambria"/>
                <a:cs typeface="Cambria"/>
                <a:sym typeface="Cambria"/>
              </a:rPr>
              <a:t>eevaluation?</a:t>
            </a:r>
          </a:p>
        </p:txBody>
      </p:sp>
      <p:sp>
        <p:nvSpPr>
          <p:cNvPr id="102" name="Shape 102"/>
          <p:cNvSpPr txBox="1">
            <a:spLocks noGrp="1"/>
          </p:cNvSpPr>
          <p:nvPr>
            <p:ph idx="1"/>
          </p:nvPr>
        </p:nvSpPr>
        <p:spPr>
          <a:xfrm>
            <a:off x="457200" y="1676399"/>
            <a:ext cx="10744200" cy="4837331"/>
          </a:xfrm>
          <a:prstGeom prst="rect">
            <a:avLst/>
          </a:prstGeom>
          <a:noFill/>
          <a:ln>
            <a:noFill/>
          </a:ln>
        </p:spPr>
        <p:txBody>
          <a:bodyPr lIns="91425" tIns="45700" rIns="91425" bIns="45700" anchor="t" anchorCtr="0">
            <a:noAutofit/>
          </a:bodyPr>
          <a:lstStyle/>
          <a:p>
            <a:pPr marL="228600" marR="0" lvl="0" indent="-228600" algn="l" rtl="0">
              <a:lnSpc>
                <a:spcPct val="80000"/>
              </a:lnSpc>
              <a:spcBef>
                <a:spcPts val="0"/>
              </a:spcBef>
              <a:spcAft>
                <a:spcPts val="0"/>
              </a:spcAft>
              <a:buClr>
                <a:schemeClr val="dk1"/>
              </a:buClr>
              <a:buSzPct val="100000"/>
              <a:buFont typeface="Arial"/>
              <a:buChar char="•"/>
            </a:pPr>
            <a:r>
              <a:rPr lang="x-none" sz="3700" b="0" i="0" u="none" strike="noStrike" cap="none">
                <a:solidFill>
                  <a:schemeClr val="dk1"/>
                </a:solidFill>
                <a:ea typeface="Calibri"/>
                <a:cs typeface="Calibri"/>
                <a:sym typeface="Calibri"/>
              </a:rPr>
              <a:t>The process of examining existing data, and if determined necessary, gathering additional data in order to:</a:t>
            </a:r>
          </a:p>
          <a:p>
            <a:pPr marL="1508760" lvl="4" indent="-228600">
              <a:lnSpc>
                <a:spcPct val="80000"/>
              </a:lnSpc>
              <a:spcBef>
                <a:spcPts val="500"/>
              </a:spcBef>
              <a:spcAft>
                <a:spcPts val="0"/>
              </a:spcAft>
              <a:buClr>
                <a:schemeClr val="dk1"/>
              </a:buClr>
              <a:buSzPct val="100909"/>
              <a:buFont typeface="Arial"/>
              <a:buChar char="•"/>
            </a:pPr>
            <a:r>
              <a:rPr lang="x-none" sz="3100" b="0" i="0" u="none" strike="noStrike" cap="none">
                <a:solidFill>
                  <a:schemeClr val="dk1"/>
                </a:solidFill>
                <a:ea typeface="Calibri"/>
                <a:cs typeface="Calibri"/>
                <a:sym typeface="Calibri"/>
              </a:rPr>
              <a:t>Determine continuing eligibility for special education;</a:t>
            </a:r>
          </a:p>
          <a:p>
            <a:pPr marL="1508760" lvl="4" indent="-228600">
              <a:lnSpc>
                <a:spcPct val="80000"/>
              </a:lnSpc>
              <a:spcBef>
                <a:spcPts val="500"/>
              </a:spcBef>
              <a:spcAft>
                <a:spcPts val="0"/>
              </a:spcAft>
              <a:buClr>
                <a:schemeClr val="dk1"/>
              </a:buClr>
              <a:buSzPct val="100909"/>
              <a:buFont typeface="Arial"/>
              <a:buChar char="•"/>
            </a:pPr>
            <a:r>
              <a:rPr lang="x-none" sz="3100" b="0" i="0" u="none" strike="noStrike" cap="none">
                <a:solidFill>
                  <a:schemeClr val="dk1"/>
                </a:solidFill>
                <a:ea typeface="Calibri"/>
                <a:cs typeface="Calibri"/>
                <a:sym typeface="Calibri"/>
              </a:rPr>
              <a:t>Assure that the continuing individual needs of a student are identified; and </a:t>
            </a:r>
          </a:p>
          <a:p>
            <a:pPr marL="1508760" lvl="4" indent="-228600">
              <a:lnSpc>
                <a:spcPct val="80000"/>
              </a:lnSpc>
              <a:spcBef>
                <a:spcPts val="500"/>
              </a:spcBef>
              <a:spcAft>
                <a:spcPts val="0"/>
              </a:spcAft>
              <a:buClr>
                <a:schemeClr val="dk1"/>
              </a:buClr>
              <a:buSzPct val="100909"/>
              <a:buFont typeface="Arial"/>
              <a:buChar char="•"/>
            </a:pPr>
            <a:r>
              <a:rPr lang="x-none" sz="3100" b="0" i="0" u="none" strike="noStrike" cap="none">
                <a:solidFill>
                  <a:schemeClr val="dk1"/>
                </a:solidFill>
                <a:ea typeface="Calibri"/>
                <a:cs typeface="Calibri"/>
                <a:sym typeface="Calibri"/>
              </a:rPr>
              <a:t>Assure appropriate educational programming (review and/or revision of IEP)</a:t>
            </a:r>
            <a:endParaRPr lang="x-none" sz="3100" b="0" i="0" u="none" strike="noStrike" cap="none">
              <a:solidFill>
                <a:schemeClr val="dk1"/>
              </a:solidFill>
              <a:latin typeface="Calibri"/>
              <a:ea typeface="Calibri"/>
              <a:cs typeface="Calibri"/>
              <a:sym typeface="Calibri"/>
            </a:endParaRPr>
          </a:p>
          <a:p>
            <a:pPr marL="228600" marR="0" lvl="0" indent="-228600" algn="l" rtl="0">
              <a:lnSpc>
                <a:spcPct val="80000"/>
              </a:lnSpc>
              <a:spcBef>
                <a:spcPts val="1000"/>
              </a:spcBef>
              <a:buClr>
                <a:schemeClr val="dk1"/>
              </a:buClr>
              <a:buSzPct val="99615"/>
              <a:buFont typeface="Arial"/>
              <a:buNone/>
            </a:pPr>
            <a:endParaRPr sz="2590" b="0" i="0" u="none" strike="noStrike" cap="none" dirty="0">
              <a:solidFill>
                <a:schemeClr val="dk1"/>
              </a:solidFill>
              <a:latin typeface="Calibri"/>
              <a:ea typeface="Calibri"/>
              <a:cs typeface="Calibri"/>
              <a:sym typeface="Calibri"/>
            </a:endParaRPr>
          </a:p>
        </p:txBody>
      </p:sp>
      <p:sp>
        <p:nvSpPr>
          <p:cNvPr id="103" name="Shape 103"/>
          <p:cNvSpPr txBox="1"/>
          <p:nvPr/>
        </p:nvSpPr>
        <p:spPr>
          <a:xfrm>
            <a:off x="8023600" y="5867400"/>
            <a:ext cx="2743199" cy="646331"/>
          </a:xfrm>
          <a:prstGeom prst="rect">
            <a:avLst/>
          </a:prstGeom>
          <a:noFill/>
          <a:ln>
            <a:noFill/>
          </a:ln>
        </p:spPr>
        <p:txBody>
          <a:bodyPr lIns="91425" tIns="45700" rIns="91425" bIns="45700" anchor="t" anchorCtr="0">
            <a:noAutofit/>
          </a:bodyPr>
          <a:lstStyle/>
          <a:p>
            <a:pPr marL="0" marR="0" lvl="0" indent="0" algn="ctr" rtl="0">
              <a:spcBef>
                <a:spcPts val="0"/>
              </a:spcBef>
              <a:buSzPct val="25000"/>
              <a:buNone/>
            </a:pPr>
            <a:r>
              <a:rPr lang="en-US" sz="1800" b="0" i="0" u="none" strike="noStrike" cap="none" dirty="0">
                <a:solidFill>
                  <a:schemeClr val="dk1"/>
                </a:solidFill>
                <a:latin typeface="+mn-lt"/>
                <a:ea typeface="Calibri"/>
                <a:cs typeface="Calibri"/>
                <a:sym typeface="Calibri"/>
              </a:rPr>
              <a:t>NC Policies </a:t>
            </a:r>
            <a:r>
              <a:rPr lang="en-US" sz="1800" dirty="0">
                <a:solidFill>
                  <a:schemeClr val="dk1"/>
                </a:solidFill>
                <a:latin typeface="+mn-lt"/>
                <a:ea typeface="Calibri"/>
                <a:cs typeface="Calibri"/>
                <a:sym typeface="Calibri"/>
              </a:rPr>
              <a:t>1500-2.28</a:t>
            </a:r>
            <a:r>
              <a:rPr lang="en-US" sz="1800" b="0" i="0" u="none" strike="noStrike" cap="none" dirty="0">
                <a:solidFill>
                  <a:schemeClr val="dk1"/>
                </a:solidFill>
                <a:latin typeface="+mn-lt"/>
                <a:ea typeface="Calibri"/>
                <a:cs typeface="Calibri"/>
                <a:sym typeface="Calibri"/>
              </a:rPr>
              <a:t>, 1503-2.4, and 1503-2.6</a:t>
            </a:r>
          </a:p>
        </p:txBody>
      </p:sp>
      <p:pic>
        <p:nvPicPr>
          <p:cNvPr id="5" name="Picture 4"/>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sp>
        <p:nvSpPr>
          <p:cNvPr id="10" name="TextBox 9"/>
          <p:cNvSpPr txBox="1"/>
          <p:nvPr/>
        </p:nvSpPr>
        <p:spPr>
          <a:xfrm>
            <a:off x="194310" y="3144077"/>
            <a:ext cx="1268730" cy="369332"/>
          </a:xfrm>
          <a:prstGeom prst="rect">
            <a:avLst/>
          </a:prstGeom>
          <a:noFill/>
        </p:spPr>
        <p:txBody>
          <a:bodyPr wrap="square" rtlCol="0">
            <a:spAutoFit/>
          </a:bodyPr>
          <a:lstStyle/>
          <a:p>
            <a:r>
              <a:rPr lang="en-US" sz="1800" dirty="0">
                <a:solidFill>
                  <a:srgbClr val="FF0000"/>
                </a:solidFill>
                <a:latin typeface="+mj-lt"/>
              </a:rPr>
              <a:t>Eligibility</a:t>
            </a:r>
          </a:p>
        </p:txBody>
      </p:sp>
      <p:sp>
        <p:nvSpPr>
          <p:cNvPr id="11" name="TextBox 10"/>
          <p:cNvSpPr txBox="1"/>
          <p:nvPr/>
        </p:nvSpPr>
        <p:spPr>
          <a:xfrm>
            <a:off x="102869" y="4316135"/>
            <a:ext cx="1703071" cy="369332"/>
          </a:xfrm>
          <a:prstGeom prst="rect">
            <a:avLst/>
          </a:prstGeom>
          <a:noFill/>
        </p:spPr>
        <p:txBody>
          <a:bodyPr wrap="square" rtlCol="0">
            <a:spAutoFit/>
          </a:bodyPr>
          <a:lstStyle/>
          <a:p>
            <a:r>
              <a:rPr lang="en-US" sz="1800" dirty="0">
                <a:solidFill>
                  <a:srgbClr val="FF0000"/>
                </a:solidFill>
                <a:latin typeface="+mj-lt"/>
              </a:rPr>
              <a:t>Programming</a:t>
            </a:r>
          </a:p>
        </p:txBody>
      </p:sp>
      <p:cxnSp>
        <p:nvCxnSpPr>
          <p:cNvPr id="13" name="Straight Arrow Connector 12"/>
          <p:cNvCxnSpPr/>
          <p:nvPr/>
        </p:nvCxnSpPr>
        <p:spPr>
          <a:xfrm flipV="1">
            <a:off x="1565910" y="4160520"/>
            <a:ext cx="240030" cy="268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554480" y="4685467"/>
            <a:ext cx="251460" cy="20657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3"/>
          </p:cNvCxnSpPr>
          <p:nvPr/>
        </p:nvCxnSpPr>
        <p:spPr>
          <a:xfrm flipV="1">
            <a:off x="1463040" y="3297967"/>
            <a:ext cx="342900" cy="30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prstGeom prst="rect">
            <a:avLst/>
          </a:prstGeom>
          <a:noFill/>
          <a:ln>
            <a:noFill/>
          </a:ln>
        </p:spPr>
        <p:txBody>
          <a:bodyPr lIns="91425" tIns="45700" rIns="91425" bIns="45700" anchor="b" anchorCtr="0">
            <a:noAutofit/>
          </a:bodyPr>
          <a:lstStyle/>
          <a:p>
            <a:pPr marL="0" marR="0" lvl="0" indent="0" algn="l" rtl="0">
              <a:lnSpc>
                <a:spcPct val="90000"/>
              </a:lnSpc>
              <a:spcBef>
                <a:spcPts val="0"/>
              </a:spcBef>
              <a:buClr>
                <a:schemeClr val="dk1"/>
              </a:buClr>
              <a:buSzPct val="25000"/>
              <a:buFont typeface="Calibri"/>
              <a:buNone/>
            </a:pPr>
            <a:r>
              <a:rPr lang="en-US" sz="6000" b="0" i="0" u="none" strike="noStrike" cap="none" dirty="0">
                <a:solidFill>
                  <a:schemeClr val="dk1"/>
                </a:solidFill>
                <a:ea typeface="Calibri"/>
                <a:cs typeface="Calibri"/>
                <a:sym typeface="Calibri"/>
              </a:rPr>
              <a:t>Reevaluation Process</a:t>
            </a:r>
          </a:p>
        </p:txBody>
      </p:sp>
      <p:sp>
        <p:nvSpPr>
          <p:cNvPr id="109" name="Shape 109"/>
          <p:cNvSpPr txBox="1">
            <a:spLocks noGrp="1"/>
          </p:cNvSpPr>
          <p:nvPr>
            <p:ph type="body" idx="1"/>
          </p:nvPr>
        </p:nvSpPr>
        <p:spPr>
          <a:prstGeom prst="rect">
            <a:avLst/>
          </a:prstGeom>
          <a:noFill/>
          <a:ln>
            <a:noFill/>
          </a:ln>
        </p:spPr>
        <p:txBody>
          <a:bodyPr lIns="91425" tIns="45700" rIns="91425" bIns="45700" anchor="t" anchorCtr="0">
            <a:noAutofit/>
          </a:bodyPr>
          <a:lstStyle/>
          <a:p>
            <a:pPr marL="0" marR="0" lvl="0" indent="0" algn="l" rtl="0">
              <a:lnSpc>
                <a:spcPct val="90000"/>
              </a:lnSpc>
              <a:spcBef>
                <a:spcPts val="0"/>
              </a:spcBef>
              <a:buClr>
                <a:srgbClr val="888888"/>
              </a:buClr>
              <a:buSzPct val="25000"/>
              <a:buFont typeface="Arial"/>
              <a:buNone/>
            </a:pPr>
            <a:r>
              <a:rPr lang="en-US" sz="2400" b="0" i="0" u="none" strike="noStrike" cap="none" dirty="0">
                <a:solidFill>
                  <a:schemeClr val="tx1"/>
                </a:solidFill>
                <a:ea typeface="Calibri"/>
                <a:cs typeface="Calibri"/>
                <a:sym typeface="Calibri"/>
              </a:rPr>
              <a:t>When </a:t>
            </a:r>
            <a:r>
              <a:rPr lang="en-US" dirty="0">
                <a:solidFill>
                  <a:schemeClr val="tx1"/>
                </a:solidFill>
              </a:rPr>
              <a:t>is </a:t>
            </a:r>
            <a:r>
              <a:rPr lang="en-US" sz="2400" b="0" i="0" u="none" strike="noStrike" cap="none" dirty="0">
                <a:solidFill>
                  <a:schemeClr val="tx1"/>
                </a:solidFill>
                <a:ea typeface="Calibri"/>
                <a:cs typeface="Calibri"/>
                <a:sym typeface="Calibri"/>
              </a:rPr>
              <a:t>a reevaluation </a:t>
            </a:r>
            <a:r>
              <a:rPr lang="en-US" dirty="0">
                <a:solidFill>
                  <a:schemeClr val="tx1"/>
                </a:solidFill>
              </a:rPr>
              <a:t>required</a:t>
            </a:r>
            <a:r>
              <a:rPr lang="en-US" sz="2400" b="0" i="0" u="none" strike="noStrike" cap="none" dirty="0">
                <a:solidFill>
                  <a:schemeClr val="tx1"/>
                </a:solidFill>
                <a:ea typeface="Calibri"/>
                <a:cs typeface="Calibri"/>
                <a:sym typeface="Calibri"/>
              </a:rPr>
              <a:t>?</a:t>
            </a:r>
          </a:p>
        </p:txBody>
      </p:sp>
      <p:pic>
        <p:nvPicPr>
          <p:cNvPr id="4" name="Picture 3"/>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596900" y="143436"/>
            <a:ext cx="4371538" cy="61551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B14D9D-1866-9646-8B0F-FF48C06ACB26}"/>
              </a:ext>
            </a:extLst>
          </p:cNvPr>
          <p:cNvSpPr>
            <a:spLocks noGrp="1"/>
          </p:cNvSpPr>
          <p:nvPr>
            <p:ph type="title"/>
          </p:nvPr>
        </p:nvSpPr>
        <p:spPr/>
        <p:txBody>
          <a:bodyPr/>
          <a:lstStyle/>
          <a:p>
            <a:r>
              <a:rPr lang="en-US" dirty="0"/>
              <a:t>Reevaluations </a:t>
            </a:r>
            <a:r>
              <a:rPr lang="en-US" sz="1800" dirty="0"/>
              <a:t>NC 1503-2.4</a:t>
            </a:r>
            <a:endParaRPr lang="en-US" dirty="0"/>
          </a:p>
        </p:txBody>
      </p:sp>
      <p:pic>
        <p:nvPicPr>
          <p:cNvPr id="6" name="Picture 5">
            <a:extLst>
              <a:ext uri="{FF2B5EF4-FFF2-40B4-BE49-F238E27FC236}">
                <a16:creationId xmlns:a16="http://schemas.microsoft.com/office/drawing/2014/main" id="{C04FC7A3-96BC-AF4B-A827-88F4C69D97F1}"/>
              </a:ext>
            </a:extLst>
          </p:cNvPr>
          <p:cNvPicPr>
            <a:picLocks noChangeAspect="1"/>
          </p:cNvPicPr>
          <p:nvPr/>
        </p:nvPicPr>
        <p:blipFill>
          <a:blip r:embed="rId3"/>
          <a:stretch>
            <a:fillRect/>
          </a:stretch>
        </p:blipFill>
        <p:spPr>
          <a:xfrm>
            <a:off x="281104" y="1863324"/>
            <a:ext cx="10814086" cy="3869260"/>
          </a:xfrm>
          <a:prstGeom prst="rect">
            <a:avLst/>
          </a:prstGeom>
        </p:spPr>
      </p:pic>
    </p:spTree>
    <p:extLst>
      <p:ext uri="{BB962C8B-B14F-4D97-AF65-F5344CB8AC3E}">
        <p14:creationId xmlns:p14="http://schemas.microsoft.com/office/powerpoint/2010/main" val="148902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81D9-05C6-F447-8676-7CC64151ABBB}"/>
              </a:ext>
            </a:extLst>
          </p:cNvPr>
          <p:cNvSpPr>
            <a:spLocks noGrp="1"/>
          </p:cNvSpPr>
          <p:nvPr>
            <p:ph type="title"/>
          </p:nvPr>
        </p:nvSpPr>
        <p:spPr/>
        <p:txBody>
          <a:bodyPr/>
          <a:lstStyle/>
          <a:p>
            <a:r>
              <a:rPr lang="en-US" dirty="0"/>
              <a:t>Reevaluations </a:t>
            </a:r>
            <a:r>
              <a:rPr lang="en-US" b="1" dirty="0"/>
              <a:t>MUST</a:t>
            </a:r>
            <a:r>
              <a:rPr lang="en-US" dirty="0"/>
              <a:t> Occur</a:t>
            </a:r>
          </a:p>
        </p:txBody>
      </p:sp>
      <p:sp>
        <p:nvSpPr>
          <p:cNvPr id="3" name="Content Placeholder 2">
            <a:extLst>
              <a:ext uri="{FF2B5EF4-FFF2-40B4-BE49-F238E27FC236}">
                <a16:creationId xmlns:a16="http://schemas.microsoft.com/office/drawing/2014/main" id="{FE2963F7-5C25-2546-B543-C89D64D1ED9D}"/>
              </a:ext>
            </a:extLst>
          </p:cNvPr>
          <p:cNvSpPr>
            <a:spLocks noGrp="1"/>
          </p:cNvSpPr>
          <p:nvPr>
            <p:ph idx="1"/>
          </p:nvPr>
        </p:nvSpPr>
        <p:spPr/>
        <p:txBody>
          <a:bodyPr>
            <a:normAutofit/>
          </a:bodyPr>
          <a:lstStyle/>
          <a:p>
            <a:pPr marL="0" indent="0">
              <a:buNone/>
            </a:pPr>
            <a:r>
              <a:rPr lang="en-US" sz="3200" dirty="0"/>
              <a:t>for </a:t>
            </a:r>
            <a:r>
              <a:rPr lang="en-US" sz="3200" b="1" dirty="0">
                <a:solidFill>
                  <a:srgbClr val="FF0000"/>
                </a:solidFill>
              </a:rPr>
              <a:t>programming</a:t>
            </a:r>
            <a:r>
              <a:rPr lang="en-US" sz="3200" dirty="0"/>
              <a:t> purposes.</a:t>
            </a:r>
          </a:p>
          <a:p>
            <a:pPr marL="0" indent="0">
              <a:buNone/>
            </a:pPr>
            <a:endParaRPr lang="en-US" sz="3200" dirty="0"/>
          </a:p>
        </p:txBody>
      </p:sp>
      <p:pic>
        <p:nvPicPr>
          <p:cNvPr id="4" name="Picture 3">
            <a:extLst>
              <a:ext uri="{FF2B5EF4-FFF2-40B4-BE49-F238E27FC236}">
                <a16:creationId xmlns:a16="http://schemas.microsoft.com/office/drawing/2014/main" id="{5D87DA87-5810-D748-BD88-9D8AA0F6B2DC}"/>
              </a:ext>
            </a:extLst>
          </p:cNvPr>
          <p:cNvPicPr>
            <a:picLocks noChangeAspect="1"/>
          </p:cNvPicPr>
          <p:nvPr/>
        </p:nvPicPr>
        <p:blipFill>
          <a:blip r:embed="rId3"/>
          <a:stretch>
            <a:fillRect/>
          </a:stretch>
        </p:blipFill>
        <p:spPr>
          <a:xfrm>
            <a:off x="389701" y="2940516"/>
            <a:ext cx="10333718" cy="1700758"/>
          </a:xfrm>
          <a:prstGeom prst="rect">
            <a:avLst/>
          </a:prstGeom>
        </p:spPr>
      </p:pic>
      <p:sp>
        <p:nvSpPr>
          <p:cNvPr id="5" name="TextBox 4">
            <a:extLst>
              <a:ext uri="{FF2B5EF4-FFF2-40B4-BE49-F238E27FC236}">
                <a16:creationId xmlns:a16="http://schemas.microsoft.com/office/drawing/2014/main" id="{0BA49313-F1BA-9348-A9D6-5365BC2FD4F5}"/>
              </a:ext>
            </a:extLst>
          </p:cNvPr>
          <p:cNvSpPr txBox="1"/>
          <p:nvPr/>
        </p:nvSpPr>
        <p:spPr>
          <a:xfrm>
            <a:off x="9143999" y="5752990"/>
            <a:ext cx="1579419" cy="307777"/>
          </a:xfrm>
          <a:prstGeom prst="rect">
            <a:avLst/>
          </a:prstGeom>
          <a:noFill/>
        </p:spPr>
        <p:txBody>
          <a:bodyPr wrap="square" rtlCol="0">
            <a:spAutoFit/>
          </a:bodyPr>
          <a:lstStyle/>
          <a:p>
            <a:r>
              <a:rPr lang="en-US" dirty="0">
                <a:latin typeface="Times New Roman" panose="02020603050405020304" pitchFamily="18" charset="0"/>
                <a:cs typeface="Times New Roman" panose="02020603050405020304" pitchFamily="18" charset="0"/>
              </a:rPr>
              <a:t>NC 1503-2.4(a)</a:t>
            </a:r>
          </a:p>
        </p:txBody>
      </p:sp>
    </p:spTree>
    <p:extLst>
      <p:ext uri="{BB962C8B-B14F-4D97-AF65-F5344CB8AC3E}">
        <p14:creationId xmlns:p14="http://schemas.microsoft.com/office/powerpoint/2010/main" val="2979847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81D9-05C6-F447-8676-7CC64151ABBB}"/>
              </a:ext>
            </a:extLst>
          </p:cNvPr>
          <p:cNvSpPr>
            <a:spLocks noGrp="1"/>
          </p:cNvSpPr>
          <p:nvPr>
            <p:ph type="title"/>
          </p:nvPr>
        </p:nvSpPr>
        <p:spPr/>
        <p:txBody>
          <a:bodyPr/>
          <a:lstStyle/>
          <a:p>
            <a:r>
              <a:rPr lang="en-US" dirty="0"/>
              <a:t>Reevaluations </a:t>
            </a:r>
            <a:r>
              <a:rPr lang="en-US" b="1" dirty="0"/>
              <a:t>MUST</a:t>
            </a:r>
            <a:r>
              <a:rPr lang="en-US" dirty="0"/>
              <a:t> Occur</a:t>
            </a:r>
          </a:p>
        </p:txBody>
      </p:sp>
      <p:sp>
        <p:nvSpPr>
          <p:cNvPr id="3" name="Content Placeholder 2">
            <a:extLst>
              <a:ext uri="{FF2B5EF4-FFF2-40B4-BE49-F238E27FC236}">
                <a16:creationId xmlns:a16="http://schemas.microsoft.com/office/drawing/2014/main" id="{FE2963F7-5C25-2546-B543-C89D64D1ED9D}"/>
              </a:ext>
            </a:extLst>
          </p:cNvPr>
          <p:cNvSpPr>
            <a:spLocks noGrp="1"/>
          </p:cNvSpPr>
          <p:nvPr>
            <p:ph idx="1"/>
          </p:nvPr>
        </p:nvSpPr>
        <p:spPr/>
        <p:txBody>
          <a:bodyPr>
            <a:normAutofit/>
          </a:bodyPr>
          <a:lstStyle/>
          <a:p>
            <a:pPr marL="0" indent="0">
              <a:buNone/>
            </a:pPr>
            <a:r>
              <a:rPr lang="en-US" sz="3200" dirty="0"/>
              <a:t>at least </a:t>
            </a:r>
            <a:r>
              <a:rPr lang="en-US" sz="3200" b="1" dirty="0">
                <a:solidFill>
                  <a:srgbClr val="FF0000"/>
                </a:solidFill>
              </a:rPr>
              <a:t>once every three years</a:t>
            </a:r>
            <a:r>
              <a:rPr lang="en-US" sz="3200" dirty="0"/>
              <a:t>.</a:t>
            </a:r>
          </a:p>
          <a:p>
            <a:pPr lvl="1"/>
            <a:endParaRPr lang="en-US" sz="2800" dirty="0"/>
          </a:p>
        </p:txBody>
      </p:sp>
      <p:pic>
        <p:nvPicPr>
          <p:cNvPr id="4" name="Picture 3">
            <a:extLst>
              <a:ext uri="{FF2B5EF4-FFF2-40B4-BE49-F238E27FC236}">
                <a16:creationId xmlns:a16="http://schemas.microsoft.com/office/drawing/2014/main" id="{08B8A769-20A5-5E4C-B6ED-22F8E0976183}"/>
              </a:ext>
            </a:extLst>
          </p:cNvPr>
          <p:cNvPicPr>
            <a:picLocks noChangeAspect="1"/>
          </p:cNvPicPr>
          <p:nvPr/>
        </p:nvPicPr>
        <p:blipFill>
          <a:blip r:embed="rId3"/>
          <a:stretch>
            <a:fillRect/>
          </a:stretch>
        </p:blipFill>
        <p:spPr>
          <a:xfrm>
            <a:off x="968906" y="3083429"/>
            <a:ext cx="10278572" cy="1842077"/>
          </a:xfrm>
          <a:prstGeom prst="rect">
            <a:avLst/>
          </a:prstGeom>
        </p:spPr>
      </p:pic>
    </p:spTree>
    <p:extLst>
      <p:ext uri="{BB962C8B-B14F-4D97-AF65-F5344CB8AC3E}">
        <p14:creationId xmlns:p14="http://schemas.microsoft.com/office/powerpoint/2010/main" val="1037567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B81D9-05C6-F447-8676-7CC64151ABBB}"/>
              </a:ext>
            </a:extLst>
          </p:cNvPr>
          <p:cNvSpPr>
            <a:spLocks noGrp="1"/>
          </p:cNvSpPr>
          <p:nvPr>
            <p:ph type="title"/>
          </p:nvPr>
        </p:nvSpPr>
        <p:spPr/>
        <p:txBody>
          <a:bodyPr/>
          <a:lstStyle/>
          <a:p>
            <a:r>
              <a:rPr lang="en-US" dirty="0"/>
              <a:t>Reevaluations </a:t>
            </a:r>
            <a:r>
              <a:rPr lang="en-US" b="1" dirty="0"/>
              <a:t>MUST</a:t>
            </a:r>
            <a:r>
              <a:rPr lang="en-US" dirty="0"/>
              <a:t> Occur</a:t>
            </a:r>
          </a:p>
        </p:txBody>
      </p:sp>
      <p:sp>
        <p:nvSpPr>
          <p:cNvPr id="3" name="Content Placeholder 2">
            <a:extLst>
              <a:ext uri="{FF2B5EF4-FFF2-40B4-BE49-F238E27FC236}">
                <a16:creationId xmlns:a16="http://schemas.microsoft.com/office/drawing/2014/main" id="{FE2963F7-5C25-2546-B543-C89D64D1ED9D}"/>
              </a:ext>
            </a:extLst>
          </p:cNvPr>
          <p:cNvSpPr>
            <a:spLocks noGrp="1"/>
          </p:cNvSpPr>
          <p:nvPr>
            <p:ph idx="1"/>
          </p:nvPr>
        </p:nvSpPr>
        <p:spPr/>
        <p:txBody>
          <a:bodyPr>
            <a:normAutofit/>
          </a:bodyPr>
          <a:lstStyle/>
          <a:p>
            <a:pPr marL="0" indent="0">
              <a:buNone/>
            </a:pPr>
            <a:r>
              <a:rPr lang="en-US" sz="3200" dirty="0"/>
              <a:t>before a </a:t>
            </a:r>
            <a:r>
              <a:rPr lang="en-US" sz="3200" b="1" dirty="0">
                <a:solidFill>
                  <a:srgbClr val="FF0000"/>
                </a:solidFill>
              </a:rPr>
              <a:t>change in eligibility </a:t>
            </a:r>
            <a:r>
              <a:rPr lang="en-US" sz="3200" dirty="0"/>
              <a:t>for special education.</a:t>
            </a:r>
          </a:p>
        </p:txBody>
      </p:sp>
      <p:pic>
        <p:nvPicPr>
          <p:cNvPr id="6" name="Picture 5">
            <a:extLst>
              <a:ext uri="{FF2B5EF4-FFF2-40B4-BE49-F238E27FC236}">
                <a16:creationId xmlns:a16="http://schemas.microsoft.com/office/drawing/2014/main" id="{CEABAB67-8084-2040-90DD-2CBF990B7CD9}"/>
              </a:ext>
            </a:extLst>
          </p:cNvPr>
          <p:cNvPicPr>
            <a:picLocks noChangeAspect="1"/>
          </p:cNvPicPr>
          <p:nvPr/>
        </p:nvPicPr>
        <p:blipFill>
          <a:blip r:embed="rId3"/>
          <a:stretch>
            <a:fillRect/>
          </a:stretch>
        </p:blipFill>
        <p:spPr>
          <a:xfrm>
            <a:off x="564180" y="3049155"/>
            <a:ext cx="9990743" cy="2908300"/>
          </a:xfrm>
          <a:prstGeom prst="rect">
            <a:avLst/>
          </a:prstGeom>
        </p:spPr>
      </p:pic>
      <p:sp>
        <p:nvSpPr>
          <p:cNvPr id="7" name="TextBox 6">
            <a:extLst>
              <a:ext uri="{FF2B5EF4-FFF2-40B4-BE49-F238E27FC236}">
                <a16:creationId xmlns:a16="http://schemas.microsoft.com/office/drawing/2014/main" id="{AB5AE370-7729-2948-9A9E-C1B29D40977A}"/>
              </a:ext>
            </a:extLst>
          </p:cNvPr>
          <p:cNvSpPr txBox="1"/>
          <p:nvPr/>
        </p:nvSpPr>
        <p:spPr>
          <a:xfrm>
            <a:off x="9268691" y="5957456"/>
            <a:ext cx="1685821" cy="307777"/>
          </a:xfrm>
          <a:prstGeom prst="rect">
            <a:avLst/>
          </a:prstGeom>
          <a:noFill/>
        </p:spPr>
        <p:txBody>
          <a:bodyPr wrap="square" rtlCol="0">
            <a:spAutoFit/>
          </a:bodyPr>
          <a:lstStyle/>
          <a:p>
            <a:r>
              <a:rPr lang="en-US" dirty="0">
                <a:latin typeface="+mn-lt"/>
              </a:rPr>
              <a:t>NC 1503-2.6(e)</a:t>
            </a:r>
          </a:p>
        </p:txBody>
      </p:sp>
    </p:spTree>
    <p:extLst>
      <p:ext uri="{BB962C8B-B14F-4D97-AF65-F5344CB8AC3E}">
        <p14:creationId xmlns:p14="http://schemas.microsoft.com/office/powerpoint/2010/main" val="91258918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Module 5 - Reevaluation Report" id="{33939817-8607-6C43-80B2-9A1DA0C5FD05}" vid="{BD1B93FB-B1B3-BE49-A0A3-4EEA404ED79F}"/>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3447</TotalTime>
  <Words>3237</Words>
  <Application>Microsoft Macintosh PowerPoint</Application>
  <PresentationFormat>Widescreen</PresentationFormat>
  <Paragraphs>284</Paragraphs>
  <Slides>37</Slides>
  <Notes>27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Arial</vt:lpstr>
      <vt:lpstr>Calibri</vt:lpstr>
      <vt:lpstr>Cambria</vt:lpstr>
      <vt:lpstr>Century Schoolbook</vt:lpstr>
      <vt:lpstr>Mangal</vt:lpstr>
      <vt:lpstr>Times New Roman</vt:lpstr>
      <vt:lpstr>Wingdings 2</vt:lpstr>
      <vt:lpstr>View</vt:lpstr>
      <vt:lpstr>Individualized Education Programs</vt:lpstr>
      <vt:lpstr>Reevaluation </vt:lpstr>
      <vt:lpstr>Reevaluation Process</vt:lpstr>
      <vt:lpstr>What is a Reevaluation?</vt:lpstr>
      <vt:lpstr>Reevaluation Process</vt:lpstr>
      <vt:lpstr>Reevaluations NC 1503-2.4</vt:lpstr>
      <vt:lpstr>Reevaluations MUST Occur</vt:lpstr>
      <vt:lpstr>Reevaluations MUST Occur</vt:lpstr>
      <vt:lpstr>Reevaluations MUST Occur</vt:lpstr>
      <vt:lpstr>Reevaluations MUST Occur</vt:lpstr>
      <vt:lpstr>Part 1: Review of Existing Data</vt:lpstr>
      <vt:lpstr>Part 1: Review of Existing Data</vt:lpstr>
      <vt:lpstr>Part II: Reevaluation Decision</vt:lpstr>
      <vt:lpstr>Part II: Reevaluation Decision</vt:lpstr>
      <vt:lpstr>Part II: Reevaluation Decision</vt:lpstr>
      <vt:lpstr>Part II: Reevaluation Decision</vt:lpstr>
      <vt:lpstr>Part III: IEP Team Participants</vt:lpstr>
      <vt:lpstr>PowerPoint Presentation</vt:lpstr>
      <vt:lpstr>Part IV: Procedural Safeguards</vt:lpstr>
      <vt:lpstr>PowerPoint Presentation</vt:lpstr>
      <vt:lpstr>Evaluation Plan Consent for Evaluation/Reevaluation </vt:lpstr>
      <vt:lpstr>PowerPoint Presentation</vt:lpstr>
      <vt:lpstr>PowerPoint Presentation</vt:lpstr>
      <vt:lpstr>Crosswalk of Consent to Evaluate and Required Evaluations</vt:lpstr>
      <vt:lpstr>Crosswalk of Consent to Evaluate and Required Evaluations</vt:lpstr>
      <vt:lpstr>Crosswalk of Consent to Evaluate and Required Evaluations</vt:lpstr>
      <vt:lpstr>Crosswalk of Consent to Evaluate and Required Evaluations</vt:lpstr>
      <vt:lpstr>Crosswalk of Consent to Evaluate and Required Evaluations</vt:lpstr>
      <vt:lpstr>Do I need to conduct a Reevaluation?</vt:lpstr>
      <vt:lpstr>Essential Questions</vt:lpstr>
      <vt:lpstr>Scenario #1: Special Transportation</vt:lpstr>
      <vt:lpstr>Scenario #2: Special Transportation</vt:lpstr>
      <vt:lpstr>Scenario #3: Adding/Removing a Related Service</vt:lpstr>
      <vt:lpstr>Scenario #4: Add/Removing a Related Service</vt:lpstr>
      <vt:lpstr>Scenario #5: Add/Removing a Secondary Disability</vt:lpstr>
      <vt:lpstr>Scenario #6: Exiting from Special Education</vt:lpstr>
      <vt:lpstr>Scenario #7: Functional Behavior Assessment (FBA)</vt:lpstr>
    </vt:vector>
  </TitlesOfParts>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Individualized Education Programs</dc:title>
  <dc:creator>JWhetzel</dc:creator>
  <cp:lastModifiedBy>Carol Ann Hudgens</cp:lastModifiedBy>
  <cp:revision>85</cp:revision>
  <dcterms:modified xsi:type="dcterms:W3CDTF">2018-07-24T22:16:07Z</dcterms:modified>
</cp:coreProperties>
</file>