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39"/>
  </p:notesMasterIdLst>
  <p:sldIdLst>
    <p:sldId id="256" r:id="rId2"/>
    <p:sldId id="258" r:id="rId3"/>
    <p:sldId id="281" r:id="rId4"/>
    <p:sldId id="297" r:id="rId5"/>
    <p:sldId id="298" r:id="rId6"/>
    <p:sldId id="278" r:id="rId7"/>
    <p:sldId id="299" r:id="rId8"/>
    <p:sldId id="387" r:id="rId9"/>
    <p:sldId id="282" r:id="rId10"/>
    <p:sldId id="417" r:id="rId11"/>
    <p:sldId id="418" r:id="rId12"/>
    <p:sldId id="419" r:id="rId13"/>
    <p:sldId id="420" r:id="rId14"/>
    <p:sldId id="358" r:id="rId15"/>
    <p:sldId id="424" r:id="rId16"/>
    <p:sldId id="425" r:id="rId17"/>
    <p:sldId id="427" r:id="rId18"/>
    <p:sldId id="426" r:id="rId19"/>
    <p:sldId id="437" r:id="rId20"/>
    <p:sldId id="322" r:id="rId21"/>
    <p:sldId id="280" r:id="rId22"/>
    <p:sldId id="382" r:id="rId23"/>
    <p:sldId id="371" r:id="rId24"/>
    <p:sldId id="386" r:id="rId25"/>
    <p:sldId id="400" r:id="rId26"/>
    <p:sldId id="355" r:id="rId27"/>
    <p:sldId id="356" r:id="rId28"/>
    <p:sldId id="428" r:id="rId29"/>
    <p:sldId id="429" r:id="rId30"/>
    <p:sldId id="430" r:id="rId31"/>
    <p:sldId id="431" r:id="rId32"/>
    <p:sldId id="432" r:id="rId33"/>
    <p:sldId id="433" r:id="rId34"/>
    <p:sldId id="434" r:id="rId35"/>
    <p:sldId id="435" r:id="rId36"/>
    <p:sldId id="436" r:id="rId37"/>
    <p:sldId id="376" r:id="rId38"/>
  </p:sldIdLst>
  <p:sldSz cx="12192000" cy="6858000"/>
  <p:notesSz cx="6858000" cy="1562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gVJ/xal54ZTTR1YRifINQ==" hashData="XjcW/EWTR5hdtz24HnwIRdwHHcuQLC4WVX2WYgGXiy4ZAOI/ByUYcUnvGx9RzXh2CKONuZKbCTcTc6t5D/GiE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Little" initials="KL" lastIdx="1" clrIdx="0">
    <p:extLst/>
  </p:cmAuthor>
  <p:cmAuthor id="2" name="Anikko Gorham" initials="AG" lastIdx="2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0"/>
    <p:restoredTop sz="66164" autoAdjust="0"/>
  </p:normalViewPr>
  <p:slideViewPr>
    <p:cSldViewPr snapToGrid="0">
      <p:cViewPr varScale="1">
        <p:scale>
          <a:sx n="65" d="100"/>
          <a:sy n="65" d="100"/>
        </p:scale>
        <p:origin x="872"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9899E-9E9E-4E5F-BD80-E9968A2D02B8}" type="doc">
      <dgm:prSet loTypeId="urn:microsoft.com/office/officeart/2005/8/layout/arrow2" loCatId="process" qsTypeId="urn:microsoft.com/office/officeart/2005/8/quickstyle/simple1" qsCatId="simple" csTypeId="urn:microsoft.com/office/officeart/2005/8/colors/accent1_2" csCatId="accent1" phldr="1"/>
      <dgm:spPr/>
    </dgm:pt>
    <dgm:pt modelId="{522F3154-F016-4557-8AD9-5B7895B5C91F}">
      <dgm:prSet phldrT="[Text]" custT="1"/>
      <dgm:spPr/>
      <dgm:t>
        <a:bodyPr/>
        <a:lstStyle/>
        <a:p>
          <a:r>
            <a:rPr lang="en-US" sz="2400" b="1">
              <a:solidFill>
                <a:srgbClr val="FF0000"/>
              </a:solidFill>
            </a:rPr>
            <a:t>Data-rich PLAAFP</a:t>
          </a:r>
        </a:p>
      </dgm:t>
    </dgm:pt>
    <dgm:pt modelId="{EF9AD068-56A2-464B-B935-58F2FDA469FF}" type="parTrans" cxnId="{55D38698-8518-4849-9FC4-79BB4CF9BADB}">
      <dgm:prSet/>
      <dgm:spPr/>
      <dgm:t>
        <a:bodyPr/>
        <a:lstStyle/>
        <a:p>
          <a:endParaRPr lang="en-US"/>
        </a:p>
      </dgm:t>
    </dgm:pt>
    <dgm:pt modelId="{F3F100A9-121F-41DD-996D-243DFFB0C1CA}" type="sibTrans" cxnId="{55D38698-8518-4849-9FC4-79BB4CF9BADB}">
      <dgm:prSet/>
      <dgm:spPr/>
      <dgm:t>
        <a:bodyPr/>
        <a:lstStyle/>
        <a:p>
          <a:endParaRPr lang="en-US"/>
        </a:p>
      </dgm:t>
    </dgm:pt>
    <dgm:pt modelId="{E6832A34-7527-460B-B782-363555F32E13}">
      <dgm:prSet phldrT="[Text]"/>
      <dgm:spPr/>
      <dgm:t>
        <a:bodyPr/>
        <a:lstStyle/>
        <a:p>
          <a:r>
            <a:rPr lang="en-US"/>
            <a:t>Goals Written with Measurement in Mind</a:t>
          </a:r>
        </a:p>
      </dgm:t>
    </dgm:pt>
    <dgm:pt modelId="{30B2EE64-8A20-4133-B83B-D10F8B1DB8BE}" type="parTrans" cxnId="{13ABD906-96A5-4EF0-90DF-85C0EFF08DE9}">
      <dgm:prSet/>
      <dgm:spPr/>
      <dgm:t>
        <a:bodyPr/>
        <a:lstStyle/>
        <a:p>
          <a:endParaRPr lang="en-US"/>
        </a:p>
      </dgm:t>
    </dgm:pt>
    <dgm:pt modelId="{FF59A62C-EF5B-4E0A-AEE9-5862A5974AA0}" type="sibTrans" cxnId="{13ABD906-96A5-4EF0-90DF-85C0EFF08DE9}">
      <dgm:prSet/>
      <dgm:spPr/>
      <dgm:t>
        <a:bodyPr/>
        <a:lstStyle/>
        <a:p>
          <a:endParaRPr lang="en-US"/>
        </a:p>
      </dgm:t>
    </dgm:pt>
    <dgm:pt modelId="{50D59FD3-91B6-443B-99D9-B4465263307F}">
      <dgm:prSet phldrT="[Text]"/>
      <dgm:spPr/>
      <dgm:t>
        <a:bodyPr/>
        <a:lstStyle/>
        <a:p>
          <a:r>
            <a:rPr lang="en-US"/>
            <a:t>Sensitive Progress Monitoring</a:t>
          </a:r>
        </a:p>
      </dgm:t>
    </dgm:pt>
    <dgm:pt modelId="{F11AA490-8E97-44F8-91A3-D056561A4582}" type="parTrans" cxnId="{7A300B7B-BD20-4871-A622-8BB160CD898F}">
      <dgm:prSet/>
      <dgm:spPr/>
      <dgm:t>
        <a:bodyPr/>
        <a:lstStyle/>
        <a:p>
          <a:endParaRPr lang="en-US"/>
        </a:p>
      </dgm:t>
    </dgm:pt>
    <dgm:pt modelId="{5790E8DE-6E96-44FD-BBF2-D8E7F5C705BD}" type="sibTrans" cxnId="{7A300B7B-BD20-4871-A622-8BB160CD898F}">
      <dgm:prSet/>
      <dgm:spPr/>
      <dgm:t>
        <a:bodyPr/>
        <a:lstStyle/>
        <a:p>
          <a:endParaRPr lang="en-US"/>
        </a:p>
      </dgm:t>
    </dgm:pt>
    <dgm:pt modelId="{04ED4C80-781E-4DE3-9FC5-EC00E5516A82}">
      <dgm:prSet phldrT="[Text]"/>
      <dgm:spPr/>
      <dgm:t>
        <a:bodyPr/>
        <a:lstStyle/>
        <a:p>
          <a:r>
            <a:rPr lang="en-US"/>
            <a:t>Effective SDI</a:t>
          </a:r>
        </a:p>
      </dgm:t>
    </dgm:pt>
    <dgm:pt modelId="{8850D19B-74AA-4257-8F57-67FCA8E9F267}" type="parTrans" cxnId="{A36286EF-58DC-4015-9B37-E3378E630D84}">
      <dgm:prSet/>
      <dgm:spPr/>
      <dgm:t>
        <a:bodyPr/>
        <a:lstStyle/>
        <a:p>
          <a:endParaRPr lang="en-US"/>
        </a:p>
      </dgm:t>
    </dgm:pt>
    <dgm:pt modelId="{29C01FCA-D014-4375-A49C-B28C62A28E3F}" type="sibTrans" cxnId="{A36286EF-58DC-4015-9B37-E3378E630D84}">
      <dgm:prSet/>
      <dgm:spPr/>
      <dgm:t>
        <a:bodyPr/>
        <a:lstStyle/>
        <a:p>
          <a:endParaRPr lang="en-US"/>
        </a:p>
      </dgm:t>
    </dgm:pt>
    <dgm:pt modelId="{E9D4AC33-E04F-4AEC-A08A-A2C510DE3AEF}">
      <dgm:prSet phldrT="[Text]"/>
      <dgm:spPr/>
      <dgm:t>
        <a:bodyPr/>
        <a:lstStyle/>
        <a:p>
          <a:r>
            <a:rPr lang="en-US"/>
            <a:t>PM &amp; Intervention/ Lesson Plan</a:t>
          </a:r>
        </a:p>
      </dgm:t>
    </dgm:pt>
    <dgm:pt modelId="{609F9838-9862-49B6-BA97-8CC1F131DDD3}" type="parTrans" cxnId="{F04675C1-2E3E-4F21-9833-4A399D39E122}">
      <dgm:prSet/>
      <dgm:spPr/>
      <dgm:t>
        <a:bodyPr/>
        <a:lstStyle/>
        <a:p>
          <a:endParaRPr lang="en-US"/>
        </a:p>
      </dgm:t>
    </dgm:pt>
    <dgm:pt modelId="{61BAC581-20F9-47F1-940E-A1331410AE4C}" type="sibTrans" cxnId="{F04675C1-2E3E-4F21-9833-4A399D39E122}">
      <dgm:prSet/>
      <dgm:spPr/>
      <dgm:t>
        <a:bodyPr/>
        <a:lstStyle/>
        <a:p>
          <a:endParaRPr lang="en-US"/>
        </a:p>
      </dgm:t>
    </dgm:pt>
    <dgm:pt modelId="{616BA449-1925-4D38-BBA2-4AEC0E652EAC}" type="pres">
      <dgm:prSet presAssocID="{7E99899E-9E9E-4E5F-BD80-E9968A2D02B8}" presName="arrowDiagram" presStyleCnt="0">
        <dgm:presLayoutVars>
          <dgm:chMax val="5"/>
          <dgm:dir/>
          <dgm:resizeHandles val="exact"/>
        </dgm:presLayoutVars>
      </dgm:prSet>
      <dgm:spPr/>
    </dgm:pt>
    <dgm:pt modelId="{48E50A62-FAC9-4153-A29E-966FE5B0631C}" type="pres">
      <dgm:prSet presAssocID="{7E99899E-9E9E-4E5F-BD80-E9968A2D02B8}" presName="arrow" presStyleLbl="bgShp" presStyleIdx="0" presStyleCnt="1" custScaleX="103846" custLinFactNeighborY="2126"/>
      <dgm:spPr/>
    </dgm:pt>
    <dgm:pt modelId="{2B3FD6CC-56D8-44DC-8579-5EB9062D6ACB}" type="pres">
      <dgm:prSet presAssocID="{7E99899E-9E9E-4E5F-BD80-E9968A2D02B8}" presName="arrowDiagram5" presStyleCnt="0"/>
      <dgm:spPr/>
    </dgm:pt>
    <dgm:pt modelId="{045497AB-6167-464D-B669-44A84C7D4A22}" type="pres">
      <dgm:prSet presAssocID="{522F3154-F016-4557-8AD9-5B7895B5C91F}" presName="bullet5a" presStyleLbl="node1" presStyleIdx="0" presStyleCnt="5" custLinFactNeighborX="71932" custLinFactNeighborY="-96335"/>
      <dgm:spPr/>
    </dgm:pt>
    <dgm:pt modelId="{4329B0A1-652E-432B-AFE4-8D063D5C4697}" type="pres">
      <dgm:prSet presAssocID="{522F3154-F016-4557-8AD9-5B7895B5C91F}" presName="textBox5a" presStyleLbl="revTx" presStyleIdx="0" presStyleCnt="5" custScaleX="143193" custLinFactNeighborX="-10928" custLinFactNeighborY="-9818">
        <dgm:presLayoutVars>
          <dgm:bulletEnabled val="1"/>
        </dgm:presLayoutVars>
      </dgm:prSet>
      <dgm:spPr/>
    </dgm:pt>
    <dgm:pt modelId="{B34BB490-F431-40AC-803C-DBD017299866}" type="pres">
      <dgm:prSet presAssocID="{E6832A34-7527-460B-B782-363555F32E13}" presName="bullet5b" presStyleLbl="node1" presStyleIdx="1" presStyleCnt="5"/>
      <dgm:spPr/>
    </dgm:pt>
    <dgm:pt modelId="{8AB17CD1-881F-4194-8A9F-EA1EA93B509B}" type="pres">
      <dgm:prSet presAssocID="{E6832A34-7527-460B-B782-363555F32E13}" presName="textBox5b" presStyleLbl="revTx" presStyleIdx="1" presStyleCnt="5" custScaleX="172234" custLinFactNeighborX="28724" custLinFactNeighborY="5703">
        <dgm:presLayoutVars>
          <dgm:bulletEnabled val="1"/>
        </dgm:presLayoutVars>
      </dgm:prSet>
      <dgm:spPr/>
    </dgm:pt>
    <dgm:pt modelId="{02DDB6AB-F33B-48BD-BA82-0900CCC4AA16}" type="pres">
      <dgm:prSet presAssocID="{E9D4AC33-E04F-4AEC-A08A-A2C510DE3AEF}" presName="bullet5c" presStyleLbl="node1" presStyleIdx="2" presStyleCnt="5"/>
      <dgm:spPr/>
    </dgm:pt>
    <dgm:pt modelId="{D926F2A4-B667-42C5-8537-5788205A40C9}" type="pres">
      <dgm:prSet presAssocID="{E9D4AC33-E04F-4AEC-A08A-A2C510DE3AEF}" presName="textBox5c" presStyleLbl="revTx" presStyleIdx="2" presStyleCnt="5">
        <dgm:presLayoutVars>
          <dgm:bulletEnabled val="1"/>
        </dgm:presLayoutVars>
      </dgm:prSet>
      <dgm:spPr/>
    </dgm:pt>
    <dgm:pt modelId="{2983B19A-6D4B-46E0-9151-5820F7B9CE17}" type="pres">
      <dgm:prSet presAssocID="{50D59FD3-91B6-443B-99D9-B4465263307F}" presName="bullet5d" presStyleLbl="node1" presStyleIdx="3" presStyleCnt="5"/>
      <dgm:spPr/>
    </dgm:pt>
    <dgm:pt modelId="{3FBB777F-08E7-40B2-B042-6D74763202D6}" type="pres">
      <dgm:prSet presAssocID="{50D59FD3-91B6-443B-99D9-B4465263307F}" presName="textBox5d" presStyleLbl="revTx" presStyleIdx="3" presStyleCnt="5">
        <dgm:presLayoutVars>
          <dgm:bulletEnabled val="1"/>
        </dgm:presLayoutVars>
      </dgm:prSet>
      <dgm:spPr/>
    </dgm:pt>
    <dgm:pt modelId="{C2EC7AA4-0EE8-45E4-A146-97230A04E4C9}" type="pres">
      <dgm:prSet presAssocID="{04ED4C80-781E-4DE3-9FC5-EC00E5516A82}" presName="bullet5e" presStyleLbl="node1" presStyleIdx="4" presStyleCnt="5"/>
      <dgm:spPr/>
    </dgm:pt>
    <dgm:pt modelId="{FCAFC2FC-97B1-4088-969E-922A6770536D}" type="pres">
      <dgm:prSet presAssocID="{04ED4C80-781E-4DE3-9FC5-EC00E5516A82}" presName="textBox5e" presStyleLbl="revTx" presStyleIdx="4" presStyleCnt="5">
        <dgm:presLayoutVars>
          <dgm:bulletEnabled val="1"/>
        </dgm:presLayoutVars>
      </dgm:prSet>
      <dgm:spPr/>
    </dgm:pt>
  </dgm:ptLst>
  <dgm:cxnLst>
    <dgm:cxn modelId="{13ABD906-96A5-4EF0-90DF-85C0EFF08DE9}" srcId="{7E99899E-9E9E-4E5F-BD80-E9968A2D02B8}" destId="{E6832A34-7527-460B-B782-363555F32E13}" srcOrd="1" destOrd="0" parTransId="{30B2EE64-8A20-4133-B83B-D10F8B1DB8BE}" sibTransId="{FF59A62C-EF5B-4E0A-AEE9-5862A5974AA0}"/>
    <dgm:cxn modelId="{7A300B7B-BD20-4871-A622-8BB160CD898F}" srcId="{7E99899E-9E9E-4E5F-BD80-E9968A2D02B8}" destId="{50D59FD3-91B6-443B-99D9-B4465263307F}" srcOrd="3" destOrd="0" parTransId="{F11AA490-8E97-44F8-91A3-D056561A4582}" sibTransId="{5790E8DE-6E96-44FD-BBF2-D8E7F5C705BD}"/>
    <dgm:cxn modelId="{8B1B2398-4403-C54F-86EB-87E717B7E991}" type="presOf" srcId="{E9D4AC33-E04F-4AEC-A08A-A2C510DE3AEF}" destId="{D926F2A4-B667-42C5-8537-5788205A40C9}" srcOrd="0" destOrd="0" presId="urn:microsoft.com/office/officeart/2005/8/layout/arrow2"/>
    <dgm:cxn modelId="{55D38698-8518-4849-9FC4-79BB4CF9BADB}" srcId="{7E99899E-9E9E-4E5F-BD80-E9968A2D02B8}" destId="{522F3154-F016-4557-8AD9-5B7895B5C91F}" srcOrd="0" destOrd="0" parTransId="{EF9AD068-56A2-464B-B935-58F2FDA469FF}" sibTransId="{F3F100A9-121F-41DD-996D-243DFFB0C1CA}"/>
    <dgm:cxn modelId="{2A2385A9-C3AA-5A43-AC91-C9102F8404B6}" type="presOf" srcId="{E6832A34-7527-460B-B782-363555F32E13}" destId="{8AB17CD1-881F-4194-8A9F-EA1EA93B509B}" srcOrd="0" destOrd="0" presId="urn:microsoft.com/office/officeart/2005/8/layout/arrow2"/>
    <dgm:cxn modelId="{B51382C0-077C-CA46-A74F-1C974DF242FD}" type="presOf" srcId="{522F3154-F016-4557-8AD9-5B7895B5C91F}" destId="{4329B0A1-652E-432B-AFE4-8D063D5C4697}" srcOrd="0" destOrd="0" presId="urn:microsoft.com/office/officeart/2005/8/layout/arrow2"/>
    <dgm:cxn modelId="{F04675C1-2E3E-4F21-9833-4A399D39E122}" srcId="{7E99899E-9E9E-4E5F-BD80-E9968A2D02B8}" destId="{E9D4AC33-E04F-4AEC-A08A-A2C510DE3AEF}" srcOrd="2" destOrd="0" parTransId="{609F9838-9862-49B6-BA97-8CC1F131DDD3}" sibTransId="{61BAC581-20F9-47F1-940E-A1331410AE4C}"/>
    <dgm:cxn modelId="{856921D8-2DBB-F048-8D77-09D34E460F26}" type="presOf" srcId="{04ED4C80-781E-4DE3-9FC5-EC00E5516A82}" destId="{FCAFC2FC-97B1-4088-969E-922A6770536D}" srcOrd="0" destOrd="0" presId="urn:microsoft.com/office/officeart/2005/8/layout/arrow2"/>
    <dgm:cxn modelId="{7CEADAEC-7E7D-974A-AC79-261BBB578437}" type="presOf" srcId="{50D59FD3-91B6-443B-99D9-B4465263307F}" destId="{3FBB777F-08E7-40B2-B042-6D74763202D6}" srcOrd="0" destOrd="0" presId="urn:microsoft.com/office/officeart/2005/8/layout/arrow2"/>
    <dgm:cxn modelId="{A36286EF-58DC-4015-9B37-E3378E630D84}" srcId="{7E99899E-9E9E-4E5F-BD80-E9968A2D02B8}" destId="{04ED4C80-781E-4DE3-9FC5-EC00E5516A82}" srcOrd="4" destOrd="0" parTransId="{8850D19B-74AA-4257-8F57-67FCA8E9F267}" sibTransId="{29C01FCA-D014-4375-A49C-B28C62A28E3F}"/>
    <dgm:cxn modelId="{AE4893F4-04C3-B846-AE67-72FE7628946C}" type="presOf" srcId="{7E99899E-9E9E-4E5F-BD80-E9968A2D02B8}" destId="{616BA449-1925-4D38-BBA2-4AEC0E652EAC}" srcOrd="0" destOrd="0" presId="urn:microsoft.com/office/officeart/2005/8/layout/arrow2"/>
    <dgm:cxn modelId="{209AAE0B-91BF-ED42-9395-016FE8672A30}" type="presParOf" srcId="{616BA449-1925-4D38-BBA2-4AEC0E652EAC}" destId="{48E50A62-FAC9-4153-A29E-966FE5B0631C}" srcOrd="0" destOrd="0" presId="urn:microsoft.com/office/officeart/2005/8/layout/arrow2"/>
    <dgm:cxn modelId="{0380C79D-D867-D54F-B427-7D5F6D333C59}" type="presParOf" srcId="{616BA449-1925-4D38-BBA2-4AEC0E652EAC}" destId="{2B3FD6CC-56D8-44DC-8579-5EB9062D6ACB}" srcOrd="1" destOrd="0" presId="urn:microsoft.com/office/officeart/2005/8/layout/arrow2"/>
    <dgm:cxn modelId="{83F75298-37DC-5B43-8C00-CB374464BA76}" type="presParOf" srcId="{2B3FD6CC-56D8-44DC-8579-5EB9062D6ACB}" destId="{045497AB-6167-464D-B669-44A84C7D4A22}" srcOrd="0" destOrd="0" presId="urn:microsoft.com/office/officeart/2005/8/layout/arrow2"/>
    <dgm:cxn modelId="{55ADFF26-113A-6546-A8BD-F112399CE5E6}" type="presParOf" srcId="{2B3FD6CC-56D8-44DC-8579-5EB9062D6ACB}" destId="{4329B0A1-652E-432B-AFE4-8D063D5C4697}" srcOrd="1" destOrd="0" presId="urn:microsoft.com/office/officeart/2005/8/layout/arrow2"/>
    <dgm:cxn modelId="{D40973C2-54E7-754B-85B2-F3B2E03180F2}" type="presParOf" srcId="{2B3FD6CC-56D8-44DC-8579-5EB9062D6ACB}" destId="{B34BB490-F431-40AC-803C-DBD017299866}" srcOrd="2" destOrd="0" presId="urn:microsoft.com/office/officeart/2005/8/layout/arrow2"/>
    <dgm:cxn modelId="{16B459CA-444E-254A-A9C0-9505F48DEA68}" type="presParOf" srcId="{2B3FD6CC-56D8-44DC-8579-5EB9062D6ACB}" destId="{8AB17CD1-881F-4194-8A9F-EA1EA93B509B}" srcOrd="3" destOrd="0" presId="urn:microsoft.com/office/officeart/2005/8/layout/arrow2"/>
    <dgm:cxn modelId="{CB908000-8B2B-1249-812C-B37BBC5DDFA4}" type="presParOf" srcId="{2B3FD6CC-56D8-44DC-8579-5EB9062D6ACB}" destId="{02DDB6AB-F33B-48BD-BA82-0900CCC4AA16}" srcOrd="4" destOrd="0" presId="urn:microsoft.com/office/officeart/2005/8/layout/arrow2"/>
    <dgm:cxn modelId="{7C58624F-E91F-A943-BA74-328DDC1FAF0A}" type="presParOf" srcId="{2B3FD6CC-56D8-44DC-8579-5EB9062D6ACB}" destId="{D926F2A4-B667-42C5-8537-5788205A40C9}" srcOrd="5" destOrd="0" presId="urn:microsoft.com/office/officeart/2005/8/layout/arrow2"/>
    <dgm:cxn modelId="{BCF45861-96F9-AD48-A308-8E5AC3A17F63}" type="presParOf" srcId="{2B3FD6CC-56D8-44DC-8579-5EB9062D6ACB}" destId="{2983B19A-6D4B-46E0-9151-5820F7B9CE17}" srcOrd="6" destOrd="0" presId="urn:microsoft.com/office/officeart/2005/8/layout/arrow2"/>
    <dgm:cxn modelId="{13BAAF2E-7A33-D444-9D1A-207676B3D3F6}" type="presParOf" srcId="{2B3FD6CC-56D8-44DC-8579-5EB9062D6ACB}" destId="{3FBB777F-08E7-40B2-B042-6D74763202D6}" srcOrd="7" destOrd="0" presId="urn:microsoft.com/office/officeart/2005/8/layout/arrow2"/>
    <dgm:cxn modelId="{C0F1C6FD-2F03-734C-BA6C-93A19ECC3452}" type="presParOf" srcId="{2B3FD6CC-56D8-44DC-8579-5EB9062D6ACB}" destId="{C2EC7AA4-0EE8-45E4-A146-97230A04E4C9}" srcOrd="8" destOrd="0" presId="urn:microsoft.com/office/officeart/2005/8/layout/arrow2"/>
    <dgm:cxn modelId="{3E5FE4C9-13E8-7643-AC98-9200B54AB737}" type="presParOf" srcId="{2B3FD6CC-56D8-44DC-8579-5EB9062D6ACB}" destId="{FCAFC2FC-97B1-4088-969E-922A6770536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68417-DBBA-44FE-8DF3-ADF8E50DE2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600CE7-817C-4CA6-B488-A9907EE9D75D}">
      <dgm:prSet/>
      <dgm:spPr/>
      <dgm:t>
        <a:bodyPr/>
        <a:lstStyle/>
        <a:p>
          <a:r>
            <a:rPr lang="en-US"/>
            <a:t>Everything is dependent on PLAAFP:</a:t>
          </a:r>
        </a:p>
      </dgm:t>
    </dgm:pt>
    <dgm:pt modelId="{BB1B0933-9AAA-4E00-A28E-92B7656CC7A4}" type="parTrans" cxnId="{5C1DB577-5AFF-43E7-9A37-21D0F1A598D1}">
      <dgm:prSet/>
      <dgm:spPr/>
      <dgm:t>
        <a:bodyPr/>
        <a:lstStyle/>
        <a:p>
          <a:endParaRPr lang="en-US"/>
        </a:p>
      </dgm:t>
    </dgm:pt>
    <dgm:pt modelId="{1E1BE313-A29A-4420-804F-0F4152765F5D}" type="sibTrans" cxnId="{5C1DB577-5AFF-43E7-9A37-21D0F1A598D1}">
      <dgm:prSet/>
      <dgm:spPr/>
      <dgm:t>
        <a:bodyPr/>
        <a:lstStyle/>
        <a:p>
          <a:endParaRPr lang="en-US"/>
        </a:p>
      </dgm:t>
    </dgm:pt>
    <dgm:pt modelId="{B3974239-80FA-4DB7-87E7-7ED68376F17D}">
      <dgm:prSet/>
      <dgm:spPr/>
      <dgm:t>
        <a:bodyPr/>
        <a:lstStyle/>
        <a:p>
          <a:r>
            <a:rPr lang="en-US"/>
            <a:t>Writing goals</a:t>
          </a:r>
        </a:p>
      </dgm:t>
    </dgm:pt>
    <dgm:pt modelId="{1FFAEA0A-8704-4078-AE3E-0EFB5683794B}" type="parTrans" cxnId="{8263DB03-8DEC-49BC-B63A-214595787097}">
      <dgm:prSet/>
      <dgm:spPr/>
      <dgm:t>
        <a:bodyPr/>
        <a:lstStyle/>
        <a:p>
          <a:endParaRPr lang="en-US"/>
        </a:p>
      </dgm:t>
    </dgm:pt>
    <dgm:pt modelId="{2C7E6182-8EFC-4903-95B9-C96B9A177975}" type="sibTrans" cxnId="{8263DB03-8DEC-49BC-B63A-214595787097}">
      <dgm:prSet/>
      <dgm:spPr/>
      <dgm:t>
        <a:bodyPr/>
        <a:lstStyle/>
        <a:p>
          <a:endParaRPr lang="en-US"/>
        </a:p>
      </dgm:t>
    </dgm:pt>
    <dgm:pt modelId="{DD6AC6B1-6974-4D2F-9105-CA9F9951713B}">
      <dgm:prSet/>
      <dgm:spPr/>
      <dgm:t>
        <a:bodyPr/>
        <a:lstStyle/>
        <a:p>
          <a:r>
            <a:rPr lang="en-US" dirty="0"/>
            <a:t>Measuring progress</a:t>
          </a:r>
        </a:p>
      </dgm:t>
    </dgm:pt>
    <dgm:pt modelId="{91F0765F-6ADF-4A0D-85D6-58479CECB9E5}" type="parTrans" cxnId="{815B6730-1E81-42A5-BDF4-22BD528630DF}">
      <dgm:prSet/>
      <dgm:spPr/>
      <dgm:t>
        <a:bodyPr/>
        <a:lstStyle/>
        <a:p>
          <a:endParaRPr lang="en-US"/>
        </a:p>
      </dgm:t>
    </dgm:pt>
    <dgm:pt modelId="{42A9942F-7A4D-40C8-B5B9-3616DD02443F}" type="sibTrans" cxnId="{815B6730-1E81-42A5-BDF4-22BD528630DF}">
      <dgm:prSet/>
      <dgm:spPr/>
      <dgm:t>
        <a:bodyPr/>
        <a:lstStyle/>
        <a:p>
          <a:endParaRPr lang="en-US"/>
        </a:p>
      </dgm:t>
    </dgm:pt>
    <dgm:pt modelId="{BCBF9C3D-3FD6-418E-9D94-73C365277831}">
      <dgm:prSet/>
      <dgm:spPr/>
      <dgm:t>
        <a:bodyPr/>
        <a:lstStyle/>
        <a:p>
          <a:r>
            <a:rPr lang="en-US"/>
            <a:t>Developing lesson plans</a:t>
          </a:r>
        </a:p>
      </dgm:t>
    </dgm:pt>
    <dgm:pt modelId="{B8F91571-A0AB-4115-858E-A30EF4F898C4}" type="parTrans" cxnId="{C3E80D99-2648-453B-9E8B-8CECE9A5CD9F}">
      <dgm:prSet/>
      <dgm:spPr/>
      <dgm:t>
        <a:bodyPr/>
        <a:lstStyle/>
        <a:p>
          <a:endParaRPr lang="en-US"/>
        </a:p>
      </dgm:t>
    </dgm:pt>
    <dgm:pt modelId="{41411F0D-94CC-44F3-82B4-6C81FB7D6AC9}" type="sibTrans" cxnId="{C3E80D99-2648-453B-9E8B-8CECE9A5CD9F}">
      <dgm:prSet/>
      <dgm:spPr/>
      <dgm:t>
        <a:bodyPr/>
        <a:lstStyle/>
        <a:p>
          <a:endParaRPr lang="en-US"/>
        </a:p>
      </dgm:t>
    </dgm:pt>
    <dgm:pt modelId="{252A7CDF-6CE1-4F23-98B5-5BF98FADD50A}">
      <dgm:prSet/>
      <dgm:spPr/>
      <dgm:t>
        <a:bodyPr/>
        <a:lstStyle/>
        <a:p>
          <a:r>
            <a:rPr lang="en-US"/>
            <a:t>Vague, general PLAAFPs may be a denial of FAPE</a:t>
          </a:r>
        </a:p>
      </dgm:t>
    </dgm:pt>
    <dgm:pt modelId="{31873ABA-1B2A-4877-8EE7-E6AB527916E7}" type="parTrans" cxnId="{F924A7A0-3F9C-4B92-914A-11D12035125D}">
      <dgm:prSet/>
      <dgm:spPr/>
      <dgm:t>
        <a:bodyPr/>
        <a:lstStyle/>
        <a:p>
          <a:endParaRPr lang="en-US"/>
        </a:p>
      </dgm:t>
    </dgm:pt>
    <dgm:pt modelId="{CFBEE23E-4288-4D6E-9580-AEFF2BA27FBA}" type="sibTrans" cxnId="{F924A7A0-3F9C-4B92-914A-11D12035125D}">
      <dgm:prSet/>
      <dgm:spPr/>
      <dgm:t>
        <a:bodyPr/>
        <a:lstStyle/>
        <a:p>
          <a:endParaRPr lang="en-US"/>
        </a:p>
      </dgm:t>
    </dgm:pt>
    <dgm:pt modelId="{5B10435C-440A-455A-ADC4-DEC21C805C53}" type="pres">
      <dgm:prSet presAssocID="{BB668417-DBBA-44FE-8DF3-ADF8E50DE249}" presName="linear" presStyleCnt="0">
        <dgm:presLayoutVars>
          <dgm:animLvl val="lvl"/>
          <dgm:resizeHandles val="exact"/>
        </dgm:presLayoutVars>
      </dgm:prSet>
      <dgm:spPr/>
    </dgm:pt>
    <dgm:pt modelId="{81BA6F03-CC11-4277-ADFB-DD68FD509909}" type="pres">
      <dgm:prSet presAssocID="{53600CE7-817C-4CA6-B488-A9907EE9D75D}" presName="parentText" presStyleLbl="node1" presStyleIdx="0" presStyleCnt="2">
        <dgm:presLayoutVars>
          <dgm:chMax val="0"/>
          <dgm:bulletEnabled val="1"/>
        </dgm:presLayoutVars>
      </dgm:prSet>
      <dgm:spPr/>
    </dgm:pt>
    <dgm:pt modelId="{3C9CCCEE-FF74-4857-B971-375B9BE6DB81}" type="pres">
      <dgm:prSet presAssocID="{53600CE7-817C-4CA6-B488-A9907EE9D75D}" presName="childText" presStyleLbl="revTx" presStyleIdx="0" presStyleCnt="1">
        <dgm:presLayoutVars>
          <dgm:bulletEnabled val="1"/>
        </dgm:presLayoutVars>
      </dgm:prSet>
      <dgm:spPr/>
    </dgm:pt>
    <dgm:pt modelId="{DEE28DD9-C7E1-42B8-A8B5-0A772995F1B8}" type="pres">
      <dgm:prSet presAssocID="{252A7CDF-6CE1-4F23-98B5-5BF98FADD50A}" presName="parentText" presStyleLbl="node1" presStyleIdx="1" presStyleCnt="2">
        <dgm:presLayoutVars>
          <dgm:chMax val="0"/>
          <dgm:bulletEnabled val="1"/>
        </dgm:presLayoutVars>
      </dgm:prSet>
      <dgm:spPr/>
    </dgm:pt>
  </dgm:ptLst>
  <dgm:cxnLst>
    <dgm:cxn modelId="{8263DB03-8DEC-49BC-B63A-214595787097}" srcId="{53600CE7-817C-4CA6-B488-A9907EE9D75D}" destId="{B3974239-80FA-4DB7-87E7-7ED68376F17D}" srcOrd="0" destOrd="0" parTransId="{1FFAEA0A-8704-4078-AE3E-0EFB5683794B}" sibTransId="{2C7E6182-8EFC-4903-95B9-C96B9A177975}"/>
    <dgm:cxn modelId="{CAF54D16-1D4B-4312-8202-A5B5B54A99D2}" type="presOf" srcId="{53600CE7-817C-4CA6-B488-A9907EE9D75D}" destId="{81BA6F03-CC11-4277-ADFB-DD68FD509909}" srcOrd="0" destOrd="0" presId="urn:microsoft.com/office/officeart/2005/8/layout/vList2"/>
    <dgm:cxn modelId="{6F42C61B-4FF3-4E4D-A075-F6C721D7B2CE}" type="presOf" srcId="{BCBF9C3D-3FD6-418E-9D94-73C365277831}" destId="{3C9CCCEE-FF74-4857-B971-375B9BE6DB81}" srcOrd="0" destOrd="2" presId="urn:microsoft.com/office/officeart/2005/8/layout/vList2"/>
    <dgm:cxn modelId="{815B6730-1E81-42A5-BDF4-22BD528630DF}" srcId="{53600CE7-817C-4CA6-B488-A9907EE9D75D}" destId="{DD6AC6B1-6974-4D2F-9105-CA9F9951713B}" srcOrd="1" destOrd="0" parTransId="{91F0765F-6ADF-4A0D-85D6-58479CECB9E5}" sibTransId="{42A9942F-7A4D-40C8-B5B9-3616DD02443F}"/>
    <dgm:cxn modelId="{3780B83E-2EA5-4970-80F8-082F1000201D}" type="presOf" srcId="{DD6AC6B1-6974-4D2F-9105-CA9F9951713B}" destId="{3C9CCCEE-FF74-4857-B971-375B9BE6DB81}" srcOrd="0" destOrd="1" presId="urn:microsoft.com/office/officeart/2005/8/layout/vList2"/>
    <dgm:cxn modelId="{8C18456A-B3AF-4D2E-9A34-1133348DE9F0}" type="presOf" srcId="{BB668417-DBBA-44FE-8DF3-ADF8E50DE249}" destId="{5B10435C-440A-455A-ADC4-DEC21C805C53}" srcOrd="0" destOrd="0" presId="urn:microsoft.com/office/officeart/2005/8/layout/vList2"/>
    <dgm:cxn modelId="{5C1DB577-5AFF-43E7-9A37-21D0F1A598D1}" srcId="{BB668417-DBBA-44FE-8DF3-ADF8E50DE249}" destId="{53600CE7-817C-4CA6-B488-A9907EE9D75D}" srcOrd="0" destOrd="0" parTransId="{BB1B0933-9AAA-4E00-A28E-92B7656CC7A4}" sibTransId="{1E1BE313-A29A-4420-804F-0F4152765F5D}"/>
    <dgm:cxn modelId="{C3E80D99-2648-453B-9E8B-8CECE9A5CD9F}" srcId="{53600CE7-817C-4CA6-B488-A9907EE9D75D}" destId="{BCBF9C3D-3FD6-418E-9D94-73C365277831}" srcOrd="2" destOrd="0" parTransId="{B8F91571-A0AB-4115-858E-A30EF4F898C4}" sibTransId="{41411F0D-94CC-44F3-82B4-6C81FB7D6AC9}"/>
    <dgm:cxn modelId="{F924A7A0-3F9C-4B92-914A-11D12035125D}" srcId="{BB668417-DBBA-44FE-8DF3-ADF8E50DE249}" destId="{252A7CDF-6CE1-4F23-98B5-5BF98FADD50A}" srcOrd="1" destOrd="0" parTransId="{31873ABA-1B2A-4877-8EE7-E6AB527916E7}" sibTransId="{CFBEE23E-4288-4D6E-9580-AEFF2BA27FBA}"/>
    <dgm:cxn modelId="{1AB3A4AB-B663-48B0-8773-423B00E510EA}" type="presOf" srcId="{252A7CDF-6CE1-4F23-98B5-5BF98FADD50A}" destId="{DEE28DD9-C7E1-42B8-A8B5-0A772995F1B8}" srcOrd="0" destOrd="0" presId="urn:microsoft.com/office/officeart/2005/8/layout/vList2"/>
    <dgm:cxn modelId="{BDB7CBE9-6E6F-45E5-8A5F-F1CE4CB51D66}" type="presOf" srcId="{B3974239-80FA-4DB7-87E7-7ED68376F17D}" destId="{3C9CCCEE-FF74-4857-B971-375B9BE6DB81}" srcOrd="0" destOrd="0" presId="urn:microsoft.com/office/officeart/2005/8/layout/vList2"/>
    <dgm:cxn modelId="{4EBD6A1B-ACB0-4A8B-B910-BC606E179B8F}" type="presParOf" srcId="{5B10435C-440A-455A-ADC4-DEC21C805C53}" destId="{81BA6F03-CC11-4277-ADFB-DD68FD509909}" srcOrd="0" destOrd="0" presId="urn:microsoft.com/office/officeart/2005/8/layout/vList2"/>
    <dgm:cxn modelId="{2F8315B8-4424-4EFC-9D91-BD07450CB302}" type="presParOf" srcId="{5B10435C-440A-455A-ADC4-DEC21C805C53}" destId="{3C9CCCEE-FF74-4857-B971-375B9BE6DB81}" srcOrd="1" destOrd="0" presId="urn:microsoft.com/office/officeart/2005/8/layout/vList2"/>
    <dgm:cxn modelId="{7B9A7E32-DCFC-4C04-826D-3B4B175C7F1A}" type="presParOf" srcId="{5B10435C-440A-455A-ADC4-DEC21C805C53}" destId="{DEE28DD9-C7E1-42B8-A8B5-0A772995F1B8}"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4EC85-E2D9-4B5D-89F9-89AAB6FA248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20FF056-569E-4A4E-925D-3954011B931D}">
      <dgm:prSet/>
      <dgm:spPr/>
      <dgm:t>
        <a:bodyPr/>
        <a:lstStyle/>
        <a:p>
          <a:r>
            <a:rPr lang="en-US" baseline="0"/>
            <a:t>Where does the child stand in terms of academic and functional performance?</a:t>
          </a:r>
          <a:endParaRPr lang="en-US"/>
        </a:p>
      </dgm:t>
    </dgm:pt>
    <dgm:pt modelId="{43C92F9E-2D28-41F2-98E6-C89AAF8113A0}" type="parTrans" cxnId="{93D29152-0F9A-495B-8BB1-1F00B14E7CAA}">
      <dgm:prSet/>
      <dgm:spPr/>
      <dgm:t>
        <a:bodyPr/>
        <a:lstStyle/>
        <a:p>
          <a:endParaRPr lang="en-US"/>
        </a:p>
      </dgm:t>
    </dgm:pt>
    <dgm:pt modelId="{867682BE-AC94-4069-B0C9-B0A49778C4E5}" type="sibTrans" cxnId="{93D29152-0F9A-495B-8BB1-1F00B14E7CAA}">
      <dgm:prSet/>
      <dgm:spPr/>
      <dgm:t>
        <a:bodyPr/>
        <a:lstStyle/>
        <a:p>
          <a:endParaRPr lang="en-US"/>
        </a:p>
      </dgm:t>
    </dgm:pt>
    <dgm:pt modelId="{235C75BD-60D6-4BD3-8AE1-66F35567E5A6}">
      <dgm:prSet/>
      <dgm:spPr/>
      <dgm:t>
        <a:bodyPr/>
        <a:lstStyle/>
        <a:p>
          <a:r>
            <a:rPr lang="en-US" baseline="0"/>
            <a:t>How does the child’s disability affect his/her involvement and progress in the general  education curriculum ? </a:t>
          </a:r>
          <a:endParaRPr lang="en-US"/>
        </a:p>
      </dgm:t>
    </dgm:pt>
    <dgm:pt modelId="{B8FC3B22-4867-45EC-A2C8-E9AFF638B7F6}" type="parTrans" cxnId="{4A8386C7-BE7F-4C65-8C39-8FABD22FD2D6}">
      <dgm:prSet/>
      <dgm:spPr/>
      <dgm:t>
        <a:bodyPr/>
        <a:lstStyle/>
        <a:p>
          <a:endParaRPr lang="en-US"/>
        </a:p>
      </dgm:t>
    </dgm:pt>
    <dgm:pt modelId="{872CC7AD-310F-45E0-BA08-4BA7F7AD9F5E}" type="sibTrans" cxnId="{4A8386C7-BE7F-4C65-8C39-8FABD22FD2D6}">
      <dgm:prSet/>
      <dgm:spPr/>
      <dgm:t>
        <a:bodyPr/>
        <a:lstStyle/>
        <a:p>
          <a:endParaRPr lang="en-US"/>
        </a:p>
      </dgm:t>
    </dgm:pt>
    <dgm:pt modelId="{AF6BF737-126C-4825-BEED-69F798A8FA26}" type="pres">
      <dgm:prSet presAssocID="{7024EC85-E2D9-4B5D-89F9-89AAB6FA2482}" presName="hierChild1" presStyleCnt="0">
        <dgm:presLayoutVars>
          <dgm:chPref val="1"/>
          <dgm:dir/>
          <dgm:animOne val="branch"/>
          <dgm:animLvl val="lvl"/>
          <dgm:resizeHandles/>
        </dgm:presLayoutVars>
      </dgm:prSet>
      <dgm:spPr/>
    </dgm:pt>
    <dgm:pt modelId="{47F5186A-17B3-4BB5-8D00-A6609B057766}" type="pres">
      <dgm:prSet presAssocID="{E20FF056-569E-4A4E-925D-3954011B931D}" presName="hierRoot1" presStyleCnt="0"/>
      <dgm:spPr/>
    </dgm:pt>
    <dgm:pt modelId="{FFE236EB-6480-4E51-A053-211C2D4FFECE}" type="pres">
      <dgm:prSet presAssocID="{E20FF056-569E-4A4E-925D-3954011B931D}" presName="composite" presStyleCnt="0"/>
      <dgm:spPr/>
    </dgm:pt>
    <dgm:pt modelId="{1E6B3321-F88F-4E61-9575-9F54CA801A3C}" type="pres">
      <dgm:prSet presAssocID="{E20FF056-569E-4A4E-925D-3954011B931D}" presName="background" presStyleLbl="node0" presStyleIdx="0" presStyleCnt="2"/>
      <dgm:spPr/>
    </dgm:pt>
    <dgm:pt modelId="{F165EF1B-D79D-4455-88F8-3099CD66B8D9}" type="pres">
      <dgm:prSet presAssocID="{E20FF056-569E-4A4E-925D-3954011B931D}" presName="text" presStyleLbl="fgAcc0" presStyleIdx="0" presStyleCnt="2">
        <dgm:presLayoutVars>
          <dgm:chPref val="3"/>
        </dgm:presLayoutVars>
      </dgm:prSet>
      <dgm:spPr/>
    </dgm:pt>
    <dgm:pt modelId="{06AC8536-1ABF-4592-B859-38CCADDCDA09}" type="pres">
      <dgm:prSet presAssocID="{E20FF056-569E-4A4E-925D-3954011B931D}" presName="hierChild2" presStyleCnt="0"/>
      <dgm:spPr/>
    </dgm:pt>
    <dgm:pt modelId="{EF5DD077-760D-4776-8670-3B9F96A86F8A}" type="pres">
      <dgm:prSet presAssocID="{235C75BD-60D6-4BD3-8AE1-66F35567E5A6}" presName="hierRoot1" presStyleCnt="0"/>
      <dgm:spPr/>
    </dgm:pt>
    <dgm:pt modelId="{327DC881-E714-4DC4-AE78-BB225FF0C46D}" type="pres">
      <dgm:prSet presAssocID="{235C75BD-60D6-4BD3-8AE1-66F35567E5A6}" presName="composite" presStyleCnt="0"/>
      <dgm:spPr/>
    </dgm:pt>
    <dgm:pt modelId="{8362B8CB-F4F0-4706-9BF0-2A487C177C45}" type="pres">
      <dgm:prSet presAssocID="{235C75BD-60D6-4BD3-8AE1-66F35567E5A6}" presName="background" presStyleLbl="node0" presStyleIdx="1" presStyleCnt="2"/>
      <dgm:spPr/>
    </dgm:pt>
    <dgm:pt modelId="{183261C2-F4B1-4FEF-903F-CFF6746D32F5}" type="pres">
      <dgm:prSet presAssocID="{235C75BD-60D6-4BD3-8AE1-66F35567E5A6}" presName="text" presStyleLbl="fgAcc0" presStyleIdx="1" presStyleCnt="2">
        <dgm:presLayoutVars>
          <dgm:chPref val="3"/>
        </dgm:presLayoutVars>
      </dgm:prSet>
      <dgm:spPr/>
    </dgm:pt>
    <dgm:pt modelId="{DBB74951-2D2D-4D97-A78E-A932807CCA4D}" type="pres">
      <dgm:prSet presAssocID="{235C75BD-60D6-4BD3-8AE1-66F35567E5A6}" presName="hierChild2" presStyleCnt="0"/>
      <dgm:spPr/>
    </dgm:pt>
  </dgm:ptLst>
  <dgm:cxnLst>
    <dgm:cxn modelId="{010C3233-67B6-4625-A01B-17BBA2A48509}" type="presOf" srcId="{E20FF056-569E-4A4E-925D-3954011B931D}" destId="{F165EF1B-D79D-4455-88F8-3099CD66B8D9}" srcOrd="0" destOrd="0" presId="urn:microsoft.com/office/officeart/2005/8/layout/hierarchy1"/>
    <dgm:cxn modelId="{4EDFD533-D5BD-420E-8ECD-9823A037C040}" type="presOf" srcId="{235C75BD-60D6-4BD3-8AE1-66F35567E5A6}" destId="{183261C2-F4B1-4FEF-903F-CFF6746D32F5}" srcOrd="0" destOrd="0" presId="urn:microsoft.com/office/officeart/2005/8/layout/hierarchy1"/>
    <dgm:cxn modelId="{93D29152-0F9A-495B-8BB1-1F00B14E7CAA}" srcId="{7024EC85-E2D9-4B5D-89F9-89AAB6FA2482}" destId="{E20FF056-569E-4A4E-925D-3954011B931D}" srcOrd="0" destOrd="0" parTransId="{43C92F9E-2D28-41F2-98E6-C89AAF8113A0}" sibTransId="{867682BE-AC94-4069-B0C9-B0A49778C4E5}"/>
    <dgm:cxn modelId="{4A8386C7-BE7F-4C65-8C39-8FABD22FD2D6}" srcId="{7024EC85-E2D9-4B5D-89F9-89AAB6FA2482}" destId="{235C75BD-60D6-4BD3-8AE1-66F35567E5A6}" srcOrd="1" destOrd="0" parTransId="{B8FC3B22-4867-45EC-A2C8-E9AFF638B7F6}" sibTransId="{872CC7AD-310F-45E0-BA08-4BA7F7AD9F5E}"/>
    <dgm:cxn modelId="{8D4E9DDB-2B4E-40E9-94E9-0029C9466BCF}" type="presOf" srcId="{7024EC85-E2D9-4B5D-89F9-89AAB6FA2482}" destId="{AF6BF737-126C-4825-BEED-69F798A8FA26}" srcOrd="0" destOrd="0" presId="urn:microsoft.com/office/officeart/2005/8/layout/hierarchy1"/>
    <dgm:cxn modelId="{B3308655-FCAD-4DE1-B1DC-0C3AF48F31DC}" type="presParOf" srcId="{AF6BF737-126C-4825-BEED-69F798A8FA26}" destId="{47F5186A-17B3-4BB5-8D00-A6609B057766}" srcOrd="0" destOrd="0" presId="urn:microsoft.com/office/officeart/2005/8/layout/hierarchy1"/>
    <dgm:cxn modelId="{A17A1F00-A92D-48DD-879A-8F1A09A16E07}" type="presParOf" srcId="{47F5186A-17B3-4BB5-8D00-A6609B057766}" destId="{FFE236EB-6480-4E51-A053-211C2D4FFECE}" srcOrd="0" destOrd="0" presId="urn:microsoft.com/office/officeart/2005/8/layout/hierarchy1"/>
    <dgm:cxn modelId="{32B6C6C0-2CF6-4199-96CD-D7B1827C0F27}" type="presParOf" srcId="{FFE236EB-6480-4E51-A053-211C2D4FFECE}" destId="{1E6B3321-F88F-4E61-9575-9F54CA801A3C}" srcOrd="0" destOrd="0" presId="urn:microsoft.com/office/officeart/2005/8/layout/hierarchy1"/>
    <dgm:cxn modelId="{511CA6DE-1B50-46DA-9D5D-27E68F8D6431}" type="presParOf" srcId="{FFE236EB-6480-4E51-A053-211C2D4FFECE}" destId="{F165EF1B-D79D-4455-88F8-3099CD66B8D9}" srcOrd="1" destOrd="0" presId="urn:microsoft.com/office/officeart/2005/8/layout/hierarchy1"/>
    <dgm:cxn modelId="{C7E475E1-3EF5-48A7-B477-786827E23996}" type="presParOf" srcId="{47F5186A-17B3-4BB5-8D00-A6609B057766}" destId="{06AC8536-1ABF-4592-B859-38CCADDCDA09}" srcOrd="1" destOrd="0" presId="urn:microsoft.com/office/officeart/2005/8/layout/hierarchy1"/>
    <dgm:cxn modelId="{CC649B26-B2D8-4163-B67D-D5A660E205B3}" type="presParOf" srcId="{AF6BF737-126C-4825-BEED-69F798A8FA26}" destId="{EF5DD077-760D-4776-8670-3B9F96A86F8A}" srcOrd="1" destOrd="0" presId="urn:microsoft.com/office/officeart/2005/8/layout/hierarchy1"/>
    <dgm:cxn modelId="{069E166D-F027-4B72-9F5E-082C279DFCC7}" type="presParOf" srcId="{EF5DD077-760D-4776-8670-3B9F96A86F8A}" destId="{327DC881-E714-4DC4-AE78-BB225FF0C46D}" srcOrd="0" destOrd="0" presId="urn:microsoft.com/office/officeart/2005/8/layout/hierarchy1"/>
    <dgm:cxn modelId="{0D1B54B4-EF8D-4F3B-857F-88462C8A6B0A}" type="presParOf" srcId="{327DC881-E714-4DC4-AE78-BB225FF0C46D}" destId="{8362B8CB-F4F0-4706-9BF0-2A487C177C45}" srcOrd="0" destOrd="0" presId="urn:microsoft.com/office/officeart/2005/8/layout/hierarchy1"/>
    <dgm:cxn modelId="{28EC94F4-33BB-42CB-9791-3F7E520EAFD5}" type="presParOf" srcId="{327DC881-E714-4DC4-AE78-BB225FF0C46D}" destId="{183261C2-F4B1-4FEF-903F-CFF6746D32F5}" srcOrd="1" destOrd="0" presId="urn:microsoft.com/office/officeart/2005/8/layout/hierarchy1"/>
    <dgm:cxn modelId="{8D9989CA-80A6-4A04-8A91-0F251AA3E716}" type="presParOf" srcId="{EF5DD077-760D-4776-8670-3B9F96A86F8A}" destId="{DBB74951-2D2D-4D97-A78E-A932807CCA4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E201E-EC81-4FFA-8033-17F52F8E89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C4692D-E0F3-4F69-B4FC-68656964AA69}">
      <dgm:prSet/>
      <dgm:spPr/>
      <dgm:t>
        <a:bodyPr/>
        <a:lstStyle/>
        <a:p>
          <a:r>
            <a:rPr lang="en-US" b="1" baseline="0"/>
            <a:t>The PLAAFP must…</a:t>
          </a:r>
          <a:endParaRPr lang="en-US"/>
        </a:p>
      </dgm:t>
    </dgm:pt>
    <dgm:pt modelId="{9C66BB3D-BDB0-40B9-BE8C-3FC9B9D29D1A}" type="parTrans" cxnId="{BDE0D1C0-60E9-4B6B-9CBC-C2D45A7BFCC9}">
      <dgm:prSet/>
      <dgm:spPr/>
      <dgm:t>
        <a:bodyPr/>
        <a:lstStyle/>
        <a:p>
          <a:endParaRPr lang="en-US"/>
        </a:p>
      </dgm:t>
    </dgm:pt>
    <dgm:pt modelId="{A12F4250-6321-47AB-9C78-6ECEDD14408C}" type="sibTrans" cxnId="{BDE0D1C0-60E9-4B6B-9CBC-C2D45A7BFCC9}">
      <dgm:prSet/>
      <dgm:spPr/>
      <dgm:t>
        <a:bodyPr/>
        <a:lstStyle/>
        <a:p>
          <a:endParaRPr lang="en-US"/>
        </a:p>
      </dgm:t>
    </dgm:pt>
    <dgm:pt modelId="{CEA22F5F-E9D6-4C02-A8AD-67E164FE803C}">
      <dgm:prSet/>
      <dgm:spPr/>
      <dgm:t>
        <a:bodyPr/>
        <a:lstStyle/>
        <a:p>
          <a:r>
            <a:rPr lang="en-US" baseline="0"/>
            <a:t>Describe how the disability impacts the student’s involvement and progress in the general curriculum.</a:t>
          </a:r>
          <a:endParaRPr lang="en-US"/>
        </a:p>
      </dgm:t>
    </dgm:pt>
    <dgm:pt modelId="{95BD7343-736F-4529-8EEE-F63C769C5A92}" type="parTrans" cxnId="{542A1D0E-5D6B-40AD-9B91-A270681CDA17}">
      <dgm:prSet/>
      <dgm:spPr/>
      <dgm:t>
        <a:bodyPr/>
        <a:lstStyle/>
        <a:p>
          <a:endParaRPr lang="en-US"/>
        </a:p>
      </dgm:t>
    </dgm:pt>
    <dgm:pt modelId="{FDFB8B96-D351-41D6-BAB8-514317CE3E87}" type="sibTrans" cxnId="{542A1D0E-5D6B-40AD-9B91-A270681CDA17}">
      <dgm:prSet/>
      <dgm:spPr/>
      <dgm:t>
        <a:bodyPr/>
        <a:lstStyle/>
        <a:p>
          <a:endParaRPr lang="en-US"/>
        </a:p>
      </dgm:t>
    </dgm:pt>
    <dgm:pt modelId="{F6073162-2B27-4AF9-9EC6-E95B8FE154F3}">
      <dgm:prSet/>
      <dgm:spPr/>
      <dgm:t>
        <a:bodyPr/>
        <a:lstStyle/>
        <a:p>
          <a:r>
            <a:rPr lang="en-US" baseline="0"/>
            <a:t>Convey the unique challenges or barriers that exist for the student as a result of the disability.</a:t>
          </a:r>
          <a:endParaRPr lang="en-US"/>
        </a:p>
      </dgm:t>
    </dgm:pt>
    <dgm:pt modelId="{F5142AC1-858C-4771-87D0-27246ED269CA}" type="parTrans" cxnId="{9AFD25E9-68D8-4308-83DE-0E0BAA57C590}">
      <dgm:prSet/>
      <dgm:spPr/>
      <dgm:t>
        <a:bodyPr/>
        <a:lstStyle/>
        <a:p>
          <a:endParaRPr lang="en-US"/>
        </a:p>
      </dgm:t>
    </dgm:pt>
    <dgm:pt modelId="{F928E107-8F62-4764-AFC1-225C72BBD8CA}" type="sibTrans" cxnId="{9AFD25E9-68D8-4308-83DE-0E0BAA57C590}">
      <dgm:prSet/>
      <dgm:spPr/>
      <dgm:t>
        <a:bodyPr/>
        <a:lstStyle/>
        <a:p>
          <a:endParaRPr lang="en-US"/>
        </a:p>
      </dgm:t>
    </dgm:pt>
    <dgm:pt modelId="{28D35800-05FE-435C-9A83-B5C64F25F16A}">
      <dgm:prSet/>
      <dgm:spPr/>
      <dgm:t>
        <a:bodyPr/>
        <a:lstStyle/>
        <a:p>
          <a:r>
            <a:rPr lang="en-US" baseline="0"/>
            <a:t>Describe the current levels of independence and any need for assistance.</a:t>
          </a:r>
          <a:endParaRPr lang="en-US"/>
        </a:p>
      </dgm:t>
    </dgm:pt>
    <dgm:pt modelId="{11551994-092C-44C0-B1A0-A65A742ACC51}" type="parTrans" cxnId="{180695B8-7BAC-42F9-B8F6-59AE1E468B73}">
      <dgm:prSet/>
      <dgm:spPr/>
      <dgm:t>
        <a:bodyPr/>
        <a:lstStyle/>
        <a:p>
          <a:endParaRPr lang="en-US"/>
        </a:p>
      </dgm:t>
    </dgm:pt>
    <dgm:pt modelId="{DBCFDA37-175B-4772-86B2-A33F407CE0F6}" type="sibTrans" cxnId="{180695B8-7BAC-42F9-B8F6-59AE1E468B73}">
      <dgm:prSet/>
      <dgm:spPr/>
      <dgm:t>
        <a:bodyPr/>
        <a:lstStyle/>
        <a:p>
          <a:endParaRPr lang="en-US"/>
        </a:p>
      </dgm:t>
    </dgm:pt>
    <dgm:pt modelId="{50BDCECA-5ADE-40A3-ADD7-BE3BAF51834F}" type="pres">
      <dgm:prSet presAssocID="{027E201E-EC81-4FFA-8033-17F52F8E898E}" presName="linear" presStyleCnt="0">
        <dgm:presLayoutVars>
          <dgm:animLvl val="lvl"/>
          <dgm:resizeHandles val="exact"/>
        </dgm:presLayoutVars>
      </dgm:prSet>
      <dgm:spPr/>
    </dgm:pt>
    <dgm:pt modelId="{AA86FCAC-C539-4740-B077-A649A04F89E8}" type="pres">
      <dgm:prSet presAssocID="{B7C4692D-E0F3-4F69-B4FC-68656964AA69}" presName="parentText" presStyleLbl="node1" presStyleIdx="0" presStyleCnt="4">
        <dgm:presLayoutVars>
          <dgm:chMax val="0"/>
          <dgm:bulletEnabled val="1"/>
        </dgm:presLayoutVars>
      </dgm:prSet>
      <dgm:spPr/>
    </dgm:pt>
    <dgm:pt modelId="{6B1F97A2-D66B-4CBD-AC9A-B0961069F80F}" type="pres">
      <dgm:prSet presAssocID="{A12F4250-6321-47AB-9C78-6ECEDD14408C}" presName="spacer" presStyleCnt="0"/>
      <dgm:spPr/>
    </dgm:pt>
    <dgm:pt modelId="{8DA70B6B-B56A-40AF-9A77-496F6D23B93C}" type="pres">
      <dgm:prSet presAssocID="{CEA22F5F-E9D6-4C02-A8AD-67E164FE803C}" presName="parentText" presStyleLbl="node1" presStyleIdx="1" presStyleCnt="4">
        <dgm:presLayoutVars>
          <dgm:chMax val="0"/>
          <dgm:bulletEnabled val="1"/>
        </dgm:presLayoutVars>
      </dgm:prSet>
      <dgm:spPr/>
    </dgm:pt>
    <dgm:pt modelId="{7A233048-F688-490B-9237-83050207849C}" type="pres">
      <dgm:prSet presAssocID="{FDFB8B96-D351-41D6-BAB8-514317CE3E87}" presName="spacer" presStyleCnt="0"/>
      <dgm:spPr/>
    </dgm:pt>
    <dgm:pt modelId="{1AF0201D-0ED8-420F-9D28-624161C132A1}" type="pres">
      <dgm:prSet presAssocID="{F6073162-2B27-4AF9-9EC6-E95B8FE154F3}" presName="parentText" presStyleLbl="node1" presStyleIdx="2" presStyleCnt="4">
        <dgm:presLayoutVars>
          <dgm:chMax val="0"/>
          <dgm:bulletEnabled val="1"/>
        </dgm:presLayoutVars>
      </dgm:prSet>
      <dgm:spPr/>
    </dgm:pt>
    <dgm:pt modelId="{D9B822B3-8BD5-4032-B54A-F64B82C6C1B5}" type="pres">
      <dgm:prSet presAssocID="{F928E107-8F62-4764-AFC1-225C72BBD8CA}" presName="spacer" presStyleCnt="0"/>
      <dgm:spPr/>
    </dgm:pt>
    <dgm:pt modelId="{78E2976D-251B-4696-8EE6-90A70F510E0D}" type="pres">
      <dgm:prSet presAssocID="{28D35800-05FE-435C-9A83-B5C64F25F16A}" presName="parentText" presStyleLbl="node1" presStyleIdx="3" presStyleCnt="4">
        <dgm:presLayoutVars>
          <dgm:chMax val="0"/>
          <dgm:bulletEnabled val="1"/>
        </dgm:presLayoutVars>
      </dgm:prSet>
      <dgm:spPr/>
    </dgm:pt>
  </dgm:ptLst>
  <dgm:cxnLst>
    <dgm:cxn modelId="{DEF14809-21BD-487E-BFDE-8374E85558F5}" type="presOf" srcId="{28D35800-05FE-435C-9A83-B5C64F25F16A}" destId="{78E2976D-251B-4696-8EE6-90A70F510E0D}" srcOrd="0" destOrd="0" presId="urn:microsoft.com/office/officeart/2005/8/layout/vList2"/>
    <dgm:cxn modelId="{542A1D0E-5D6B-40AD-9B91-A270681CDA17}" srcId="{027E201E-EC81-4FFA-8033-17F52F8E898E}" destId="{CEA22F5F-E9D6-4C02-A8AD-67E164FE803C}" srcOrd="1" destOrd="0" parTransId="{95BD7343-736F-4529-8EEE-F63C769C5A92}" sibTransId="{FDFB8B96-D351-41D6-BAB8-514317CE3E87}"/>
    <dgm:cxn modelId="{B1B7CE48-3EFE-4D8A-978B-4C2E099936FC}" type="presOf" srcId="{CEA22F5F-E9D6-4C02-A8AD-67E164FE803C}" destId="{8DA70B6B-B56A-40AF-9A77-496F6D23B93C}" srcOrd="0" destOrd="0" presId="urn:microsoft.com/office/officeart/2005/8/layout/vList2"/>
    <dgm:cxn modelId="{3AEE5954-FE99-490A-A98B-E9EE3B0D5BE6}" type="presOf" srcId="{027E201E-EC81-4FFA-8033-17F52F8E898E}" destId="{50BDCECA-5ADE-40A3-ADD7-BE3BAF51834F}" srcOrd="0" destOrd="0" presId="urn:microsoft.com/office/officeart/2005/8/layout/vList2"/>
    <dgm:cxn modelId="{ACBE3297-4211-4FFD-AA54-186A8BD60932}" type="presOf" srcId="{F6073162-2B27-4AF9-9EC6-E95B8FE154F3}" destId="{1AF0201D-0ED8-420F-9D28-624161C132A1}" srcOrd="0" destOrd="0" presId="urn:microsoft.com/office/officeart/2005/8/layout/vList2"/>
    <dgm:cxn modelId="{180695B8-7BAC-42F9-B8F6-59AE1E468B73}" srcId="{027E201E-EC81-4FFA-8033-17F52F8E898E}" destId="{28D35800-05FE-435C-9A83-B5C64F25F16A}" srcOrd="3" destOrd="0" parTransId="{11551994-092C-44C0-B1A0-A65A742ACC51}" sibTransId="{DBCFDA37-175B-4772-86B2-A33F407CE0F6}"/>
    <dgm:cxn modelId="{BDE0D1C0-60E9-4B6B-9CBC-C2D45A7BFCC9}" srcId="{027E201E-EC81-4FFA-8033-17F52F8E898E}" destId="{B7C4692D-E0F3-4F69-B4FC-68656964AA69}" srcOrd="0" destOrd="0" parTransId="{9C66BB3D-BDB0-40B9-BE8C-3FC9B9D29D1A}" sibTransId="{A12F4250-6321-47AB-9C78-6ECEDD14408C}"/>
    <dgm:cxn modelId="{C3FF02E7-A241-4BD5-A746-69549568AA32}" type="presOf" srcId="{B7C4692D-E0F3-4F69-B4FC-68656964AA69}" destId="{AA86FCAC-C539-4740-B077-A649A04F89E8}" srcOrd="0" destOrd="0" presId="urn:microsoft.com/office/officeart/2005/8/layout/vList2"/>
    <dgm:cxn modelId="{9AFD25E9-68D8-4308-83DE-0E0BAA57C590}" srcId="{027E201E-EC81-4FFA-8033-17F52F8E898E}" destId="{F6073162-2B27-4AF9-9EC6-E95B8FE154F3}" srcOrd="2" destOrd="0" parTransId="{F5142AC1-858C-4771-87D0-27246ED269CA}" sibTransId="{F928E107-8F62-4764-AFC1-225C72BBD8CA}"/>
    <dgm:cxn modelId="{C6D2378F-37F2-48D2-9CC2-E8C21A769B24}" type="presParOf" srcId="{50BDCECA-5ADE-40A3-ADD7-BE3BAF51834F}" destId="{AA86FCAC-C539-4740-B077-A649A04F89E8}" srcOrd="0" destOrd="0" presId="urn:microsoft.com/office/officeart/2005/8/layout/vList2"/>
    <dgm:cxn modelId="{679B09B4-01AB-411C-8084-166BAE6F0136}" type="presParOf" srcId="{50BDCECA-5ADE-40A3-ADD7-BE3BAF51834F}" destId="{6B1F97A2-D66B-4CBD-AC9A-B0961069F80F}" srcOrd="1" destOrd="0" presId="urn:microsoft.com/office/officeart/2005/8/layout/vList2"/>
    <dgm:cxn modelId="{6D4B35B7-C831-4978-9B1E-71E81ADF0515}" type="presParOf" srcId="{50BDCECA-5ADE-40A3-ADD7-BE3BAF51834F}" destId="{8DA70B6B-B56A-40AF-9A77-496F6D23B93C}" srcOrd="2" destOrd="0" presId="urn:microsoft.com/office/officeart/2005/8/layout/vList2"/>
    <dgm:cxn modelId="{801C4D2B-4294-4880-8AFD-6FDE7F83E3A2}" type="presParOf" srcId="{50BDCECA-5ADE-40A3-ADD7-BE3BAF51834F}" destId="{7A233048-F688-490B-9237-83050207849C}" srcOrd="3" destOrd="0" presId="urn:microsoft.com/office/officeart/2005/8/layout/vList2"/>
    <dgm:cxn modelId="{87AA45D6-D7AE-402F-9C80-117ADD337836}" type="presParOf" srcId="{50BDCECA-5ADE-40A3-ADD7-BE3BAF51834F}" destId="{1AF0201D-0ED8-420F-9D28-624161C132A1}" srcOrd="4" destOrd="0" presId="urn:microsoft.com/office/officeart/2005/8/layout/vList2"/>
    <dgm:cxn modelId="{1BA00C26-9264-4CD9-906F-28DE8E82E2B3}" type="presParOf" srcId="{50BDCECA-5ADE-40A3-ADD7-BE3BAF51834F}" destId="{D9B822B3-8BD5-4032-B54A-F64B82C6C1B5}" srcOrd="5" destOrd="0" presId="urn:microsoft.com/office/officeart/2005/8/layout/vList2"/>
    <dgm:cxn modelId="{CD585CF5-A206-48D9-966F-E79479128B57}" type="presParOf" srcId="{50BDCECA-5ADE-40A3-ADD7-BE3BAF51834F}" destId="{78E2976D-251B-4696-8EE6-90A70F510E0D}"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85651A-DE4D-4B6B-A800-8D34E3308A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81CD503-03E1-4124-B157-F93279288460}">
      <dgm:prSet/>
      <dgm:spPr/>
      <dgm:t>
        <a:bodyPr/>
        <a:lstStyle/>
        <a:p>
          <a:r>
            <a:rPr lang="en-US" b="1" baseline="0"/>
            <a:t>IEP Teams Must Consider:</a:t>
          </a:r>
          <a:endParaRPr lang="en-US"/>
        </a:p>
      </dgm:t>
    </dgm:pt>
    <dgm:pt modelId="{62376CE8-54FE-495D-BFC2-0D8C616B8B62}" type="parTrans" cxnId="{4BF11189-95A6-4430-B894-01DC9CD71130}">
      <dgm:prSet/>
      <dgm:spPr/>
      <dgm:t>
        <a:bodyPr/>
        <a:lstStyle/>
        <a:p>
          <a:endParaRPr lang="en-US"/>
        </a:p>
      </dgm:t>
    </dgm:pt>
    <dgm:pt modelId="{BA9836FB-1C55-41DE-972D-2A07AEF367A5}" type="sibTrans" cxnId="{4BF11189-95A6-4430-B894-01DC9CD71130}">
      <dgm:prSet/>
      <dgm:spPr/>
      <dgm:t>
        <a:bodyPr/>
        <a:lstStyle/>
        <a:p>
          <a:endParaRPr lang="en-US"/>
        </a:p>
      </dgm:t>
    </dgm:pt>
    <dgm:pt modelId="{2979E728-14ED-4DE8-9C73-9983A8186A55}">
      <dgm:prSet/>
      <dgm:spPr/>
      <dgm:t>
        <a:bodyPr/>
        <a:lstStyle/>
        <a:p>
          <a:r>
            <a:rPr lang="en-US" baseline="0"/>
            <a:t>Does the student have a VI (visual impairment)?</a:t>
          </a:r>
          <a:endParaRPr lang="en-US"/>
        </a:p>
      </dgm:t>
    </dgm:pt>
    <dgm:pt modelId="{89D19DF9-B4D7-4EF4-9BF4-D68BAE77C3B3}" type="parTrans" cxnId="{F6ACFE29-D81E-40F0-A44B-7A2A273C620B}">
      <dgm:prSet/>
      <dgm:spPr/>
      <dgm:t>
        <a:bodyPr/>
        <a:lstStyle/>
        <a:p>
          <a:endParaRPr lang="en-US"/>
        </a:p>
      </dgm:t>
    </dgm:pt>
    <dgm:pt modelId="{FB353333-9870-40ED-878F-0DFA6D165B44}" type="sibTrans" cxnId="{F6ACFE29-D81E-40F0-A44B-7A2A273C620B}">
      <dgm:prSet/>
      <dgm:spPr/>
      <dgm:t>
        <a:bodyPr/>
        <a:lstStyle/>
        <a:p>
          <a:endParaRPr lang="en-US"/>
        </a:p>
      </dgm:t>
    </dgm:pt>
    <dgm:pt modelId="{F09E40BD-8EB7-4D72-8A10-D4878C14CFAC}">
      <dgm:prSet/>
      <dgm:spPr/>
      <dgm:t>
        <a:bodyPr/>
        <a:lstStyle/>
        <a:p>
          <a:r>
            <a:rPr lang="en-US" baseline="0"/>
            <a:t>If yes to a VI, then braille instruction will be offered, unless there is data to support print.</a:t>
          </a:r>
          <a:endParaRPr lang="en-US"/>
        </a:p>
      </dgm:t>
    </dgm:pt>
    <dgm:pt modelId="{8138E0E1-9664-4F52-B006-39FC181B1B01}" type="parTrans" cxnId="{4837215C-487D-456A-806E-694036C64F15}">
      <dgm:prSet/>
      <dgm:spPr/>
      <dgm:t>
        <a:bodyPr/>
        <a:lstStyle/>
        <a:p>
          <a:endParaRPr lang="en-US"/>
        </a:p>
      </dgm:t>
    </dgm:pt>
    <dgm:pt modelId="{13378D59-5559-4270-BEE9-CE369B7A2BA4}" type="sibTrans" cxnId="{4837215C-487D-456A-806E-694036C64F15}">
      <dgm:prSet/>
      <dgm:spPr/>
      <dgm:t>
        <a:bodyPr/>
        <a:lstStyle/>
        <a:p>
          <a:endParaRPr lang="en-US"/>
        </a:p>
      </dgm:t>
    </dgm:pt>
    <dgm:pt modelId="{4D13DEB7-E964-4708-97A2-2371E6AF3B7A}">
      <dgm:prSet/>
      <dgm:spPr/>
      <dgm:t>
        <a:bodyPr/>
        <a:lstStyle/>
        <a:p>
          <a:r>
            <a:rPr lang="en-US" baseline="0"/>
            <a:t>The Learning Media Assessment is documentation of whether the student will use print or braille.</a:t>
          </a:r>
          <a:endParaRPr lang="en-US"/>
        </a:p>
      </dgm:t>
    </dgm:pt>
    <dgm:pt modelId="{240764C1-4FCE-4DB5-AE43-4F8EE4D072AB}" type="parTrans" cxnId="{2469792D-41E1-487E-9A78-AAC3368C3A4A}">
      <dgm:prSet/>
      <dgm:spPr/>
      <dgm:t>
        <a:bodyPr/>
        <a:lstStyle/>
        <a:p>
          <a:endParaRPr lang="en-US"/>
        </a:p>
      </dgm:t>
    </dgm:pt>
    <dgm:pt modelId="{BF0C3697-E179-4EE6-AD2F-1AECB91F5702}" type="sibTrans" cxnId="{2469792D-41E1-487E-9A78-AAC3368C3A4A}">
      <dgm:prSet/>
      <dgm:spPr/>
      <dgm:t>
        <a:bodyPr/>
        <a:lstStyle/>
        <a:p>
          <a:endParaRPr lang="en-US"/>
        </a:p>
      </dgm:t>
    </dgm:pt>
    <dgm:pt modelId="{7CB22164-B1A0-46C2-90BF-33F0735AD7CD}">
      <dgm:prSet/>
      <dgm:spPr/>
      <dgm:t>
        <a:bodyPr/>
        <a:lstStyle/>
        <a:p>
          <a:r>
            <a:rPr lang="en-US" baseline="0"/>
            <a:t>Document consideration on Prior Written Notice</a:t>
          </a:r>
          <a:endParaRPr lang="en-US"/>
        </a:p>
      </dgm:t>
    </dgm:pt>
    <dgm:pt modelId="{DA8668BF-9EEC-40AB-A3E8-3065348FCF86}" type="parTrans" cxnId="{90D9A689-DB95-4888-AD9A-F402578B7F7D}">
      <dgm:prSet/>
      <dgm:spPr/>
      <dgm:t>
        <a:bodyPr/>
        <a:lstStyle/>
        <a:p>
          <a:endParaRPr lang="en-US"/>
        </a:p>
      </dgm:t>
    </dgm:pt>
    <dgm:pt modelId="{4D5147C8-4EA8-4798-B730-9A09428BFA00}" type="sibTrans" cxnId="{90D9A689-DB95-4888-AD9A-F402578B7F7D}">
      <dgm:prSet/>
      <dgm:spPr/>
      <dgm:t>
        <a:bodyPr/>
        <a:lstStyle/>
        <a:p>
          <a:endParaRPr lang="en-US"/>
        </a:p>
      </dgm:t>
    </dgm:pt>
    <dgm:pt modelId="{9B523C5B-C36B-4990-A0D1-0BFDF16FF9E2}" type="pres">
      <dgm:prSet presAssocID="{F885651A-DE4D-4B6B-A800-8D34E3308A38}" presName="linear" presStyleCnt="0">
        <dgm:presLayoutVars>
          <dgm:animLvl val="lvl"/>
          <dgm:resizeHandles val="exact"/>
        </dgm:presLayoutVars>
      </dgm:prSet>
      <dgm:spPr/>
    </dgm:pt>
    <dgm:pt modelId="{66D64A82-9773-4A38-AF9C-696BB59F74AC}" type="pres">
      <dgm:prSet presAssocID="{D81CD503-03E1-4124-B157-F93279288460}" presName="parentText" presStyleLbl="node1" presStyleIdx="0" presStyleCnt="1">
        <dgm:presLayoutVars>
          <dgm:chMax val="0"/>
          <dgm:bulletEnabled val="1"/>
        </dgm:presLayoutVars>
      </dgm:prSet>
      <dgm:spPr/>
    </dgm:pt>
    <dgm:pt modelId="{DFC3480D-ECCB-412C-ABE0-6108FA9C530F}" type="pres">
      <dgm:prSet presAssocID="{D81CD503-03E1-4124-B157-F93279288460}" presName="childText" presStyleLbl="revTx" presStyleIdx="0" presStyleCnt="1">
        <dgm:presLayoutVars>
          <dgm:bulletEnabled val="1"/>
        </dgm:presLayoutVars>
      </dgm:prSet>
      <dgm:spPr/>
    </dgm:pt>
  </dgm:ptLst>
  <dgm:cxnLst>
    <dgm:cxn modelId="{70C4C315-14D0-45C5-88C4-D862C1FB34F4}" type="presOf" srcId="{2979E728-14ED-4DE8-9C73-9983A8186A55}" destId="{DFC3480D-ECCB-412C-ABE0-6108FA9C530F}" srcOrd="0" destOrd="0" presId="urn:microsoft.com/office/officeart/2005/8/layout/vList2"/>
    <dgm:cxn modelId="{B3E5191B-C3D7-42C4-8657-8CC92958DC77}" type="presOf" srcId="{F09E40BD-8EB7-4D72-8A10-D4878C14CFAC}" destId="{DFC3480D-ECCB-412C-ABE0-6108FA9C530F}" srcOrd="0" destOrd="1" presId="urn:microsoft.com/office/officeart/2005/8/layout/vList2"/>
    <dgm:cxn modelId="{F6ACFE29-D81E-40F0-A44B-7A2A273C620B}" srcId="{D81CD503-03E1-4124-B157-F93279288460}" destId="{2979E728-14ED-4DE8-9C73-9983A8186A55}" srcOrd="0" destOrd="0" parTransId="{89D19DF9-B4D7-4EF4-9BF4-D68BAE77C3B3}" sibTransId="{FB353333-9870-40ED-878F-0DFA6D165B44}"/>
    <dgm:cxn modelId="{2469792D-41E1-487E-9A78-AAC3368C3A4A}" srcId="{D81CD503-03E1-4124-B157-F93279288460}" destId="{4D13DEB7-E964-4708-97A2-2371E6AF3B7A}" srcOrd="2" destOrd="0" parTransId="{240764C1-4FCE-4DB5-AE43-4F8EE4D072AB}" sibTransId="{BF0C3697-E179-4EE6-AD2F-1AECB91F5702}"/>
    <dgm:cxn modelId="{4837215C-487D-456A-806E-694036C64F15}" srcId="{D81CD503-03E1-4124-B157-F93279288460}" destId="{F09E40BD-8EB7-4D72-8A10-D4878C14CFAC}" srcOrd="1" destOrd="0" parTransId="{8138E0E1-9664-4F52-B006-39FC181B1B01}" sibTransId="{13378D59-5559-4270-BEE9-CE369B7A2BA4}"/>
    <dgm:cxn modelId="{9BE21667-F85B-4F6D-8168-5C79A5AB0C8E}" type="presOf" srcId="{D81CD503-03E1-4124-B157-F93279288460}" destId="{66D64A82-9773-4A38-AF9C-696BB59F74AC}" srcOrd="0" destOrd="0" presId="urn:microsoft.com/office/officeart/2005/8/layout/vList2"/>
    <dgm:cxn modelId="{4BF11189-95A6-4430-B894-01DC9CD71130}" srcId="{F885651A-DE4D-4B6B-A800-8D34E3308A38}" destId="{D81CD503-03E1-4124-B157-F93279288460}" srcOrd="0" destOrd="0" parTransId="{62376CE8-54FE-495D-BFC2-0D8C616B8B62}" sibTransId="{BA9836FB-1C55-41DE-972D-2A07AEF367A5}"/>
    <dgm:cxn modelId="{90D9A689-DB95-4888-AD9A-F402578B7F7D}" srcId="{D81CD503-03E1-4124-B157-F93279288460}" destId="{7CB22164-B1A0-46C2-90BF-33F0735AD7CD}" srcOrd="3" destOrd="0" parTransId="{DA8668BF-9EEC-40AB-A3E8-3065348FCF86}" sibTransId="{4D5147C8-4EA8-4798-B730-9A09428BFA00}"/>
    <dgm:cxn modelId="{6276C2AB-2D39-4023-A663-933312006E37}" type="presOf" srcId="{F885651A-DE4D-4B6B-A800-8D34E3308A38}" destId="{9B523C5B-C36B-4990-A0D1-0BFDF16FF9E2}" srcOrd="0" destOrd="0" presId="urn:microsoft.com/office/officeart/2005/8/layout/vList2"/>
    <dgm:cxn modelId="{24392CF7-9D54-4FAB-9771-553C0EB43D13}" type="presOf" srcId="{4D13DEB7-E964-4708-97A2-2371E6AF3B7A}" destId="{DFC3480D-ECCB-412C-ABE0-6108FA9C530F}" srcOrd="0" destOrd="2" presId="urn:microsoft.com/office/officeart/2005/8/layout/vList2"/>
    <dgm:cxn modelId="{F97D46F9-9F08-4AFA-9BB7-06F97E0CE005}" type="presOf" srcId="{7CB22164-B1A0-46C2-90BF-33F0735AD7CD}" destId="{DFC3480D-ECCB-412C-ABE0-6108FA9C530F}" srcOrd="0" destOrd="3" presId="urn:microsoft.com/office/officeart/2005/8/layout/vList2"/>
    <dgm:cxn modelId="{345CEF24-9A7C-43C6-B9A4-CE9D9A6D457F}" type="presParOf" srcId="{9B523C5B-C36B-4990-A0D1-0BFDF16FF9E2}" destId="{66D64A82-9773-4A38-AF9C-696BB59F74AC}" srcOrd="0" destOrd="0" presId="urn:microsoft.com/office/officeart/2005/8/layout/vList2"/>
    <dgm:cxn modelId="{44B73AD9-1AA2-45EF-879A-5044EB598B24}" type="presParOf" srcId="{9B523C5B-C36B-4990-A0D1-0BFDF16FF9E2}" destId="{DFC3480D-ECCB-412C-ABE0-6108FA9C530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50A62-FAC9-4153-A29E-966FE5B0631C}">
      <dsp:nvSpPr>
        <dsp:cNvPr id="0" name=""/>
        <dsp:cNvSpPr/>
      </dsp:nvSpPr>
      <dsp:spPr>
        <a:xfrm>
          <a:off x="46632" y="0"/>
          <a:ext cx="8517335" cy="512618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497AB-6167-464D-B669-44A84C7D4A22}">
      <dsp:nvSpPr>
        <dsp:cNvPr id="0" name=""/>
        <dsp:cNvSpPr/>
      </dsp:nvSpPr>
      <dsp:spPr>
        <a:xfrm>
          <a:off x="1147935" y="3630099"/>
          <a:ext cx="188643" cy="188643"/>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9B0A1-652E-432B-AFE4-8D063D5C4697}">
      <dsp:nvSpPr>
        <dsp:cNvPr id="0" name=""/>
        <dsp:cNvSpPr/>
      </dsp:nvSpPr>
      <dsp:spPr>
        <a:xfrm>
          <a:off x="757103" y="3786368"/>
          <a:ext cx="1538533" cy="122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958" tIns="0" rIns="0" bIns="0" numCol="1" spcCol="1270" anchor="t" anchorCtr="0">
          <a:noAutofit/>
        </a:bodyPr>
        <a:lstStyle/>
        <a:p>
          <a:pPr marL="0" lvl="0" indent="0" algn="l" defTabSz="1066800">
            <a:lnSpc>
              <a:spcPct val="90000"/>
            </a:lnSpc>
            <a:spcBef>
              <a:spcPct val="0"/>
            </a:spcBef>
            <a:spcAft>
              <a:spcPct val="35000"/>
            </a:spcAft>
            <a:buNone/>
          </a:pPr>
          <a:r>
            <a:rPr lang="en-US" sz="2400" b="1" kern="1200">
              <a:solidFill>
                <a:srgbClr val="FF0000"/>
              </a:solidFill>
            </a:rPr>
            <a:t>Data-rich PLAAFP</a:t>
          </a:r>
        </a:p>
      </dsp:txBody>
      <dsp:txXfrm>
        <a:off x="757103" y="3786368"/>
        <a:ext cx="1538533" cy="1220031"/>
      </dsp:txXfrm>
    </dsp:sp>
    <dsp:sp modelId="{B34BB490-F431-40AC-803C-DBD017299866}">
      <dsp:nvSpPr>
        <dsp:cNvPr id="0" name=""/>
        <dsp:cNvSpPr/>
      </dsp:nvSpPr>
      <dsp:spPr>
        <a:xfrm>
          <a:off x="2033376" y="2830677"/>
          <a:ext cx="295268" cy="295268"/>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17CD1-881F-4194-8A9F-EA1EA93B509B}">
      <dsp:nvSpPr>
        <dsp:cNvPr id="0" name=""/>
        <dsp:cNvSpPr/>
      </dsp:nvSpPr>
      <dsp:spPr>
        <a:xfrm>
          <a:off x="2080353" y="2978311"/>
          <a:ext cx="2344989" cy="2147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6" tIns="0" rIns="0" bIns="0" numCol="1" spcCol="1270" anchor="t" anchorCtr="0">
          <a:noAutofit/>
        </a:bodyPr>
        <a:lstStyle/>
        <a:p>
          <a:pPr marL="0" lvl="0" indent="0" algn="l" defTabSz="711200">
            <a:lnSpc>
              <a:spcPct val="90000"/>
            </a:lnSpc>
            <a:spcBef>
              <a:spcPct val="0"/>
            </a:spcBef>
            <a:spcAft>
              <a:spcPct val="35000"/>
            </a:spcAft>
            <a:buNone/>
          </a:pPr>
          <a:r>
            <a:rPr lang="en-US" sz="1600" kern="1200"/>
            <a:t>Goals Written with Measurement in Mind</a:t>
          </a:r>
        </a:p>
      </dsp:txBody>
      <dsp:txXfrm>
        <a:off x="2080353" y="2978311"/>
        <a:ext cx="2344989" cy="2147870"/>
      </dsp:txXfrm>
    </dsp:sp>
    <dsp:sp modelId="{02DDB6AB-F33B-48BD-BA82-0900CCC4AA16}">
      <dsp:nvSpPr>
        <dsp:cNvPr id="0" name=""/>
        <dsp:cNvSpPr/>
      </dsp:nvSpPr>
      <dsp:spPr>
        <a:xfrm>
          <a:off x="3345678" y="2048422"/>
          <a:ext cx="393690" cy="393690"/>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6F2A4-B667-42C5-8537-5788205A40C9}">
      <dsp:nvSpPr>
        <dsp:cNvPr id="0" name=""/>
        <dsp:cNvSpPr/>
      </dsp:nvSpPr>
      <dsp:spPr>
        <a:xfrm>
          <a:off x="3542524" y="2245267"/>
          <a:ext cx="1582965" cy="288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09" tIns="0" rIns="0" bIns="0" numCol="1" spcCol="1270" anchor="t" anchorCtr="0">
          <a:noAutofit/>
        </a:bodyPr>
        <a:lstStyle/>
        <a:p>
          <a:pPr marL="0" lvl="0" indent="0" algn="l" defTabSz="711200">
            <a:lnSpc>
              <a:spcPct val="90000"/>
            </a:lnSpc>
            <a:spcBef>
              <a:spcPct val="0"/>
            </a:spcBef>
            <a:spcAft>
              <a:spcPct val="35000"/>
            </a:spcAft>
            <a:buNone/>
          </a:pPr>
          <a:r>
            <a:rPr lang="en-US" sz="1600" kern="1200"/>
            <a:t>PM &amp; Intervention/ Lesson Plan</a:t>
          </a:r>
        </a:p>
      </dsp:txBody>
      <dsp:txXfrm>
        <a:off x="3542524" y="2245267"/>
        <a:ext cx="1582965" cy="2880914"/>
      </dsp:txXfrm>
    </dsp:sp>
    <dsp:sp modelId="{2983B19A-6D4B-46E0-9151-5820F7B9CE17}">
      <dsp:nvSpPr>
        <dsp:cNvPr id="0" name=""/>
        <dsp:cNvSpPr/>
      </dsp:nvSpPr>
      <dsp:spPr>
        <a:xfrm>
          <a:off x="4871230" y="1437381"/>
          <a:ext cx="508517" cy="508517"/>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B777F-08E7-40B2-B042-6D74763202D6}">
      <dsp:nvSpPr>
        <dsp:cNvPr id="0" name=""/>
        <dsp:cNvSpPr/>
      </dsp:nvSpPr>
      <dsp:spPr>
        <a:xfrm>
          <a:off x="5125489" y="1691640"/>
          <a:ext cx="1640378" cy="343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453" tIns="0" rIns="0" bIns="0" numCol="1" spcCol="1270" anchor="t" anchorCtr="0">
          <a:noAutofit/>
        </a:bodyPr>
        <a:lstStyle/>
        <a:p>
          <a:pPr marL="0" lvl="0" indent="0" algn="l" defTabSz="711200">
            <a:lnSpc>
              <a:spcPct val="90000"/>
            </a:lnSpc>
            <a:spcBef>
              <a:spcPct val="0"/>
            </a:spcBef>
            <a:spcAft>
              <a:spcPct val="35000"/>
            </a:spcAft>
            <a:buNone/>
          </a:pPr>
          <a:r>
            <a:rPr lang="en-US" sz="1600" kern="1200"/>
            <a:t>Sensitive Progress Monitoring</a:t>
          </a:r>
        </a:p>
      </dsp:txBody>
      <dsp:txXfrm>
        <a:off x="5125489" y="1691640"/>
        <a:ext cx="1640378" cy="3434541"/>
      </dsp:txXfrm>
    </dsp:sp>
    <dsp:sp modelId="{C2EC7AA4-0EE8-45E4-A146-97230A04E4C9}">
      <dsp:nvSpPr>
        <dsp:cNvPr id="0" name=""/>
        <dsp:cNvSpPr/>
      </dsp:nvSpPr>
      <dsp:spPr>
        <a:xfrm>
          <a:off x="6441892" y="1029337"/>
          <a:ext cx="647949" cy="647949"/>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FC2FC-97B1-4088-969E-922A6770536D}">
      <dsp:nvSpPr>
        <dsp:cNvPr id="0" name=""/>
        <dsp:cNvSpPr/>
      </dsp:nvSpPr>
      <dsp:spPr>
        <a:xfrm>
          <a:off x="6765867" y="1353312"/>
          <a:ext cx="1640378" cy="377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335" tIns="0" rIns="0" bIns="0" numCol="1" spcCol="1270" anchor="t" anchorCtr="0">
          <a:noAutofit/>
        </a:bodyPr>
        <a:lstStyle/>
        <a:p>
          <a:pPr marL="0" lvl="0" indent="0" algn="l" defTabSz="711200">
            <a:lnSpc>
              <a:spcPct val="90000"/>
            </a:lnSpc>
            <a:spcBef>
              <a:spcPct val="0"/>
            </a:spcBef>
            <a:spcAft>
              <a:spcPct val="35000"/>
            </a:spcAft>
            <a:buNone/>
          </a:pPr>
          <a:r>
            <a:rPr lang="en-US" sz="1600" kern="1200"/>
            <a:t>Effective SDI</a:t>
          </a:r>
        </a:p>
      </dsp:txBody>
      <dsp:txXfrm>
        <a:off x="6765867" y="1353312"/>
        <a:ext cx="1640378" cy="3772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A6F03-CC11-4277-ADFB-DD68FD509909}">
      <dsp:nvSpPr>
        <dsp:cNvPr id="0" name=""/>
        <dsp:cNvSpPr/>
      </dsp:nvSpPr>
      <dsp:spPr>
        <a:xfrm>
          <a:off x="0" y="432787"/>
          <a:ext cx="4834127" cy="115362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Everything is dependent on PLAAFP:</a:t>
          </a:r>
        </a:p>
      </dsp:txBody>
      <dsp:txXfrm>
        <a:off x="56315" y="489102"/>
        <a:ext cx="4721497" cy="1040990"/>
      </dsp:txXfrm>
    </dsp:sp>
    <dsp:sp modelId="{3C9CCCEE-FF74-4857-B971-375B9BE6DB81}">
      <dsp:nvSpPr>
        <dsp:cNvPr id="0" name=""/>
        <dsp:cNvSpPr/>
      </dsp:nvSpPr>
      <dsp:spPr>
        <a:xfrm>
          <a:off x="0" y="1586407"/>
          <a:ext cx="4834127" cy="11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4"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Writing goals</a:t>
          </a:r>
        </a:p>
        <a:p>
          <a:pPr marL="228600" lvl="1" indent="-228600" algn="l" defTabSz="1022350">
            <a:lnSpc>
              <a:spcPct val="90000"/>
            </a:lnSpc>
            <a:spcBef>
              <a:spcPct val="0"/>
            </a:spcBef>
            <a:spcAft>
              <a:spcPct val="20000"/>
            </a:spcAft>
            <a:buChar char="•"/>
          </a:pPr>
          <a:r>
            <a:rPr lang="en-US" sz="2300" kern="1200" dirty="0"/>
            <a:t>Measuring progress</a:t>
          </a:r>
        </a:p>
        <a:p>
          <a:pPr marL="228600" lvl="1" indent="-228600" algn="l" defTabSz="1022350">
            <a:lnSpc>
              <a:spcPct val="90000"/>
            </a:lnSpc>
            <a:spcBef>
              <a:spcPct val="0"/>
            </a:spcBef>
            <a:spcAft>
              <a:spcPct val="20000"/>
            </a:spcAft>
            <a:buChar char="•"/>
          </a:pPr>
          <a:r>
            <a:rPr lang="en-US" sz="2300" kern="1200"/>
            <a:t>Developing lesson plans</a:t>
          </a:r>
        </a:p>
      </dsp:txBody>
      <dsp:txXfrm>
        <a:off x="0" y="1586407"/>
        <a:ext cx="4834127" cy="1170584"/>
      </dsp:txXfrm>
    </dsp:sp>
    <dsp:sp modelId="{DEE28DD9-C7E1-42B8-A8B5-0A772995F1B8}">
      <dsp:nvSpPr>
        <dsp:cNvPr id="0" name=""/>
        <dsp:cNvSpPr/>
      </dsp:nvSpPr>
      <dsp:spPr>
        <a:xfrm>
          <a:off x="0" y="2756992"/>
          <a:ext cx="4834127" cy="115362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Vague, general PLAAFPs may be a denial of FAPE</a:t>
          </a:r>
        </a:p>
      </dsp:txBody>
      <dsp:txXfrm>
        <a:off x="56315" y="2813307"/>
        <a:ext cx="4721497" cy="1040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3321-F88F-4E61-9575-9F54CA801A3C}">
      <dsp:nvSpPr>
        <dsp:cNvPr id="0" name=""/>
        <dsp:cNvSpPr/>
      </dsp:nvSpPr>
      <dsp:spPr>
        <a:xfrm>
          <a:off x="1271" y="664065"/>
          <a:ext cx="4464521" cy="2834971"/>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5EF1B-D79D-4455-88F8-3099CD66B8D9}">
      <dsp:nvSpPr>
        <dsp:cNvPr id="0" name=""/>
        <dsp:cNvSpPr/>
      </dsp:nvSpPr>
      <dsp:spPr>
        <a:xfrm>
          <a:off x="497329" y="1135320"/>
          <a:ext cx="4464521" cy="2834971"/>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Where does the child stand in terms of academic and functional performance?</a:t>
          </a:r>
          <a:endParaRPr lang="en-US" sz="3000" kern="1200"/>
        </a:p>
      </dsp:txBody>
      <dsp:txXfrm>
        <a:off x="580362" y="1218353"/>
        <a:ext cx="4298455" cy="2668905"/>
      </dsp:txXfrm>
    </dsp:sp>
    <dsp:sp modelId="{8362B8CB-F4F0-4706-9BF0-2A487C177C45}">
      <dsp:nvSpPr>
        <dsp:cNvPr id="0" name=""/>
        <dsp:cNvSpPr/>
      </dsp:nvSpPr>
      <dsp:spPr>
        <a:xfrm>
          <a:off x="5457909" y="664065"/>
          <a:ext cx="4464521" cy="2834971"/>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3261C2-F4B1-4FEF-903F-CFF6746D32F5}">
      <dsp:nvSpPr>
        <dsp:cNvPr id="0" name=""/>
        <dsp:cNvSpPr/>
      </dsp:nvSpPr>
      <dsp:spPr>
        <a:xfrm>
          <a:off x="5953967" y="1135320"/>
          <a:ext cx="4464521" cy="2834971"/>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How does the child’s disability affect his/her involvement and progress in the general  education curriculum ? </a:t>
          </a:r>
          <a:endParaRPr lang="en-US" sz="3000" kern="1200"/>
        </a:p>
      </dsp:txBody>
      <dsp:txXfrm>
        <a:off x="6037000" y="1218353"/>
        <a:ext cx="4298455" cy="2668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6FCAC-C539-4740-B077-A649A04F89E8}">
      <dsp:nvSpPr>
        <dsp:cNvPr id="0" name=""/>
        <dsp:cNvSpPr/>
      </dsp:nvSpPr>
      <dsp:spPr>
        <a:xfrm>
          <a:off x="0" y="202023"/>
          <a:ext cx="9892340" cy="1169268"/>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baseline="0"/>
            <a:t>The PLAAFP must…</a:t>
          </a:r>
          <a:endParaRPr lang="en-US" sz="3000" kern="1200"/>
        </a:p>
      </dsp:txBody>
      <dsp:txXfrm>
        <a:off x="57079" y="259102"/>
        <a:ext cx="9778182" cy="1055110"/>
      </dsp:txXfrm>
    </dsp:sp>
    <dsp:sp modelId="{8DA70B6B-B56A-40AF-9A77-496F6D23B93C}">
      <dsp:nvSpPr>
        <dsp:cNvPr id="0" name=""/>
        <dsp:cNvSpPr/>
      </dsp:nvSpPr>
      <dsp:spPr>
        <a:xfrm>
          <a:off x="0" y="1457691"/>
          <a:ext cx="9892340" cy="1169268"/>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Describe how the disability impacts the student’s involvement and progress in the general curriculum.</a:t>
          </a:r>
          <a:endParaRPr lang="en-US" sz="3000" kern="1200"/>
        </a:p>
      </dsp:txBody>
      <dsp:txXfrm>
        <a:off x="57079" y="1514770"/>
        <a:ext cx="9778182" cy="1055110"/>
      </dsp:txXfrm>
    </dsp:sp>
    <dsp:sp modelId="{1AF0201D-0ED8-420F-9D28-624161C132A1}">
      <dsp:nvSpPr>
        <dsp:cNvPr id="0" name=""/>
        <dsp:cNvSpPr/>
      </dsp:nvSpPr>
      <dsp:spPr>
        <a:xfrm>
          <a:off x="0" y="2713360"/>
          <a:ext cx="9892340" cy="1169268"/>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Convey the unique challenges or barriers that exist for the student as a result of the disability.</a:t>
          </a:r>
          <a:endParaRPr lang="en-US" sz="3000" kern="1200"/>
        </a:p>
      </dsp:txBody>
      <dsp:txXfrm>
        <a:off x="57079" y="2770439"/>
        <a:ext cx="9778182" cy="1055110"/>
      </dsp:txXfrm>
    </dsp:sp>
    <dsp:sp modelId="{78E2976D-251B-4696-8EE6-90A70F510E0D}">
      <dsp:nvSpPr>
        <dsp:cNvPr id="0" name=""/>
        <dsp:cNvSpPr/>
      </dsp:nvSpPr>
      <dsp:spPr>
        <a:xfrm>
          <a:off x="0" y="3969029"/>
          <a:ext cx="9892340" cy="1169268"/>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Describe the current levels of independence and any need for assistance.</a:t>
          </a:r>
          <a:endParaRPr lang="en-US" sz="3000" kern="1200"/>
        </a:p>
      </dsp:txBody>
      <dsp:txXfrm>
        <a:off x="57079" y="4026108"/>
        <a:ext cx="9778182" cy="1055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64A82-9773-4A38-AF9C-696BB59F74AC}">
      <dsp:nvSpPr>
        <dsp:cNvPr id="0" name=""/>
        <dsp:cNvSpPr/>
      </dsp:nvSpPr>
      <dsp:spPr>
        <a:xfrm>
          <a:off x="0" y="197904"/>
          <a:ext cx="9857730" cy="9594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baseline="0"/>
            <a:t>IEP Teams Must Consider:</a:t>
          </a:r>
          <a:endParaRPr lang="en-US" sz="4000" kern="1200"/>
        </a:p>
      </dsp:txBody>
      <dsp:txXfrm>
        <a:off x="46834" y="244738"/>
        <a:ext cx="9764062" cy="865732"/>
      </dsp:txXfrm>
    </dsp:sp>
    <dsp:sp modelId="{DFC3480D-ECCB-412C-ABE0-6108FA9C530F}">
      <dsp:nvSpPr>
        <dsp:cNvPr id="0" name=""/>
        <dsp:cNvSpPr/>
      </dsp:nvSpPr>
      <dsp:spPr>
        <a:xfrm>
          <a:off x="0" y="1157304"/>
          <a:ext cx="9857730" cy="339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83"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baseline="0"/>
            <a:t>Does the student have a VI (visual impairment)?</a:t>
          </a:r>
          <a:endParaRPr lang="en-US" sz="3100" kern="1200"/>
        </a:p>
        <a:p>
          <a:pPr marL="285750" lvl="1" indent="-285750" algn="l" defTabSz="1377950">
            <a:lnSpc>
              <a:spcPct val="90000"/>
            </a:lnSpc>
            <a:spcBef>
              <a:spcPct val="0"/>
            </a:spcBef>
            <a:spcAft>
              <a:spcPct val="20000"/>
            </a:spcAft>
            <a:buChar char="•"/>
          </a:pPr>
          <a:r>
            <a:rPr lang="en-US" sz="3100" kern="1200" baseline="0"/>
            <a:t>If yes to a VI, then braille instruction will be offered, unless there is data to support print.</a:t>
          </a:r>
          <a:endParaRPr lang="en-US" sz="3100" kern="1200"/>
        </a:p>
        <a:p>
          <a:pPr marL="285750" lvl="1" indent="-285750" algn="l" defTabSz="1377950">
            <a:lnSpc>
              <a:spcPct val="90000"/>
            </a:lnSpc>
            <a:spcBef>
              <a:spcPct val="0"/>
            </a:spcBef>
            <a:spcAft>
              <a:spcPct val="20000"/>
            </a:spcAft>
            <a:buChar char="•"/>
          </a:pPr>
          <a:r>
            <a:rPr lang="en-US" sz="3100" kern="1200" baseline="0"/>
            <a:t>The Learning Media Assessment is documentation of whether the student will use print or braille.</a:t>
          </a:r>
          <a:endParaRPr lang="en-US" sz="3100" kern="1200"/>
        </a:p>
        <a:p>
          <a:pPr marL="285750" lvl="1" indent="-285750" algn="l" defTabSz="1377950">
            <a:lnSpc>
              <a:spcPct val="90000"/>
            </a:lnSpc>
            <a:spcBef>
              <a:spcPct val="0"/>
            </a:spcBef>
            <a:spcAft>
              <a:spcPct val="20000"/>
            </a:spcAft>
            <a:buChar char="•"/>
          </a:pPr>
          <a:r>
            <a:rPr lang="en-US" sz="3100" kern="1200" baseline="0"/>
            <a:t>Document consideration on Prior Written Notice</a:t>
          </a:r>
          <a:endParaRPr lang="en-US" sz="3100" kern="1200"/>
        </a:p>
      </dsp:txBody>
      <dsp:txXfrm>
        <a:off x="0" y="1157304"/>
        <a:ext cx="9857730" cy="33948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B474E-B03C-A942-8AFE-F5A39AE2C955}" type="datetimeFigureOut">
              <a:rPr lang="en-US" smtClean="0"/>
              <a:t>7/24/18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507BA-A86F-FE4E-B532-5AA42EC381BF}" type="slidenum">
              <a:rPr lang="en-US" smtClean="0"/>
              <a:t>‹#›</a:t>
            </a:fld>
            <a:endParaRPr lang="en-US"/>
          </a:p>
        </p:txBody>
      </p:sp>
    </p:spTree>
    <p:extLst>
      <p:ext uri="{BB962C8B-B14F-4D97-AF65-F5344CB8AC3E}">
        <p14:creationId xmlns:p14="http://schemas.microsoft.com/office/powerpoint/2010/main" val="195856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1</a:t>
            </a:fld>
            <a:endParaRPr lang="en-US"/>
          </a:p>
        </p:txBody>
      </p:sp>
    </p:spTree>
    <p:extLst>
      <p:ext uri="{BB962C8B-B14F-4D97-AF65-F5344CB8AC3E}">
        <p14:creationId xmlns:p14="http://schemas.microsoft.com/office/powerpoint/2010/main" val="49365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a:spLocks noGrp="1" noRot="1" noChangeAspect="1"/>
          </p:cNvSpPr>
          <p:nvPr>
            <p:ph type="sldImg" idx="2"/>
          </p:nvPr>
        </p:nvSpPr>
        <p:spPr>
          <a:xfrm>
            <a:off x="2365375" y="549275"/>
            <a:ext cx="4872038" cy="27416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2" name="Shape 952"/>
          <p:cNvSpPr txBox="1">
            <a:spLocks noGrp="1"/>
          </p:cNvSpPr>
          <p:nvPr>
            <p:ph type="body" idx="1"/>
          </p:nvPr>
        </p:nvSpPr>
        <p:spPr>
          <a:xfrm>
            <a:off x="960120" y="3474721"/>
            <a:ext cx="7680958" cy="329184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Arial"/>
                <a:ea typeface="Arial"/>
                <a:cs typeface="Arial"/>
                <a:sym typeface="Arial"/>
              </a:rPr>
              <a:t>Now, let’s discuss “source of relevant information” to develop a well written Present Level of Academic Achievement and Functional Performance (PLAAFP)</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r>
              <a:rPr lang="en-US" sz="1200" b="1" i="0" u="none" strike="noStrike" cap="none">
                <a:solidFill>
                  <a:schemeClr val="dk1"/>
                </a:solidFill>
                <a:latin typeface="Arial"/>
                <a:ea typeface="Arial"/>
                <a:cs typeface="Arial"/>
                <a:sym typeface="Arial"/>
              </a:rPr>
              <a:t>CURRENT:</a:t>
            </a:r>
            <a:r>
              <a:rPr lang="en-US" sz="1200" b="0" i="0" u="none" strike="noStrike" cap="none">
                <a:solidFill>
                  <a:schemeClr val="dk1"/>
                </a:solidFill>
                <a:latin typeface="Arial"/>
                <a:ea typeface="Arial"/>
                <a:cs typeface="Arial"/>
                <a:sym typeface="Arial"/>
              </a:rPr>
              <a:t> Is the information up-to-date and timely?  —meaning information should be based on the results of the most recent assessments or evaluations. </a:t>
            </a:r>
            <a:r>
              <a:rPr lang="en-US" sz="1200" b="1" i="0" u="none" strike="noStrike" cap="none">
                <a:solidFill>
                  <a:schemeClr val="dk1"/>
                </a:solidFill>
                <a:latin typeface="Arial"/>
                <a:ea typeface="Arial"/>
                <a:cs typeface="Arial"/>
                <a:sym typeface="Arial"/>
              </a:rPr>
              <a:t>Current</a:t>
            </a:r>
            <a:r>
              <a:rPr lang="en-US" sz="1200" b="0" i="0" u="none" strike="noStrike" cap="none">
                <a:solidFill>
                  <a:schemeClr val="dk1"/>
                </a:solidFill>
                <a:latin typeface="Arial"/>
                <a:ea typeface="Arial"/>
                <a:cs typeface="Arial"/>
                <a:sym typeface="Arial"/>
              </a:rPr>
              <a:t> baseline and progress monitoring data provide an </a:t>
            </a:r>
            <a:r>
              <a:rPr lang="en-US" sz="1200" b="1" i="0" u="none" strike="noStrike" cap="none">
                <a:solidFill>
                  <a:schemeClr val="dk1"/>
                </a:solidFill>
                <a:latin typeface="Arial"/>
                <a:ea typeface="Arial"/>
                <a:cs typeface="Arial"/>
                <a:sym typeface="Arial"/>
              </a:rPr>
              <a:t>accurate</a:t>
            </a:r>
            <a:r>
              <a:rPr lang="en-US" sz="1200" b="0" i="0" u="none" strike="noStrike" cap="none">
                <a:solidFill>
                  <a:schemeClr val="dk1"/>
                </a:solidFill>
                <a:latin typeface="Arial"/>
                <a:ea typeface="Arial"/>
                <a:cs typeface="Arial"/>
                <a:sym typeface="Arial"/>
              </a:rPr>
              <a:t> picture of what the child can and cannot do in a specific academic/functional area and establishes a baseline for monitoring of progress in school and class TODAY-right now. Consider your own performance evaluation-would you want your performance progress measured based on data that is old and not reflective of what you have done or are doing now?</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r>
              <a:rPr lang="en-US" sz="1200" b="1" i="0" u="none" strike="noStrike" cap="none">
                <a:solidFill>
                  <a:schemeClr val="dk1"/>
                </a:solidFill>
                <a:latin typeface="Arial"/>
                <a:ea typeface="Arial"/>
                <a:cs typeface="Arial"/>
                <a:sym typeface="Arial"/>
              </a:rPr>
              <a:t>OBJECTIVE: </a:t>
            </a:r>
            <a:r>
              <a:rPr lang="en-US" sz="1200" b="0" i="0" u="none" strike="noStrike" cap="none">
                <a:solidFill>
                  <a:schemeClr val="dk1"/>
                </a:solidFill>
                <a:latin typeface="Arial"/>
                <a:ea typeface="Arial"/>
                <a:cs typeface="Arial"/>
                <a:sym typeface="Arial"/>
              </a:rPr>
              <a:t>Not based on what someone thinks, feels, or heard through the grapevine, but is clear, concise data.</a:t>
            </a:r>
          </a:p>
          <a:p>
            <a:pPr marL="0" marR="0" lvl="0" indent="0" algn="l" rtl="0">
              <a:lnSpc>
                <a:spcPct val="100000"/>
              </a:lnSpc>
              <a:spcBef>
                <a:spcPts val="0"/>
              </a:spcBef>
              <a:spcAft>
                <a:spcPts val="0"/>
              </a:spcAft>
              <a:buClr>
                <a:schemeClr val="dk1"/>
              </a:buClr>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r>
              <a:rPr lang="en-US" sz="1200" b="1" i="0" u="none" strike="noStrike" cap="none">
                <a:solidFill>
                  <a:schemeClr val="dk1"/>
                </a:solidFill>
                <a:latin typeface="Arial"/>
                <a:ea typeface="Arial"/>
                <a:cs typeface="Arial"/>
                <a:sym typeface="Arial"/>
              </a:rPr>
              <a:t>RELEVANT: </a:t>
            </a:r>
            <a:r>
              <a:rPr lang="en-US" sz="1200" b="0" i="0" u="none" strike="noStrike" cap="none">
                <a:solidFill>
                  <a:schemeClr val="dk1"/>
                </a:solidFill>
                <a:latin typeface="Arial"/>
                <a:ea typeface="Arial"/>
                <a:cs typeface="Arial"/>
                <a:sym typeface="Arial"/>
              </a:rPr>
              <a:t>The information must be relevant.  Related to the skill and functioning abilities, and what is most important for this student.  Talking about the child’s disability category is not necessarily relevant.  What is relevant are the individual needs in that particular skill area based on the disability.</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r>
              <a:rPr lang="en-US" sz="1200" b="1" i="0" u="none" strike="noStrike" cap="none">
                <a:solidFill>
                  <a:schemeClr val="dk1"/>
                </a:solidFill>
                <a:latin typeface="Arial"/>
                <a:ea typeface="Arial"/>
                <a:cs typeface="Arial"/>
                <a:sym typeface="Arial"/>
              </a:rPr>
              <a:t>MEASUREABLE: </a:t>
            </a:r>
            <a:r>
              <a:rPr lang="en-US" sz="1200" b="0" i="0" u="none" strike="noStrike" cap="none">
                <a:solidFill>
                  <a:schemeClr val="dk1"/>
                </a:solidFill>
                <a:latin typeface="Arial"/>
                <a:ea typeface="Arial"/>
                <a:cs typeface="Arial"/>
                <a:sym typeface="Arial"/>
              </a:rPr>
              <a:t>Once information that is current, objective and relevant is identified, all of it needs to be reviewed to ensure that it is measurable. It must be clearly defined, countable, observable--something that happens or does not happen. Consider terms such as “struggles with, has difficulty with.” Without explaining what those mean, they are not measurable and do not provide a baseline for the goals.</a:t>
            </a:r>
          </a:p>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Font typeface="Calibri"/>
              <a:buNone/>
            </a:pPr>
            <a:r>
              <a:rPr lang="en-US" sz="1200" b="1" i="0" u="none" strike="noStrike" cap="none">
                <a:solidFill>
                  <a:schemeClr val="dk1"/>
                </a:solidFill>
                <a:latin typeface="Arial"/>
                <a:ea typeface="Arial"/>
                <a:cs typeface="Arial"/>
                <a:sym typeface="Arial"/>
              </a:rPr>
              <a:t>UNDERSTANDABLE: </a:t>
            </a:r>
            <a:r>
              <a:rPr lang="en-US" sz="1200" b="0" i="0" u="none" strike="noStrike" cap="none">
                <a:solidFill>
                  <a:schemeClr val="dk1"/>
                </a:solidFill>
                <a:latin typeface="Arial"/>
                <a:ea typeface="Arial"/>
                <a:cs typeface="Arial"/>
                <a:sym typeface="Arial"/>
              </a:rPr>
              <a:t>Finally, all of this needs to be written so that it is self-explanatory (as in the instructions) or an explanation need to be included. </a:t>
            </a:r>
          </a:p>
          <a:p>
            <a:pPr marL="0" marR="0" lvl="0" indent="0" algn="l" rtl="0">
              <a:spcBef>
                <a:spcPts val="0"/>
              </a:spcBef>
              <a:buClr>
                <a:schemeClr val="dk1"/>
              </a:buClr>
              <a:buFont typeface="Calibri"/>
              <a:buNone/>
            </a:pPr>
            <a:endParaRPr lang="en-US"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Font typeface="Calibri"/>
              <a:buNone/>
            </a:pPr>
            <a:r>
              <a:rPr lang="en-US" sz="1200" b="0" i="0" u="none" strike="noStrike" cap="none">
                <a:solidFill>
                  <a:schemeClr val="dk1"/>
                </a:solidFill>
                <a:latin typeface="Arial"/>
                <a:ea typeface="Arial"/>
                <a:cs typeface="Arial"/>
                <a:sym typeface="Arial"/>
              </a:rPr>
              <a:t>Clip art from https://pixabay.com/ </a:t>
            </a:r>
          </a:p>
          <a:p>
            <a:pPr marL="0" marR="0" lvl="0" indent="0" algn="l" rtl="0">
              <a:spcBef>
                <a:spcPts val="0"/>
              </a:spcBef>
              <a:buClr>
                <a:schemeClr val="dk1"/>
              </a:buClr>
              <a:buFont typeface="Calibri"/>
              <a:buNone/>
            </a:pPr>
            <a:r>
              <a:rPr lang="en-US" sz="1200" b="0" i="0" u="none" strike="noStrike" cap="none">
                <a:solidFill>
                  <a:schemeClr val="dk1"/>
                </a:solidFill>
                <a:latin typeface="Arial"/>
                <a:ea typeface="Arial"/>
                <a:cs typeface="Arial"/>
                <a:sym typeface="Arial"/>
              </a:rPr>
              <a:t>Understandable clip art from  http://www.clipartpanda.com/</a:t>
            </a:r>
          </a:p>
          <a:p>
            <a:pPr marL="0" marR="0" lvl="0" indent="0" algn="l" rtl="0">
              <a:spcBef>
                <a:spcPts val="0"/>
              </a:spcBef>
              <a:buClr>
                <a:schemeClr val="dk1"/>
              </a:buClr>
              <a:buFont typeface="Calibri"/>
              <a:buNone/>
            </a:pPr>
            <a:r>
              <a:rPr lang="en-US" sz="1200" b="0" i="0" u="none" strike="noStrike" cap="none">
                <a:solidFill>
                  <a:schemeClr val="dk1"/>
                </a:solidFill>
                <a:latin typeface="Arial"/>
                <a:ea typeface="Arial"/>
                <a:cs typeface="Arial"/>
                <a:sym typeface="Arial"/>
              </a:rPr>
              <a:t>“Use this image on your </a:t>
            </a:r>
            <a:r>
              <a:rPr lang="en-US" sz="1200" b="0" i="0" u="none" strike="noStrike" cap="none" err="1">
                <a:solidFill>
                  <a:schemeClr val="dk1"/>
                </a:solidFill>
                <a:latin typeface="Arial"/>
                <a:ea typeface="Arial"/>
                <a:cs typeface="Arial"/>
                <a:sym typeface="Arial"/>
              </a:rPr>
              <a:t>Powerpoints</a:t>
            </a:r>
            <a:r>
              <a:rPr lang="en-US" sz="1200" b="0" i="0" u="none" strike="noStrike" cap="none">
                <a:solidFill>
                  <a:schemeClr val="dk1"/>
                </a:solidFill>
                <a:latin typeface="Arial"/>
                <a:ea typeface="Arial"/>
                <a:cs typeface="Arial"/>
                <a:sym typeface="Arial"/>
              </a:rPr>
              <a:t>, School Projects, Reports and More!</a:t>
            </a:r>
          </a:p>
        </p:txBody>
      </p:sp>
      <p:sp>
        <p:nvSpPr>
          <p:cNvPr id="953" name="Shape 953"/>
          <p:cNvSpPr txBox="1">
            <a:spLocks noGrp="1"/>
          </p:cNvSpPr>
          <p:nvPr>
            <p:ph type="sldNum" idx="12"/>
          </p:nvPr>
        </p:nvSpPr>
        <p:spPr>
          <a:xfrm>
            <a:off x="5438460" y="6948170"/>
            <a:ext cx="4160521" cy="365759"/>
          </a:xfrm>
          <a:prstGeom prst="rect">
            <a:avLst/>
          </a:prstGeom>
          <a:noFill/>
          <a:ln>
            <a:noFill/>
          </a:ln>
        </p:spPr>
        <p:txBody>
          <a:bodyPr wrap="square" lIns="96625" tIns="48300" rIns="96625" bIns="48300" anchor="b"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672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r>
              <a:rPr lang="en-US" b="1" i="0" u="none" strike="noStrike" cap="none">
                <a:latin typeface="Calibri"/>
                <a:ea typeface="Calibri"/>
                <a:cs typeface="Calibri"/>
                <a:sym typeface="Calibri"/>
              </a:rPr>
              <a:t>Before we move into working with PLAAFP statements</a:t>
            </a:r>
            <a:r>
              <a:rPr lang="en-US" b="1">
                <a:latin typeface="Calibri"/>
                <a:ea typeface="Calibri"/>
                <a:cs typeface="Calibri"/>
                <a:sym typeface="Calibri"/>
              </a:rPr>
              <a:t>,</a:t>
            </a:r>
            <a:r>
              <a:rPr lang="en-US" b="1" i="0" u="none" strike="noStrike" cap="none">
                <a:latin typeface="Calibri"/>
                <a:ea typeface="Calibri"/>
                <a:cs typeface="Calibri"/>
                <a:sym typeface="Calibri"/>
              </a:rPr>
              <a:t> let’s talk about some common mistakes to avoid</a:t>
            </a:r>
            <a:endParaRPr lang="en-US" b="1" i="0" u="none" strike="noStrike" cap="none">
              <a:latin typeface="Calibri"/>
              <a:ea typeface="Calibri"/>
              <a:cs typeface="Calibri"/>
            </a:endParaRPr>
          </a:p>
          <a:p>
            <a:pPr marL="0" marR="0" lvl="0" indent="0" algn="l" rtl="0">
              <a:spcBef>
                <a:spcPts val="0"/>
              </a:spcBef>
              <a:buNone/>
            </a:pPr>
            <a:endParaRPr sz="1200" b="1" i="0" u="none" strike="noStrike" cap="none">
              <a:solidFill>
                <a:schemeClr val="dk1"/>
              </a:solidFill>
              <a:latin typeface="Calibri"/>
              <a:ea typeface="Calibri"/>
              <a:cs typeface="Calibri"/>
              <a:sym typeface="Calibri"/>
            </a:endParaRPr>
          </a:p>
          <a:p>
            <a:r>
              <a:rPr lang="en-US" b="1" i="0" u="none" strike="noStrike" cap="none">
                <a:latin typeface="Calibri"/>
                <a:ea typeface="Calibri"/>
                <a:cs typeface="Calibri"/>
                <a:sym typeface="Calibri"/>
              </a:rPr>
              <a:t>COMMON MISTAKE #1</a:t>
            </a:r>
            <a:r>
              <a:rPr lang="en-US" b="1">
                <a:latin typeface="Calibri"/>
                <a:ea typeface="Calibri"/>
                <a:cs typeface="Calibri"/>
                <a:sym typeface="Calibri"/>
              </a:rPr>
              <a:t> </a:t>
            </a:r>
            <a:endParaRPr lang="en-US" b="1" i="0" u="none" strike="noStrike" cap="none">
              <a:latin typeface="Calibri"/>
              <a:ea typeface="Calibri"/>
              <a:cs typeface="Calibri"/>
            </a:endParaRPr>
          </a:p>
          <a:p>
            <a:r>
              <a:rPr lang="en-US" b="0" i="0" u="none" strike="noStrike" cap="none">
                <a:latin typeface="Calibri"/>
                <a:ea typeface="Calibri"/>
                <a:cs typeface="Calibri"/>
                <a:sym typeface="Calibri"/>
              </a:rPr>
              <a:t>The first common mistake is including too much information</a:t>
            </a:r>
            <a:r>
              <a:rPr lang="en-US">
                <a:latin typeface="Calibri"/>
                <a:ea typeface="Calibri"/>
                <a:cs typeface="Calibri"/>
                <a:sym typeface="Calibri"/>
              </a:rPr>
              <a:t> that is not relevant</a:t>
            </a:r>
            <a:r>
              <a:rPr lang="en-US" b="0" i="0" u="none" strike="noStrike" cap="none">
                <a:latin typeface="Calibri"/>
                <a:ea typeface="Calibri"/>
                <a:cs typeface="Calibri"/>
                <a:sym typeface="Calibri"/>
              </a:rPr>
              <a:t>. PLAAFPs addressing academic skills contain statements like “the student is very friendly with peers and helpful in class”, “we feel like the student has many friends, or “the student tries hard and has a supportive family.” While some of these type of statements might be required if addressing functional skills like work habits or social skills, many times these extra statements are included when addressing academic levels. The problem with including too much information in a PLAAFP statement is that it interferes with the focus on the student's actual needs in the area identified. If you are including too much information it becomes really difficult to identify the student's actual needs-what is it that the student can or cannot do? How does this compare to same age peers without disabilities? How does this compare to the NC Standards? Why is this important? The PLAAFP section is the place to review the data from your assessments and to clearly explain the present level instead of including all information about the student.</a:t>
            </a:r>
            <a:r>
              <a:rPr lang="en-US">
                <a:latin typeface="Calibri"/>
                <a:ea typeface="Calibri"/>
                <a:cs typeface="Calibri"/>
                <a:sym typeface="Calibri"/>
              </a:rPr>
              <a:t> </a:t>
            </a:r>
            <a:endParaRPr lang="en-US" b="0" i="0" u="none" strike="noStrike" cap="none">
              <a:latin typeface="Calibri"/>
              <a:ea typeface="Calibri"/>
              <a:cs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r>
              <a:rPr lang="en-US" b="0" i="0" u="none" strike="noStrike" cap="none">
                <a:latin typeface="Calibri"/>
                <a:ea typeface="Calibri"/>
                <a:cs typeface="Calibri"/>
                <a:sym typeface="Calibri"/>
              </a:rPr>
              <a:t>Image found on Bing “All Creative Commons” licenses and located at http://www.the-vital-edge.com/stakeholder-argument/</a:t>
            </a:r>
            <a:r>
              <a:rPr lang="en-US">
                <a:latin typeface="Calibri"/>
                <a:ea typeface="Calibri"/>
                <a:cs typeface="Calibri"/>
                <a:sym typeface="Calibri"/>
              </a:rPr>
              <a:t> </a:t>
            </a:r>
            <a:endParaRPr b="0" i="0" u="none" strike="noStrike" cap="none">
              <a:latin typeface="Calibri"/>
              <a:ea typeface="Calibri"/>
              <a:cs typeface="Calibri"/>
              <a:sym typeface="Calibri"/>
            </a:endParaRPr>
          </a:p>
        </p:txBody>
      </p:sp>
      <p:sp>
        <p:nvSpPr>
          <p:cNvPr id="282" name="Shape 28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177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r>
              <a:rPr lang="en-US" b="1" i="0" u="none" strike="noStrike" cap="none">
                <a:latin typeface="Calibri"/>
                <a:ea typeface="Calibri"/>
                <a:cs typeface="Calibri"/>
                <a:sym typeface="Calibri"/>
              </a:rPr>
              <a:t>COMMON MISTAKE #2</a:t>
            </a:r>
            <a:r>
              <a:rPr lang="en-US" b="1">
                <a:latin typeface="Calibri"/>
                <a:ea typeface="Calibri"/>
                <a:cs typeface="Calibri"/>
                <a:sym typeface="Calibri"/>
              </a:rPr>
              <a:t> </a:t>
            </a:r>
            <a:endParaRPr lang="en-US" sz="1200" b="1" i="0" u="none" strike="noStrike" cap="none">
              <a:solidFill>
                <a:schemeClr val="dk1"/>
              </a:solidFill>
              <a:latin typeface="Calibri"/>
              <a:ea typeface="Calibri"/>
              <a:cs typeface="Calibri"/>
              <a:sym typeface="Calibri"/>
            </a:endParaRPr>
          </a:p>
          <a:p>
            <a:r>
              <a:rPr lang="en-US" b="0" i="0" u="none" strike="noStrike" cap="none">
                <a:latin typeface="Calibri"/>
                <a:ea typeface="Calibri"/>
                <a:cs typeface="Calibri"/>
                <a:sym typeface="Calibri"/>
              </a:rPr>
              <a:t>The second common mistake is using information that is too specific-not understandable-with over-reliance on test scores from the evaluations. The </a:t>
            </a:r>
            <a:r>
              <a:rPr lang="en-US">
                <a:latin typeface="Calibri"/>
                <a:ea typeface="Calibri"/>
                <a:cs typeface="Calibri"/>
                <a:sym typeface="Calibri"/>
              </a:rPr>
              <a:t>PLAAFP </a:t>
            </a:r>
            <a:r>
              <a:rPr lang="en-US" b="0" i="0" u="none" strike="noStrike" cap="none">
                <a:latin typeface="Calibri"/>
                <a:ea typeface="Calibri"/>
                <a:cs typeface="Calibri"/>
                <a:sym typeface="Calibri"/>
              </a:rPr>
              <a:t>should be understandable and everyone on the IEP team needs to clearly understand what the student can and can’t do and how the data supports that—this includes the general education teacher, the special education teacher, related service providers, administrators, and most importantly the parent.</a:t>
            </a:r>
            <a:r>
              <a:rPr lang="en-US">
                <a:latin typeface="Calibri"/>
                <a:ea typeface="Calibri"/>
                <a:cs typeface="Calibri"/>
                <a:sym typeface="Calibri"/>
              </a:rPr>
              <a:t> </a:t>
            </a:r>
            <a:endParaRPr lang="en-US" b="0" i="0" u="none" strike="noStrike" cap="none">
              <a:latin typeface="Calibri"/>
              <a:ea typeface="Calibri"/>
              <a:cs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r>
              <a:rPr lang="en-US" b="0" i="0" u="none" strike="noStrike" cap="none">
                <a:latin typeface="Calibri"/>
                <a:ea typeface="Calibri"/>
                <a:cs typeface="Calibri"/>
                <a:sym typeface="Calibri"/>
              </a:rPr>
              <a:t>If the student leaves your LEA or school, then the receiving school or LEA should be able to implement the IEP and provide specially designed instruction. Therefore, use clear, easily understood, language with understandable data painting the picture. Remember that it needs to pass the stranger test—could someone else inherit the PLAAFP and know that student’s strengths, needs and the effects of the disability AND be able to implement the services with accurate progress monitoring?</a:t>
            </a:r>
            <a:r>
              <a:rPr lang="en-US">
                <a:latin typeface="Calibri"/>
                <a:ea typeface="Calibri"/>
                <a:cs typeface="Calibri"/>
                <a:sym typeface="Calibri"/>
              </a:rPr>
              <a:t> </a:t>
            </a:r>
            <a:endParaRPr lang="en-US" b="0" i="0" u="none" strike="noStrike" cap="none">
              <a:latin typeface="Calibri"/>
              <a:ea typeface="Calibri"/>
              <a:cs typeface="Calibri"/>
            </a:endParaRPr>
          </a:p>
          <a:p>
            <a:pPr marL="0" marR="0" lvl="0" indent="0" algn="l" rtl="0">
              <a:spcBef>
                <a:spcPts val="0"/>
              </a:spcBef>
              <a:buNone/>
            </a:pPr>
            <a:endParaRPr lang="en-US" sz="1200" b="0" i="0" u="none" strike="noStrike" cap="none">
              <a:solidFill>
                <a:schemeClr val="dk1"/>
              </a:solidFill>
              <a:latin typeface="Calibri"/>
              <a:ea typeface="Calibri"/>
              <a:cs typeface="Calibri"/>
              <a:sym typeface="Calibri"/>
            </a:endParaRPr>
          </a:p>
          <a:p>
            <a:r>
              <a:rPr lang="en-US" b="0" i="0" u="none" strike="noStrike" cap="none">
                <a:latin typeface="Calibri"/>
                <a:ea typeface="Calibri"/>
                <a:cs typeface="Calibri"/>
                <a:sym typeface="Calibri"/>
              </a:rPr>
              <a:t>Graphic from: https://commons.wikimedia.org/wiki/File:The_Normal_Distribution.svg</a:t>
            </a:r>
            <a:r>
              <a:rPr lang="en-US">
                <a:latin typeface="Calibri"/>
                <a:ea typeface="Calibri"/>
                <a:cs typeface="Calibri"/>
                <a:sym typeface="Calibri"/>
              </a:rPr>
              <a:t> </a:t>
            </a:r>
            <a:endParaRPr lang="en-US" b="0" i="0" u="none" strike="noStrike" cap="none">
              <a:latin typeface="Calibri"/>
              <a:ea typeface="Calibri"/>
              <a:cs typeface="Calibri"/>
            </a:endParaRPr>
          </a:p>
          <a:p>
            <a:pPr marL="0" marR="0" lvl="0" indent="0" algn="l" rtl="0">
              <a:spcBef>
                <a:spcPts val="0"/>
              </a:spcBef>
              <a:buNone/>
            </a:pPr>
            <a:r>
              <a:rPr lang="en-US" b="0" i="0" u="none" strike="noStrike" cap="none">
                <a:latin typeface="Calibri"/>
                <a:ea typeface="Calibri"/>
                <a:cs typeface="Calibri"/>
                <a:sym typeface="Calibri"/>
              </a:rPr>
              <a:t>This work has been released into the public domain by its author, </a:t>
            </a:r>
            <a:r>
              <a:rPr lang="en-US" b="0" i="0" u="none" strike="noStrike" cap="none" err="1">
                <a:latin typeface="Calibri"/>
                <a:ea typeface="Calibri"/>
                <a:cs typeface="Calibri"/>
                <a:sym typeface="Calibri"/>
              </a:rPr>
              <a:t>Heds</a:t>
            </a:r>
            <a:r>
              <a:rPr lang="en-US" b="0" i="0" u="none" strike="noStrike" cap="none">
                <a:latin typeface="Calibri"/>
                <a:ea typeface="Calibri"/>
                <a:cs typeface="Calibri"/>
                <a:sym typeface="Calibri"/>
              </a:rPr>
              <a:t> 1 at English Wikipedia. This applies worldwide. In some countries this may not be legally possible; if so: </a:t>
            </a:r>
            <a:r>
              <a:rPr lang="en-US" b="0" i="0" u="none" strike="noStrike" cap="none" err="1">
                <a:latin typeface="Calibri"/>
                <a:ea typeface="Calibri"/>
                <a:cs typeface="Calibri"/>
                <a:sym typeface="Calibri"/>
              </a:rPr>
              <a:t>Heds</a:t>
            </a:r>
            <a:r>
              <a:rPr lang="en-US" b="0" i="0" u="none" strike="noStrike" cap="none">
                <a:latin typeface="Calibri"/>
                <a:ea typeface="Calibri"/>
                <a:cs typeface="Calibri"/>
                <a:sym typeface="Calibri"/>
              </a:rPr>
              <a:t> 1 grants anyone the right to use this work for any purpose, without any conditions, unless such conditions are required by law.</a:t>
            </a:r>
            <a:endParaRPr b="0" i="0" u="none" strike="noStrike" cap="none">
              <a:latin typeface="Calibri"/>
              <a:ea typeface="Calibri"/>
              <a:cs typeface="Calibri"/>
              <a:sym typeface="Calibri"/>
            </a:endParaRPr>
          </a:p>
        </p:txBody>
      </p:sp>
      <p:sp>
        <p:nvSpPr>
          <p:cNvPr id="291" name="Shape 29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752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r>
              <a:rPr lang="en-US" b="1" i="0" u="none" strike="noStrike" cap="none">
                <a:latin typeface="Calibri"/>
                <a:ea typeface="Calibri"/>
                <a:cs typeface="Calibri"/>
                <a:sym typeface="Calibri"/>
              </a:rPr>
              <a:t>COMMON MISTAKE #3</a:t>
            </a:r>
            <a:r>
              <a:rPr lang="en-US" b="1">
                <a:latin typeface="Calibri"/>
                <a:ea typeface="Calibri"/>
                <a:cs typeface="Calibri"/>
                <a:sym typeface="Calibri"/>
              </a:rPr>
              <a:t> </a:t>
            </a:r>
            <a:endParaRPr lang="en-US" sz="1200" b="1" i="0" u="none" strike="noStrike" cap="none">
              <a:solidFill>
                <a:schemeClr val="dk1"/>
              </a:solidFill>
              <a:latin typeface="Calibri"/>
              <a:ea typeface="Calibri"/>
              <a:cs typeface="Calibri"/>
              <a:sym typeface="Calibri"/>
            </a:endParaRPr>
          </a:p>
          <a:p>
            <a:r>
              <a:rPr lang="en-US" b="0" i="0" u="none" strike="noStrike" cap="none">
                <a:latin typeface="Calibri"/>
                <a:ea typeface="Calibri"/>
                <a:cs typeface="Calibri"/>
                <a:sym typeface="Calibri"/>
              </a:rPr>
              <a:t>The third common mistake is describing the student’s academic and functional performance in terms that are too general. This does not help focus on the student's actual needs. When we use statements such as “the student is struggling with their reading, the student has inappropriate behavior” or “the student has poor communication skills,” without clear, objective data to support the statement, we do not know where to “place the measuring tape to start measuring progress.”</a:t>
            </a:r>
            <a:r>
              <a:rPr lang="en-US">
                <a:latin typeface="Calibri"/>
                <a:ea typeface="Calibri"/>
                <a:cs typeface="Calibri"/>
                <a:sym typeface="Calibri"/>
              </a:rPr>
              <a:t> </a:t>
            </a:r>
            <a:endParaRPr lang="en-US" b="0" i="0" u="none" strike="noStrike" cap="none">
              <a:latin typeface="Calibri"/>
              <a:ea typeface="Calibri"/>
              <a:cs typeface="Calibri"/>
            </a:endParaRPr>
          </a:p>
          <a:p>
            <a:pPr marL="0" marR="0" lvl="0" indent="0" algn="l" rtl="0">
              <a:spcBef>
                <a:spcPts val="0"/>
              </a:spcBef>
              <a:buNone/>
            </a:pPr>
            <a:r>
              <a:rPr lang="en-US" b="0" i="0" u="none" strike="noStrike" cap="none">
                <a:latin typeface="Calibri"/>
                <a:ea typeface="Calibri"/>
                <a:cs typeface="Calibri"/>
                <a:sym typeface="Calibri"/>
              </a:rPr>
              <a:t>All of those statements may be true, but the general statements do not assist the IEP team to drill down and focus on the student’s individual needs and the required special education services to support learning.</a:t>
            </a:r>
            <a:endParaRPr lang="en-US" b="0" i="0" u="none" strike="noStrike" cap="none">
              <a:latin typeface="Calibri"/>
              <a:ea typeface="Calibri"/>
              <a:cs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r>
              <a:rPr lang="en-US" b="0" i="0" u="none" strike="noStrike" cap="none">
                <a:latin typeface="Calibri"/>
                <a:ea typeface="Calibri"/>
                <a:cs typeface="Calibri"/>
                <a:sym typeface="Calibri"/>
              </a:rPr>
              <a:t>Image found on </a:t>
            </a:r>
            <a:r>
              <a:rPr lang="en-US" b="0" i="0" u="none" strike="noStrike" cap="none" err="1">
                <a:latin typeface="Calibri"/>
                <a:ea typeface="Calibri"/>
                <a:cs typeface="Calibri"/>
                <a:sym typeface="Calibri"/>
              </a:rPr>
              <a:t>Pixabay</a:t>
            </a:r>
            <a:r>
              <a:rPr lang="en-US" b="0" i="0" u="none" strike="noStrike" cap="none">
                <a:latin typeface="Calibri"/>
                <a:ea typeface="Calibri"/>
                <a:cs typeface="Calibri"/>
                <a:sym typeface="Calibri"/>
              </a:rPr>
              <a:t> at https://pixabay.com/en/measurement-millimeter-centimeter-1476919/</a:t>
            </a:r>
            <a:endParaRPr b="0" i="0" u="none" strike="noStrike" cap="none">
              <a:latin typeface="Calibri"/>
              <a:ea typeface="Calibri"/>
              <a:cs typeface="Calibri"/>
              <a:sym typeface="Calibri"/>
            </a:endParaRPr>
          </a:p>
        </p:txBody>
      </p:sp>
      <p:sp>
        <p:nvSpPr>
          <p:cNvPr id="299" name="Shape 29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27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latin typeface="+mn-lt"/>
                <a:cs typeface="+mn-cs"/>
              </a:rPr>
              <a:t>This shows the instructions for the </a:t>
            </a:r>
            <a:r>
              <a:rPr lang="en-US" b="1"/>
              <a:t>required</a:t>
            </a:r>
            <a:r>
              <a:rPr lang="en-US" b="1" baseline="0">
                <a:latin typeface="+mn-lt"/>
                <a:cs typeface="+mn-cs"/>
              </a:rPr>
              <a:t> information that must be included when writing a PLAAFP in the NC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Present Level(s) of Academic and Functional Performance</a:t>
            </a:r>
            <a:endParaRPr lang="en-US"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rPr>
              <a:t>Complete the current descriptive information by using </a:t>
            </a:r>
            <a:r>
              <a:rPr lang="en-US" b="1">
                <a:latin typeface="Times New Roman" panose="02020603050405020304" pitchFamily="18" charset="0"/>
              </a:rPr>
              <a:t>norm-referenced, criterion-referenced, or any other valid data sources</a:t>
            </a:r>
            <a:r>
              <a:rPr lang="en-US">
                <a:latin typeface="Times New Roman" panose="02020603050405020304" pitchFamily="18" charset="0"/>
              </a:rPr>
              <a:t>, as well as </a:t>
            </a:r>
            <a:r>
              <a:rPr lang="en-US" b="1">
                <a:latin typeface="Times New Roman" panose="02020603050405020304" pitchFamily="18" charset="0"/>
              </a:rPr>
              <a:t>descriptive information </a:t>
            </a:r>
            <a:r>
              <a:rPr lang="en-US">
                <a:latin typeface="Times New Roman" panose="02020603050405020304" pitchFamily="18" charset="0"/>
              </a:rPr>
              <a:t>for each of the </a:t>
            </a:r>
            <a:r>
              <a:rPr lang="en-US" b="1">
                <a:latin typeface="Times New Roman" panose="02020603050405020304" pitchFamily="18" charset="0"/>
              </a:rPr>
              <a:t>relevant</a:t>
            </a:r>
            <a:r>
              <a:rPr lang="en-US">
                <a:latin typeface="Times New Roman" panose="02020603050405020304" pitchFamily="18" charset="0"/>
              </a:rPr>
              <a:t> areas. Include </a:t>
            </a:r>
            <a:r>
              <a:rPr lang="en-US" b="1">
                <a:latin typeface="Times New Roman" panose="02020603050405020304" pitchFamily="18" charset="0"/>
              </a:rPr>
              <a:t>current academic and functional performance</a:t>
            </a:r>
            <a:r>
              <a:rPr lang="en-US">
                <a:latin typeface="Times New Roman" panose="02020603050405020304" pitchFamily="18" charset="0"/>
              </a:rPr>
              <a:t>, behaviors, social/emotional development, transition and other pertinent information. All areas assessed should be addressed and a determination made as to whether the data indicates an area is in need of specially designed instruction.</a:t>
            </a:r>
            <a:endParaRPr lang="en-US">
              <a:latin typeface="Times New Roman" panose="02020603050405020304" pitchFamily="18"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latin typeface="Times New Roman" panose="02020603050405020304" pitchFamily="18" charset="0"/>
            </a:endParaRPr>
          </a:p>
          <a:p>
            <a:endParaRPr lang="en-US" b="1"/>
          </a:p>
        </p:txBody>
      </p:sp>
      <p:sp>
        <p:nvSpPr>
          <p:cNvPr id="4" name="Slide Number Placeholder 3"/>
          <p:cNvSpPr>
            <a:spLocks noGrp="1"/>
          </p:cNvSpPr>
          <p:nvPr>
            <p:ph type="sldNum" sz="quarter" idx="10"/>
          </p:nvPr>
        </p:nvSpPr>
        <p:spPr/>
        <p:txBody>
          <a:bodyPr/>
          <a:lstStyle/>
          <a:p>
            <a:fld id="{8DD507BA-A86F-FE4E-B532-5AA42EC381BF}" type="slidenum">
              <a:rPr lang="en-US" smtClean="0"/>
              <a:t>14</a:t>
            </a:fld>
            <a:endParaRPr lang="en-US"/>
          </a:p>
        </p:txBody>
      </p:sp>
    </p:spTree>
    <p:extLst>
      <p:ext uri="{BB962C8B-B14F-4D97-AF65-F5344CB8AC3E}">
        <p14:creationId xmlns:p14="http://schemas.microsoft.com/office/powerpoint/2010/main" val="168665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75" y="549275"/>
            <a:ext cx="4872038" cy="2741613"/>
          </a:xfrm>
        </p:spPr>
      </p:sp>
      <p:sp>
        <p:nvSpPr>
          <p:cNvPr id="3" name="Notes Placeholder 2"/>
          <p:cNvSpPr>
            <a:spLocks noGrp="1"/>
          </p:cNvSpPr>
          <p:nvPr>
            <p:ph type="body" idx="1"/>
          </p:nvPr>
        </p:nvSpPr>
        <p:spPr/>
        <p:txBody>
          <a:bodyPr/>
          <a:lstStyle/>
          <a:p>
            <a:r>
              <a:rPr lang="en-US" dirty="0"/>
              <a:t>The </a:t>
            </a:r>
            <a:r>
              <a:rPr lang="en-US" baseline="0" dirty="0"/>
              <a:t>IEP team must review and document the baseline data in each area assessed and determine, based on the data, if the student requires specially designed instruction (SDI) to address an area of need. If the area assessed does </a:t>
            </a:r>
            <a:r>
              <a:rPr lang="en-US" dirty="0"/>
              <a:t>require</a:t>
            </a:r>
            <a:r>
              <a:rPr lang="en-US" baseline="0" dirty="0"/>
              <a:t> SDI, the indication would be ,”YES.” However, there are times when teams might determine students do not need SDI and indicate, “NO.” For example, </a:t>
            </a:r>
            <a:r>
              <a:rPr lang="en-US" dirty="0"/>
              <a:t>following</a:t>
            </a:r>
            <a:r>
              <a:rPr lang="en-US" baseline="0" dirty="0"/>
              <a:t> an initial evaluation in which multiple academic and functional areas were assessed – the results must be documented on the IEP; however not all areas may require SDI. Also, if the IEP team determined further data was needed to make programming proposals/determinations, but upon collection and review of the data, the area was not identified as an area in need of SDI, the team might indicate “NO.”</a:t>
            </a:r>
            <a:endParaRPr lang="en-US" dirty="0"/>
          </a:p>
        </p:txBody>
      </p:sp>
      <p:sp>
        <p:nvSpPr>
          <p:cNvPr id="4" name="Slide Number Placeholder 3"/>
          <p:cNvSpPr>
            <a:spLocks noGrp="1"/>
          </p:cNvSpPr>
          <p:nvPr>
            <p:ph type="sldNum" sz="quarter" idx="10"/>
          </p:nvPr>
        </p:nvSpPr>
        <p:spPr/>
        <p:txBody>
          <a:bodyPr/>
          <a:lstStyle/>
          <a:p>
            <a:fld id="{8DD507BA-A86F-FE4E-B532-5AA42EC381BF}" type="slidenum">
              <a:rPr lang="en-US" smtClean="0"/>
              <a:t>15</a:t>
            </a:fld>
            <a:endParaRPr lang="en-US"/>
          </a:p>
        </p:txBody>
      </p:sp>
    </p:spTree>
    <p:extLst>
      <p:ext uri="{BB962C8B-B14F-4D97-AF65-F5344CB8AC3E}">
        <p14:creationId xmlns:p14="http://schemas.microsoft.com/office/powerpoint/2010/main" val="402652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a:t>
            </a:r>
            <a:r>
              <a:rPr lang="en-US" baseline="0" dirty="0"/>
              <a:t>describing a Present Level of Academic and Functional Performance for </a:t>
            </a:r>
            <a:r>
              <a:rPr lang="en-US" dirty="0"/>
              <a:t>Reading Word Recognition. Based on this data, the student does require SDI in this area.</a:t>
            </a:r>
          </a:p>
        </p:txBody>
      </p:sp>
      <p:sp>
        <p:nvSpPr>
          <p:cNvPr id="4" name="Slide Number Placeholder 3"/>
          <p:cNvSpPr>
            <a:spLocks noGrp="1"/>
          </p:cNvSpPr>
          <p:nvPr>
            <p:ph type="sldNum" sz="quarter" idx="10"/>
          </p:nvPr>
        </p:nvSpPr>
        <p:spPr/>
        <p:txBody>
          <a:bodyPr/>
          <a:lstStyle/>
          <a:p>
            <a:fld id="{8DD507BA-A86F-FE4E-B532-5AA42EC381BF}" type="slidenum">
              <a:rPr lang="en-US" smtClean="0"/>
              <a:t>16</a:t>
            </a:fld>
            <a:endParaRPr lang="en-US"/>
          </a:p>
        </p:txBody>
      </p:sp>
    </p:spTree>
    <p:extLst>
      <p:ext uri="{BB962C8B-B14F-4D97-AF65-F5344CB8AC3E}">
        <p14:creationId xmlns:p14="http://schemas.microsoft.com/office/powerpoint/2010/main" val="742010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75" y="549275"/>
            <a:ext cx="4872038" cy="2741613"/>
          </a:xfrm>
        </p:spPr>
      </p:sp>
      <p:sp>
        <p:nvSpPr>
          <p:cNvPr id="3" name="Notes Placeholder 2"/>
          <p:cNvSpPr>
            <a:spLocks noGrp="1"/>
          </p:cNvSpPr>
          <p:nvPr>
            <p:ph type="body" idx="1"/>
          </p:nvPr>
        </p:nvSpPr>
        <p:spPr/>
        <p:txBody>
          <a:bodyPr/>
          <a:lstStyle/>
          <a:p>
            <a:r>
              <a:rPr lang="en-US"/>
              <a:t>This is an example </a:t>
            </a:r>
            <a:r>
              <a:rPr lang="en-US" baseline="0"/>
              <a:t>describing a Present Level of Academic and Functional Performance for classroom behavior</a:t>
            </a:r>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17</a:t>
            </a:fld>
            <a:endParaRPr lang="en-US"/>
          </a:p>
        </p:txBody>
      </p:sp>
    </p:spTree>
    <p:extLst>
      <p:ext uri="{BB962C8B-B14F-4D97-AF65-F5344CB8AC3E}">
        <p14:creationId xmlns:p14="http://schemas.microsoft.com/office/powerpoint/2010/main" val="83997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a:t>
            </a:r>
            <a:r>
              <a:rPr lang="en-US" baseline="0"/>
              <a:t>describing a Present Level of Academic and Functional Performance that is one </a:t>
            </a:r>
            <a:r>
              <a:rPr lang="en-US">
                <a:cs typeface="Arial"/>
              </a:rPr>
              <a:t>sample describing the data collected and an area of need for a student receiving services from an interpreter.</a:t>
            </a:r>
          </a:p>
        </p:txBody>
      </p:sp>
      <p:sp>
        <p:nvSpPr>
          <p:cNvPr id="4" name="Slide Number Placeholder 3"/>
          <p:cNvSpPr>
            <a:spLocks noGrp="1"/>
          </p:cNvSpPr>
          <p:nvPr>
            <p:ph type="sldNum" sz="quarter" idx="10"/>
          </p:nvPr>
        </p:nvSpPr>
        <p:spPr/>
        <p:txBody>
          <a:bodyPr/>
          <a:lstStyle/>
          <a:p>
            <a:fld id="{8DD507BA-A86F-FE4E-B532-5AA42EC381BF}" type="slidenum">
              <a:rPr lang="en-US" smtClean="0"/>
              <a:t>18</a:t>
            </a:fld>
            <a:endParaRPr lang="en-US"/>
          </a:p>
        </p:txBody>
      </p:sp>
    </p:spTree>
    <p:extLst>
      <p:ext uri="{BB962C8B-B14F-4D97-AF65-F5344CB8AC3E}">
        <p14:creationId xmlns:p14="http://schemas.microsoft.com/office/powerpoint/2010/main" val="298718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75" y="549275"/>
            <a:ext cx="4872038" cy="2741613"/>
          </a:xfrm>
        </p:spPr>
      </p:sp>
      <p:sp>
        <p:nvSpPr>
          <p:cNvPr id="3" name="Notes Placeholder 2"/>
          <p:cNvSpPr>
            <a:spLocks noGrp="1"/>
          </p:cNvSpPr>
          <p:nvPr>
            <p:ph type="body" idx="1"/>
          </p:nvPr>
        </p:nvSpPr>
        <p:spPr/>
        <p:txBody>
          <a:bodyPr/>
          <a:lstStyle/>
          <a:p>
            <a:r>
              <a:rPr lang="en-US"/>
              <a:t>This is an example </a:t>
            </a:r>
            <a:r>
              <a:rPr lang="en-US" baseline="0"/>
              <a:t>describing a Present Level of Academic and Functional Performance for fine motor skills</a:t>
            </a:r>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19</a:t>
            </a:fld>
            <a:endParaRPr lang="en-US"/>
          </a:p>
        </p:txBody>
      </p:sp>
    </p:spTree>
    <p:extLst>
      <p:ext uri="{BB962C8B-B14F-4D97-AF65-F5344CB8AC3E}">
        <p14:creationId xmlns:p14="http://schemas.microsoft.com/office/powerpoint/2010/main" val="190995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educators begin to consider the data and information needed to write PLAAFPs, begin with the North Carolina standards</a:t>
            </a:r>
            <a:r>
              <a:rPr lang="en-US" baseline="0" dirty="0"/>
              <a:t> and determine how to align the PLAAFP and goals with the standards to begin closing the gaps, increasing functional skill levels, and focusing on the most critical skills. The</a:t>
            </a:r>
            <a:r>
              <a:rPr lang="en-US" dirty="0"/>
              <a:t> PLAAFPs should consider the student academic levels in comparison to the state standards, and in order to develop annual IEP goals </a:t>
            </a:r>
            <a:r>
              <a:rPr lang="en-US" b="1" u="sng" dirty="0"/>
              <a:t>aligned</a:t>
            </a:r>
            <a:r>
              <a:rPr lang="en-US" dirty="0"/>
              <a:t> with State academic content standards for the grade in which a child is enrolled. This alignment, however, must guide AND not replace the individualized decision-making required in the IEP process. </a:t>
            </a:r>
            <a:r>
              <a:rPr lang="en-US" b="1" dirty="0"/>
              <a:t>In fact, the IDEA’s focus on the individual needs of each child with a disability is an essential consideration when IEP Teams are writing PLAAFPs and annual goals that are aligned with State academic content standards for the grade in which a child is enrolled. </a:t>
            </a:r>
            <a:r>
              <a:rPr lang="en-US" b="0" dirty="0"/>
              <a:t>This</a:t>
            </a:r>
            <a:r>
              <a:rPr lang="en-US" b="0" baseline="0" dirty="0"/>
              <a:t> is required so</a:t>
            </a:r>
            <a:r>
              <a:rPr lang="en-US" dirty="0"/>
              <a:t> that the child can advance appropriately toward attaining those goals during the annual period covered by the IEP. </a:t>
            </a:r>
          </a:p>
          <a:p>
            <a:endParaRPr lang="en-US" dirty="0"/>
          </a:p>
        </p:txBody>
      </p:sp>
      <p:sp>
        <p:nvSpPr>
          <p:cNvPr id="4" name="Slide Number Placeholder 3"/>
          <p:cNvSpPr>
            <a:spLocks noGrp="1"/>
          </p:cNvSpPr>
          <p:nvPr>
            <p:ph type="sldNum" sz="quarter" idx="10"/>
          </p:nvPr>
        </p:nvSpPr>
        <p:spPr/>
        <p:txBody>
          <a:bodyPr/>
          <a:lstStyle/>
          <a:p>
            <a:fld id="{8DD507BA-A86F-FE4E-B532-5AA42EC381BF}" type="slidenum">
              <a:rPr lang="en-US" smtClean="0"/>
              <a:t>2</a:t>
            </a:fld>
            <a:endParaRPr lang="en-US"/>
          </a:p>
        </p:txBody>
      </p:sp>
    </p:spTree>
    <p:extLst>
      <p:ext uri="{BB962C8B-B14F-4D97-AF65-F5344CB8AC3E}">
        <p14:creationId xmlns:p14="http://schemas.microsoft.com/office/powerpoint/2010/main" val="3966057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IEP team uses</a:t>
            </a:r>
            <a:r>
              <a:rPr lang="en-US" baseline="0"/>
              <a:t> this section to report any relevant medical information that pertains to the student. This may be a report provided by the parent updating medical information, it can be used to describe the specific needs and how those are addressed, such as medication administered at school or specific information about hearing aids that parents are maintaining. </a:t>
            </a:r>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20</a:t>
            </a:fld>
            <a:endParaRPr lang="en-US"/>
          </a:p>
        </p:txBody>
      </p:sp>
    </p:spTree>
    <p:extLst>
      <p:ext uri="{BB962C8B-B14F-4D97-AF65-F5344CB8AC3E}">
        <p14:creationId xmlns:p14="http://schemas.microsoft.com/office/powerpoint/2010/main" val="375124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US" altLang="en-US" sz="1200"/>
              <a:t>10/08/09</a:t>
            </a:r>
          </a:p>
        </p:txBody>
      </p:sp>
      <p:sp>
        <p:nvSpPr>
          <p:cNvPr id="84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877384A2-81E1-45D0-8BE6-02AE748D6CFE}" type="slidenum">
              <a:rPr lang="en-US" altLang="en-US" sz="1200"/>
              <a:pPr/>
              <a:t>21</a:t>
            </a:fld>
            <a:endParaRPr lang="en-US" altLang="en-US" sz="1200"/>
          </a:p>
        </p:txBody>
      </p:sp>
      <p:sp>
        <p:nvSpPr>
          <p:cNvPr id="84996"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2400">
                <a:solidFill>
                  <a:schemeClr val="tx1"/>
                </a:solidFill>
                <a:latin typeface="Arial" panose="020B0604020202020204" pitchFamily="34" charset="0"/>
                <a:ea typeface="ヒラギノ角ゴ Pro W3" pitchFamily="1" charset="-128"/>
              </a:defRPr>
            </a:lvl1pPr>
            <a:lvl2pPr marL="742950" indent="-285750" defTabSz="923925">
              <a:defRPr sz="2400">
                <a:solidFill>
                  <a:schemeClr val="tx1"/>
                </a:solidFill>
                <a:latin typeface="Arial" panose="020B0604020202020204" pitchFamily="34" charset="0"/>
                <a:ea typeface="ヒラギノ角ゴ Pro W3" pitchFamily="1" charset="-128"/>
              </a:defRPr>
            </a:lvl2pPr>
            <a:lvl3pPr marL="1143000" indent="-228600" defTabSz="923925">
              <a:defRPr sz="2400">
                <a:solidFill>
                  <a:schemeClr val="tx1"/>
                </a:solidFill>
                <a:latin typeface="Arial" panose="020B0604020202020204" pitchFamily="34" charset="0"/>
                <a:ea typeface="ヒラギノ角ゴ Pro W3" pitchFamily="1" charset="-128"/>
              </a:defRPr>
            </a:lvl3pPr>
            <a:lvl4pPr marL="1600200" indent="-228600" defTabSz="923925">
              <a:defRPr sz="2400">
                <a:solidFill>
                  <a:schemeClr val="tx1"/>
                </a:solidFill>
                <a:latin typeface="Arial" panose="020B0604020202020204" pitchFamily="34" charset="0"/>
                <a:ea typeface="ヒラギノ角ゴ Pro W3" pitchFamily="1" charset="-128"/>
              </a:defRPr>
            </a:lvl4pPr>
            <a:lvl5pPr marL="2057400" indent="-228600" defTabSz="923925">
              <a:defRPr sz="2400">
                <a:solidFill>
                  <a:schemeClr val="tx1"/>
                </a:solidFill>
                <a:latin typeface="Arial" panose="020B0604020202020204" pitchFamily="34" charset="0"/>
                <a:ea typeface="ヒラギノ角ゴ Pro W3" pitchFamily="1"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r"/>
            <a:fld id="{5404DDA6-D882-4F5A-8F48-0273F8198905}" type="slidenum">
              <a:rPr lang="en-US" altLang="en-US" sz="1200"/>
              <a:pPr algn="r"/>
              <a:t>21</a:t>
            </a:fld>
            <a:endParaRPr lang="en-US" altLang="en-US" sz="1200"/>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Remember that we must describe the impact the disability has on the student’s academic and functional performance in school.  Earlier, we talked about </a:t>
            </a:r>
            <a:endParaRPr lang="en-US" dirty="0"/>
          </a:p>
          <a:p>
            <a:r>
              <a:rPr lang="en-US" b="1" dirty="0"/>
              <a:t>Questions</a:t>
            </a:r>
            <a:r>
              <a:rPr lang="en-US" b="1" baseline="0" dirty="0"/>
              <a:t> to Consider as you write the impact statement.</a:t>
            </a:r>
            <a:endParaRPr lang="en-US" dirty="0">
              <a:cs typeface="Calibri"/>
            </a:endParaRPr>
          </a:p>
          <a:p>
            <a:pPr marL="171450" indent="-171450">
              <a:buFont typeface="Arial" panose="020B0604020202020204" pitchFamily="34" charset="0"/>
              <a:buChar char="•"/>
            </a:pPr>
            <a:r>
              <a:rPr lang="en-US" dirty="0"/>
              <a:t>How does the student’s disability affect participation and progress in the general curriculum? </a:t>
            </a:r>
            <a:endParaRPr lang="en-US" dirty="0">
              <a:cs typeface="Calibri"/>
            </a:endParaRPr>
          </a:p>
          <a:p>
            <a:pPr marL="171450" indent="-171450">
              <a:buFont typeface="Arial" panose="020B0604020202020204" pitchFamily="34" charset="0"/>
              <a:buChar char="•"/>
            </a:pPr>
            <a:r>
              <a:rPr lang="en-US" dirty="0"/>
              <a:t>What does the student need to learn the knowledge and attain the skills to progress in the general curriculum?  </a:t>
            </a:r>
            <a:endParaRPr lang="en-US" dirty="0">
              <a:cs typeface="Calibri"/>
            </a:endParaRPr>
          </a:p>
          <a:p>
            <a:pPr marL="171450" indent="-171450">
              <a:buFont typeface="Arial" panose="020B0604020202020204" pitchFamily="34" charset="0"/>
              <a:buChar char="•"/>
            </a:pPr>
            <a:r>
              <a:rPr lang="en-US" dirty="0"/>
              <a:t>Is the student on track to achieve grade level proficiency within the year?</a:t>
            </a:r>
            <a:endParaRPr lang="en-US" dirty="0">
              <a:cs typeface="Calibri"/>
            </a:endParaRPr>
          </a:p>
          <a:p>
            <a:pPr marL="0" indent="0">
              <a:buFont typeface="Arial" panose="020B0604020202020204" pitchFamily="34" charset="0"/>
              <a:buNone/>
            </a:pPr>
            <a:endParaRPr lang="en-US" dirty="0"/>
          </a:p>
          <a:p>
            <a:r>
              <a:rPr lang="en-US" dirty="0"/>
              <a:t>Remember that this statement is unique and should reflect the unique challenges that exist for the student-not just a repetition of the eligibility.  This is not a statement of eligibility or services</a:t>
            </a:r>
            <a:r>
              <a:rPr lang="en-US" baseline="0" dirty="0"/>
              <a:t> or a </a:t>
            </a:r>
            <a:r>
              <a:rPr lang="en-US" dirty="0"/>
              <a:t>general statement</a:t>
            </a:r>
            <a:r>
              <a:rPr lang="en-US" baseline="0" dirty="0"/>
              <a:t> that the disability does affect the student’s access but must specifically describe how the disability affects the student in the general curriculum.</a:t>
            </a:r>
            <a:endParaRPr lang="en-US" dirty="0">
              <a:cs typeface="Calibri"/>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70296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most important</a:t>
            </a:r>
            <a:r>
              <a:rPr lang="en-US" baseline="0"/>
              <a:t> thing to remember and understand is HOW the student’s disability impacts the involvement AND progress in the general curriculum.  Notice that all areas that are addressed with SDI are captured here, as well.  </a:t>
            </a:r>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22</a:t>
            </a:fld>
            <a:endParaRPr lang="en-US"/>
          </a:p>
        </p:txBody>
      </p:sp>
    </p:spTree>
    <p:extLst>
      <p:ext uri="{BB962C8B-B14F-4D97-AF65-F5344CB8AC3E}">
        <p14:creationId xmlns:p14="http://schemas.microsoft.com/office/powerpoint/2010/main" val="205087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a:t>
            </a:r>
            <a:r>
              <a:rPr lang="en-US" baseline="0"/>
              <a:t> onto Special Factor considerations, the IEP team must determine if the student has limited English Proficiency, has any special communication requirements, requires assistive technology, or requires the use of Braille.</a:t>
            </a:r>
          </a:p>
          <a:p>
            <a:endParaRPr lang="en-US" baseline="0"/>
          </a:p>
          <a:p>
            <a:r>
              <a:rPr lang="en-US" baseline="0"/>
              <a:t>The IEP would need to consider each of these, and if YES is selected, the document will note where this need is addressed in the IEP for the student. </a:t>
            </a:r>
          </a:p>
          <a:p>
            <a:endParaRPr lang="en-US" baseline="0"/>
          </a:p>
          <a:p>
            <a:r>
              <a:rPr lang="en-US" sz="1200" b="0" i="0" kern="1200">
                <a:solidFill>
                  <a:schemeClr val="tx1"/>
                </a:solidFill>
                <a:effectLst/>
                <a:latin typeface="+mn-lt"/>
                <a:ea typeface="+mn-ea"/>
                <a:cs typeface="+mn-cs"/>
              </a:rPr>
              <a:t>It is important to know the specific requirements</a:t>
            </a:r>
            <a:r>
              <a:rPr lang="en-US" sz="1200" b="0" i="0" kern="1200" baseline="0">
                <a:solidFill>
                  <a:schemeClr val="tx1"/>
                </a:solidFill>
                <a:effectLst/>
                <a:latin typeface="+mn-lt"/>
                <a:ea typeface="+mn-ea"/>
                <a:cs typeface="+mn-cs"/>
              </a:rPr>
              <a:t> when </a:t>
            </a:r>
            <a:r>
              <a:rPr lang="en-US" sz="1200" b="0" i="0" kern="1200">
                <a:solidFill>
                  <a:schemeClr val="tx1"/>
                </a:solidFill>
                <a:effectLst/>
                <a:latin typeface="+mn-lt"/>
                <a:ea typeface="+mn-ea"/>
                <a:cs typeface="+mn-cs"/>
              </a:rPr>
              <a:t>considering the need for instruction in Braille</a:t>
            </a:r>
            <a:r>
              <a:rPr lang="mr-IN" sz="1200" b="0" i="0" kern="1200">
                <a:solidFill>
                  <a:schemeClr val="tx1"/>
                </a:solidFill>
                <a:effectLst/>
                <a:latin typeface="+mn-lt"/>
                <a:ea typeface="+mn-ea"/>
                <a:cs typeface="+mn-cs"/>
              </a:rPr>
              <a:t>…</a:t>
            </a:r>
            <a:endParaRPr lang="en-US" baseline="0"/>
          </a:p>
          <a:p>
            <a:endParaRPr lang="en-US"/>
          </a:p>
          <a:p>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23</a:t>
            </a:fld>
            <a:endParaRPr lang="en-US"/>
          </a:p>
        </p:txBody>
      </p:sp>
    </p:spTree>
    <p:extLst>
      <p:ext uri="{BB962C8B-B14F-4D97-AF65-F5344CB8AC3E}">
        <p14:creationId xmlns:p14="http://schemas.microsoft.com/office/powerpoint/2010/main" val="1890177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kern="1200">
                <a:effectLst/>
                <a:latin typeface="+mn-lt"/>
                <a:ea typeface="+mn-ea"/>
                <a:cs typeface="+mn-cs"/>
              </a:rPr>
              <a:t>According to IDEA, it is assumed that if a student has a visual impairment (regardless of whether or not the student has a </a:t>
            </a:r>
            <a:r>
              <a:rPr lang="en-US"/>
              <a:t>primary or secondary</a:t>
            </a:r>
            <a:r>
              <a:rPr lang="en-US" b="0" i="0" kern="1200">
                <a:effectLst/>
                <a:latin typeface="+mn-lt"/>
                <a:ea typeface="+mn-ea"/>
                <a:cs typeface="+mn-cs"/>
              </a:rPr>
              <a:t> eligibility of VI on the IEP or is made eligible under a different qualifying category), then the student will receive Braille instruction; (i.e., visual impairment = braille instruction) unless there is data to support otherwise. The data used to support the decline of use/instruction in Braille is a Learning Media Assessment, conducted by a certified Teacher of the Visually Impaired. The discussion of the Visual Impairment and data used when addressing this IEP question is recorded in the Prior</a:t>
            </a:r>
            <a:r>
              <a:rPr lang="en-US" b="0" i="0" kern="1200" baseline="0">
                <a:effectLst/>
                <a:latin typeface="+mn-lt"/>
                <a:ea typeface="+mn-ea"/>
                <a:cs typeface="+mn-cs"/>
              </a:rPr>
              <a:t> Written Notice (</a:t>
            </a:r>
            <a:r>
              <a:rPr lang="en-US" b="0" i="0" kern="1200">
                <a:effectLst/>
                <a:latin typeface="+mn-lt"/>
                <a:ea typeface="+mn-ea"/>
                <a:cs typeface="+mn-cs"/>
              </a:rPr>
              <a:t>DEC 5). Within the</a:t>
            </a:r>
            <a:r>
              <a:rPr lang="en-US" b="0" i="0" kern="1200" baseline="0">
                <a:effectLst/>
                <a:latin typeface="+mn-lt"/>
                <a:ea typeface="+mn-ea"/>
                <a:cs typeface="+mn-cs"/>
              </a:rPr>
              <a:t> Prior Written Notice</a:t>
            </a:r>
            <a:r>
              <a:rPr lang="en-US" b="0" i="0" kern="1200">
                <a:effectLst/>
                <a:latin typeface="+mn-lt"/>
                <a:ea typeface="+mn-ea"/>
                <a:cs typeface="+mn-cs"/>
              </a:rPr>
              <a:t>, IEP teams must always address </a:t>
            </a:r>
            <a:r>
              <a:rPr lang="en-US" b="0" i="0" u="sng" kern="1200">
                <a:effectLst/>
                <a:latin typeface="+mn-lt"/>
                <a:ea typeface="+mn-ea"/>
                <a:cs typeface="+mn-cs"/>
              </a:rPr>
              <a:t>why</a:t>
            </a:r>
            <a:r>
              <a:rPr lang="en-US" b="0" i="0" kern="1200">
                <a:effectLst/>
                <a:latin typeface="+mn-lt"/>
                <a:ea typeface="+mn-ea"/>
                <a:cs typeface="+mn-cs"/>
              </a:rPr>
              <a:t> braille instruction will be offered or was declined and </a:t>
            </a:r>
            <a:r>
              <a:rPr lang="en-US" b="0" i="0" u="sng" kern="1200">
                <a:effectLst/>
                <a:latin typeface="+mn-lt"/>
                <a:ea typeface="+mn-ea"/>
                <a:cs typeface="+mn-cs"/>
              </a:rPr>
              <a:t>how</a:t>
            </a:r>
            <a:r>
              <a:rPr lang="en-US" b="0" i="0" kern="1200">
                <a:effectLst/>
                <a:latin typeface="+mn-lt"/>
                <a:ea typeface="+mn-ea"/>
                <a:cs typeface="+mn-cs"/>
              </a:rPr>
              <a:t> this determination was made. Specifically, IEP teams must consider:</a:t>
            </a:r>
          </a:p>
          <a:p>
            <a:pPr marL="228600" indent="-228600">
              <a:buFont typeface="+mj-lt"/>
              <a:buAutoNum type="arabicPeriod"/>
            </a:pPr>
            <a:r>
              <a:rPr lang="en-US" sz="1200" b="0" i="0" kern="1200">
                <a:solidFill>
                  <a:schemeClr val="tx1"/>
                </a:solidFill>
                <a:effectLst/>
                <a:latin typeface="+mn-lt"/>
                <a:ea typeface="+mn-ea"/>
                <a:cs typeface="+mn-cs"/>
              </a:rPr>
              <a:t>Does the student have a VI (visual impairment)?</a:t>
            </a:r>
          </a:p>
          <a:p>
            <a:pPr marL="228600" indent="-228600">
              <a:buFont typeface="+mj-lt"/>
              <a:buAutoNum type="arabicPeriod"/>
            </a:pPr>
            <a:r>
              <a:rPr lang="en-US" sz="1200" b="0" i="0" kern="1200">
                <a:solidFill>
                  <a:schemeClr val="tx1"/>
                </a:solidFill>
                <a:effectLst/>
                <a:latin typeface="+mn-lt"/>
                <a:ea typeface="+mn-ea"/>
                <a:cs typeface="+mn-cs"/>
              </a:rPr>
              <a:t>If yes to a VI, then braille instruction will be offered, unless there is data from a Learning Media Assessment to support print. REMEMBER…The Learning Media Assessment needs parental consent AND The Learning Media Assessment is conducted by a Teacher of the Visually Impaired.</a:t>
            </a:r>
          </a:p>
          <a:p>
            <a:pPr marL="228600" indent="-228600">
              <a:buFont typeface="+mj-lt"/>
              <a:buAutoNum type="arabicPeriod"/>
            </a:pPr>
            <a:r>
              <a:rPr lang="en-US" sz="1200" b="0" i="0" kern="1200">
                <a:solidFill>
                  <a:schemeClr val="tx1"/>
                </a:solidFill>
                <a:effectLst/>
                <a:latin typeface="+mn-lt"/>
                <a:ea typeface="+mn-ea"/>
                <a:cs typeface="+mn-cs"/>
              </a:rPr>
              <a:t>Then…All discussion is documented in the Prior Written Notice and in the</a:t>
            </a:r>
            <a:r>
              <a:rPr lang="en-US" sz="1200" b="0" i="0" kern="1200" baseline="0">
                <a:solidFill>
                  <a:schemeClr val="tx1"/>
                </a:solidFill>
                <a:effectLst/>
                <a:latin typeface="+mn-lt"/>
                <a:ea typeface="+mn-ea"/>
                <a:cs typeface="+mn-cs"/>
              </a:rPr>
              <a:t> meeting minutes, if minutes are used by the LEA.</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D507BA-A86F-FE4E-B532-5AA42EC381BF}" type="slidenum">
              <a:rPr lang="en-US" smtClean="0"/>
              <a:t>24</a:t>
            </a:fld>
            <a:endParaRPr lang="en-US"/>
          </a:p>
        </p:txBody>
      </p:sp>
    </p:spTree>
    <p:extLst>
      <p:ext uri="{BB962C8B-B14F-4D97-AF65-F5344CB8AC3E}">
        <p14:creationId xmlns:p14="http://schemas.microsoft.com/office/powerpoint/2010/main" val="1108556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IEP team continues considering the needs of the student, and if the student is a student with a documented hearing loss, and the team responds with “yes,” this must be addressed in the IEP and will require that the IEP team </a:t>
            </a:r>
            <a:r>
              <a:rPr lang="en-US" baseline="0" dirty="0"/>
              <a:t>complete</a:t>
            </a:r>
            <a:r>
              <a:rPr lang="en-US" dirty="0"/>
              <a:t> </a:t>
            </a:r>
            <a:r>
              <a:rPr lang="en-US" baseline="0" dirty="0"/>
              <a:t>the Communication Plan Worksheet.</a:t>
            </a:r>
          </a:p>
          <a:p>
            <a:endParaRPr lang="en-US" baseline="0" dirty="0">
              <a:cs typeface="Calibri"/>
            </a:endParaRPr>
          </a:p>
          <a:p>
            <a:r>
              <a:rPr lang="en-US" dirty="0">
                <a:cs typeface="Calibri"/>
              </a:rPr>
              <a:t>Students who will require (the IEP Team will check YES) a Communication Plan Worksheet be completed include the following:</a:t>
            </a:r>
          </a:p>
          <a:p>
            <a:pPr marL="228600" indent="-228600">
              <a:buAutoNum type="arabicPeriod"/>
            </a:pPr>
            <a:r>
              <a:rPr lang="en-US" dirty="0">
                <a:cs typeface="Calibri"/>
              </a:rPr>
              <a:t>Those in the eligibility process being considered for a primary or secondary disabling condition of hearing impairment, deafness or deaf-blindness; AND,  </a:t>
            </a:r>
          </a:p>
          <a:p>
            <a:pPr marL="228600" indent="-228600">
              <a:buAutoNum type="arabicPeriod"/>
            </a:pPr>
            <a:r>
              <a:rPr lang="en-US" dirty="0">
                <a:cs typeface="Calibri"/>
              </a:rPr>
              <a:t>Those in the eligibility process for any disability category other than HI, DF, or DB who have a confirmed, documented hearing loss of any type, nature, or degree, except those with transient, conductive hearing loss.</a:t>
            </a:r>
          </a:p>
          <a:p>
            <a:pPr marL="228600" indent="-228600">
              <a:buAutoNum type="arabicPeriod"/>
            </a:pPr>
            <a:endParaRPr lang="en-US" dirty="0">
              <a:cs typeface="Calibri"/>
            </a:endParaRPr>
          </a:p>
          <a:p>
            <a:pPr marL="228600" indent="-228600">
              <a:buAutoNum type="arabicPeriod"/>
            </a:pPr>
            <a:r>
              <a:rPr lang="en-US" dirty="0">
                <a:cs typeface="Calibri"/>
              </a:rPr>
              <a:t>Note:  if any of the students above are found eligible for special education and related services, the CPW MUST be completed at all annual review and reevaluation IEP meetings as required by Session Law 2013-119 House Bill 317.</a:t>
            </a:r>
          </a:p>
          <a:p>
            <a:pPr marL="228600" indent="-228600">
              <a:buAutoNum type="arabicPeriod"/>
            </a:pPr>
            <a:endParaRPr lang="en-US" dirty="0">
              <a:cs typeface="Calibri"/>
            </a:endParaRPr>
          </a:p>
          <a:p>
            <a:pPr marL="228600" indent="-228600">
              <a:buAutoNum type="arabicPeriod"/>
            </a:pPr>
            <a:endParaRPr lang="en-US" dirty="0">
              <a:cs typeface="Calibri"/>
            </a:endParaRPr>
          </a:p>
          <a:p>
            <a:pPr marL="228600" indent="-228600">
              <a:buAutoNum type="arabicPeriod"/>
            </a:pPr>
            <a:r>
              <a:rPr lang="en-US" dirty="0">
                <a:cs typeface="Calibri"/>
              </a:rPr>
              <a:t>Also Note:  The CPW is constructed in such a way for IEP Teams to have a discussion around the special factors for students with hearing loss; it asks IEP Teams to consider specific things.  At the time this document is completed, determinations about goals, services, placement, etc. are NOT being made.  This answers to the questions should assist the IEP Team when determining those things later on in the IEP Process.</a:t>
            </a:r>
          </a:p>
        </p:txBody>
      </p:sp>
      <p:sp>
        <p:nvSpPr>
          <p:cNvPr id="4" name="Slide Number Placeholder 3"/>
          <p:cNvSpPr>
            <a:spLocks noGrp="1"/>
          </p:cNvSpPr>
          <p:nvPr>
            <p:ph type="sldNum" sz="quarter" idx="10"/>
          </p:nvPr>
        </p:nvSpPr>
        <p:spPr/>
        <p:txBody>
          <a:bodyPr/>
          <a:lstStyle/>
          <a:p>
            <a:fld id="{51DF7EFE-EEB2-254F-A4F5-AB87245D8112}" type="slidenum">
              <a:rPr lang="en-US" smtClean="0"/>
              <a:t>25</a:t>
            </a:fld>
            <a:endParaRPr lang="en-US"/>
          </a:p>
        </p:txBody>
      </p:sp>
    </p:spTree>
    <p:extLst>
      <p:ext uri="{BB962C8B-B14F-4D97-AF65-F5344CB8AC3E}">
        <p14:creationId xmlns:p14="http://schemas.microsoft.com/office/powerpoint/2010/main" val="1101985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Communication Plan Worksheet (CPW) is required to be used in NC by IEP teams when determining eligibility and developing IEPs for students with documented hearing loss. HB 317 focuses specifically on low incidence Deaf and Hard of Hearing students in an effort to ensure that, language and vocabulary for accessing grade-level content is being considered. </a:t>
            </a:r>
            <a:endParaRPr lang="en-US" altLang="en-US" b="1" dirty="0">
              <a:latin typeface="Arial" panose="020B0604020202020204" pitchFamily="34" charset="0"/>
              <a:cs typeface="Arial"/>
            </a:endParaRPr>
          </a:p>
          <a:p>
            <a:endParaRPr lang="en-US" altLang="en-US" dirty="0">
              <a:latin typeface="Arial" panose="020B0604020202020204" pitchFamily="34" charset="0"/>
            </a:endParaRPr>
          </a:p>
          <a:p>
            <a:r>
              <a:rPr lang="en-US" altLang="en-US" dirty="0">
                <a:latin typeface="Arial" panose="020B0604020202020204" pitchFamily="34" charset="0"/>
              </a:rPr>
              <a:t>If the IEP team is considering the needs of a student who has a primary area of eligibility is Autism, yet has a hearing loss, would the</a:t>
            </a:r>
            <a:r>
              <a:rPr lang="en-US" altLang="en-US" baseline="0" dirty="0">
                <a:latin typeface="Arial" panose="020B0604020202020204" pitchFamily="34" charset="0"/>
              </a:rPr>
              <a:t> IEP team be required to</a:t>
            </a:r>
            <a:r>
              <a:rPr lang="en-US" altLang="en-US" dirty="0">
                <a:latin typeface="Arial" panose="020B0604020202020204" pitchFamily="34" charset="0"/>
              </a:rPr>
              <a:t> complete a CPW? </a:t>
            </a:r>
            <a:endParaRPr lang="en-US" altLang="en-US" dirty="0">
              <a:latin typeface="Arial" panose="020B0604020202020204" pitchFamily="34" charset="0"/>
              <a:cs typeface="Arial"/>
            </a:endParaRPr>
          </a:p>
          <a:p>
            <a:endParaRPr lang="en-US" altLang="en-US" dirty="0">
              <a:latin typeface="Arial" panose="020B0604020202020204" pitchFamily="34" charset="0"/>
            </a:endParaRPr>
          </a:p>
          <a:p>
            <a:r>
              <a:rPr lang="en-US" altLang="en-US" dirty="0">
                <a:latin typeface="Arial" panose="020B0604020202020204" pitchFamily="34" charset="0"/>
              </a:rPr>
              <a:t>YES!</a:t>
            </a:r>
            <a:r>
              <a:rPr lang="en-US" altLang="en-US" baseline="0" dirty="0">
                <a:latin typeface="Arial" panose="020B0604020202020204" pitchFamily="34" charset="0"/>
              </a:rPr>
              <a:t> </a:t>
            </a:r>
            <a:r>
              <a:rPr lang="en-US" altLang="en-US" dirty="0">
                <a:latin typeface="Arial" panose="020B0604020202020204" pitchFamily="34" charset="0"/>
              </a:rPr>
              <a:t>The CPW supports the team in making a determination as to whether the Hearing Loss is negatively impacting the student’s ability to develop appropriate language when compared with other students with like age, cognitive levels and disabilities. Again if data indicates that language is indeed an area of need for this student, it is addressed in the IEP.</a:t>
            </a:r>
          </a:p>
          <a:p>
            <a:endParaRPr lang="en-US" altLang="en-US" dirty="0">
              <a:latin typeface="Arial" panose="020B0604020202020204" pitchFamily="34" charset="0"/>
            </a:endParaRPr>
          </a:p>
          <a:p>
            <a:r>
              <a:rPr lang="en-US" altLang="en-US" dirty="0">
                <a:latin typeface="Arial" panose="020B0604020202020204" pitchFamily="34" charset="0"/>
              </a:rPr>
              <a:t>Remember:  </a:t>
            </a:r>
            <a:r>
              <a:rPr lang="en-US" dirty="0">
                <a:cs typeface="Calibri"/>
              </a:rPr>
              <a:t>Students who will require (the IEP Team will check YES) a Communication Plan Worksheet be completed include the following:</a:t>
            </a:r>
          </a:p>
          <a:p>
            <a:pPr marL="228600" indent="-228600">
              <a:buAutoNum type="arabicPeriod"/>
            </a:pPr>
            <a:r>
              <a:rPr lang="en-US" dirty="0">
                <a:cs typeface="Calibri"/>
              </a:rPr>
              <a:t>Those in the eligibility process being considered for a primary or secondary disabling condition of hearing impairment, deafness or deaf-blindness; AND,  </a:t>
            </a:r>
          </a:p>
          <a:p>
            <a:pPr marL="228600" indent="-228600">
              <a:buAutoNum type="arabicPeriod"/>
            </a:pPr>
            <a:r>
              <a:rPr lang="en-US" dirty="0">
                <a:cs typeface="Calibri"/>
              </a:rPr>
              <a:t>Those in the eligibility process for any disability category other than HI, DF, or DB who have a confirmed, documented hearing loss of any type, nature, or degree, except those with transient, conductive hearing loss.</a:t>
            </a:r>
          </a:p>
          <a:p>
            <a:pPr marL="228600" indent="-228600">
              <a:buAutoNum type="arabicPeriod"/>
            </a:pPr>
            <a:endParaRPr lang="en-US" dirty="0">
              <a:cs typeface="Calibri"/>
            </a:endParaRPr>
          </a:p>
          <a:p>
            <a:pPr marL="228600" indent="-228600">
              <a:buAutoNum type="arabicPeriod"/>
            </a:pPr>
            <a:r>
              <a:rPr lang="en-US" dirty="0">
                <a:cs typeface="Calibri"/>
              </a:rPr>
              <a:t>Note:  if any of the students above are found eligible for special education and related services, the CPW MUST be completed at all annual review and reevaluation IEP meetings as required by Session Law 2013-119 House Bill 317.</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00F22460-B66F-454C-898F-649600F6AFD2}" type="slidenum">
              <a:rPr lang="en-US" altLang="en-US" sz="1200" smtClean="0"/>
              <a:pPr/>
              <a:t>26</a:t>
            </a:fld>
            <a:endParaRPr lang="en-US" altLang="en-US" sz="1200"/>
          </a:p>
        </p:txBody>
      </p:sp>
    </p:spTree>
    <p:extLst>
      <p:ext uri="{BB962C8B-B14F-4D97-AF65-F5344CB8AC3E}">
        <p14:creationId xmlns:p14="http://schemas.microsoft.com/office/powerpoint/2010/main" val="4083103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The Communication Plan Worksheet guides the IEP team in a discussion that reviews the current data of a student with a</a:t>
            </a:r>
            <a:r>
              <a:rPr lang="en-US" altLang="en-US" dirty="0">
                <a:latin typeface="Arial"/>
                <a:cs typeface="Arial"/>
              </a:rPr>
              <a:t> documented hearing loss. This review of data is conducted to assist</a:t>
            </a:r>
            <a:r>
              <a:rPr lang="en-US" altLang="en-US" baseline="0" dirty="0">
                <a:latin typeface="Arial"/>
                <a:cs typeface="Arial"/>
              </a:rPr>
              <a:t> the</a:t>
            </a:r>
            <a:r>
              <a:rPr lang="en-US" altLang="en-US" dirty="0">
                <a:latin typeface="Times New Roman"/>
                <a:cs typeface="Times New Roman"/>
              </a:rPr>
              <a:t> IEP in</a:t>
            </a:r>
            <a:r>
              <a:rPr lang="en-US" altLang="en-US" baseline="0" dirty="0">
                <a:latin typeface="Times New Roman"/>
                <a:cs typeface="Times New Roman"/>
              </a:rPr>
              <a:t> determining</a:t>
            </a:r>
            <a:r>
              <a:rPr lang="en-US" altLang="en-US" dirty="0">
                <a:latin typeface="Times New Roman"/>
                <a:cs typeface="Times New Roman"/>
              </a:rPr>
              <a:t>,</a:t>
            </a:r>
            <a:r>
              <a:rPr lang="en-US" altLang="en-US" baseline="0" dirty="0">
                <a:latin typeface="Times New Roman"/>
                <a:cs typeface="Times New Roman"/>
              </a:rPr>
              <a:t> “Does the student have </a:t>
            </a:r>
            <a:r>
              <a:rPr lang="en-US" altLang="en-US" dirty="0">
                <a:latin typeface="Times New Roman"/>
                <a:cs typeface="Times New Roman"/>
              </a:rPr>
              <a:t>the communication, language, and literacy skills necessary to acquire grade-level academic skills and concepts in the general education curriculum?”</a:t>
            </a:r>
            <a:endParaRPr lang="en-US" dirty="0"/>
          </a:p>
          <a:p>
            <a:endParaRPr lang="en-US" altLang="en-US" dirty="0">
              <a:latin typeface="Times New Roman"/>
              <a:cs typeface="Times New Roman"/>
            </a:endParaRPr>
          </a:p>
          <a:p>
            <a:r>
              <a:rPr lang="en-US" altLang="en-US" dirty="0">
                <a:latin typeface="Times New Roman"/>
                <a:cs typeface="Times New Roman"/>
              </a:rPr>
              <a:t>If the answer to the question is “YES”: Then the IEP team then looks at specific goals and objectives that are appropriate to support the student in other areas that may be preventing them from acquiring grade level academic skills. </a:t>
            </a:r>
          </a:p>
          <a:p>
            <a:endParaRPr lang="en-US" altLang="en-US" dirty="0">
              <a:latin typeface="Times New Roman"/>
              <a:cs typeface="Times New Roman"/>
            </a:endParaRPr>
          </a:p>
          <a:p>
            <a:r>
              <a:rPr lang="en-US" altLang="en-US" dirty="0">
                <a:latin typeface="Times New Roman"/>
                <a:cs typeface="Times New Roman"/>
              </a:rPr>
              <a:t>If the answer is “NO”: Then what is the plan to be used by the team and what Specially Designed Instruction, related services, modifications, accommodations will be used to support the  student in closing the language/vocabulary gap in order to obtain grade-level skills and concepts in the general education curriculum?</a:t>
            </a:r>
            <a:endParaRPr lang="en-US" altLang="en-US" dirty="0">
              <a:latin typeface="Arial"/>
              <a:cs typeface="Aria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621E154D-6080-45CA-85FE-B34163776117}" type="slidenum">
              <a:rPr lang="en-US" altLang="en-US" sz="1200" smtClean="0"/>
              <a:pPr/>
              <a:t>27</a:t>
            </a:fld>
            <a:endParaRPr lang="en-US" altLang="en-US" sz="1200"/>
          </a:p>
        </p:txBody>
      </p:sp>
    </p:spTree>
    <p:extLst>
      <p:ext uri="{BB962C8B-B14F-4D97-AF65-F5344CB8AC3E}">
        <p14:creationId xmlns:p14="http://schemas.microsoft.com/office/powerpoint/2010/main" val="1575845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Communication Plan Worksheet begins with the student’s personal information and information about the hearing loss with amplification type. Then, the IEP team completes Section I. Consideration of Student’s Language and Communication Needs.</a:t>
            </a:r>
            <a:r>
              <a:rPr lang="en-US" baseline="0" dirty="0"/>
              <a:t> This section begins with indicating the conversational and instructional language(s) used by the student.</a:t>
            </a:r>
            <a:endParaRPr lang="en-US" dirty="0"/>
          </a:p>
        </p:txBody>
      </p:sp>
      <p:sp>
        <p:nvSpPr>
          <p:cNvPr id="4" name="Slide Number Placeholder 3"/>
          <p:cNvSpPr>
            <a:spLocks noGrp="1"/>
          </p:cNvSpPr>
          <p:nvPr>
            <p:ph type="sldNum" sz="quarter" idx="10"/>
          </p:nvPr>
        </p:nvSpPr>
        <p:spPr/>
        <p:txBody>
          <a:bodyPr/>
          <a:lstStyle/>
          <a:p>
            <a:fld id="{8DD507BA-A86F-FE4E-B532-5AA42EC381BF}" type="slidenum">
              <a:rPr lang="en-US" smtClean="0"/>
              <a:t>28</a:t>
            </a:fld>
            <a:endParaRPr lang="en-US"/>
          </a:p>
        </p:txBody>
      </p:sp>
    </p:spTree>
    <p:extLst>
      <p:ext uri="{BB962C8B-B14F-4D97-AF65-F5344CB8AC3E}">
        <p14:creationId xmlns:p14="http://schemas.microsoft.com/office/powerpoint/2010/main" val="1265254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next in Section I. Consideration of Student’s Language and Communication Needs,</a:t>
            </a:r>
            <a:r>
              <a:rPr lang="en-US" baseline="0"/>
              <a:t> the team </a:t>
            </a:r>
            <a:r>
              <a:rPr lang="en-US"/>
              <a:t>completes number</a:t>
            </a:r>
            <a:r>
              <a:rPr lang="en-US" baseline="0"/>
              <a:t> 2, documenting </a:t>
            </a:r>
            <a:r>
              <a:rPr lang="en-US" sz="1200"/>
              <a:t>the student’s communication mode(s) and/or methods used to establish language.</a:t>
            </a:r>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29</a:t>
            </a:fld>
            <a:endParaRPr lang="en-US"/>
          </a:p>
        </p:txBody>
      </p:sp>
    </p:spTree>
    <p:extLst>
      <p:ext uri="{BB962C8B-B14F-4D97-AF65-F5344CB8AC3E}">
        <p14:creationId xmlns:p14="http://schemas.microsoft.com/office/powerpoint/2010/main" val="179408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 case where a child’s present levels of academic performance are significantly below the grade in which the child is enrolled, in order to align the IEP with grade-level content standards, the IEP Team should:</a:t>
            </a:r>
          </a:p>
          <a:p>
            <a:r>
              <a:rPr lang="en-US" b="0" dirty="0"/>
              <a:t>Consider the skills needed to make</a:t>
            </a:r>
            <a:r>
              <a:rPr lang="en-US" b="0" baseline="0" dirty="0"/>
              <a:t> progress </a:t>
            </a:r>
            <a:r>
              <a:rPr lang="en-US" b="0" dirty="0"/>
              <a:t>toward or achieve the grade level standards. For students following extended content standards, consider the progress based on </a:t>
            </a:r>
            <a:r>
              <a:rPr lang="en-US" dirty="0"/>
              <a:t>those standards and the relationship to the general standards and scope of instruction</a:t>
            </a:r>
            <a:r>
              <a:rPr lang="en-US" b="0" dirty="0"/>
              <a:t>.</a:t>
            </a:r>
            <a:r>
              <a:rPr lang="en-US" b="0" baseline="0" dirty="0"/>
              <a:t> Then, based on the data collected to determine the present levels of academic</a:t>
            </a:r>
            <a:r>
              <a:rPr lang="en-US" dirty="0"/>
              <a:t> achievement</a:t>
            </a:r>
            <a:r>
              <a:rPr lang="en-US" b="0" baseline="0" dirty="0"/>
              <a:t> and functional achievement,</a:t>
            </a:r>
            <a:endParaRPr lang="en-US" b="0" baseline="0" dirty="0">
              <a:cs typeface="Calibri"/>
            </a:endParaRPr>
          </a:p>
          <a:p>
            <a:r>
              <a:rPr lang="en-US" b="1" dirty="0"/>
              <a:t>determine</a:t>
            </a:r>
            <a:r>
              <a:rPr lang="en-US" dirty="0"/>
              <a:t> annual goals that are ambitious but achievable. </a:t>
            </a:r>
            <a:endParaRPr lang="en-US" dirty="0">
              <a:cs typeface="Calibri"/>
            </a:endParaRPr>
          </a:p>
          <a:p>
            <a:endParaRPr lang="en-US" dirty="0">
              <a:cs typeface="Calibri"/>
            </a:endParaRPr>
          </a:p>
          <a:p>
            <a:r>
              <a:rPr lang="en-US" dirty="0"/>
              <a:t>The PLAAFP should </a:t>
            </a:r>
            <a:endParaRPr lang="en-US" dirty="0">
              <a:cs typeface="Calibri"/>
            </a:endParaRPr>
          </a:p>
          <a:p>
            <a:pPr marL="171450" indent="-171450">
              <a:buFont typeface="Arial" charset="0"/>
              <a:buChar char="•"/>
            </a:pPr>
            <a:r>
              <a:rPr lang="en-US" dirty="0"/>
              <a:t>provide the baseline data to identify the present levels, and guide</a:t>
            </a:r>
            <a:r>
              <a:rPr lang="en-US" baseline="0" dirty="0"/>
              <a:t> the development of goals aligned with state standards.</a:t>
            </a:r>
            <a:r>
              <a:rPr lang="en-US" dirty="0"/>
              <a:t> </a:t>
            </a:r>
            <a:endParaRPr lang="en-US" baseline="0" dirty="0">
              <a:cs typeface="Calibri"/>
            </a:endParaRPr>
          </a:p>
          <a:p>
            <a:pPr marL="171450" indent="-171450">
              <a:buFont typeface="Arial" charset="0"/>
              <a:buChar char="•"/>
            </a:pPr>
            <a:r>
              <a:rPr lang="en-US" baseline="0" dirty="0"/>
              <a:t>lead to </a:t>
            </a:r>
            <a:r>
              <a:rPr lang="en-US" dirty="0"/>
              <a:t>annual goals, targeting what the student</a:t>
            </a:r>
            <a:r>
              <a:rPr lang="en-US" baseline="0" dirty="0"/>
              <a:t> cannot do but needs to learn; in other words, the critical skills needed to make progress.</a:t>
            </a:r>
            <a:endParaRPr lang="en-US" baseline="0" dirty="0">
              <a:cs typeface="Calibri"/>
            </a:endParaRPr>
          </a:p>
          <a:p>
            <a:pPr marL="171450" indent="-171450">
              <a:buFont typeface="Arial" charset="0"/>
              <a:buChar char="•"/>
            </a:pPr>
            <a:r>
              <a:rPr lang="en-US" baseline="0" dirty="0"/>
              <a:t>lead to ambitious annual </a:t>
            </a:r>
            <a:r>
              <a:rPr lang="en-US" dirty="0"/>
              <a:t>goals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additional resources are from:</a:t>
            </a:r>
            <a:endParaRPr lang="en-US" dirty="0">
              <a:cs typeface="Calibri"/>
            </a:endParaRPr>
          </a:p>
          <a:p>
            <a:pPr>
              <a:defRPr/>
            </a:pPr>
            <a:r>
              <a:rPr lang="en-US" dirty="0"/>
              <a:t>1.  Minnesota Department of Education, Developing Standards-Based IEP Goals and Objectives A Discussion Guide available at: https://education.state.mn.us/mdeprod/idcplg?IdcService=GET_FILE&amp;dDocName=050483&amp;RevisionSelectionMet </a:t>
            </a:r>
            <a:r>
              <a:rPr lang="en-US" dirty="0" err="1"/>
              <a:t>hod</a:t>
            </a:r>
            <a:r>
              <a:rPr lang="en-US" dirty="0"/>
              <a:t>=</a:t>
            </a:r>
            <a:r>
              <a:rPr lang="en-US" dirty="0" err="1"/>
              <a:t>latestReleased&amp;Rendition</a:t>
            </a:r>
            <a:r>
              <a:rPr lang="en-US" dirty="0"/>
              <a:t>=primary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2.  An OSEP-funded project regarding implementation of standards-based IEPs: </a:t>
            </a:r>
            <a:r>
              <a:rPr lang="en-US" dirty="0" err="1"/>
              <a:t>inForum</a:t>
            </a:r>
            <a:r>
              <a:rPr lang="en-US" dirty="0"/>
              <a:t>: Standards-Based Individualized Education Program Examples available at: www.nasdse.org/portals/0/standardsbasediepexamples.pdf</a:t>
            </a:r>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5F3145CE-630C-486A-8A07-E1ADAAF51279}" type="slidenum">
              <a:rPr lang="en-US" altLang="en-US" sz="1200"/>
              <a:pPr/>
              <a:t>3</a:t>
            </a:fld>
            <a:endParaRPr lang="en-US" altLang="en-US" sz="1200"/>
          </a:p>
        </p:txBody>
      </p:sp>
    </p:spTree>
    <p:extLst>
      <p:ext uri="{BB962C8B-B14F-4D97-AF65-F5344CB8AC3E}">
        <p14:creationId xmlns:p14="http://schemas.microsoft.com/office/powerpoint/2010/main" val="824782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in</a:t>
            </a:r>
            <a:r>
              <a:rPr lang="en-US" baseline="0"/>
              <a:t> </a:t>
            </a:r>
            <a:r>
              <a:rPr lang="en-US"/>
              <a:t>Section I. Consideration of Student’s Language and Communication Needs, for questions 3, 4, 5 and 6, the IEP team considers assessment data and describes the student’s functional language and vocabulary level, the languages and modes of communication with parents and family members, ways</a:t>
            </a:r>
            <a:r>
              <a:rPr lang="en-US" baseline="0"/>
              <a:t> </a:t>
            </a:r>
            <a:r>
              <a:rPr lang="en-US"/>
              <a:t>the language and communication needs of the student and family members can be addressed in the IEP, and any other comments needed to fully consider the Student’s Language and Communication Needs.</a:t>
            </a:r>
          </a:p>
        </p:txBody>
      </p:sp>
      <p:sp>
        <p:nvSpPr>
          <p:cNvPr id="4" name="Slide Number Placeholder 3"/>
          <p:cNvSpPr>
            <a:spLocks noGrp="1"/>
          </p:cNvSpPr>
          <p:nvPr>
            <p:ph type="sldNum" sz="quarter" idx="10"/>
          </p:nvPr>
        </p:nvSpPr>
        <p:spPr/>
        <p:txBody>
          <a:bodyPr/>
          <a:lstStyle/>
          <a:p>
            <a:fld id="{8DD507BA-A86F-FE4E-B532-5AA42EC381BF}" type="slidenum">
              <a:rPr lang="en-US" smtClean="0"/>
              <a:t>30</a:t>
            </a:fld>
            <a:endParaRPr lang="en-US"/>
          </a:p>
        </p:txBody>
      </p:sp>
    </p:spTree>
    <p:extLst>
      <p:ext uri="{BB962C8B-B14F-4D97-AF65-F5344CB8AC3E}">
        <p14:creationId xmlns:p14="http://schemas.microsoft.com/office/powerpoint/2010/main" val="174745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Next, in Section II. of the Communication Plan Worksheet, the IEP team considers, the Opportunities for Direct Communication with Peers and Professional Personnel, as well as the Opportunities for Instruction in the Child’s Language and Communication Mode by responding to the three questions.</a:t>
            </a:r>
          </a:p>
          <a:p>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31</a:t>
            </a:fld>
            <a:endParaRPr lang="en-US"/>
          </a:p>
        </p:txBody>
      </p:sp>
    </p:spTree>
    <p:extLst>
      <p:ext uri="{BB962C8B-B14F-4D97-AF65-F5344CB8AC3E}">
        <p14:creationId xmlns:p14="http://schemas.microsoft.com/office/powerpoint/2010/main" val="130283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Section III., the IEP team considers the Academic Level and answers the question, “Does the student have communication, language, and literacy skills necessary to acquire grade-level academic skills and concepts in the general education curriculum?” This followed with a description of the supports to consider to </a:t>
            </a:r>
            <a:r>
              <a:rPr lang="en-US" b="1"/>
              <a:t>continue or increase </a:t>
            </a:r>
            <a:r>
              <a:rPr lang="en-US"/>
              <a:t>proficiency, based on the answer to the first question.</a:t>
            </a:r>
          </a:p>
        </p:txBody>
      </p:sp>
      <p:sp>
        <p:nvSpPr>
          <p:cNvPr id="4" name="Slide Number Placeholder 3"/>
          <p:cNvSpPr>
            <a:spLocks noGrp="1"/>
          </p:cNvSpPr>
          <p:nvPr>
            <p:ph type="sldNum" sz="quarter" idx="10"/>
          </p:nvPr>
        </p:nvSpPr>
        <p:spPr/>
        <p:txBody>
          <a:bodyPr/>
          <a:lstStyle/>
          <a:p>
            <a:fld id="{8DD507BA-A86F-FE4E-B532-5AA42EC381BF}" type="slidenum">
              <a:rPr lang="en-US" smtClean="0"/>
              <a:t>32</a:t>
            </a:fld>
            <a:endParaRPr lang="en-US"/>
          </a:p>
        </p:txBody>
      </p:sp>
    </p:spTree>
    <p:extLst>
      <p:ext uri="{BB962C8B-B14F-4D97-AF65-F5344CB8AC3E}">
        <p14:creationId xmlns:p14="http://schemas.microsoft.com/office/powerpoint/2010/main" val="36954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in Section IV.</a:t>
            </a:r>
            <a:r>
              <a:rPr lang="en-US" baseline="0"/>
              <a:t> </a:t>
            </a:r>
            <a:r>
              <a:rPr lang="en-US"/>
              <a:t>of the Communication Plan Worksheet, the IEP team considers the Full Range of Needs. They will “Describes the student’s level of access to all other educational components of the school and the supports/accommodations to consider that allow for access,” and they will “Describe the potential opportunities for students to interact with other deaf or hard of hearing adults.”</a:t>
            </a:r>
          </a:p>
        </p:txBody>
      </p:sp>
      <p:sp>
        <p:nvSpPr>
          <p:cNvPr id="4" name="Slide Number Placeholder 3"/>
          <p:cNvSpPr>
            <a:spLocks noGrp="1"/>
          </p:cNvSpPr>
          <p:nvPr>
            <p:ph type="sldNum" sz="quarter" idx="10"/>
          </p:nvPr>
        </p:nvSpPr>
        <p:spPr/>
        <p:txBody>
          <a:bodyPr/>
          <a:lstStyle/>
          <a:p>
            <a:fld id="{8DD507BA-A86F-FE4E-B532-5AA42EC381BF}" type="slidenum">
              <a:rPr lang="en-US" smtClean="0"/>
              <a:t>33</a:t>
            </a:fld>
            <a:endParaRPr lang="en-US"/>
          </a:p>
        </p:txBody>
      </p:sp>
    </p:spTree>
    <p:extLst>
      <p:ext uri="{BB962C8B-B14F-4D97-AF65-F5344CB8AC3E}">
        <p14:creationId xmlns:p14="http://schemas.microsoft.com/office/powerpoint/2010/main" val="537934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Section V., the team considers the need for Amplification and Assistive Technology devices and/services by responding to the 2 questions. Note that if amplification or AT are not being considered, and explanation is required. </a:t>
            </a:r>
          </a:p>
        </p:txBody>
      </p:sp>
      <p:sp>
        <p:nvSpPr>
          <p:cNvPr id="4" name="Slide Number Placeholder 3"/>
          <p:cNvSpPr>
            <a:spLocks noGrp="1"/>
          </p:cNvSpPr>
          <p:nvPr>
            <p:ph type="sldNum" sz="quarter" idx="10"/>
          </p:nvPr>
        </p:nvSpPr>
        <p:spPr/>
        <p:txBody>
          <a:bodyPr/>
          <a:lstStyle/>
          <a:p>
            <a:fld id="{8DD507BA-A86F-FE4E-B532-5AA42EC381BF}" type="slidenum">
              <a:rPr lang="en-US" smtClean="0"/>
              <a:t>34</a:t>
            </a:fld>
            <a:endParaRPr lang="en-US"/>
          </a:p>
        </p:txBody>
      </p:sp>
    </p:spTree>
    <p:extLst>
      <p:ext uri="{BB962C8B-B14F-4D97-AF65-F5344CB8AC3E}">
        <p14:creationId xmlns:p14="http://schemas.microsoft.com/office/powerpoint/2010/main" val="546633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Lastly, the IEP team will provide Documentation of Data to be used in Placement Decisions by listing the formal and informal assessment measures used to address Section I., Question 3 </a:t>
            </a:r>
            <a:r>
              <a:rPr lang="en-US" sz="1200" b="0" kern="1200">
                <a:solidFill>
                  <a:schemeClr val="tx1"/>
                </a:solidFill>
                <a:effectLst/>
                <a:latin typeface="+mn-lt"/>
                <a:ea typeface="+mn-ea"/>
                <a:cs typeface="+mn-cs"/>
              </a:rPr>
              <a:t>to describe the student’s communication, language, and vocabulary skills that will be relevant when placement is being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 3 in Section 1 asked the IEP team to use “</a:t>
            </a:r>
            <a:r>
              <a:rPr lang="en-US" sz="1200" b="1" kern="1200">
                <a:solidFill>
                  <a:schemeClr val="tx1"/>
                </a:solidFill>
                <a:effectLst/>
                <a:latin typeface="+mn-lt"/>
                <a:ea typeface="+mn-ea"/>
                <a:cs typeface="+mn-cs"/>
              </a:rPr>
              <a:t>the data from annual assessments measuring language necessary for literacy, describe the student’s functional language and vocabulary level.”)</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D507BA-A86F-FE4E-B532-5AA42EC381BF}" type="slidenum">
              <a:rPr lang="en-US" smtClean="0"/>
              <a:t>35</a:t>
            </a:fld>
            <a:endParaRPr lang="en-US"/>
          </a:p>
        </p:txBody>
      </p:sp>
    </p:spTree>
    <p:extLst>
      <p:ext uri="{BB962C8B-B14F-4D97-AF65-F5344CB8AC3E}">
        <p14:creationId xmlns:p14="http://schemas.microsoft.com/office/powerpoint/2010/main" val="1548418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the considerations that are required if a student has a hearing loss, the IEP team must consider if the student has behaviors that impede learning, and if so, how the behavior is being addressed. These are examples that may be selected to indicate how the behavior is being addressed, and again, the location in the IEP must be indicated.</a:t>
            </a:r>
          </a:p>
        </p:txBody>
      </p:sp>
      <p:sp>
        <p:nvSpPr>
          <p:cNvPr id="4" name="Slide Number Placeholder 3"/>
          <p:cNvSpPr>
            <a:spLocks noGrp="1"/>
          </p:cNvSpPr>
          <p:nvPr>
            <p:ph type="sldNum" sz="quarter" idx="10"/>
          </p:nvPr>
        </p:nvSpPr>
        <p:spPr/>
        <p:txBody>
          <a:bodyPr/>
          <a:lstStyle/>
          <a:p>
            <a:fld id="{51DF7EFE-EEB2-254F-A4F5-AB87245D8112}" type="slidenum">
              <a:rPr lang="en-US" smtClean="0"/>
              <a:t>36</a:t>
            </a:fld>
            <a:endParaRPr lang="en-US"/>
          </a:p>
        </p:txBody>
      </p:sp>
    </p:spTree>
    <p:extLst>
      <p:ext uri="{BB962C8B-B14F-4D97-AF65-F5344CB8AC3E}">
        <p14:creationId xmlns:p14="http://schemas.microsoft.com/office/powerpoint/2010/main" val="179280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IEP team should also consider these additional factors. </a:t>
            </a:r>
            <a:r>
              <a:rPr lang="en-US" dirty="0"/>
              <a:t>Based on evaluations, does the student require Adapted PE? Is the student a student with a significant cognitive disability and therefore the IEP team has determined the student will</a:t>
            </a:r>
            <a:r>
              <a:rPr lang="en-US" baseline="0" dirty="0"/>
              <a:t> follow the Extended Content Standards?</a:t>
            </a:r>
            <a:r>
              <a:rPr lang="en-US" dirty="0"/>
              <a:t> </a:t>
            </a:r>
            <a:endParaRPr lang="en-US" baseline="0" dirty="0"/>
          </a:p>
          <a:p>
            <a:endParaRPr lang="en-US" baseline="0" dirty="0"/>
          </a:p>
          <a:p>
            <a:pPr>
              <a:defRPr/>
            </a:pPr>
            <a:r>
              <a:rPr lang="en-US" baseline="0" dirty="0"/>
              <a:t>The LEA then has the opportunity to again consider any additional parent concerns and to document those. </a:t>
            </a:r>
            <a:r>
              <a:rPr lang="en-US" dirty="0"/>
              <a:t>The team may have already documented concerns in the prior location of the IEP. However, if the parent shares further concerns, this allows a return to page one to address those concerns, as appropriate.</a:t>
            </a:r>
            <a:r>
              <a:rPr lang="en-US" baseline="0" dirty="0"/>
              <a:t> Lastly, additional information about possible needed supports for academic, functional, personal changes or circumstances, if these apply, can be considered and documented. For example, a</a:t>
            </a:r>
            <a:r>
              <a:rPr lang="en-US" dirty="0"/>
              <a:t>n IEP team may address upcoming transitions</a:t>
            </a:r>
            <a:r>
              <a:rPr lang="en-US" baseline="0" dirty="0"/>
              <a:t> between grade levels, schools, etc.</a:t>
            </a:r>
            <a:endParaRPr lang="en-US"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1DF7EFE-EEB2-254F-A4F5-AB87245D8112}" type="slidenum">
              <a:rPr lang="en-US" smtClean="0"/>
              <a:t>37</a:t>
            </a:fld>
            <a:endParaRPr lang="en-US"/>
          </a:p>
        </p:txBody>
      </p:sp>
    </p:spTree>
    <p:extLst>
      <p:ext uri="{BB962C8B-B14F-4D97-AF65-F5344CB8AC3E}">
        <p14:creationId xmlns:p14="http://schemas.microsoft.com/office/powerpoint/2010/main" val="42674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Candara" pitchFamily="34" charset="0"/>
              </a:rPr>
              <a:t>The PLAAFP is the cornerstone of the IEP.   It drives and links all other IEP components together to move students toward successful outcomes.</a:t>
            </a:r>
            <a:endParaRPr lang="en-US" dirty="0"/>
          </a:p>
          <a:p>
            <a:endParaRPr lang="en-US"/>
          </a:p>
          <a:p>
            <a:r>
              <a:rPr lang="en-US" dirty="0"/>
              <a:t>A PLAAFP </a:t>
            </a:r>
            <a:r>
              <a:rPr lang="en-US" baseline="0" dirty="0"/>
              <a:t>contains the measurable baseline data </a:t>
            </a:r>
            <a:r>
              <a:rPr lang="en-US" dirty="0"/>
              <a:t>describing and outlining the student's current levels of performance</a:t>
            </a:r>
            <a:r>
              <a:rPr lang="en-US" baseline="0" dirty="0"/>
              <a:t>, and explains how the disability impacts the student </a:t>
            </a:r>
            <a:r>
              <a:rPr lang="en-US" dirty="0"/>
              <a:t>participation</a:t>
            </a:r>
            <a:r>
              <a:rPr lang="en-US" baseline="0" dirty="0"/>
              <a:t> and progress in the general </a:t>
            </a:r>
            <a:r>
              <a:rPr lang="en-US" dirty="0"/>
              <a:t>curriculum. </a:t>
            </a:r>
            <a:r>
              <a:rPr lang="en-US" dirty="0">
                <a:cs typeface="Calibri"/>
              </a:rPr>
              <a:t>This leads to the goals developed with the plan of how to monitor the student's progress (PM-Progress Monitoring). Then, progress is measured regularly, and the SDI (Specially Designed Instruction) is adjusted to ensure adequate progress toward the goals from the baseline established in the PLAAFP is achieved or the IEP team meets to address a lack of progress.</a:t>
            </a:r>
            <a:endParaRPr lang="en-US" baseline="0" dirty="0">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837A9CC0-5308-48B7-A4C1-D9B0BFED6592}" type="slidenum">
              <a:rPr lang="en-US" smtClean="0"/>
              <a:t>4</a:t>
            </a:fld>
            <a:endParaRPr lang="en-US"/>
          </a:p>
        </p:txBody>
      </p:sp>
    </p:spTree>
    <p:extLst>
      <p:ext uri="{BB962C8B-B14F-4D97-AF65-F5344CB8AC3E}">
        <p14:creationId xmlns:p14="http://schemas.microsoft.com/office/powerpoint/2010/main" val="252084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a:p>
            <a:pPr marL="0" indent="0">
              <a:buFont typeface="Arial" panose="020B0604020202020204" pitchFamily="34" charset="0"/>
              <a:buNone/>
            </a:pPr>
            <a:r>
              <a:rPr lang="en-US" dirty="0"/>
              <a:t>The Dispute Resolution</a:t>
            </a:r>
            <a:r>
              <a:rPr lang="en-US" baseline="0" dirty="0"/>
              <a:t> Consultants have reported increased findings in which the quality of the PLAAFP is considered and examined.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If educators do not get the present level correct, the rest</a:t>
            </a:r>
            <a:r>
              <a:rPr lang="en-US" baseline="0" dirty="0"/>
              <a:t> of the “building” will not be stable, will be misaligned, and may not provide the information needed to accurately measure the progress. If it is not clear where to begin, other items will be off and potentially noncompliant.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PLAAFPs that are not clearly based on measurable data may be interpreted as a denial of FAPE.</a:t>
            </a:r>
          </a:p>
          <a:p>
            <a:endParaRPr lang="en-US" dirty="0"/>
          </a:p>
        </p:txBody>
      </p:sp>
      <p:sp>
        <p:nvSpPr>
          <p:cNvPr id="4" name="Slide Number Placeholder 3"/>
          <p:cNvSpPr>
            <a:spLocks noGrp="1"/>
          </p:cNvSpPr>
          <p:nvPr>
            <p:ph type="sldNum" sz="quarter" idx="10"/>
          </p:nvPr>
        </p:nvSpPr>
        <p:spPr/>
        <p:txBody>
          <a:bodyPr/>
          <a:lstStyle/>
          <a:p>
            <a:fld id="{837A9CC0-5308-48B7-A4C1-D9B0BFED6592}" type="slidenum">
              <a:rPr lang="en-US" smtClean="0"/>
              <a:t>5</a:t>
            </a:fld>
            <a:endParaRPr lang="en-US"/>
          </a:p>
        </p:txBody>
      </p:sp>
    </p:spTree>
    <p:extLst>
      <p:ext uri="{BB962C8B-B14F-4D97-AF65-F5344CB8AC3E}">
        <p14:creationId xmlns:p14="http://schemas.microsoft.com/office/powerpoint/2010/main" val="48826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 review</a:t>
            </a:r>
            <a:r>
              <a:rPr lang="en-US" baseline="0"/>
              <a:t> </a:t>
            </a:r>
            <a:r>
              <a:rPr lang="en-US"/>
              <a:t>of policy</a:t>
            </a:r>
            <a:r>
              <a:rPr lang="en-US" baseline="0"/>
              <a:t>: </a:t>
            </a:r>
            <a:r>
              <a:rPr lang="en-US"/>
              <a:t>A PLAAFP </a:t>
            </a:r>
            <a:r>
              <a:rPr lang="en-US" baseline="0"/>
              <a:t>contains </a:t>
            </a:r>
            <a:r>
              <a:rPr lang="en-US" kern="0" spc="0" baseline="0"/>
              <a:t>a </a:t>
            </a:r>
            <a:r>
              <a:rPr lang="en-US" altLang="en-US" kern="0" spc="0"/>
              <a:t>statement of the child’s present levels of academic achievement and functional performance</a:t>
            </a:r>
            <a:r>
              <a:rPr lang="en-US" altLang="en-US" kern="0" spc="0" baseline="0"/>
              <a:t> w</a:t>
            </a:r>
            <a:r>
              <a:rPr lang="en-US" baseline="0"/>
              <a:t>hich is based on measurable data. This data establishes the baseline, or the present level, from which the annual goals will be measured and on which progress will be documented. The PLAAFP explains how the disability impacts the student’s participation and progression in the general curriculum.</a:t>
            </a:r>
            <a:endParaRPr lang="en-US"/>
          </a:p>
        </p:txBody>
      </p:sp>
      <p:sp>
        <p:nvSpPr>
          <p:cNvPr id="4" name="Slide Number Placeholder 3"/>
          <p:cNvSpPr>
            <a:spLocks noGrp="1"/>
          </p:cNvSpPr>
          <p:nvPr>
            <p:ph type="sldNum" sz="quarter" idx="10"/>
          </p:nvPr>
        </p:nvSpPr>
        <p:spPr/>
        <p:txBody>
          <a:bodyPr/>
          <a:lstStyle/>
          <a:p>
            <a:fld id="{8DD507BA-A86F-FE4E-B532-5AA42EC381BF}" type="slidenum">
              <a:rPr lang="en-US" smtClean="0"/>
              <a:t>6</a:t>
            </a:fld>
            <a:endParaRPr lang="en-US"/>
          </a:p>
        </p:txBody>
      </p:sp>
    </p:spTree>
    <p:extLst>
      <p:ext uri="{BB962C8B-B14F-4D97-AF65-F5344CB8AC3E}">
        <p14:creationId xmlns:p14="http://schemas.microsoft.com/office/powerpoint/2010/main" val="339454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What are “academic and functional performance?”</a:t>
            </a:r>
          </a:p>
          <a:p>
            <a:endParaRPr lang="en-US" b="1"/>
          </a:p>
          <a:p>
            <a:r>
              <a:rPr lang="en-US" b="1"/>
              <a:t>Questions to consider to describe academic</a:t>
            </a:r>
            <a:r>
              <a:rPr lang="en-US" b="1" baseline="0"/>
              <a:t> performance</a:t>
            </a:r>
            <a:r>
              <a:rPr lang="en-US" b="1"/>
              <a:t>:</a:t>
            </a:r>
          </a:p>
          <a:p>
            <a:r>
              <a:rPr lang="en-US"/>
              <a:t>What do we know about the student’s response to academic instruction</a:t>
            </a:r>
            <a:r>
              <a:rPr lang="en-US" baseline="0"/>
              <a:t> (</a:t>
            </a:r>
            <a:r>
              <a:rPr lang="en-US"/>
              <a:t>interventions &amp;</a:t>
            </a:r>
            <a:r>
              <a:rPr lang="en-US" baseline="0"/>
              <a:t> </a:t>
            </a:r>
            <a:r>
              <a:rPr lang="en-US"/>
              <a:t>progress monitoring data)?</a:t>
            </a:r>
          </a:p>
          <a:p>
            <a:r>
              <a:rPr lang="en-US"/>
              <a:t>What programs, accommodations (i.e., classroom and testing) and/or interventions have been successful with the student? </a:t>
            </a:r>
          </a:p>
          <a:p>
            <a:r>
              <a:rPr lang="en-US"/>
              <a:t>Are there assessment data (i.e., state, district and/or classroom) that provide useful information for making decisions about the student’s strengths and needs (e.g., patterns in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have we learned from previous IEPs and the student academic data that can inform decision making?</a:t>
            </a:r>
          </a:p>
          <a:p>
            <a:r>
              <a:rPr lang="en-US"/>
              <a:t>What do we know about the preschool student’s developmental levels based on data we have collected</a:t>
            </a:r>
            <a:r>
              <a:rPr lang="en-US" baseline="0"/>
              <a:t> through assessment, instruction, and/or observations?</a:t>
            </a:r>
            <a:endParaRPr lang="en-US"/>
          </a:p>
          <a:p>
            <a:endParaRPr lang="en-US" sz="1200" b="0" i="0" u="none" strike="noStrike" kern="1200" baseline="0">
              <a:solidFill>
                <a:schemeClr val="tx1"/>
              </a:solidFill>
              <a:latin typeface="+mn-lt"/>
              <a:ea typeface="+mn-ea"/>
              <a:cs typeface="+mn-cs"/>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E64A22-E080-4EB0-8C59-8E77FEA326A1}"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10240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2/16-17/2012</a:t>
            </a:r>
          </a:p>
        </p:txBody>
      </p:sp>
      <p:sp>
        <p:nvSpPr>
          <p:cNvPr id="102406"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Susan Cecere &amp; Laurie Ray</a:t>
            </a:r>
          </a:p>
        </p:txBody>
      </p:sp>
      <p:sp>
        <p:nvSpPr>
          <p:cNvPr id="1024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Educationally-based Therapy</a:t>
            </a:r>
          </a:p>
        </p:txBody>
      </p:sp>
    </p:spTree>
    <p:extLst>
      <p:ext uri="{BB962C8B-B14F-4D97-AF65-F5344CB8AC3E}">
        <p14:creationId xmlns:p14="http://schemas.microsoft.com/office/powerpoint/2010/main" val="289304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What are “academic and functional performance?”</a:t>
            </a: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Questions to consider to describe “functional </a:t>
            </a:r>
            <a:r>
              <a:rPr lang="en-US" b="1" baseline="0"/>
              <a:t>performance?”</a:t>
            </a:r>
            <a:endParaRPr lang="en-US" b="1"/>
          </a:p>
          <a:p>
            <a:r>
              <a:rPr lang="en-US" sz="1200" b="0" i="0" u="none" strike="noStrike" kern="1200" baseline="0">
                <a:solidFill>
                  <a:schemeClr val="tx1"/>
                </a:solidFill>
                <a:latin typeface="+mn-lt"/>
                <a:ea typeface="+mn-ea"/>
                <a:cs typeface="+mn-cs"/>
              </a:rPr>
              <a:t>Does the student have other needs that are related to his or her disability but are not directly related to academic instruction/standards? </a:t>
            </a:r>
          </a:p>
          <a:p>
            <a:r>
              <a:rPr lang="en-US" sz="1200" b="0" i="0" u="none" strike="noStrike" kern="1200" baseline="0">
                <a:solidFill>
                  <a:schemeClr val="tx1"/>
                </a:solidFill>
                <a:latin typeface="+mn-lt"/>
                <a:ea typeface="+mn-ea"/>
                <a:cs typeface="+mn-cs"/>
              </a:rPr>
              <a:t>What appears to be constraining independent functioning such that specially designed instruction and related services must be provided? </a:t>
            </a:r>
            <a:endParaRPr lang="en-US" alt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Possible information sources to consider for functional performance </a:t>
            </a:r>
            <a:r>
              <a:rPr lang="en-US" sz="1200" b="0" i="0" u="none" strike="noStrike" kern="1200" baseline="0">
                <a:solidFill>
                  <a:schemeClr val="tx1"/>
                </a:solidFill>
                <a:latin typeface="+mn-lt"/>
                <a:ea typeface="+mn-ea"/>
                <a:cs typeface="+mn-cs"/>
              </a:rPr>
              <a:t>• Discipline/behavioral data, including functional behavior assessments (FBAs) • Attendance data • Observations • Outside service providers • Classroom teachers • Mental health screening information • Medical information • Transition data (including both formal and informal transition and vocational assessments and interest inventories) • Functional skills data • Evaluation reports (adaptive function, organizational checklists, related service provider reports) • Organization and study skills (illustrating independent classroom functioning)</a:t>
            </a:r>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E64A22-E080-4EB0-8C59-8E77FEA326A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10240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2/16-17/2012</a:t>
            </a:r>
          </a:p>
        </p:txBody>
      </p:sp>
      <p:sp>
        <p:nvSpPr>
          <p:cNvPr id="102406"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Susan Cecere &amp; Laurie Ray</a:t>
            </a:r>
          </a:p>
        </p:txBody>
      </p:sp>
      <p:sp>
        <p:nvSpPr>
          <p:cNvPr id="1024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9206" indent="-299695" eaLnBrk="0" hangingPunct="0">
              <a:defRPr>
                <a:solidFill>
                  <a:schemeClr val="tx1"/>
                </a:solidFill>
                <a:latin typeface="Arial" panose="020B0604020202020204" pitchFamily="34" charset="0"/>
                <a:cs typeface="Arial" panose="020B0604020202020204" pitchFamily="34" charset="0"/>
              </a:defRPr>
            </a:lvl2pPr>
            <a:lvl3pPr marL="1198778" indent="-239756" eaLnBrk="0" hangingPunct="0">
              <a:defRPr>
                <a:solidFill>
                  <a:schemeClr val="tx1"/>
                </a:solidFill>
                <a:latin typeface="Arial" panose="020B0604020202020204" pitchFamily="34" charset="0"/>
                <a:cs typeface="Arial" panose="020B0604020202020204" pitchFamily="34" charset="0"/>
              </a:defRPr>
            </a:lvl3pPr>
            <a:lvl4pPr marL="1678290" indent="-239756" eaLnBrk="0" hangingPunct="0">
              <a:defRPr>
                <a:solidFill>
                  <a:schemeClr val="tx1"/>
                </a:solidFill>
                <a:latin typeface="Arial" panose="020B0604020202020204" pitchFamily="34" charset="0"/>
                <a:cs typeface="Arial" panose="020B0604020202020204" pitchFamily="34" charset="0"/>
              </a:defRPr>
            </a:lvl4pPr>
            <a:lvl5pPr marL="2157801" indent="-239756" eaLnBrk="0" hangingPunct="0">
              <a:defRPr>
                <a:solidFill>
                  <a:schemeClr val="tx1"/>
                </a:solidFill>
                <a:latin typeface="Arial" panose="020B0604020202020204" pitchFamily="34" charset="0"/>
                <a:cs typeface="Arial" panose="020B0604020202020204" pitchFamily="34" charset="0"/>
              </a:defRPr>
            </a:lvl5pPr>
            <a:lvl6pPr marL="2637312"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6824"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6335"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5847" indent="-23975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Educationally-based Therapy</a:t>
            </a:r>
          </a:p>
        </p:txBody>
      </p:sp>
    </p:spTree>
    <p:extLst>
      <p:ext uri="{BB962C8B-B14F-4D97-AF65-F5344CB8AC3E}">
        <p14:creationId xmlns:p14="http://schemas.microsoft.com/office/powerpoint/2010/main" val="241947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the PLAAFP describes the individual strengths and needs of the student in relation to accessing and mastering the general curriculum,</a:t>
            </a:r>
            <a:r>
              <a:rPr lang="en-US" baseline="0" dirty="0"/>
              <a:t> which includes both academic and functional </a:t>
            </a:r>
            <a:r>
              <a:rPr lang="en-US" i="0" u="none" strike="noStrike" kern="1200" baseline="0" dirty="0">
                <a:latin typeface="+mn-lt"/>
                <a:ea typeface="+mn-ea"/>
                <a:cs typeface="+mn-cs"/>
              </a:rPr>
              <a:t>needs that are related to the student’s disability.</a:t>
            </a:r>
            <a:endParaRPr lang="en-US" i="0" u="none" strike="noStrike" kern="1200" baseline="0" dirty="0">
              <a:latin typeface="+mn-lt"/>
              <a:cs typeface="Calibri"/>
            </a:endParaRPr>
          </a:p>
          <a:p>
            <a:endParaRPr lang="en-US" dirty="0">
              <a:cs typeface="Calibri"/>
            </a:endParaRPr>
          </a:p>
          <a:p>
            <a:endParaRPr lang="en-US"/>
          </a:p>
          <a:p>
            <a:r>
              <a:rPr lang="en-US" dirty="0"/>
              <a:t>Next,</a:t>
            </a:r>
            <a:r>
              <a:rPr lang="en-US" baseline="0" dirty="0"/>
              <a:t> t</a:t>
            </a:r>
            <a:r>
              <a:rPr lang="en-US" dirty="0"/>
              <a:t>he PLAAFP</a:t>
            </a:r>
            <a:r>
              <a:rPr lang="en-US" baseline="0" dirty="0"/>
              <a:t> requires that you c</a:t>
            </a:r>
            <a:r>
              <a:rPr lang="en-US" dirty="0"/>
              <a:t>onsider the factors related to the student’s disability and the unique needs of that student. Then</a:t>
            </a:r>
            <a:r>
              <a:rPr lang="en-US" baseline="0" dirty="0"/>
              <a:t> based on that, the PLAAFP </a:t>
            </a:r>
            <a:r>
              <a:rPr lang="en-US" dirty="0"/>
              <a:t>describes HOW those unique factors affect the student learning, demonstrating what he or she knows, participating in instruction</a:t>
            </a:r>
            <a:r>
              <a:rPr lang="en-US" dirty="0">
                <a:cs typeface="Calibri"/>
              </a:rPr>
              <a:t>/social opportunities/functional activities, and making progress. </a:t>
            </a:r>
          </a:p>
          <a:p>
            <a:endParaRPr lang="en-US"/>
          </a:p>
          <a:p>
            <a:r>
              <a:rPr lang="en-US" b="1" dirty="0"/>
              <a:t>Questions</a:t>
            </a:r>
            <a:r>
              <a:rPr lang="en-US" b="1" baseline="0" dirty="0"/>
              <a:t> to Consider:</a:t>
            </a:r>
            <a:endParaRPr lang="en-US" dirty="0"/>
          </a:p>
          <a:p>
            <a:r>
              <a:rPr lang="en-US" dirty="0"/>
              <a:t>How does the student’s disability affect participation and progress in the general curriculum? </a:t>
            </a:r>
            <a:endParaRPr lang="en-US" dirty="0">
              <a:cs typeface="Calibri"/>
            </a:endParaRPr>
          </a:p>
          <a:p>
            <a:r>
              <a:rPr lang="en-US" dirty="0"/>
              <a:t>What skills does the student need</a:t>
            </a:r>
            <a:r>
              <a:rPr lang="en-US" baseline="0" dirty="0"/>
              <a:t> </a:t>
            </a:r>
            <a:r>
              <a:rPr lang="en-US" dirty="0"/>
              <a:t>to make progress in the general curriculum?  </a:t>
            </a:r>
            <a:endParaRPr lang="en-US" dirty="0">
              <a:cs typeface="Calibri"/>
            </a:endParaRPr>
          </a:p>
          <a:p>
            <a:r>
              <a:rPr lang="en-US" dirty="0"/>
              <a:t>Is the student on track to achieve grade level proficiency within the year?</a:t>
            </a:r>
            <a:endParaRPr lang="en-US" dirty="0">
              <a:cs typeface="Calibri"/>
            </a:endParaRPr>
          </a:p>
          <a:p>
            <a:r>
              <a:rPr lang="en-US" dirty="0"/>
              <a:t>Where is the student in comparison to the targets</a:t>
            </a:r>
            <a:r>
              <a:rPr lang="en-US" baseline="0" dirty="0"/>
              <a:t> set for students without disabilities?</a:t>
            </a:r>
            <a:r>
              <a:rPr lang="en-US" dirty="0"/>
              <a:t> </a:t>
            </a:r>
            <a:endParaRPr lang="en-US" baseline="0" dirty="0">
              <a:cs typeface="Calibri"/>
            </a:endParaRPr>
          </a:p>
          <a:p>
            <a:r>
              <a:rPr lang="en-US" dirty="0">
                <a:cs typeface="Calibri"/>
              </a:rPr>
              <a:t>How are behavior and social skills affecting involvement and progress?</a:t>
            </a:r>
          </a:p>
          <a:p>
            <a:r>
              <a:rPr lang="en-US" dirty="0">
                <a:cs typeface="Calibri"/>
              </a:rPr>
              <a:t>Where is the student with functional skills when compared to students without disabilities and how does this interfere with participation and progress?</a:t>
            </a:r>
          </a:p>
        </p:txBody>
      </p:sp>
      <p:sp>
        <p:nvSpPr>
          <p:cNvPr id="4" name="Slide Number Placeholder 3"/>
          <p:cNvSpPr>
            <a:spLocks noGrp="1"/>
          </p:cNvSpPr>
          <p:nvPr>
            <p:ph type="sldNum" sz="quarter" idx="10"/>
          </p:nvPr>
        </p:nvSpPr>
        <p:spPr/>
        <p:txBody>
          <a:bodyPr/>
          <a:lstStyle/>
          <a:p>
            <a:fld id="{8DD507BA-A86F-FE4E-B532-5AA42EC381BF}" type="slidenum">
              <a:rPr lang="en-US" smtClean="0"/>
              <a:t>9</a:t>
            </a:fld>
            <a:endParaRPr lang="en-US"/>
          </a:p>
        </p:txBody>
      </p:sp>
    </p:spTree>
    <p:extLst>
      <p:ext uri="{BB962C8B-B14F-4D97-AF65-F5344CB8AC3E}">
        <p14:creationId xmlns:p14="http://schemas.microsoft.com/office/powerpoint/2010/main" val="290636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64DD493-54A8-6645-8A1D-EE121F3751F4}" type="datetimeFigureOut">
              <a:rPr lang="en-US" smtClean="0"/>
              <a:t>7/24/18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6893BA7-6C56-9044-8436-A632F30D73D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580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4DD493-54A8-6645-8A1D-EE121F3751F4}"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70957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4DD493-54A8-6645-8A1D-EE121F3751F4}"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8715940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906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080000" cy="4495800"/>
          </a:xfrm>
        </p:spPr>
        <p:txBody>
          <a:bodyPr rtlCol="0">
            <a:normAutofit/>
          </a:bodyPr>
          <a:lstStyle/>
          <a:p>
            <a:pPr lvl="0"/>
            <a:endParaRPr lang="en-US" noProof="0"/>
          </a:p>
        </p:txBody>
      </p:sp>
      <p:sp>
        <p:nvSpPr>
          <p:cNvPr id="5" name="Slide Number Placeholder 4"/>
          <p:cNvSpPr>
            <a:spLocks noGrp="1"/>
          </p:cNvSpPr>
          <p:nvPr>
            <p:ph type="sldNum" sz="quarter" idx="10"/>
          </p:nvPr>
        </p:nvSpPr>
        <p:spPr/>
        <p:txBody>
          <a:bodyPr/>
          <a:lstStyle>
            <a:lvl1pPr>
              <a:defRPr/>
            </a:lvl1pPr>
          </a:lstStyle>
          <a:p>
            <a:fld id="{41A0C03E-1610-4E35-A420-ABA795807BA7}"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5807005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4DD493-54A8-6645-8A1D-EE121F3751F4}"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193337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DD493-54A8-6645-8A1D-EE121F3751F4}"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93BA7-6C56-9044-8436-A632F30D73D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37060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4DD493-54A8-6645-8A1D-EE121F3751F4}"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15607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4DD493-54A8-6645-8A1D-EE121F3751F4}" type="datetimeFigureOut">
              <a:rPr lang="en-US" smtClean="0"/>
              <a:t>7/24/18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201838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4DD493-54A8-6645-8A1D-EE121F3751F4}" type="datetimeFigureOut">
              <a:rPr lang="en-US" smtClean="0"/>
              <a:t>7/24/18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13713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DD493-54A8-6645-8A1D-EE121F3751F4}" type="datetimeFigureOut">
              <a:rPr lang="en-US" smtClean="0"/>
              <a:t>7/24/18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137666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DD493-54A8-6645-8A1D-EE121F3751F4}"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58446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DD493-54A8-6645-8A1D-EE121F3751F4}"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93BA7-6C56-9044-8436-A632F30D73D8}" type="slidenum">
              <a:rPr lang="en-US" smtClean="0"/>
              <a:t>‹#›</a:t>
            </a:fld>
            <a:endParaRPr lang="en-US"/>
          </a:p>
        </p:txBody>
      </p:sp>
    </p:spTree>
    <p:extLst>
      <p:ext uri="{BB962C8B-B14F-4D97-AF65-F5344CB8AC3E}">
        <p14:creationId xmlns:p14="http://schemas.microsoft.com/office/powerpoint/2010/main" val="48762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64DD493-54A8-6645-8A1D-EE121F3751F4}" type="datetimeFigureOut">
              <a:rPr lang="en-US" smtClean="0"/>
              <a:t>7/24/18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6893BA7-6C56-9044-8436-A632F30D73D8}" type="slidenum">
              <a:rPr lang="en-US" smtClean="0"/>
              <a:t>‹#›</a:t>
            </a:fld>
            <a:endParaRPr lang="en-US"/>
          </a:p>
        </p:txBody>
      </p:sp>
    </p:spTree>
    <p:extLst>
      <p:ext uri="{BB962C8B-B14F-4D97-AF65-F5344CB8AC3E}">
        <p14:creationId xmlns:p14="http://schemas.microsoft.com/office/powerpoint/2010/main" val="5434305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tif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5.tiff"/><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7.tiff"/><Relationship Id="rId5" Type="http://schemas.openxmlformats.org/officeDocument/2006/relationships/image" Target="../media/image1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17.tiff"/><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8.tiff"/><Relationship Id="rId5" Type="http://schemas.openxmlformats.org/officeDocument/2006/relationships/image" Target="../media/image37.tif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e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Individualized Education Programs</a:t>
            </a:r>
          </a:p>
        </p:txBody>
      </p:sp>
      <p:sp>
        <p:nvSpPr>
          <p:cNvPr id="3" name="Subtitle 2"/>
          <p:cNvSpPr>
            <a:spLocks noGrp="1"/>
          </p:cNvSpPr>
          <p:nvPr>
            <p:ph type="subTitle" idx="1"/>
          </p:nvPr>
        </p:nvSpPr>
        <p:spPr>
          <a:xfrm>
            <a:off x="1261872" y="4953000"/>
            <a:ext cx="9418320" cy="1539240"/>
          </a:xfrm>
        </p:spPr>
        <p:txBody>
          <a:bodyPr/>
          <a:lstStyle/>
          <a:p>
            <a:pPr>
              <a:lnSpc>
                <a:spcPct val="100000"/>
              </a:lnSpc>
              <a:spcBef>
                <a:spcPts val="0"/>
              </a:spcBef>
              <a:spcAft>
                <a:spcPts val="0"/>
              </a:spcAft>
            </a:pPr>
            <a:r>
              <a:rPr lang="en-US" dirty="0"/>
              <a:t>Module #4a:	Present Level of Academic and Functional Performance 		Consideration of Special Factors</a:t>
            </a:r>
          </a:p>
          <a:p>
            <a:pPr>
              <a:lnSpc>
                <a:spcPct val="100000"/>
              </a:lnSpc>
              <a:spcBef>
                <a:spcPts val="0"/>
              </a:spcBef>
              <a:spcAft>
                <a:spcPts val="0"/>
              </a:spcAft>
            </a:pPr>
            <a:r>
              <a:rPr lang="en-US" dirty="0"/>
              <a:t>		Communication Plan Worksheet</a:t>
            </a:r>
          </a:p>
        </p:txBody>
      </p:sp>
      <p:pic>
        <p:nvPicPr>
          <p:cNvPr id="4" name="Picture 3"/>
          <p:cNvPicPr>
            <a:picLocks noChangeAspect="1"/>
          </p:cNvPicPr>
          <p:nvPr/>
        </p:nvPicPr>
        <p:blipFill>
          <a:blip r:embed="rId3"/>
          <a:stretch>
            <a:fillRect/>
          </a:stretch>
        </p:blipFill>
        <p:spPr>
          <a:xfrm>
            <a:off x="533013" y="67003"/>
            <a:ext cx="4371211" cy="615749"/>
          </a:xfrm>
          <a:prstGeom prst="rect">
            <a:avLst/>
          </a:prstGeom>
        </p:spPr>
      </p:pic>
    </p:spTree>
    <p:extLst>
      <p:ext uri="{BB962C8B-B14F-4D97-AF65-F5344CB8AC3E}">
        <p14:creationId xmlns:p14="http://schemas.microsoft.com/office/powerpoint/2010/main" val="189321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grpSp>
        <p:nvGrpSpPr>
          <p:cNvPr id="5" name="Group 4"/>
          <p:cNvGrpSpPr/>
          <p:nvPr/>
        </p:nvGrpSpPr>
        <p:grpSpPr>
          <a:xfrm>
            <a:off x="1153657" y="455397"/>
            <a:ext cx="8287034" cy="5494802"/>
            <a:chOff x="1216287" y="705917"/>
            <a:chExt cx="8287034" cy="5494802"/>
          </a:xfrm>
        </p:grpSpPr>
        <p:sp>
          <p:nvSpPr>
            <p:cNvPr id="973" name="Shape 973"/>
            <p:cNvSpPr txBox="1"/>
            <p:nvPr/>
          </p:nvSpPr>
          <p:spPr>
            <a:xfrm>
              <a:off x="3881578" y="3296558"/>
              <a:ext cx="3188593" cy="600164"/>
            </a:xfrm>
            <a:prstGeom prst="rect">
              <a:avLst/>
            </a:prstGeom>
            <a:noFill/>
            <a:ln>
              <a:noFill/>
            </a:ln>
          </p:spPr>
          <p:txBody>
            <a:bodyPr wrap="square" lIns="91425" tIns="45700" rIns="91425" bIns="45700" anchor="t" anchorCtr="0">
              <a:noAutofit/>
            </a:bodyPr>
            <a:lstStyle/>
            <a:p>
              <a:pPr>
                <a:buClr>
                  <a:srgbClr val="C00000"/>
                </a:buClr>
              </a:pPr>
              <a:r>
                <a:rPr lang="en-US" sz="3300" b="1">
                  <a:solidFill>
                    <a:srgbClr val="002060"/>
                  </a:solidFill>
                  <a:latin typeface="Calibri"/>
                  <a:ea typeface="Calibri"/>
                  <a:cs typeface="Calibri"/>
                  <a:sym typeface="Calibri"/>
                </a:rPr>
                <a:t> Understandable</a:t>
              </a:r>
            </a:p>
          </p:txBody>
        </p:sp>
        <p:grpSp>
          <p:nvGrpSpPr>
            <p:cNvPr id="4" name="Group 3"/>
            <p:cNvGrpSpPr/>
            <p:nvPr/>
          </p:nvGrpSpPr>
          <p:grpSpPr>
            <a:xfrm>
              <a:off x="1216287" y="705917"/>
              <a:ext cx="8287034" cy="5494802"/>
              <a:chOff x="1830061" y="705917"/>
              <a:chExt cx="8287034" cy="5494802"/>
            </a:xfrm>
          </p:grpSpPr>
          <p:pic>
            <p:nvPicPr>
              <p:cNvPr id="955" name="Shape 955"/>
              <p:cNvPicPr preferRelativeResize="0"/>
              <p:nvPr/>
            </p:nvPicPr>
            <p:blipFill rotWithShape="1">
              <a:blip r:embed="rId3">
                <a:alphaModFix/>
              </a:blip>
              <a:srcRect/>
              <a:stretch/>
            </p:blipFill>
            <p:spPr>
              <a:xfrm>
                <a:off x="5146009" y="2261377"/>
                <a:ext cx="1818920" cy="1152469"/>
              </a:xfrm>
              <a:prstGeom prst="rect">
                <a:avLst/>
              </a:prstGeom>
              <a:noFill/>
              <a:ln>
                <a:noFill/>
              </a:ln>
            </p:spPr>
          </p:pic>
          <p:grpSp>
            <p:nvGrpSpPr>
              <p:cNvPr id="956" name="Shape 956"/>
              <p:cNvGrpSpPr/>
              <p:nvPr/>
            </p:nvGrpSpPr>
            <p:grpSpPr>
              <a:xfrm>
                <a:off x="2473387" y="1123903"/>
                <a:ext cx="7235968" cy="4314245"/>
                <a:chOff x="1599352" y="236281"/>
                <a:chExt cx="7044148" cy="4314245"/>
              </a:xfrm>
            </p:grpSpPr>
            <p:sp>
              <p:nvSpPr>
                <p:cNvPr id="957" name="Shape 957"/>
                <p:cNvSpPr/>
                <p:nvPr/>
              </p:nvSpPr>
              <p:spPr>
                <a:xfrm>
                  <a:off x="4048751" y="236281"/>
                  <a:ext cx="2073917" cy="1036958"/>
                </a:xfrm>
                <a:prstGeom prst="roundRect">
                  <a:avLst>
                    <a:gd name="adj" fmla="val 10000"/>
                  </a:avLst>
                </a:prstGeom>
                <a:solidFill>
                  <a:srgbClr val="FF0000"/>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endParaRPr/>
                </a:p>
              </p:txBody>
            </p:sp>
            <p:sp>
              <p:nvSpPr>
                <p:cNvPr id="958" name="Shape 958"/>
                <p:cNvSpPr txBox="1"/>
                <p:nvPr/>
              </p:nvSpPr>
              <p:spPr>
                <a:xfrm>
                  <a:off x="4079122" y="266652"/>
                  <a:ext cx="2013175" cy="976216"/>
                </a:xfrm>
                <a:prstGeom prst="rect">
                  <a:avLst/>
                </a:prstGeom>
                <a:noFill/>
                <a:ln>
                  <a:noFill/>
                </a:ln>
              </p:spPr>
              <p:txBody>
                <a:bodyPr wrap="square" lIns="102850" tIns="102850" rIns="102850" bIns="102850" anchor="ctr" anchorCtr="0">
                  <a:noAutofit/>
                </a:bodyPr>
                <a:lstStyle/>
                <a:p>
                  <a:pPr algn="ctr">
                    <a:lnSpc>
                      <a:spcPct val="90000"/>
                    </a:lnSpc>
                    <a:buClr>
                      <a:schemeClr val="lt1"/>
                    </a:buClr>
                  </a:pPr>
                  <a:r>
                    <a:rPr lang="en-US" sz="2700">
                      <a:solidFill>
                        <a:schemeClr val="lt1"/>
                      </a:solidFill>
                      <a:latin typeface="Arial"/>
                      <a:ea typeface="Arial"/>
                      <a:cs typeface="Arial"/>
                      <a:sym typeface="Arial"/>
                    </a:rPr>
                    <a:t>Current</a:t>
                  </a:r>
                </a:p>
              </p:txBody>
            </p:sp>
            <p:sp>
              <p:nvSpPr>
                <p:cNvPr id="959" name="Shape 959"/>
                <p:cNvSpPr/>
                <p:nvPr/>
              </p:nvSpPr>
              <p:spPr>
                <a:xfrm rot="2087407">
                  <a:off x="5996356" y="1448982"/>
                  <a:ext cx="699540" cy="362935"/>
                </a:xfrm>
                <a:prstGeom prst="leftRightArrow">
                  <a:avLst>
                    <a:gd name="adj1" fmla="val 60000"/>
                    <a:gd name="adj2" fmla="val 50000"/>
                  </a:avLst>
                </a:prstGeom>
                <a:solidFill>
                  <a:schemeClr val="tx1"/>
                </a:solidFill>
                <a:ln>
                  <a:noFill/>
                </a:ln>
              </p:spPr>
              <p:txBody>
                <a:bodyPr wrap="square" lIns="91425" tIns="91425" rIns="91425" bIns="91425" anchor="ctr" anchorCtr="0">
                  <a:noAutofit/>
                </a:bodyPr>
                <a:lstStyle/>
                <a:p>
                  <a:endParaRPr/>
                </a:p>
              </p:txBody>
            </p:sp>
            <p:sp>
              <p:nvSpPr>
                <p:cNvPr id="960" name="Shape 960"/>
                <p:cNvSpPr txBox="1"/>
                <p:nvPr/>
              </p:nvSpPr>
              <p:spPr>
                <a:xfrm rot="2087407">
                  <a:off x="6105237" y="1521569"/>
                  <a:ext cx="481779" cy="217761"/>
                </a:xfrm>
                <a:prstGeom prst="rect">
                  <a:avLst/>
                </a:prstGeom>
                <a:solidFill>
                  <a:schemeClr val="tx1"/>
                </a:solidFill>
                <a:ln>
                  <a:noFill/>
                </a:ln>
              </p:spPr>
              <p:txBody>
                <a:bodyPr wrap="square" lIns="0" tIns="0" rIns="0" bIns="0" anchor="ctr" anchorCtr="0">
                  <a:noAutofit/>
                </a:bodyPr>
                <a:lstStyle/>
                <a:p>
                  <a:pPr algn="ctr">
                    <a:lnSpc>
                      <a:spcPct val="90000"/>
                    </a:lnSpc>
                    <a:buClr>
                      <a:srgbClr val="000000"/>
                    </a:buClr>
                  </a:pPr>
                  <a:endParaRPr sz="1600">
                    <a:solidFill>
                      <a:schemeClr val="lt1"/>
                    </a:solidFill>
                    <a:latin typeface="Arial"/>
                    <a:ea typeface="Arial"/>
                    <a:cs typeface="Arial"/>
                    <a:sym typeface="Arial"/>
                  </a:endParaRPr>
                </a:p>
              </p:txBody>
            </p:sp>
            <p:sp>
              <p:nvSpPr>
                <p:cNvPr id="961" name="Shape 961"/>
                <p:cNvSpPr/>
                <p:nvPr/>
              </p:nvSpPr>
              <p:spPr>
                <a:xfrm>
                  <a:off x="6569583" y="1987660"/>
                  <a:ext cx="2073917" cy="1036958"/>
                </a:xfrm>
                <a:prstGeom prst="roundRect">
                  <a:avLst>
                    <a:gd name="adj" fmla="val 10000"/>
                  </a:avLst>
                </a:prstGeom>
                <a:solidFill>
                  <a:srgbClr val="002060"/>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endParaRPr/>
                </a:p>
              </p:txBody>
            </p:sp>
            <p:sp>
              <p:nvSpPr>
                <p:cNvPr id="962" name="Shape 962"/>
                <p:cNvSpPr txBox="1"/>
                <p:nvPr/>
              </p:nvSpPr>
              <p:spPr>
                <a:xfrm>
                  <a:off x="6599954" y="2018031"/>
                  <a:ext cx="2013175" cy="976216"/>
                </a:xfrm>
                <a:prstGeom prst="rect">
                  <a:avLst/>
                </a:prstGeom>
                <a:noFill/>
                <a:ln>
                  <a:noFill/>
                </a:ln>
              </p:spPr>
              <p:txBody>
                <a:bodyPr wrap="square" lIns="102850" tIns="102850" rIns="102850" bIns="102850" anchor="ctr" anchorCtr="0">
                  <a:noAutofit/>
                </a:bodyPr>
                <a:lstStyle/>
                <a:p>
                  <a:pPr algn="ctr">
                    <a:lnSpc>
                      <a:spcPct val="90000"/>
                    </a:lnSpc>
                    <a:buClr>
                      <a:schemeClr val="lt1"/>
                    </a:buClr>
                  </a:pPr>
                  <a:r>
                    <a:rPr lang="en-US" sz="2700">
                      <a:solidFill>
                        <a:schemeClr val="lt1"/>
                      </a:solidFill>
                      <a:latin typeface="Arial"/>
                      <a:ea typeface="Arial"/>
                      <a:cs typeface="Arial"/>
                      <a:sym typeface="Arial"/>
                    </a:rPr>
                    <a:t>Relevant</a:t>
                  </a:r>
                </a:p>
              </p:txBody>
            </p:sp>
            <p:sp>
              <p:nvSpPr>
                <p:cNvPr id="963" name="Shape 963"/>
                <p:cNvSpPr/>
                <p:nvPr/>
              </p:nvSpPr>
              <p:spPr>
                <a:xfrm rot="8928757">
                  <a:off x="5940592" y="3056613"/>
                  <a:ext cx="699540" cy="362935"/>
                </a:xfrm>
                <a:prstGeom prst="leftRightArrow">
                  <a:avLst>
                    <a:gd name="adj1" fmla="val 60000"/>
                    <a:gd name="adj2" fmla="val 50000"/>
                  </a:avLst>
                </a:prstGeom>
                <a:solidFill>
                  <a:schemeClr val="tx1"/>
                </a:solidFill>
                <a:ln>
                  <a:noFill/>
                </a:ln>
              </p:spPr>
              <p:txBody>
                <a:bodyPr wrap="square" lIns="91425" tIns="91425" rIns="91425" bIns="91425" anchor="ctr" anchorCtr="0">
                  <a:noAutofit/>
                </a:bodyPr>
                <a:lstStyle/>
                <a:p>
                  <a:endParaRPr/>
                </a:p>
              </p:txBody>
            </p:sp>
            <p:sp>
              <p:nvSpPr>
                <p:cNvPr id="964" name="Shape 964"/>
                <p:cNvSpPr txBox="1"/>
                <p:nvPr/>
              </p:nvSpPr>
              <p:spPr>
                <a:xfrm rot="-1871243">
                  <a:off x="6049472" y="3129200"/>
                  <a:ext cx="481779" cy="217761"/>
                </a:xfrm>
                <a:prstGeom prst="rect">
                  <a:avLst/>
                </a:prstGeom>
                <a:solidFill>
                  <a:schemeClr val="tx1"/>
                </a:solidFill>
                <a:ln>
                  <a:noFill/>
                </a:ln>
              </p:spPr>
              <p:txBody>
                <a:bodyPr wrap="square" lIns="0" tIns="0" rIns="0" bIns="0" anchor="ctr" anchorCtr="0">
                  <a:noAutofit/>
                </a:bodyPr>
                <a:lstStyle/>
                <a:p>
                  <a:pPr algn="ctr">
                    <a:lnSpc>
                      <a:spcPct val="90000"/>
                    </a:lnSpc>
                    <a:buClr>
                      <a:srgbClr val="000000"/>
                    </a:buClr>
                  </a:pPr>
                  <a:endParaRPr sz="1600">
                    <a:solidFill>
                      <a:schemeClr val="lt1"/>
                    </a:solidFill>
                    <a:latin typeface="Arial"/>
                    <a:ea typeface="Arial"/>
                    <a:cs typeface="Arial"/>
                    <a:sym typeface="Arial"/>
                  </a:endParaRPr>
                </a:p>
              </p:txBody>
            </p:sp>
            <p:sp>
              <p:nvSpPr>
                <p:cNvPr id="965" name="Shape 965"/>
                <p:cNvSpPr/>
                <p:nvPr/>
              </p:nvSpPr>
              <p:spPr>
                <a:xfrm>
                  <a:off x="4048759" y="3513568"/>
                  <a:ext cx="2073917" cy="1036958"/>
                </a:xfrm>
                <a:prstGeom prst="roundRect">
                  <a:avLst>
                    <a:gd name="adj" fmla="val 10000"/>
                  </a:avLst>
                </a:prstGeom>
                <a:solidFill>
                  <a:srgbClr val="FFFF00"/>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endParaRPr/>
                </a:p>
              </p:txBody>
            </p:sp>
            <p:sp>
              <p:nvSpPr>
                <p:cNvPr id="966" name="Shape 966"/>
                <p:cNvSpPr txBox="1"/>
                <p:nvPr/>
              </p:nvSpPr>
              <p:spPr>
                <a:xfrm>
                  <a:off x="4079130" y="3543939"/>
                  <a:ext cx="2013175" cy="976216"/>
                </a:xfrm>
                <a:prstGeom prst="rect">
                  <a:avLst/>
                </a:prstGeom>
                <a:noFill/>
                <a:ln>
                  <a:noFill/>
                </a:ln>
              </p:spPr>
              <p:txBody>
                <a:bodyPr wrap="square" lIns="102850" tIns="102850" rIns="102850" bIns="102850" anchor="ctr" anchorCtr="0">
                  <a:noAutofit/>
                </a:bodyPr>
                <a:lstStyle/>
                <a:p>
                  <a:pPr algn="ctr">
                    <a:lnSpc>
                      <a:spcPct val="90000"/>
                    </a:lnSpc>
                    <a:buClr>
                      <a:schemeClr val="dk1"/>
                    </a:buClr>
                  </a:pPr>
                  <a:r>
                    <a:rPr lang="en-US" sz="2700">
                      <a:solidFill>
                        <a:schemeClr val="dk1"/>
                      </a:solidFill>
                      <a:latin typeface="Arial"/>
                      <a:ea typeface="Arial"/>
                      <a:cs typeface="Arial"/>
                      <a:sym typeface="Arial"/>
                    </a:rPr>
                    <a:t>Objective</a:t>
                  </a:r>
                </a:p>
              </p:txBody>
            </p:sp>
            <p:sp>
              <p:nvSpPr>
                <p:cNvPr id="967" name="Shape 967"/>
                <p:cNvSpPr/>
                <p:nvPr/>
              </p:nvSpPr>
              <p:spPr>
                <a:xfrm rot="-8919395">
                  <a:off x="3599449" y="3085085"/>
                  <a:ext cx="699540" cy="362935"/>
                </a:xfrm>
                <a:prstGeom prst="leftRightArrow">
                  <a:avLst>
                    <a:gd name="adj1" fmla="val 60000"/>
                    <a:gd name="adj2" fmla="val 50000"/>
                  </a:avLst>
                </a:prstGeom>
                <a:solidFill>
                  <a:schemeClr val="tx1"/>
                </a:solidFill>
                <a:ln>
                  <a:noFill/>
                </a:ln>
              </p:spPr>
              <p:txBody>
                <a:bodyPr wrap="square" lIns="91425" tIns="91425" rIns="91425" bIns="91425" anchor="ctr" anchorCtr="0">
                  <a:noAutofit/>
                </a:bodyPr>
                <a:lstStyle/>
                <a:p>
                  <a:endParaRPr/>
                </a:p>
              </p:txBody>
            </p:sp>
            <p:sp>
              <p:nvSpPr>
                <p:cNvPr id="968" name="Shape 968"/>
                <p:cNvSpPr txBox="1"/>
                <p:nvPr/>
              </p:nvSpPr>
              <p:spPr>
                <a:xfrm rot="1880605">
                  <a:off x="3708329" y="3157672"/>
                  <a:ext cx="481779" cy="217761"/>
                </a:xfrm>
                <a:prstGeom prst="rect">
                  <a:avLst/>
                </a:prstGeom>
                <a:solidFill>
                  <a:schemeClr val="tx1"/>
                </a:solidFill>
                <a:ln>
                  <a:noFill/>
                </a:ln>
              </p:spPr>
              <p:txBody>
                <a:bodyPr wrap="square" lIns="0" tIns="0" rIns="0" bIns="0" anchor="ctr" anchorCtr="0">
                  <a:noAutofit/>
                </a:bodyPr>
                <a:lstStyle/>
                <a:p>
                  <a:pPr algn="ctr">
                    <a:lnSpc>
                      <a:spcPct val="90000"/>
                    </a:lnSpc>
                    <a:buClr>
                      <a:srgbClr val="000000"/>
                    </a:buClr>
                  </a:pPr>
                  <a:endParaRPr sz="1600">
                    <a:solidFill>
                      <a:schemeClr val="lt1"/>
                    </a:solidFill>
                    <a:latin typeface="Arial"/>
                    <a:ea typeface="Arial"/>
                    <a:cs typeface="Arial"/>
                    <a:sym typeface="Arial"/>
                  </a:endParaRPr>
                </a:p>
              </p:txBody>
            </p:sp>
            <p:sp>
              <p:nvSpPr>
                <p:cNvPr id="969" name="Shape 969"/>
                <p:cNvSpPr/>
                <p:nvPr/>
              </p:nvSpPr>
              <p:spPr>
                <a:xfrm>
                  <a:off x="1599352" y="2021762"/>
                  <a:ext cx="2073917" cy="1036958"/>
                </a:xfrm>
                <a:prstGeom prst="roundRect">
                  <a:avLst>
                    <a:gd name="adj" fmla="val 10000"/>
                  </a:avLst>
                </a:prstGeom>
                <a:solidFill>
                  <a:srgbClr val="00B050"/>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endParaRPr/>
                </a:p>
              </p:txBody>
            </p:sp>
            <p:sp>
              <p:nvSpPr>
                <p:cNvPr id="970" name="Shape 970"/>
                <p:cNvSpPr txBox="1"/>
                <p:nvPr/>
              </p:nvSpPr>
              <p:spPr>
                <a:xfrm>
                  <a:off x="1629723" y="2052133"/>
                  <a:ext cx="2013175" cy="976216"/>
                </a:xfrm>
                <a:prstGeom prst="rect">
                  <a:avLst/>
                </a:prstGeom>
                <a:noFill/>
                <a:ln>
                  <a:noFill/>
                </a:ln>
              </p:spPr>
              <p:txBody>
                <a:bodyPr wrap="square" lIns="102850" tIns="102850" rIns="102850" bIns="102850" anchor="ctr" anchorCtr="0">
                  <a:noAutofit/>
                </a:bodyPr>
                <a:lstStyle/>
                <a:p>
                  <a:pPr algn="ctr">
                    <a:lnSpc>
                      <a:spcPct val="90000"/>
                    </a:lnSpc>
                    <a:buClr>
                      <a:schemeClr val="lt1"/>
                    </a:buClr>
                  </a:pPr>
                  <a:r>
                    <a:rPr lang="en-US" sz="2700">
                      <a:solidFill>
                        <a:schemeClr val="lt1"/>
                      </a:solidFill>
                      <a:latin typeface="Arial"/>
                      <a:ea typeface="Arial"/>
                      <a:cs typeface="Arial"/>
                      <a:sym typeface="Arial"/>
                    </a:rPr>
                    <a:t>Measurable</a:t>
                  </a:r>
                </a:p>
              </p:txBody>
            </p:sp>
            <p:sp>
              <p:nvSpPr>
                <p:cNvPr id="971" name="Shape 971"/>
                <p:cNvSpPr/>
                <p:nvPr/>
              </p:nvSpPr>
              <p:spPr>
                <a:xfrm rot="-2165403">
                  <a:off x="3511240" y="1466033"/>
                  <a:ext cx="699540" cy="362935"/>
                </a:xfrm>
                <a:prstGeom prst="leftRightArrow">
                  <a:avLst>
                    <a:gd name="adj1" fmla="val 60000"/>
                    <a:gd name="adj2" fmla="val 50000"/>
                  </a:avLst>
                </a:prstGeom>
                <a:solidFill>
                  <a:schemeClr val="tx1"/>
                </a:solidFill>
                <a:ln>
                  <a:noFill/>
                </a:ln>
              </p:spPr>
              <p:txBody>
                <a:bodyPr wrap="square" lIns="91425" tIns="91425" rIns="91425" bIns="91425" anchor="ctr" anchorCtr="0">
                  <a:noAutofit/>
                </a:bodyPr>
                <a:lstStyle/>
                <a:p>
                  <a:endParaRPr/>
                </a:p>
              </p:txBody>
            </p:sp>
            <p:sp>
              <p:nvSpPr>
                <p:cNvPr id="972" name="Shape 972"/>
                <p:cNvSpPr txBox="1"/>
                <p:nvPr/>
              </p:nvSpPr>
              <p:spPr>
                <a:xfrm rot="-2165403">
                  <a:off x="3620121" y="1538620"/>
                  <a:ext cx="481779" cy="217761"/>
                </a:xfrm>
                <a:prstGeom prst="rect">
                  <a:avLst/>
                </a:prstGeom>
                <a:solidFill>
                  <a:schemeClr val="tx1"/>
                </a:solidFill>
                <a:ln>
                  <a:noFill/>
                </a:ln>
              </p:spPr>
              <p:txBody>
                <a:bodyPr wrap="square" lIns="0" tIns="0" rIns="0" bIns="0" anchor="ctr" anchorCtr="0">
                  <a:noAutofit/>
                </a:bodyPr>
                <a:lstStyle/>
                <a:p>
                  <a:pPr algn="ctr">
                    <a:lnSpc>
                      <a:spcPct val="90000"/>
                    </a:lnSpc>
                    <a:buClr>
                      <a:srgbClr val="000000"/>
                    </a:buClr>
                  </a:pPr>
                  <a:endParaRPr sz="1600">
                    <a:solidFill>
                      <a:schemeClr val="lt1"/>
                    </a:solidFill>
                    <a:latin typeface="Arial"/>
                    <a:ea typeface="Arial"/>
                    <a:cs typeface="Arial"/>
                    <a:sym typeface="Arial"/>
                  </a:endParaRPr>
                </a:p>
              </p:txBody>
            </p:sp>
          </p:grpSp>
          <p:pic>
            <p:nvPicPr>
              <p:cNvPr id="3" name="Picture 2">
                <a:extLst>
                  <a:ext uri="{FF2B5EF4-FFF2-40B4-BE49-F238E27FC236}">
                    <a16:creationId xmlns:a16="http://schemas.microsoft.com/office/drawing/2014/main" id="{A8C40796-D851-4981-9BDD-243D5CABFA98}"/>
                  </a:ext>
                </a:extLst>
              </p:cNvPr>
              <p:cNvPicPr>
                <a:picLocks noChangeAspect="1"/>
              </p:cNvPicPr>
              <p:nvPr/>
            </p:nvPicPr>
            <p:blipFill>
              <a:blip r:embed="rId4"/>
              <a:stretch>
                <a:fillRect/>
              </a:stretch>
            </p:blipFill>
            <p:spPr>
              <a:xfrm>
                <a:off x="1830061" y="3142016"/>
                <a:ext cx="1861205" cy="1651819"/>
              </a:xfrm>
              <a:prstGeom prst="rect">
                <a:avLst/>
              </a:prstGeom>
            </p:spPr>
          </p:pic>
          <p:pic>
            <p:nvPicPr>
              <p:cNvPr id="11" name="Picture 10">
                <a:extLst>
                  <a:ext uri="{FF2B5EF4-FFF2-40B4-BE49-F238E27FC236}">
                    <a16:creationId xmlns:a16="http://schemas.microsoft.com/office/drawing/2014/main" id="{EBF3FBEA-3FD8-4B58-BAF3-E0DDC4EE0E4F}"/>
                  </a:ext>
                </a:extLst>
              </p:cNvPr>
              <p:cNvPicPr>
                <a:picLocks noChangeAspect="1"/>
              </p:cNvPicPr>
              <p:nvPr/>
            </p:nvPicPr>
            <p:blipFill rotWithShape="1">
              <a:blip r:embed="rId5">
                <a:biLevel thresh="75000"/>
              </a:blip>
              <a:srcRect t="41138"/>
              <a:stretch/>
            </p:blipFill>
            <p:spPr>
              <a:xfrm>
                <a:off x="3609347" y="705917"/>
                <a:ext cx="1623818" cy="1194758"/>
              </a:xfrm>
              <a:prstGeom prst="rect">
                <a:avLst/>
              </a:prstGeom>
              <a:ln w="19050">
                <a:solidFill>
                  <a:schemeClr val="tx1"/>
                </a:solidFill>
              </a:ln>
            </p:spPr>
          </p:pic>
          <p:pic>
            <p:nvPicPr>
              <p:cNvPr id="13" name="Picture 12">
                <a:extLst>
                  <a:ext uri="{FF2B5EF4-FFF2-40B4-BE49-F238E27FC236}">
                    <a16:creationId xmlns:a16="http://schemas.microsoft.com/office/drawing/2014/main" id="{AEFB3912-740F-4221-A4F6-9F3C184C2864}"/>
                  </a:ext>
                </a:extLst>
              </p:cNvPr>
              <p:cNvPicPr>
                <a:picLocks noChangeAspect="1"/>
              </p:cNvPicPr>
              <p:nvPr/>
            </p:nvPicPr>
            <p:blipFill>
              <a:blip r:embed="rId6">
                <a:biLevel thresh="75000"/>
              </a:blip>
              <a:stretch>
                <a:fillRect/>
              </a:stretch>
            </p:blipFill>
            <p:spPr>
              <a:xfrm>
                <a:off x="5552660" y="4461241"/>
                <a:ext cx="3478956" cy="1739478"/>
              </a:xfrm>
              <a:prstGeom prst="rect">
                <a:avLst/>
              </a:prstGeom>
            </p:spPr>
          </p:pic>
          <p:pic>
            <p:nvPicPr>
              <p:cNvPr id="15" name="Picture 14">
                <a:extLst>
                  <a:ext uri="{FF2B5EF4-FFF2-40B4-BE49-F238E27FC236}">
                    <a16:creationId xmlns:a16="http://schemas.microsoft.com/office/drawing/2014/main" id="{E31AC6C9-B841-4FAB-8F1C-54A540F347F7}"/>
                  </a:ext>
                </a:extLst>
              </p:cNvPr>
              <p:cNvPicPr>
                <a:picLocks noChangeAspect="1"/>
              </p:cNvPicPr>
              <p:nvPr/>
            </p:nvPicPr>
            <p:blipFill>
              <a:blip r:embed="rId7">
                <a:duotone>
                  <a:prstClr val="black"/>
                  <a:schemeClr val="tx1">
                    <a:tint val="45000"/>
                    <a:satMod val="400000"/>
                  </a:schemeClr>
                </a:duotone>
              </a:blip>
              <a:stretch>
                <a:fillRect/>
              </a:stretch>
            </p:blipFill>
            <p:spPr>
              <a:xfrm>
                <a:off x="8867970" y="3142015"/>
                <a:ext cx="1249125" cy="1126532"/>
              </a:xfrm>
              <a:prstGeom prst="rect">
                <a:avLst/>
              </a:prstGeom>
            </p:spPr>
          </p:pic>
        </p:grpSp>
      </p:grpSp>
      <p:pic>
        <p:nvPicPr>
          <p:cNvPr id="2" name="Picture 1" descr="A close up of a sign&#10;&#10;Description generated with high confidence">
            <a:extLst>
              <a:ext uri="{FF2B5EF4-FFF2-40B4-BE49-F238E27FC236}">
                <a16:creationId xmlns:a16="http://schemas.microsoft.com/office/drawing/2014/main" id="{1EBF932B-761C-43F7-AFE0-4E9B964E8DFB}"/>
              </a:ext>
            </a:extLst>
          </p:cNvPr>
          <p:cNvPicPr>
            <a:picLocks noChangeAspect="1"/>
          </p:cNvPicPr>
          <p:nvPr/>
        </p:nvPicPr>
        <p:blipFill>
          <a:blip r:embed="rId8">
            <a:duotone>
              <a:prstClr val="black"/>
              <a:schemeClr val="tx2">
                <a:tint val="45000"/>
                <a:satMod val="400000"/>
              </a:schemeClr>
            </a:duotone>
            <a:extLst>
              <a:ext uri="{BEBA8EAE-BF5A-486C-A8C5-ECC9F3942E4B}">
                <a14:imgProps xmlns:a14="http://schemas.microsoft.com/office/drawing/2010/main">
                  <a14:imgLayer r:embed="rId9">
                    <a14:imgEffect>
                      <a14:sharpenSoften amount="30000"/>
                    </a14:imgEffect>
                    <a14:imgEffect>
                      <a14:colorTemperature colorTemp="6544"/>
                    </a14:imgEffect>
                    <a14:imgEffect>
                      <a14:saturation sat="132000"/>
                    </a14:imgEffect>
                  </a14:imgLayer>
                </a14:imgProps>
              </a:ext>
            </a:extLst>
          </a:blip>
          <a:stretch>
            <a:fillRect/>
          </a:stretch>
        </p:blipFill>
        <p:spPr>
          <a:xfrm>
            <a:off x="7094583" y="6007702"/>
            <a:ext cx="3968645" cy="558240"/>
          </a:xfrm>
          <a:prstGeom prst="rect">
            <a:avLst/>
          </a:prstGeom>
        </p:spPr>
      </p:pic>
      <p:sp>
        <p:nvSpPr>
          <p:cNvPr id="7" name="Rectangle 6">
            <a:extLst>
              <a:ext uri="{FF2B5EF4-FFF2-40B4-BE49-F238E27FC236}">
                <a16:creationId xmlns:a16="http://schemas.microsoft.com/office/drawing/2014/main" id="{72E9502D-9DBC-4BC2-9796-38D2EC9CF8E7}"/>
              </a:ext>
            </a:extLst>
          </p:cNvPr>
          <p:cNvSpPr/>
          <p:nvPr/>
        </p:nvSpPr>
        <p:spPr>
          <a:xfrm>
            <a:off x="894273" y="218536"/>
            <a:ext cx="8836323" cy="57020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64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7" name="Picture 6">
            <a:extLst>
              <a:ext uri="{FF2B5EF4-FFF2-40B4-BE49-F238E27FC236}">
                <a16:creationId xmlns:a16="http://schemas.microsoft.com/office/drawing/2014/main" id="{5FEE3B64-4D5C-440C-A14A-0E8C6A8F91B4}"/>
              </a:ext>
            </a:extLst>
          </p:cNvPr>
          <p:cNvPicPr>
            <a:picLocks noChangeAspect="1"/>
          </p:cNvPicPr>
          <p:nvPr/>
        </p:nvPicPr>
        <p:blipFill>
          <a:blip r:embed="rId3"/>
          <a:stretch>
            <a:fillRect/>
          </a:stretch>
        </p:blipFill>
        <p:spPr>
          <a:xfrm>
            <a:off x="1524000" y="987899"/>
            <a:ext cx="9144000" cy="5147672"/>
          </a:xfrm>
          <a:prstGeom prst="rect">
            <a:avLst/>
          </a:prstGeom>
        </p:spPr>
      </p:pic>
      <p:sp>
        <p:nvSpPr>
          <p:cNvPr id="284" name="Shape 284"/>
          <p:cNvSpPr txBox="1">
            <a:spLocks noGrp="1"/>
          </p:cNvSpPr>
          <p:nvPr>
            <p:ph type="title"/>
          </p:nvPr>
        </p:nvSpPr>
        <p:spPr>
          <a:xfrm>
            <a:off x="1240245" y="244949"/>
            <a:ext cx="4550253" cy="742950"/>
          </a:xfrm>
          <a:prstGeom prst="rect">
            <a:avLst/>
          </a:prstGeom>
          <a:noFill/>
          <a:ln>
            <a:noFill/>
          </a:ln>
        </p:spPr>
        <p:txBody>
          <a:bodyPr vert="horz" wrap="square" lIns="68569" tIns="34275" rIns="68569" bIns="34275" rtlCol="0" anchor="ctr" anchorCtr="0">
            <a:noAutofit/>
          </a:bodyPr>
          <a:lstStyle/>
          <a:p>
            <a:r>
              <a:rPr lang="en-US" sz="3600" b="1">
                <a:ea typeface="Arial"/>
                <a:cs typeface="Arial"/>
                <a:sym typeface="Arial"/>
              </a:rPr>
              <a:t>Common Mistakes</a:t>
            </a:r>
          </a:p>
        </p:txBody>
      </p:sp>
      <p:sp>
        <p:nvSpPr>
          <p:cNvPr id="286" name="Shape 286"/>
          <p:cNvSpPr/>
          <p:nvPr/>
        </p:nvSpPr>
        <p:spPr>
          <a:xfrm>
            <a:off x="4186043" y="2668045"/>
            <a:ext cx="4707436" cy="673484"/>
          </a:xfrm>
          <a:prstGeom prst="rect">
            <a:avLst/>
          </a:prstGeom>
          <a:noFill/>
          <a:ln>
            <a:noFill/>
          </a:ln>
        </p:spPr>
        <p:txBody>
          <a:bodyPr wrap="square" lIns="68569" tIns="34275" rIns="68569" bIns="34275" anchor="t" anchorCtr="0">
            <a:noAutofit/>
          </a:bodyPr>
          <a:lstStyle/>
          <a:p>
            <a:pPr algn="ctr"/>
            <a:r>
              <a:rPr lang="en-US" sz="3300" b="1"/>
              <a:t>Too much information...</a:t>
            </a:r>
          </a:p>
        </p:txBody>
      </p:sp>
      <p:pic>
        <p:nvPicPr>
          <p:cNvPr id="2" name="Picture 1" descr="A close up of a sign&#10;&#10;Description generated with high confidence">
            <a:extLst>
              <a:ext uri="{FF2B5EF4-FFF2-40B4-BE49-F238E27FC236}">
                <a16:creationId xmlns:a16="http://schemas.microsoft.com/office/drawing/2014/main" id="{4F911FA3-FF9D-43C1-A0A2-6AC26B779565}"/>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6892788" y="5922713"/>
            <a:ext cx="4371211" cy="615749"/>
          </a:xfrm>
          <a:prstGeom prst="rect">
            <a:avLst/>
          </a:prstGeom>
        </p:spPr>
      </p:pic>
    </p:spTree>
    <p:extLst>
      <p:ext uri="{BB962C8B-B14F-4D97-AF65-F5344CB8AC3E}">
        <p14:creationId xmlns:p14="http://schemas.microsoft.com/office/powerpoint/2010/main" val="202207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5" name="Picture 4">
            <a:extLst>
              <a:ext uri="{FF2B5EF4-FFF2-40B4-BE49-F238E27FC236}">
                <a16:creationId xmlns:a16="http://schemas.microsoft.com/office/drawing/2014/main" id="{251D1CAA-0EFD-45B9-B82B-AE36E9FC124C}"/>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28553" y="1272510"/>
            <a:ext cx="7637531" cy="4350418"/>
          </a:xfrm>
          <a:prstGeom prst="rect">
            <a:avLst/>
          </a:prstGeom>
        </p:spPr>
      </p:pic>
      <p:sp>
        <p:nvSpPr>
          <p:cNvPr id="294" name="Shape 294"/>
          <p:cNvSpPr txBox="1">
            <a:spLocks noGrp="1"/>
          </p:cNvSpPr>
          <p:nvPr>
            <p:ph type="title"/>
          </p:nvPr>
        </p:nvSpPr>
        <p:spPr>
          <a:xfrm>
            <a:off x="1392018" y="275112"/>
            <a:ext cx="7772400" cy="742950"/>
          </a:xfrm>
          <a:prstGeom prst="rect">
            <a:avLst/>
          </a:prstGeom>
          <a:noFill/>
          <a:ln>
            <a:noFill/>
          </a:ln>
        </p:spPr>
        <p:txBody>
          <a:bodyPr vert="horz" wrap="square" lIns="68569" tIns="34275" rIns="68569" bIns="34275" rtlCol="0" anchor="ctr" anchorCtr="0">
            <a:noAutofit/>
          </a:bodyPr>
          <a:lstStyle/>
          <a:p>
            <a:r>
              <a:rPr lang="en-US" sz="3600" b="1">
                <a:ea typeface="Arial"/>
                <a:cs typeface="Arial"/>
                <a:sym typeface="Arial"/>
              </a:rPr>
              <a:t>Common Mistakes</a:t>
            </a:r>
          </a:p>
        </p:txBody>
      </p:sp>
      <p:sp>
        <p:nvSpPr>
          <p:cNvPr id="295" name="Shape 295"/>
          <p:cNvSpPr txBox="1">
            <a:spLocks noGrp="1"/>
          </p:cNvSpPr>
          <p:nvPr>
            <p:ph type="body" idx="1"/>
          </p:nvPr>
        </p:nvSpPr>
        <p:spPr>
          <a:xfrm>
            <a:off x="2193684" y="1217206"/>
            <a:ext cx="3507377" cy="656949"/>
          </a:xfrm>
          <a:prstGeom prst="rect">
            <a:avLst/>
          </a:prstGeom>
          <a:noFill/>
          <a:ln>
            <a:noFill/>
          </a:ln>
        </p:spPr>
        <p:txBody>
          <a:bodyPr vert="horz" wrap="square" lIns="68569" tIns="34275" rIns="68569" bIns="34275" rtlCol="0" anchor="t" anchorCtr="0">
            <a:noAutofit/>
          </a:bodyPr>
          <a:lstStyle/>
          <a:p>
            <a:pPr marL="0" indent="-209550">
              <a:spcBef>
                <a:spcPts val="0"/>
              </a:spcBef>
              <a:buClr>
                <a:srgbClr val="6185AB"/>
              </a:buClr>
              <a:buSzPts val="4400"/>
              <a:buNone/>
            </a:pPr>
            <a:r>
              <a:rPr lang="en-US" sz="3600">
                <a:latin typeface="+mj-lt"/>
                <a:ea typeface="Arial"/>
                <a:cs typeface="Arial"/>
                <a:sym typeface="Arial"/>
              </a:rPr>
              <a:t>Too specific...</a:t>
            </a:r>
          </a:p>
          <a:p>
            <a:pPr marL="0" indent="-209550" algn="ctr">
              <a:spcBef>
                <a:spcPts val="660"/>
              </a:spcBef>
              <a:buClr>
                <a:srgbClr val="6185AB"/>
              </a:buClr>
              <a:buSzPts val="4400"/>
              <a:buNone/>
            </a:pPr>
            <a:endParaRPr sz="3300">
              <a:solidFill>
                <a:srgbClr val="6185AB"/>
              </a:solidFill>
              <a:latin typeface="Arial"/>
              <a:ea typeface="Arial"/>
              <a:cs typeface="Arial"/>
              <a:sym typeface="Arial"/>
            </a:endParaRPr>
          </a:p>
        </p:txBody>
      </p:sp>
      <p:pic>
        <p:nvPicPr>
          <p:cNvPr id="2" name="Picture 1" descr="A close up of a sign&#10;&#10;Description generated with high confidence">
            <a:extLst>
              <a:ext uri="{FF2B5EF4-FFF2-40B4-BE49-F238E27FC236}">
                <a16:creationId xmlns:a16="http://schemas.microsoft.com/office/drawing/2014/main" id="{E61D5B0A-0017-495C-A47A-8C883B54195A}"/>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sharpenSoften amount="30000"/>
                    </a14:imgEffect>
                    <a14:imgEffect>
                      <a14:colorTemperature colorTemp="6544"/>
                    </a14:imgEffect>
                    <a14:imgEffect>
                      <a14:saturation sat="132000"/>
                    </a14:imgEffect>
                  </a14:imgLayer>
                </a14:imgProps>
              </a:ext>
            </a:extLst>
          </a:blip>
          <a:stretch>
            <a:fillRect/>
          </a:stretch>
        </p:blipFill>
        <p:spPr>
          <a:xfrm>
            <a:off x="6950300" y="5822072"/>
            <a:ext cx="4184306" cy="586995"/>
          </a:xfrm>
          <a:prstGeom prst="rect">
            <a:avLst/>
          </a:prstGeom>
        </p:spPr>
      </p:pic>
    </p:spTree>
    <p:extLst>
      <p:ext uri="{BB962C8B-B14F-4D97-AF65-F5344CB8AC3E}">
        <p14:creationId xmlns:p14="http://schemas.microsoft.com/office/powerpoint/2010/main" val="158924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7" name="Picture 6">
            <a:extLst>
              <a:ext uri="{FF2B5EF4-FFF2-40B4-BE49-F238E27FC236}">
                <a16:creationId xmlns:a16="http://schemas.microsoft.com/office/drawing/2014/main" id="{CBE8D05C-F2B5-4917-9914-E6B82F8DC6ED}"/>
              </a:ext>
            </a:extLst>
          </p:cNvPr>
          <p:cNvPicPr>
            <a:picLocks noChangeAspect="1"/>
          </p:cNvPicPr>
          <p:nvPr/>
        </p:nvPicPr>
        <p:blipFill>
          <a:blip r:embed="rId3"/>
          <a:stretch>
            <a:fillRect/>
          </a:stretch>
        </p:blipFill>
        <p:spPr>
          <a:xfrm>
            <a:off x="2149292" y="1204462"/>
            <a:ext cx="7761274" cy="4632667"/>
          </a:xfrm>
          <a:prstGeom prst="rect">
            <a:avLst/>
          </a:prstGeom>
        </p:spPr>
      </p:pic>
      <p:sp>
        <p:nvSpPr>
          <p:cNvPr id="301" name="Shape 301"/>
          <p:cNvSpPr txBox="1">
            <a:spLocks noGrp="1"/>
          </p:cNvSpPr>
          <p:nvPr>
            <p:ph type="title"/>
          </p:nvPr>
        </p:nvSpPr>
        <p:spPr>
          <a:xfrm>
            <a:off x="1853852" y="425885"/>
            <a:ext cx="4821101" cy="786789"/>
          </a:xfrm>
          <a:prstGeom prst="rect">
            <a:avLst/>
          </a:prstGeom>
          <a:noFill/>
          <a:ln>
            <a:noFill/>
          </a:ln>
        </p:spPr>
        <p:txBody>
          <a:bodyPr vert="horz" wrap="square" lIns="68569" tIns="34275" rIns="68569" bIns="34275" rtlCol="0" anchor="ctr" anchorCtr="0">
            <a:noAutofit/>
          </a:bodyPr>
          <a:lstStyle/>
          <a:p>
            <a:r>
              <a:rPr lang="en-US" sz="3600" b="1">
                <a:ea typeface="Arial"/>
                <a:cs typeface="Arial"/>
                <a:sym typeface="Arial"/>
              </a:rPr>
              <a:t>Common Mistakes</a:t>
            </a:r>
          </a:p>
        </p:txBody>
      </p:sp>
      <p:sp>
        <p:nvSpPr>
          <p:cNvPr id="304" name="Shape 304"/>
          <p:cNvSpPr txBox="1">
            <a:spLocks noGrp="1"/>
          </p:cNvSpPr>
          <p:nvPr>
            <p:ph type="body" idx="1"/>
          </p:nvPr>
        </p:nvSpPr>
        <p:spPr>
          <a:xfrm>
            <a:off x="2587259" y="1221328"/>
            <a:ext cx="4615235" cy="717020"/>
          </a:xfrm>
          <a:prstGeom prst="rect">
            <a:avLst/>
          </a:prstGeom>
          <a:solidFill>
            <a:srgbClr val="E7E6E6">
              <a:alpha val="56863"/>
            </a:srgbClr>
          </a:solidFill>
          <a:ln>
            <a:noFill/>
          </a:ln>
        </p:spPr>
        <p:txBody>
          <a:bodyPr vert="horz" wrap="square" lIns="68569" tIns="34275" rIns="68569" bIns="34275" rtlCol="0" anchor="t" anchorCtr="0">
            <a:noAutofit/>
          </a:bodyPr>
          <a:lstStyle/>
          <a:p>
            <a:pPr marL="0" indent="-323850" algn="ctr">
              <a:lnSpc>
                <a:spcPct val="80000"/>
              </a:lnSpc>
              <a:spcBef>
                <a:spcPts val="0"/>
              </a:spcBef>
              <a:buClr>
                <a:schemeClr val="lt1"/>
              </a:buClr>
              <a:buSzPts val="6800"/>
              <a:buNone/>
            </a:pPr>
            <a:r>
              <a:rPr lang="en-US" sz="5100">
                <a:latin typeface="+mj-lt"/>
                <a:ea typeface="Arial"/>
                <a:cs typeface="Arial"/>
                <a:sym typeface="Arial"/>
              </a:rPr>
              <a:t>Too general...</a:t>
            </a:r>
          </a:p>
          <a:p>
            <a:pPr marL="0" indent="-178118" algn="ctr">
              <a:lnSpc>
                <a:spcPct val="80000"/>
              </a:lnSpc>
              <a:spcBef>
                <a:spcPts val="561"/>
              </a:spcBef>
              <a:buClr>
                <a:srgbClr val="6185AB"/>
              </a:buClr>
              <a:buSzPts val="3740"/>
              <a:buNone/>
            </a:pPr>
            <a:endParaRPr sz="2805">
              <a:solidFill>
                <a:srgbClr val="6185AB"/>
              </a:solidFill>
              <a:latin typeface="Arial"/>
              <a:ea typeface="Arial"/>
              <a:cs typeface="Arial"/>
              <a:sym typeface="Arial"/>
            </a:endParaRPr>
          </a:p>
        </p:txBody>
      </p:sp>
      <p:pic>
        <p:nvPicPr>
          <p:cNvPr id="2" name="Picture 1" descr="A close up of a sign&#10;&#10;Description generated with high confidence">
            <a:extLst>
              <a:ext uri="{FF2B5EF4-FFF2-40B4-BE49-F238E27FC236}">
                <a16:creationId xmlns:a16="http://schemas.microsoft.com/office/drawing/2014/main" id="{CB3A4BB9-6DAC-4982-94FF-45EA0035A17E}"/>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6925443" y="5999957"/>
            <a:ext cx="4371211" cy="615749"/>
          </a:xfrm>
          <a:prstGeom prst="rect">
            <a:avLst/>
          </a:prstGeom>
        </p:spPr>
      </p:pic>
    </p:spTree>
    <p:extLst>
      <p:ext uri="{BB962C8B-B14F-4D97-AF65-F5344CB8AC3E}">
        <p14:creationId xmlns:p14="http://schemas.microsoft.com/office/powerpoint/2010/main" val="145688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6354" y="1558411"/>
            <a:ext cx="9840546" cy="523220"/>
          </a:xfrm>
          <a:prstGeom prst="rect">
            <a:avLst/>
          </a:prstGeom>
          <a:noFill/>
          <a:ln w="38100">
            <a:solidFill>
              <a:schemeClr val="tx1"/>
            </a:solidFill>
          </a:ln>
        </p:spPr>
        <p:txBody>
          <a:bodyPr wrap="square" rtlCol="0">
            <a:spAutoFit/>
          </a:bodyPr>
          <a:lstStyle/>
          <a:p>
            <a:pPr lvl="0">
              <a:defRPr/>
            </a:pPr>
            <a:r>
              <a:rPr lang="en-US" sz="2800" b="1">
                <a:latin typeface="Times New Roman" panose="02020603050405020304" pitchFamily="18" charset="0"/>
                <a:cs typeface="Times New Roman" panose="02020603050405020304" pitchFamily="18" charset="0"/>
              </a:rPr>
              <a:t>Present Level(s) of Academic and Functional Performance</a:t>
            </a:r>
            <a:endParaRPr lang="en-US" sz="2800"/>
          </a:p>
        </p:txBody>
      </p:sp>
      <p:sp>
        <p:nvSpPr>
          <p:cNvPr id="2" name="TextBox 1"/>
          <p:cNvSpPr txBox="1"/>
          <p:nvPr/>
        </p:nvSpPr>
        <p:spPr>
          <a:xfrm>
            <a:off x="916355" y="2036011"/>
            <a:ext cx="10196146" cy="3785652"/>
          </a:xfrm>
          <a:prstGeom prst="rect">
            <a:avLst/>
          </a:prstGeom>
          <a:noFill/>
        </p:spPr>
        <p:txBody>
          <a:bodyPr wrap="square" rtlCol="0">
            <a:spAutoFit/>
          </a:bodyPr>
          <a:lstStyle/>
          <a:p>
            <a:pPr lvl="0">
              <a:defRPr/>
            </a:pPr>
            <a:r>
              <a:rPr lang="en-US" sz="3000">
                <a:solidFill>
                  <a:srgbClr val="000000"/>
                </a:solidFill>
                <a:latin typeface="Times New Roman" panose="02020603050405020304" pitchFamily="18" charset="0"/>
              </a:rPr>
              <a:t>Complete the current descriptive information by using </a:t>
            </a:r>
            <a:r>
              <a:rPr lang="en-US" sz="3000" b="1">
                <a:solidFill>
                  <a:srgbClr val="000000"/>
                </a:solidFill>
                <a:latin typeface="Times New Roman" panose="02020603050405020304" pitchFamily="18" charset="0"/>
              </a:rPr>
              <a:t>norm-referenced, criterion-referenced, or any other valid data sources</a:t>
            </a:r>
            <a:r>
              <a:rPr lang="en-US" sz="3000">
                <a:solidFill>
                  <a:srgbClr val="000000"/>
                </a:solidFill>
                <a:latin typeface="Times New Roman" panose="02020603050405020304" pitchFamily="18" charset="0"/>
              </a:rPr>
              <a:t>, as well as </a:t>
            </a:r>
            <a:r>
              <a:rPr lang="en-US" sz="3000" b="1">
                <a:solidFill>
                  <a:srgbClr val="000000"/>
                </a:solidFill>
                <a:latin typeface="Times New Roman" panose="02020603050405020304" pitchFamily="18" charset="0"/>
              </a:rPr>
              <a:t>descriptive information </a:t>
            </a:r>
            <a:r>
              <a:rPr lang="en-US" sz="3000">
                <a:solidFill>
                  <a:srgbClr val="000000"/>
                </a:solidFill>
                <a:latin typeface="Times New Roman" panose="02020603050405020304" pitchFamily="18" charset="0"/>
              </a:rPr>
              <a:t>for each of the </a:t>
            </a:r>
            <a:r>
              <a:rPr lang="en-US" sz="3000" b="1">
                <a:solidFill>
                  <a:srgbClr val="000000"/>
                </a:solidFill>
                <a:latin typeface="Times New Roman" panose="02020603050405020304" pitchFamily="18" charset="0"/>
              </a:rPr>
              <a:t>relevant</a:t>
            </a:r>
            <a:r>
              <a:rPr lang="en-US" sz="3000">
                <a:solidFill>
                  <a:srgbClr val="000000"/>
                </a:solidFill>
                <a:latin typeface="Times New Roman" panose="02020603050405020304" pitchFamily="18" charset="0"/>
              </a:rPr>
              <a:t> areas. Include </a:t>
            </a:r>
            <a:r>
              <a:rPr lang="en-US" sz="3000" b="1">
                <a:solidFill>
                  <a:srgbClr val="000000"/>
                </a:solidFill>
                <a:latin typeface="Times New Roman" panose="02020603050405020304" pitchFamily="18" charset="0"/>
              </a:rPr>
              <a:t>current academic and functional performance</a:t>
            </a:r>
            <a:r>
              <a:rPr lang="en-US" sz="3000">
                <a:solidFill>
                  <a:srgbClr val="000000"/>
                </a:solidFill>
                <a:latin typeface="Times New Roman" panose="02020603050405020304" pitchFamily="18" charset="0"/>
              </a:rPr>
              <a:t>, behaviors, social/emotional development, transition and other pertinent information. All areas assessed should be addressed and a determination made as to whether the data indicates an area is in need of specially designed instruction.</a:t>
            </a:r>
          </a:p>
        </p:txBody>
      </p:sp>
      <p:pic>
        <p:nvPicPr>
          <p:cNvPr id="3" name="Picture 2" descr="A close up of a sign&#10;&#10;Description generated with high confidence">
            <a:extLst>
              <a:ext uri="{FF2B5EF4-FFF2-40B4-BE49-F238E27FC236}">
                <a16:creationId xmlns:a16="http://schemas.microsoft.com/office/drawing/2014/main" id="{973B7A83-BFA2-4B90-8D1C-158D0A49974A}"/>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921543" y="5865204"/>
            <a:ext cx="4371211" cy="615749"/>
          </a:xfrm>
          <a:prstGeom prst="rect">
            <a:avLst/>
          </a:prstGeom>
        </p:spPr>
      </p:pic>
      <p:pic>
        <p:nvPicPr>
          <p:cNvPr id="5" name="Picture 4"/>
          <p:cNvPicPr>
            <a:picLocks noChangeAspect="1"/>
          </p:cNvPicPr>
          <p:nvPr/>
        </p:nvPicPr>
        <p:blipFill>
          <a:blip r:embed="rId5"/>
          <a:stretch>
            <a:fillRect/>
          </a:stretch>
        </p:blipFill>
        <p:spPr>
          <a:xfrm>
            <a:off x="695800" y="255286"/>
            <a:ext cx="10238900" cy="1307846"/>
          </a:xfrm>
          <a:prstGeom prst="rect">
            <a:avLst/>
          </a:prstGeom>
        </p:spPr>
      </p:pic>
    </p:spTree>
    <p:extLst>
      <p:ext uri="{BB962C8B-B14F-4D97-AF65-F5344CB8AC3E}">
        <p14:creationId xmlns:p14="http://schemas.microsoft.com/office/powerpoint/2010/main" val="100679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35653753"/>
              </p:ext>
            </p:extLst>
          </p:nvPr>
        </p:nvGraphicFramePr>
        <p:xfrm>
          <a:off x="796413" y="661357"/>
          <a:ext cx="9528065" cy="4958355"/>
        </p:xfrm>
        <a:graphic>
          <a:graphicData uri="http://schemas.openxmlformats.org/drawingml/2006/table">
            <a:tbl>
              <a:tblPr firstRow="1" bandRow="1">
                <a:tableStyleId>{2D5ABB26-0587-4C30-8999-92F81FD0307C}</a:tableStyleId>
              </a:tblPr>
              <a:tblGrid>
                <a:gridCol w="1309317">
                  <a:extLst>
                    <a:ext uri="{9D8B030D-6E8A-4147-A177-3AD203B41FA5}">
                      <a16:colId xmlns:a16="http://schemas.microsoft.com/office/drawing/2014/main" val="20000"/>
                    </a:ext>
                  </a:extLst>
                </a:gridCol>
                <a:gridCol w="6675213">
                  <a:extLst>
                    <a:ext uri="{9D8B030D-6E8A-4147-A177-3AD203B41FA5}">
                      <a16:colId xmlns:a16="http://schemas.microsoft.com/office/drawing/2014/main" val="20001"/>
                    </a:ext>
                  </a:extLst>
                </a:gridCol>
                <a:gridCol w="1543535">
                  <a:extLst>
                    <a:ext uri="{9D8B030D-6E8A-4147-A177-3AD203B41FA5}">
                      <a16:colId xmlns:a16="http://schemas.microsoft.com/office/drawing/2014/main" val="20002"/>
                    </a:ext>
                  </a:extLst>
                </a:gridCol>
              </a:tblGrid>
              <a:tr h="637870">
                <a:tc gridSpan="3">
                  <a:txBody>
                    <a:bodyPr/>
                    <a:lstStyle/>
                    <a:p>
                      <a:r>
                        <a:rPr lang="en-US" sz="1400" b="1">
                          <a:latin typeface="Arial" charset="0"/>
                          <a:ea typeface="Arial" charset="0"/>
                          <a:cs typeface="Arial" charset="0"/>
                        </a:rPr>
                        <a:t>AREA(S)</a:t>
                      </a:r>
                      <a:r>
                        <a:rPr lang="en-US" sz="1400" b="1" baseline="0">
                          <a:latin typeface="Arial" charset="0"/>
                          <a:ea typeface="Arial" charset="0"/>
                          <a:cs typeface="Arial" charset="0"/>
                        </a:rPr>
                        <a:t> IN NEED OF SPECIALLY DESIGNED INSTRUCTION (SDI) </a:t>
                      </a:r>
                      <a:r>
                        <a:rPr lang="en-US" sz="1400" b="0" baseline="0">
                          <a:latin typeface="Arial" charset="0"/>
                          <a:ea typeface="Arial" charset="0"/>
                          <a:cs typeface="Arial" charset="0"/>
                        </a:rPr>
                        <a:t>must be addressed within the IEP (e.g. annual goals, accommodations, specially-designed instruction, behavior intervention plan, etc.)</a:t>
                      </a:r>
                      <a:endParaRPr lang="en-US" sz="1400" b="1">
                        <a:latin typeface="Arial" charset="0"/>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9822">
                <a:tc>
                  <a:txBody>
                    <a:bodyPr/>
                    <a:lstStyle/>
                    <a:p>
                      <a:pPr algn="ctr"/>
                      <a:r>
                        <a:rPr lang="en-US" sz="1500" b="1">
                          <a:latin typeface="Arial" charset="0"/>
                          <a:ea typeface="Arial" charset="0"/>
                          <a:cs typeface="Arial" charset="0"/>
                        </a:rPr>
                        <a:t>Area(s) Assessed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charset="0"/>
                          <a:ea typeface="Arial" charset="0"/>
                          <a:cs typeface="Arial" charset="0"/>
                        </a:rPr>
                        <a:t>Source of Relevant Information</a:t>
                      </a:r>
                    </a:p>
                    <a:p>
                      <a:pPr algn="ctr"/>
                      <a:r>
                        <a:rPr lang="en-US" sz="1500" b="0">
                          <a:latin typeface="Arial" charset="0"/>
                          <a:ea typeface="Arial" charset="0"/>
                          <a:cs typeface="Arial" charset="0"/>
                        </a:rPr>
                        <a:t>Include date</a:t>
                      </a:r>
                      <a:r>
                        <a:rPr lang="en-US" sz="1500" b="0" baseline="0">
                          <a:latin typeface="Arial" charset="0"/>
                          <a:ea typeface="Arial" charset="0"/>
                          <a:cs typeface="Arial" charset="0"/>
                        </a:rPr>
                        <a:t> of assessment and baseline data. Scores should be self-explanatory. If not, and explanation must be included.</a:t>
                      </a:r>
                      <a:endParaRPr lang="en-US" sz="1500" b="0">
                        <a:latin typeface="Arial" charset="0"/>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charset="0"/>
                          <a:ea typeface="Arial" charset="0"/>
                          <a:cs typeface="Arial" charset="0"/>
                        </a:rPr>
                        <a:t>AREA(S) IN NEED OF SDI Yes/No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40011">
                <a:tc>
                  <a:txBody>
                    <a:bodyPr/>
                    <a:lstStyle/>
                    <a:p>
                      <a:endParaRPr lang="en-US" sz="1400">
                        <a:latin typeface="Arial" charset="0"/>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Arial" charset="0"/>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7929">
                <a:tc gridSpan="3">
                  <a:txBody>
                    <a:bodyPr/>
                    <a:lstStyle/>
                    <a:p>
                      <a:r>
                        <a:rPr lang="en-US" sz="1800">
                          <a:latin typeface="Arial" charset="0"/>
                          <a:ea typeface="Arial" charset="0"/>
                          <a:cs typeface="Arial" charset="0"/>
                        </a:rPr>
                        <a:t>Present Level of Performance: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6272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tx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 name="Picture 1" descr="A close up of a sign&#10;&#10;Description generated with high confidence">
            <a:extLst>
              <a:ext uri="{FF2B5EF4-FFF2-40B4-BE49-F238E27FC236}">
                <a16:creationId xmlns:a16="http://schemas.microsoft.com/office/drawing/2014/main" id="{6C7D76DE-2C48-4D14-BD28-D97E4E53E8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892788" y="5793317"/>
            <a:ext cx="4371211" cy="615749"/>
          </a:xfrm>
          <a:prstGeom prst="rect">
            <a:avLst/>
          </a:prstGeom>
        </p:spPr>
      </p:pic>
    </p:spTree>
    <p:extLst>
      <p:ext uri="{BB962C8B-B14F-4D97-AF65-F5344CB8AC3E}">
        <p14:creationId xmlns:p14="http://schemas.microsoft.com/office/powerpoint/2010/main" val="81675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44232253"/>
              </p:ext>
            </p:extLst>
          </p:nvPr>
        </p:nvGraphicFramePr>
        <p:xfrm>
          <a:off x="594360" y="505000"/>
          <a:ext cx="10081260" cy="5834115"/>
        </p:xfrm>
        <a:graphic>
          <a:graphicData uri="http://schemas.openxmlformats.org/drawingml/2006/table">
            <a:tbl>
              <a:tblPr firstRow="1" bandRow="1">
                <a:tableStyleId>{2D5ABB26-0587-4C30-8999-92F81FD0307C}</a:tableStyleId>
              </a:tblPr>
              <a:tblGrid>
                <a:gridCol w="1385336">
                  <a:extLst>
                    <a:ext uri="{9D8B030D-6E8A-4147-A177-3AD203B41FA5}">
                      <a16:colId xmlns:a16="http://schemas.microsoft.com/office/drawing/2014/main" val="20000"/>
                    </a:ext>
                  </a:extLst>
                </a:gridCol>
                <a:gridCol w="7239723">
                  <a:extLst>
                    <a:ext uri="{9D8B030D-6E8A-4147-A177-3AD203B41FA5}">
                      <a16:colId xmlns:a16="http://schemas.microsoft.com/office/drawing/2014/main" val="20001"/>
                    </a:ext>
                  </a:extLst>
                </a:gridCol>
                <a:gridCol w="1456201">
                  <a:extLst>
                    <a:ext uri="{9D8B030D-6E8A-4147-A177-3AD203B41FA5}">
                      <a16:colId xmlns:a16="http://schemas.microsoft.com/office/drawing/2014/main" val="20002"/>
                    </a:ext>
                  </a:extLst>
                </a:gridCol>
              </a:tblGrid>
              <a:tr h="634380">
                <a:tc gridSpan="3">
                  <a:txBody>
                    <a:bodyPr/>
                    <a:lstStyle/>
                    <a:p>
                      <a:r>
                        <a:rPr lang="en-US" sz="1400" b="1">
                          <a:latin typeface="Arial" charset="0"/>
                          <a:ea typeface="Arial" charset="0"/>
                          <a:cs typeface="Arial" charset="0"/>
                        </a:rPr>
                        <a:t>AREA(S)</a:t>
                      </a:r>
                      <a:r>
                        <a:rPr lang="en-US" sz="1400" b="1" baseline="0">
                          <a:latin typeface="Arial" charset="0"/>
                          <a:ea typeface="Arial" charset="0"/>
                          <a:cs typeface="Arial" charset="0"/>
                        </a:rPr>
                        <a:t> IN NEED OF SPECIALLY DESIGNED INSTRUCTION (SDI) </a:t>
                      </a:r>
                      <a:r>
                        <a:rPr lang="en-US" sz="1400" b="0" baseline="0">
                          <a:latin typeface="Arial" charset="0"/>
                          <a:ea typeface="Arial" charset="0"/>
                          <a:cs typeface="Arial" charset="0"/>
                        </a:rPr>
                        <a:t>must be addressed within the IEP (e.g. annual goals, accommodations, specially-designed instruction, behavior intervention plan, etc.)</a:t>
                      </a:r>
                      <a:endParaRPr lang="en-US" sz="1400" b="1">
                        <a:latin typeface="Arial" charset="0"/>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54854">
                <a:tc>
                  <a:txBody>
                    <a:bodyPr/>
                    <a:lstStyle/>
                    <a:p>
                      <a:pPr algn="ctr"/>
                      <a:r>
                        <a:rPr lang="en-US" sz="1500" b="1">
                          <a:latin typeface="Arial" charset="0"/>
                          <a:ea typeface="Arial" charset="0"/>
                          <a:cs typeface="Arial" charset="0"/>
                        </a:rPr>
                        <a:t>Area(s) Assessed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charset="0"/>
                          <a:ea typeface="Arial" charset="0"/>
                          <a:cs typeface="Arial" charset="0"/>
                        </a:rPr>
                        <a:t>Source of Relevant Information</a:t>
                      </a:r>
                    </a:p>
                    <a:p>
                      <a:pPr algn="ctr"/>
                      <a:r>
                        <a:rPr lang="en-US" sz="1500" b="0">
                          <a:latin typeface="Arial" charset="0"/>
                          <a:ea typeface="Arial" charset="0"/>
                          <a:cs typeface="Arial" charset="0"/>
                        </a:rPr>
                        <a:t>Include date</a:t>
                      </a:r>
                      <a:r>
                        <a:rPr lang="en-US" sz="1500" b="0" baseline="0">
                          <a:latin typeface="Arial" charset="0"/>
                          <a:ea typeface="Arial" charset="0"/>
                          <a:cs typeface="Arial" charset="0"/>
                        </a:rPr>
                        <a:t> of assessment and baseline data. Scores should be self-explanatory. If not, and explanation must be included.</a:t>
                      </a:r>
                      <a:endParaRPr lang="en-US" sz="1500" b="0">
                        <a:latin typeface="Arial" charset="0"/>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charset="0"/>
                          <a:ea typeface="Arial" charset="0"/>
                          <a:cs typeface="Arial" charset="0"/>
                        </a:rPr>
                        <a:t>AREA(S) IN NEED OF SDI Yes/No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1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charset="0"/>
                          <a:ea typeface="Times New Roman" charset="0"/>
                          <a:cs typeface="Times New Roman" charset="0"/>
                        </a:rPr>
                        <a:t>Reading Fluency</a:t>
                      </a:r>
                    </a:p>
                    <a:p>
                      <a:endParaRPr lang="en-US" sz="1400" dirty="0">
                        <a:latin typeface="Arial" charset="0"/>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600" b="0" i="0">
                          <a:solidFill>
                            <a:srgbClr val="000000"/>
                          </a:solidFill>
                          <a:effectLst/>
                          <a:latin typeface="Times New Roman" panose="02020603050405020304" pitchFamily="18" charset="0"/>
                        </a:rPr>
                        <a:t>Phonics Survey 06/04/2017​</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Times New Roman" panose="02020603050405020304" pitchFamily="18" charset="0"/>
                        </a:rPr>
                        <a:t>9/10 closed syllable words with blends and diagraphs​</a:t>
                      </a:r>
                      <a:endParaRPr lang="en-US" sz="1600" b="0" i="0">
                        <a:solidFill>
                          <a:srgbClr val="000000"/>
                        </a:solidFill>
                        <a:effectLst/>
                        <a:latin typeface="Segoe UI" panose="020B0502040204020203" pitchFamily="34" charset="0"/>
                      </a:endParaRPr>
                    </a:p>
                    <a:p>
                      <a:pPr algn="l" rtl="0" fontAlgn="base"/>
                      <a:r>
                        <a:rPr lang="en-US" sz="1600" b="0" i="0" err="1">
                          <a:solidFill>
                            <a:srgbClr val="000000"/>
                          </a:solidFill>
                          <a:effectLst/>
                          <a:latin typeface="Times New Roman" panose="02020603050405020304" pitchFamily="18" charset="0"/>
                        </a:rPr>
                        <a:t>CVCe</a:t>
                      </a:r>
                      <a:r>
                        <a:rPr lang="en-US" sz="1600" b="0" i="0">
                          <a:solidFill>
                            <a:srgbClr val="000000"/>
                          </a:solidFill>
                          <a:effectLst/>
                          <a:latin typeface="Times New Roman" panose="02020603050405020304" pitchFamily="18" charset="0"/>
                        </a:rPr>
                        <a:t> words 1/10 and vowel team syllables 0/10​</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Times New Roman" panose="02020603050405020304" pitchFamily="18" charset="0"/>
                        </a:rPr>
                        <a:t>Kindergarten high frequency words 100% and 1st grade high frequency words 98%​</a:t>
                      </a:r>
                      <a:endParaRPr lang="en-US" sz="1600" b="0" i="0">
                        <a:solidFill>
                          <a:srgbClr val="000000"/>
                        </a:solidFill>
                        <a:effectLst/>
                        <a:latin typeface="Segoe UI" panose="020B0502040204020203" pitchFamily="34" charset="0"/>
                      </a:endParaRPr>
                    </a:p>
                    <a:p>
                      <a:pPr algn="l" rtl="0" fontAlgn="base"/>
                      <a:r>
                        <a:rPr lang="en-US" sz="1600" b="0" i="0">
                          <a:solidFill>
                            <a:srgbClr val="000000"/>
                          </a:solidFill>
                          <a:effectLst/>
                          <a:latin typeface="Times New Roman" panose="02020603050405020304" pitchFamily="18" charset="0"/>
                        </a:rPr>
                        <a:t>Oral reading measures of rate and accuracy using graded passages at 1st and 2nd grade level (05/15/2018 and 05/20/2018) </a:t>
                      </a:r>
                    </a:p>
                    <a:p>
                      <a:pPr algn="l" rtl="0" fontAlgn="base"/>
                      <a:r>
                        <a:rPr lang="en-US" sz="1600" b="0" i="0">
                          <a:solidFill>
                            <a:srgbClr val="000000"/>
                          </a:solidFill>
                          <a:effectLst/>
                          <a:latin typeface="Times New Roman" panose="02020603050405020304" pitchFamily="18" charset="0"/>
                        </a:rPr>
                        <a:t>Average correct response to weekly comprehension questions (Independent 1/5 and with moderate cues 4.5/5)</a:t>
                      </a:r>
                      <a:endParaRPr lang="en-US" sz="1600" b="0" i="0">
                        <a:solidFill>
                          <a:srgbClr val="000000"/>
                        </a:solidFill>
                        <a:effectLst/>
                        <a:latin typeface="Segoe UI"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Arial" charset="0"/>
                          <a:ea typeface="Arial" charset="0"/>
                          <a:cs typeface="Arial" charset="0"/>
                        </a:rPr>
                        <a:t>YES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6761">
                <a:tc gridSpan="3">
                  <a:txBody>
                    <a:bodyPr/>
                    <a:lstStyle/>
                    <a:p>
                      <a:r>
                        <a:rPr lang="en-US" sz="1500">
                          <a:latin typeface="Arial" charset="0"/>
                          <a:ea typeface="Arial" charset="0"/>
                          <a:cs typeface="Arial" charset="0"/>
                        </a:rPr>
                        <a:t>Present Level of Performance: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523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Times New Roman" charset="0"/>
                          <a:ea typeface="Times New Roman" charset="0"/>
                          <a:cs typeface="Times New Roman" charset="0"/>
                        </a:rPr>
                        <a:t>Mario is able to accurately read 9/10 closed syllable words</a:t>
                      </a:r>
                      <a:r>
                        <a:rPr lang="en-US" sz="1800" b="0" i="0" u="none" strike="noStrike" kern="1200" baseline="0" dirty="0">
                          <a:solidFill>
                            <a:schemeClr val="tx1"/>
                          </a:solidFill>
                          <a:effectLst/>
                          <a:latin typeface="Times New Roman" charset="0"/>
                          <a:ea typeface="Times New Roman" charset="0"/>
                          <a:cs typeface="Times New Roman" charset="0"/>
                        </a:rPr>
                        <a:t> containing consonants blends and digraphs. </a:t>
                      </a:r>
                      <a:r>
                        <a:rPr lang="en-US" sz="1800" b="0" i="0" u="none" strike="noStrike" kern="1200" dirty="0">
                          <a:solidFill>
                            <a:schemeClr val="tx1"/>
                          </a:solidFill>
                          <a:effectLst/>
                          <a:latin typeface="Times New Roman" charset="0"/>
                          <a:ea typeface="Times New Roman" charset="0"/>
                          <a:cs typeface="Times New Roman" charset="0"/>
                        </a:rPr>
                        <a:t>He can decode CVC words with blends (</a:t>
                      </a:r>
                      <a:r>
                        <a:rPr lang="en-US" sz="1800" b="0" i="0" u="none" strike="noStrike" kern="1200" dirty="0" err="1">
                          <a:solidFill>
                            <a:schemeClr val="tx1"/>
                          </a:solidFill>
                          <a:effectLst/>
                          <a:latin typeface="Times New Roman" charset="0"/>
                          <a:ea typeface="Times New Roman" charset="0"/>
                          <a:cs typeface="Times New Roman" charset="0"/>
                        </a:rPr>
                        <a:t>ie</a:t>
                      </a:r>
                      <a:r>
                        <a:rPr lang="en-US" sz="1800" b="0" i="0" u="none" strike="noStrike" kern="1200" dirty="0">
                          <a:solidFill>
                            <a:schemeClr val="tx1"/>
                          </a:solidFill>
                          <a:effectLst/>
                          <a:latin typeface="Times New Roman" charset="0"/>
                          <a:ea typeface="Times New Roman" charset="0"/>
                          <a:cs typeface="Times New Roman" charset="0"/>
                        </a:rPr>
                        <a:t>: </a:t>
                      </a:r>
                      <a:r>
                        <a:rPr lang="en-US" sz="1800" b="0" i="0" u="none" strike="noStrike" kern="1200" dirty="0" err="1">
                          <a:solidFill>
                            <a:schemeClr val="tx1"/>
                          </a:solidFill>
                          <a:effectLst/>
                          <a:latin typeface="Times New Roman" charset="0"/>
                          <a:ea typeface="Times New Roman" charset="0"/>
                          <a:cs typeface="Times New Roman" charset="0"/>
                        </a:rPr>
                        <a:t>sp</a:t>
                      </a:r>
                      <a:r>
                        <a:rPr lang="en-US" sz="1800" b="0" i="0" u="none" strike="noStrike" kern="1200" dirty="0">
                          <a:solidFill>
                            <a:schemeClr val="tx1"/>
                          </a:solidFill>
                          <a:effectLst/>
                          <a:latin typeface="Times New Roman" charset="0"/>
                          <a:ea typeface="Times New Roman" charset="0"/>
                          <a:cs typeface="Times New Roman" charset="0"/>
                        </a:rPr>
                        <a:t>-, </a:t>
                      </a:r>
                      <a:r>
                        <a:rPr lang="en-US" sz="1800" b="0" i="0" u="none" strike="noStrike" kern="1200" dirty="0" err="1">
                          <a:solidFill>
                            <a:schemeClr val="tx1"/>
                          </a:solidFill>
                          <a:effectLst/>
                          <a:latin typeface="Times New Roman" charset="0"/>
                          <a:ea typeface="Times New Roman" charset="0"/>
                          <a:cs typeface="Times New Roman" charset="0"/>
                        </a:rPr>
                        <a:t>br</a:t>
                      </a:r>
                      <a:r>
                        <a:rPr lang="en-US" sz="1800" b="0" i="0" u="none" strike="noStrike" kern="1200" dirty="0">
                          <a:solidFill>
                            <a:schemeClr val="tx1"/>
                          </a:solidFill>
                          <a:effectLst/>
                          <a:latin typeface="Times New Roman" charset="0"/>
                          <a:ea typeface="Times New Roman" charset="0"/>
                          <a:cs typeface="Times New Roman" charset="0"/>
                        </a:rPr>
                        <a:t>-), but does not decode words with long vowel patterns (</a:t>
                      </a:r>
                      <a:r>
                        <a:rPr lang="en-US" sz="1800" b="0" i="0" u="none" strike="noStrike" kern="1200" dirty="0" err="1">
                          <a:solidFill>
                            <a:schemeClr val="tx1"/>
                          </a:solidFill>
                          <a:effectLst/>
                          <a:latin typeface="Times New Roman" charset="0"/>
                          <a:ea typeface="Times New Roman" charset="0"/>
                          <a:cs typeface="Times New Roman" charset="0"/>
                        </a:rPr>
                        <a:t>CVCe</a:t>
                      </a:r>
                      <a:r>
                        <a:rPr lang="en-US" sz="1800" b="0" i="0" u="none" strike="noStrike" kern="1200" dirty="0">
                          <a:solidFill>
                            <a:schemeClr val="tx1"/>
                          </a:solidFill>
                          <a:effectLst/>
                          <a:latin typeface="Times New Roman" charset="0"/>
                          <a:ea typeface="Times New Roman" charset="0"/>
                          <a:cs typeface="Times New Roman" charset="0"/>
                        </a:rPr>
                        <a:t>) </a:t>
                      </a:r>
                      <a:r>
                        <a:rPr lang="en-US" sz="1800" dirty="0">
                          <a:solidFill>
                            <a:schemeClr val="tx1"/>
                          </a:solidFill>
                          <a:latin typeface="Times New Roman" charset="0"/>
                          <a:ea typeface="Times New Roman" charset="0"/>
                          <a:cs typeface="Times New Roman" charset="0"/>
                        </a:rPr>
                        <a:t>or vowel team syllables.</a:t>
                      </a:r>
                      <a:r>
                        <a:rPr lang="en-US" sz="1800" baseline="0" dirty="0">
                          <a:solidFill>
                            <a:schemeClr val="tx1"/>
                          </a:solidFill>
                          <a:latin typeface="Times New Roman" charset="0"/>
                          <a:ea typeface="Times New Roman" charset="0"/>
                          <a:cs typeface="Times New Roman" charset="0"/>
                        </a:rPr>
                        <a:t> </a:t>
                      </a:r>
                      <a:r>
                        <a:rPr lang="en-US" sz="1800" b="0" i="0" u="none" strike="noStrike" kern="1200" dirty="0">
                          <a:solidFill>
                            <a:schemeClr val="tx1"/>
                          </a:solidFill>
                          <a:effectLst/>
                          <a:latin typeface="Times New Roman" charset="0"/>
                          <a:ea typeface="Times New Roman" charset="0"/>
                          <a:cs typeface="Times New Roman" charset="0"/>
                        </a:rPr>
                        <a:t>He is unable to apply phonics and word analysis</a:t>
                      </a:r>
                      <a:r>
                        <a:rPr lang="en-US" sz="1800" b="0" i="0" u="none" strike="noStrike" kern="1200" baseline="0" dirty="0">
                          <a:solidFill>
                            <a:schemeClr val="tx1"/>
                          </a:solidFill>
                          <a:effectLst/>
                          <a:latin typeface="Times New Roman" charset="0"/>
                          <a:ea typeface="Times New Roman" charset="0"/>
                          <a:cs typeface="Times New Roman" charset="0"/>
                        </a:rPr>
                        <a:t> </a:t>
                      </a:r>
                      <a:r>
                        <a:rPr lang="en-US" sz="1800" b="0" i="0" u="none" strike="noStrike" kern="1200" dirty="0">
                          <a:solidFill>
                            <a:schemeClr val="tx1"/>
                          </a:solidFill>
                          <a:effectLst/>
                          <a:latin typeface="Times New Roman" charset="0"/>
                          <a:ea typeface="Times New Roman" charset="0"/>
                          <a:cs typeface="Times New Roman" charset="0"/>
                        </a:rPr>
                        <a:t>skills to decode unfamiliar words in 2</a:t>
                      </a:r>
                      <a:r>
                        <a:rPr lang="en-US" sz="1800" b="0" i="0" u="none" strike="noStrike" kern="1200" baseline="30000" dirty="0">
                          <a:solidFill>
                            <a:schemeClr val="tx1"/>
                          </a:solidFill>
                          <a:effectLst/>
                          <a:latin typeface="Times New Roman" charset="0"/>
                          <a:ea typeface="Times New Roman" charset="0"/>
                          <a:cs typeface="Times New Roman" charset="0"/>
                        </a:rPr>
                        <a:t>nd</a:t>
                      </a:r>
                      <a:r>
                        <a:rPr lang="en-US" sz="1800" b="0" i="0" u="none" strike="noStrike" kern="1200" dirty="0">
                          <a:solidFill>
                            <a:schemeClr val="tx1"/>
                          </a:solidFill>
                          <a:effectLst/>
                          <a:latin typeface="Times New Roman" charset="0"/>
                          <a:ea typeface="Times New Roman" charset="0"/>
                          <a:cs typeface="Times New Roman" charset="0"/>
                        </a:rPr>
                        <a:t> grade levels passages with accuracy and automaticity. This also affects his comprehension of materials because he must stop frequently when encountering unfamiliar words. He is unable to independently respond to questions after reading passages at this level, but is able to respond when given moderate verbal cues on where locate the information in the text. </a:t>
                      </a:r>
                      <a:endParaRPr lang="en-US" sz="1800" dirty="0">
                        <a:solidFill>
                          <a:schemeClr val="tx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0"/>
          </p:nvPr>
        </p:nvSpPr>
        <p:spPr/>
        <p:txBody>
          <a:bodyPr/>
          <a:lstStyle/>
          <a:p>
            <a:pPr>
              <a:defRPr/>
            </a:pPr>
            <a:fld id="{1E4545D3-B4AA-4389-BB60-5C4B6D21800F}" type="slidenum">
              <a:rPr lang="en-US" altLang="en-US" smtClean="0"/>
              <a:pPr>
                <a:defRPr/>
              </a:pPr>
              <a:t>16</a:t>
            </a:fld>
            <a:endParaRPr lang="en-US" altLang="en-US"/>
          </a:p>
        </p:txBody>
      </p:sp>
      <p:sp>
        <p:nvSpPr>
          <p:cNvPr id="4" name="Rectangle 3">
            <a:extLst>
              <a:ext uri="{FF2B5EF4-FFF2-40B4-BE49-F238E27FC236}">
                <a16:creationId xmlns:a16="http://schemas.microsoft.com/office/drawing/2014/main" id="{53B4A6F2-C164-4FBA-A3CA-4D962E0FFF29}"/>
              </a:ext>
            </a:extLst>
          </p:cNvPr>
          <p:cNvSpPr/>
          <p:nvPr/>
        </p:nvSpPr>
        <p:spPr>
          <a:xfrm>
            <a:off x="594360" y="505000"/>
            <a:ext cx="10241280" cy="60329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97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064781892"/>
              </p:ext>
            </p:extLst>
          </p:nvPr>
        </p:nvGraphicFramePr>
        <p:xfrm>
          <a:off x="401443" y="323386"/>
          <a:ext cx="10404089" cy="6211228"/>
        </p:xfrm>
        <a:graphic>
          <a:graphicData uri="http://schemas.openxmlformats.org/drawingml/2006/table">
            <a:tbl>
              <a:tblPr firstRow="1" bandRow="1">
                <a:tableStyleId>{2D5ABB26-0587-4C30-8999-92F81FD0307C}</a:tableStyleId>
              </a:tblPr>
              <a:tblGrid>
                <a:gridCol w="1291844">
                  <a:extLst>
                    <a:ext uri="{9D8B030D-6E8A-4147-A177-3AD203B41FA5}">
                      <a16:colId xmlns:a16="http://schemas.microsoft.com/office/drawing/2014/main" val="20000"/>
                    </a:ext>
                  </a:extLst>
                </a:gridCol>
                <a:gridCol w="7535125">
                  <a:extLst>
                    <a:ext uri="{9D8B030D-6E8A-4147-A177-3AD203B41FA5}">
                      <a16:colId xmlns:a16="http://schemas.microsoft.com/office/drawing/2014/main" val="20001"/>
                    </a:ext>
                  </a:extLst>
                </a:gridCol>
                <a:gridCol w="1577120">
                  <a:extLst>
                    <a:ext uri="{9D8B030D-6E8A-4147-A177-3AD203B41FA5}">
                      <a16:colId xmlns:a16="http://schemas.microsoft.com/office/drawing/2014/main" val="20002"/>
                    </a:ext>
                  </a:extLst>
                </a:gridCol>
              </a:tblGrid>
              <a:tr h="511258">
                <a:tc gridSpan="3">
                  <a:txBody>
                    <a:bodyPr/>
                    <a:lstStyle/>
                    <a:p>
                      <a:pPr>
                        <a:buNone/>
                      </a:pPr>
                      <a:r>
                        <a:rPr lang="en-US" sz="1400" b="1">
                          <a:latin typeface="Arial"/>
                          <a:ea typeface="Arial" charset="0"/>
                          <a:cs typeface="Arial"/>
                        </a:rPr>
                        <a:t>AREA(S)</a:t>
                      </a:r>
                      <a:r>
                        <a:rPr lang="en-US" sz="1400" b="1" baseline="0">
                          <a:latin typeface="Arial"/>
                          <a:ea typeface="Arial" charset="0"/>
                          <a:cs typeface="Arial"/>
                        </a:rPr>
                        <a:t> IN NEED OF SPECIALLY DESIGNED INSTRUCTION (SDI) </a:t>
                      </a:r>
                      <a:r>
                        <a:rPr lang="en-US" sz="1400" b="0" baseline="0">
                          <a:latin typeface="Arial"/>
                          <a:ea typeface="Arial" charset="0"/>
                          <a:cs typeface="Arial"/>
                        </a:rPr>
                        <a:t>must be addressed within the IEP (e.g. annual goals, accommodations, specially-designed instruction, behavior intervention plan, etc.)</a:t>
                      </a:r>
                      <a:endParaRPr lang="en-US" sz="1400" b="1">
                        <a:latin typeface="Arial"/>
                        <a:ea typeface="Arial" charset="0"/>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8685">
                <a:tc>
                  <a:txBody>
                    <a:bodyPr/>
                    <a:lstStyle/>
                    <a:p>
                      <a:pPr algn="ctr"/>
                      <a:r>
                        <a:rPr lang="en-US" sz="1500" b="1">
                          <a:latin typeface="Arial"/>
                          <a:ea typeface="Arial" charset="0"/>
                          <a:cs typeface="Arial"/>
                        </a:rPr>
                        <a:t>Area(s) Assessed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a:ea typeface="Arial" charset="0"/>
                          <a:cs typeface="Arial"/>
                        </a:rPr>
                        <a:t>Source of Relevant Information</a:t>
                      </a:r>
                    </a:p>
                    <a:p>
                      <a:pPr algn="ctr"/>
                      <a:r>
                        <a:rPr lang="en-US" sz="1500" b="0">
                          <a:latin typeface="Arial"/>
                          <a:ea typeface="Arial" charset="0"/>
                          <a:cs typeface="Arial"/>
                        </a:rPr>
                        <a:t>Include date</a:t>
                      </a:r>
                      <a:r>
                        <a:rPr lang="en-US" sz="1500" b="0" baseline="0">
                          <a:latin typeface="Arial"/>
                          <a:ea typeface="Arial" charset="0"/>
                          <a:cs typeface="Arial"/>
                        </a:rPr>
                        <a:t> of assessment and baseline data. Scores should be self-explanatory. If not, and explanation must be included.</a:t>
                      </a:r>
                      <a:endParaRPr lang="en-US" sz="1500" b="0">
                        <a:latin typeface="Arial"/>
                        <a:ea typeface="Arial" charset="0"/>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a:ea typeface="Arial" charset="0"/>
                          <a:cs typeface="Arial"/>
                        </a:rPr>
                        <a:t>AREA(S) IN NEED OF SDI Yes/No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61252">
                <a:tc>
                  <a:txBody>
                    <a:bodyPr/>
                    <a:lstStyle/>
                    <a:p>
                      <a:pPr>
                        <a:buNone/>
                      </a:pPr>
                      <a:r>
                        <a:rPr lang="en-US" sz="1400" dirty="0">
                          <a:latin typeface="Arial"/>
                          <a:ea typeface="Arial" charset="0"/>
                          <a:cs typeface="Arial"/>
                        </a:rPr>
                        <a:t>Behavior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8/10,</a:t>
                      </a:r>
                      <a:r>
                        <a:rPr lang="en-US" sz="1800" b="0" baseline="0"/>
                        <a:t> </a:t>
                      </a:r>
                      <a:r>
                        <a:rPr lang="en-US" sz="1800" b="0"/>
                        <a:t>11, 13/2018 </a:t>
                      </a:r>
                      <a:r>
                        <a:rPr lang="en-US" sz="1800" b="0" i="1"/>
                        <a:t>Observations and teacher reports-</a:t>
                      </a:r>
                      <a:r>
                        <a:rPr lang="en-US" sz="1800" b="0"/>
                        <a:t>leaves</a:t>
                      </a:r>
                      <a:r>
                        <a:rPr lang="en-US" sz="1800" b="0" i="1"/>
                        <a:t> </a:t>
                      </a:r>
                      <a:r>
                        <a:rPr lang="en-US" sz="1800" b="0"/>
                        <a:t>area (15x), under desk (2x) hands over ears (5x) lined up items on his desk (2x) in 1 hour. Andy required 1 to 2 cues to re-engage when in area, 5 cues if out of area. He removed himself and began scripting when items lined up were disturbed. He avoided the group situation and removed himself when placed in group unless given 100% prompting</a:t>
                      </a:r>
                      <a:endParaRPr lang="en-US" sz="1800" b="0">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Arial"/>
                          <a:ea typeface="Arial" charset="0"/>
                          <a:cs typeface="Arial"/>
                        </a:rPr>
                        <a:t>YES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2486">
                <a:tc gridSpan="3">
                  <a:txBody>
                    <a:bodyPr/>
                    <a:lstStyle/>
                    <a:p>
                      <a:pPr>
                        <a:buNone/>
                      </a:pPr>
                      <a:r>
                        <a:rPr lang="en-US" sz="1600">
                          <a:latin typeface="Arial"/>
                          <a:ea typeface="Arial" charset="0"/>
                          <a:cs typeface="Arial"/>
                        </a:rPr>
                        <a:t>Present Level of Performance: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37547">
                <a:tc gridSpan="3">
                  <a:txBody>
                    <a:bodyPr/>
                    <a:lstStyle/>
                    <a:p>
                      <a:pPr>
                        <a:lnSpc>
                          <a:spcPct val="95000"/>
                        </a:lnSpc>
                        <a:spcBef>
                          <a:spcPts val="1400"/>
                        </a:spcBef>
                        <a:spcAft>
                          <a:spcPts val="200"/>
                        </a:spcAft>
                        <a:buClr>
                          <a:srgbClr val="6F6F74"/>
                        </a:buClr>
                        <a:buSzPct val="80000"/>
                      </a:pPr>
                      <a:r>
                        <a:rPr lang="en-US" sz="1800" b="0" spc="10" dirty="0"/>
                        <a:t>During work times, Andy flaps his hands in front of his face and will line up objects in a precise, orderly fashion becoming upset when that order is disturbed (5-7x day). Andy has difficulty engaging in class and group activities. He requires a significant amount of adult support in the classroom as he tends to wander around and needs verbal redirection to return to his seat. He will comply but h</a:t>
                      </a:r>
                      <a:r>
                        <a:rPr lang="en-US" sz="1800" b="0" dirty="0"/>
                        <a:t>e requires assistance to complete all group assignments (100% cued). </a:t>
                      </a:r>
                      <a:r>
                        <a:rPr lang="en-US" sz="1800" b="0" spc="10" dirty="0"/>
                        <a:t>When he leaves the area, he can be redirected back to his task with 3-5 verbal cues. Andy is generally compliant when working individually with redirection required to keep working. He </a:t>
                      </a:r>
                      <a:r>
                        <a:rPr lang="en-US" sz="1800" b="0" dirty="0"/>
                        <a:t>withdraws or remains aloof in group situations (75%-95% of group activities), and when he leaves his area, he requires increased cues to return and engage in work.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5017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598618750"/>
              </p:ext>
            </p:extLst>
          </p:nvPr>
        </p:nvGraphicFramePr>
        <p:xfrm>
          <a:off x="822960" y="546340"/>
          <a:ext cx="10172700" cy="5625859"/>
        </p:xfrm>
        <a:graphic>
          <a:graphicData uri="http://schemas.openxmlformats.org/drawingml/2006/table">
            <a:tbl>
              <a:tblPr firstRow="1" bandRow="1">
                <a:tableStyleId>{2D5ABB26-0587-4C30-8999-92F81FD0307C}</a:tableStyleId>
              </a:tblPr>
              <a:tblGrid>
                <a:gridCol w="1572756">
                  <a:extLst>
                    <a:ext uri="{9D8B030D-6E8A-4147-A177-3AD203B41FA5}">
                      <a16:colId xmlns:a16="http://schemas.microsoft.com/office/drawing/2014/main" val="20000"/>
                    </a:ext>
                  </a:extLst>
                </a:gridCol>
                <a:gridCol w="6951979">
                  <a:extLst>
                    <a:ext uri="{9D8B030D-6E8A-4147-A177-3AD203B41FA5}">
                      <a16:colId xmlns:a16="http://schemas.microsoft.com/office/drawing/2014/main" val="20001"/>
                    </a:ext>
                  </a:extLst>
                </a:gridCol>
                <a:gridCol w="1647965">
                  <a:extLst>
                    <a:ext uri="{9D8B030D-6E8A-4147-A177-3AD203B41FA5}">
                      <a16:colId xmlns:a16="http://schemas.microsoft.com/office/drawing/2014/main" val="20002"/>
                    </a:ext>
                  </a:extLst>
                </a:gridCol>
              </a:tblGrid>
              <a:tr h="708750">
                <a:tc gridSpan="3">
                  <a:txBody>
                    <a:bodyPr/>
                    <a:lstStyle/>
                    <a:p>
                      <a:pPr>
                        <a:buNone/>
                      </a:pPr>
                      <a:r>
                        <a:rPr lang="en-US" sz="1400" b="1">
                          <a:latin typeface="Arial"/>
                          <a:ea typeface="Arial" charset="0"/>
                          <a:cs typeface="Arial"/>
                        </a:rPr>
                        <a:t>AREA(S)</a:t>
                      </a:r>
                      <a:r>
                        <a:rPr lang="en-US" sz="1400" b="1" baseline="0">
                          <a:latin typeface="Arial"/>
                          <a:ea typeface="Arial" charset="0"/>
                          <a:cs typeface="Arial"/>
                        </a:rPr>
                        <a:t> IN NEED OF SPECIALLY DESIGNED INSTRUCTION (SDI) </a:t>
                      </a:r>
                      <a:r>
                        <a:rPr lang="en-US" sz="1400" b="0" baseline="0">
                          <a:latin typeface="Arial"/>
                          <a:ea typeface="Arial" charset="0"/>
                          <a:cs typeface="Arial"/>
                        </a:rPr>
                        <a:t>must be addressed within the IEP (e.g. annual goals, accommodations, specially-designed instruction, behavior intervention plan, etc.)</a:t>
                      </a:r>
                      <a:endParaRPr lang="en-US" sz="1400" b="1">
                        <a:latin typeface="Arial"/>
                        <a:ea typeface="Arial" charset="0"/>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2567">
                <a:tc>
                  <a:txBody>
                    <a:bodyPr/>
                    <a:lstStyle/>
                    <a:p>
                      <a:pPr algn="ctr"/>
                      <a:r>
                        <a:rPr lang="en-US" sz="1500" b="1">
                          <a:latin typeface="Arial"/>
                          <a:ea typeface="Arial" charset="0"/>
                          <a:cs typeface="Arial"/>
                        </a:rPr>
                        <a:t>Area(s) Assessed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charset="0"/>
                          <a:ea typeface="Arial" charset="0"/>
                          <a:cs typeface="Arial" charset="0"/>
                        </a:rPr>
                        <a:t>Source of Relevant Information</a:t>
                      </a:r>
                    </a:p>
                    <a:p>
                      <a:pPr algn="ctr"/>
                      <a:r>
                        <a:rPr lang="en-US" sz="1500" b="0">
                          <a:latin typeface="Arial"/>
                          <a:ea typeface="Arial" charset="0"/>
                          <a:cs typeface="Arial"/>
                        </a:rPr>
                        <a:t>Include date</a:t>
                      </a:r>
                      <a:r>
                        <a:rPr lang="en-US" sz="1500" b="0" baseline="0">
                          <a:latin typeface="Arial"/>
                          <a:ea typeface="Arial" charset="0"/>
                          <a:cs typeface="Arial"/>
                        </a:rPr>
                        <a:t> of assessment and baseline data. Scores should be self-explanatory. If not, and explanation must be included.</a:t>
                      </a:r>
                      <a:endParaRPr lang="en-US" sz="1500" b="0">
                        <a:latin typeface="Arial"/>
                        <a:ea typeface="Arial" charset="0"/>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a:ea typeface="Arial" charset="0"/>
                          <a:cs typeface="Arial"/>
                        </a:rPr>
                        <a:t>AREA(S) IN NEED OF SDI Yes/No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7884">
                <a:tc>
                  <a:txBody>
                    <a:bodyPr/>
                    <a:lstStyle/>
                    <a:p>
                      <a:pPr>
                        <a:buNone/>
                      </a:pPr>
                      <a:r>
                        <a:rPr lang="en-US" sz="1800" dirty="0">
                          <a:latin typeface="Arial"/>
                          <a:ea typeface="Arial" charset="0"/>
                          <a:cs typeface="Arial"/>
                        </a:rPr>
                        <a:t>Sign Language Development</a:t>
                      </a:r>
                      <a:endParaRPr lang="en-US" sz="1800" dirty="0">
                        <a:latin typeface="Arial"/>
                        <a:ea typeface="Arial" charset="0"/>
                        <a:cs typeface="Arial"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en-US" sz="1800" b="0" i="0" u="none" strike="noStrike" noProof="0" dirty="0">
                          <a:solidFill>
                            <a:srgbClr val="000000"/>
                          </a:solidFill>
                          <a:latin typeface="Times New Roman"/>
                        </a:rPr>
                        <a:t>Standardized Visual Communication Sign Language Checklist I, 5/10 items correct (not skilled rating) American Sign Language Receptive Skills Test 1</a:t>
                      </a:r>
                      <a:r>
                        <a:rPr lang="en-US" sz="1800" b="0" i="0" u="none" strike="noStrike" baseline="30000" noProof="0" dirty="0">
                          <a:solidFill>
                            <a:srgbClr val="000000"/>
                          </a:solidFill>
                          <a:latin typeface="Times New Roman"/>
                        </a:rPr>
                        <a:t>st</a:t>
                      </a:r>
                      <a:r>
                        <a:rPr lang="en-US" sz="1800" b="0" i="0" u="none" strike="noStrike" noProof="0" dirty="0">
                          <a:solidFill>
                            <a:srgbClr val="000000"/>
                          </a:solidFill>
                          <a:latin typeface="Times New Roman"/>
                        </a:rPr>
                        <a:t> grade level; Informal Observations of use of ASL in Classroom and functional listening environments (9/28/2018)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Arial"/>
                          <a:ea typeface="Arial" charset="0"/>
                          <a:cs typeface="Arial"/>
                        </a:rPr>
                        <a:t>YES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3026">
                <a:tc gridSpan="3">
                  <a:txBody>
                    <a:bodyPr/>
                    <a:lstStyle/>
                    <a:p>
                      <a:pPr>
                        <a:buNone/>
                      </a:pPr>
                      <a:r>
                        <a:rPr lang="en-US" sz="1800">
                          <a:latin typeface="Arial"/>
                          <a:ea typeface="Arial" charset="0"/>
                          <a:cs typeface="Arial"/>
                        </a:rPr>
                        <a:t>Present Level of Performance: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83632">
                <a:tc gridSpan="3">
                  <a:txBody>
                    <a:bodyPr/>
                    <a:lstStyle/>
                    <a:p>
                      <a:pPr lvl="0" algn="l" defTabSz="914400" eaLnBrk="1" fontAlgn="auto" latinLnBrk="0" hangingPunct="1">
                        <a:buClrTx/>
                        <a:buSzTx/>
                        <a:buNone/>
                        <a:tabLst/>
                        <a:defRPr/>
                      </a:pPr>
                      <a:r>
                        <a:rPr lang="en-US" sz="1800" b="0" i="0" u="none" strike="noStrike" noProof="0" dirty="0">
                          <a:solidFill>
                            <a:srgbClr val="000000"/>
                          </a:solidFill>
                          <a:latin typeface="Times New Roman"/>
                        </a:rPr>
                        <a:t>Harold is able to combine simple noun-verb agreements in ASL and can ask and answer simple "Who" and "Where" questions. He is unable to use complex sentence structures like that of typical 5</a:t>
                      </a:r>
                      <a:r>
                        <a:rPr lang="en-US" sz="1800" b="0" i="0" u="none" strike="noStrike" baseline="30000" noProof="0" dirty="0">
                          <a:solidFill>
                            <a:srgbClr val="000000"/>
                          </a:solidFill>
                          <a:latin typeface="Times New Roman"/>
                        </a:rPr>
                        <a:t>th</a:t>
                      </a:r>
                      <a:r>
                        <a:rPr lang="en-US" sz="1800" b="0" i="0" u="none" strike="noStrike" noProof="0" dirty="0">
                          <a:solidFill>
                            <a:srgbClr val="000000"/>
                          </a:solidFill>
                          <a:latin typeface="Times New Roman"/>
                        </a:rPr>
                        <a:t> grade ASL user and is unable to follow the culturally appropriate turn taking rules when it comes to conversations.  He will initiate a conversation appropriately, but is unable to apply the correct grammatical rules like eye gaze, head nods, and body shifts.  Harold can recognize facial expressions that describe feeling and recognizes names of familiar people. He is only able to attend to the interpreter using American Sign Language for 10 minutes.</a:t>
                      </a:r>
                      <a:endParaRPr lang="en-US" dirty="0"/>
                    </a:p>
                    <a:p>
                      <a:pPr lvl="0" algn="l" defTabSz="914400" eaLnBrk="1" fontAlgn="auto" latinLnBrk="0" hangingPunct="1">
                        <a:buClrTx/>
                        <a:buSzTx/>
                        <a:buNone/>
                        <a:tabLst/>
                        <a:defRPr/>
                      </a:pPr>
                      <a:endParaRPr lang="en-US"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0"/>
          </p:nvPr>
        </p:nvSpPr>
        <p:spPr/>
        <p:txBody>
          <a:bodyPr/>
          <a:lstStyle/>
          <a:p>
            <a:pPr>
              <a:defRPr/>
            </a:pPr>
            <a:fld id="{1E4545D3-B4AA-4389-BB60-5C4B6D21800F}" type="slidenum">
              <a:rPr lang="en-US" altLang="en-US" smtClean="0"/>
              <a:pPr>
                <a:defRPr/>
              </a:pPr>
              <a:t>18</a:t>
            </a:fld>
            <a:endParaRPr lang="en-US" altLang="en-US"/>
          </a:p>
        </p:txBody>
      </p:sp>
      <p:sp>
        <p:nvSpPr>
          <p:cNvPr id="4" name="Rectangle 3">
            <a:extLst>
              <a:ext uri="{FF2B5EF4-FFF2-40B4-BE49-F238E27FC236}">
                <a16:creationId xmlns:a16="http://schemas.microsoft.com/office/drawing/2014/main" id="{C041CE6E-C1E2-42CA-9FC8-DDC06AF1FC62}"/>
              </a:ext>
            </a:extLst>
          </p:cNvPr>
          <p:cNvSpPr/>
          <p:nvPr/>
        </p:nvSpPr>
        <p:spPr>
          <a:xfrm>
            <a:off x="640080" y="228600"/>
            <a:ext cx="10561320" cy="62865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40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63128151"/>
              </p:ext>
            </p:extLst>
          </p:nvPr>
        </p:nvGraphicFramePr>
        <p:xfrm>
          <a:off x="446048" y="267629"/>
          <a:ext cx="9878430" cy="5859661"/>
        </p:xfrm>
        <a:graphic>
          <a:graphicData uri="http://schemas.openxmlformats.org/drawingml/2006/table">
            <a:tbl>
              <a:tblPr firstRow="1" bandRow="1">
                <a:tableStyleId>{2D5ABB26-0587-4C30-8999-92F81FD0307C}</a:tableStyleId>
              </a:tblPr>
              <a:tblGrid>
                <a:gridCol w="1357463">
                  <a:extLst>
                    <a:ext uri="{9D8B030D-6E8A-4147-A177-3AD203B41FA5}">
                      <a16:colId xmlns:a16="http://schemas.microsoft.com/office/drawing/2014/main" val="20000"/>
                    </a:ext>
                  </a:extLst>
                </a:gridCol>
                <a:gridCol w="6920673">
                  <a:extLst>
                    <a:ext uri="{9D8B030D-6E8A-4147-A177-3AD203B41FA5}">
                      <a16:colId xmlns:a16="http://schemas.microsoft.com/office/drawing/2014/main" val="20001"/>
                    </a:ext>
                  </a:extLst>
                </a:gridCol>
                <a:gridCol w="1600294">
                  <a:extLst>
                    <a:ext uri="{9D8B030D-6E8A-4147-A177-3AD203B41FA5}">
                      <a16:colId xmlns:a16="http://schemas.microsoft.com/office/drawing/2014/main" val="20002"/>
                    </a:ext>
                  </a:extLst>
                </a:gridCol>
              </a:tblGrid>
              <a:tr h="546410">
                <a:tc gridSpan="3">
                  <a:txBody>
                    <a:bodyPr/>
                    <a:lstStyle/>
                    <a:p>
                      <a:pPr>
                        <a:buNone/>
                      </a:pPr>
                      <a:r>
                        <a:rPr lang="en-US" sz="1400" b="1">
                          <a:latin typeface="Arial"/>
                          <a:ea typeface="Arial" charset="0"/>
                          <a:cs typeface="Arial"/>
                        </a:rPr>
                        <a:t>AREA(S)</a:t>
                      </a:r>
                      <a:r>
                        <a:rPr lang="en-US" sz="1400" b="1" baseline="0">
                          <a:latin typeface="Arial"/>
                          <a:ea typeface="Arial" charset="0"/>
                          <a:cs typeface="Arial"/>
                        </a:rPr>
                        <a:t> IN NEED OF SPECIALLY DESIGNED INSTRUCTION (SDI) </a:t>
                      </a:r>
                      <a:r>
                        <a:rPr lang="en-US" sz="1400" b="0" baseline="0">
                          <a:latin typeface="Arial"/>
                          <a:ea typeface="Arial" charset="0"/>
                          <a:cs typeface="Arial"/>
                        </a:rPr>
                        <a:t>must be addressed within the IEP (e.g. annual goals, accommodations, specially-designed instruction, behavior intervention plan, etc.)</a:t>
                      </a:r>
                      <a:endParaRPr lang="en-US" sz="1400" b="1">
                        <a:latin typeface="Arial"/>
                        <a:ea typeface="Arial" charset="0"/>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4591">
                <a:tc>
                  <a:txBody>
                    <a:bodyPr/>
                    <a:lstStyle/>
                    <a:p>
                      <a:pPr algn="ctr"/>
                      <a:r>
                        <a:rPr lang="en-US" sz="1500" b="1">
                          <a:latin typeface="Arial"/>
                          <a:ea typeface="Arial" charset="0"/>
                          <a:cs typeface="Arial"/>
                        </a:rPr>
                        <a:t>Area(s) Assessed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a:ea typeface="Arial" charset="0"/>
                          <a:cs typeface="Arial"/>
                        </a:rPr>
                        <a:t>Source of Relevant Information</a:t>
                      </a:r>
                    </a:p>
                    <a:p>
                      <a:pPr algn="ctr"/>
                      <a:r>
                        <a:rPr lang="en-US" sz="1500" b="0">
                          <a:latin typeface="Arial"/>
                          <a:ea typeface="Arial" charset="0"/>
                          <a:cs typeface="Arial"/>
                        </a:rPr>
                        <a:t>Include date</a:t>
                      </a:r>
                      <a:r>
                        <a:rPr lang="en-US" sz="1500" b="0" baseline="0">
                          <a:latin typeface="Arial"/>
                          <a:ea typeface="Arial" charset="0"/>
                          <a:cs typeface="Arial"/>
                        </a:rPr>
                        <a:t> of assessment and baseline data. Scores should be self-explanatory. If not, and explanation must be included.</a:t>
                      </a:r>
                      <a:endParaRPr lang="en-US" sz="1500" b="0">
                        <a:latin typeface="Arial"/>
                        <a:ea typeface="Arial" charset="0"/>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a:latin typeface="Arial"/>
                          <a:ea typeface="Arial" charset="0"/>
                          <a:cs typeface="Arial"/>
                        </a:rPr>
                        <a:t>AREA(S) IN NEED OF SDI Yes/No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78180">
                <a:tc>
                  <a:txBody>
                    <a:bodyPr/>
                    <a:lstStyle/>
                    <a:p>
                      <a:pPr>
                        <a:buNone/>
                      </a:pPr>
                      <a:r>
                        <a:rPr lang="en-US" sz="1400">
                          <a:latin typeface="Arial"/>
                          <a:ea typeface="Arial" charset="0"/>
                          <a:cs typeface="Arial"/>
                        </a:rPr>
                        <a:t>Fine Motor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07/22/18</a:t>
                      </a:r>
                      <a:r>
                        <a:rPr lang="en-US" sz="1600" i="1"/>
                        <a:t> - School Function Assessment, Activity Performance Areas:</a:t>
                      </a:r>
                    </a:p>
                    <a:p>
                      <a:pPr marL="67945" lvl="1"/>
                      <a:r>
                        <a:rPr lang="en-US" sz="1600" b="1"/>
                        <a:t>Within Normal Range/Strengths:</a:t>
                      </a:r>
                    </a:p>
                    <a:p>
                      <a:pPr marL="67945" lvl="1" indent="0">
                        <a:buFont typeface="Arial" panose="020B0604020202020204" pitchFamily="34" charset="0"/>
                        <a:buNone/>
                      </a:pPr>
                      <a:r>
                        <a:rPr lang="en-US" sz="1600"/>
                        <a:t>campus travel (105)</a:t>
                      </a:r>
                    </a:p>
                    <a:p>
                      <a:pPr marL="67945" lvl="1" indent="0">
                        <a:buFont typeface="Arial" panose="020B0604020202020204" pitchFamily="34" charset="0"/>
                        <a:buNone/>
                      </a:pPr>
                      <a:r>
                        <a:rPr lang="en-US" sz="1600"/>
                        <a:t>maintaining/changing positions (107)</a:t>
                      </a:r>
                    </a:p>
                    <a:p>
                      <a:pPr marL="67945" lvl="1" indent="0">
                        <a:buFont typeface="Arial" panose="020B0604020202020204" pitchFamily="34" charset="0"/>
                        <a:buNone/>
                      </a:pPr>
                      <a:r>
                        <a:rPr lang="en-US" sz="1600"/>
                        <a:t>up/down stairs (101)</a:t>
                      </a:r>
                    </a:p>
                    <a:p>
                      <a:pPr marL="6794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a:t>Significantly delayed/Needs: </a:t>
                      </a:r>
                    </a:p>
                    <a:p>
                      <a:pPr marL="6794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manipulation with movement (66)</a:t>
                      </a:r>
                      <a:r>
                        <a:rPr lang="en-US" sz="1600" baseline="0"/>
                        <a:t>; </a:t>
                      </a:r>
                      <a:r>
                        <a:rPr lang="en-US" sz="1600"/>
                        <a:t>eating/drinking (78)</a:t>
                      </a:r>
                    </a:p>
                    <a:p>
                      <a:pPr marL="6794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using materials (47)</a:t>
                      </a:r>
                      <a:r>
                        <a:rPr lang="en-US" sz="1600" baseline="0"/>
                        <a:t>;  </a:t>
                      </a:r>
                      <a:r>
                        <a:rPr lang="en-US" sz="1600"/>
                        <a:t>hygiene (71)</a:t>
                      </a:r>
                      <a:r>
                        <a:rPr lang="en-US" sz="1600" baseline="0"/>
                        <a:t>; </a:t>
                      </a:r>
                      <a:r>
                        <a:rPr lang="en-US" sz="1600"/>
                        <a:t>set up/clean up (61)</a:t>
                      </a:r>
                    </a:p>
                    <a:p>
                      <a:pPr marL="67945" lvl="1" indent="0">
                        <a:buFont typeface="Arial" panose="020B0604020202020204" pitchFamily="34" charset="0"/>
                        <a:buNone/>
                      </a:pPr>
                      <a:r>
                        <a:rPr lang="en-US" sz="1600"/>
                        <a:t>clothing management (63)</a:t>
                      </a:r>
                      <a:r>
                        <a:rPr lang="en-US" sz="1600" baseline="0"/>
                        <a:t>; </a:t>
                      </a:r>
                      <a:r>
                        <a:rPr lang="en-US" sz="1600"/>
                        <a:t>written/computer work (39)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Arial"/>
                          <a:ea typeface="Arial" charset="0"/>
                          <a:cs typeface="Arial"/>
                        </a:rPr>
                        <a:t>YES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3582">
                <a:tc gridSpan="3">
                  <a:txBody>
                    <a:bodyPr/>
                    <a:lstStyle/>
                    <a:p>
                      <a:pPr>
                        <a:buNone/>
                      </a:pPr>
                      <a:r>
                        <a:rPr lang="en-US" sz="1600">
                          <a:latin typeface="Arial"/>
                          <a:ea typeface="Arial" charset="0"/>
                          <a:cs typeface="Arial"/>
                        </a:rPr>
                        <a:t>Present Level of Performance: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70933">
                <a:tc gridSpan="3">
                  <a:txBody>
                    <a:bodyPr/>
                    <a:lstStyle/>
                    <a:p>
                      <a:pPr marL="67945" lvl="1" indent="0">
                        <a:buFont typeface="Arial" charset="0"/>
                        <a:buNone/>
                      </a:pPr>
                      <a:r>
                        <a:rPr lang="en-US" sz="1800" i="1"/>
                        <a:t>Edie does</a:t>
                      </a:r>
                      <a:r>
                        <a:rPr lang="en-US" sz="1800"/>
                        <a:t>:</a:t>
                      </a:r>
                      <a:r>
                        <a:rPr lang="en-US" sz="1800" baseline="0"/>
                        <a:t> </a:t>
                      </a:r>
                      <a:r>
                        <a:rPr lang="en-US" sz="1800"/>
                        <a:t>use computer mouse/navigate familiar software independently;</a:t>
                      </a:r>
                      <a:r>
                        <a:rPr lang="en-US" sz="1800" baseline="0"/>
                        <a:t> </a:t>
                      </a:r>
                      <a:r>
                        <a:rPr lang="en-US" sz="1800"/>
                        <a:t>close started zipper;</a:t>
                      </a:r>
                      <a:r>
                        <a:rPr lang="en-US" sz="1800" baseline="0"/>
                        <a:t> </a:t>
                      </a:r>
                      <a:r>
                        <a:rPr lang="en-US" sz="1800"/>
                        <a:t>open doors, classroom containers </a:t>
                      </a:r>
                      <a:endParaRPr lang="en-US" sz="1800" i="1"/>
                    </a:p>
                    <a:p>
                      <a:pPr marL="67945" lvl="1" indent="0">
                        <a:buFont typeface="Arial" charset="0"/>
                        <a:buNone/>
                      </a:pPr>
                      <a:r>
                        <a:rPr lang="en-US" sz="1800" i="1"/>
                        <a:t>Edie does not</a:t>
                      </a:r>
                      <a:r>
                        <a:rPr lang="en-US" sz="1800"/>
                        <a:t>:</a:t>
                      </a:r>
                      <a:r>
                        <a:rPr lang="en-US" sz="1800" baseline="0"/>
                        <a:t> </a:t>
                      </a:r>
                      <a:r>
                        <a:rPr lang="en-US" sz="1800"/>
                        <a:t>manage clothing fasteners/tie shoes;</a:t>
                      </a:r>
                      <a:r>
                        <a:rPr lang="en-US" sz="1800" baseline="0"/>
                        <a:t> </a:t>
                      </a:r>
                      <a:r>
                        <a:rPr lang="en-US" sz="1800"/>
                        <a:t>open food containers/packaging</a:t>
                      </a:r>
                    </a:p>
                    <a:p>
                      <a:pPr marL="67945" lvl="1" indent="0">
                        <a:buFont typeface="Arial" panose="020B0604020202020204" pitchFamily="34" charset="0"/>
                        <a:buNone/>
                      </a:pPr>
                      <a:r>
                        <a:rPr lang="en-US" sz="1800"/>
                        <a:t>use storage and organizational materials per classroom routine ;</a:t>
                      </a:r>
                      <a:r>
                        <a:rPr lang="en-US" sz="1800" baseline="0"/>
                        <a:t> </a:t>
                      </a:r>
                      <a:r>
                        <a:rPr lang="en-US" sz="1800"/>
                        <a:t>use pencil, touch screen, or keyboard for written expression;</a:t>
                      </a:r>
                      <a:r>
                        <a:rPr lang="en-US" sz="1800" baseline="0"/>
                        <a:t> Edie r</a:t>
                      </a:r>
                      <a:r>
                        <a:rPr lang="en-US" sz="1800"/>
                        <a:t>outinely protests and attempts to abandon area/task within 5 seconds when prompted to attempt tool use on his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tx1"/>
                        </a:solidFill>
                        <a:latin typeface="Times New Roman" charset="0"/>
                        <a:ea typeface="Times New Roman" charset="0"/>
                        <a:cs typeface="Times New Roman"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201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892" y="240568"/>
            <a:ext cx="9692640" cy="866132"/>
          </a:xfrm>
        </p:spPr>
        <p:txBody>
          <a:bodyPr/>
          <a:lstStyle/>
          <a:p>
            <a:r>
              <a:rPr lang="en-US"/>
              <a:t>Standards Based IEPs</a:t>
            </a:r>
          </a:p>
        </p:txBody>
      </p:sp>
      <p:sp>
        <p:nvSpPr>
          <p:cNvPr id="3" name="Content Placeholder 2"/>
          <p:cNvSpPr>
            <a:spLocks noGrp="1"/>
          </p:cNvSpPr>
          <p:nvPr>
            <p:ph idx="1"/>
          </p:nvPr>
        </p:nvSpPr>
        <p:spPr>
          <a:xfrm>
            <a:off x="1112422" y="1345148"/>
            <a:ext cx="10146008" cy="4533229"/>
          </a:xfrm>
        </p:spPr>
        <p:txBody>
          <a:bodyPr vert="horz" lIns="91440" tIns="45720" rIns="91440" bIns="45720" rtlCol="0" anchor="t">
            <a:normAutofit lnSpcReduction="10000"/>
          </a:bodyPr>
          <a:lstStyle/>
          <a:p>
            <a:pPr marL="0" indent="0">
              <a:buNone/>
            </a:pPr>
            <a:r>
              <a:rPr lang="en-US" sz="3900" dirty="0"/>
              <a:t>A standards-based IEP is one in which the IEP team has incorporated state content standards in its development. </a:t>
            </a:r>
            <a:endParaRPr lang="en-US" dirty="0"/>
          </a:p>
          <a:p>
            <a:pPr marL="0" indent="0">
              <a:buNone/>
            </a:pPr>
            <a:endParaRPr lang="en-US" sz="2000" i="1" dirty="0"/>
          </a:p>
          <a:p>
            <a:pPr marL="0" indent="0">
              <a:buNone/>
            </a:pPr>
            <a:r>
              <a:rPr lang="en-US" sz="2000" i="1" dirty="0"/>
              <a:t>Prior to developing IEPs, all IEP team members, including parents, need to be familiar with the general education curriculum, including the state’s academic content standards and state assessments. Academic content standards form the basis of the general education curriculum and cover what students are expected to know and be able to do. In order to make informed decisions about each student’s strengths and needs, the IEP team should consider how the student is performing in relation to the state’s grade-level content standards for the grade in which the student is enrolled.</a:t>
            </a:r>
            <a:r>
              <a:rPr lang="en-US" i="1" dirty="0"/>
              <a:t> </a:t>
            </a:r>
            <a:endParaRPr lang="en-US"/>
          </a:p>
        </p:txBody>
      </p:sp>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772200" y="5868979"/>
            <a:ext cx="4371211" cy="615749"/>
          </a:xfrm>
          <a:prstGeom prst="rect">
            <a:avLst/>
          </a:prstGeom>
        </p:spPr>
      </p:pic>
    </p:spTree>
    <p:extLst>
      <p:ext uri="{BB962C8B-B14F-4D97-AF65-F5344CB8AC3E}">
        <p14:creationId xmlns:p14="http://schemas.microsoft.com/office/powerpoint/2010/main" val="171055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34532294"/>
              </p:ext>
            </p:extLst>
          </p:nvPr>
        </p:nvGraphicFramePr>
        <p:xfrm>
          <a:off x="804863" y="1412014"/>
          <a:ext cx="9692449" cy="3251426"/>
        </p:xfrm>
        <a:graphic>
          <a:graphicData uri="http://schemas.openxmlformats.org/drawingml/2006/table">
            <a:tbl>
              <a:tblPr firstRow="1" firstCol="1" bandRow="1"/>
              <a:tblGrid>
                <a:gridCol w="9692449">
                  <a:extLst>
                    <a:ext uri="{9D8B030D-6E8A-4147-A177-3AD203B41FA5}">
                      <a16:colId xmlns:a16="http://schemas.microsoft.com/office/drawing/2014/main" val="20000"/>
                    </a:ext>
                  </a:extLst>
                </a:gridCol>
              </a:tblGrid>
              <a:tr h="32514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br>
                        <a:rPr lang="en-US" sz="1200" b="1" u="sng">
                          <a:effectLst/>
                          <a:latin typeface="Times New Roman"/>
                          <a:ea typeface="Calibri" charset="0"/>
                        </a:rPr>
                      </a:br>
                      <a:r>
                        <a:rPr lang="en-US" sz="3200" b="1">
                          <a:effectLst/>
                          <a:latin typeface="Times New Roman"/>
                          <a:ea typeface="Calibri" charset="0"/>
                          <a:cs typeface="Times New Roman"/>
                        </a:rPr>
                        <a:t>Describe any relevant medical</a:t>
                      </a:r>
                      <a:r>
                        <a:rPr lang="en-US" sz="3200" b="1" baseline="0">
                          <a:effectLst/>
                          <a:latin typeface="Times New Roman"/>
                          <a:ea typeface="Calibri" charset="0"/>
                          <a:cs typeface="Times New Roman"/>
                        </a:rPr>
                        <a:t> information: </a:t>
                      </a:r>
                      <a:r>
                        <a:rPr lang="en-US" sz="3200" b="0" baseline="0">
                          <a:effectLst/>
                          <a:latin typeface="Times New Roman"/>
                          <a:ea typeface="Calibri" charset="0"/>
                          <a:cs typeface="Times New Roman"/>
                        </a:rPr>
                        <a:t>Currently, Maria's mother reports that there are no changes in her medical information. Maria has her own hearing aids which are provided and maintained by her family.</a:t>
                      </a:r>
                      <a:endParaRPr lang="en-US" sz="1100">
                        <a:effectLst/>
                        <a:latin typeface="Times New Roman"/>
                        <a:ea typeface="Calibri" charset="0"/>
                        <a:cs typeface="Times New Roman"/>
                      </a:endParaRPr>
                    </a:p>
                  </a:txBody>
                  <a:tcPr marL="66779" marR="66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255204" y="5335067"/>
            <a:ext cx="4371211" cy="615749"/>
          </a:xfrm>
          <a:prstGeom prst="rect">
            <a:avLst/>
          </a:prstGeom>
        </p:spPr>
      </p:pic>
      <p:sp>
        <p:nvSpPr>
          <p:cNvPr id="2" name="AutoShape 2" descr="data:image/png;base64,%20iVBORw0KGgoAAAANSUhEUgAAATAAAAArCAYAAAGImuSJAAAAAXNSR0IArs4c6QAAAARnQU1BAACxjwv8YQUAAAAJcEhZcwAADsMAAA7DAcdvqGQAAEUzSURBVHhe7Z0HmBVFtvhvh5smkkFEZhhBxRxQjCsouoorIq4gApMBZUXMixEw7xpBRGDyDEHAVcAV065xFQO6BgwgwgAm0uS5scP/d/reuc4AArvr+7/3vjfnmzvdXV1ddeqkOqe6qtr1PxUU+VdeXv6Somi/tSxzTW5uzimKotjO3f9GcBArK6t4B2RO5+eyLGtzXl5OZnl5xQKv1zcmHA5/lJubPaC8vGpbbu647k8/vdQOhcKbFMUapKpqd9O0X7VtO0AxW3luYEVFlWWa0QGqqq+xbeUbXXedGwgEVI/Ho1J+Z35dSP+rpmm6aRoBy3JdqWnq8pyccUpV1UJ73LgxDk6q/CPT6TolUJHL7dZ7SxqUGxuJRJosy04uL698hFt1km6apsu2TTl1GYbxGw4+2gOF7VQn0eWK5ufnfxwOB1NAfmcgYKkTJ07cwnMRuWkYrtM0Teks57btCsWONlyreJFn0uQ6AaWl5e+WlZWdy6mDrQCZQdpOXO8LysoqC2LHslx+k51EgDL2eL6kpOweOZaVVUl9+4bS0tIR5eULpPUJWLp0qWfatGl6/NI1c2ZV2sqVK5OWL1/eQhkX91UQ8XEqCChUeqMcH3lkiX/OnMpuUobkE+Bci586sDvS06bF8kp5e2vQ/xhQEPwVCOSHYFkoQh9P/28HEKsco6r2OrTjr1x3AzlhzxXoRQ+U4TE0bLjfn7wc7azx+fydgsFADcL+FspxKWbmel33PDp27JUKCmLx/NcoUn/RLNEwlGcO2rkM6/N3NNthJWWfW1NT827PnocEQqHAq3l5uedDnEDnzh27DBs2TLTbAdXv9y3g8CEFurxer8NbqLeeynM5Yj5Ux6ZxbpDGUdku1wKYigY5ojyzuNNEnk7OjTioqnJEXt64N0hP2EXb1iM9e/YCASfpINF4jm7MlCamSBId4MYdcsT+JBIR4rnxU6l0Wvw0AUVFZXcVFRX1jV8eMLz++usJZRIoKSkfHT91AA4cFT91uebNm+cuLa08vbi47KJ4kpC7g2gVGQ+W+5JGoxOa0pL2yCOP+OVYXFzcU44tINrakl/K4qC01kryO5oteWL59tRCJ6G01FGAHi6XpUP0Wlj2Kbew3ooPdn2fn58zwsndDjGCVVQsPBvlG0dPMZe+/EPksI7rKQUFBZVOrnZIQFw8K8ZxejVSOEXXlQ9M09qCOHbAijldqvT78XwWRD0NqTvN5/M9hmWzkExVLB3d9orFi5fYYnRGjvy9k7+ysvIcyrrf4/EOHDNmNJau4jkk+GwkuWd1dXUkIyNziapqHcn6G1RgJxa0Z1lZ+Rs4FdPFyKB687GC46UsmPg1lrB/cXH5MLdbXSHuRjRqnxSJuH5MSdF+EEsKfga49OaZT7l9QW5u7seoqY4LEY1pkWsLrso10Wh0LnheRZ2TsN7f5ednPy82iTrEIK7OyOh9PvjdCD38+fm5js1qgTghyiZjohd7PP53UMPDKCjAbyoNeIJu4c28vGwa2Q4CcYJVDoeyfeD+CBxApEpZBWVvdXK0Ajg4j4NNv/e+ZSlnIF2rIWaJ9KtwbBeSBzes5xC6AXikk8aNG9dQUlJxNo7rP+Uc1+pKJGOobWvFqmrpkYjdoOt2EmV+Quc1EwblFBeX3o3UfUtaZ2zno1JvaWnZinBYmeTzqZeJSeZ3Bjj+lJzsv7GpqUm87uEwGK1QfeD9J3qqmQjLHYWFhY2cz6BO3CnrMyRucUVFxZ34ud+iCP9Agh5Gakci1S9EIuEr3W7ffNu23iHvmxbo6bqahdSFU1P9HzY1BUoo+/eCTzv8C9AiYa9CyV7ofQ3ce4jkP4j9wv40cnwPLrTR4//LgF8yTcIgcUeXIY5X4BGeq+vuIaTlIoJDEPU2ztP/dSAqniE++mf0fjMJRlPw+7sahrEyJyfnK8mwc6fixH/tEANHJTGqFUjUHQQ6WwwjUgIdk1HF47h1BKr6MJJ2Cwa/mjzf8EhXjPPx8hxuw9HRqDEdI30Wad0ljQ7gAmJ374sv+v86ZEhtCga5u6Z5LqL3TeG2B3cE9bZduCQbTdOgk7E3inGW0AF34GrKf7+gIHdpSUlJHvk5L/gSP/G0nJwxqwlLbMyD8vrr0/Tq6sxJuB/noRln4ip0wFXIpjPaiSF/judqxEWprBRXwRXMzR2XtHDhYru5OZrl87m6IRif0mldGOuArMtpn3j9TrgjRp5nfRUVlXZOTrZDn9bgDKXQmHo50jj6IO1HTs/mvD8/hUIvid+z8adQVTLFARv3Ab3h7rHTe/RuK5YtG2mmpKTVTZgwYT0x2QqQEEm9kYa5NE2nHmUeTvJQIVY8THEVFOTd6PV6lsg5xBgpxJIzery35SjDPfhTq954QzRDeQHCn8yxA0y+G/+LCDf3RXprL1kPiuV3u4RYxHq3h0KheRCKHlZ9Ly8vL3TccUcTPdttRk0MwxpEeRGE4x7Lst+NJ7cBh2Ber3+y2+3dAreFMIrH4zlIkJOf2607QSb3FHE+UdkXQOBaSYOc9/CIBJ6pSNvAWD7lJhzOSyUuC4eDl3HMUNXItPLyqtu4/Yjb7XYFAs2Scyo8WExAOZIG1CGFU3EBFiB190s5cPoJrq+Rc65EOh0Avc49e/ZEEpQ7qPtv5Nupae674rdlbCzMQZjuwrcM0vgmiHhvU5N+C0clO3usUlVVlfbZZ2vvhWELEIgk8HVGkcT94To1KSn5DnAbKWm7g0JA6snI6HOjOKxIzFcUergMxtGIguLiitPwV5YgHc4AXjsgYZ069fVBrB5IRnckKojC+eHeM3KzsDBndV2ddaycS5iz+3ibwMyZM7vCofPjlwnAST0nfirDEH9C7U6ljIvjSQcE2JQ7RbLjlwcCibxI502i6vyGy3XLqAe4jJXj/kBGNgir0uOXCXAqoNAeSNRPxHrPIObbkSgMalugsX3xzLumpfk/amoKjkU1N9CWqcRzN6NlD+Tl5Q6T4RQk1IPaJGNs8xDrhzmfgt16k+QsFOZVYs5vQJ5YzvegZQVQV+1a1HAazx2H3bi0oCA/4U2D1+10IEegvvTY1oc9evR466efto/HSM+OMUQbj9bd4PX6VlL/yajffeB+O958b1RzDOq1FJXtTp0yqjwPnMTmnpabm1Mo5dOxDEQtiaOtZzdv3vzWjBkzDGjwp02bNt6akdH3L126pI+vra3No4znoc/XDlICPNhVKoH6hxYXL8iIJ+8ThAPxUweE6HuTBvIl/DiRUBkhbhm3EpBBMpiRHL9sAy0SLfi12JmWOuTYct6Sr+VYWflycmtc0ALpCByQ9Nb1yTW4+2bPXpqwkzKe1jJ4J/hy2KNd7dAO/yUQl7Rpanl5nxcwX/TIijj+4hbpmJWTkNgkvJf7CDMvIw1zglOFzYpEot/i872BB5JvGKa8hnNcn3Zoh9bQYsrkrc9DCFMEB4ODtcjj8a2ln3mY30SunyXPiZFI+KyJEyc6MUE7tMOBQKKvlNeTCNJvcZoOxc2/gqQefn/yB0TInNrl/BtO9/s65xfh6CT6aIGSkoq7Cgpy7o5fisdYSVndcYJ42IkvHscTfpmI+jmi/Dfz8/PO5rgKSdaor6FPn8zR33675WRVta7j3qhYGWVvcD6otHRhP1U1yrCuP1Lv5XJPAIUgMrcn4rh9hlM2YebMJV3T00N/ocxGHLKLwIEAV6nWdeVFLPAynj17/vyyU91u9XEelwkRTj04XbMp+2QC0dkEtVXUu8iyzJs4/0HuU85z4tVHItbVEybkfSJpAtBrEYdMRbGmEsC+VVZW/grOmgSqQdrpeMqU9TKHb2nHJMp5NSUl6aL6+vqOuu5ZCm6RmhrvsIMOMtNCoXAlzxJzauBvbufeVfxoiu0jiM4jIJ5FGRcLbqap3TV+fPaGWPmlxxCbzgP/DdAgO15nFdepBOXDZ8+e3SMpKaWK9ti0+7WcnLwHxW8Exwocz9qcnJxh+FengvZN0Ex6KAdn6vot7VmJA1yXn5+dTdrzRDOXSwBOTLwQnqnU1+YF6S9BG8eT52ripzIRxJZRBQGEpYm7gby87BEg/xcZYmn9I551vOYWAIHfwJQpIP4+Zf4NT3og144z7PcnOc6npukXpqQkD+e+q7r6uz+rqtmN80FyT4B8zkuXlBTveoL/iyH83UuWLOnq3ATomksRnJkiXHLdubO1nXwFoHwLTmgm9R1Pt34iRvlQr9f7G5ki0aFD6upIJHQWjPtSlADcr0dpjkbYBhK8l4ozKzhwX94xiHDdQTmDDCP9/LbCVb4cwQpCj9NV1f2mpCEE53k87stTU5MSAbvb7TkfobkwJtjuIUQMNj3DT6apTqDe2zp1Cn9ND4EeqicUFhacD55zCwoKnoPeE0gbUliYLzN+wuB0PkFFZ47nut1WIlTz+ZI/a2ioH0w7Z4pjD/7dyD+IfAPlBbjHk+aXemNlJz8gwQK8IDo7ZAj1vkZU9DVRWld4mhixgS9OiAsPLyBKO6W0tGgo5Z3XuXNnlfKhk3YqNBlVWVl8tPPAfiAhYLZtvGWakaeQ7D9wmWkYhob2HEfoeHhycvKt0Wj4RDTmEMNwTYfZJ5imcpRhRNBguwvXh8VK+RlAxIsW3UfIdqZcgrL4dsDPAcaoUaOCEEeGpEbGtH+fcGJjY+NpcoKg+UOhwLAtWzYtW7BgkV1UVNEfoXAFAoau69bRlAWRZO6FXR8Kub+HWK5Bg7paEMopiGZrZEd7LNEgJ5IClB07djg4Qvz4aJb6ajSqnKzrDTkwI46/pLsMBGSPSAkBCY0cOdKZPSUg9Xbr1uU4rMc7lOmkCZ4Iico1t23DSYzTRO79AthYm10cY4W0gn79+slz50HvAaD9V9rYi/MehPkvRTC78WxO2YcdJi9PbVdmZrVLVXWivhae7AlkUzwe/TRd970giKampkZM03qG8yzqUAxDXxDPuk9wKB4Lg9V8tBjroqy0LPd2JP1Bfp96PMq65ubgvW6392vub0lKcq8TrSooGPclBO1Nnp3w6FOntDggcA+Ew/pP8UtXbm72sWi8Jd1RU1O9M2UNAb4JC3ITwmDl5Y07hIbLuOrDMPJmBPnEYDAoQ40uBCklFDKmwdB0uq2VkiaCic1ozsjIKsEinT9+fM5XvXod5IZkOeDTFyswH+GoAI9XundPr5WyBg8ebNTU7OiKBXlCUczNdGMFdG10j/YDWKQSBP3IG2+8kXJdd/t8SZdWVFRNLSjIfl/X7Tzy9MVKJyafYTV/D81fA/+nwuFAD0mDmX/k0EYAcC9ubWpqCiHIR9HMqT/88INdX1/rMwwrR9Nc52/alN0vAESjhuNehEKRm2WYArrWkl/KE0tdj6K0vB2+m17lu/g5CtWYtn37jkfoXWv8fr9MRHLmJebkjFUQhhnp6V6TAMwpBxpMXbt2SzrtTNm0SfkTeSP5+TkoZvRLhOY+4QXd5yngcovkRwFu3blzZyAUCmZxPq26ujrFslyPxsp35kA8QxecGKr4JUhooQySU+FQOS8uLjsX054EMpeDCL6K/QxZR6EZGgTqMnnyZNGmBOCPrKK7cJ5th3ZoDY6ArVmzxr1x40YL826izU+S1MOy/FepauhGhKsHJlHFLxiAI3ik5N8f4LvMRsuvKS6uOhxXbsGqVb5Thw5tnoSWV3q9vtco6wwszJXNza4Vkyfn7BJnNT8//3ME9WkE9Qq06RrT9C5xuZow5e6Rycm+uc3NzReEQqFPfD6fzFE7AodTunIZah6J/7YZjyc5EomKv3EbyjIJZZkj9+fPn98Li3shph7fww5i5TaPGzfuRwlqdD3wWiikHaIo+pG0cRMKNQDL9AaW7SP8uOvAt0zX/ZlYm9OTknwl0v1R9g0tcz3Icwt4/Fn8OZ6TFzBn8Oyi8vKq30LaUHV1r3/07r15PNQrsyztOBe9MnU9Tpc5Ihw2zqFtn3FvYG7uuGKZjQRu3+KZGNDsTNpchdV5qa6ubviUKVMaysoWHE8vcKzbHVwVDnuLoO+l0K2fbesYAvNCnP+/FhZmr5UBYCzNzbTnUylX5pDQ7lWxNlVcl5zsf0L4DI2X1tbumpCe3mkogdDfaGtHeqhT6BqbwUl6ti2GoYgrUefxuJLpotfQzmto5wIZsVbV5N9EIrW7sLAX0ZvUVVdveKtPn75DotHQrvHjx38k9BFwusgBAwZEYZ6vsnIhTkDTPRJRqGpwOj7YYm73k4iDY2Lu6P4A1yOFxp8MoY6mm9r4u98Ff4fxW0I3ewWN/YYfZZqfJyebUyQ/fq5SVlZ1KulpUHoAjH4D4Z4NM+gajQ8aG6MZBJyXcD9qWepn1OC8vJK3ZLg2B0ci6h9hxkc4n6slHUboCxYsOUYiJggwFQGT7kMlmrohEjEmicOMkHc0Td+Nuu69E4KemJrq/wRiIoTqDTw3mK5oBdHevZR1GV38U01NASdKawvqoZR1CV3YuzwrArZr2bJlBApWL7q4yzIyNk+ldW/CkAmkXUXX/T54bKbsowsL84jGzOtVNfrlwoULYa56CM8X0iUPlYlQ1HcLz3127bXXNkpN8OI6mGssX/434YUTcEBTejfDg5A/CK0vwdE/knoJYlwH022+LzzA1XNzfi3n50HPt+mxneAJPLxpaZ0PR1kWRaOWTGy6jrS+lhV9j+Na6r5G3n3Bi0mGYc9YsEDeWDiu0HDo/JNth05G2dPIh/9tje7Zs6cvFGr+nGDHcW3a4d8EecUTP/1FgEF7BADt0A7t0A7t8L8NHFOOwyuL0IZh2tPo5yUcTaF7p+9X6vFVgh07GmNqatxL6Y9lzKiDjIsAUe7X0d/X+3zuqaNHj94qZbVDO7SG+Mij3RVHzUaA6og+vue4E8Hx4PgNUVXt4oYGTxePx30BAoWjqJ7M7xQc26/Jc7zX67kyGIwcUHTZDv/3wBEwsUj8l5eO4qD6dV0j9FRXGYZRTqTiIurpRrpELTLye+O4cWPkXVQh0U6vYDB8HlFYYvS6HdqhNThdJGH5WEXRDqdrdGO9RODo9nz3Nzc3Xuj1+l8MhcLDxcohVMXOU+3QDgcIjgXLzc1dgK81trp6w3TLsk7Ozh77QFNTg7wAvV3u27aa6vV6iyoqKkYVFRW1WS8tIGv546ft0A5tIDFeU15eGYlGw4fount9Xl5uemXlglq6xQ6ylAELNsrt1pcgfHNt21yRl5f3UvwxGRfyYfHyENKn5Lq8fP5RluWZybMW/tuSzMxDKjZt2vwS1m9IaWn5bfTG9YriaTTN8BjJr6r6YrracpkesmtXOP+mmybuLCkpm0qZXp6ZQflPkutkLOsNOTk5/5BnZPpxnz5ZL3DaQVV947KzR20oKal4kDyD+D3g9/tfbGxsfrWgQKYFlT9sWcYLhYWFr8t0F/zHLJnJkJ+f/drixYsPCQaji8GpIS8vZygKdAJWfAbnw6Se4uLi4dDjj/ib1eCSmJ5SVFR+CkHQTPzWLTK9iOdk0uUoylV1XbkdWnxQUrLgQpfLuB73geBJ/a0M5pI+DXzupm0XQMsF4DeLdsu87nRxUbZsqR6RmZn5MjjEprG4XO9ST2/yPw09fyT9XvC4NH4P2peX057D4NtV48eP/2zp0qXpTU3Nz2ASpsk88djeBnYfssILZTR8qysrq5jLM8ebpvlwQUHuM+DzHPT5g0xPoifLow0ngu9ScL8rEEi+1OdrGIgMXALu13L/WGjxuGlqE1qmDO0P4k7+nmBZpiV+l/wgQFMszcLX0saDpLxqkKk6XLv/QHpimo9tu2Vh+Lkw+v7k5KTiDRs2pLndbmc6CA0DQdcRtm30w5/rqeveRwkSypwHXcqQLl28zjwzBPMYro+XEXW67qsoayLPvuVkAzIysqSrbqaxJbYdfm3RokXdYcTNTU3REZrmXi6vdJKSYtOCeO5k6uour4Yod6DP5xnjdmt/l3uhUGSdophSllZaWvoM7ehEe4fIPQGPx/dcNBq5COUagjD2jye7kpI879OG62jnCTDoVtrUl3p6IkS3hcPhdZJHVaO9eO48zm7hXm9wPVFenXk8njuDwebfJicnz5QRfBh6Hj7vcwhRr8zMrDLLUh6mXAmaPkaZn6cFsvi9Jz+HrlK2AIp3Ls8QdNm3+nzJTntQKqHT6dDMWanB/TNo81ukyTSdkuLi8sFwaGQ0GrrE7/ctkzxSJjg505PApR9PnUq93d1uz5CkpOCDiqIfRHrLGqhcyjpV0wxnndSBQGsBs+gG9zJfxJn20mCaVqlpRmdomjoCxFuec6OxsrIj8YZfAOMl65Lk9YxL19MT29rsBuFIJJCYY7UXsCn3OOp9Z+PGjZ8aRjSxKB+BC1D0mSkpSZU5Odm9Q6HQ8dT56eTJhT+gjWe0LFqQVSgU4wUPG4U5FQF6bvTo0d/STmdxAprph9GLKKsCRhxFfW2mr8hzbrdv3LhxY7vynLNWVEDaFXvt43oZy3AaTBFcA4qy+fMJEyY4W7AIECS9weEaaBbmvg1j+hAwfTFp0iSZ4cFptJ+iuBTTVNbD6A1kMbAqL5LWTJmfYFX+SR3cV2UGiiwSccoVgNkXcvk3aPN2JBL8naRRRx68ksVr4+RaAFat47kP5FHKH8JzX2LttkUikaj0PvFse0A0anwAnUVQnY2aBMBL5gMWUmZCCfcHCQEDOVdDQ4MsOYynKXIuyx+5ZzbBotGa5vnCuSNUif8gDJbAeVeZALoV6XKtQCCwNTOz68548m6gnKjrnq0Ix5p4wh6ANnuk+BkzZliY/LfjybIDFkS0tkciRri8vOgk29ZkupEzVSY7O/vdtLQ0RYQcaybvzk6SdAQoCUK3RMquzZs3o9WKKz5/K0SSF0vXRsHQZKyf8jhd0fp4kgPCrNjRDmO9qNsWOtBt9guWly+UNbhxUGRnro4oRze5QpA8PONE3JRhIvAi/AZt/Du4XJiRkeFsx7Eb2FjGu2lBCefx+WMOyEogS2gjwi4JlNGvqal+EUqTIm4EdchmD8to1y2GER7PfVnb69QPWCjYLyk/ZbnCPO/XNHkXHYOkpJQMdPBZj8ebsOb7A0eYZEEbmn+Ex5PSORq1B9E1YZbNwdGo6whdVw/t0KHD55j1ww3DdXYkYtPFmQPo94/gmYP4pV99dWyNbAuguTIHTMWX6V1dXZ1YhgVBRNPjfp/9AfdljdtRsuhEUnguwWDJBWFlfpYQS6crIhCJvePD5zkNZTgXCzDNtj0vIBcNENJZ2kVXVwyBncmFlN+Vkt6RdMqqoS6nKxAUYCZCZUvbJS2V04BMApT7AjEG2T2wXmRXDxa/K37LeT5+JnPE0HC5tt+TZap5eWNbWWVRVks2hLoh3nbZqSq+BMzBtxnB1EzTPg/L8yK0mh+79zOAl9BmEk8P5fnWtKyVa8ETSzRXZrPS1WlpaR2CKK2rT58+/UGTLBq+o/Wg2+2diyDXIJPx7tDWe/WSjatEkfc22ZNWqy66f/tGyrGqqqqOjEREP1XnGZnkKcf9gcNYuoHHvV7/puRk31qvV1+D4/2mqrr/6fWqX9Owb2UmaadOXbb4/fo6SfN4/Gt8vqSvoc13PFdPV3S4U9peQDbToeHytoD+24XzrHwo6ZTbC2G4l3t+l8vZwgBN1acjSI/R7Yj2KJjxd7GGp2Vl9cuDEaOhlkMILNvNaWnpyyCSTCP+CX/rU03Tj5ONtFDKvLhVagEewwab5luUm035E6V7kikrOOa7IDx+hutm8r2FoIrV9uFjPpqVlXU69/5aWlohc/dN6JGwxKJAlHMTzw0n/wpQT6w5bA3cl7yP0UbZSIhrc53P5zsMYbicQESmQjiKSRdKvbK7mdMV7gHckxa0KZ808duGZWT0nQzdRtC+y4Ve1dUbZWPEZ0HHmc4EXvBY3YJg+Q1D/Qt0PBY6jfV43JpMwuQ+NFVupc2yVqHNhEnLSivFWglOVjRqXkH5RSitip+JjLgOaP6fI2CgsTUcDuL8hd/Gz7oJqZXFHzKrURAU898Fa+Gcg/xLV145SpFdk8i3gUplGVu8HGm4Uk3jhWEOiAkPBJqIZKyz+OXm5+c4M01p8OPkbQgEYm8BKPs26lnP8Uca8zTnlTKvKBIJXQxOpzU3G4kN/FCEK6DbB5ziixmnIiz1dJeDYNSQUMjsLxavubnZGWKBZk/B5E/pYp8HfZmSMgCrG1+rbvbiGgW2ysBrUjjslsjoj+D1A+kR6j2ZthANKmMLCsZsjD0jM1WDXcHvUNo/VSJg2vMixTwRv+0Az79Hd1Ie93du5n45OEDn6GDcjouam0Mn4qeGoPE0eoVvMJ5FPOYsEcdffIh2ObOEYcOfOHwkdKWexE40lPUh1/mI8JH0MkdizLZxHC/0pq4Haetann6YNv6Tbn4V50tlvhjtkWiY3ikS3xnPokzla37iv74MPrOo+3NoMicv79I6+H49PJcRgu8ph/KkbeY11JGYsbwvcLQC6yIDqQ8nJfmOaW4OD4Ew96EBj6NXcxEedzgcySUiKgeBDCqOQJifZLpscnLqRKKNh4PB0Jnjx+c5XVE7tENrcCwP0pihqqkDZa677MmGcAUwgRejoevFknE/HY1Es1z35ebmbpNnrrnmmibM5SPhcOAonEXH/2mHdtgd4gJm97HthsuI/FaXlJS+jAUbJNuxImTSn0sX6eZYT/+eg8C1cQiJYL5UVW+i+wCUkpKKx8vLqxIDgq2BuvbwVej/xfea1rJXwr5AFqjIgF/8MgHFxRUDcHadleclJWX3FxWVTXduAAQFThi/P1i1apV3/vz5MjD5i1BUVHqeHGXmLfVMx59qFTXuF/Zo+75gb7Si/V1KSkqcpXG0d3xZWdWd8f0gHKCtnYuKipzdoUpKYrjh654oxxaQdj71VPnB8cs2sLc69wbix8VP9wlOYbJd8/DhwxuFeTikc6iji4wYE57/gAyuptpX3W7txbFjx252ntoH0N3+obm5oQLH+yDTVM/GCW/SdesHAsRDcNWacNC7WFb0dXyGU2W6rjxTXFzyiqzdw6G+BF/kCxzawYWFeUUQcizWsRqnspqeeoCqRj62be9FEGEn3fQymTIdDluFBQXZj5WXV6w0jGgOPk+NbH6UmzvO2dgI4b0KS3w2wctUwR+GDEpK8nzW2BgYSR3zEOw/NDaaS1JTtZX4GL/D+TYIArLA80j8q4XgNJT6bBmfkvIQsBHjx+c/C3OvI1p9oqkpkJeSklQmO8KEQs0v+nwp+DbK8fn54+bIFjUoZwo+zWvo6G9Q3KNtW3uZYKJDJGL20HUl0Nio/L1DBzVqGNaV9AjgUzEMJdbJu4Me43z44PhdFRVVk9HtUtIeM4zIrMLCwrXg8AR0mMzxfk3TSvE1ZV3kNnD/LWV/ggvdmzY8LQO6waBxKJ1Rh4KCnL8J3XCpwTN6MLzuVlCQV4LSXlNXF12Wnu5+H1/2FPh1Jv7bN/h6n/N8P/zIKOXCA7u7qlprDcOzY8uWDeszMrKu7dOn96xNm7YOxoU6srAwfxboJoyQY8FqahqOkdFwArpnQXg8cc09EL4SyzQIJ9AZjIPBBzQnnwY96fenXE6E+RQh8tu2HX6Fxvtgnli/1QjXSug3GyZkPfTQQ07ITgTYHY3I4973brd9D8RdjlbK1GSVEP4hr9d7Cngttyz/k5S1UB6R56JR44nCwpxHeXYijvEHIlySjhN6KsKZhzYfRqPfIgUZNZzRaM6vCgRCMKS6fOXKlX5RAIRrIrit2bhxYyPBQR/8zIkw/HMYR2BhZ4GPs+q5NcBoV21tLfTTPhYhg3keny+5nLwTRLh4djrKIXjKaqyDQqHoVwSfr+fljXsP5l3rcuk1yO0rSUnmPBz/R8GzhmdOxx05gTKOBZ8vcNpfk7qENjk5454Ar+eIfN8U4ZJ0oDPPjGloaHgQ5/xsysvjKONmawiUxMo5r5xQwr6kZeM+JwaBNU2GJpyB2Vp5ZQapu3q9bp361xG3dUNAv4d/zgp1iHcWgvgUyvE5AvxqTk7Bm7puj8nMzFosC2A2b956HUbh2m7dohiFysRwjoAjYCkpvvcphC4tNpDdo0fnL0D2zJyc0et9Pj/hqFLX2NjohNr7AwSzEOJ/ATG+9XhsU1E8EhjIIN92IhJCNvUwCPgjiH508803y95qCIQM5lrrELws6k3RNM9pgUAAvrgRbiWC5sTNtgVjraPia1gBpUYWI2ia6xvKazUqrdYg04JDAyH8SdyTrrOxtHTBMdSVwv1G2844q6am5kwI/5pYDO77+vbt65QhFhyFOBOtbaLOxjiZ2gDWRPV40k+CsHdZlv4qEedaynqXp92xxRfKWqLF47mul9U5SUm6bKyuFhUtwgLYBrRRsfJh6vLSO2wBh3/6fL4t1CuDtxZ1y7ZxWbHazB3l5YuOQhh2ki/RHaIcARRvIc8FYX5fCHa4CJht68cRoMkus4m8JHbWNK/TtaKwsrcgNFVDPGNCa5lFs8rrdU0kDaWPuKlfeFNXWvpUP/J6KSGC5ZJNw7SKiic6gzfCaG+W7atQnB9pmrJrl0deL+5JLAH66YvxJ/rMnDkzDY25Xlb5xNPPkxkUmNCfN2ffD1RW/sUZuRagzGT5yYCgXLcs1hRfQo4Cl19+uWbbMf8rPnDobHoIoxJbBbRAWdnrbb6OgOVt2eM9kSa+nHT3ci51O4mAnLc8Sx2OMHF0FnEIYVqII8Mc+Fi77QUfA+ki46eOPxg/jb+WchSscu7cuc5OQ/PmLZVl/olnBWRVeuvyWs5leV3LNfGUk0b5zqCowN7a2boc+eJE/NTBK36v5b5sNahKu+LXDrTO07Lfl+TbvdyW65ZXcDGaxtLobhN4y7Ed/kMoKlqyx3Sl1rA7E9uhHdqhHdrhfynss9sUV4ZAyev3Z5Jvm+PKcB3q2LGj2aVLF2Po0KHyyq/NsNjuIFt3bt26tc12Yt9+64vOmNHmdWE7tEM7tMO/DG0MGPFUVVJS8tho1JRXrAkgMHZ+AsQKzjnBsAwYxNOdV+D3cF5MGPaSx+PubxC5tkDLs3Ik4HWeFWg5lyP5txJfX1lQEJsU3Q7t0A7tsD9oMyKWnJxcEAg0+3ft2u7buXO7z+3eldrU1NDVtk1Zldtb0xTvlVdeodTWGp3CYeOPMoopBo0/QPVx3cm2LV+LcZOfGCfy2BiotdFo9E/BYOR4+a6k/CKR0JmkF5G+XdPkfUrUeYHWDu3QDu1wIJDwsyZMmOAePPjcv/h8vovDzq7SP4Om6a7m5qabTdPa4nbrT3s8HiUYbL7JMOwfdV0rlhmpkUh4DsZruaLoVRij7nhksvnvPMOIvEYIuVUmwcWL2yvIbIBQKOTOzs52Xh21Qzu0QzvsD1oFijGQV1imqR+SmurZKV8RlVeQXq9Xx7Bsr6ioONO2lSU4VGl4XRNV1U7lehb3PRi9Ssuyn1dV5SmK/QDn6+7UVN8amfYeL7od2qEd2uFXhT0MGEYqh3Cw2LKMZRilG/3+lGcJH491uez+OTk5W+Q79j6fPVZR7MtUVZO5Fqrb+WpRZBFpL2C45mialo4HtoLjdryw7EjE+H1BQc5fYzXsCTKnQVG0QurZkpub62xS3hrk3X6nTgPdaWnbEvhSnykf445fOu/4CUfVE09siA4ePMMZgBOvrrm5WV29OmLOnz8xKi8UWi+gE6iuzo3MmPHzUluMs1peXu4hnyxVEVc08ZJCjDvepiYL4lqvWRL8evXqJRsseLp37147dOjQti7sbiDfJevUqVM6ZRk9e/ask3U98VsOSHlHHXVUqsvV7N+6taY+vrG6A7JV8+eff65VV2caM2Y464GUZcuWuaWd4OWsk4pndfD1+/0dw2Fd+e67dbW0Z48XJ1JXly5dOnbo4PYYxo+1eXkzEkts5d7AgQPd77+/TZk+PddZNhy/lYAJE9a4Tz55PZ2cYR9yyLc1LbT/JaBMvXv3QzulpMgnJHy7WuO7N/40NHS3//GPMoM2JvLJyyXa68xhyczMNFro15JOGbJStE1bY9NStZRQqKZBJvrHk535H/C7zUumzMxqyoy1Q/Cljr1OXRAZJHIxZs2a5ZFVuC30F7rBX+Q1TZH1dL8UfUh7169f38E0TfXqq6+WSVh75BO5lnIaGhrsa6+9NtKKBwrtdfgev5YhoDZy2QKCT1ZWVkdVVT04G0LzNrLLwZnQtT95/yW6X375Um3o0Gb33upv0UHBf8qUKfvUi38H9jBgsnmDorjKLMt62jSjN6OTGDDZJto6WtZblZaWnoyxeRnj1FHGuATiBqzSts1nuFeCIncl3FyOcGyjrHFkG15fv+vDlJT032L0joYHXWBEDcdPMTr/gEHbmpuDV5Km5OZmVzqFtgLqPMvt9i4gfO0dDIYsYSJ1auFwJKRpritkl5NAIPwJjmD/YDB4c35+rrOuqry86pmUlOTLIN5c0q4uK6u4n+f+KEYqGo0atEHlTzUMs4kiCzHQS/A4R3g8PtlWu8nn8xw7atSo76UsAWizlPIuhyF/Bc+LRSkMw3qSeseCCwquNnHeORQK/kNRvNji0fJt+wSUllbQRtdscOgYjUa2QYs0Cb/BuWTHjm3XBwKB5t69Mx0cyRcCxaDkpTPYaFnm8D59+ny1efOW5cnJKRc1NTU9kJeXc5vM9PN6XQv8/qQzGxvrx8rMQxTyUGguMxAHwpcaGaNEcDuB1ye0kyx5nyC4nj59shZpmn4ZfGym/ADnXVCmWuiRO358/vOUc76muSvgkYyD9of/38SbIh3dadSxGBpmcH8Xz7p1XUujXe+Ew6GLdv9amkxkC4UiL9Peo6mjDh7Ix4E78OznkUjoEgzBJvgj05ZvkjFU0kU5ZDZjAx3baOpeFSvJmdp7tc/nnYMcIHfhBrz+M4gQ1paUVF6flOR9NBQKv1hd/e0IOgcTubmTemQP9ygyLHj2oOgg1d+Un58zp6xscaaiRD8jTyoyIbvDCF7Ih1HHL5vzPvB0JjxwwV+nfsEdWZQpvvK9n+nYwOXQ4WDyX1VQkFsWl9eltKOjzDkvLMxps22BTHBETxbT1nOhdQO01+FzEvW/kpwsX4mJ0Y5yTldV/XVo5qGpsvvQ9fBcFq665swpyUpK0p/3en1HwmOLuhRookQi0TCR0G0yxVgmHTY3h5bBl4vgcUB+tKcL97dbVvT30PRtZHIEqlQlNAeP41vzGP7/mXbcTPmfUe9x6NNI8KgCVw9psp7z/IKCgjfBMwc7UUT5azt16nDmsGHDnFXZ8GkCeR/3eNx+2taEUzQJHatyCv+VoM0gfivAMikNEHiPHhdG2TSiTboYMtLqoEEIhsrHs14yzciTLpe5DF6v0zTllU6dutTK+Bnnd9ATXIXw3Ub1smf+9+Fw1OD6HpTL+bLZ7sA9C6GzMV6uYDA6AOOhIyzXYUx81Ck72XRGrMIi8+RNeAAImgEuzjGeBJ9MDJbxPgbNnZMzToPhD4JPCkLo7Adh25rsFSE/WfThPNQKolKHKINzEbV+j2yNpYyvdu3a0Ssc9h4Kjsu51V9RIm0+EiXCBI0uSUpKEuM1Jy8vtweonYBRWQLO7o4dO6b37JlxkhgvcNyIYg4Cx04IuHx+2IvAXzZo0CDxQtrgoKqO8DrthBZyH1HXRtEpDAyHg5VNTQ0ZKHPXcDgwLyUl9XjKwcN2uQ45JPNyFPIynvuEfEeATzc6HdkuqxNCfgflK6oqZHcWfSOsse82tQDpU8A1A1K9Cp5dotFQf2R6Jrdka4Y9JmNivKaL8aLtS6B7R3jYkfyi+McgA/fFs0WpR5gkHytLQmkUyk5vbbwEZKq50AAaiSeVgkLOE3yhr0MbJFL+GeB3Km2cSnk7otHw6bm5OQehdOdQp/Diaoxwf5olHoMJHXZyfmFOTjYyYRSTpwO/G/LysmfJiytdj/RG5r4in2kYkZFXXDFKIe8I6pNtZhEXC+OnOt6HZWkGLJFp41EdEyxprUF4QKd7LrR4XteVTOzlQYYRfQ/pO6S52TM4ng3QpLMNYbgW84vSwCvB2Vksrutum3YLg5AF11jopNKJXo3OIiv2hTL0Q0c7gXYOBbXPo1HvIeTpilhDa1s+OOcYQnAGV5F3wTX2pfkWgKQOncHYaRd0lMXcFvom49QeOoMnVq5cmQSewjenvZJPYOHChV3oDC6D3u5AILiY52TP57F4na2WNPzn8EsGrI0h2BeI1IA4TLPDeEO7IIyEGr0gMaGI1oPbfgTBybM3+DndhgZmYnuxvQHEJuzwjCkvr5wGI66GKNTv+gDPJUA5e3iTewOYSYV2f8rAw6jAU1KmYCRewsNwvkSoH8A85xaUUaSuKAllmls7d+5sTJw4sp6e71KMQRd6mhWxXDGIfbfLmoWTtYlecxLeRh19wbUw+S4UNQcP5Du8wYOEVrRpF+U6i7dQoMu534vf9JZQR2gG3vmU8Q70lnpOEkEDH5tw3Esb+/Ejn7J1x44dAQlhuNwo9OLZXjKVHu+vt9RF/bukbimXTNL7IoS2fOo7Hbu619AnBr7bqPOfHo/3vIqKqkaE+VEc20qMxDDxpuKZWoEi3zmTtiUWNFHft5LGX8s6Ii7l2joCGi2lfSvku2mVlUv2WKIao5PyEuxcSNmnlpVV3UNbBPd4DpeKSemIcZCQZyvK6Wz8hHGph9+yTw1RgtqFc6lT2plM5zqGOmXnh0toG/xw3SnPCDQ3W7JtiCNjP689igFXEhWgmPZ0PJp/8FwRzejGb286JEs7+sba6dqJJ90kY83Q7TTk5khZNCeZ8Gpk2a1sbbc1HDbkm2Xv0wEQ/SjnyH10Je5ISDnm76HTnzi/E2u3g/SK2MI6NQudAVd7xwknHOp8KAaZ+I6yCOWUjlVVq9KgX4JgBwLk1in/fXj3COUfs2tX7Z/AyYmK5P6PP/7o5APn86lbvgi5Emynga581uzUTZu2XOJk+JVgDwNGT/ohVvNWnJZXMOaNIFZMY/9Mz+MIHo3/kUY/AgHlw3KTadBV/K7Acyknj2xofhUsfhJbMwC56E1Dl0HUx3mumOfKKKGEIz/XI9y7m/R76YmlgdM6deqUcF9/GazO5PWjgMX0YMei2JNhrMTWv2iMW4MwFAagYN6rDEMtAN+X8Qwv4I54D3gWTrYDAhTWYRoFJgRaxgkkPOO3hylEON9BSLOamqLyNSI8L1e+2+1bV1JS9rSs4QI1p3ZxJqJRzSmzpTzolKhDqoO2y4LB5ks5ygKzz0WhW4D7juFp/Qz8ANA0BBbPErxbbFMiS5t27A9kCxi8qBPxbAhJDNm+ZqjXq39Ex/Ax3uZelsPsqScxnNpCDAVZienCU7Cm0b7ZO3Z8t9ftVZAht8fjhIff0ORxdCTDMTyJsTKPJ8af1nRoASGhY6tjIPchiE2YI/ktwSwJGU+sidsPiFEidLOeqK+v+R3yKV9pojNPfIG0DZC+B39kvCkuN3GqKHnIpXyJ4l2/39mt7mPKlzZPEVkRAxbPRzlKAMdVxsekviSOLV/Nj9fzM5O5JxC/avOpxAMG8Jbd+h6jeDpQZRQG6krSnLCRSMKIhciusdgPUrSPkc10jOxbPp9fvr5xWcs6vV8D2ogQ7ukN9KiLVNWdpyj6E7h+GyCarP+eSo+4raysXFaHyi4oUyUNYsrUCnHRp+OJnmaaeg8aNh6vgJ9rLEe8GmUsDZCddEcI8hBzCCQ4m/PBKOxg8pyI53EC54c3N/+wT/9HGMj/JwoKcqaiPA+PHTv2c0nv3r079HN2cBPitvoypnwj2NnUv83gIUmh3NxR3xcWjpNNVN9G6AlhXaeQlyLEE3YYztFOKENraBEAy4r+IDu80QbZcFWXBYWEkM8ed9wJ4YyMPtc5meKAgPYuK6t8Y/Hip21dj56P4Z1IdUN4PkL7L4DxvfGgvgMVcts9TTPs7FEFDxYccUT/MLRfKAPCVO0ILnU2T5o0aTtt2waeEoKDj6JgJGVccJ10vJCjP7RJFyOIIJ1IudBC2TRx4kQEXlkndWHQDp43L7aRB4o7gHLwWOyfKEfGqRLyYRh6wrSLsuFpvFZZuQC32Z5B3jsxHmfQoXwpvMQh3mPDEMqVr9cKjt1lYDeWqspepVKvs4sO4BCWpGZ4vZZyP+H3deuXGLuBQpiEx2FP4FS81wsIrTRhHPcsDPUuwr4gdfSFw44x0jTrELxbHzlwFbw/6brszeYwlHyuFcjWZDrHZymrk6rqiW9i7wtEXqRKaFt3/fXXi2ctlkG8kliGtgBu9lq5xw8vOLWr8Mft9n+aldUvkJmZ9YeSkoqzac854C5DMp2h0x/hJyFsdDvH49PSOg71ib8XN0zg+iJ44y3ad/h8vmR09NS1a5d6oMs66CjfUz5o/fpPnIXFlNcXPng5/iSeH+XFkVSIVff8jPLeQXV16NChIRQyr6XdXuh0sdCL0p3nEZtTuL4Q+uPZ2yeCJ7qgaqFQUMaJL8K+nOUU8ytAGwOGMRpIKCD7mGJI7De5XkqFMqaRAhISHtogJhY+lZ98krc3LjoxvHYESB/m96u4+soZlIGyKCdBGlxYpQ/PyDYAP0DqB0i/XcbB8NjuRnmqIeT5uu4ZTvrIUMjb0nO0gWhUdhtUZYm740HFkxMgb/0wJrmRSHQNhuSe8vKqJkIBGTM4BwNRbhiRGfGs0l4LIR8oyldVtRBjooknuM00jXzyYyE1qcamnO4ej+/HRYuetuVXXFw6hUdDcpN8Dt1SU1MXY7zvom09olFzR0pKaBtlD6urq19JqNtmsBKjsYV6isPhcA3lluCp4NGab4tOG0b0zuzs7C9yc3M/g+a51JHq9bpfxUgEoeUV2DhCNfetRx0lg9ouXXAAnH8INegIWZxLp8enjuK6uoZKFPXS5OTUH5qbgwHaOQplX97UZNFzulyFhdnPIeh3YXAO9fvdn2EgA/T4eN7WWsIsJ5zGvsl+i/ICwJ+W5tu0cOFie+nSZ2y32ythN2G8tZU6/gCeAYRyDTw8HKV7KDk5+V15vjUkJ/vvCIcjS5GXYaFQuB7+hJGLCyhnBag7xh5di7fN8SR+EWiwIwuAvIxRCdffRlnvk3Be0uW2vDmE5uChyEbILrdbfReaNyJry3lmEzy7NT9/zDd4j46bIM+R5hSKLEVi166DWzwicMVIOfnEWDlpAkJ/0gScDkTSCF1Jc5rAv8SC/wTwTHkwGHiMZwa53eZG+EOno/Sn/YvpBxfQAY1LTk7pruvK44SWv6ezHiM7XPFoJfLAwbqdasU7c+gAvk5leGF04oKC3fWDD5q6Y/zngpFs24oB91XH5ekGZGwN+ZzNoen7HBOGfHVITnZvFFlfvHiJTVRwO+10OkaOLY6FhC9Uqai1tbXaVVflfwzd73K7PQ7dobVaUxPuTFtuFl5A20fy8rIvA/exRHajyVuZkpKK/bDH/Frf02htDBQYPB1kf8cpIY4tX9DdBLIahJVxrXdgTKWu22dIuAfCbn7Om0ghKr3vE7ThLZSiBGYTW5syII+guDpA8Gsgpuzi7QDx/SHQYQ6/3+nxQSeYugGHZ0R+fr7jVf0nQBuEt3EX+/8f/Cv1HkjeX6MdUoYc/9Ny9gX/Kp6/Rrv+Hfjvqndf8P8Tp/+J7f9PobUBc+ZjkbSU35fV1Rtvaz1/Rdzc5ubQCxhkvCurEs9jmbxix+M4XCx4JBIp47l3INOTGCUvXsU6evPxEC0FT+XdkSNHtnmt3gJizOitnsIYHo8XNApD1767azu0QzscECRcYRl0xkA/gxE6Ac/oSGJx2b8xp6qq6iCZ7xQIBP6OcXoBd7YbIcYijM4cjFMqIUMZVp0e3uXnvgzeyoAz12p3RdEuIpx575eMlwAe19aMjN7DIxFTPmef2ABrbxAf0N7nONmvAG2M+n8XSG8ZP90dJP1/BI4HAjLeJWNm8cvd4X9NO/5TiPNzb+39P0OD/wpIEE/mbRiGcQSh3KeFhYXOK1cRPLypWzFWt8OCv8OEiWJw5B7e2nB4UopHOpFQ/14M2GrOP8ImziKfDLLLBwN+FSgtrTqLcHyyZdnyQQaVGHuMy6U/sGuX/nl6euQc00x/feLE2OS51gD+ST6f7yzC3Pfx7OQ7Qb8IsS0pI3+hDQ9xiSFVxhA+X5OT03YS4r8DMvO+Q4dON4H5xry8bNlT9hdB5osFg+FbwBnaqw+0rA0tLS2/BhpfSMS+mCOesrUOXrztPBQH2c0b2q8qLMx9JZ70L4PwHDgLD/uL9PT02lAoJGMlr4HHpliOfw2QkxttW92Un5/zbDxJ0iZD30HI1Eu2rWXRlgF0eDJekvgs5K8BscmzxlH5+dmvxpN+FZg5c5U3La0GnI2fcnNz20xW3hvgCIygreiL+WBBQYF8RM2WycZ02A9Ch3Wq6qqGpzJJdPbeVqLMn19xmKZZk5D7Iu473wcToIzR6Nth6NoMcTZM0/5q/Phc+SDJXkEcERyOclX13JebOwZd3T/IGGBmZubI6urqZ4jI/oV39D/Dyy+/nPzDD9uGwt9lc+fOPcbt9p1gGEkrZNpRPMu/Dfu0/mVllZdB62sNw3VVUpL+UzgcrULB13k8nnvDYWMRIeL7KPkFOFxf4YXpMGI1inccRu9mecMRL+Y/hsrKyqMNw7oH2xVFQT80TXXl1q0bvundu89E6s+h/sdU1fcPywrfpCimDNxegFF91rajXkWRmfcWWqm+Eo2a15F3Pc+Ip6jl5eW0TKCU2dFHUv7ztOMvKFwa7e6IYk1JTk52NTUF7uV8I8KSTvsN0mY0NQVlwuFvFcX6gPy/UxT/TabZfCrP34YgVpL/ZfLfgGKi+GYQY48QK0+0KLJ4k3i1BRgk+frfh9DuHLdbvwOPtSdl3AKeXzY2NjwwZcqUHZK/oqJiEnlHQd8XwVNeY6/auXPnFx07dr6e+joTfn+uqvq1eL3UaXaxLGUQdV1TWlp5DjgXdu/eNW/btm154NOfjqAROqp+f6eZwWDtjbQBpVBPosw1lqX+yL1p4P8cCvM05cxQVXsWdTaiIPeR9h7HI7n/ZVJSUhG0kYnJfcFZPPRhlmXej2FNDOKjWDdgDKtlp/d4ErQuu466kiORyJ9lORj8HUiZN1DmA+D/exT7O4yDLM3SMKB/9np9Mv1mFzTcwBE8ldnRqNoIXlfR9vfB/2zqfwG8t0Cj+0lbx28F+QdBx/Pp/GijkszvAapfQNP7w5ODNU2Tb70eC/03Vld/+/DBB/cZS/v60XFsoB2/4TeVto0m//nU8Ry0u4TzedAX+rmm8VtdX1/7sLx5lHZhUI4CB9qmr4dPsiP8tkgkUA7+yI+rWzhsTZOBb8mLvGXRodFZKjuhxY/kP4VO+UmM3CmUWx2b0V8u64rfsKzoe5rmfhg+YvzUTeS5hLbcSDEncTycTlY2gZ+PYZhrGGbAtiPX064N4E6Z5p/hh/M5MDFg0LmY9t0P7d20R75PKysazqbcf0aj4QrqEaP6NfTrxXE1z2vIwN08LhPPv+F6Bvd+4DlZdSO72zdhNGfT9gdMU3TLfg787+LZGvJkUd/fYKPMiSukHZPgaTLlnJaenvpoTU39+fDyYozze4ahnEa7irZs2bI6I6PPKnB6E1rKoN3h0Od22rhF2rA7JEJIAXrGm0Hkq7Kyio/KyytkN/kcGnvx+PE5X40ZM6Z28+ZNw0BaZiyDnLmsoCBvOkSQtxiizLtoqEyzkEmlB/g69sCAkDWJRtxBTzOypmbnbIgkO7LjpUSlZ/0E4UIQmzFKlkyWFGEKgXtX0/S9g/H6QtNSV+BZEho7IW4N6K3n908Jb6R8AQilmaZVDaH+SE8hKwXku3I5GJkzOTcQgvsbG+vvQvnPbmpqyqCeLM55RpFpDB0tqzHJ45GJoZrM8p+NcnQBh07Jyb45FF9Efa+jSIk1d8FgEAFXz6FtD2JoCMddqyMRY3h9ff3HCN971P1qi/FqBX+H5g9ieO8Wz7Bz5879oP/xoZDrUbxmelYFj0w6SU1FIVp467yh2rattg/ezunRqEuWVd0BPg8YRn0qNMnQNE8dbRSj1sPr1dZomusTFPkljOl26K7Ztk55rgvw0Dfhic0yzah8rfLcxsZIb5QkoOv2cngzH1pvppzDnFr3C6p52GE/OAPKCH4vngsjPxhXizJdtaAtUwA+UtUOsmGATKOopN1P0N43kb/h8ilXcPdjHBtRoiAdXEYk4uwL/h14PI6n8hb53kY218jXM8FTlGEznvgT8AYFcX9P+RJBlMKXkw8++OAMXXedSd118AGeWvI1B5EPnrNe5zmZv0gHbRwDXb6EX3g66mstxotrhfrOpcztOTnjHkJv7qKMwd26dZOpL/DetbrFeAmAi7wk2w7u8+HldMofqmm2vOjy0Nk6dCEPumXJdHhZUvUdbVgKnTHm6idcX4DPkPCIyKtguNzoxGBNUxsKC/Me4tlxffr02eOlGDTDcZGoXvlU2sWjTxtGFE84Td6kPiV10iI6Kfk8SORvlOx40KiBrDbYgQNBR5wvX2zACMaGOpAPB1fkWb6ziNebe2+fPpkT0tKSn4OmL1PHBmT0Legu+dXGxkbphMdDT6KMvCdJe5uyf5OVlZUqPNC05nk9enR7iHbqGLe9zk4QaGPAaMxDmzZtkl7kLYi7GSFvRjDuXrp0mmfevIVdMBr3kz6OxsoM9viyH1tmNSfDuB+4J18PuJjn8Sp+PYhGA/SIrpEY1opOnbrMgmiNycn+hzAu2zlvos68aFSrR1C2IRcXxnGq1vVwPXh9hXGZpCgdEWblXYj8G5o9COa3WXiKkNTSc24rK6uSb8nISwpz8+amJxHWFbDnQzyJeampabPoTW6Hed/Qxi3oRCeITVku+fythN14L6bzyQ2EcjUGZWFTU+ge8t4gysCxWu4JSI+C4vxZ163JhMhzwFNraKh7DK8mQplfY0TafEaFZ/Hk7CMFDzzjIjyyyTLtAhxmud2um8AZz08NgvbOaDT0N+qWL7o/parWWdAIQR0jH/OcjWLJKoB59IQDMKIon7LZNCPnkkc+tbuB8LEZg/FPfmP8fn8vlJAQOlq3a9eOctpQKzPjod8dGJhpBQVj6Qhc8CYmC9B3LcbIGWLYF1D2l+Q+orr60KfwECtpQ9du3bqMx+tYTHmvk+MMjhgDVf/uuy/x5G15uXR9aWnpY9CpN57CDPCUya4GhvYcFDbIEQ9ZZED9zOv1xueN6aTZbmg1grbVYmCc4QDovp12rZXFx7SpXtc9H8vqAZQJI6z0gk4XU9bBu3btqlFVNx6P0J5Wq65vqGdDx44da6lHDOzFxcWxjxWAi+3x6OXUuaO0tGxONGrjMWlTR4wYgeeoYVQdGUkAzzZDq8/4JYY2YsMF2jLSTi4vr3yYPDKd4zuOdC7Kd0QQY6GXfEexDl1FNiM7wM35IDwlfhIOu3alpiZVwY+t8L4YnZm6YcOGxLgy+mLA5w/hE3VG65BV5/uQyMwO2vxperpi0hmdjChivJSvaY/QBWdF+QSZucGy3OiL9YnHI9/3Fr10LYEmR3MPr1fxIlPVsgMN9c5HHosJO/9cVxfI4B6esbE9FuaGf4IWEkY3h0L2eGiEPJaLAesaiXie2rixdz1tXWOa/giOghjyj+Bbm89ntwbHerZDO/xXAYp0fTRqbW4dQv4rEBuTSyb8jrxLx7Ff49gO/5fA5fp/cbrVaHEhk1AAAAAASUVORK5CYII=">
            <a:extLst>
              <a:ext uri="{FF2B5EF4-FFF2-40B4-BE49-F238E27FC236}">
                <a16:creationId xmlns:a16="http://schemas.microsoft.com/office/drawing/2014/main" id="{B166C5C1-1527-44D1-948E-9A248A2048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722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22AE150F-D805-4A9D-9C04-80C0FD660B1F}" type="slidenum">
              <a:rPr lang="en-US" altLang="en-US" sz="1400">
                <a:solidFill>
                  <a:schemeClr val="folHlink"/>
                </a:solidFill>
              </a:rPr>
              <a:pPr/>
              <a:t>21</a:t>
            </a:fld>
            <a:endParaRPr lang="en-US" altLang="en-US" sz="1400"/>
          </a:p>
        </p:txBody>
      </p:sp>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7161644" y="6128483"/>
            <a:ext cx="3968645" cy="529485"/>
          </a:xfrm>
          <a:prstGeom prst="rect">
            <a:avLst/>
          </a:prstGeom>
        </p:spPr>
      </p:pic>
      <p:graphicFrame>
        <p:nvGraphicFramePr>
          <p:cNvPr id="2" name="Diagram 2">
            <a:extLst>
              <a:ext uri="{FF2B5EF4-FFF2-40B4-BE49-F238E27FC236}">
                <a16:creationId xmlns:a16="http://schemas.microsoft.com/office/drawing/2014/main" id="{97CFC758-3AF5-4FB5-B74D-BF7A284AD47A}"/>
              </a:ext>
            </a:extLst>
          </p:cNvPr>
          <p:cNvGraphicFramePr/>
          <p:nvPr>
            <p:extLst>
              <p:ext uri="{D42A27DB-BD31-4B8C-83A1-F6EECF244321}">
                <p14:modId xmlns:p14="http://schemas.microsoft.com/office/powerpoint/2010/main" val="3605194633"/>
              </p:ext>
            </p:extLst>
          </p:nvPr>
        </p:nvGraphicFramePr>
        <p:xfrm>
          <a:off x="798663" y="906640"/>
          <a:ext cx="9892340" cy="5340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983B73CB-58DF-498A-9E07-32A9E6A00E6F}"/>
              </a:ext>
            </a:extLst>
          </p:cNvPr>
          <p:cNvSpPr txBox="1"/>
          <p:nvPr/>
        </p:nvSpPr>
        <p:spPr>
          <a:xfrm>
            <a:off x="1331343" y="102079"/>
            <a:ext cx="8982973"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t>Effects of the Disabilit</a:t>
            </a:r>
            <a:r>
              <a:rPr lang="en-US" sz="4000" dirty="0"/>
              <a:t>y</a:t>
            </a:r>
          </a:p>
        </p:txBody>
      </p:sp>
    </p:spTree>
    <p:extLst>
      <p:ext uri="{BB962C8B-B14F-4D97-AF65-F5344CB8AC3E}">
        <p14:creationId xmlns:p14="http://schemas.microsoft.com/office/powerpoint/2010/main" val="152190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23129304"/>
              </p:ext>
            </p:extLst>
          </p:nvPr>
        </p:nvGraphicFramePr>
        <p:xfrm>
          <a:off x="681926" y="261035"/>
          <a:ext cx="10813388" cy="6379464"/>
        </p:xfrm>
        <a:graphic>
          <a:graphicData uri="http://schemas.openxmlformats.org/drawingml/2006/table">
            <a:tbl>
              <a:tblPr firstRow="1" firstCol="1" bandRow="1"/>
              <a:tblGrid>
                <a:gridCol w="10813388">
                  <a:extLst>
                    <a:ext uri="{9D8B030D-6E8A-4147-A177-3AD203B41FA5}">
                      <a16:colId xmlns:a16="http://schemas.microsoft.com/office/drawing/2014/main" val="20000"/>
                    </a:ext>
                  </a:extLst>
                </a:gridCol>
              </a:tblGrid>
              <a:tr h="6379464">
                <a:tc>
                  <a:txBody>
                    <a:bodyPr/>
                    <a:lstStyle/>
                    <a:p>
                      <a:pPr marL="0" marR="0">
                        <a:lnSpc>
                          <a:spcPct val="115000"/>
                        </a:lnSpc>
                        <a:spcBef>
                          <a:spcPts val="0"/>
                        </a:spcBef>
                        <a:spcAft>
                          <a:spcPts val="0"/>
                        </a:spcAft>
                      </a:pPr>
                      <a:r>
                        <a:rPr lang="en-US" sz="2800" b="1">
                          <a:effectLst/>
                          <a:latin typeface="Times New Roman" charset="0"/>
                          <a:ea typeface="Calibri" charset="0"/>
                          <a:cs typeface="Times New Roman" charset="0"/>
                        </a:rPr>
                        <a:t>Describe how the disability impacts involvement and progress in the general curriculum: </a:t>
                      </a:r>
                      <a:r>
                        <a:rPr lang="en-US" sz="2600" b="0" i="1">
                          <a:effectLst/>
                          <a:latin typeface="Times New Roman" charset="0"/>
                          <a:ea typeface="Calibri" charset="0"/>
                          <a:cs typeface="Times New Roman" charset="0"/>
                        </a:rPr>
                        <a:t>Mario’s disability hinders</a:t>
                      </a:r>
                      <a:r>
                        <a:rPr lang="en-US" sz="2600" b="0" i="1" baseline="0">
                          <a:effectLst/>
                          <a:latin typeface="Times New Roman" charset="0"/>
                          <a:ea typeface="Calibri" charset="0"/>
                          <a:cs typeface="Times New Roman" charset="0"/>
                        </a:rPr>
                        <a:t> his ability to:</a:t>
                      </a:r>
                    </a:p>
                    <a:p>
                      <a:pPr marL="457200" marR="0" indent="-457200">
                        <a:lnSpc>
                          <a:spcPct val="115000"/>
                        </a:lnSpc>
                        <a:spcBef>
                          <a:spcPts val="0"/>
                        </a:spcBef>
                        <a:spcAft>
                          <a:spcPts val="0"/>
                        </a:spcAft>
                        <a:buFont typeface="Arial" panose="020B0604020202020204" pitchFamily="34" charset="0"/>
                        <a:buChar char="•"/>
                      </a:pPr>
                      <a:r>
                        <a:rPr lang="en-US" sz="2600" b="0" baseline="0">
                          <a:effectLst/>
                          <a:latin typeface="Times New Roman" charset="0"/>
                          <a:ea typeface="Calibri" charset="0"/>
                          <a:cs typeface="Times New Roman" charset="0"/>
                        </a:rPr>
                        <a:t>Read (decode words, read fluently, and comprehend what he reads)</a:t>
                      </a:r>
                    </a:p>
                    <a:p>
                      <a:pPr marL="457200" marR="0" indent="-457200">
                        <a:lnSpc>
                          <a:spcPct val="115000"/>
                        </a:lnSpc>
                        <a:spcBef>
                          <a:spcPts val="0"/>
                        </a:spcBef>
                        <a:spcAft>
                          <a:spcPts val="0"/>
                        </a:spcAft>
                        <a:buFont typeface="Arial" panose="020B0604020202020204" pitchFamily="34" charset="0"/>
                        <a:buChar char="•"/>
                      </a:pPr>
                      <a:r>
                        <a:rPr lang="en-US" sz="2600" baseline="0"/>
                        <a:t>Complete tasks (in large or small group settings)</a:t>
                      </a:r>
                      <a:r>
                        <a:rPr lang="en-US" sz="2600" b="0" baseline="0">
                          <a:effectLst/>
                          <a:latin typeface="Times New Roman" charset="0"/>
                          <a:ea typeface="Calibri" charset="0"/>
                          <a:cs typeface="Times New Roman" charset="0"/>
                        </a:rPr>
                        <a:t> and remain in assigned area</a:t>
                      </a:r>
                    </a:p>
                    <a:p>
                      <a:pPr marL="457200" marR="0" indent="-457200">
                        <a:lnSpc>
                          <a:spcPct val="115000"/>
                        </a:lnSpc>
                        <a:spcBef>
                          <a:spcPts val="0"/>
                        </a:spcBef>
                        <a:spcAft>
                          <a:spcPts val="0"/>
                        </a:spcAft>
                        <a:buFont typeface="Arial" panose="020B0604020202020204" pitchFamily="34" charset="0"/>
                        <a:buChar char="•"/>
                      </a:pPr>
                      <a:r>
                        <a:rPr lang="en-US" sz="2600" b="0" baseline="0">
                          <a:effectLst/>
                          <a:latin typeface="Times New Roman" charset="0"/>
                          <a:ea typeface="Calibri" charset="0"/>
                          <a:cs typeface="Times New Roman" charset="0"/>
                        </a:rPr>
                        <a:t>Perform fine motor activities accurately and effectively</a:t>
                      </a:r>
                    </a:p>
                    <a:p>
                      <a:pPr marL="0" marR="0">
                        <a:lnSpc>
                          <a:spcPct val="115000"/>
                        </a:lnSpc>
                        <a:spcBef>
                          <a:spcPts val="0"/>
                        </a:spcBef>
                        <a:spcAft>
                          <a:spcPts val="0"/>
                        </a:spcAft>
                      </a:pPr>
                      <a:r>
                        <a:rPr lang="en-US" sz="2600" b="0" i="1" baseline="0">
                          <a:effectLst/>
                          <a:latin typeface="Times New Roman" charset="0"/>
                          <a:ea typeface="Calibri" charset="0"/>
                          <a:cs typeface="Times New Roman" charset="0"/>
                        </a:rPr>
                        <a:t>and this negatively impacts involvement and progress in the general curriculum because it prevents him from:</a:t>
                      </a:r>
                    </a:p>
                    <a:p>
                      <a:pPr marL="457200" marR="0" indent="-457200">
                        <a:lnSpc>
                          <a:spcPct val="115000"/>
                        </a:lnSpc>
                        <a:spcBef>
                          <a:spcPts val="0"/>
                        </a:spcBef>
                        <a:spcAft>
                          <a:spcPts val="0"/>
                        </a:spcAft>
                        <a:buFont typeface="Arial" panose="020B0604020202020204" pitchFamily="34" charset="0"/>
                        <a:buChar char="•"/>
                      </a:pPr>
                      <a:r>
                        <a:rPr lang="en-US" sz="2600" b="0" baseline="0">
                          <a:effectLst/>
                          <a:latin typeface="Times New Roman" charset="0"/>
                          <a:ea typeface="Calibri" charset="0"/>
                          <a:cs typeface="Times New Roman" charset="0"/>
                        </a:rPr>
                        <a:t>Effectively engaging with grade level materials,</a:t>
                      </a:r>
                    </a:p>
                    <a:p>
                      <a:pPr marL="457200" marR="0" indent="-457200">
                        <a:lnSpc>
                          <a:spcPct val="115000"/>
                        </a:lnSpc>
                        <a:spcBef>
                          <a:spcPts val="0"/>
                        </a:spcBef>
                        <a:spcAft>
                          <a:spcPts val="0"/>
                        </a:spcAft>
                        <a:buFont typeface="Arial" panose="020B0604020202020204" pitchFamily="34" charset="0"/>
                        <a:buChar char="•"/>
                      </a:pPr>
                      <a:r>
                        <a:rPr lang="en-US" sz="2600" b="0" baseline="0">
                          <a:effectLst/>
                          <a:latin typeface="Times New Roman" charset="0"/>
                          <a:ea typeface="Calibri" charset="0"/>
                          <a:cs typeface="Times New Roman" charset="0"/>
                        </a:rPr>
                        <a:t>Independently and accurately completing fourth grade level academic and functional tasks, and</a:t>
                      </a:r>
                    </a:p>
                    <a:p>
                      <a:pPr marL="457200" marR="0" indent="-457200">
                        <a:lnSpc>
                          <a:spcPct val="115000"/>
                        </a:lnSpc>
                        <a:spcBef>
                          <a:spcPts val="0"/>
                        </a:spcBef>
                        <a:spcAft>
                          <a:spcPts val="0"/>
                        </a:spcAft>
                        <a:buFont typeface="Arial" panose="020B0604020202020204" pitchFamily="34" charset="0"/>
                        <a:buChar char="•"/>
                      </a:pPr>
                      <a:r>
                        <a:rPr lang="en-US" sz="2600" b="0" baseline="0">
                          <a:effectLst/>
                          <a:latin typeface="Times New Roman" charset="0"/>
                          <a:ea typeface="Calibri" charset="0"/>
                          <a:cs typeface="Times New Roman" charset="0"/>
                        </a:rPr>
                        <a:t>Meaningfully participating in large and small group instruction independently</a:t>
                      </a:r>
                    </a:p>
                  </a:txBody>
                  <a:tcPr marL="66779" marR="66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70665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29688"/>
            <a:ext cx="9692640" cy="907756"/>
          </a:xfrm>
        </p:spPr>
        <p:txBody>
          <a:bodyPr/>
          <a:lstStyle/>
          <a:p>
            <a:r>
              <a:rPr lang="en-US"/>
              <a:t>Consideration of Special Factors</a:t>
            </a:r>
          </a:p>
        </p:txBody>
      </p:sp>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751753" y="5678831"/>
            <a:ext cx="4371211" cy="615749"/>
          </a:xfrm>
          <a:prstGeom prst="rect">
            <a:avLst/>
          </a:prstGeom>
        </p:spPr>
      </p:pic>
      <p:sp>
        <p:nvSpPr>
          <p:cNvPr id="4" name="TextBox 3"/>
          <p:cNvSpPr txBox="1"/>
          <p:nvPr/>
        </p:nvSpPr>
        <p:spPr>
          <a:xfrm>
            <a:off x="628826" y="5678831"/>
            <a:ext cx="4047083" cy="369332"/>
          </a:xfrm>
          <a:prstGeom prst="rect">
            <a:avLst/>
          </a:prstGeom>
          <a:noFill/>
        </p:spPr>
        <p:txBody>
          <a:bodyPr wrap="square" rtlCol="0">
            <a:spAutoFit/>
          </a:bodyPr>
          <a:lstStyle/>
          <a:p>
            <a:r>
              <a:rPr lang="en-US"/>
              <a:t>NC Policies </a:t>
            </a:r>
            <a:r>
              <a:rPr lang="en-US" b="1"/>
              <a:t>NC 1503-5.1 (a) (2)</a:t>
            </a:r>
            <a:endParaRPr lang="en-US"/>
          </a:p>
        </p:txBody>
      </p:sp>
      <p:pic>
        <p:nvPicPr>
          <p:cNvPr id="6" name="Picture 5"/>
          <p:cNvPicPr>
            <a:picLocks noChangeAspect="1"/>
          </p:cNvPicPr>
          <p:nvPr/>
        </p:nvPicPr>
        <p:blipFill>
          <a:blip r:embed="rId5"/>
          <a:stretch>
            <a:fillRect/>
          </a:stretch>
        </p:blipFill>
        <p:spPr>
          <a:xfrm>
            <a:off x="692150" y="1231900"/>
            <a:ext cx="9970419" cy="4053778"/>
          </a:xfrm>
          <a:prstGeom prst="rect">
            <a:avLst/>
          </a:prstGeom>
        </p:spPr>
      </p:pic>
      <p:sp>
        <p:nvSpPr>
          <p:cNvPr id="7" name="Rectangle 6"/>
          <p:cNvSpPr/>
          <p:nvPr/>
        </p:nvSpPr>
        <p:spPr>
          <a:xfrm>
            <a:off x="780585" y="1304692"/>
            <a:ext cx="9779620" cy="3980985"/>
          </a:xfrm>
          <a:prstGeom prst="rect">
            <a:avLst/>
          </a:pr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3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10405872" cy="1158240"/>
          </a:xfrm>
        </p:spPr>
        <p:txBody>
          <a:bodyPr>
            <a:normAutofit fontScale="90000"/>
          </a:bodyPr>
          <a:lstStyle/>
          <a:p>
            <a:r>
              <a:rPr lang="en-US" dirty="0">
                <a:latin typeface="Times New Roman"/>
                <a:cs typeface="Times New Roman"/>
              </a:rPr>
              <a:t>Consideration of Special Factors </a:t>
            </a:r>
            <a:r>
              <a:rPr lang="en-US" sz="4000" dirty="0">
                <a:latin typeface="Times New Roman"/>
                <a:cs typeface="Times New Roman"/>
              </a:rPr>
              <a:t>Instruction in or Use of Braille</a:t>
            </a: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7099300" y="5916658"/>
            <a:ext cx="4005841" cy="564281"/>
          </a:xfrm>
          <a:prstGeom prst="rect">
            <a:avLst/>
          </a:prstGeom>
        </p:spPr>
      </p:pic>
      <p:graphicFrame>
        <p:nvGraphicFramePr>
          <p:cNvPr id="3" name="Diagram 2">
            <a:extLst>
              <a:ext uri="{FF2B5EF4-FFF2-40B4-BE49-F238E27FC236}">
                <a16:creationId xmlns:a16="http://schemas.microsoft.com/office/drawing/2014/main" id="{24067969-7C45-430D-9B94-476FB6AB284B}"/>
              </a:ext>
            </a:extLst>
          </p:cNvPr>
          <p:cNvGraphicFramePr/>
          <p:nvPr>
            <p:extLst>
              <p:ext uri="{D42A27DB-BD31-4B8C-83A1-F6EECF244321}">
                <p14:modId xmlns:p14="http://schemas.microsoft.com/office/powerpoint/2010/main" val="2986460037"/>
              </p:ext>
            </p:extLst>
          </p:nvPr>
        </p:nvGraphicFramePr>
        <p:xfrm>
          <a:off x="1096782" y="1166649"/>
          <a:ext cx="9857730" cy="4750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667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365630" y="5783910"/>
            <a:ext cx="4371211" cy="615749"/>
          </a:xfrm>
          <a:prstGeom prst="rect">
            <a:avLst/>
          </a:prstGeom>
        </p:spPr>
      </p:pic>
      <p:sp>
        <p:nvSpPr>
          <p:cNvPr id="7" name="TextBox 6"/>
          <p:cNvSpPr txBox="1"/>
          <p:nvPr/>
        </p:nvSpPr>
        <p:spPr>
          <a:xfrm>
            <a:off x="628826" y="6103669"/>
            <a:ext cx="4047083" cy="369332"/>
          </a:xfrm>
          <a:prstGeom prst="rect">
            <a:avLst/>
          </a:prstGeom>
          <a:noFill/>
        </p:spPr>
        <p:txBody>
          <a:bodyPr wrap="square" rtlCol="0">
            <a:spAutoFit/>
          </a:bodyPr>
          <a:lstStyle/>
          <a:p>
            <a:r>
              <a:rPr lang="en-US"/>
              <a:t>NC Policies </a:t>
            </a:r>
            <a:r>
              <a:rPr lang="en-US" b="1"/>
              <a:t>NC 1503-5.1 (a) (2)</a:t>
            </a:r>
            <a:endParaRPr lang="en-US"/>
          </a:p>
        </p:txBody>
      </p:sp>
      <p:pic>
        <p:nvPicPr>
          <p:cNvPr id="8" name="Picture 8" descr="A screenshot of a cell phone&#10;&#10;Description generated with very high confidence">
            <a:extLst>
              <a:ext uri="{FF2B5EF4-FFF2-40B4-BE49-F238E27FC236}">
                <a16:creationId xmlns:a16="http://schemas.microsoft.com/office/drawing/2014/main" id="{0BA49F30-2B70-422A-8A9D-043C8364C019}"/>
              </a:ext>
            </a:extLst>
          </p:cNvPr>
          <p:cNvPicPr>
            <a:picLocks noGrp="1" noChangeAspect="1"/>
          </p:cNvPicPr>
          <p:nvPr>
            <p:ph sz="half" idx="1"/>
          </p:nvPr>
        </p:nvPicPr>
        <p:blipFill>
          <a:blip r:embed="rId5"/>
          <a:stretch>
            <a:fillRect/>
          </a:stretch>
        </p:blipFill>
        <p:spPr>
          <a:xfrm>
            <a:off x="744288" y="1150967"/>
            <a:ext cx="10375276" cy="4528060"/>
          </a:xfrm>
          <a:prstGeom prst="rect">
            <a:avLst/>
          </a:prstGeom>
        </p:spPr>
      </p:pic>
      <p:sp>
        <p:nvSpPr>
          <p:cNvPr id="10" name="Rectangle 9">
            <a:extLst>
              <a:ext uri="{FF2B5EF4-FFF2-40B4-BE49-F238E27FC236}">
                <a16:creationId xmlns:a16="http://schemas.microsoft.com/office/drawing/2014/main" id="{6B0F7C65-1322-4FDB-878A-84049B01BE9C}"/>
              </a:ext>
            </a:extLst>
          </p:cNvPr>
          <p:cNvSpPr/>
          <p:nvPr/>
        </p:nvSpPr>
        <p:spPr>
          <a:xfrm>
            <a:off x="850900" y="1216564"/>
            <a:ext cx="10216790" cy="4462463"/>
          </a:xfrm>
          <a:prstGeom prst="rect">
            <a:avLst/>
          </a:prstGeom>
          <a:noFill/>
          <a:ln w="381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718887" y="128967"/>
            <a:ext cx="10440817" cy="1073847"/>
          </a:xfrm>
          <a:prstGeom prst="rect">
            <a:avLst/>
          </a:prstGeom>
        </p:spPr>
      </p:pic>
    </p:spTree>
    <p:extLst>
      <p:ext uri="{BB962C8B-B14F-4D97-AF65-F5344CB8AC3E}">
        <p14:creationId xmlns:p14="http://schemas.microsoft.com/office/powerpoint/2010/main" val="93153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28260" y="167268"/>
            <a:ext cx="10288555" cy="1159519"/>
          </a:xfrm>
        </p:spPr>
        <p:txBody>
          <a:bodyPr>
            <a:normAutofit/>
          </a:bodyPr>
          <a:lstStyle/>
          <a:p>
            <a:r>
              <a:rPr lang="en-US" altLang="en-US" sz="3600" dirty="0"/>
              <a:t>Communication Plan Worksheet for Deaf/Hard of Hearing Students</a:t>
            </a:r>
            <a:endParaRPr lang="en-US" altLang="en-US" sz="3600" dirty="0">
              <a:ea typeface="+mj-lt"/>
              <a:cs typeface="+mj-lt"/>
            </a:endParaRPr>
          </a:p>
        </p:txBody>
      </p:sp>
      <p:sp>
        <p:nvSpPr>
          <p:cNvPr id="33795" name="Content Placeholder 2"/>
          <p:cNvSpPr>
            <a:spLocks noGrp="1"/>
          </p:cNvSpPr>
          <p:nvPr>
            <p:ph idx="1"/>
          </p:nvPr>
        </p:nvSpPr>
        <p:spPr>
          <a:xfrm>
            <a:off x="628261" y="1322596"/>
            <a:ext cx="10288554" cy="4387110"/>
          </a:xfrm>
        </p:spPr>
        <p:txBody>
          <a:bodyPr vert="horz" lIns="91440" tIns="45720" rIns="91440" bIns="45720" rtlCol="0" anchor="t">
            <a:noAutofit/>
          </a:bodyPr>
          <a:lstStyle/>
          <a:p>
            <a:pPr marL="0" indent="0">
              <a:buNone/>
            </a:pPr>
            <a:r>
              <a:rPr lang="en-US" altLang="en-US" sz="3000" dirty="0">
                <a:latin typeface="Times New Roman"/>
                <a:cs typeface="Times New Roman"/>
              </a:rPr>
              <a:t>The Communication Plan Worksheet (CPW) required by Session Law 2013-119 House Bill 317, is to be used by IEP Teams for any child with an IEP who has a hearing loss including:</a:t>
            </a:r>
            <a:r>
              <a:rPr lang="en-US" altLang="en-US" sz="3100" dirty="0">
                <a:latin typeface="Times New Roman"/>
                <a:cs typeface="Times New Roman"/>
              </a:rPr>
              <a:t> </a:t>
            </a:r>
            <a:endParaRPr lang="en-US" sz="3100" dirty="0">
              <a:latin typeface="Century Schoolbook"/>
              <a:cs typeface="Times New Roman"/>
            </a:endParaRPr>
          </a:p>
          <a:p>
            <a:pPr marL="457200" indent="-457200">
              <a:lnSpc>
                <a:spcPts val="3020"/>
              </a:lnSpc>
            </a:pPr>
            <a:r>
              <a:rPr lang="en-US" altLang="en-US" sz="3100" dirty="0">
                <a:latin typeface="Times New Roman"/>
                <a:cs typeface="Times New Roman"/>
              </a:rPr>
              <a:t>Students for which Deafness, Deaf-Blindness, or Hearing Impairment is a primary or secondary area of eligibility</a:t>
            </a:r>
          </a:p>
          <a:p>
            <a:pPr marL="457200" indent="-457200">
              <a:lnSpc>
                <a:spcPts val="3020"/>
              </a:lnSpc>
            </a:pPr>
            <a:r>
              <a:rPr lang="en-US" altLang="en-US" sz="3100" dirty="0">
                <a:latin typeface="Times New Roman"/>
                <a:cs typeface="Times New Roman"/>
              </a:rPr>
              <a:t>Students with a documented hearing loss with ANY disability</a:t>
            </a:r>
          </a:p>
          <a:p>
            <a:pPr marL="457200" indent="-457200">
              <a:lnSpc>
                <a:spcPts val="3020"/>
              </a:lnSpc>
            </a:pPr>
            <a:r>
              <a:rPr lang="en-US" altLang="en-US" sz="3100" dirty="0">
                <a:latin typeface="Times New Roman"/>
                <a:cs typeface="Times New Roman"/>
              </a:rPr>
              <a:t>Students with a documented hearing loss who are entering the initial eligibility determination process</a:t>
            </a:r>
            <a:endParaRPr lang="en-US" sz="3100" dirty="0">
              <a:latin typeface="Century Schoolbook"/>
              <a:cs typeface="Times New Roman"/>
            </a:endParaRPr>
          </a:p>
        </p:txBody>
      </p:sp>
      <p:pic>
        <p:nvPicPr>
          <p:cNvPr id="6" name="Picture 5"/>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7439609" y="5709706"/>
            <a:ext cx="3796117" cy="529485"/>
          </a:xfrm>
          <a:prstGeom prst="rect">
            <a:avLst/>
          </a:prstGeom>
        </p:spPr>
      </p:pic>
    </p:spTree>
    <p:extLst>
      <p:ext uri="{BB962C8B-B14F-4D97-AF65-F5344CB8AC3E}">
        <p14:creationId xmlns:p14="http://schemas.microsoft.com/office/powerpoint/2010/main" val="18350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51698" y="-2345"/>
            <a:ext cx="7486867" cy="844461"/>
          </a:xfrm>
        </p:spPr>
        <p:txBody>
          <a:bodyPr/>
          <a:lstStyle/>
          <a:p>
            <a:r>
              <a:rPr lang="en-US" altLang="en-US" sz="3600" dirty="0"/>
              <a:t>Purpose of Using the CPW</a:t>
            </a:r>
          </a:p>
        </p:txBody>
      </p:sp>
      <p:sp>
        <p:nvSpPr>
          <p:cNvPr id="2" name="Content Placeholder 1"/>
          <p:cNvSpPr>
            <a:spLocks noGrp="1"/>
          </p:cNvSpPr>
          <p:nvPr>
            <p:ph idx="1"/>
          </p:nvPr>
        </p:nvSpPr>
        <p:spPr>
          <a:xfrm>
            <a:off x="851698" y="1945018"/>
            <a:ext cx="10196503" cy="4565877"/>
          </a:xfrm>
        </p:spPr>
        <p:txBody>
          <a:bodyPr vert="horz" lIns="91440" tIns="45720" rIns="91440" bIns="45720" rtlCol="0" anchor="t">
            <a:normAutofit fontScale="92500" lnSpcReduction="10000"/>
          </a:bodyPr>
          <a:lstStyle/>
          <a:p>
            <a:pPr marL="514350" indent="-514350">
              <a:buFont typeface="+mj-lt"/>
              <a:buAutoNum type="romanUcPeriod"/>
            </a:pPr>
            <a:r>
              <a:rPr lang="en-US" altLang="en-US" sz="2400" dirty="0"/>
              <a:t>Considering the Student’s Language and Communication Needs </a:t>
            </a:r>
          </a:p>
          <a:p>
            <a:pPr marL="514350" indent="-514350">
              <a:buFont typeface="+mj-lt"/>
              <a:buAutoNum type="romanUcPeriod"/>
            </a:pPr>
            <a:r>
              <a:rPr lang="en-US" altLang="en-US" sz="2400" dirty="0"/>
              <a:t>Determining, based on specific current formal and informal data, that the student has the language necessary for accessing grade level content standards.</a:t>
            </a:r>
            <a:br>
              <a:rPr lang="en-US" altLang="en-US" sz="2400" dirty="0"/>
            </a:br>
            <a:endParaRPr lang="en-US" altLang="en-US" sz="1100" dirty="0"/>
          </a:p>
          <a:p>
            <a:pPr lvl="1">
              <a:lnSpc>
                <a:spcPct val="140000"/>
              </a:lnSpc>
            </a:pPr>
            <a:r>
              <a:rPr lang="en-US" altLang="en-US" sz="2400" dirty="0"/>
              <a:t>Language Used for Communication </a:t>
            </a:r>
          </a:p>
          <a:p>
            <a:pPr lvl="1">
              <a:lnSpc>
                <a:spcPct val="140000"/>
              </a:lnSpc>
            </a:pPr>
            <a:r>
              <a:rPr lang="en-US" altLang="en-US" sz="2400" dirty="0"/>
              <a:t>Mode of Communication Used for Academic Instruction</a:t>
            </a:r>
          </a:p>
          <a:p>
            <a:pPr lvl="1">
              <a:lnSpc>
                <a:spcPct val="140000"/>
              </a:lnSpc>
            </a:pPr>
            <a:r>
              <a:rPr lang="en-US" altLang="en-US" sz="2400" dirty="0"/>
              <a:t>Functional Language and Vocabulary </a:t>
            </a:r>
          </a:p>
          <a:p>
            <a:pPr lvl="1">
              <a:lnSpc>
                <a:spcPct val="140000"/>
              </a:lnSpc>
            </a:pPr>
            <a:r>
              <a:rPr lang="en-US" altLang="en-US" sz="2400" dirty="0"/>
              <a:t>Determine how the student accesses the general education curriculum, and the supports that provide access, including direct services, and accommodations/modifications </a:t>
            </a:r>
          </a:p>
          <a:p>
            <a:endParaRPr lang="en-US" dirty="0"/>
          </a:p>
        </p:txBody>
      </p:sp>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7349704" y="6055104"/>
            <a:ext cx="3759307" cy="529554"/>
          </a:xfrm>
          <a:prstGeom prst="rect">
            <a:avLst/>
          </a:prstGeom>
        </p:spPr>
      </p:pic>
      <p:sp>
        <p:nvSpPr>
          <p:cNvPr id="3" name="TextBox 2"/>
          <p:cNvSpPr txBox="1"/>
          <p:nvPr/>
        </p:nvSpPr>
        <p:spPr>
          <a:xfrm>
            <a:off x="1431985" y="935617"/>
            <a:ext cx="9351034" cy="830997"/>
          </a:xfrm>
          <a:prstGeom prst="rect">
            <a:avLst/>
          </a:prstGeom>
          <a:noFill/>
        </p:spPr>
        <p:txBody>
          <a:bodyPr wrap="square" rtlCol="0">
            <a:spAutoFit/>
          </a:bodyPr>
          <a:lstStyle/>
          <a:p>
            <a:r>
              <a:rPr lang="en-US" altLang="en-US" sz="2400" i="1" dirty="0"/>
              <a:t>Session Law 2013-119 HB 317 is an “Act to Improve Educational Outcomes for NC Children Who are Deaf or Hard of Hearing” by:</a:t>
            </a:r>
          </a:p>
        </p:txBody>
      </p:sp>
    </p:spTree>
    <p:extLst>
      <p:ext uri="{BB962C8B-B14F-4D97-AF65-F5344CB8AC3E}">
        <p14:creationId xmlns:p14="http://schemas.microsoft.com/office/powerpoint/2010/main" val="108151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E4545D3-B4AA-4389-BB60-5C4B6D21800F}" type="slidenum">
              <a:rPr lang="en-US" altLang="en-US" smtClean="0"/>
              <a:pPr>
                <a:defRPr/>
              </a:pPr>
              <a:t>28</a:t>
            </a:fld>
            <a:endParaRPr lang="en-US" altLang="en-US"/>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934200" y="5952347"/>
            <a:ext cx="4243824" cy="597805"/>
          </a:xfrm>
          <a:prstGeom prst="rect">
            <a:avLst/>
          </a:prstGeom>
        </p:spPr>
      </p:pic>
      <p:grpSp>
        <p:nvGrpSpPr>
          <p:cNvPr id="11" name="Group 10">
            <a:extLst>
              <a:ext uri="{FF2B5EF4-FFF2-40B4-BE49-F238E27FC236}">
                <a16:creationId xmlns:a16="http://schemas.microsoft.com/office/drawing/2014/main" id="{234C5E7A-D853-4696-949B-D06D6672D645}"/>
              </a:ext>
            </a:extLst>
          </p:cNvPr>
          <p:cNvGrpSpPr/>
          <p:nvPr/>
        </p:nvGrpSpPr>
        <p:grpSpPr>
          <a:xfrm>
            <a:off x="1410468" y="388367"/>
            <a:ext cx="8724132" cy="5324594"/>
            <a:chOff x="1410468" y="388367"/>
            <a:chExt cx="8724132" cy="5324594"/>
          </a:xfrm>
        </p:grpSpPr>
        <p:grpSp>
          <p:nvGrpSpPr>
            <p:cNvPr id="6" name="Group 5">
              <a:extLst>
                <a:ext uri="{FF2B5EF4-FFF2-40B4-BE49-F238E27FC236}">
                  <a16:creationId xmlns:a16="http://schemas.microsoft.com/office/drawing/2014/main" id="{85D00BC6-6E80-47C8-AFAF-2EAC7318695C}"/>
                </a:ext>
              </a:extLst>
            </p:cNvPr>
            <p:cNvGrpSpPr/>
            <p:nvPr/>
          </p:nvGrpSpPr>
          <p:grpSpPr>
            <a:xfrm>
              <a:off x="1415441" y="1070781"/>
              <a:ext cx="8719159" cy="4642180"/>
              <a:chOff x="1415441" y="880998"/>
              <a:chExt cx="8719159" cy="4642180"/>
            </a:xfrm>
          </p:grpSpPr>
          <p:grpSp>
            <p:nvGrpSpPr>
              <p:cNvPr id="5" name="Group 4">
                <a:extLst>
                  <a:ext uri="{FF2B5EF4-FFF2-40B4-BE49-F238E27FC236}">
                    <a16:creationId xmlns:a16="http://schemas.microsoft.com/office/drawing/2014/main" id="{80D669A6-EFA6-4D97-A26B-D031577444C4}"/>
                  </a:ext>
                </a:extLst>
              </p:cNvPr>
              <p:cNvGrpSpPr/>
              <p:nvPr/>
            </p:nvGrpSpPr>
            <p:grpSpPr>
              <a:xfrm>
                <a:off x="1430617" y="2491262"/>
                <a:ext cx="8673442" cy="2724499"/>
                <a:chOff x="1430617" y="2491262"/>
                <a:chExt cx="8673442" cy="2724499"/>
              </a:xfrm>
            </p:grpSpPr>
            <p:pic>
              <p:nvPicPr>
                <p:cNvPr id="32" name="Content Placeholder 3"/>
                <p:cNvPicPr>
                  <a:picLocks noChangeAspect="1"/>
                </p:cNvPicPr>
                <p:nvPr/>
              </p:nvPicPr>
              <p:blipFill rotWithShape="1">
                <a:blip r:embed="rId5"/>
                <a:srcRect b="80649"/>
                <a:stretch/>
              </p:blipFill>
              <p:spPr>
                <a:xfrm>
                  <a:off x="1430617" y="2491262"/>
                  <a:ext cx="8554481" cy="497881"/>
                </a:xfrm>
                <a:prstGeom prst="rect">
                  <a:avLst/>
                </a:prstGeom>
              </p:spPr>
            </p:pic>
            <p:pic>
              <p:nvPicPr>
                <p:cNvPr id="44" name="Picture 43"/>
                <p:cNvPicPr>
                  <a:picLocks noChangeAspect="1"/>
                </p:cNvPicPr>
                <p:nvPr/>
              </p:nvPicPr>
              <p:blipFill>
                <a:blip r:embed="rId6"/>
                <a:stretch>
                  <a:fillRect/>
                </a:stretch>
              </p:blipFill>
              <p:spPr>
                <a:xfrm>
                  <a:off x="1503877" y="3083611"/>
                  <a:ext cx="8600182" cy="2132150"/>
                </a:xfrm>
                <a:prstGeom prst="rect">
                  <a:avLst/>
                </a:prstGeom>
              </p:spPr>
            </p:pic>
          </p:grpSp>
          <p:sp>
            <p:nvSpPr>
              <p:cNvPr id="2" name="Rectangle 1">
                <a:extLst>
                  <a:ext uri="{FF2B5EF4-FFF2-40B4-BE49-F238E27FC236}">
                    <a16:creationId xmlns:a16="http://schemas.microsoft.com/office/drawing/2014/main" id="{F8BC6C87-94ED-44AD-91A7-71F3006A2329}"/>
                  </a:ext>
                </a:extLst>
              </p:cNvPr>
              <p:cNvSpPr/>
              <p:nvPr/>
            </p:nvSpPr>
            <p:spPr bwMode="auto">
              <a:xfrm>
                <a:off x="1415441" y="880998"/>
                <a:ext cx="8719159" cy="4642180"/>
              </a:xfrm>
              <a:prstGeom prst="rect">
                <a:avLst/>
              </a:prstGeom>
              <a:noFill/>
              <a:ln w="31750"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anose="020B0604020202020204" pitchFamily="34" charset="0"/>
                  <a:ea typeface="ヒラギノ角ゴ Pro W3" pitchFamily="1" charset="-128"/>
                </a:endParaRPr>
              </a:p>
            </p:txBody>
          </p:sp>
        </p:grpSp>
        <p:pic>
          <p:nvPicPr>
            <p:cNvPr id="10" name="Picture 9">
              <a:extLst>
                <a:ext uri="{FF2B5EF4-FFF2-40B4-BE49-F238E27FC236}">
                  <a16:creationId xmlns:a16="http://schemas.microsoft.com/office/drawing/2014/main" id="{5D0A9D4F-3E00-4433-91D3-63714C687199}"/>
                </a:ext>
              </a:extLst>
            </p:cNvPr>
            <p:cNvPicPr>
              <a:picLocks noChangeAspect="1"/>
            </p:cNvPicPr>
            <p:nvPr/>
          </p:nvPicPr>
          <p:blipFill>
            <a:blip r:embed="rId7"/>
            <a:stretch>
              <a:fillRect/>
            </a:stretch>
          </p:blipFill>
          <p:spPr>
            <a:xfrm>
              <a:off x="1410468" y="388367"/>
              <a:ext cx="8724132" cy="2255716"/>
            </a:xfrm>
            <a:prstGeom prst="rect">
              <a:avLst/>
            </a:prstGeom>
          </p:spPr>
        </p:pic>
      </p:grpSp>
    </p:spTree>
    <p:extLst>
      <p:ext uri="{BB962C8B-B14F-4D97-AF65-F5344CB8AC3E}">
        <p14:creationId xmlns:p14="http://schemas.microsoft.com/office/powerpoint/2010/main" val="1888307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E4545D3-B4AA-4389-BB60-5C4B6D21800F}" type="slidenum">
              <a:rPr lang="en-US" altLang="en-US" smtClean="0"/>
              <a:pPr>
                <a:defRPr/>
              </a:pPr>
              <a:t>29</a:t>
            </a:fld>
            <a:endParaRPr lang="en-US" altLang="en-US"/>
          </a:p>
        </p:txBody>
      </p:sp>
      <p:sp>
        <p:nvSpPr>
          <p:cNvPr id="3" name="Rectangle 2"/>
          <p:cNvSpPr/>
          <p:nvPr/>
        </p:nvSpPr>
        <p:spPr>
          <a:xfrm>
            <a:off x="931098" y="1052221"/>
            <a:ext cx="9145069" cy="4496808"/>
          </a:xfrm>
          <a:prstGeom prst="rect">
            <a:avLst/>
          </a:pr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934200" y="5952347"/>
            <a:ext cx="4243824" cy="597805"/>
          </a:xfrm>
          <a:prstGeom prst="rect">
            <a:avLst/>
          </a:prstGeom>
        </p:spPr>
      </p:pic>
      <p:grpSp>
        <p:nvGrpSpPr>
          <p:cNvPr id="13" name="Group 12">
            <a:extLst>
              <a:ext uri="{FF2B5EF4-FFF2-40B4-BE49-F238E27FC236}">
                <a16:creationId xmlns:a16="http://schemas.microsoft.com/office/drawing/2014/main" id="{33B2FF23-576E-4FB2-BD27-376D7BC1ED4D}"/>
              </a:ext>
            </a:extLst>
          </p:cNvPr>
          <p:cNvGrpSpPr/>
          <p:nvPr/>
        </p:nvGrpSpPr>
        <p:grpSpPr>
          <a:xfrm>
            <a:off x="827421" y="319603"/>
            <a:ext cx="9426612" cy="5229426"/>
            <a:chOff x="827421" y="319603"/>
            <a:chExt cx="9426612" cy="5229426"/>
          </a:xfrm>
        </p:grpSpPr>
        <p:grpSp>
          <p:nvGrpSpPr>
            <p:cNvPr id="4" name="Group 3">
              <a:extLst>
                <a:ext uri="{FF2B5EF4-FFF2-40B4-BE49-F238E27FC236}">
                  <a16:creationId xmlns:a16="http://schemas.microsoft.com/office/drawing/2014/main" id="{972B1259-309D-4289-A729-C94E70E220FD}"/>
                </a:ext>
              </a:extLst>
            </p:cNvPr>
            <p:cNvGrpSpPr/>
            <p:nvPr/>
          </p:nvGrpSpPr>
          <p:grpSpPr>
            <a:xfrm>
              <a:off x="827421" y="319603"/>
              <a:ext cx="9426612" cy="1563615"/>
              <a:chOff x="827421" y="319603"/>
              <a:chExt cx="9426612" cy="1563615"/>
            </a:xfrm>
          </p:grpSpPr>
          <p:sp>
            <p:nvSpPr>
              <p:cNvPr id="12" name="TextBox 11"/>
              <p:cNvSpPr txBox="1"/>
              <p:nvPr/>
            </p:nvSpPr>
            <p:spPr>
              <a:xfrm>
                <a:off x="1100753" y="1052221"/>
                <a:ext cx="8891388" cy="830997"/>
              </a:xfrm>
              <a:prstGeom prst="rect">
                <a:avLst/>
              </a:prstGeom>
              <a:noFill/>
            </p:spPr>
            <p:txBody>
              <a:bodyPr wrap="square" rtlCol="0">
                <a:spAutoFit/>
              </a:bodyPr>
              <a:lstStyle/>
              <a:p>
                <a:pPr marL="342900" indent="-342900">
                  <a:buAutoNum type="arabicPeriod" startAt="2"/>
                </a:pPr>
                <a:r>
                  <a:rPr lang="en-US" sz="1500" dirty="0"/>
                  <a:t>The student’s communication mode(s) and/or methods used to establish language is one or more of the following: (check all that apply) </a:t>
                </a:r>
              </a:p>
              <a:p>
                <a:endParaRPr lang="en-US" dirty="0"/>
              </a:p>
            </p:txBody>
          </p:sp>
          <p:pic>
            <p:nvPicPr>
              <p:cNvPr id="5" name="Content Placeholder 3"/>
              <p:cNvPicPr>
                <a:picLocks noChangeAspect="1"/>
              </p:cNvPicPr>
              <p:nvPr/>
            </p:nvPicPr>
            <p:blipFill rotWithShape="1">
              <a:blip r:embed="rId5"/>
              <a:srcRect b="80649"/>
              <a:stretch/>
            </p:blipFill>
            <p:spPr>
              <a:xfrm>
                <a:off x="827421" y="319603"/>
                <a:ext cx="9426612" cy="548640"/>
              </a:xfrm>
              <a:prstGeom prst="rect">
                <a:avLst/>
              </a:prstGeom>
            </p:spPr>
          </p:pic>
        </p:grpSp>
        <p:pic>
          <p:nvPicPr>
            <p:cNvPr id="11" name="Picture 10">
              <a:extLst>
                <a:ext uri="{FF2B5EF4-FFF2-40B4-BE49-F238E27FC236}">
                  <a16:creationId xmlns:a16="http://schemas.microsoft.com/office/drawing/2014/main" id="{B4B5D7D2-851E-42CA-8361-D5A09D10C392}"/>
                </a:ext>
              </a:extLst>
            </p:cNvPr>
            <p:cNvPicPr>
              <a:picLocks noChangeAspect="1"/>
            </p:cNvPicPr>
            <p:nvPr/>
          </p:nvPicPr>
          <p:blipFill>
            <a:blip r:embed="rId6"/>
            <a:stretch>
              <a:fillRect/>
            </a:stretch>
          </p:blipFill>
          <p:spPr>
            <a:xfrm>
              <a:off x="982220" y="1635058"/>
              <a:ext cx="9059441" cy="3913971"/>
            </a:xfrm>
            <a:prstGeom prst="rect">
              <a:avLst/>
            </a:prstGeom>
          </p:spPr>
        </p:pic>
      </p:grpSp>
    </p:spTree>
    <p:extLst>
      <p:ext uri="{BB962C8B-B14F-4D97-AF65-F5344CB8AC3E}">
        <p14:creationId xmlns:p14="http://schemas.microsoft.com/office/powerpoint/2010/main" val="74119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73224" y="877532"/>
            <a:ext cx="10599576" cy="1194091"/>
          </a:xfrm>
          <a:solidFill>
            <a:schemeClr val="bg1"/>
          </a:solidFill>
        </p:spPr>
        <p:txBody>
          <a:bodyPr>
            <a:normAutofit fontScale="90000"/>
          </a:bodyPr>
          <a:lstStyle/>
          <a:p>
            <a:pPr algn="ctr"/>
            <a:r>
              <a:rPr lang="en-US" altLang="en-US"/>
              <a:t>Connecting IEPs to State/District Standards Means…</a:t>
            </a:r>
          </a:p>
        </p:txBody>
      </p:sp>
      <p:sp>
        <p:nvSpPr>
          <p:cNvPr id="30723" name="Content Placeholder 2"/>
          <p:cNvSpPr>
            <a:spLocks noGrp="1"/>
          </p:cNvSpPr>
          <p:nvPr>
            <p:ph idx="1"/>
          </p:nvPr>
        </p:nvSpPr>
        <p:spPr>
          <a:xfrm>
            <a:off x="685800" y="2071396"/>
            <a:ext cx="10410092" cy="4024604"/>
          </a:xfrm>
        </p:spPr>
        <p:txBody>
          <a:bodyPr>
            <a:noAutofit/>
          </a:bodyPr>
          <a:lstStyle/>
          <a:p>
            <a:r>
              <a:rPr lang="en-US" altLang="en-US" sz="3200"/>
              <a:t>Referring to standards to determine expectations at grade level</a:t>
            </a:r>
          </a:p>
          <a:p>
            <a:r>
              <a:rPr lang="en-US" altLang="en-US" sz="3200"/>
              <a:t>Using the standards as a guide to determine what is important for the student to learn or be able to do</a:t>
            </a:r>
          </a:p>
          <a:p>
            <a:r>
              <a:rPr lang="en-US" altLang="en-US" sz="3200"/>
              <a:t>Conducting an analysis to determine the gap between grade expectations and student’s current skills/knowledge</a:t>
            </a:r>
          </a:p>
        </p:txBody>
      </p:sp>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724681" y="5642613"/>
            <a:ext cx="4371211" cy="615749"/>
          </a:xfrm>
          <a:prstGeom prst="rect">
            <a:avLst/>
          </a:prstGeom>
        </p:spPr>
      </p:pic>
    </p:spTree>
    <p:extLst>
      <p:ext uri="{BB962C8B-B14F-4D97-AF65-F5344CB8AC3E}">
        <p14:creationId xmlns:p14="http://schemas.microsoft.com/office/powerpoint/2010/main" val="23393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1E4545D3-B4AA-4389-BB60-5C4B6D21800F}" type="slidenum">
              <a:rPr lang="en-US" altLang="en-US" smtClean="0"/>
              <a:pPr>
                <a:defRPr/>
              </a:pPr>
              <a:t>30</a:t>
            </a:fld>
            <a:endParaRPr lang="en-US" altLang="en-US"/>
          </a:p>
        </p:txBody>
      </p:sp>
      <p:pic>
        <p:nvPicPr>
          <p:cNvPr id="9" name="Content Placeholder 3"/>
          <p:cNvPicPr>
            <a:picLocks noChangeAspect="1"/>
          </p:cNvPicPr>
          <p:nvPr/>
        </p:nvPicPr>
        <p:blipFill rotWithShape="1">
          <a:blip r:embed="rId3"/>
          <a:srcRect b="80649"/>
          <a:stretch/>
        </p:blipFill>
        <p:spPr>
          <a:xfrm>
            <a:off x="1360851" y="224121"/>
            <a:ext cx="8919394" cy="566928"/>
          </a:xfrm>
          <a:prstGeom prst="rect">
            <a:avLst/>
          </a:prstGeom>
        </p:spPr>
      </p:pic>
      <p:pic>
        <p:nvPicPr>
          <p:cNvPr id="10" name="Picture 9"/>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7177413" y="6191451"/>
            <a:ext cx="3622859" cy="510333"/>
          </a:xfrm>
          <a:prstGeom prst="rect">
            <a:avLst/>
          </a:prstGeom>
        </p:spPr>
      </p:pic>
      <p:grpSp>
        <p:nvGrpSpPr>
          <p:cNvPr id="16" name="Group 15">
            <a:extLst>
              <a:ext uri="{FF2B5EF4-FFF2-40B4-BE49-F238E27FC236}">
                <a16:creationId xmlns:a16="http://schemas.microsoft.com/office/drawing/2014/main" id="{13E1B761-D9FA-4D6A-9CFE-78F39A004BDA}"/>
              </a:ext>
            </a:extLst>
          </p:cNvPr>
          <p:cNvGrpSpPr/>
          <p:nvPr/>
        </p:nvGrpSpPr>
        <p:grpSpPr>
          <a:xfrm>
            <a:off x="1498876" y="984219"/>
            <a:ext cx="8631672" cy="5140296"/>
            <a:chOff x="1498876" y="984219"/>
            <a:chExt cx="8631672" cy="5140296"/>
          </a:xfrm>
        </p:grpSpPr>
        <p:sp>
          <p:nvSpPr>
            <p:cNvPr id="3" name="Rectangle 2">
              <a:extLst>
                <a:ext uri="{FF2B5EF4-FFF2-40B4-BE49-F238E27FC236}">
                  <a16:creationId xmlns:a16="http://schemas.microsoft.com/office/drawing/2014/main" id="{C2EFF2FD-A97D-4767-B1DB-2651D9C36394}"/>
                </a:ext>
              </a:extLst>
            </p:cNvPr>
            <p:cNvSpPr/>
            <p:nvPr/>
          </p:nvSpPr>
          <p:spPr bwMode="auto">
            <a:xfrm>
              <a:off x="1498876" y="984219"/>
              <a:ext cx="8631672" cy="5140296"/>
            </a:xfrm>
            <a:prstGeom prst="rect">
              <a:avLst/>
            </a:prstGeom>
            <a:noFill/>
            <a:ln w="3175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anose="020B0604020202020204" pitchFamily="34" charset="0"/>
                <a:ea typeface="ヒラギノ角ゴ Pro W3" pitchFamily="1" charset="-128"/>
              </a:endParaRPr>
            </a:p>
          </p:txBody>
        </p:sp>
        <p:grpSp>
          <p:nvGrpSpPr>
            <p:cNvPr id="13" name="Group 12">
              <a:extLst>
                <a:ext uri="{FF2B5EF4-FFF2-40B4-BE49-F238E27FC236}">
                  <a16:creationId xmlns:a16="http://schemas.microsoft.com/office/drawing/2014/main" id="{B7BE1C78-2F4E-46D4-A8B3-6C41110B4727}"/>
                </a:ext>
              </a:extLst>
            </p:cNvPr>
            <p:cNvGrpSpPr/>
            <p:nvPr/>
          </p:nvGrpSpPr>
          <p:grpSpPr>
            <a:xfrm>
              <a:off x="1626105" y="1018725"/>
              <a:ext cx="8352618" cy="4916769"/>
              <a:chOff x="1626105" y="863448"/>
              <a:chExt cx="8352618" cy="4916769"/>
            </a:xfrm>
          </p:grpSpPr>
          <p:grpSp>
            <p:nvGrpSpPr>
              <p:cNvPr id="14" name="Group 13"/>
              <p:cNvGrpSpPr/>
              <p:nvPr/>
            </p:nvGrpSpPr>
            <p:grpSpPr>
              <a:xfrm>
                <a:off x="1626105" y="2168000"/>
                <a:ext cx="8352618" cy="3612217"/>
                <a:chOff x="-55037" y="2174841"/>
                <a:chExt cx="11173869" cy="4529070"/>
              </a:xfrm>
            </p:grpSpPr>
            <p:pic>
              <p:nvPicPr>
                <p:cNvPr id="4" name="Picture 3"/>
                <p:cNvPicPr>
                  <a:picLocks noChangeAspect="1"/>
                </p:cNvPicPr>
                <p:nvPr/>
              </p:nvPicPr>
              <p:blipFill>
                <a:blip r:embed="rId6"/>
                <a:stretch>
                  <a:fillRect/>
                </a:stretch>
              </p:blipFill>
              <p:spPr>
                <a:xfrm>
                  <a:off x="89451" y="2174841"/>
                  <a:ext cx="10884893" cy="1272208"/>
                </a:xfrm>
                <a:prstGeom prst="rect">
                  <a:avLst/>
                </a:prstGeom>
              </p:spPr>
            </p:pic>
            <p:pic>
              <p:nvPicPr>
                <p:cNvPr id="5" name="Picture 4"/>
                <p:cNvPicPr>
                  <a:picLocks noChangeAspect="1"/>
                </p:cNvPicPr>
                <p:nvPr/>
              </p:nvPicPr>
              <p:blipFill>
                <a:blip r:embed="rId7"/>
                <a:stretch>
                  <a:fillRect/>
                </a:stretch>
              </p:blipFill>
              <p:spPr>
                <a:xfrm>
                  <a:off x="-55037" y="3447049"/>
                  <a:ext cx="11173869" cy="1747753"/>
                </a:xfrm>
                <a:prstGeom prst="rect">
                  <a:avLst/>
                </a:prstGeom>
              </p:spPr>
            </p:pic>
            <p:pic>
              <p:nvPicPr>
                <p:cNvPr id="6" name="Picture 5"/>
                <p:cNvPicPr>
                  <a:picLocks noChangeAspect="1"/>
                </p:cNvPicPr>
                <p:nvPr/>
              </p:nvPicPr>
              <p:blipFill>
                <a:blip r:embed="rId8"/>
                <a:stretch>
                  <a:fillRect/>
                </a:stretch>
              </p:blipFill>
              <p:spPr>
                <a:xfrm>
                  <a:off x="68784" y="5372070"/>
                  <a:ext cx="10882386" cy="1331841"/>
                </a:xfrm>
                <a:prstGeom prst="rect">
                  <a:avLst/>
                </a:prstGeom>
              </p:spPr>
            </p:pic>
          </p:grpSp>
          <p:pic>
            <p:nvPicPr>
              <p:cNvPr id="12" name="Picture 11">
                <a:extLst>
                  <a:ext uri="{FF2B5EF4-FFF2-40B4-BE49-F238E27FC236}">
                    <a16:creationId xmlns:a16="http://schemas.microsoft.com/office/drawing/2014/main" id="{E9D2AFA5-5514-4644-B6A7-2D0B5FDE63E2}"/>
                  </a:ext>
                </a:extLst>
              </p:cNvPr>
              <p:cNvPicPr>
                <a:picLocks noChangeAspect="1"/>
              </p:cNvPicPr>
              <p:nvPr/>
            </p:nvPicPr>
            <p:blipFill>
              <a:blip r:embed="rId9"/>
              <a:stretch>
                <a:fillRect/>
              </a:stretch>
            </p:blipFill>
            <p:spPr>
              <a:xfrm>
                <a:off x="1734112" y="863448"/>
                <a:ext cx="8065707" cy="1304657"/>
              </a:xfrm>
              <a:prstGeom prst="rect">
                <a:avLst/>
              </a:prstGeom>
            </p:spPr>
          </p:pic>
        </p:grpSp>
      </p:grpSp>
    </p:spTree>
    <p:extLst>
      <p:ext uri="{BB962C8B-B14F-4D97-AF65-F5344CB8AC3E}">
        <p14:creationId xmlns:p14="http://schemas.microsoft.com/office/powerpoint/2010/main" val="37332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213985" y="197972"/>
            <a:ext cx="8869680" cy="722233"/>
          </a:xfrm>
          <a:prstGeom prst="rect">
            <a:avLst/>
          </a:prstGeom>
        </p:spPr>
      </p:pic>
      <p:grpSp>
        <p:nvGrpSpPr>
          <p:cNvPr id="8" name="Group 7">
            <a:extLst>
              <a:ext uri="{FF2B5EF4-FFF2-40B4-BE49-F238E27FC236}">
                <a16:creationId xmlns:a16="http://schemas.microsoft.com/office/drawing/2014/main" id="{C7E60BCF-B7DF-4D88-84AF-E75294D6F3CC}"/>
              </a:ext>
            </a:extLst>
          </p:cNvPr>
          <p:cNvGrpSpPr/>
          <p:nvPr/>
        </p:nvGrpSpPr>
        <p:grpSpPr>
          <a:xfrm>
            <a:off x="1297941" y="1117947"/>
            <a:ext cx="8641690" cy="4806863"/>
            <a:chOff x="1297941" y="1117947"/>
            <a:chExt cx="8641690" cy="4806863"/>
          </a:xfrm>
        </p:grpSpPr>
        <p:grpSp>
          <p:nvGrpSpPr>
            <p:cNvPr id="15" name="Group 14"/>
            <p:cNvGrpSpPr/>
            <p:nvPr/>
          </p:nvGrpSpPr>
          <p:grpSpPr>
            <a:xfrm>
              <a:off x="1314950" y="1186959"/>
              <a:ext cx="8624681" cy="4562446"/>
              <a:chOff x="217388" y="1076139"/>
              <a:chExt cx="10755412" cy="5092448"/>
            </a:xfrm>
          </p:grpSpPr>
          <p:pic>
            <p:nvPicPr>
              <p:cNvPr id="5" name="Picture 4"/>
              <p:cNvPicPr>
                <a:picLocks noChangeAspect="1"/>
              </p:cNvPicPr>
              <p:nvPr/>
            </p:nvPicPr>
            <p:blipFill>
              <a:blip r:embed="rId4"/>
              <a:stretch>
                <a:fillRect/>
              </a:stretch>
            </p:blipFill>
            <p:spPr>
              <a:xfrm>
                <a:off x="217388" y="1076139"/>
                <a:ext cx="10576510" cy="1689651"/>
              </a:xfrm>
              <a:prstGeom prst="rect">
                <a:avLst/>
              </a:prstGeom>
            </p:spPr>
          </p:pic>
          <p:pic>
            <p:nvPicPr>
              <p:cNvPr id="6" name="Picture 5"/>
              <p:cNvPicPr>
                <a:picLocks noChangeAspect="1"/>
              </p:cNvPicPr>
              <p:nvPr/>
            </p:nvPicPr>
            <p:blipFill>
              <a:blip r:embed="rId5"/>
              <a:stretch>
                <a:fillRect/>
              </a:stretch>
            </p:blipFill>
            <p:spPr>
              <a:xfrm>
                <a:off x="257144" y="2767101"/>
                <a:ext cx="10576510" cy="1676762"/>
              </a:xfrm>
              <a:prstGeom prst="rect">
                <a:avLst/>
              </a:prstGeom>
            </p:spPr>
          </p:pic>
          <p:pic>
            <p:nvPicPr>
              <p:cNvPr id="7" name="Picture 6"/>
              <p:cNvPicPr>
                <a:picLocks noChangeAspect="1"/>
              </p:cNvPicPr>
              <p:nvPr/>
            </p:nvPicPr>
            <p:blipFill>
              <a:blip r:embed="rId6"/>
              <a:stretch>
                <a:fillRect/>
              </a:stretch>
            </p:blipFill>
            <p:spPr>
              <a:xfrm>
                <a:off x="217389" y="4520287"/>
                <a:ext cx="10755411" cy="1648300"/>
              </a:xfrm>
              <a:prstGeom prst="rect">
                <a:avLst/>
              </a:prstGeom>
            </p:spPr>
          </p:pic>
        </p:grpSp>
        <p:sp>
          <p:nvSpPr>
            <p:cNvPr id="4" name="Rectangle 3">
              <a:extLst>
                <a:ext uri="{FF2B5EF4-FFF2-40B4-BE49-F238E27FC236}">
                  <a16:creationId xmlns:a16="http://schemas.microsoft.com/office/drawing/2014/main" id="{07A1488C-D107-4A85-800E-4F0B4333AE0C}"/>
                </a:ext>
              </a:extLst>
            </p:cNvPr>
            <p:cNvSpPr/>
            <p:nvPr/>
          </p:nvSpPr>
          <p:spPr bwMode="auto">
            <a:xfrm>
              <a:off x="1297941" y="1117947"/>
              <a:ext cx="8641690" cy="4806863"/>
            </a:xfrm>
            <a:prstGeom prst="rect">
              <a:avLst/>
            </a:prstGeom>
            <a:noFill/>
            <a:ln w="3175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anose="020B0604020202020204" pitchFamily="34" charset="0"/>
                <a:ea typeface="ヒラギノ角ゴ Pro W3" pitchFamily="1" charset="-128"/>
              </a:endParaRPr>
            </a:p>
          </p:txBody>
        </p:sp>
      </p:grpSp>
      <p:sp>
        <p:nvSpPr>
          <p:cNvPr id="3" name="Slide Number Placeholder 2"/>
          <p:cNvSpPr>
            <a:spLocks noGrp="1"/>
          </p:cNvSpPr>
          <p:nvPr>
            <p:ph type="sldNum" sz="quarter" idx="10"/>
          </p:nvPr>
        </p:nvSpPr>
        <p:spPr/>
        <p:txBody>
          <a:bodyPr/>
          <a:lstStyle/>
          <a:p>
            <a:pPr>
              <a:defRPr/>
            </a:pPr>
            <a:fld id="{1E4545D3-B4AA-4389-BB60-5C4B6D21800F}" type="slidenum">
              <a:rPr lang="en-US" altLang="en-US" smtClean="0"/>
              <a:pPr>
                <a:defRPr/>
              </a:pPr>
              <a:t>31</a:t>
            </a:fld>
            <a:endParaRPr lang="en-US" altLang="en-US"/>
          </a:p>
        </p:txBody>
      </p:sp>
      <p:pic>
        <p:nvPicPr>
          <p:cNvPr id="10" name="Picture 9"/>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sharpenSoften amount="30000"/>
                    </a14:imgEffect>
                    <a14:imgEffect>
                      <a14:colorTemperature colorTemp="6544"/>
                    </a14:imgEffect>
                    <a14:imgEffect>
                      <a14:saturation sat="132000"/>
                    </a14:imgEffect>
                  </a14:imgLayer>
                </a14:imgProps>
              </a:ext>
            </a:extLst>
          </a:blip>
          <a:stretch>
            <a:fillRect/>
          </a:stretch>
        </p:blipFill>
        <p:spPr>
          <a:xfrm>
            <a:off x="7177413" y="6055504"/>
            <a:ext cx="3975557" cy="560016"/>
          </a:xfrm>
          <a:prstGeom prst="rect">
            <a:avLst/>
          </a:prstGeom>
        </p:spPr>
      </p:pic>
    </p:spTree>
    <p:extLst>
      <p:ext uri="{BB962C8B-B14F-4D97-AF65-F5344CB8AC3E}">
        <p14:creationId xmlns:p14="http://schemas.microsoft.com/office/powerpoint/2010/main" val="562081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752599" y="338203"/>
            <a:ext cx="8647985" cy="5224397"/>
          </a:xfrm>
          <a:prstGeom prst="rect">
            <a:avLst/>
          </a:prstGeom>
          <a:ln w="28575">
            <a:noFill/>
          </a:ln>
        </p:spPr>
      </p:pic>
      <p:sp>
        <p:nvSpPr>
          <p:cNvPr id="3" name="Rectangle 2">
            <a:extLst>
              <a:ext uri="{FF2B5EF4-FFF2-40B4-BE49-F238E27FC236}">
                <a16:creationId xmlns:a16="http://schemas.microsoft.com/office/drawing/2014/main" id="{BB80F154-AB1C-4F5D-8980-F6C723AAE62C}"/>
              </a:ext>
            </a:extLst>
          </p:cNvPr>
          <p:cNvSpPr/>
          <p:nvPr/>
        </p:nvSpPr>
        <p:spPr bwMode="auto">
          <a:xfrm>
            <a:off x="1752600" y="1164922"/>
            <a:ext cx="8647984" cy="4397678"/>
          </a:xfrm>
          <a:prstGeom prst="rect">
            <a:avLst/>
          </a:prstGeom>
          <a:noFill/>
          <a:ln w="3175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anose="020B0604020202020204" pitchFamily="34" charset="0"/>
              <a:ea typeface="ヒラギノ角ゴ Pro W3" pitchFamily="1" charset="-128"/>
            </a:endParaRPr>
          </a:p>
        </p:txBody>
      </p:sp>
      <p:sp>
        <p:nvSpPr>
          <p:cNvPr id="4" name="Slide Number Placeholder 3"/>
          <p:cNvSpPr>
            <a:spLocks noGrp="1"/>
          </p:cNvSpPr>
          <p:nvPr>
            <p:ph type="sldNum" sz="quarter" idx="10"/>
          </p:nvPr>
        </p:nvSpPr>
        <p:spPr/>
        <p:txBody>
          <a:bodyPr/>
          <a:lstStyle/>
          <a:p>
            <a:pPr>
              <a:defRPr/>
            </a:pPr>
            <a:fld id="{1E4545D3-B4AA-4389-BB60-5C4B6D21800F}" type="slidenum">
              <a:rPr lang="en-US" altLang="en-US" smtClean="0"/>
              <a:pPr>
                <a:defRPr/>
              </a:pPr>
              <a:t>32</a:t>
            </a:fld>
            <a:endParaRPr lang="en-US" altLang="en-US"/>
          </a:p>
        </p:txBody>
      </p:sp>
      <p:pic>
        <p:nvPicPr>
          <p:cNvPr id="5" name="Picture 4"/>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7002049" y="5855088"/>
            <a:ext cx="3975557" cy="560016"/>
          </a:xfrm>
          <a:prstGeom prst="rect">
            <a:avLst/>
          </a:prstGeom>
        </p:spPr>
      </p:pic>
    </p:spTree>
    <p:extLst>
      <p:ext uri="{BB962C8B-B14F-4D97-AF65-F5344CB8AC3E}">
        <p14:creationId xmlns:p14="http://schemas.microsoft.com/office/powerpoint/2010/main" val="1382124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E4545D3-B4AA-4389-BB60-5C4B6D21800F}" type="slidenum">
              <a:rPr lang="en-US" altLang="en-US" smtClean="0"/>
              <a:pPr>
                <a:defRPr/>
              </a:pPr>
              <a:t>33</a:t>
            </a:fld>
            <a:endParaRPr lang="en-US" altLang="en-US"/>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7089731" y="5976153"/>
            <a:ext cx="3975557" cy="560016"/>
          </a:xfrm>
          <a:prstGeom prst="rect">
            <a:avLst/>
          </a:prstGeom>
        </p:spPr>
      </p:pic>
      <p:pic>
        <p:nvPicPr>
          <p:cNvPr id="8" name="Picture 7">
            <a:extLst>
              <a:ext uri="{FF2B5EF4-FFF2-40B4-BE49-F238E27FC236}">
                <a16:creationId xmlns:a16="http://schemas.microsoft.com/office/drawing/2014/main" id="{AF47F7E1-CBAE-4980-AB1C-F75EBBFC536C}"/>
              </a:ext>
            </a:extLst>
          </p:cNvPr>
          <p:cNvPicPr>
            <a:picLocks noChangeAspect="1"/>
          </p:cNvPicPr>
          <p:nvPr/>
        </p:nvPicPr>
        <p:blipFill>
          <a:blip r:embed="rId5"/>
          <a:stretch>
            <a:fillRect/>
          </a:stretch>
        </p:blipFill>
        <p:spPr>
          <a:xfrm>
            <a:off x="741871" y="469313"/>
            <a:ext cx="9799720" cy="5336481"/>
          </a:xfrm>
          <a:prstGeom prst="rect">
            <a:avLst/>
          </a:prstGeom>
        </p:spPr>
      </p:pic>
    </p:spTree>
    <p:extLst>
      <p:ext uri="{BB962C8B-B14F-4D97-AF65-F5344CB8AC3E}">
        <p14:creationId xmlns:p14="http://schemas.microsoft.com/office/powerpoint/2010/main" val="46908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1490210" y="344484"/>
            <a:ext cx="8800675" cy="502920"/>
          </a:xfrm>
          <a:prstGeom prst="rect">
            <a:avLst/>
          </a:prstGeom>
        </p:spPr>
      </p:pic>
      <p:sp>
        <p:nvSpPr>
          <p:cNvPr id="6" name="Slide Number Placeholder 5"/>
          <p:cNvSpPr>
            <a:spLocks noGrp="1"/>
          </p:cNvSpPr>
          <p:nvPr>
            <p:ph type="sldNum" sz="quarter" idx="10"/>
          </p:nvPr>
        </p:nvSpPr>
        <p:spPr/>
        <p:txBody>
          <a:bodyPr/>
          <a:lstStyle/>
          <a:p>
            <a:pPr>
              <a:defRPr/>
            </a:pPr>
            <a:fld id="{1E4545D3-B4AA-4389-BB60-5C4B6D21800F}" type="slidenum">
              <a:rPr lang="en-US" altLang="en-US" smtClean="0"/>
              <a:pPr>
                <a:defRPr/>
              </a:pPr>
              <a:t>34</a:t>
            </a:fld>
            <a:endParaRPr lang="en-US" altLang="en-US"/>
          </a:p>
        </p:txBody>
      </p:sp>
      <p:pic>
        <p:nvPicPr>
          <p:cNvPr id="7" name="Picture 6"/>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7384210" y="6119140"/>
            <a:ext cx="3768759" cy="530885"/>
          </a:xfrm>
          <a:prstGeom prst="rect">
            <a:avLst/>
          </a:prstGeom>
        </p:spPr>
      </p:pic>
      <p:grpSp>
        <p:nvGrpSpPr>
          <p:cNvPr id="13" name="Group 12">
            <a:extLst>
              <a:ext uri="{FF2B5EF4-FFF2-40B4-BE49-F238E27FC236}">
                <a16:creationId xmlns:a16="http://schemas.microsoft.com/office/drawing/2014/main" id="{270F36F5-3854-4B24-B389-317960BC0C79}"/>
              </a:ext>
            </a:extLst>
          </p:cNvPr>
          <p:cNvGrpSpPr/>
          <p:nvPr/>
        </p:nvGrpSpPr>
        <p:grpSpPr>
          <a:xfrm>
            <a:off x="1578279" y="1038676"/>
            <a:ext cx="8680418" cy="4949061"/>
            <a:chOff x="1578279" y="1038676"/>
            <a:chExt cx="8680418" cy="4949061"/>
          </a:xfrm>
        </p:grpSpPr>
        <p:grpSp>
          <p:nvGrpSpPr>
            <p:cNvPr id="9" name="Group 8"/>
            <p:cNvGrpSpPr/>
            <p:nvPr/>
          </p:nvGrpSpPr>
          <p:grpSpPr>
            <a:xfrm>
              <a:off x="1578279" y="1038676"/>
              <a:ext cx="8680418" cy="4949061"/>
              <a:chOff x="1578279" y="1066800"/>
              <a:chExt cx="8680418" cy="4949061"/>
            </a:xfrm>
          </p:grpSpPr>
          <p:pic>
            <p:nvPicPr>
              <p:cNvPr id="3" name="Picture 2"/>
              <p:cNvPicPr>
                <a:picLocks noChangeAspect="1"/>
              </p:cNvPicPr>
              <p:nvPr/>
            </p:nvPicPr>
            <p:blipFill>
              <a:blip r:embed="rId6"/>
              <a:stretch>
                <a:fillRect/>
              </a:stretch>
            </p:blipFill>
            <p:spPr>
              <a:xfrm>
                <a:off x="1676851" y="1066801"/>
                <a:ext cx="8305349" cy="3435064"/>
              </a:xfrm>
              <a:prstGeom prst="rect">
                <a:avLst/>
              </a:prstGeom>
            </p:spPr>
          </p:pic>
          <p:grpSp>
            <p:nvGrpSpPr>
              <p:cNvPr id="8" name="Group 7"/>
              <p:cNvGrpSpPr/>
              <p:nvPr/>
            </p:nvGrpSpPr>
            <p:grpSpPr>
              <a:xfrm>
                <a:off x="1578279" y="1066800"/>
                <a:ext cx="8680418" cy="4949061"/>
                <a:chOff x="1578279" y="1066800"/>
                <a:chExt cx="8680418" cy="4949061"/>
              </a:xfrm>
            </p:grpSpPr>
            <p:pic>
              <p:nvPicPr>
                <p:cNvPr id="5" name="Picture 4"/>
                <p:cNvPicPr>
                  <a:picLocks noChangeAspect="1"/>
                </p:cNvPicPr>
                <p:nvPr/>
              </p:nvPicPr>
              <p:blipFill>
                <a:blip r:embed="rId7"/>
                <a:stretch>
                  <a:fillRect/>
                </a:stretch>
              </p:blipFill>
              <p:spPr>
                <a:xfrm>
                  <a:off x="1646659" y="4495801"/>
                  <a:ext cx="8612038" cy="1142217"/>
                </a:xfrm>
                <a:prstGeom prst="rect">
                  <a:avLst/>
                </a:prstGeom>
              </p:spPr>
            </p:pic>
            <p:sp>
              <p:nvSpPr>
                <p:cNvPr id="4" name="Rectangle 3">
                  <a:extLst>
                    <a:ext uri="{FF2B5EF4-FFF2-40B4-BE49-F238E27FC236}">
                      <a16:creationId xmlns:a16="http://schemas.microsoft.com/office/drawing/2014/main" id="{0C097578-39AF-4B93-AE5F-D3F5C0EC8DBE}"/>
                    </a:ext>
                  </a:extLst>
                </p:cNvPr>
                <p:cNvSpPr/>
                <p:nvPr/>
              </p:nvSpPr>
              <p:spPr bwMode="auto">
                <a:xfrm>
                  <a:off x="1578279" y="1066800"/>
                  <a:ext cx="8680417" cy="4949061"/>
                </a:xfrm>
                <a:prstGeom prst="rect">
                  <a:avLst/>
                </a:prstGeom>
                <a:noFill/>
                <a:ln w="31750"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anose="020B0604020202020204" pitchFamily="34" charset="0"/>
                    <a:ea typeface="ヒラギノ角ゴ Pro W3" pitchFamily="1" charset="-128"/>
                  </a:endParaRPr>
                </a:p>
              </p:txBody>
            </p:sp>
          </p:grpSp>
        </p:grpSp>
        <p:cxnSp>
          <p:nvCxnSpPr>
            <p:cNvPr id="11" name="Straight Connector 10">
              <a:extLst>
                <a:ext uri="{FF2B5EF4-FFF2-40B4-BE49-F238E27FC236}">
                  <a16:creationId xmlns:a16="http://schemas.microsoft.com/office/drawing/2014/main" id="{A66077BE-183A-4807-9A9F-88AECE85948D}"/>
                </a:ext>
              </a:extLst>
            </p:cNvPr>
            <p:cNvCxnSpPr>
              <a:cxnSpLocks/>
            </p:cNvCxnSpPr>
            <p:nvPr/>
          </p:nvCxnSpPr>
          <p:spPr>
            <a:xfrm>
              <a:off x="2484408" y="2587925"/>
              <a:ext cx="81088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382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7578673" y="6014507"/>
            <a:ext cx="3278408" cy="461812"/>
          </a:xfrm>
          <a:prstGeom prst="rect">
            <a:avLst/>
          </a:prstGeom>
        </p:spPr>
      </p:pic>
      <p:sp>
        <p:nvSpPr>
          <p:cNvPr id="7" name="Slide Number Placeholder 6"/>
          <p:cNvSpPr>
            <a:spLocks noGrp="1"/>
          </p:cNvSpPr>
          <p:nvPr>
            <p:ph type="sldNum" sz="quarter" idx="10"/>
          </p:nvPr>
        </p:nvSpPr>
        <p:spPr/>
        <p:txBody>
          <a:bodyPr/>
          <a:lstStyle/>
          <a:p>
            <a:pPr>
              <a:defRPr/>
            </a:pPr>
            <a:fld id="{1E4545D3-B4AA-4389-BB60-5C4B6D21800F}" type="slidenum">
              <a:rPr lang="en-US" altLang="en-US" smtClean="0"/>
              <a:pPr>
                <a:defRPr/>
              </a:pPr>
              <a:t>35</a:t>
            </a:fld>
            <a:endParaRPr lang="en-US" altLang="en-US"/>
          </a:p>
        </p:txBody>
      </p:sp>
      <p:pic>
        <p:nvPicPr>
          <p:cNvPr id="13" name="Picture 12">
            <a:extLst>
              <a:ext uri="{FF2B5EF4-FFF2-40B4-BE49-F238E27FC236}">
                <a16:creationId xmlns:a16="http://schemas.microsoft.com/office/drawing/2014/main" id="{44EBDEAC-1F3D-4CB5-9C9C-90761AC81834}"/>
              </a:ext>
            </a:extLst>
          </p:cNvPr>
          <p:cNvPicPr>
            <a:picLocks noChangeAspect="1"/>
          </p:cNvPicPr>
          <p:nvPr/>
        </p:nvPicPr>
        <p:blipFill>
          <a:blip r:embed="rId5"/>
          <a:stretch>
            <a:fillRect/>
          </a:stretch>
        </p:blipFill>
        <p:spPr>
          <a:xfrm>
            <a:off x="806866" y="448573"/>
            <a:ext cx="10003885" cy="5398922"/>
          </a:xfrm>
          <a:prstGeom prst="rect">
            <a:avLst/>
          </a:prstGeom>
        </p:spPr>
      </p:pic>
    </p:spTree>
    <p:extLst>
      <p:ext uri="{BB962C8B-B14F-4D97-AF65-F5344CB8AC3E}">
        <p14:creationId xmlns:p14="http://schemas.microsoft.com/office/powerpoint/2010/main" val="336007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826" y="6103669"/>
            <a:ext cx="4047083" cy="369332"/>
          </a:xfrm>
          <a:prstGeom prst="rect">
            <a:avLst/>
          </a:prstGeom>
          <a:noFill/>
        </p:spPr>
        <p:txBody>
          <a:bodyPr wrap="square" rtlCol="0">
            <a:spAutoFit/>
          </a:bodyPr>
          <a:lstStyle/>
          <a:p>
            <a:r>
              <a:rPr lang="en-US"/>
              <a:t>NC Policies </a:t>
            </a:r>
            <a:r>
              <a:rPr lang="en-US" b="1"/>
              <a:t>NC 1503-5.1 (a) (2)</a:t>
            </a:r>
            <a:endParaRPr lang="en-US"/>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497957" y="5944388"/>
            <a:ext cx="4371211" cy="615749"/>
          </a:xfrm>
          <a:prstGeom prst="rect">
            <a:avLst/>
          </a:prstGeom>
        </p:spPr>
      </p:pic>
      <p:grpSp>
        <p:nvGrpSpPr>
          <p:cNvPr id="2" name="Group 1">
            <a:extLst>
              <a:ext uri="{FF2B5EF4-FFF2-40B4-BE49-F238E27FC236}">
                <a16:creationId xmlns:a16="http://schemas.microsoft.com/office/drawing/2014/main" id="{13DA8A9B-28BB-4262-B768-91A917A47023}"/>
              </a:ext>
            </a:extLst>
          </p:cNvPr>
          <p:cNvGrpSpPr/>
          <p:nvPr/>
        </p:nvGrpSpPr>
        <p:grpSpPr>
          <a:xfrm>
            <a:off x="730039" y="336681"/>
            <a:ext cx="10150280" cy="4197218"/>
            <a:chOff x="730039" y="336681"/>
            <a:chExt cx="10150280" cy="4197218"/>
          </a:xfrm>
        </p:grpSpPr>
        <p:pic>
          <p:nvPicPr>
            <p:cNvPr id="9" name="Picture 8"/>
            <p:cNvPicPr>
              <a:picLocks noChangeAspect="1"/>
            </p:cNvPicPr>
            <p:nvPr/>
          </p:nvPicPr>
          <p:blipFill>
            <a:blip r:embed="rId5"/>
            <a:stretch>
              <a:fillRect/>
            </a:stretch>
          </p:blipFill>
          <p:spPr>
            <a:xfrm>
              <a:off x="730039" y="336681"/>
              <a:ext cx="10150280" cy="1043965"/>
            </a:xfrm>
            <a:prstGeom prst="rect">
              <a:avLst/>
            </a:prstGeom>
          </p:spPr>
        </p:pic>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ackgroundRemoval t="575" b="100000" l="0" r="99531">
                          <a14:backgroundMark x1="76643" y1="35057" x2="76643" y2="35057"/>
                        </a14:backgroundRemoval>
                      </a14:imgEffect>
                    </a14:imgLayer>
                  </a14:imgProps>
                </a:ext>
              </a:extLst>
            </a:blip>
            <a:srcRect t="1980"/>
            <a:stretch/>
          </p:blipFill>
          <p:spPr>
            <a:xfrm>
              <a:off x="818550" y="1773044"/>
              <a:ext cx="10050617" cy="2760855"/>
            </a:xfrm>
            <a:prstGeom prst="rect">
              <a:avLst/>
            </a:prstGeom>
          </p:spPr>
        </p:pic>
      </p:grpSp>
      <p:sp>
        <p:nvSpPr>
          <p:cNvPr id="6" name="Rectangle 5"/>
          <p:cNvSpPr/>
          <p:nvPr/>
        </p:nvSpPr>
        <p:spPr>
          <a:xfrm>
            <a:off x="914400" y="1773044"/>
            <a:ext cx="9846527" cy="2575932"/>
          </a:xfrm>
          <a:prstGeom prst="rect">
            <a:avLst/>
          </a:pr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518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917" y="356696"/>
            <a:ext cx="6957984" cy="546553"/>
          </a:xfrm>
        </p:spPr>
        <p:txBody>
          <a:bodyPr>
            <a:normAutofit fontScale="90000"/>
          </a:bodyPr>
          <a:lstStyle/>
          <a:p>
            <a:r>
              <a:rPr lang="en-US"/>
              <a:t>Additional Considerations</a:t>
            </a:r>
          </a:p>
        </p:txBody>
      </p:sp>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642179" y="5795794"/>
            <a:ext cx="4371211" cy="615749"/>
          </a:xfrm>
          <a:prstGeom prst="rect">
            <a:avLst/>
          </a:prstGeom>
        </p:spPr>
      </p:pic>
      <p:sp>
        <p:nvSpPr>
          <p:cNvPr id="6" name="TextBox 5"/>
          <p:cNvSpPr txBox="1"/>
          <p:nvPr/>
        </p:nvSpPr>
        <p:spPr>
          <a:xfrm>
            <a:off x="628826" y="6103669"/>
            <a:ext cx="4047083" cy="369332"/>
          </a:xfrm>
          <a:prstGeom prst="rect">
            <a:avLst/>
          </a:prstGeom>
          <a:noFill/>
        </p:spPr>
        <p:txBody>
          <a:bodyPr wrap="square" rtlCol="0">
            <a:spAutoFit/>
          </a:bodyPr>
          <a:lstStyle/>
          <a:p>
            <a:r>
              <a:rPr lang="en-US"/>
              <a:t>NC Policies </a:t>
            </a:r>
            <a:r>
              <a:rPr lang="en-US" b="1"/>
              <a:t>NC 1503-5.1 (a) (2)</a:t>
            </a:r>
            <a:endParaRPr lang="en-US"/>
          </a:p>
        </p:txBody>
      </p:sp>
      <p:grpSp>
        <p:nvGrpSpPr>
          <p:cNvPr id="10" name="Group 9"/>
          <p:cNvGrpSpPr/>
          <p:nvPr/>
        </p:nvGrpSpPr>
        <p:grpSpPr>
          <a:xfrm>
            <a:off x="1196917" y="992460"/>
            <a:ext cx="9661735" cy="3914078"/>
            <a:chOff x="1118627" y="903249"/>
            <a:chExt cx="9661735" cy="3914078"/>
          </a:xfrm>
        </p:grpSpPr>
        <p:pic>
          <p:nvPicPr>
            <p:cNvPr id="7" name="Picture 6"/>
            <p:cNvPicPr>
              <a:picLocks noChangeAspect="1"/>
            </p:cNvPicPr>
            <p:nvPr/>
          </p:nvPicPr>
          <p:blipFill>
            <a:blip r:embed="rId5"/>
            <a:stretch>
              <a:fillRect/>
            </a:stretch>
          </p:blipFill>
          <p:spPr>
            <a:xfrm>
              <a:off x="1196917" y="903249"/>
              <a:ext cx="9505156" cy="982863"/>
            </a:xfrm>
            <a:prstGeom prst="rect">
              <a:avLst/>
            </a:prstGeom>
            <a:ln>
              <a:noFill/>
            </a:ln>
          </p:spPr>
        </p:pic>
        <p:pic>
          <p:nvPicPr>
            <p:cNvPr id="9" name="Picture 8"/>
            <p:cNvPicPr>
              <a:picLocks noChangeAspect="1"/>
            </p:cNvPicPr>
            <p:nvPr/>
          </p:nvPicPr>
          <p:blipFill>
            <a:blip r:embed="rId6"/>
            <a:stretch>
              <a:fillRect/>
            </a:stretch>
          </p:blipFill>
          <p:spPr>
            <a:xfrm>
              <a:off x="1118627" y="1886112"/>
              <a:ext cx="9661735" cy="2931215"/>
            </a:xfrm>
            <a:prstGeom prst="rect">
              <a:avLst/>
            </a:prstGeom>
            <a:ln>
              <a:noFill/>
            </a:ln>
          </p:spPr>
        </p:pic>
      </p:grpSp>
    </p:spTree>
    <p:extLst>
      <p:ext uri="{BB962C8B-B14F-4D97-AF65-F5344CB8AC3E}">
        <p14:creationId xmlns:p14="http://schemas.microsoft.com/office/powerpoint/2010/main" val="40059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984" y="170373"/>
            <a:ext cx="7499350" cy="670719"/>
          </a:xfrm>
        </p:spPr>
        <p:txBody>
          <a:bodyPr>
            <a:normAutofit fontScale="90000"/>
          </a:bodyPr>
          <a:lstStyle/>
          <a:p>
            <a:r>
              <a:rPr lang="en-US"/>
              <a:t>Trajectory for Student Success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79358724"/>
              </p:ext>
            </p:extLst>
          </p:nvPr>
        </p:nvGraphicFramePr>
        <p:xfrm>
          <a:off x="650630" y="808317"/>
          <a:ext cx="8610600" cy="512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5255193" y="4042369"/>
            <a:ext cx="487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tx2"/>
                </a:solidFill>
              </a:rPr>
              <a:t>This is data-driven individualization</a:t>
            </a:r>
          </a:p>
        </p:txBody>
      </p:sp>
      <p:pic>
        <p:nvPicPr>
          <p:cNvPr id="8" name="Picture 7"/>
          <p:cNvPicPr>
            <a:picLocks noChangeAspect="1"/>
          </p:cNvPicPr>
          <p:nvPr/>
        </p:nvPicPr>
        <p:blipFill>
          <a:blip r:embed="rId8">
            <a:duotone>
              <a:prstClr val="black"/>
              <a:schemeClr val="tx2">
                <a:tint val="45000"/>
                <a:satMod val="400000"/>
              </a:schemeClr>
            </a:duotone>
            <a:extLst>
              <a:ext uri="{BEBA8EAE-BF5A-486C-A8C5-ECC9F3942E4B}">
                <a14:imgProps xmlns:a14="http://schemas.microsoft.com/office/drawing/2010/main">
                  <a14:imgLayer r:embed="rId9">
                    <a14:imgEffect>
                      <a14:sharpenSoften amount="30000"/>
                    </a14:imgEffect>
                    <a14:imgEffect>
                      <a14:colorTemperature colorTemp="6544"/>
                    </a14:imgEffect>
                    <a14:imgEffect>
                      <a14:saturation sat="132000"/>
                    </a14:imgEffect>
                  </a14:imgLayer>
                </a14:imgProps>
              </a:ext>
            </a:extLst>
          </a:blip>
          <a:stretch>
            <a:fillRect/>
          </a:stretch>
        </p:blipFill>
        <p:spPr>
          <a:xfrm>
            <a:off x="6735705" y="5610070"/>
            <a:ext cx="4371211" cy="615749"/>
          </a:xfrm>
          <a:prstGeom prst="rect">
            <a:avLst/>
          </a:prstGeom>
        </p:spPr>
      </p:pic>
      <p:grpSp>
        <p:nvGrpSpPr>
          <p:cNvPr id="6" name="Group 5"/>
          <p:cNvGrpSpPr/>
          <p:nvPr/>
        </p:nvGrpSpPr>
        <p:grpSpPr>
          <a:xfrm>
            <a:off x="5378796" y="1031707"/>
            <a:ext cx="3307536" cy="2636388"/>
            <a:chOff x="5534910" y="1468589"/>
            <a:chExt cx="3307536" cy="2900027"/>
          </a:xfrm>
        </p:grpSpPr>
        <p:sp>
          <p:nvSpPr>
            <p:cNvPr id="3" name="Arrow: Up 2">
              <a:extLst>
                <a:ext uri="{FF2B5EF4-FFF2-40B4-BE49-F238E27FC236}">
                  <a16:creationId xmlns:a16="http://schemas.microsoft.com/office/drawing/2014/main" id="{2DE762C1-412D-4C17-ABED-6618F405C945}"/>
                </a:ext>
              </a:extLst>
            </p:cNvPr>
            <p:cNvSpPr/>
            <p:nvPr/>
          </p:nvSpPr>
          <p:spPr>
            <a:xfrm rot="2640000">
              <a:off x="5853683" y="1724909"/>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01D82D22-F945-4234-A5AA-C34A21571A28}"/>
                </a:ext>
              </a:extLst>
            </p:cNvPr>
            <p:cNvSpPr/>
            <p:nvPr/>
          </p:nvSpPr>
          <p:spPr>
            <a:xfrm rot="5640000">
              <a:off x="6946361" y="1221701"/>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C6DD5C84-DF87-4C68-A362-F50FC7F9B34E}"/>
                </a:ext>
              </a:extLst>
            </p:cNvPr>
            <p:cNvSpPr/>
            <p:nvPr/>
          </p:nvSpPr>
          <p:spPr>
            <a:xfrm rot="18780000">
              <a:off x="5781798" y="3363927"/>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95D506A-4A55-414D-B663-233A7E03C0C2}"/>
                </a:ext>
              </a:extLst>
            </p:cNvPr>
            <p:cNvSpPr/>
            <p:nvPr/>
          </p:nvSpPr>
          <p:spPr>
            <a:xfrm rot="16380000">
              <a:off x="7090138" y="3637096"/>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75DB8F25-908C-42C3-B9D1-465E08333C74}"/>
                </a:ext>
              </a:extLst>
            </p:cNvPr>
            <p:cNvSpPr/>
            <p:nvPr/>
          </p:nvSpPr>
          <p:spPr>
            <a:xfrm rot="8460000">
              <a:off x="8182814" y="1667400"/>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AF715BD-D58D-4FDA-8278-B1F4FD5DF704}"/>
                </a:ext>
              </a:extLst>
            </p:cNvPr>
            <p:cNvSpPr/>
            <p:nvPr/>
          </p:nvSpPr>
          <p:spPr>
            <a:xfrm rot="13560000">
              <a:off x="8110926" y="3033250"/>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574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Why PLAAFP Quality Matters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725" y="1962567"/>
            <a:ext cx="4343219" cy="3797046"/>
          </a:xfrm>
          <a:prstGeom prst="rect">
            <a:avLst/>
          </a:prstGeom>
        </p:spPr>
      </p:pic>
      <p:pic>
        <p:nvPicPr>
          <p:cNvPr id="7" name="Picture 6"/>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6583301" y="5843384"/>
            <a:ext cx="4371211" cy="615749"/>
          </a:xfrm>
          <a:prstGeom prst="rect">
            <a:avLst/>
          </a:prstGeom>
        </p:spPr>
      </p:pic>
      <p:graphicFrame>
        <p:nvGraphicFramePr>
          <p:cNvPr id="3" name="Diagram 2">
            <a:extLst>
              <a:ext uri="{FF2B5EF4-FFF2-40B4-BE49-F238E27FC236}">
                <a16:creationId xmlns:a16="http://schemas.microsoft.com/office/drawing/2014/main" id="{B3A23D97-D593-4107-96D0-BBDAAA32B079}"/>
              </a:ext>
            </a:extLst>
          </p:cNvPr>
          <p:cNvGraphicFramePr/>
          <p:nvPr>
            <p:extLst>
              <p:ext uri="{D42A27DB-BD31-4B8C-83A1-F6EECF244321}">
                <p14:modId xmlns:p14="http://schemas.microsoft.com/office/powerpoint/2010/main" val="3324023359"/>
              </p:ext>
            </p:extLst>
          </p:nvPr>
        </p:nvGraphicFramePr>
        <p:xfrm>
          <a:off x="1261872" y="1828800"/>
          <a:ext cx="4834128"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9368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375" y="181191"/>
            <a:ext cx="9692640" cy="1325562"/>
          </a:xfrm>
        </p:spPr>
        <p:txBody>
          <a:bodyPr>
            <a:normAutofit fontScale="90000"/>
          </a:bodyPr>
          <a:lstStyle/>
          <a:p>
            <a:r>
              <a:rPr lang="en-US" altLang="en-US"/>
              <a:t>Present Levels of Academic Achievement and Functional Performance (PLAAFP)</a:t>
            </a:r>
            <a:endParaRPr lang="en-US"/>
          </a:p>
        </p:txBody>
      </p:sp>
      <p:sp>
        <p:nvSpPr>
          <p:cNvPr id="3" name="Content Placeholder 2"/>
          <p:cNvSpPr>
            <a:spLocks noGrp="1"/>
          </p:cNvSpPr>
          <p:nvPr>
            <p:ph idx="1"/>
          </p:nvPr>
        </p:nvSpPr>
        <p:spPr>
          <a:xfrm>
            <a:off x="1373384" y="1683117"/>
            <a:ext cx="8595360" cy="4698362"/>
          </a:xfrm>
        </p:spPr>
        <p:txBody>
          <a:bodyPr>
            <a:normAutofit/>
          </a:bodyPr>
          <a:lstStyle/>
          <a:p>
            <a:pPr marL="342900" lvl="0" indent="-342900" fontAlgn="base">
              <a:lnSpc>
                <a:spcPct val="90000"/>
              </a:lnSpc>
              <a:spcBef>
                <a:spcPct val="20000"/>
              </a:spcBef>
              <a:spcAft>
                <a:spcPct val="0"/>
              </a:spcAft>
              <a:buClrTx/>
              <a:buSzTx/>
              <a:buNone/>
            </a:pPr>
            <a:r>
              <a:rPr lang="en-US" altLang="en-US" sz="2800" kern="0" spc="0"/>
              <a:t> (1)   A statement of the child’s present levels of academic achievement and functional performance</a:t>
            </a:r>
            <a:endParaRPr lang="en-US" altLang="en-US" sz="2400" kern="0" spc="0"/>
          </a:p>
          <a:p>
            <a:pPr marL="342900" lvl="0" indent="-342900" fontAlgn="base">
              <a:lnSpc>
                <a:spcPct val="90000"/>
              </a:lnSpc>
              <a:spcBef>
                <a:spcPct val="20000"/>
              </a:spcBef>
              <a:spcAft>
                <a:spcPct val="0"/>
              </a:spcAft>
              <a:buClrTx/>
              <a:buSzTx/>
              <a:buNone/>
            </a:pPr>
            <a:r>
              <a:rPr lang="en-US" altLang="en-US" sz="2400" kern="0" spc="0">
                <a:solidFill>
                  <a:srgbClr val="000000"/>
                </a:solidFill>
              </a:rPr>
              <a:t>      </a:t>
            </a:r>
            <a:r>
              <a:rPr lang="en-US" altLang="en-US" sz="2400" kern="0" spc="0"/>
              <a:t>	 (i</a:t>
            </a:r>
            <a:r>
              <a:rPr lang="en-US" altLang="en-US" sz="2800" kern="0" spc="0"/>
              <a:t>)  How the child’s disability affects the child’s  involvement and progress in the general  education curriculum; </a:t>
            </a:r>
            <a:r>
              <a:rPr lang="en-US" altLang="en-US" sz="2800" kern="0" spc="0">
                <a:solidFill>
                  <a:srgbClr val="000000"/>
                </a:solidFill>
              </a:rPr>
              <a:t>or</a:t>
            </a:r>
            <a:endParaRPr lang="en-US" altLang="en-US" sz="2400" kern="0" spc="0">
              <a:solidFill>
                <a:srgbClr val="000000"/>
              </a:solidFill>
            </a:endParaRPr>
          </a:p>
          <a:p>
            <a:pPr marL="342900" indent="-342900" fontAlgn="base">
              <a:lnSpc>
                <a:spcPct val="90000"/>
              </a:lnSpc>
              <a:spcBef>
                <a:spcPct val="20000"/>
              </a:spcBef>
              <a:spcAft>
                <a:spcPct val="0"/>
              </a:spcAft>
              <a:buClrTx/>
              <a:buSzTx/>
              <a:buNone/>
            </a:pPr>
            <a:r>
              <a:rPr lang="en-US" altLang="en-US" sz="2400" kern="0" spc="0">
                <a:solidFill>
                  <a:srgbClr val="000000"/>
                </a:solidFill>
              </a:rPr>
              <a:t>	        (ii)  </a:t>
            </a:r>
            <a:r>
              <a:rPr lang="en-US" altLang="en-US" sz="2800" kern="0" spc="0">
                <a:solidFill>
                  <a:srgbClr val="000000"/>
                </a:solidFill>
              </a:rPr>
              <a:t>For preschool children, as appropriate,  how the disability affects the child’s participation  in appropriate activities;…</a:t>
            </a:r>
          </a:p>
          <a:p>
            <a:pPr marL="342900" indent="-342900" fontAlgn="base">
              <a:lnSpc>
                <a:spcPct val="90000"/>
              </a:lnSpc>
              <a:spcBef>
                <a:spcPct val="20000"/>
              </a:spcBef>
              <a:spcAft>
                <a:spcPct val="0"/>
              </a:spcAft>
              <a:buClrTx/>
              <a:buSzTx/>
              <a:buNone/>
            </a:pPr>
            <a:endParaRPr lang="en-US" altLang="en-US" sz="2800" kern="0" spc="0">
              <a:solidFill>
                <a:srgbClr val="000000"/>
              </a:solidFill>
            </a:endParaRPr>
          </a:p>
          <a:p>
            <a:pPr marL="342900" indent="-342900" fontAlgn="base">
              <a:lnSpc>
                <a:spcPct val="90000"/>
              </a:lnSpc>
              <a:spcBef>
                <a:spcPct val="20000"/>
              </a:spcBef>
              <a:spcAft>
                <a:spcPct val="0"/>
              </a:spcAft>
              <a:buClrTx/>
              <a:buSzTx/>
              <a:buNone/>
            </a:pPr>
            <a:r>
              <a:rPr lang="en-US" altLang="en-US"/>
              <a:t>NC Policies 1503-4.1</a:t>
            </a:r>
          </a:p>
          <a:p>
            <a:pPr marL="342900" lvl="0" indent="-342900" fontAlgn="base">
              <a:lnSpc>
                <a:spcPct val="90000"/>
              </a:lnSpc>
              <a:spcBef>
                <a:spcPct val="20000"/>
              </a:spcBef>
              <a:spcAft>
                <a:spcPct val="0"/>
              </a:spcAft>
              <a:buClrTx/>
              <a:buSzTx/>
              <a:buNone/>
            </a:pPr>
            <a:endParaRPr lang="en-US"/>
          </a:p>
        </p:txBody>
      </p:sp>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866907" y="5765730"/>
            <a:ext cx="4371211" cy="615749"/>
          </a:xfrm>
          <a:prstGeom prst="rect">
            <a:avLst/>
          </a:prstGeom>
        </p:spPr>
      </p:pic>
    </p:spTree>
    <p:extLst>
      <p:ext uri="{BB962C8B-B14F-4D97-AF65-F5344CB8AC3E}">
        <p14:creationId xmlns:p14="http://schemas.microsoft.com/office/powerpoint/2010/main" val="401685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sz="half" idx="1"/>
          </p:nvPr>
        </p:nvSpPr>
        <p:spPr>
          <a:xfrm>
            <a:off x="914400" y="1697096"/>
            <a:ext cx="7200899" cy="4545552"/>
          </a:xfrm>
        </p:spPr>
        <p:txBody>
          <a:bodyPr rtlCol="0">
            <a:noAutofit/>
          </a:bodyPr>
          <a:lstStyle/>
          <a:p>
            <a:pPr>
              <a:lnSpc>
                <a:spcPct val="100000"/>
              </a:lnSpc>
              <a:buClr>
                <a:schemeClr val="tx1"/>
              </a:buClr>
              <a:defRPr/>
            </a:pPr>
            <a:r>
              <a:rPr lang="en-US" sz="3200"/>
              <a:t>Generally refers to a student’s performance in academic areas (e.g. reading, language arts, and math); or</a:t>
            </a:r>
          </a:p>
          <a:p>
            <a:pPr>
              <a:lnSpc>
                <a:spcPct val="100000"/>
              </a:lnSpc>
              <a:buClr>
                <a:schemeClr val="tx1"/>
              </a:buClr>
              <a:defRPr/>
            </a:pPr>
            <a:r>
              <a:rPr lang="en-US" sz="3200"/>
              <a:t>For preschool children, age appropriate developmental levels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04900"/>
            <a:ext cx="2701745" cy="2133685"/>
          </a:xfrm>
          <a:prstGeom prst="rect">
            <a:avLst/>
          </a:prstGeom>
        </p:spPr>
      </p:pic>
      <p:sp>
        <p:nvSpPr>
          <p:cNvPr id="4" name="Title 3"/>
          <p:cNvSpPr>
            <a:spLocks noGrp="1"/>
          </p:cNvSpPr>
          <p:nvPr>
            <p:ph type="title"/>
          </p:nvPr>
        </p:nvSpPr>
        <p:spPr>
          <a:xfrm>
            <a:off x="914400" y="304800"/>
            <a:ext cx="6211229" cy="990600"/>
          </a:xfrm>
        </p:spPr>
        <p:txBody>
          <a:bodyPr>
            <a:normAutofit/>
          </a:bodyPr>
          <a:lstStyle/>
          <a:p>
            <a:r>
              <a:rPr lang="en-US"/>
              <a:t>Academic Achievement</a:t>
            </a:r>
          </a:p>
        </p:txBody>
      </p:sp>
      <p:pic>
        <p:nvPicPr>
          <p:cNvPr id="10" name="Picture 9"/>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6041088" y="5341130"/>
            <a:ext cx="4371211" cy="615749"/>
          </a:xfrm>
          <a:prstGeom prst="rect">
            <a:avLst/>
          </a:prstGeom>
        </p:spPr>
      </p:pic>
    </p:spTree>
    <p:extLst>
      <p:ext uri="{BB962C8B-B14F-4D97-AF65-F5344CB8AC3E}">
        <p14:creationId xmlns:p14="http://schemas.microsoft.com/office/powerpoint/2010/main" val="15836386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1359160" y="312235"/>
            <a:ext cx="6625113" cy="804500"/>
          </a:xfrm>
        </p:spPr>
        <p:txBody>
          <a:bodyPr>
            <a:noAutofit/>
          </a:bodyPr>
          <a:lstStyle/>
          <a:p>
            <a:pPr>
              <a:spcBef>
                <a:spcPts val="0"/>
              </a:spcBef>
              <a:defRPr/>
            </a:pPr>
            <a:r>
              <a:t>Functional</a:t>
            </a:r>
            <a:r>
              <a:rPr sz="4000"/>
              <a:t> Performance</a:t>
            </a:r>
          </a:p>
        </p:txBody>
      </p:sp>
      <p:sp>
        <p:nvSpPr>
          <p:cNvPr id="8" name="Rectangle 3"/>
          <p:cNvSpPr txBox="1">
            <a:spLocks noChangeArrowheads="1"/>
          </p:cNvSpPr>
          <p:nvPr/>
        </p:nvSpPr>
        <p:spPr bwMode="auto">
          <a:xfrm>
            <a:off x="494831" y="1217933"/>
            <a:ext cx="8782983" cy="4438650"/>
          </a:xfrm>
          <a:prstGeom prst="rect">
            <a:avLst/>
          </a:prstGeom>
          <a:noFill/>
          <a:ln w="9525">
            <a:noFill/>
            <a:miter lim="800000"/>
            <a:headEnd/>
            <a:tailEnd/>
          </a:ln>
        </p:spPr>
        <p:txBody>
          <a:bodyPr/>
          <a:lstStyle/>
          <a:p>
            <a:pPr marL="571500" indent="-571500">
              <a:spcBef>
                <a:spcPts val="900"/>
              </a:spcBef>
              <a:buFont typeface="Arial" panose="020B0604020202020204" pitchFamily="34" charset="0"/>
              <a:buChar char="•"/>
              <a:defRPr/>
            </a:pPr>
            <a:r>
              <a:rPr lang="en-US" sz="3200">
                <a:cs typeface="Arial" charset="0"/>
              </a:rPr>
              <a:t>Refers to non-academic skills or  activities </a:t>
            </a:r>
          </a:p>
          <a:p>
            <a:pPr marL="571500" indent="-571500">
              <a:spcBef>
                <a:spcPts val="900"/>
              </a:spcBef>
              <a:buFont typeface="Arial" panose="020B0604020202020204" pitchFamily="34" charset="0"/>
              <a:buChar char="•"/>
              <a:defRPr/>
            </a:pPr>
            <a:r>
              <a:rPr lang="en-US" sz="3200">
                <a:cs typeface="Arial" charset="0"/>
              </a:rPr>
              <a:t>Describe skills needed in the context of routine activities of the classroom and school day </a:t>
            </a:r>
          </a:p>
          <a:p>
            <a:pPr marL="571500" indent="-571500">
              <a:spcBef>
                <a:spcPts val="900"/>
              </a:spcBef>
              <a:buFont typeface="Arial" panose="020B0604020202020204" pitchFamily="34" charset="0"/>
              <a:buChar char="•"/>
              <a:defRPr/>
            </a:pPr>
            <a:r>
              <a:rPr lang="en-US" sz="3200">
                <a:cs typeface="Arial" charset="0"/>
              </a:rPr>
              <a:t>Can vary depending on the individual needs of the student</a:t>
            </a:r>
          </a:p>
          <a:p>
            <a:pPr marL="571500" indent="-571500">
              <a:spcBef>
                <a:spcPts val="900"/>
              </a:spcBef>
              <a:buFont typeface="Arial" panose="020B0604020202020204" pitchFamily="34" charset="0"/>
              <a:buChar char="•"/>
              <a:defRPr/>
            </a:pPr>
            <a:r>
              <a:rPr lang="en-US" sz="3200">
                <a:cs typeface="Arial" charset="0"/>
              </a:rPr>
              <a:t>Functional performance impacts educational achievement</a:t>
            </a:r>
          </a:p>
        </p:txBody>
      </p:sp>
      <p:pic>
        <p:nvPicPr>
          <p:cNvPr id="9" name="Picture 8"/>
          <p:cNvPicPr>
            <a:picLocks noChangeAspect="1"/>
          </p:cNvPicPr>
          <p:nvPr/>
        </p:nvPicPr>
        <p:blipFill>
          <a:blip r:embed="rId3"/>
          <a:stretch>
            <a:fillRect/>
          </a:stretch>
        </p:blipFill>
        <p:spPr>
          <a:xfrm>
            <a:off x="8988644" y="2010062"/>
            <a:ext cx="1806178" cy="1806178"/>
          </a:xfrm>
          <a:prstGeom prst="rect">
            <a:avLst/>
          </a:prstGeom>
        </p:spPr>
      </p:pic>
      <p:pic>
        <p:nvPicPr>
          <p:cNvPr id="10" name="Picture 9"/>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harpenSoften amount="30000"/>
                    </a14:imgEffect>
                    <a14:imgEffect>
                      <a14:colorTemperature colorTemp="6544"/>
                    </a14:imgEffect>
                    <a14:imgEffect>
                      <a14:saturation sat="132000"/>
                    </a14:imgEffect>
                  </a14:imgLayer>
                </a14:imgProps>
              </a:ext>
            </a:extLst>
          </a:blip>
          <a:stretch>
            <a:fillRect/>
          </a:stretch>
        </p:blipFill>
        <p:spPr>
          <a:xfrm>
            <a:off x="6803038" y="5653131"/>
            <a:ext cx="4371211" cy="615749"/>
          </a:xfrm>
          <a:prstGeom prst="rect">
            <a:avLst/>
          </a:prstGeom>
        </p:spPr>
      </p:pic>
    </p:spTree>
    <p:extLst>
      <p:ext uri="{BB962C8B-B14F-4D97-AF65-F5344CB8AC3E}">
        <p14:creationId xmlns:p14="http://schemas.microsoft.com/office/powerpoint/2010/main" val="22779902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30000"/>
                    </a14:imgEffect>
                    <a14:imgEffect>
                      <a14:colorTemperature colorTemp="6544"/>
                    </a14:imgEffect>
                    <a14:imgEffect>
                      <a14:saturation sat="132000"/>
                    </a14:imgEffect>
                  </a14:imgLayer>
                </a14:imgProps>
              </a:ext>
            </a:extLst>
          </a:blip>
          <a:stretch>
            <a:fillRect/>
          </a:stretch>
        </p:blipFill>
        <p:spPr>
          <a:xfrm>
            <a:off x="6833605" y="5546244"/>
            <a:ext cx="4371211" cy="615749"/>
          </a:xfrm>
          <a:prstGeom prst="rect">
            <a:avLst/>
          </a:prstGeom>
        </p:spPr>
      </p:pic>
      <p:graphicFrame>
        <p:nvGraphicFramePr>
          <p:cNvPr id="2" name="Diagram 2">
            <a:extLst>
              <a:ext uri="{FF2B5EF4-FFF2-40B4-BE49-F238E27FC236}">
                <a16:creationId xmlns:a16="http://schemas.microsoft.com/office/drawing/2014/main" id="{78DF1190-3B02-427C-B300-2BAA02F4F17E}"/>
              </a:ext>
            </a:extLst>
          </p:cNvPr>
          <p:cNvGraphicFramePr/>
          <p:nvPr>
            <p:extLst>
              <p:ext uri="{D42A27DB-BD31-4B8C-83A1-F6EECF244321}">
                <p14:modId xmlns:p14="http://schemas.microsoft.com/office/powerpoint/2010/main" val="3571022957"/>
              </p:ext>
            </p:extLst>
          </p:nvPr>
        </p:nvGraphicFramePr>
        <p:xfrm>
          <a:off x="682925" y="911887"/>
          <a:ext cx="10419761" cy="46343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F6A36A4D-6D69-4E97-A759-94F0E5C9AF5C}"/>
              </a:ext>
            </a:extLst>
          </p:cNvPr>
          <p:cNvSpPr txBox="1"/>
          <p:nvPr/>
        </p:nvSpPr>
        <p:spPr>
          <a:xfrm>
            <a:off x="554965" y="303362"/>
            <a:ext cx="8479765"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t>The PLAAFP answers …</a:t>
            </a:r>
          </a:p>
        </p:txBody>
      </p:sp>
    </p:spTree>
    <p:extLst>
      <p:ext uri="{BB962C8B-B14F-4D97-AF65-F5344CB8AC3E}">
        <p14:creationId xmlns:p14="http://schemas.microsoft.com/office/powerpoint/2010/main" val="205398047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4485</Words>
  <Application>Microsoft Macintosh PowerPoint</Application>
  <PresentationFormat>Widescreen</PresentationFormat>
  <Paragraphs>363</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ヒラギノ角ゴ Pro W3</vt:lpstr>
      <vt:lpstr>Arial</vt:lpstr>
      <vt:lpstr>Calibri</vt:lpstr>
      <vt:lpstr>Candara</vt:lpstr>
      <vt:lpstr>Century Schoolbook</vt:lpstr>
      <vt:lpstr>Mangal</vt:lpstr>
      <vt:lpstr>Segoe UI</vt:lpstr>
      <vt:lpstr>Times New Roman</vt:lpstr>
      <vt:lpstr>Wingdings 2</vt:lpstr>
      <vt:lpstr>View</vt:lpstr>
      <vt:lpstr>Individualized Education Programs</vt:lpstr>
      <vt:lpstr>Standards Based IEPs</vt:lpstr>
      <vt:lpstr>Connecting IEPs to State/District Standards Means…</vt:lpstr>
      <vt:lpstr>Trajectory for Student Success</vt:lpstr>
      <vt:lpstr>Why PLAAFP Quality Matters</vt:lpstr>
      <vt:lpstr>Present Levels of Academic Achievement and Functional Performance (PLAAFP)</vt:lpstr>
      <vt:lpstr>Academic Achievement</vt:lpstr>
      <vt:lpstr>Functional Performance</vt:lpstr>
      <vt:lpstr>PowerPoint Presentation</vt:lpstr>
      <vt:lpstr>PowerPoint Presentation</vt:lpstr>
      <vt:lpstr>Common Mistakes</vt:lpstr>
      <vt:lpstr>Common Mistakes</vt:lpstr>
      <vt:lpstr>Common Mistakes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 of Special Factors</vt:lpstr>
      <vt:lpstr>Consideration of Special Factors Instruction in or Use of Braille</vt:lpstr>
      <vt:lpstr>PowerPoint Presentation</vt:lpstr>
      <vt:lpstr>Communication Plan Worksheet for Deaf/Hard of Hearing Students</vt:lpstr>
      <vt:lpstr>Purpose of Using the CPW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Considerations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Individualized Education Programs</dc:title>
  <dc:creator>Carol Ann Hudgens</dc:creator>
  <cp:lastModifiedBy>Carol Ann Hudgens</cp:lastModifiedBy>
  <cp:revision>77</cp:revision>
  <dcterms:modified xsi:type="dcterms:W3CDTF">2018-07-24T22:14:49Z</dcterms:modified>
</cp:coreProperties>
</file>