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3" r:id="rId8"/>
    <p:sldId id="273" r:id="rId9"/>
    <p:sldId id="264" r:id="rId10"/>
    <p:sldId id="267" r:id="rId11"/>
    <p:sldId id="268" r:id="rId12"/>
    <p:sldId id="274" r:id="rId13"/>
    <p:sldId id="269" r:id="rId14"/>
    <p:sldId id="271" r:id="rId15"/>
    <p:sldId id="266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SOSLocalGovtRecCom@mt.gov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4BAC-4E8E-49C1-926D-BE80195D8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3183514"/>
            <a:ext cx="8915399" cy="2262781"/>
          </a:xfrm>
        </p:spPr>
        <p:txBody>
          <a:bodyPr>
            <a:normAutofit/>
          </a:bodyPr>
          <a:lstStyle/>
          <a:p>
            <a:r>
              <a:rPr lang="en-US" sz="4800" b="1" dirty="0"/>
              <a:t>RECORDS RETENTION:  To Keep or Not To Keep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6918C-930D-40CB-9A7E-389000A6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446295"/>
            <a:ext cx="8915399" cy="83651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Updates on the requirements for records disposal for Conservation Districts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8A095-21DC-44AA-9FD9-4E3D1737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69" y="172787"/>
            <a:ext cx="6521116" cy="36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1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8970-C6A2-4F6A-B6BD-1367A238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1"/>
            <a:ext cx="8911687" cy="1116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Schedule</a:t>
            </a:r>
            <a:r>
              <a:rPr lang="en-US" b="1" u="sng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 for Records Retention: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…yes, you need to use more than one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3D85E-BE35-4B47-B451-7D2F6A39F2ED}"/>
              </a:ext>
            </a:extLst>
          </p:cNvPr>
          <p:cNvSpPr txBox="1"/>
          <p:nvPr/>
        </p:nvSpPr>
        <p:spPr>
          <a:xfrm>
            <a:off x="2840126" y="1828800"/>
            <a:ext cx="8417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Changes are coming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Use the most up to date version (see references)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Use the schedules that apply to your records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Schedule 1-General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Schedule 5-Accounting and Financial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Schedule 9-Conservation Districts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Schedule 24-Human Resources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There may be more!!!</a:t>
            </a:r>
          </a:p>
        </p:txBody>
      </p:sp>
    </p:spTree>
    <p:extLst>
      <p:ext uri="{BB962C8B-B14F-4D97-AF65-F5344CB8AC3E}">
        <p14:creationId xmlns:p14="http://schemas.microsoft.com/office/powerpoint/2010/main" val="175229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45D2-E727-4F04-BE04-541A5349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415" y="515955"/>
            <a:ext cx="8911687" cy="752406"/>
          </a:xfrm>
        </p:spPr>
        <p:txBody>
          <a:bodyPr/>
          <a:lstStyle/>
          <a:p>
            <a:r>
              <a:rPr lang="en-US" b="1" dirty="0"/>
              <a:t>Use the Appropriate Disposal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E4F02-0230-460B-BAE7-684EECC9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91" y="1268361"/>
            <a:ext cx="9782175" cy="4467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1950D-749B-4981-8887-7F7C98B224CE}"/>
              </a:ext>
            </a:extLst>
          </p:cNvPr>
          <p:cNvSpPr txBox="1"/>
          <p:nvPr/>
        </p:nvSpPr>
        <p:spPr>
          <a:xfrm>
            <a:off x="2168013" y="5972713"/>
            <a:ext cx="785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</a:t>
            </a:r>
            <a:r>
              <a:rPr lang="en-US" b="1" u="sng" dirty="0">
                <a:solidFill>
                  <a:schemeClr val="accent1"/>
                </a:solidFill>
              </a:rPr>
              <a:t>RM60</a:t>
            </a:r>
          </a:p>
        </p:txBody>
      </p:sp>
    </p:spTree>
    <p:extLst>
      <p:ext uri="{BB962C8B-B14F-4D97-AF65-F5344CB8AC3E}">
        <p14:creationId xmlns:p14="http://schemas.microsoft.com/office/powerpoint/2010/main" val="338883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4972-B98F-4529-A4EC-0DD0DB8B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For Records that don’t need review prior to disposal…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5C637-475B-448F-B215-4CD673DB8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968" y="1905000"/>
            <a:ext cx="6231104" cy="4642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FA40D-CDCA-414B-BC15-67A1A1383089}"/>
              </a:ext>
            </a:extLst>
          </p:cNvPr>
          <p:cNvSpPr txBox="1"/>
          <p:nvPr/>
        </p:nvSpPr>
        <p:spPr>
          <a:xfrm>
            <a:off x="9248274" y="2181726"/>
            <a:ext cx="177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The RM88</a:t>
            </a:r>
          </a:p>
        </p:txBody>
      </p:sp>
    </p:spTree>
    <p:extLst>
      <p:ext uri="{BB962C8B-B14F-4D97-AF65-F5344CB8AC3E}">
        <p14:creationId xmlns:p14="http://schemas.microsoft.com/office/powerpoint/2010/main" val="236300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0335-09E7-4AE6-BF3A-97FE8F5F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Submit the RM60 form to the Local Government Records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B4B59-3DD6-4835-B931-AD8E7C0BC933}"/>
              </a:ext>
            </a:extLst>
          </p:cNvPr>
          <p:cNvSpPr txBox="1"/>
          <p:nvPr/>
        </p:nvSpPr>
        <p:spPr>
          <a:xfrm>
            <a:off x="3460955" y="2045110"/>
            <a:ext cx="60468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Scan and email it to </a:t>
            </a:r>
            <a:r>
              <a:rPr lang="en-US" sz="24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SOSLocalGovtRecCom@mt.gov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OR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Mail to: 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Local Government Records Committee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c/o Department of Administration-Local Government Services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PO Box 200547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Helena MT 59620-0547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0EE82-2765-4AF2-94D2-F4B31B79E9C5}"/>
              </a:ext>
            </a:extLst>
          </p:cNvPr>
          <p:cNvSpPr txBox="1"/>
          <p:nvPr/>
        </p:nvSpPr>
        <p:spPr>
          <a:xfrm rot="20213950">
            <a:off x="8979162" y="1934472"/>
            <a:ext cx="2538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Don’t forget to </a:t>
            </a:r>
            <a:r>
              <a:rPr lang="en-US" sz="2600" b="1" u="sng" dirty="0">
                <a:solidFill>
                  <a:schemeClr val="accent5">
                    <a:lumMod val="75000"/>
                  </a:schemeClr>
                </a:solidFill>
              </a:rPr>
              <a:t>Keep a Copy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whichever form you use!!!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3FD77-6286-4262-B3B3-B398DD65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097" y="4198374"/>
            <a:ext cx="2471126" cy="24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2AE9-F0B6-4B4E-A490-F4F9BC1C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064"/>
          </a:xfrm>
        </p:spPr>
        <p:txBody>
          <a:bodyPr/>
          <a:lstStyle/>
          <a:p>
            <a:r>
              <a:rPr lang="en-US" b="1" dirty="0"/>
              <a:t>Things to Consider: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D1A1D-3001-4BEE-832B-9C930BEECAE7}"/>
              </a:ext>
            </a:extLst>
          </p:cNvPr>
          <p:cNvSpPr txBox="1"/>
          <p:nvPr/>
        </p:nvSpPr>
        <p:spPr>
          <a:xfrm>
            <a:off x="4153168" y="3529781"/>
            <a:ext cx="5515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Once upon a time, a pair of DHS agents wandered into my office…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226FB-9ECA-4710-BB46-2D6FCCEC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416" y="624110"/>
            <a:ext cx="2986726" cy="23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8BF54-0932-4692-8035-1CB066E9A2F9}"/>
              </a:ext>
            </a:extLst>
          </p:cNvPr>
          <p:cNvSpPr txBox="1"/>
          <p:nvPr/>
        </p:nvSpPr>
        <p:spPr>
          <a:xfrm>
            <a:off x="3254478" y="568733"/>
            <a:ext cx="6931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moral of that story is: “just because the schedule says that you CAN destroy something, doesn’t necessarily mean you should”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8939D-6302-490B-87A5-6890046FC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72" y="2755096"/>
            <a:ext cx="5043129" cy="38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4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BC2F-2302-41D9-AAE7-0B5CB57A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851824" cy="6344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9D575-33F9-48D8-AD47-FA3CF778429B}"/>
              </a:ext>
            </a:extLst>
          </p:cNvPr>
          <p:cNvSpPr txBox="1"/>
          <p:nvPr/>
        </p:nvSpPr>
        <p:spPr>
          <a:xfrm>
            <a:off x="2792361" y="1396181"/>
            <a:ext cx="8524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 more in-depth RIM training topics:  https://sosmt.gov/records/</a:t>
            </a:r>
          </a:p>
          <a:p>
            <a:endParaRPr lang="en-US" sz="2800" b="1" dirty="0"/>
          </a:p>
          <a:p>
            <a:r>
              <a:rPr lang="en-US" sz="2800" b="1" dirty="0"/>
              <a:t>RIM Basic Training: https://sosmt.gov/records/toolkit/rim-training/</a:t>
            </a:r>
          </a:p>
          <a:p>
            <a:endParaRPr lang="en-US" sz="2800" b="1" dirty="0"/>
          </a:p>
          <a:p>
            <a:r>
              <a:rPr lang="en-US" sz="2800" b="1" dirty="0"/>
              <a:t>For the Local Government Services CURRENT SCHEDULES:</a:t>
            </a:r>
          </a:p>
          <a:p>
            <a:r>
              <a:rPr lang="en-US" sz="2800" b="1" dirty="0"/>
              <a:t>https://sosmt.gov/records/local/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3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B11D-9900-46AB-A84F-F34921F1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RIM?  (Records and Information Management)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0C6A8-9C3B-4AEE-A6F4-1B4A79DCD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And why do we care?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2155B34-5299-4F91-87FF-A6EFABDED7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03" b="3103"/>
          <a:stretch>
            <a:fillRect/>
          </a:stretch>
        </p:blipFill>
        <p:spPr>
          <a:xfrm>
            <a:off x="2962838" y="241675"/>
            <a:ext cx="8915400" cy="3854970"/>
          </a:xfrm>
        </p:spPr>
      </p:pic>
    </p:spTree>
    <p:extLst>
      <p:ext uri="{BB962C8B-B14F-4D97-AF65-F5344CB8AC3E}">
        <p14:creationId xmlns:p14="http://schemas.microsoft.com/office/powerpoint/2010/main" val="309578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6006-9767-4629-87EA-99C54D06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Records and Information Management?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189ED-7D98-4862-ADD7-A3CDF793F8FE}"/>
              </a:ext>
            </a:extLst>
          </p:cNvPr>
          <p:cNvSpPr txBox="1"/>
          <p:nvPr/>
        </p:nvSpPr>
        <p:spPr>
          <a:xfrm>
            <a:off x="2592924" y="1905000"/>
            <a:ext cx="73873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The practice of controlling and governing the most important records of an organization, through the records life-cycle.  It includes identifying, classifying, prioritizing, storing, securing, archiving, preserving, retrieving, tracking and destruction of records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E1C84-A0C5-46C7-8C04-9E9D31F0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181" y="4531929"/>
            <a:ext cx="4790000" cy="2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31A4-E714-4B95-AB0E-51B3BD67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…and why do we care?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D5134-01D5-4940-AC34-BAA1E1E360D8}"/>
              </a:ext>
            </a:extLst>
          </p:cNvPr>
          <p:cNvSpPr txBox="1"/>
          <p:nvPr/>
        </p:nvSpPr>
        <p:spPr>
          <a:xfrm>
            <a:off x="2797019" y="1709575"/>
            <a:ext cx="823477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chemeClr val="accent1"/>
                </a:solidFill>
              </a:rPr>
              <a:t>Because the Law says we have 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chemeClr val="accent1"/>
                </a:solidFill>
              </a:rPr>
              <a:t>Because overall it will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/>
                </a:solidFill>
              </a:rPr>
              <a:t>reduce the cost of storage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/>
                </a:solidFill>
              </a:rPr>
              <a:t>mitigate risk of litigation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/>
                </a:solidFill>
              </a:rPr>
              <a:t>ensure data quality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/>
                </a:solidFill>
              </a:rPr>
              <a:t>increase efficiency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/>
                </a:solidFill>
              </a:rPr>
              <a:t>improve access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1"/>
                </a:solidFill>
              </a:rPr>
              <a:t>preserve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chemeClr val="accent1"/>
                </a:solidFill>
              </a:rPr>
              <a:t>Because of public access requirements</a:t>
            </a:r>
          </a:p>
          <a:p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26D25-20EC-40A2-81F2-3214093F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25" y="2649793"/>
            <a:ext cx="2143877" cy="26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E3BF-8ECB-42DF-BF22-E74C5BB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So, What IS a record?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31AFD-C7B1-4A5F-BF11-07B5FC79793C}"/>
              </a:ext>
            </a:extLst>
          </p:cNvPr>
          <p:cNvSpPr txBox="1"/>
          <p:nvPr/>
        </p:nvSpPr>
        <p:spPr>
          <a:xfrm>
            <a:off x="3067793" y="1586372"/>
            <a:ext cx="84368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MCA 2-6-1002. Public record.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b="1" dirty="0">
                <a:solidFill>
                  <a:schemeClr val="accent1"/>
                </a:solidFill>
              </a:rPr>
              <a:t>(13) “Public record” means public information that is:</a:t>
            </a:r>
            <a:br>
              <a:rPr lang="en-US" sz="3000" b="1" dirty="0">
                <a:solidFill>
                  <a:schemeClr val="accent1"/>
                </a:solidFill>
              </a:rPr>
            </a:br>
            <a:r>
              <a:rPr lang="en-US" sz="3000" b="1" dirty="0">
                <a:solidFill>
                  <a:schemeClr val="accent1"/>
                </a:solidFill>
              </a:rPr>
              <a:t>(a) fixed in any medium and is retrievable in usable form for future reference; and</a:t>
            </a:r>
            <a:br>
              <a:rPr lang="en-US" sz="3000" b="1" dirty="0">
                <a:solidFill>
                  <a:schemeClr val="accent1"/>
                </a:solidFill>
              </a:rPr>
            </a:br>
            <a:r>
              <a:rPr lang="en-US" sz="3000" b="1" dirty="0">
                <a:solidFill>
                  <a:schemeClr val="accent1"/>
                </a:solidFill>
              </a:rPr>
              <a:t>(b) designated for retention by the state records committee, judicial branch, legislative branch, or local government records committee.</a:t>
            </a:r>
          </a:p>
        </p:txBody>
      </p:sp>
    </p:spTree>
    <p:extLst>
      <p:ext uri="{BB962C8B-B14F-4D97-AF65-F5344CB8AC3E}">
        <p14:creationId xmlns:p14="http://schemas.microsoft.com/office/powerpoint/2010/main" val="212964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923B7-D138-410B-847A-B3353AB6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421" y="3429000"/>
            <a:ext cx="3381327" cy="2375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38EC1-F1F9-402E-8D86-ED8308FAE44B}"/>
              </a:ext>
            </a:extLst>
          </p:cNvPr>
          <p:cNvSpPr txBox="1"/>
          <p:nvPr/>
        </p:nvSpPr>
        <p:spPr>
          <a:xfrm>
            <a:off x="2694040" y="471949"/>
            <a:ext cx="615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Every Record has a Life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112C2-5BCA-4BD3-B7A3-E9E0C41FB329}"/>
              </a:ext>
            </a:extLst>
          </p:cNvPr>
          <p:cNvSpPr txBox="1"/>
          <p:nvPr/>
        </p:nvSpPr>
        <p:spPr>
          <a:xfrm>
            <a:off x="2694040" y="1183839"/>
            <a:ext cx="6577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/>
                </a:solidFill>
              </a:rPr>
              <a:t>Creation or Receipt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/>
                </a:solidFill>
              </a:rPr>
              <a:t>Active records-maintained and accessed frequently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/>
                </a:solidFill>
              </a:rPr>
              <a:t>Inactive records-stored according to retention schedules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/>
                </a:solidFill>
              </a:rPr>
              <a:t>Disposition-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/>
                </a:solidFill>
              </a:rPr>
              <a:t>Permanent records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/>
                </a:solidFill>
              </a:rPr>
              <a:t>Destruction of non-permanent records</a:t>
            </a:r>
          </a:p>
        </p:txBody>
      </p:sp>
    </p:spTree>
    <p:extLst>
      <p:ext uri="{BB962C8B-B14F-4D97-AF65-F5344CB8AC3E}">
        <p14:creationId xmlns:p14="http://schemas.microsoft.com/office/powerpoint/2010/main" val="148001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78A9-34C0-4E52-BC80-CB22C549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2238"/>
          </a:xfrm>
        </p:spPr>
        <p:txBody>
          <a:bodyPr/>
          <a:lstStyle/>
          <a:p>
            <a:r>
              <a:rPr lang="en-US" b="1" dirty="0"/>
              <a:t>Paper Records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23D71-0DE5-4C72-A63A-C1DC70BC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6347"/>
            <a:ext cx="9062014" cy="2930013"/>
          </a:xfrm>
        </p:spPr>
        <p:txBody>
          <a:bodyPr>
            <a:noAutofit/>
          </a:bodyPr>
          <a:lstStyle/>
          <a:p>
            <a:r>
              <a:rPr lang="en-US" sz="2800" dirty="0"/>
              <a:t>Starts with good organization</a:t>
            </a:r>
          </a:p>
          <a:p>
            <a:r>
              <a:rPr lang="en-US" sz="2800" dirty="0"/>
              <a:t>Filing system could mirror the schedule for disposal</a:t>
            </a:r>
          </a:p>
          <a:p>
            <a:r>
              <a:rPr lang="en-US" sz="2800" dirty="0"/>
              <a:t>Local Government Services-Schedules for Disposal and other 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FE70B-1718-4206-9C9D-1EC26E7044BF}"/>
              </a:ext>
            </a:extLst>
          </p:cNvPr>
          <p:cNvSpPr txBox="1"/>
          <p:nvPr/>
        </p:nvSpPr>
        <p:spPr>
          <a:xfrm>
            <a:off x="2686280" y="4188541"/>
            <a:ext cx="5506066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All Records require some sort of RIM application: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toss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retain for “x”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keep permanently/preserve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CF595-CBA2-4D0E-8B0F-835F03F0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665" y="3516766"/>
            <a:ext cx="2596585" cy="31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8758-CAEB-4D0A-B4AF-E7C2DBBE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5371204" cy="2040432"/>
          </a:xfrm>
        </p:spPr>
        <p:txBody>
          <a:bodyPr>
            <a:normAutofit/>
          </a:bodyPr>
          <a:lstStyle/>
          <a:p>
            <a:r>
              <a:rPr lang="en-US" b="1" dirty="0"/>
              <a:t>What Does DNRC Permanently Store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4212-0BD9-4674-AF4B-E4DCCD29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6" y="2939846"/>
            <a:ext cx="8915400" cy="2615380"/>
          </a:xfrm>
        </p:spPr>
        <p:txBody>
          <a:bodyPr/>
          <a:lstStyle/>
          <a:p>
            <a:r>
              <a:rPr lang="en-US" sz="2800" b="1" dirty="0"/>
              <a:t>Minutes</a:t>
            </a:r>
          </a:p>
          <a:p>
            <a:r>
              <a:rPr lang="en-US" sz="2800" b="1" dirty="0"/>
              <a:t>Annual Plans</a:t>
            </a:r>
          </a:p>
          <a:p>
            <a:r>
              <a:rPr lang="en-US" sz="2800" b="1" dirty="0"/>
              <a:t>Annual Reports</a:t>
            </a:r>
          </a:p>
          <a:p>
            <a:r>
              <a:rPr lang="en-US" sz="2800" b="1" dirty="0"/>
              <a:t>Documentation on the Formation of the Conservation District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CD3BD-5A08-43C9-8EC2-F3E096DF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497" y="586656"/>
            <a:ext cx="2205446" cy="2115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0036B-DDC5-4C4C-A26A-810D8F81C091}"/>
              </a:ext>
            </a:extLst>
          </p:cNvPr>
          <p:cNvSpPr txBox="1"/>
          <p:nvPr/>
        </p:nvSpPr>
        <p:spPr>
          <a:xfrm>
            <a:off x="3097161" y="5712542"/>
            <a:ext cx="714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if you aren’t sending these in already, you probably should…</a:t>
            </a:r>
          </a:p>
        </p:txBody>
      </p:sp>
    </p:spTree>
    <p:extLst>
      <p:ext uri="{BB962C8B-B14F-4D97-AF65-F5344CB8AC3E}">
        <p14:creationId xmlns:p14="http://schemas.microsoft.com/office/powerpoint/2010/main" val="405714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584C-3504-42C1-A5F5-C3424791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864" y="1086226"/>
            <a:ext cx="4594456" cy="870393"/>
          </a:xfrm>
        </p:spPr>
        <p:txBody>
          <a:bodyPr/>
          <a:lstStyle/>
          <a:p>
            <a:r>
              <a:rPr lang="en-US" b="1" dirty="0"/>
              <a:t>Electronic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4B7C-7F28-493D-B4C5-D918C336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864" y="2566220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Records may be kept on a digital medium if a records retention schedule and a digital migration plan has been completed and approved for the agency’s records</a:t>
            </a:r>
          </a:p>
          <a:p>
            <a:r>
              <a:rPr lang="en-US" sz="3200" b="1" dirty="0"/>
              <a:t>The RIM Training has recommendations on electronic file management (see references)</a:t>
            </a:r>
          </a:p>
          <a:p>
            <a:r>
              <a:rPr lang="en-US" sz="3200" b="1" u="sng" dirty="0"/>
              <a:t>This is an area that we are still working on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8" name="Picture 4" descr="Image result for cpu image free">
            <a:extLst>
              <a:ext uri="{FF2B5EF4-FFF2-40B4-BE49-F238E27FC236}">
                <a16:creationId xmlns:a16="http://schemas.microsoft.com/office/drawing/2014/main" id="{14DC1DE3-8805-4B4C-B2DD-BA10876B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90" y="473784"/>
            <a:ext cx="1645829" cy="20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15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1003</TotalTime>
  <Words>576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Wisp</vt:lpstr>
      <vt:lpstr>RECORDS RETENTION:  To Keep or Not To Keep</vt:lpstr>
      <vt:lpstr>What is RIM?  (Records and Information Management)</vt:lpstr>
      <vt:lpstr>What is Records and Information Management?</vt:lpstr>
      <vt:lpstr>…and why do we care?</vt:lpstr>
      <vt:lpstr>So, What IS a record?</vt:lpstr>
      <vt:lpstr>PowerPoint Presentation</vt:lpstr>
      <vt:lpstr>Paper Records Management</vt:lpstr>
      <vt:lpstr>What Does DNRC Permanently Store For Us?</vt:lpstr>
      <vt:lpstr>Electronic Records</vt:lpstr>
      <vt:lpstr>Schedules for Records Retention: …yes, you need to use more than one </vt:lpstr>
      <vt:lpstr>Use the Appropriate Disposal Form</vt:lpstr>
      <vt:lpstr>For Records that don’t need review prior to disposal…</vt:lpstr>
      <vt:lpstr>Submit the RM60 form to the Local Government Records Committee</vt:lpstr>
      <vt:lpstr>Things to Consider:</vt:lpstr>
      <vt:lpstr>PowerPoint Presentation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Out of the Records Management Doghouse</dc:title>
  <dc:creator>Chris Evans</dc:creator>
  <cp:lastModifiedBy>Chris Evans</cp:lastModifiedBy>
  <cp:revision>34</cp:revision>
  <dcterms:created xsi:type="dcterms:W3CDTF">2019-09-13T18:44:04Z</dcterms:created>
  <dcterms:modified xsi:type="dcterms:W3CDTF">2019-11-15T17:09:12Z</dcterms:modified>
</cp:coreProperties>
</file>