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6"/>
  </p:notesMasterIdLst>
  <p:handoutMasterIdLst>
    <p:handoutMasterId r:id="rId47"/>
  </p:handoutMasterIdLst>
  <p:sldIdLst>
    <p:sldId id="321" r:id="rId5"/>
    <p:sldId id="475" r:id="rId6"/>
    <p:sldId id="505" r:id="rId7"/>
    <p:sldId id="504" r:id="rId8"/>
    <p:sldId id="508" r:id="rId9"/>
    <p:sldId id="441" r:id="rId10"/>
    <p:sldId id="470" r:id="rId11"/>
    <p:sldId id="509" r:id="rId12"/>
    <p:sldId id="516" r:id="rId13"/>
    <p:sldId id="472" r:id="rId14"/>
    <p:sldId id="513" r:id="rId15"/>
    <p:sldId id="482" r:id="rId16"/>
    <p:sldId id="512" r:id="rId17"/>
    <p:sldId id="511" r:id="rId18"/>
    <p:sldId id="517" r:id="rId19"/>
    <p:sldId id="483" r:id="rId20"/>
    <p:sldId id="484" r:id="rId21"/>
    <p:sldId id="518" r:id="rId22"/>
    <p:sldId id="519" r:id="rId23"/>
    <p:sldId id="478" r:id="rId24"/>
    <p:sldId id="481" r:id="rId25"/>
    <p:sldId id="480" r:id="rId26"/>
    <p:sldId id="514" r:id="rId27"/>
    <p:sldId id="361" r:id="rId28"/>
    <p:sldId id="520" r:id="rId29"/>
    <p:sldId id="477" r:id="rId30"/>
    <p:sldId id="515" r:id="rId31"/>
    <p:sldId id="521" r:id="rId32"/>
    <p:sldId id="369" r:id="rId33"/>
    <p:sldId id="523" r:id="rId34"/>
    <p:sldId id="522" r:id="rId35"/>
    <p:sldId id="524" r:id="rId36"/>
    <p:sldId id="526" r:id="rId37"/>
    <p:sldId id="527" r:id="rId38"/>
    <p:sldId id="528" r:id="rId39"/>
    <p:sldId id="422" r:id="rId40"/>
    <p:sldId id="423" r:id="rId41"/>
    <p:sldId id="424" r:id="rId42"/>
    <p:sldId id="425" r:id="rId43"/>
    <p:sldId id="430" r:id="rId44"/>
    <p:sldId id="383" r:id="rId4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Backlund" initials="KB" lastIdx="30" clrIdx="0">
    <p:extLst>
      <p:ext uri="{19B8F6BF-5375-455C-9EA6-DF929625EA0E}">
        <p15:presenceInfo xmlns:p15="http://schemas.microsoft.com/office/powerpoint/2012/main" userId="S-1-5-21-548176450-911158474-2148038326-353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8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45" tIns="48323" rIns="96645" bIns="48323" rtlCol="0"/>
          <a:lstStyle>
            <a:lvl1pPr algn="l">
              <a:defRPr sz="1300"/>
            </a:lvl1pPr>
          </a:lstStyle>
          <a:p>
            <a:endParaRPr lang="en-US" dirty="0"/>
          </a:p>
        </p:txBody>
      </p:sp>
      <p:sp>
        <p:nvSpPr>
          <p:cNvPr id="3" name="Date Placeholder 2"/>
          <p:cNvSpPr>
            <a:spLocks noGrp="1"/>
          </p:cNvSpPr>
          <p:nvPr>
            <p:ph type="dt" sz="quarter" idx="1"/>
          </p:nvPr>
        </p:nvSpPr>
        <p:spPr>
          <a:xfrm>
            <a:off x="4143587" y="1"/>
            <a:ext cx="3169920" cy="481727"/>
          </a:xfrm>
          <a:prstGeom prst="rect">
            <a:avLst/>
          </a:prstGeom>
        </p:spPr>
        <p:txBody>
          <a:bodyPr vert="horz" lIns="96645" tIns="48323" rIns="96645" bIns="48323" rtlCol="0"/>
          <a:lstStyle>
            <a:lvl1pPr algn="r">
              <a:defRPr sz="1300"/>
            </a:lvl1pPr>
          </a:lstStyle>
          <a:p>
            <a:fld id="{DC3351C2-B8B9-4256-B772-C506D79D1E66}" type="datetimeFigureOut">
              <a:rPr lang="en-US" smtClean="0"/>
              <a:t>5/23/2022</a:t>
            </a:fld>
            <a:endParaRPr lang="en-US" dirty="0"/>
          </a:p>
        </p:txBody>
      </p:sp>
      <p:sp>
        <p:nvSpPr>
          <p:cNvPr id="4" name="Footer Placeholder 3"/>
          <p:cNvSpPr>
            <a:spLocks noGrp="1"/>
          </p:cNvSpPr>
          <p:nvPr>
            <p:ph type="ftr" sz="quarter" idx="2"/>
          </p:nvPr>
        </p:nvSpPr>
        <p:spPr>
          <a:xfrm>
            <a:off x="0" y="9119474"/>
            <a:ext cx="3169920" cy="481726"/>
          </a:xfrm>
          <a:prstGeom prst="rect">
            <a:avLst/>
          </a:prstGeom>
        </p:spPr>
        <p:txBody>
          <a:bodyPr vert="horz" lIns="96645" tIns="48323" rIns="96645" bIns="48323"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45" tIns="48323" rIns="96645" bIns="48323" rtlCol="0" anchor="b"/>
          <a:lstStyle>
            <a:lvl1pPr algn="r">
              <a:defRPr sz="1300"/>
            </a:lvl1pPr>
          </a:lstStyle>
          <a:p>
            <a:fld id="{D4F36358-4921-49E1-80E1-BDE9323D1293}" type="slidenum">
              <a:rPr lang="en-US" smtClean="0"/>
              <a:t>‹#›</a:t>
            </a:fld>
            <a:endParaRPr lang="en-US" dirty="0"/>
          </a:p>
        </p:txBody>
      </p:sp>
    </p:spTree>
    <p:extLst>
      <p:ext uri="{BB962C8B-B14F-4D97-AF65-F5344CB8AC3E}">
        <p14:creationId xmlns:p14="http://schemas.microsoft.com/office/powerpoint/2010/main" val="36934464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45" tIns="48323" rIns="96645" bIns="48323" rtlCol="0"/>
          <a:lstStyle>
            <a:lvl1pPr algn="l">
              <a:defRPr sz="1300"/>
            </a:lvl1pPr>
          </a:lstStyle>
          <a:p>
            <a:endParaRPr lang="en-US" dirty="0"/>
          </a:p>
        </p:txBody>
      </p:sp>
      <p:sp>
        <p:nvSpPr>
          <p:cNvPr id="3" name="Date Placeholder 2"/>
          <p:cNvSpPr>
            <a:spLocks noGrp="1"/>
          </p:cNvSpPr>
          <p:nvPr>
            <p:ph type="dt" idx="1"/>
          </p:nvPr>
        </p:nvSpPr>
        <p:spPr>
          <a:xfrm>
            <a:off x="4143587" y="1"/>
            <a:ext cx="3169920" cy="481727"/>
          </a:xfrm>
          <a:prstGeom prst="rect">
            <a:avLst/>
          </a:prstGeom>
        </p:spPr>
        <p:txBody>
          <a:bodyPr vert="horz" lIns="96645" tIns="48323" rIns="96645" bIns="48323" rtlCol="0"/>
          <a:lstStyle>
            <a:lvl1pPr algn="r">
              <a:defRPr sz="1300"/>
            </a:lvl1pPr>
          </a:lstStyle>
          <a:p>
            <a:fld id="{F0337DD2-9032-491B-AE80-BDB8E229AB60}" type="datetimeFigureOut">
              <a:rPr lang="en-US" smtClean="0"/>
              <a:t>5/23/2022</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45" tIns="48323" rIns="96645" bIns="48323" rtlCol="0" anchor="ctr"/>
          <a:lstStyle/>
          <a:p>
            <a:endParaRPr lang="en-US" dirty="0"/>
          </a:p>
        </p:txBody>
      </p:sp>
      <p:sp>
        <p:nvSpPr>
          <p:cNvPr id="5" name="Notes Placeholder 4"/>
          <p:cNvSpPr>
            <a:spLocks noGrp="1"/>
          </p:cNvSpPr>
          <p:nvPr>
            <p:ph type="body" sz="quarter" idx="3"/>
          </p:nvPr>
        </p:nvSpPr>
        <p:spPr>
          <a:xfrm>
            <a:off x="731520" y="4620578"/>
            <a:ext cx="5852160" cy="3780474"/>
          </a:xfrm>
          <a:prstGeom prst="rect">
            <a:avLst/>
          </a:prstGeom>
        </p:spPr>
        <p:txBody>
          <a:bodyPr vert="horz" lIns="96645" tIns="48323" rIns="96645" bIns="483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45" tIns="48323" rIns="96645" bIns="48323"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45" tIns="48323" rIns="96645" bIns="48323" rtlCol="0" anchor="b"/>
          <a:lstStyle>
            <a:lvl1pPr algn="r">
              <a:defRPr sz="1300"/>
            </a:lvl1pPr>
          </a:lstStyle>
          <a:p>
            <a:fld id="{A74A1C66-BCB7-457A-A770-F212CB65EC9C}" type="slidenum">
              <a:rPr lang="en-US" smtClean="0"/>
              <a:t>‹#›</a:t>
            </a:fld>
            <a:endParaRPr lang="en-US" dirty="0"/>
          </a:p>
        </p:txBody>
      </p:sp>
    </p:spTree>
    <p:extLst>
      <p:ext uri="{BB962C8B-B14F-4D97-AF65-F5344CB8AC3E}">
        <p14:creationId xmlns:p14="http://schemas.microsoft.com/office/powerpoint/2010/main" val="2878085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73981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25780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234143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56101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79300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862884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160004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681470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766527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14993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46482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506436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38548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881632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044891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881214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994779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833687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642501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040517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500013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30455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182916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07708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42166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32190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37051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34920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73022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448849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457200" y="3276600"/>
            <a:ext cx="8077200" cy="800100"/>
          </a:xfrm>
        </p:spPr>
        <p:txBody>
          <a:bodyPr>
            <a:normAutofit/>
          </a:bodyPr>
          <a:lstStyle>
            <a:lvl1pPr algn="ctr">
              <a:defRPr sz="3600" b="1">
                <a:solidFill>
                  <a:srgbClr val="003865"/>
                </a:solidFill>
              </a:defRPr>
            </a:lvl1pPr>
          </a:lstStyle>
          <a:p>
            <a:r>
              <a:rPr lang="en-US" dirty="0"/>
              <a:t>Click to edit Master title style</a:t>
            </a:r>
          </a:p>
        </p:txBody>
      </p:sp>
      <p:sp>
        <p:nvSpPr>
          <p:cNvPr id="3" name="Subtitle 2"/>
          <p:cNvSpPr>
            <a:spLocks noGrp="1"/>
          </p:cNvSpPr>
          <p:nvPr>
            <p:ph type="subTitle" idx="1"/>
          </p:nvPr>
        </p:nvSpPr>
        <p:spPr>
          <a:xfrm>
            <a:off x="457200" y="4319868"/>
            <a:ext cx="8077200" cy="762000"/>
          </a:xfrm>
        </p:spPr>
        <p:txBody>
          <a:bodyPr>
            <a:normAutofit/>
          </a:bodyPr>
          <a:lstStyle>
            <a:lvl1pPr marL="0" indent="0" algn="ctr">
              <a:buNone/>
              <a:defRPr sz="2400">
                <a:solidFill>
                  <a:srgbClr val="00386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2237B728-8D45-447B-8F72-3A8708D02FD5}" type="datetime1">
              <a:rPr lang="en-US" smtClean="0"/>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FF2294-7853-4F86-BD16-9D9D7D857176}" type="slidenum">
              <a:rPr lang="en-US" smtClean="0"/>
              <a:t>‹#›</a:t>
            </a:fld>
            <a:endParaRPr lang="en-US" dirty="0"/>
          </a:p>
        </p:txBody>
      </p:sp>
    </p:spTree>
    <p:extLst>
      <p:ext uri="{BB962C8B-B14F-4D97-AF65-F5344CB8AC3E}">
        <p14:creationId xmlns:p14="http://schemas.microsoft.com/office/powerpoint/2010/main" val="801111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8386C1-076F-42BF-A66C-2A25047C4458}" type="datetime1">
              <a:rPr lang="en-US" smtClean="0"/>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FF2294-7853-4F86-BD16-9D9D7D857176}" type="slidenum">
              <a:rPr lang="en-US" smtClean="0"/>
              <a:t>‹#›</a:t>
            </a:fld>
            <a:endParaRPr lang="en-US" dirty="0"/>
          </a:p>
        </p:txBody>
      </p:sp>
    </p:spTree>
    <p:extLst>
      <p:ext uri="{BB962C8B-B14F-4D97-AF65-F5344CB8AC3E}">
        <p14:creationId xmlns:p14="http://schemas.microsoft.com/office/powerpoint/2010/main" val="220460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5B1658-21E5-4EC5-BA6D-D0A790508D6B}" type="datetime1">
              <a:rPr lang="en-US" smtClean="0"/>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FF2294-7853-4F86-BD16-9D9D7D857176}" type="slidenum">
              <a:rPr lang="en-US" smtClean="0"/>
              <a:t>‹#›</a:t>
            </a:fld>
            <a:endParaRPr lang="en-US" dirty="0"/>
          </a:p>
        </p:txBody>
      </p:sp>
    </p:spTree>
    <p:extLst>
      <p:ext uri="{BB962C8B-B14F-4D97-AF65-F5344CB8AC3E}">
        <p14:creationId xmlns:p14="http://schemas.microsoft.com/office/powerpoint/2010/main" val="109338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609600"/>
            <a:ext cx="8229600" cy="990600"/>
          </a:xfrm>
        </p:spPr>
        <p:txBody>
          <a:bodyPr>
            <a:normAutofit/>
          </a:bodyPr>
          <a:lstStyle>
            <a:lvl1pPr algn="l">
              <a:defRPr sz="38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457200" y="2057400"/>
            <a:ext cx="8229600" cy="4826267"/>
          </a:xfrm>
        </p:spPr>
        <p:txBody>
          <a:bodyPr/>
          <a:lstStyle>
            <a:lvl1pPr>
              <a:buClr>
                <a:schemeClr val="accent3"/>
              </a:buClr>
              <a:defRPr>
                <a:solidFill>
                  <a:srgbClr val="003865"/>
                </a:solidFill>
              </a:defRPr>
            </a:lvl1pPr>
            <a:lvl2pPr>
              <a:buClr>
                <a:schemeClr val="accent3"/>
              </a:buClr>
              <a:defRPr>
                <a:solidFill>
                  <a:srgbClr val="003865"/>
                </a:solidFill>
              </a:defRPr>
            </a:lvl2pPr>
            <a:lvl3pPr>
              <a:buClr>
                <a:schemeClr val="accent3"/>
              </a:buClr>
              <a:defRPr>
                <a:solidFill>
                  <a:srgbClr val="003865"/>
                </a:solidFill>
              </a:defRPr>
            </a:lvl3pPr>
            <a:lvl4pPr>
              <a:buClr>
                <a:schemeClr val="accent3"/>
              </a:buClr>
              <a:defRPr>
                <a:solidFill>
                  <a:srgbClr val="003865"/>
                </a:solidFill>
              </a:defRPr>
            </a:lvl4pPr>
            <a:lvl5pPr>
              <a:buClr>
                <a:schemeClr val="accent3"/>
              </a:buClr>
              <a:defRPr>
                <a:solidFill>
                  <a:srgbClr val="003865"/>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3124200" y="6492875"/>
            <a:ext cx="2895600" cy="365125"/>
          </a:xfrm>
        </p:spPr>
        <p:txBody>
          <a:bodyPr/>
          <a:lstStyle/>
          <a:p>
            <a:endParaRPr lang="en-US" dirty="0"/>
          </a:p>
        </p:txBody>
      </p:sp>
      <p:sp>
        <p:nvSpPr>
          <p:cNvPr id="6" name="Slide Number Placeholder 5"/>
          <p:cNvSpPr>
            <a:spLocks noGrp="1"/>
          </p:cNvSpPr>
          <p:nvPr>
            <p:ph type="sldNum" sz="quarter" idx="12"/>
          </p:nvPr>
        </p:nvSpPr>
        <p:spPr>
          <a:xfrm>
            <a:off x="76200" y="6492875"/>
            <a:ext cx="2667000" cy="365125"/>
          </a:xfrm>
        </p:spPr>
        <p:txBody>
          <a:bodyPr/>
          <a:lstStyle>
            <a:lvl1pPr algn="l">
              <a:defRPr/>
            </a:lvl1pPr>
          </a:lstStyle>
          <a:p>
            <a:fld id="{EBFF2294-7853-4F86-BD16-9D9D7D857176}" type="slidenum">
              <a:rPr lang="en-US" smtClean="0"/>
              <a:pPr/>
              <a:t>‹#›</a:t>
            </a:fld>
            <a:endParaRPr lang="en-US" dirty="0"/>
          </a:p>
        </p:txBody>
      </p:sp>
    </p:spTree>
    <p:extLst>
      <p:ext uri="{BB962C8B-B14F-4D97-AF65-F5344CB8AC3E}">
        <p14:creationId xmlns:p14="http://schemas.microsoft.com/office/powerpoint/2010/main" val="266313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9CF63C-6530-473A-A5A9-595F4BFD25C8}" type="datetime1">
              <a:rPr lang="en-US" smtClean="0"/>
              <a:t>5/23/2022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FF2294-7853-4F86-BD16-9D9D7D857176}" type="slidenum">
              <a:rPr lang="en-US" smtClean="0"/>
              <a:t>‹#›</a:t>
            </a:fld>
            <a:endParaRPr lang="en-US" dirty="0"/>
          </a:p>
        </p:txBody>
      </p:sp>
    </p:spTree>
    <p:extLst>
      <p:ext uri="{BB962C8B-B14F-4D97-AF65-F5344CB8AC3E}">
        <p14:creationId xmlns:p14="http://schemas.microsoft.com/office/powerpoint/2010/main" val="148176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DF0FF2-0F44-4F48-9E8E-8C794F525C4F}" type="datetime1">
              <a:rPr lang="en-US" smtClean="0"/>
              <a:t>5/23/2022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FF2294-7853-4F86-BD16-9D9D7D857176}" type="slidenum">
              <a:rPr lang="en-US" smtClean="0"/>
              <a:t>‹#›</a:t>
            </a:fld>
            <a:endParaRPr lang="en-US" dirty="0"/>
          </a:p>
        </p:txBody>
      </p:sp>
    </p:spTree>
    <p:extLst>
      <p:ext uri="{BB962C8B-B14F-4D97-AF65-F5344CB8AC3E}">
        <p14:creationId xmlns:p14="http://schemas.microsoft.com/office/powerpoint/2010/main" val="749622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AB3671-CC1F-4019-826A-1F1B199BECE7}" type="datetime1">
              <a:rPr lang="en-US" smtClean="0"/>
              <a:t>5/23/2022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FF2294-7853-4F86-BD16-9D9D7D857176}" type="slidenum">
              <a:rPr lang="en-US" smtClean="0"/>
              <a:t>‹#›</a:t>
            </a:fld>
            <a:endParaRPr lang="en-US" dirty="0"/>
          </a:p>
        </p:txBody>
      </p:sp>
    </p:spTree>
    <p:extLst>
      <p:ext uri="{BB962C8B-B14F-4D97-AF65-F5344CB8AC3E}">
        <p14:creationId xmlns:p14="http://schemas.microsoft.com/office/powerpoint/2010/main" val="3013390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A2E81A-B37A-4391-AA31-642507ED5B5A}" type="datetime1">
              <a:rPr lang="en-US" smtClean="0"/>
              <a:t>5/23/2022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FF2294-7853-4F86-BD16-9D9D7D857176}" type="slidenum">
              <a:rPr lang="en-US" smtClean="0"/>
              <a:t>‹#›</a:t>
            </a:fld>
            <a:endParaRPr lang="en-US" dirty="0"/>
          </a:p>
        </p:txBody>
      </p:sp>
    </p:spTree>
    <p:extLst>
      <p:ext uri="{BB962C8B-B14F-4D97-AF65-F5344CB8AC3E}">
        <p14:creationId xmlns:p14="http://schemas.microsoft.com/office/powerpoint/2010/main" val="1365720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BF75F8-F198-4BD1-96BC-73C324A72ACA}" type="datetime1">
              <a:rPr lang="en-US" smtClean="0"/>
              <a:t>5/23/2022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FF2294-7853-4F86-BD16-9D9D7D857176}" type="slidenum">
              <a:rPr lang="en-US" smtClean="0"/>
              <a:t>‹#›</a:t>
            </a:fld>
            <a:endParaRPr lang="en-US" dirty="0"/>
          </a:p>
        </p:txBody>
      </p:sp>
    </p:spTree>
    <p:extLst>
      <p:ext uri="{BB962C8B-B14F-4D97-AF65-F5344CB8AC3E}">
        <p14:creationId xmlns:p14="http://schemas.microsoft.com/office/powerpoint/2010/main" val="3157680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AE2DDA-399F-4E9C-90B6-B06077FAACC9}" type="datetime1">
              <a:rPr lang="en-US" smtClean="0"/>
              <a:t>5/23/2022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FF2294-7853-4F86-BD16-9D9D7D857176}" type="slidenum">
              <a:rPr lang="en-US" smtClean="0"/>
              <a:t>‹#›</a:t>
            </a:fld>
            <a:endParaRPr lang="en-US" dirty="0"/>
          </a:p>
        </p:txBody>
      </p:sp>
    </p:spTree>
    <p:extLst>
      <p:ext uri="{BB962C8B-B14F-4D97-AF65-F5344CB8AC3E}">
        <p14:creationId xmlns:p14="http://schemas.microsoft.com/office/powerpoint/2010/main" val="105626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EA324D-706F-4D87-896D-B4FCCF6E122C}" type="datetime1">
              <a:rPr lang="en-US" smtClean="0"/>
              <a:t>5/23/2022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FF2294-7853-4F86-BD16-9D9D7D857176}" type="slidenum">
              <a:rPr lang="en-US" smtClean="0"/>
              <a:t>‹#›</a:t>
            </a:fld>
            <a:endParaRPr lang="en-US" dirty="0"/>
          </a:p>
        </p:txBody>
      </p:sp>
    </p:spTree>
    <p:extLst>
      <p:ext uri="{BB962C8B-B14F-4D97-AF65-F5344CB8AC3E}">
        <p14:creationId xmlns:p14="http://schemas.microsoft.com/office/powerpoint/2010/main" val="1051164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A415B-1F93-4674-93B4-62838165328E}" type="datetime1">
              <a:rPr lang="en-US" smtClean="0"/>
              <a:t>5/23/2022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FF2294-7853-4F86-BD16-9D9D7D857176}" type="slidenum">
              <a:rPr lang="en-US" smtClean="0"/>
              <a:t>‹#›</a:t>
            </a:fld>
            <a:endParaRPr lang="en-US" dirty="0"/>
          </a:p>
        </p:txBody>
      </p:sp>
    </p:spTree>
    <p:extLst>
      <p:ext uri="{BB962C8B-B14F-4D97-AF65-F5344CB8AC3E}">
        <p14:creationId xmlns:p14="http://schemas.microsoft.com/office/powerpoint/2010/main" val="2119779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my.carlson@state.mn.u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amy.carlson@state.mn.u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e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amy.carlson@state.mn.us" TargetMode="External"/><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743200"/>
            <a:ext cx="8991600" cy="1524000"/>
          </a:xfrm>
        </p:spPr>
        <p:txBody>
          <a:bodyPr>
            <a:noAutofit/>
          </a:bodyPr>
          <a:lstStyle/>
          <a:p>
            <a:r>
              <a:rPr lang="en-US" sz="6600" dirty="0">
                <a:solidFill>
                  <a:schemeClr val="tx2">
                    <a:lumMod val="50000"/>
                  </a:schemeClr>
                </a:solidFill>
              </a:rPr>
              <a:t>WORKFORCE ONE (WF1)</a:t>
            </a:r>
          </a:p>
        </p:txBody>
      </p:sp>
      <p:sp>
        <p:nvSpPr>
          <p:cNvPr id="3" name="Subtitle 2"/>
          <p:cNvSpPr>
            <a:spLocks noGrp="1"/>
          </p:cNvSpPr>
          <p:nvPr>
            <p:ph type="subTitle" idx="1"/>
          </p:nvPr>
        </p:nvSpPr>
        <p:spPr>
          <a:xfrm>
            <a:off x="571500" y="4013200"/>
            <a:ext cx="8001000" cy="2819400"/>
          </a:xfrm>
        </p:spPr>
        <p:txBody>
          <a:bodyPr anchor="ctr">
            <a:normAutofit lnSpcReduction="10000"/>
          </a:bodyPr>
          <a:lstStyle/>
          <a:p>
            <a:r>
              <a:rPr lang="en-US" sz="3900" b="1" u="sng" dirty="0">
                <a:solidFill>
                  <a:schemeClr val="tx2">
                    <a:lumMod val="50000"/>
                  </a:schemeClr>
                </a:solidFill>
              </a:rPr>
              <a:t>Dislocated Worker and WIOA Adult</a:t>
            </a:r>
          </a:p>
          <a:p>
            <a:r>
              <a:rPr lang="en-US" sz="3900" dirty="0">
                <a:solidFill>
                  <a:schemeClr val="tx2">
                    <a:lumMod val="50000"/>
                  </a:schemeClr>
                </a:solidFill>
              </a:rPr>
              <a:t>Funding Stream and Performance Guidance</a:t>
            </a:r>
          </a:p>
          <a:p>
            <a:endParaRPr lang="en-US" sz="1100" b="1" dirty="0">
              <a:solidFill>
                <a:schemeClr val="tx2">
                  <a:lumMod val="50000"/>
                </a:schemeClr>
              </a:solidFill>
            </a:endParaRPr>
          </a:p>
          <a:p>
            <a:r>
              <a:rPr lang="en-US" dirty="0">
                <a:solidFill>
                  <a:schemeClr val="tx2">
                    <a:lumMod val="50000"/>
                  </a:schemeClr>
                </a:solidFill>
                <a:hlinkClick r:id="rId3"/>
              </a:rPr>
              <a:t>amy.carlson@state.mn.us</a:t>
            </a:r>
            <a:endParaRPr lang="en-US" dirty="0">
              <a:solidFill>
                <a:schemeClr val="tx2">
                  <a:lumMod val="50000"/>
                </a:schemeClr>
              </a:solidFill>
            </a:endParaRPr>
          </a:p>
          <a:p>
            <a:r>
              <a:rPr lang="en-US" b="1" dirty="0">
                <a:solidFill>
                  <a:schemeClr val="tx2">
                    <a:lumMod val="50000"/>
                  </a:schemeClr>
                </a:solidFill>
              </a:rPr>
              <a:t>State Program Administrator Coordinator</a:t>
            </a:r>
          </a:p>
        </p:txBody>
      </p:sp>
      <p:sp>
        <p:nvSpPr>
          <p:cNvPr id="4" name="Slide Number Placeholder 3"/>
          <p:cNvSpPr>
            <a:spLocks noGrp="1"/>
          </p:cNvSpPr>
          <p:nvPr>
            <p:ph type="sldNum" sz="quarter" idx="12"/>
          </p:nvPr>
        </p:nvSpPr>
        <p:spPr/>
        <p:txBody>
          <a:bodyPr/>
          <a:lstStyle/>
          <a:p>
            <a:fld id="{EBFF2294-7853-4F86-BD16-9D9D7D857176}" type="slidenum">
              <a:rPr lang="en-US" smtClean="0"/>
              <a:t>1</a:t>
            </a:fld>
            <a:endParaRPr lang="en-US" dirty="0"/>
          </a:p>
        </p:txBody>
      </p:sp>
    </p:spTree>
    <p:extLst>
      <p:ext uri="{BB962C8B-B14F-4D97-AF65-F5344CB8AC3E}">
        <p14:creationId xmlns:p14="http://schemas.microsoft.com/office/powerpoint/2010/main" val="1451588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10" y="3048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Most Common Reason #1</a:t>
            </a:r>
          </a:p>
        </p:txBody>
      </p:sp>
      <p:sp>
        <p:nvSpPr>
          <p:cNvPr id="2" name="Rectangle 1"/>
          <p:cNvSpPr/>
          <p:nvPr/>
        </p:nvSpPr>
        <p:spPr>
          <a:xfrm>
            <a:off x="304800" y="1948964"/>
            <a:ext cx="8534400" cy="4524315"/>
          </a:xfrm>
          <a:prstGeom prst="rect">
            <a:avLst/>
          </a:prstGeom>
        </p:spPr>
        <p:txBody>
          <a:bodyPr wrap="square">
            <a:spAutoFit/>
          </a:bodyPr>
          <a:lstStyle/>
          <a:p>
            <a:pPr marL="0" lvl="1">
              <a:spcAft>
                <a:spcPts val="600"/>
              </a:spcAft>
            </a:pPr>
            <a:r>
              <a:rPr lang="en-US" sz="2000" b="1" dirty="0">
                <a:solidFill>
                  <a:srgbClr val="1F497D">
                    <a:lumMod val="50000"/>
                  </a:srgbClr>
                </a:solidFill>
                <a:ea typeface="+mj-ea"/>
                <a:cs typeface="+mj-cs"/>
              </a:rPr>
              <a:t>A Program Year Allocation reaches its expiration date</a:t>
            </a:r>
          </a:p>
          <a:p>
            <a:pPr marL="800100" lvl="1" indent="-342900">
              <a:spcAft>
                <a:spcPts val="1800"/>
              </a:spcAft>
              <a:buFont typeface="Courier New" panose="02070309020205020404" pitchFamily="49" charset="0"/>
              <a:buChar char="o"/>
            </a:pPr>
            <a:r>
              <a:rPr lang="en-US" sz="2000" dirty="0">
                <a:solidFill>
                  <a:srgbClr val="1F497D">
                    <a:lumMod val="50000"/>
                  </a:srgbClr>
                </a:solidFill>
              </a:rPr>
              <a:t>This means the money your location received at the beginning of a program year two years ago is no longer available. It has reached its expiration date. </a:t>
            </a:r>
          </a:p>
          <a:p>
            <a:pPr marL="800100" lvl="1" indent="-342900">
              <a:spcAft>
                <a:spcPts val="1800"/>
              </a:spcAft>
              <a:buFont typeface="Courier New" panose="02070309020205020404" pitchFamily="49" charset="0"/>
              <a:buChar char="o"/>
            </a:pPr>
            <a:r>
              <a:rPr lang="en-US" sz="2000" dirty="0">
                <a:solidFill>
                  <a:srgbClr val="1F497D">
                    <a:lumMod val="50000"/>
                  </a:srgbClr>
                </a:solidFill>
              </a:rPr>
              <a:t>Since the grant is no longer active (it has closed), you will need to close all activities showing that funding stream as its funding source with the last date that funding stream was available (June 30 or earlier)</a:t>
            </a:r>
          </a:p>
          <a:p>
            <a:pPr marL="800100" lvl="1" indent="-342900">
              <a:spcAft>
                <a:spcPts val="1800"/>
              </a:spcAft>
              <a:buFont typeface="Courier New" panose="02070309020205020404" pitchFamily="49" charset="0"/>
              <a:buChar char="o"/>
            </a:pPr>
            <a:r>
              <a:rPr lang="en-US" sz="2000" dirty="0">
                <a:solidFill>
                  <a:srgbClr val="1F497D">
                    <a:lumMod val="50000"/>
                  </a:srgbClr>
                </a:solidFill>
              </a:rPr>
              <a:t>If those participants will continue receiving any of those services, you will need to open new activities showing the funding source taking over payments for those continued services with the first date the funding stream began supporting the service (July 1 or later)</a:t>
            </a:r>
          </a:p>
          <a:p>
            <a:pPr marL="796925" lvl="1" indent="-334963">
              <a:spcAft>
                <a:spcPts val="1800"/>
              </a:spcAft>
              <a:buFont typeface="Courier New" panose="02070309020205020404" pitchFamily="49" charset="0"/>
              <a:buChar char="o"/>
            </a:pPr>
            <a:endParaRPr lang="en-US" dirty="0">
              <a:solidFill>
                <a:schemeClr val="tx2">
                  <a:lumMod val="50000"/>
                </a:schemeClr>
              </a:solidFill>
            </a:endParaRPr>
          </a:p>
        </p:txBody>
      </p:sp>
      <p:sp>
        <p:nvSpPr>
          <p:cNvPr id="3" name="Slide Number Placeholder 2"/>
          <p:cNvSpPr>
            <a:spLocks noGrp="1"/>
          </p:cNvSpPr>
          <p:nvPr>
            <p:ph type="sldNum" sz="quarter" idx="12"/>
          </p:nvPr>
        </p:nvSpPr>
        <p:spPr/>
        <p:txBody>
          <a:bodyPr/>
          <a:lstStyle/>
          <a:p>
            <a:fld id="{EBFF2294-7853-4F86-BD16-9D9D7D857176}" type="slidenum">
              <a:rPr lang="en-US" smtClean="0"/>
              <a:pPr/>
              <a:t>10</a:t>
            </a:fld>
            <a:endParaRPr lang="en-US" dirty="0"/>
          </a:p>
        </p:txBody>
      </p:sp>
    </p:spTree>
    <p:extLst>
      <p:ext uri="{BB962C8B-B14F-4D97-AF65-F5344CB8AC3E}">
        <p14:creationId xmlns:p14="http://schemas.microsoft.com/office/powerpoint/2010/main" val="3441307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10" y="3048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Finding Your Data</a:t>
            </a:r>
          </a:p>
        </p:txBody>
      </p:sp>
      <p:sp>
        <p:nvSpPr>
          <p:cNvPr id="2" name="Rectangle 1"/>
          <p:cNvSpPr/>
          <p:nvPr/>
        </p:nvSpPr>
        <p:spPr>
          <a:xfrm>
            <a:off x="298655" y="3212112"/>
            <a:ext cx="8674510" cy="1938992"/>
          </a:xfrm>
          <a:prstGeom prst="rect">
            <a:avLst/>
          </a:prstGeom>
        </p:spPr>
        <p:txBody>
          <a:bodyPr wrap="square">
            <a:spAutoFit/>
          </a:bodyPr>
          <a:lstStyle/>
          <a:p>
            <a:pPr marL="0" lvl="1" algn="ctr">
              <a:spcAft>
                <a:spcPts val="3000"/>
              </a:spcAft>
            </a:pPr>
            <a:r>
              <a:rPr lang="en-US" sz="4000" b="1" dirty="0">
                <a:solidFill>
                  <a:schemeClr val="tx2">
                    <a:lumMod val="75000"/>
                  </a:schemeClr>
                </a:solidFill>
                <a:ea typeface="+mj-ea"/>
                <a:cs typeface="+mj-cs"/>
              </a:rPr>
              <a:t>The Activity Detail Report will provide you all the activities needing updates due to the expiring grant</a:t>
            </a:r>
            <a:endParaRPr lang="en-US" sz="5000" b="1" dirty="0">
              <a:solidFill>
                <a:schemeClr val="accent1">
                  <a:lumMod val="50000"/>
                </a:schemeClr>
              </a:solidFill>
              <a:ea typeface="+mj-ea"/>
              <a:cs typeface="+mj-cs"/>
            </a:endParaRPr>
          </a:p>
        </p:txBody>
      </p:sp>
      <p:sp>
        <p:nvSpPr>
          <p:cNvPr id="3" name="Slide Number Placeholder 2"/>
          <p:cNvSpPr>
            <a:spLocks noGrp="1"/>
          </p:cNvSpPr>
          <p:nvPr>
            <p:ph type="sldNum" sz="quarter" idx="12"/>
          </p:nvPr>
        </p:nvSpPr>
        <p:spPr/>
        <p:txBody>
          <a:bodyPr/>
          <a:lstStyle/>
          <a:p>
            <a:fld id="{EBFF2294-7853-4F86-BD16-9D9D7D857176}" type="slidenum">
              <a:rPr lang="en-US" smtClean="0"/>
              <a:pPr/>
              <a:t>11</a:t>
            </a:fld>
            <a:endParaRPr lang="en-US" dirty="0"/>
          </a:p>
        </p:txBody>
      </p:sp>
    </p:spTree>
    <p:extLst>
      <p:ext uri="{BB962C8B-B14F-4D97-AF65-F5344CB8AC3E}">
        <p14:creationId xmlns:p14="http://schemas.microsoft.com/office/powerpoint/2010/main" val="2321637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09" y="249836"/>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How to find cases using Old Funding Streams</a:t>
            </a:r>
          </a:p>
        </p:txBody>
      </p:sp>
      <p:sp>
        <p:nvSpPr>
          <p:cNvPr id="2" name="Rectangle 1"/>
          <p:cNvSpPr/>
          <p:nvPr/>
        </p:nvSpPr>
        <p:spPr>
          <a:xfrm>
            <a:off x="2703775" y="5373757"/>
            <a:ext cx="4687625" cy="784830"/>
          </a:xfrm>
          <a:prstGeom prst="rect">
            <a:avLst/>
          </a:prstGeom>
        </p:spPr>
        <p:txBody>
          <a:bodyPr wrap="square">
            <a:spAutoFit/>
          </a:bodyPr>
          <a:lstStyle/>
          <a:p>
            <a:pPr lvl="1" indent="-457200">
              <a:spcAft>
                <a:spcPts val="600"/>
              </a:spcAft>
              <a:buAutoNum type="arabicPeriod"/>
            </a:pPr>
            <a:r>
              <a:rPr lang="en-US" sz="2000" dirty="0">
                <a:solidFill>
                  <a:schemeClr val="tx2">
                    <a:lumMod val="50000"/>
                  </a:schemeClr>
                </a:solidFill>
                <a:ea typeface="+mj-ea"/>
                <a:cs typeface="+mj-cs"/>
              </a:rPr>
              <a:t>Click “Reports” </a:t>
            </a:r>
          </a:p>
          <a:p>
            <a:pPr lvl="1" indent="-457200">
              <a:spcAft>
                <a:spcPts val="600"/>
              </a:spcAft>
              <a:buAutoNum type="arabicPeriod"/>
            </a:pPr>
            <a:r>
              <a:rPr lang="en-US" sz="2000" dirty="0">
                <a:solidFill>
                  <a:schemeClr val="tx2">
                    <a:lumMod val="50000"/>
                  </a:schemeClr>
                </a:solidFill>
                <a:ea typeface="+mj-ea"/>
                <a:cs typeface="+mj-cs"/>
              </a:rPr>
              <a:t>Find the “Activity Detail” Report</a:t>
            </a:r>
          </a:p>
        </p:txBody>
      </p:sp>
      <p:sp>
        <p:nvSpPr>
          <p:cNvPr id="4" name="Slide Number Placeholder 3"/>
          <p:cNvSpPr>
            <a:spLocks noGrp="1"/>
          </p:cNvSpPr>
          <p:nvPr>
            <p:ph type="sldNum" sz="quarter" idx="12"/>
          </p:nvPr>
        </p:nvSpPr>
        <p:spPr/>
        <p:txBody>
          <a:bodyPr/>
          <a:lstStyle/>
          <a:p>
            <a:fld id="{EBFF2294-7853-4F86-BD16-9D9D7D857176}" type="slidenum">
              <a:rPr lang="en-US" smtClean="0"/>
              <a:pPr/>
              <a:t>12</a:t>
            </a:fld>
            <a:endParaRPr lang="en-US" dirty="0"/>
          </a:p>
        </p:txBody>
      </p:sp>
      <p:pic>
        <p:nvPicPr>
          <p:cNvPr id="8" name="Picture 7">
            <a:extLst>
              <a:ext uri="{FF2B5EF4-FFF2-40B4-BE49-F238E27FC236}">
                <a16:creationId xmlns:a16="http://schemas.microsoft.com/office/drawing/2014/main" id="{3A33529B-EE02-4FCF-BC64-0B121BAFB1AC}"/>
              </a:ext>
            </a:extLst>
          </p:cNvPr>
          <p:cNvPicPr>
            <a:picLocks noChangeAspect="1"/>
          </p:cNvPicPr>
          <p:nvPr/>
        </p:nvPicPr>
        <p:blipFill>
          <a:blip r:embed="rId3"/>
          <a:stretch>
            <a:fillRect/>
          </a:stretch>
        </p:blipFill>
        <p:spPr>
          <a:xfrm>
            <a:off x="1605046" y="1851604"/>
            <a:ext cx="5933907" cy="33861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 name="Right Arrow 4">
            <a:extLst>
              <a:ext uri="{FF2B5EF4-FFF2-40B4-BE49-F238E27FC236}">
                <a16:creationId xmlns:a16="http://schemas.microsoft.com/office/drawing/2014/main" id="{6BBFA8C2-AA56-4B5C-8830-3FC3DD2FDFB1}"/>
              </a:ext>
            </a:extLst>
          </p:cNvPr>
          <p:cNvSpPr/>
          <p:nvPr/>
        </p:nvSpPr>
        <p:spPr>
          <a:xfrm>
            <a:off x="1181100" y="4725952"/>
            <a:ext cx="457200" cy="312150"/>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n w="22225">
                  <a:solidFill>
                    <a:schemeClr val="accent2"/>
                  </a:solidFill>
                  <a:prstDash val="solid"/>
                </a:ln>
                <a:solidFill>
                  <a:schemeClr val="bg1"/>
                </a:solidFill>
              </a:rPr>
              <a:t>2</a:t>
            </a:r>
          </a:p>
        </p:txBody>
      </p:sp>
      <p:sp>
        <p:nvSpPr>
          <p:cNvPr id="5" name="Right Arrow 4"/>
          <p:cNvSpPr/>
          <p:nvPr/>
        </p:nvSpPr>
        <p:spPr>
          <a:xfrm rot="19030057">
            <a:off x="6736230" y="2710293"/>
            <a:ext cx="457200" cy="269431"/>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n w="22225">
                  <a:solidFill>
                    <a:schemeClr val="accent2"/>
                  </a:solidFill>
                  <a:prstDash val="solid"/>
                </a:ln>
                <a:solidFill>
                  <a:schemeClr val="bg1"/>
                </a:solidFill>
              </a:rPr>
              <a:t>1</a:t>
            </a:r>
          </a:p>
        </p:txBody>
      </p:sp>
    </p:spTree>
    <p:extLst>
      <p:ext uri="{BB962C8B-B14F-4D97-AF65-F5344CB8AC3E}">
        <p14:creationId xmlns:p14="http://schemas.microsoft.com/office/powerpoint/2010/main" val="638221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09" y="249836"/>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How to Find Cases using PY20 Funding Streams</a:t>
            </a:r>
          </a:p>
        </p:txBody>
      </p:sp>
      <p:sp>
        <p:nvSpPr>
          <p:cNvPr id="2" name="Rectangle 1"/>
          <p:cNvSpPr/>
          <p:nvPr/>
        </p:nvSpPr>
        <p:spPr>
          <a:xfrm>
            <a:off x="1828800" y="5564041"/>
            <a:ext cx="6019800" cy="1169551"/>
          </a:xfrm>
          <a:prstGeom prst="rect">
            <a:avLst/>
          </a:prstGeom>
        </p:spPr>
        <p:txBody>
          <a:bodyPr wrap="square">
            <a:spAutoFit/>
          </a:bodyPr>
          <a:lstStyle/>
          <a:p>
            <a:pPr lvl="1" indent="-457200">
              <a:spcAft>
                <a:spcPts val="600"/>
              </a:spcAft>
              <a:buAutoNum type="arabicPeriod"/>
            </a:pPr>
            <a:r>
              <a:rPr lang="en-US" sz="2000" dirty="0">
                <a:solidFill>
                  <a:schemeClr val="tx2">
                    <a:lumMod val="50000"/>
                  </a:schemeClr>
                </a:solidFill>
                <a:ea typeface="+mj-ea"/>
                <a:cs typeface="+mj-cs"/>
              </a:rPr>
              <a:t>Select “COFFR level” for the Scope and</a:t>
            </a:r>
          </a:p>
          <a:p>
            <a:pPr lvl="1" indent="-457200">
              <a:spcAft>
                <a:spcPts val="600"/>
              </a:spcAft>
              <a:buAutoNum type="arabicPeriod"/>
            </a:pPr>
            <a:r>
              <a:rPr lang="en-US" sz="2000" dirty="0">
                <a:solidFill>
                  <a:schemeClr val="tx2">
                    <a:lumMod val="50000"/>
                  </a:schemeClr>
                </a:solidFill>
                <a:ea typeface="+mj-ea"/>
                <a:cs typeface="+mj-cs"/>
              </a:rPr>
              <a:t>Select “Funding Stream level” for the Funding</a:t>
            </a:r>
          </a:p>
          <a:p>
            <a:pPr lvl="1" indent="-457200">
              <a:spcAft>
                <a:spcPts val="600"/>
              </a:spcAft>
              <a:buAutoNum type="arabicPeriod"/>
            </a:pPr>
            <a:r>
              <a:rPr lang="en-US" sz="2000" dirty="0">
                <a:solidFill>
                  <a:schemeClr val="tx2">
                    <a:lumMod val="50000"/>
                  </a:schemeClr>
                </a:solidFill>
                <a:ea typeface="+mj-ea"/>
                <a:cs typeface="+mj-cs"/>
              </a:rPr>
              <a:t>Click NEXT</a:t>
            </a:r>
          </a:p>
        </p:txBody>
      </p:sp>
      <p:sp>
        <p:nvSpPr>
          <p:cNvPr id="4" name="Slide Number Placeholder 3"/>
          <p:cNvSpPr>
            <a:spLocks noGrp="1"/>
          </p:cNvSpPr>
          <p:nvPr>
            <p:ph type="sldNum" sz="quarter" idx="12"/>
          </p:nvPr>
        </p:nvSpPr>
        <p:spPr/>
        <p:txBody>
          <a:bodyPr/>
          <a:lstStyle/>
          <a:p>
            <a:fld id="{EBFF2294-7853-4F86-BD16-9D9D7D857176}" type="slidenum">
              <a:rPr lang="en-US" smtClean="0"/>
              <a:pPr/>
              <a:t>13</a:t>
            </a:fld>
            <a:endParaRPr lang="en-US" dirty="0"/>
          </a:p>
        </p:txBody>
      </p:sp>
      <p:pic>
        <p:nvPicPr>
          <p:cNvPr id="6" name="Picture 5">
            <a:extLst>
              <a:ext uri="{FF2B5EF4-FFF2-40B4-BE49-F238E27FC236}">
                <a16:creationId xmlns:a16="http://schemas.microsoft.com/office/drawing/2014/main" id="{DE4025E6-ADFE-44EB-B8F6-9A4837DBE649}"/>
              </a:ext>
            </a:extLst>
          </p:cNvPr>
          <p:cNvPicPr>
            <a:picLocks noChangeAspect="1"/>
          </p:cNvPicPr>
          <p:nvPr/>
        </p:nvPicPr>
        <p:blipFill>
          <a:blip r:embed="rId3"/>
          <a:stretch>
            <a:fillRect/>
          </a:stretch>
        </p:blipFill>
        <p:spPr>
          <a:xfrm>
            <a:off x="2223553" y="1672070"/>
            <a:ext cx="4696894" cy="38052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ight Arrow 4"/>
          <p:cNvSpPr/>
          <p:nvPr/>
        </p:nvSpPr>
        <p:spPr>
          <a:xfrm rot="1436835">
            <a:off x="3531459" y="3554993"/>
            <a:ext cx="457200" cy="269431"/>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n w="22225">
                  <a:solidFill>
                    <a:schemeClr val="accent2"/>
                  </a:solidFill>
                  <a:prstDash val="solid"/>
                </a:ln>
                <a:solidFill>
                  <a:schemeClr val="bg1"/>
                </a:solidFill>
              </a:rPr>
              <a:t>1</a:t>
            </a:r>
          </a:p>
        </p:txBody>
      </p:sp>
      <p:sp>
        <p:nvSpPr>
          <p:cNvPr id="10" name="Right Arrow 4">
            <a:extLst>
              <a:ext uri="{FF2B5EF4-FFF2-40B4-BE49-F238E27FC236}">
                <a16:creationId xmlns:a16="http://schemas.microsoft.com/office/drawing/2014/main" id="{6BBFA8C2-AA56-4B5C-8830-3FC3DD2FDFB1}"/>
              </a:ext>
            </a:extLst>
          </p:cNvPr>
          <p:cNvSpPr/>
          <p:nvPr/>
        </p:nvSpPr>
        <p:spPr>
          <a:xfrm rot="20046042">
            <a:off x="3521249" y="4076523"/>
            <a:ext cx="457200" cy="312150"/>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n w="22225">
                  <a:solidFill>
                    <a:schemeClr val="accent2"/>
                  </a:solidFill>
                  <a:prstDash val="solid"/>
                </a:ln>
                <a:solidFill>
                  <a:schemeClr val="bg1"/>
                </a:solidFill>
              </a:rPr>
              <a:t>2</a:t>
            </a:r>
          </a:p>
        </p:txBody>
      </p:sp>
      <p:sp>
        <p:nvSpPr>
          <p:cNvPr id="11" name="Right Arrow 4">
            <a:extLst>
              <a:ext uri="{FF2B5EF4-FFF2-40B4-BE49-F238E27FC236}">
                <a16:creationId xmlns:a16="http://schemas.microsoft.com/office/drawing/2014/main" id="{C90834D6-3B92-45BA-A741-CCD153288564}"/>
              </a:ext>
            </a:extLst>
          </p:cNvPr>
          <p:cNvSpPr/>
          <p:nvPr/>
        </p:nvSpPr>
        <p:spPr>
          <a:xfrm rot="1436835">
            <a:off x="1994953" y="4972982"/>
            <a:ext cx="457200" cy="269431"/>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n w="22225">
                  <a:solidFill>
                    <a:schemeClr val="accent2"/>
                  </a:solidFill>
                  <a:prstDash val="solid"/>
                </a:ln>
                <a:solidFill>
                  <a:schemeClr val="bg1"/>
                </a:solidFill>
              </a:rPr>
              <a:t>3</a:t>
            </a:r>
          </a:p>
        </p:txBody>
      </p:sp>
    </p:spTree>
    <p:extLst>
      <p:ext uri="{BB962C8B-B14F-4D97-AF65-F5344CB8AC3E}">
        <p14:creationId xmlns:p14="http://schemas.microsoft.com/office/powerpoint/2010/main" val="1945909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FEA3E83-AB85-4A0B-B9DE-7E83383C0FA7}"/>
              </a:ext>
            </a:extLst>
          </p:cNvPr>
          <p:cNvPicPr>
            <a:picLocks noChangeAspect="1"/>
          </p:cNvPicPr>
          <p:nvPr/>
        </p:nvPicPr>
        <p:blipFill>
          <a:blip r:embed="rId3"/>
          <a:stretch>
            <a:fillRect/>
          </a:stretch>
        </p:blipFill>
        <p:spPr>
          <a:xfrm>
            <a:off x="338137" y="2000250"/>
            <a:ext cx="8467725" cy="28575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itle 3"/>
          <p:cNvSpPr txBox="1">
            <a:spLocks/>
          </p:cNvSpPr>
          <p:nvPr/>
        </p:nvSpPr>
        <p:spPr>
          <a:xfrm>
            <a:off x="140110" y="3048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How to Find Cases using PY20 Funding Streams</a:t>
            </a:r>
          </a:p>
        </p:txBody>
      </p:sp>
      <p:sp>
        <p:nvSpPr>
          <p:cNvPr id="2" name="Rectangle 1"/>
          <p:cNvSpPr/>
          <p:nvPr/>
        </p:nvSpPr>
        <p:spPr>
          <a:xfrm>
            <a:off x="368710" y="5114019"/>
            <a:ext cx="8534400" cy="1092607"/>
          </a:xfrm>
          <a:prstGeom prst="rect">
            <a:avLst/>
          </a:prstGeom>
        </p:spPr>
        <p:txBody>
          <a:bodyPr wrap="square">
            <a:spAutoFit/>
          </a:bodyPr>
          <a:lstStyle/>
          <a:p>
            <a:pPr lvl="1" indent="-457200">
              <a:spcAft>
                <a:spcPts val="600"/>
              </a:spcAft>
              <a:buAutoNum type="arabicPeriod"/>
            </a:pPr>
            <a:r>
              <a:rPr lang="en-US" sz="2000" dirty="0">
                <a:solidFill>
                  <a:schemeClr val="tx2">
                    <a:lumMod val="50000"/>
                  </a:schemeClr>
                </a:solidFill>
                <a:ea typeface="+mj-ea"/>
                <a:cs typeface="+mj-cs"/>
              </a:rPr>
              <a:t>Select the Agency/COFFR/Location/Staff criteria you want the report on</a:t>
            </a:r>
          </a:p>
          <a:p>
            <a:pPr lvl="1" indent="-457200">
              <a:spcAft>
                <a:spcPts val="600"/>
              </a:spcAft>
              <a:buAutoNum type="arabicPeriod"/>
            </a:pPr>
            <a:r>
              <a:rPr lang="en-US" sz="2000" dirty="0">
                <a:solidFill>
                  <a:schemeClr val="tx2">
                    <a:lumMod val="50000"/>
                  </a:schemeClr>
                </a:solidFill>
                <a:ea typeface="+mj-ea"/>
                <a:cs typeface="+mj-cs"/>
              </a:rPr>
              <a:t>Click on “Select/Deselect” below the Funding Stream option box so you can select multiple funding streams (grants) for your report </a:t>
            </a:r>
          </a:p>
        </p:txBody>
      </p:sp>
      <p:sp>
        <p:nvSpPr>
          <p:cNvPr id="5" name="Right Arrow 4"/>
          <p:cNvSpPr/>
          <p:nvPr/>
        </p:nvSpPr>
        <p:spPr>
          <a:xfrm rot="10800000">
            <a:off x="3576403" y="4309700"/>
            <a:ext cx="457200" cy="323957"/>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22225">
                <a:solidFill>
                  <a:schemeClr val="accent2"/>
                </a:solidFill>
                <a:prstDash val="solid"/>
              </a:ln>
              <a:solidFill>
                <a:schemeClr val="accent2">
                  <a:lumMod val="40000"/>
                  <a:lumOff val="60000"/>
                </a:schemeClr>
              </a:solidFill>
            </a:endParaRPr>
          </a:p>
        </p:txBody>
      </p:sp>
      <p:sp>
        <p:nvSpPr>
          <p:cNvPr id="6" name="TextBox 5"/>
          <p:cNvSpPr txBox="1"/>
          <p:nvPr/>
        </p:nvSpPr>
        <p:spPr>
          <a:xfrm>
            <a:off x="4033603" y="4375023"/>
            <a:ext cx="1582994"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800" dirty="0"/>
              <a:t>To select more than one click on “Select/Deselect”</a:t>
            </a:r>
          </a:p>
        </p:txBody>
      </p:sp>
      <p:sp>
        <p:nvSpPr>
          <p:cNvPr id="4" name="Slide Number Placeholder 3"/>
          <p:cNvSpPr>
            <a:spLocks noGrp="1"/>
          </p:cNvSpPr>
          <p:nvPr>
            <p:ph type="sldNum" sz="quarter" idx="12"/>
          </p:nvPr>
        </p:nvSpPr>
        <p:spPr>
          <a:xfrm>
            <a:off x="76200" y="6522855"/>
            <a:ext cx="2667000" cy="365125"/>
          </a:xfrm>
        </p:spPr>
        <p:txBody>
          <a:bodyPr/>
          <a:lstStyle/>
          <a:p>
            <a:fld id="{EBFF2294-7853-4F86-BD16-9D9D7D857176}" type="slidenum">
              <a:rPr lang="en-US" smtClean="0"/>
              <a:pPr/>
              <a:t>14</a:t>
            </a:fld>
            <a:endParaRPr lang="en-US" dirty="0"/>
          </a:p>
        </p:txBody>
      </p:sp>
    </p:spTree>
    <p:extLst>
      <p:ext uri="{BB962C8B-B14F-4D97-AF65-F5344CB8AC3E}">
        <p14:creationId xmlns:p14="http://schemas.microsoft.com/office/powerpoint/2010/main" val="1763370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10" y="3048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Again, how many PY20 Funding Streams</a:t>
            </a:r>
          </a:p>
          <a:p>
            <a:pPr algn="ctr"/>
            <a:r>
              <a:rPr lang="en-US" sz="3400" dirty="0">
                <a:solidFill>
                  <a:schemeClr val="bg1"/>
                </a:solidFill>
              </a:rPr>
              <a:t>do you have?</a:t>
            </a:r>
          </a:p>
        </p:txBody>
      </p:sp>
      <p:sp>
        <p:nvSpPr>
          <p:cNvPr id="2" name="Rectangle 1"/>
          <p:cNvSpPr/>
          <p:nvPr/>
        </p:nvSpPr>
        <p:spPr>
          <a:xfrm>
            <a:off x="632085" y="2408544"/>
            <a:ext cx="8534400" cy="3247043"/>
          </a:xfrm>
          <a:prstGeom prst="rect">
            <a:avLst/>
          </a:prstGeom>
        </p:spPr>
        <p:txBody>
          <a:bodyPr wrap="square">
            <a:spAutoFit/>
          </a:bodyPr>
          <a:lstStyle/>
          <a:p>
            <a:pPr marL="0" lvl="1">
              <a:spcAft>
                <a:spcPts val="600"/>
              </a:spcAft>
            </a:pPr>
            <a:r>
              <a:rPr lang="en-US" sz="2500" b="1" dirty="0">
                <a:solidFill>
                  <a:schemeClr val="tx2">
                    <a:lumMod val="50000"/>
                  </a:schemeClr>
                </a:solidFill>
                <a:ea typeface="+mj-ea"/>
                <a:cs typeface="+mj-cs"/>
              </a:rPr>
              <a:t>Local Area Workforce Development Areas (LWDAs):</a:t>
            </a:r>
          </a:p>
          <a:p>
            <a:pPr marL="749300" lvl="1" indent="-404813">
              <a:spcAft>
                <a:spcPts val="600"/>
              </a:spcAft>
              <a:buFont typeface="Arial" panose="020B0604020202020204" pitchFamily="34" charset="0"/>
              <a:buChar char="•"/>
            </a:pPr>
            <a:r>
              <a:rPr lang="en-US" sz="2500" dirty="0">
                <a:solidFill>
                  <a:schemeClr val="tx2">
                    <a:lumMod val="50000"/>
                  </a:schemeClr>
                </a:solidFill>
                <a:ea typeface="+mj-ea"/>
                <a:cs typeface="+mj-cs"/>
              </a:rPr>
              <a:t>PY20 WIOA Adult</a:t>
            </a:r>
          </a:p>
          <a:p>
            <a:pPr marL="749300" lvl="1" indent="-404813">
              <a:spcAft>
                <a:spcPts val="600"/>
              </a:spcAft>
              <a:buFont typeface="Arial" panose="020B0604020202020204" pitchFamily="34" charset="0"/>
              <a:buChar char="•"/>
            </a:pPr>
            <a:r>
              <a:rPr lang="en-US" sz="2500" dirty="0">
                <a:solidFill>
                  <a:schemeClr val="tx2">
                    <a:lumMod val="50000"/>
                  </a:schemeClr>
                </a:solidFill>
                <a:ea typeface="+mj-ea"/>
                <a:cs typeface="+mj-cs"/>
              </a:rPr>
              <a:t>PY20 WIOA Dislocated Worker</a:t>
            </a:r>
          </a:p>
          <a:p>
            <a:pPr marL="749300" lvl="1" indent="-404813">
              <a:spcAft>
                <a:spcPts val="600"/>
              </a:spcAft>
              <a:buFont typeface="Arial" panose="020B0604020202020204" pitchFamily="34" charset="0"/>
              <a:buChar char="•"/>
            </a:pPr>
            <a:r>
              <a:rPr lang="en-US" sz="2500" dirty="0">
                <a:solidFill>
                  <a:schemeClr val="tx2">
                    <a:lumMod val="50000"/>
                  </a:schemeClr>
                </a:solidFill>
                <a:ea typeface="+mj-ea"/>
                <a:cs typeface="+mj-cs"/>
              </a:rPr>
              <a:t>PY20 State Dislocated Worker</a:t>
            </a:r>
          </a:p>
          <a:p>
            <a:pPr marL="0" lvl="1">
              <a:spcAft>
                <a:spcPts val="600"/>
              </a:spcAft>
            </a:pPr>
            <a:endParaRPr lang="en-US" sz="2500" dirty="0">
              <a:solidFill>
                <a:schemeClr val="tx2">
                  <a:lumMod val="50000"/>
                </a:schemeClr>
              </a:solidFill>
              <a:ea typeface="+mj-ea"/>
              <a:cs typeface="+mj-cs"/>
            </a:endParaRPr>
          </a:p>
          <a:p>
            <a:pPr marL="0" lvl="1">
              <a:spcAft>
                <a:spcPts val="600"/>
              </a:spcAft>
            </a:pPr>
            <a:r>
              <a:rPr lang="en-US" sz="2500" b="1" dirty="0">
                <a:solidFill>
                  <a:schemeClr val="tx2">
                    <a:lumMod val="50000"/>
                  </a:schemeClr>
                </a:solidFill>
                <a:ea typeface="+mj-ea"/>
                <a:cs typeface="+mj-cs"/>
              </a:rPr>
              <a:t>Small Layoff Independent Grantees (SLIGs):</a:t>
            </a:r>
          </a:p>
          <a:p>
            <a:pPr marL="749300" lvl="1" indent="-404813">
              <a:spcAft>
                <a:spcPts val="600"/>
              </a:spcAft>
              <a:buFont typeface="Arial" panose="020B0604020202020204" pitchFamily="34" charset="0"/>
              <a:buChar char="•"/>
            </a:pPr>
            <a:r>
              <a:rPr lang="en-US" sz="2500" dirty="0">
                <a:solidFill>
                  <a:schemeClr val="tx2">
                    <a:lumMod val="50000"/>
                  </a:schemeClr>
                </a:solidFill>
                <a:ea typeface="+mj-ea"/>
                <a:cs typeface="+mj-cs"/>
              </a:rPr>
              <a:t>PY20 State Dislocated Worker</a:t>
            </a:r>
          </a:p>
        </p:txBody>
      </p:sp>
      <p:sp>
        <p:nvSpPr>
          <p:cNvPr id="4" name="Slide Number Placeholder 3"/>
          <p:cNvSpPr>
            <a:spLocks noGrp="1"/>
          </p:cNvSpPr>
          <p:nvPr>
            <p:ph type="sldNum" sz="quarter" idx="12"/>
          </p:nvPr>
        </p:nvSpPr>
        <p:spPr>
          <a:xfrm>
            <a:off x="76200" y="6522855"/>
            <a:ext cx="2667000" cy="365125"/>
          </a:xfrm>
        </p:spPr>
        <p:txBody>
          <a:bodyPr/>
          <a:lstStyle/>
          <a:p>
            <a:fld id="{EBFF2294-7853-4F86-BD16-9D9D7D857176}" type="slidenum">
              <a:rPr lang="en-US" smtClean="0"/>
              <a:pPr/>
              <a:t>15</a:t>
            </a:fld>
            <a:endParaRPr lang="en-US" dirty="0"/>
          </a:p>
        </p:txBody>
      </p:sp>
    </p:spTree>
    <p:extLst>
      <p:ext uri="{BB962C8B-B14F-4D97-AF65-F5344CB8AC3E}">
        <p14:creationId xmlns:p14="http://schemas.microsoft.com/office/powerpoint/2010/main" val="3010579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10" y="2745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Find Cases currently accessing PY20 grants</a:t>
            </a:r>
          </a:p>
        </p:txBody>
      </p:sp>
      <p:sp>
        <p:nvSpPr>
          <p:cNvPr id="2" name="Rectangle 1"/>
          <p:cNvSpPr/>
          <p:nvPr/>
        </p:nvSpPr>
        <p:spPr>
          <a:xfrm>
            <a:off x="368710" y="5567837"/>
            <a:ext cx="8534400" cy="1015663"/>
          </a:xfrm>
          <a:prstGeom prst="rect">
            <a:avLst/>
          </a:prstGeom>
        </p:spPr>
        <p:txBody>
          <a:bodyPr wrap="square">
            <a:spAutoFit/>
          </a:bodyPr>
          <a:lstStyle/>
          <a:p>
            <a:pPr marL="0" lvl="1" algn="ctr">
              <a:spcAft>
                <a:spcPts val="600"/>
              </a:spcAft>
            </a:pPr>
            <a:r>
              <a:rPr lang="en-US" sz="2000" dirty="0">
                <a:solidFill>
                  <a:schemeClr val="tx2">
                    <a:lumMod val="50000"/>
                  </a:schemeClr>
                </a:solidFill>
                <a:ea typeface="+mj-ea"/>
                <a:cs typeface="+mj-cs"/>
              </a:rPr>
              <a:t>After you have selected the old funding streams, use the date you are running this report as the Served Start Date, select “Open” Activity Status, “No” to TAA Inclusion, then click “Run Report”</a:t>
            </a:r>
          </a:p>
        </p:txBody>
      </p:sp>
      <p:sp>
        <p:nvSpPr>
          <p:cNvPr id="12" name="Slide Number Placeholder 11"/>
          <p:cNvSpPr>
            <a:spLocks noGrp="1"/>
          </p:cNvSpPr>
          <p:nvPr>
            <p:ph type="sldNum" sz="quarter" idx="12"/>
          </p:nvPr>
        </p:nvSpPr>
        <p:spPr/>
        <p:txBody>
          <a:bodyPr/>
          <a:lstStyle/>
          <a:p>
            <a:fld id="{EBFF2294-7853-4F86-BD16-9D9D7D857176}" type="slidenum">
              <a:rPr lang="en-US" smtClean="0"/>
              <a:pPr/>
              <a:t>16</a:t>
            </a:fld>
            <a:endParaRPr lang="en-US" dirty="0"/>
          </a:p>
        </p:txBody>
      </p:sp>
      <p:pic>
        <p:nvPicPr>
          <p:cNvPr id="4" name="Picture 3">
            <a:extLst>
              <a:ext uri="{FF2B5EF4-FFF2-40B4-BE49-F238E27FC236}">
                <a16:creationId xmlns:a16="http://schemas.microsoft.com/office/drawing/2014/main" id="{D74351AF-2ED1-4844-9901-FDD4861B3B88}"/>
              </a:ext>
            </a:extLst>
          </p:cNvPr>
          <p:cNvPicPr>
            <a:picLocks noChangeAspect="1"/>
          </p:cNvPicPr>
          <p:nvPr/>
        </p:nvPicPr>
        <p:blipFill>
          <a:blip r:embed="rId3"/>
          <a:stretch>
            <a:fillRect/>
          </a:stretch>
        </p:blipFill>
        <p:spPr>
          <a:xfrm>
            <a:off x="228600" y="1777393"/>
            <a:ext cx="8686800" cy="362899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Box 5"/>
          <p:cNvSpPr txBox="1"/>
          <p:nvPr/>
        </p:nvSpPr>
        <p:spPr>
          <a:xfrm>
            <a:off x="6448067" y="2426192"/>
            <a:ext cx="1322798" cy="215444"/>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sz="800" dirty="0"/>
              <a:t>Select Old Funding Streams</a:t>
            </a:r>
          </a:p>
        </p:txBody>
      </p:sp>
      <p:sp>
        <p:nvSpPr>
          <p:cNvPr id="8" name="Right Arrow 7"/>
          <p:cNvSpPr/>
          <p:nvPr/>
        </p:nvSpPr>
        <p:spPr>
          <a:xfrm rot="12422081">
            <a:off x="6036905" y="2377469"/>
            <a:ext cx="457200" cy="154679"/>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22225">
                <a:solidFill>
                  <a:schemeClr val="accent2"/>
                </a:solidFill>
                <a:prstDash val="solid"/>
              </a:ln>
              <a:solidFill>
                <a:schemeClr val="accent2">
                  <a:lumMod val="40000"/>
                  <a:lumOff val="60000"/>
                </a:schemeClr>
              </a:solidFill>
            </a:endParaRPr>
          </a:p>
        </p:txBody>
      </p:sp>
      <p:sp>
        <p:nvSpPr>
          <p:cNvPr id="10" name="TextBox 9"/>
          <p:cNvSpPr txBox="1"/>
          <p:nvPr/>
        </p:nvSpPr>
        <p:spPr>
          <a:xfrm>
            <a:off x="3014870" y="3573044"/>
            <a:ext cx="609600"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800" dirty="0"/>
              <a:t>You only need “OPEN” activities</a:t>
            </a:r>
          </a:p>
        </p:txBody>
      </p:sp>
      <p:sp>
        <p:nvSpPr>
          <p:cNvPr id="9" name="Right Arrow 8"/>
          <p:cNvSpPr/>
          <p:nvPr/>
        </p:nvSpPr>
        <p:spPr>
          <a:xfrm rot="12322578">
            <a:off x="2613114" y="3495705"/>
            <a:ext cx="457200" cy="154679"/>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22225">
                <a:solidFill>
                  <a:schemeClr val="accent2"/>
                </a:solidFill>
                <a:prstDash val="solid"/>
              </a:ln>
              <a:solidFill>
                <a:schemeClr val="accent2">
                  <a:lumMod val="40000"/>
                  <a:lumOff val="60000"/>
                </a:schemeClr>
              </a:solidFill>
            </a:endParaRPr>
          </a:p>
        </p:txBody>
      </p:sp>
      <p:sp>
        <p:nvSpPr>
          <p:cNvPr id="11" name="TextBox 10"/>
          <p:cNvSpPr txBox="1"/>
          <p:nvPr/>
        </p:nvSpPr>
        <p:spPr>
          <a:xfrm>
            <a:off x="2297226" y="4941578"/>
            <a:ext cx="609600"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800" dirty="0"/>
              <a:t>Click “Run Report”</a:t>
            </a:r>
          </a:p>
        </p:txBody>
      </p:sp>
      <p:sp>
        <p:nvSpPr>
          <p:cNvPr id="5" name="Right Arrow 4"/>
          <p:cNvSpPr/>
          <p:nvPr/>
        </p:nvSpPr>
        <p:spPr>
          <a:xfrm rot="10261920">
            <a:off x="858787" y="5075815"/>
            <a:ext cx="1508838" cy="208270"/>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853695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10" y="3048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Getting the report into your computer</a:t>
            </a:r>
            <a:endParaRPr lang="en-US" sz="800" dirty="0">
              <a:solidFill>
                <a:schemeClr val="bg1"/>
              </a:solidFill>
            </a:endParaRPr>
          </a:p>
        </p:txBody>
      </p:sp>
      <p:sp>
        <p:nvSpPr>
          <p:cNvPr id="2" name="Rectangle 1"/>
          <p:cNvSpPr/>
          <p:nvPr/>
        </p:nvSpPr>
        <p:spPr>
          <a:xfrm>
            <a:off x="6324600" y="2196802"/>
            <a:ext cx="2438400" cy="3554819"/>
          </a:xfrm>
          <a:prstGeom prst="rect">
            <a:avLst/>
          </a:prstGeom>
        </p:spPr>
        <p:txBody>
          <a:bodyPr wrap="square">
            <a:spAutoFit/>
          </a:bodyPr>
          <a:lstStyle/>
          <a:p>
            <a:pPr marL="0" lvl="1">
              <a:spcAft>
                <a:spcPts val="600"/>
              </a:spcAft>
            </a:pPr>
            <a:r>
              <a:rPr lang="en-US" sz="2000" dirty="0">
                <a:solidFill>
                  <a:schemeClr val="tx2">
                    <a:lumMod val="50000"/>
                  </a:schemeClr>
                </a:solidFill>
                <a:ea typeface="+mj-ea"/>
                <a:cs typeface="+mj-cs"/>
              </a:rPr>
              <a:t>To export the report and save the data to your computer</a:t>
            </a:r>
          </a:p>
          <a:p>
            <a:pPr marL="0" lvl="1">
              <a:spcAft>
                <a:spcPts val="600"/>
              </a:spcAft>
            </a:pPr>
            <a:endParaRPr lang="en-US" sz="2000" dirty="0">
              <a:solidFill>
                <a:schemeClr val="tx2">
                  <a:lumMod val="50000"/>
                </a:schemeClr>
              </a:solidFill>
              <a:ea typeface="+mj-ea"/>
              <a:cs typeface="+mj-cs"/>
            </a:endParaRPr>
          </a:p>
          <a:p>
            <a:pPr marL="0" lvl="1">
              <a:spcAft>
                <a:spcPts val="600"/>
              </a:spcAft>
            </a:pPr>
            <a:r>
              <a:rPr lang="en-US" sz="2000" dirty="0">
                <a:solidFill>
                  <a:schemeClr val="tx2">
                    <a:lumMod val="50000"/>
                  </a:schemeClr>
                </a:solidFill>
                <a:ea typeface="+mj-ea"/>
                <a:cs typeface="+mj-cs"/>
              </a:rPr>
              <a:t>1. Click on the floppy disk icon</a:t>
            </a:r>
          </a:p>
          <a:p>
            <a:pPr marL="0" lvl="1">
              <a:spcAft>
                <a:spcPts val="600"/>
              </a:spcAft>
            </a:pPr>
            <a:endParaRPr lang="en-US" sz="2000" dirty="0">
              <a:solidFill>
                <a:schemeClr val="tx2">
                  <a:lumMod val="50000"/>
                </a:schemeClr>
              </a:solidFill>
              <a:ea typeface="+mj-ea"/>
              <a:cs typeface="+mj-cs"/>
            </a:endParaRPr>
          </a:p>
          <a:p>
            <a:pPr marL="0" lvl="1">
              <a:spcAft>
                <a:spcPts val="600"/>
              </a:spcAft>
            </a:pPr>
            <a:r>
              <a:rPr lang="en-US" sz="2000" dirty="0">
                <a:solidFill>
                  <a:schemeClr val="tx2">
                    <a:lumMod val="50000"/>
                  </a:schemeClr>
                </a:solidFill>
                <a:ea typeface="+mj-ea"/>
                <a:cs typeface="+mj-cs"/>
              </a:rPr>
              <a:t>2. Select the format you want saved</a:t>
            </a:r>
          </a:p>
          <a:p>
            <a:pPr marL="0" lvl="1">
              <a:spcAft>
                <a:spcPts val="600"/>
              </a:spcAft>
            </a:pPr>
            <a:r>
              <a:rPr lang="en-US" sz="2000" dirty="0">
                <a:solidFill>
                  <a:schemeClr val="tx2">
                    <a:lumMod val="50000"/>
                  </a:schemeClr>
                </a:solidFill>
                <a:ea typeface="+mj-ea"/>
                <a:cs typeface="+mj-cs"/>
              </a:rPr>
              <a:t>(CSV recommended)</a:t>
            </a:r>
          </a:p>
        </p:txBody>
      </p:sp>
      <p:pic>
        <p:nvPicPr>
          <p:cNvPr id="3" name="Picture 2"/>
          <p:cNvPicPr>
            <a:picLocks noChangeAspect="1"/>
          </p:cNvPicPr>
          <p:nvPr/>
        </p:nvPicPr>
        <p:blipFill>
          <a:blip r:embed="rId3"/>
          <a:stretch>
            <a:fillRect/>
          </a:stretch>
        </p:blipFill>
        <p:spPr>
          <a:xfrm>
            <a:off x="304800" y="1878737"/>
            <a:ext cx="5562600" cy="411400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ight Arrow 4"/>
          <p:cNvSpPr/>
          <p:nvPr/>
        </p:nvSpPr>
        <p:spPr>
          <a:xfrm rot="10800000">
            <a:off x="5029200" y="4038599"/>
            <a:ext cx="1219200" cy="154679"/>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22225">
                <a:solidFill>
                  <a:schemeClr val="accent2"/>
                </a:solidFill>
                <a:prstDash val="solid"/>
              </a:ln>
              <a:solidFill>
                <a:schemeClr val="accent2">
                  <a:lumMod val="40000"/>
                  <a:lumOff val="60000"/>
                </a:schemeClr>
              </a:solidFill>
            </a:endParaRPr>
          </a:p>
        </p:txBody>
      </p:sp>
      <p:sp>
        <p:nvSpPr>
          <p:cNvPr id="6" name="Slide Number Placeholder 5"/>
          <p:cNvSpPr>
            <a:spLocks noGrp="1"/>
          </p:cNvSpPr>
          <p:nvPr>
            <p:ph type="sldNum" sz="quarter" idx="12"/>
          </p:nvPr>
        </p:nvSpPr>
        <p:spPr/>
        <p:txBody>
          <a:bodyPr/>
          <a:lstStyle/>
          <a:p>
            <a:fld id="{EBFF2294-7853-4F86-BD16-9D9D7D857176}" type="slidenum">
              <a:rPr lang="en-US" smtClean="0"/>
              <a:pPr/>
              <a:t>17</a:t>
            </a:fld>
            <a:endParaRPr lang="en-US" dirty="0"/>
          </a:p>
        </p:txBody>
      </p:sp>
    </p:spTree>
    <p:extLst>
      <p:ext uri="{BB962C8B-B14F-4D97-AF65-F5344CB8AC3E}">
        <p14:creationId xmlns:p14="http://schemas.microsoft.com/office/powerpoint/2010/main" val="3439178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10" y="3048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Using the report to alert your staff</a:t>
            </a:r>
            <a:endParaRPr lang="en-US" sz="800" dirty="0">
              <a:solidFill>
                <a:schemeClr val="bg1"/>
              </a:solidFill>
            </a:endParaRPr>
          </a:p>
        </p:txBody>
      </p:sp>
      <p:sp>
        <p:nvSpPr>
          <p:cNvPr id="2" name="Rectangle 1"/>
          <p:cNvSpPr/>
          <p:nvPr/>
        </p:nvSpPr>
        <p:spPr>
          <a:xfrm>
            <a:off x="457200" y="2196802"/>
            <a:ext cx="8305800" cy="4170372"/>
          </a:xfrm>
          <a:prstGeom prst="rect">
            <a:avLst/>
          </a:prstGeom>
        </p:spPr>
        <p:txBody>
          <a:bodyPr wrap="square">
            <a:spAutoFit/>
          </a:bodyPr>
          <a:lstStyle/>
          <a:p>
            <a:pPr marL="0" lvl="1">
              <a:spcAft>
                <a:spcPts val="600"/>
              </a:spcAft>
            </a:pPr>
            <a:r>
              <a:rPr lang="en-US" sz="2000" dirty="0">
                <a:solidFill>
                  <a:schemeClr val="tx2">
                    <a:lumMod val="50000"/>
                  </a:schemeClr>
                </a:solidFill>
                <a:ea typeface="+mj-ea"/>
                <a:cs typeface="+mj-cs"/>
              </a:rPr>
              <a:t>When you export to your computer you will see it is a spreadsheet</a:t>
            </a:r>
          </a:p>
          <a:p>
            <a:pPr lvl="1" indent="-457200">
              <a:spcAft>
                <a:spcPts val="600"/>
              </a:spcAft>
              <a:buFont typeface="+mj-lt"/>
              <a:buAutoNum type="arabicPeriod"/>
            </a:pPr>
            <a:r>
              <a:rPr lang="en-US" sz="2000" dirty="0">
                <a:solidFill>
                  <a:schemeClr val="tx2">
                    <a:lumMod val="50000"/>
                  </a:schemeClr>
                </a:solidFill>
                <a:ea typeface="+mj-ea"/>
                <a:cs typeface="+mj-cs"/>
              </a:rPr>
              <a:t>Save the report to your computer</a:t>
            </a:r>
          </a:p>
          <a:p>
            <a:pPr lvl="1" indent="-457200">
              <a:spcAft>
                <a:spcPts val="600"/>
              </a:spcAft>
              <a:buFont typeface="+mj-lt"/>
              <a:buAutoNum type="arabicPeriod"/>
            </a:pPr>
            <a:r>
              <a:rPr lang="en-US" sz="2000" dirty="0">
                <a:solidFill>
                  <a:schemeClr val="tx2">
                    <a:lumMod val="50000"/>
                  </a:schemeClr>
                </a:solidFill>
                <a:ea typeface="+mj-ea"/>
                <a:cs typeface="+mj-cs"/>
              </a:rPr>
              <a:t>Click on the triangle between “1” and “A” in the far-left corner of your spreadsheet.  </a:t>
            </a:r>
          </a:p>
          <a:p>
            <a:pPr marL="1079500" lvl="2" indent="-390525">
              <a:spcAft>
                <a:spcPts val="600"/>
              </a:spcAft>
              <a:buFont typeface="+mj-lt"/>
              <a:buAutoNum type="alphaLcParenR"/>
            </a:pPr>
            <a:r>
              <a:rPr lang="en-US" sz="2000" dirty="0">
                <a:solidFill>
                  <a:schemeClr val="tx2">
                    <a:lumMod val="50000"/>
                  </a:schemeClr>
                </a:solidFill>
                <a:ea typeface="+mj-ea"/>
                <a:cs typeface="+mj-cs"/>
              </a:rPr>
              <a:t>This will highlight your entire spreadsheet</a:t>
            </a:r>
          </a:p>
          <a:p>
            <a:pPr lvl="1" indent="-457200">
              <a:spcAft>
                <a:spcPts val="600"/>
              </a:spcAft>
              <a:buFont typeface="+mj-lt"/>
              <a:buAutoNum type="arabicPeriod"/>
            </a:pPr>
            <a:r>
              <a:rPr lang="en-US" sz="2000" dirty="0">
                <a:solidFill>
                  <a:schemeClr val="tx2">
                    <a:lumMod val="50000"/>
                  </a:schemeClr>
                </a:solidFill>
                <a:ea typeface="+mj-ea"/>
                <a:cs typeface="+mj-cs"/>
              </a:rPr>
              <a:t>Click on “Data” within the top menu bar</a:t>
            </a:r>
          </a:p>
          <a:p>
            <a:pPr marL="1035050" lvl="2" indent="-346075">
              <a:spcAft>
                <a:spcPts val="600"/>
              </a:spcAft>
              <a:buFont typeface="+mj-lt"/>
              <a:buAutoNum type="alphaLcParenR"/>
            </a:pPr>
            <a:r>
              <a:rPr lang="en-US" sz="2000" dirty="0">
                <a:solidFill>
                  <a:schemeClr val="tx2">
                    <a:lumMod val="50000"/>
                  </a:schemeClr>
                </a:solidFill>
                <a:ea typeface="+mj-ea"/>
                <a:cs typeface="+mj-cs"/>
              </a:rPr>
              <a:t>Select “Remove Duplicates” within the top menu</a:t>
            </a:r>
          </a:p>
          <a:p>
            <a:pPr marL="1035050" lvl="2" indent="-346075">
              <a:spcAft>
                <a:spcPts val="600"/>
              </a:spcAft>
              <a:buFont typeface="+mj-lt"/>
              <a:buAutoNum type="alphaLcParenR"/>
            </a:pPr>
            <a:r>
              <a:rPr lang="en-US" sz="2000" dirty="0">
                <a:solidFill>
                  <a:schemeClr val="tx2">
                    <a:lumMod val="50000"/>
                  </a:schemeClr>
                </a:solidFill>
                <a:ea typeface="+mj-ea"/>
                <a:cs typeface="+mj-cs"/>
              </a:rPr>
              <a:t>Make sure the only box checked is the box for “</a:t>
            </a:r>
            <a:r>
              <a:rPr lang="en-US" sz="2000" dirty="0" err="1">
                <a:solidFill>
                  <a:schemeClr val="tx2">
                    <a:lumMod val="50000"/>
                  </a:schemeClr>
                </a:solidFill>
                <a:ea typeface="+mj-ea"/>
                <a:cs typeface="+mj-cs"/>
              </a:rPr>
              <a:t>Record_ID</a:t>
            </a:r>
            <a:r>
              <a:rPr lang="en-US" sz="2000" dirty="0">
                <a:solidFill>
                  <a:schemeClr val="tx2">
                    <a:lumMod val="50000"/>
                  </a:schemeClr>
                </a:solidFill>
                <a:ea typeface="+mj-ea"/>
                <a:cs typeface="+mj-cs"/>
              </a:rPr>
              <a:t>”</a:t>
            </a:r>
          </a:p>
          <a:p>
            <a:pPr marL="1035050" lvl="2" indent="-346075">
              <a:spcAft>
                <a:spcPts val="600"/>
              </a:spcAft>
              <a:buFont typeface="+mj-lt"/>
              <a:buAutoNum type="alphaLcParenR"/>
            </a:pPr>
            <a:r>
              <a:rPr lang="en-US" sz="2000" dirty="0">
                <a:solidFill>
                  <a:schemeClr val="tx2">
                    <a:lumMod val="50000"/>
                  </a:schemeClr>
                </a:solidFill>
                <a:ea typeface="+mj-ea"/>
                <a:cs typeface="+mj-cs"/>
              </a:rPr>
              <a:t>Click “OK”</a:t>
            </a:r>
          </a:p>
          <a:p>
            <a:pPr lvl="1" indent="-457200">
              <a:spcAft>
                <a:spcPts val="600"/>
              </a:spcAft>
              <a:buFont typeface="+mj-lt"/>
              <a:buAutoNum type="arabicPeriod"/>
            </a:pPr>
            <a:r>
              <a:rPr lang="en-US" sz="2000" dirty="0">
                <a:solidFill>
                  <a:schemeClr val="tx2">
                    <a:lumMod val="50000"/>
                  </a:schemeClr>
                </a:solidFill>
                <a:ea typeface="+mj-ea"/>
                <a:cs typeface="+mj-cs"/>
              </a:rPr>
              <a:t>You now have the unique case IDs needing staff attention</a:t>
            </a:r>
          </a:p>
          <a:p>
            <a:pPr marL="457200" lvl="2">
              <a:spcAft>
                <a:spcPts val="600"/>
              </a:spcAft>
            </a:pPr>
            <a:endParaRPr lang="en-US" sz="2000" dirty="0">
              <a:solidFill>
                <a:schemeClr val="tx2">
                  <a:lumMod val="50000"/>
                </a:schemeClr>
              </a:solidFill>
              <a:ea typeface="+mj-ea"/>
              <a:cs typeface="+mj-cs"/>
            </a:endParaRPr>
          </a:p>
        </p:txBody>
      </p:sp>
      <p:sp>
        <p:nvSpPr>
          <p:cNvPr id="6" name="Slide Number Placeholder 5"/>
          <p:cNvSpPr>
            <a:spLocks noGrp="1"/>
          </p:cNvSpPr>
          <p:nvPr>
            <p:ph type="sldNum" sz="quarter" idx="12"/>
          </p:nvPr>
        </p:nvSpPr>
        <p:spPr/>
        <p:txBody>
          <a:bodyPr/>
          <a:lstStyle/>
          <a:p>
            <a:fld id="{EBFF2294-7853-4F86-BD16-9D9D7D857176}" type="slidenum">
              <a:rPr lang="en-US" smtClean="0"/>
              <a:pPr/>
              <a:t>18</a:t>
            </a:fld>
            <a:endParaRPr lang="en-US" dirty="0"/>
          </a:p>
        </p:txBody>
      </p:sp>
    </p:spTree>
    <p:extLst>
      <p:ext uri="{BB962C8B-B14F-4D97-AF65-F5344CB8AC3E}">
        <p14:creationId xmlns:p14="http://schemas.microsoft.com/office/powerpoint/2010/main" val="2076818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10" y="3048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endParaRPr lang="en-US" sz="3400" dirty="0">
              <a:solidFill>
                <a:schemeClr val="bg1"/>
              </a:solidFill>
            </a:endParaRPr>
          </a:p>
        </p:txBody>
      </p:sp>
      <p:sp>
        <p:nvSpPr>
          <p:cNvPr id="2" name="Rectangle 1"/>
          <p:cNvSpPr/>
          <p:nvPr/>
        </p:nvSpPr>
        <p:spPr>
          <a:xfrm>
            <a:off x="298655" y="3212112"/>
            <a:ext cx="8674510" cy="1708160"/>
          </a:xfrm>
          <a:prstGeom prst="rect">
            <a:avLst/>
          </a:prstGeom>
        </p:spPr>
        <p:txBody>
          <a:bodyPr wrap="square">
            <a:spAutoFit/>
          </a:bodyPr>
          <a:lstStyle/>
          <a:p>
            <a:pPr marL="0" lvl="1" algn="ctr">
              <a:spcAft>
                <a:spcPts val="3000"/>
              </a:spcAft>
            </a:pPr>
            <a:r>
              <a:rPr lang="en-US" sz="4000" b="1" dirty="0">
                <a:solidFill>
                  <a:schemeClr val="tx2">
                    <a:lumMod val="75000"/>
                  </a:schemeClr>
                </a:solidFill>
                <a:ea typeface="+mj-ea"/>
                <a:cs typeface="+mj-cs"/>
              </a:rPr>
              <a:t>Required WF1 Data Entry</a:t>
            </a:r>
          </a:p>
          <a:p>
            <a:pPr marL="0" lvl="1" algn="ctr">
              <a:spcAft>
                <a:spcPts val="3000"/>
              </a:spcAft>
            </a:pPr>
            <a:r>
              <a:rPr lang="en-US" sz="4000" b="1" dirty="0">
                <a:solidFill>
                  <a:schemeClr val="tx2">
                    <a:lumMod val="75000"/>
                  </a:schemeClr>
                </a:solidFill>
                <a:ea typeface="+mj-ea"/>
                <a:cs typeface="+mj-cs"/>
              </a:rPr>
              <a:t>For the PY20 Grant Closeouts</a:t>
            </a:r>
            <a:endParaRPr lang="en-US" sz="5000" b="1" dirty="0">
              <a:solidFill>
                <a:schemeClr val="accent1">
                  <a:lumMod val="50000"/>
                </a:schemeClr>
              </a:solidFill>
              <a:ea typeface="+mj-ea"/>
              <a:cs typeface="+mj-cs"/>
            </a:endParaRPr>
          </a:p>
        </p:txBody>
      </p:sp>
      <p:sp>
        <p:nvSpPr>
          <p:cNvPr id="3" name="Slide Number Placeholder 2"/>
          <p:cNvSpPr>
            <a:spLocks noGrp="1"/>
          </p:cNvSpPr>
          <p:nvPr>
            <p:ph type="sldNum" sz="quarter" idx="12"/>
          </p:nvPr>
        </p:nvSpPr>
        <p:spPr/>
        <p:txBody>
          <a:bodyPr/>
          <a:lstStyle/>
          <a:p>
            <a:fld id="{EBFF2294-7853-4F86-BD16-9D9D7D857176}" type="slidenum">
              <a:rPr lang="en-US" smtClean="0"/>
              <a:pPr/>
              <a:t>19</a:t>
            </a:fld>
            <a:endParaRPr lang="en-US" dirty="0"/>
          </a:p>
        </p:txBody>
      </p:sp>
    </p:spTree>
    <p:extLst>
      <p:ext uri="{BB962C8B-B14F-4D97-AF65-F5344CB8AC3E}">
        <p14:creationId xmlns:p14="http://schemas.microsoft.com/office/powerpoint/2010/main" val="425546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10" y="3048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IN THIS GUIDE</a:t>
            </a:r>
          </a:p>
        </p:txBody>
      </p:sp>
      <p:sp>
        <p:nvSpPr>
          <p:cNvPr id="3" name="Slide Number Placeholder 2"/>
          <p:cNvSpPr>
            <a:spLocks noGrp="1"/>
          </p:cNvSpPr>
          <p:nvPr>
            <p:ph type="sldNum" sz="quarter" idx="12"/>
          </p:nvPr>
        </p:nvSpPr>
        <p:spPr/>
        <p:txBody>
          <a:bodyPr/>
          <a:lstStyle/>
          <a:p>
            <a:fld id="{EBFF2294-7853-4F86-BD16-9D9D7D857176}" type="slidenum">
              <a:rPr lang="en-US" smtClean="0"/>
              <a:pPr/>
              <a:t>2</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95732245"/>
              </p:ext>
            </p:extLst>
          </p:nvPr>
        </p:nvGraphicFramePr>
        <p:xfrm>
          <a:off x="457200" y="1981200"/>
          <a:ext cx="8229600" cy="4191003"/>
        </p:xfrm>
        <a:graphic>
          <a:graphicData uri="http://schemas.openxmlformats.org/drawingml/2006/table">
            <a:tbl>
              <a:tblPr/>
              <a:tblGrid>
                <a:gridCol w="6131859">
                  <a:extLst>
                    <a:ext uri="{9D8B030D-6E8A-4147-A177-3AD203B41FA5}">
                      <a16:colId xmlns:a16="http://schemas.microsoft.com/office/drawing/2014/main" val="20000"/>
                    </a:ext>
                  </a:extLst>
                </a:gridCol>
                <a:gridCol w="2097741">
                  <a:extLst>
                    <a:ext uri="{9D8B030D-6E8A-4147-A177-3AD203B41FA5}">
                      <a16:colId xmlns:a16="http://schemas.microsoft.com/office/drawing/2014/main" val="20001"/>
                    </a:ext>
                  </a:extLst>
                </a:gridCol>
              </a:tblGrid>
              <a:tr h="359832">
                <a:tc>
                  <a:txBody>
                    <a:bodyPr/>
                    <a:lstStyle/>
                    <a:p>
                      <a:pPr algn="l" fontAlgn="b"/>
                      <a:r>
                        <a:rPr lang="en-US" sz="1500" b="1" i="0" u="none" strike="noStrike" dirty="0">
                          <a:solidFill>
                            <a:schemeClr val="tx2">
                              <a:lumMod val="50000"/>
                            </a:schemeClr>
                          </a:solidFill>
                          <a:effectLst/>
                          <a:latin typeface="Calibri" panose="020F0502020204030204" pitchFamily="34" charset="0"/>
                        </a:rPr>
                        <a:t>GUIDE TOPIC</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500" b="1" i="0" u="none" strike="noStrike" dirty="0">
                          <a:solidFill>
                            <a:schemeClr val="tx2">
                              <a:lumMod val="50000"/>
                            </a:schemeClr>
                          </a:solidFill>
                          <a:effectLst/>
                          <a:latin typeface="Calibri" panose="020F0502020204030204" pitchFamily="34" charset="0"/>
                        </a:rPr>
                        <a:t>SLIDE NUMBERS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0998">
                <a:tc>
                  <a:txBody>
                    <a:bodyPr/>
                    <a:lstStyle/>
                    <a:p>
                      <a:pPr algn="l" fontAlgn="b"/>
                      <a:r>
                        <a:rPr lang="en-US" sz="1500" b="1" i="0" u="none" strike="noStrike" dirty="0">
                          <a:solidFill>
                            <a:schemeClr val="tx2">
                              <a:lumMod val="50000"/>
                            </a:schemeClr>
                          </a:solidFill>
                          <a:effectLst/>
                          <a:latin typeface="Calibri" panose="020F0502020204030204" pitchFamily="34" charset="0"/>
                        </a:rPr>
                        <a:t>Differences between Program Year, Performance Year, and Grant Year</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dirty="0">
                          <a:solidFill>
                            <a:schemeClr val="tx2">
                              <a:lumMod val="50000"/>
                            </a:schemeClr>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0998">
                <a:tc>
                  <a:txBody>
                    <a:bodyPr/>
                    <a:lstStyle/>
                    <a:p>
                      <a:pPr algn="l" fontAlgn="b"/>
                      <a:r>
                        <a:rPr lang="en-US" sz="1500" b="1" i="0" u="none" strike="noStrike" dirty="0">
                          <a:solidFill>
                            <a:schemeClr val="tx2">
                              <a:lumMod val="50000"/>
                            </a:schemeClr>
                          </a:solidFill>
                          <a:effectLst/>
                          <a:latin typeface="Calibri" panose="020F0502020204030204" pitchFamily="34" charset="0"/>
                        </a:rPr>
                        <a:t>Differences in “PY” and “FY”</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dirty="0">
                          <a:solidFill>
                            <a:schemeClr val="tx2">
                              <a:lumMod val="50000"/>
                            </a:schemeClr>
                          </a:solidFill>
                          <a:effectLst/>
                          <a:latin typeface="Calibri" panose="020F0502020204030204" pitchFamily="34" charset="0"/>
                        </a:rPr>
                        <a:t>4 – 5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80998">
                <a:tc>
                  <a:txBody>
                    <a:bodyPr/>
                    <a:lstStyle/>
                    <a:p>
                      <a:pPr algn="l" fontAlgn="b"/>
                      <a:r>
                        <a:rPr lang="en-US" sz="1500" b="1" i="0" u="none" strike="noStrike" dirty="0">
                          <a:solidFill>
                            <a:schemeClr val="tx2">
                              <a:lumMod val="50000"/>
                            </a:schemeClr>
                          </a:solidFill>
                          <a:effectLst/>
                          <a:latin typeface="Calibri" panose="020F0502020204030204" pitchFamily="34" charset="0"/>
                        </a:rPr>
                        <a:t>Grant Periods – How long are they?</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dirty="0">
                          <a:solidFill>
                            <a:schemeClr val="tx2">
                              <a:lumMod val="50000"/>
                            </a:schemeClr>
                          </a:solidFill>
                          <a:effectLst/>
                          <a:latin typeface="Calibri" panose="020F0502020204030204" pitchFamily="34" charset="0"/>
                        </a:rPr>
                        <a:t>6 – 8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02189">
                <a:tc>
                  <a:txBody>
                    <a:bodyPr/>
                    <a:lstStyle/>
                    <a:p>
                      <a:pPr algn="l" fontAlgn="b"/>
                      <a:r>
                        <a:rPr lang="en-US" sz="1500" b="1" i="0" u="none" strike="noStrike" dirty="0">
                          <a:solidFill>
                            <a:schemeClr val="tx2">
                              <a:lumMod val="50000"/>
                            </a:schemeClr>
                          </a:solidFill>
                          <a:effectLst/>
                          <a:latin typeface="Calibri" panose="020F0502020204030204" pitchFamily="34" charset="0"/>
                        </a:rPr>
                        <a:t>Number 1 reason activities need updating due to funding streams</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dirty="0">
                          <a:solidFill>
                            <a:schemeClr val="tx2">
                              <a:lumMod val="50000"/>
                            </a:schemeClr>
                          </a:solidFill>
                          <a:effectLst/>
                          <a:latin typeface="Calibri" panose="020F0502020204030204" pitchFamily="34" charset="0"/>
                        </a:rPr>
                        <a:t>9 – 10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80998">
                <a:tc>
                  <a:txBody>
                    <a:bodyPr/>
                    <a:lstStyle/>
                    <a:p>
                      <a:pPr algn="l" fontAlgn="b"/>
                      <a:r>
                        <a:rPr lang="en-US" sz="1500" b="1" i="0" u="none" strike="noStrike" dirty="0">
                          <a:solidFill>
                            <a:schemeClr val="tx2">
                              <a:lumMod val="50000"/>
                            </a:schemeClr>
                          </a:solidFill>
                          <a:effectLst/>
                          <a:latin typeface="Calibri" panose="020F0502020204030204" pitchFamily="34" charset="0"/>
                        </a:rPr>
                        <a:t>How to find cases needing funding information updates</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dirty="0">
                          <a:solidFill>
                            <a:schemeClr val="tx2">
                              <a:lumMod val="50000"/>
                            </a:schemeClr>
                          </a:solidFill>
                          <a:effectLst/>
                          <a:latin typeface="Calibri" panose="020F0502020204030204" pitchFamily="34" charset="0"/>
                        </a:rPr>
                        <a:t>11 – 18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80998">
                <a:tc>
                  <a:txBody>
                    <a:bodyPr/>
                    <a:lstStyle/>
                    <a:p>
                      <a:pPr algn="l" fontAlgn="b"/>
                      <a:r>
                        <a:rPr lang="en-US" sz="1500" b="1" i="0" u="none" strike="noStrike" dirty="0">
                          <a:solidFill>
                            <a:schemeClr val="tx2">
                              <a:lumMod val="50000"/>
                            </a:schemeClr>
                          </a:solidFill>
                          <a:effectLst/>
                          <a:latin typeface="Calibri" panose="020F0502020204030204" pitchFamily="34" charset="0"/>
                        </a:rPr>
                        <a:t>How to update activities with new funding information</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dirty="0">
                          <a:solidFill>
                            <a:schemeClr val="tx2">
                              <a:lumMod val="50000"/>
                            </a:schemeClr>
                          </a:solidFill>
                          <a:effectLst/>
                          <a:latin typeface="Calibri" panose="020F0502020204030204" pitchFamily="34" charset="0"/>
                        </a:rPr>
                        <a:t>19 – 25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80998">
                <a:tc>
                  <a:txBody>
                    <a:bodyPr/>
                    <a:lstStyle/>
                    <a:p>
                      <a:pPr algn="l" fontAlgn="b"/>
                      <a:r>
                        <a:rPr lang="en-US" sz="1500" b="1" i="0" u="none" strike="noStrike" dirty="0">
                          <a:solidFill>
                            <a:schemeClr val="tx2">
                              <a:lumMod val="50000"/>
                            </a:schemeClr>
                          </a:solidFill>
                          <a:effectLst/>
                          <a:latin typeface="Calibri" panose="020F0502020204030204" pitchFamily="34" charset="0"/>
                        </a:rPr>
                        <a:t>Number 2 reason activities need updating due to funding streams</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dirty="0">
                          <a:solidFill>
                            <a:schemeClr val="tx2">
                              <a:lumMod val="50000"/>
                            </a:schemeClr>
                          </a:solidFill>
                          <a:effectLst/>
                          <a:latin typeface="Calibri" panose="020F0502020204030204" pitchFamily="34" charset="0"/>
                        </a:rPr>
                        <a:t>26 – 27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80998">
                <a:tc>
                  <a:txBody>
                    <a:bodyPr/>
                    <a:lstStyle/>
                    <a:p>
                      <a:pPr algn="l" fontAlgn="b"/>
                      <a:r>
                        <a:rPr lang="en-US" sz="1500" b="1" i="0" u="none" strike="noStrike" dirty="0">
                          <a:solidFill>
                            <a:schemeClr val="tx2">
                              <a:lumMod val="50000"/>
                            </a:schemeClr>
                          </a:solidFill>
                          <a:effectLst/>
                          <a:latin typeface="Calibri" panose="020F0502020204030204" pitchFamily="34" charset="0"/>
                        </a:rPr>
                        <a:t>Other important information to know during grant closeouts</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dirty="0">
                          <a:solidFill>
                            <a:schemeClr val="tx2">
                              <a:lumMod val="50000"/>
                            </a:schemeClr>
                          </a:solidFill>
                          <a:effectLst/>
                          <a:latin typeface="Calibri" panose="020F0502020204030204" pitchFamily="34" charset="0"/>
                        </a:rPr>
                        <a:t>28 – 31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044401"/>
                  </a:ext>
                </a:extLst>
              </a:tr>
              <a:tr h="380998">
                <a:tc>
                  <a:txBody>
                    <a:bodyPr/>
                    <a:lstStyle/>
                    <a:p>
                      <a:pPr algn="l" fontAlgn="b"/>
                      <a:r>
                        <a:rPr lang="en-US" sz="1500" b="1" i="0" u="none" strike="noStrike" dirty="0">
                          <a:solidFill>
                            <a:schemeClr val="tx2">
                              <a:lumMod val="50000"/>
                            </a:schemeClr>
                          </a:solidFill>
                          <a:effectLst/>
                          <a:latin typeface="Calibri" panose="020F0502020204030204" pitchFamily="34" charset="0"/>
                        </a:rPr>
                        <a:t>Important reminders on performance indicators and cohorts</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500" b="1" i="0" u="none" strike="noStrike" dirty="0">
                          <a:solidFill>
                            <a:schemeClr val="tx2">
                              <a:lumMod val="50000"/>
                            </a:schemeClr>
                          </a:solidFill>
                          <a:effectLst/>
                          <a:latin typeface="Calibri" panose="020F0502020204030204" pitchFamily="34" charset="0"/>
                        </a:rPr>
                        <a:t>32 – 40</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4686946"/>
                  </a:ext>
                </a:extLst>
              </a:tr>
              <a:tr h="380998">
                <a:tc>
                  <a:txBody>
                    <a:bodyPr/>
                    <a:lstStyle/>
                    <a:p>
                      <a:pPr algn="l" fontAlgn="b"/>
                      <a:r>
                        <a:rPr lang="en-US" sz="1500" b="1" i="0" u="none" strike="noStrike" dirty="0">
                          <a:solidFill>
                            <a:schemeClr val="tx2">
                              <a:lumMod val="50000"/>
                            </a:schemeClr>
                          </a:solidFill>
                          <a:effectLst/>
                          <a:latin typeface="Calibri" panose="020F0502020204030204" pitchFamily="34" charset="0"/>
                        </a:rPr>
                        <a:t>State Program Administrator Coordinator contact information</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500" b="1" i="0" u="none" strike="noStrike" dirty="0">
                          <a:solidFill>
                            <a:schemeClr val="tx2">
                              <a:lumMod val="50000"/>
                            </a:schemeClr>
                          </a:solidFill>
                          <a:effectLst/>
                          <a:latin typeface="Calibri" panose="020F0502020204030204" pitchFamily="34" charset="0"/>
                        </a:rPr>
                        <a:t>41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921840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85007"/>
            <a:ext cx="8839200" cy="1143000"/>
          </a:xfrm>
        </p:spPr>
        <p:txBody>
          <a:bodyPr>
            <a:noAutofit/>
          </a:bodyPr>
          <a:lstStyle/>
          <a:p>
            <a:pPr algn="ctr"/>
            <a:r>
              <a:rPr lang="en-US" sz="3400" dirty="0"/>
              <a:t>Staff need to find the services supported by the</a:t>
            </a:r>
            <a:br>
              <a:rPr lang="en-US" sz="3400" dirty="0"/>
            </a:br>
            <a:r>
              <a:rPr lang="en-US" sz="3400" dirty="0"/>
              <a:t>PY20 grants within each WF1 Case Record</a:t>
            </a:r>
          </a:p>
        </p:txBody>
      </p:sp>
      <p:sp>
        <p:nvSpPr>
          <p:cNvPr id="5" name="TextBox 4"/>
          <p:cNvSpPr txBox="1"/>
          <p:nvPr/>
        </p:nvSpPr>
        <p:spPr>
          <a:xfrm>
            <a:off x="383072" y="3575597"/>
            <a:ext cx="1717964" cy="323165"/>
          </a:xfrm>
          <a:prstGeom prst="rect">
            <a:avLst/>
          </a:prstGeom>
          <a:noFill/>
        </p:spPr>
        <p:txBody>
          <a:bodyPr wrap="square" rtlCol="0">
            <a:spAutoFit/>
          </a:bodyPr>
          <a:lstStyle/>
          <a:p>
            <a:pPr lvl="0" algn="ctr">
              <a:spcBef>
                <a:spcPct val="20000"/>
              </a:spcBef>
              <a:spcAft>
                <a:spcPts val="600"/>
              </a:spcAft>
            </a:pPr>
            <a:r>
              <a:rPr lang="en-US" sz="1500" b="1" dirty="0">
                <a:solidFill>
                  <a:schemeClr val="tx2">
                    <a:lumMod val="50000"/>
                  </a:schemeClr>
                </a:solidFill>
              </a:rPr>
              <a:t>PY20 State DW</a:t>
            </a:r>
          </a:p>
        </p:txBody>
      </p:sp>
      <p:sp>
        <p:nvSpPr>
          <p:cNvPr id="6" name="Slide Number Placeholder 5"/>
          <p:cNvSpPr>
            <a:spLocks noGrp="1"/>
          </p:cNvSpPr>
          <p:nvPr>
            <p:ph type="sldNum" sz="quarter" idx="12"/>
          </p:nvPr>
        </p:nvSpPr>
        <p:spPr/>
        <p:txBody>
          <a:bodyPr/>
          <a:lstStyle/>
          <a:p>
            <a:fld id="{EBFF2294-7853-4F86-BD16-9D9D7D857176}" type="slidenum">
              <a:rPr lang="en-US" smtClean="0"/>
              <a:t>20</a:t>
            </a:fld>
            <a:endParaRPr lang="en-US" dirty="0"/>
          </a:p>
        </p:txBody>
      </p:sp>
      <p:sp>
        <p:nvSpPr>
          <p:cNvPr id="16" name="TextBox 15"/>
          <p:cNvSpPr txBox="1"/>
          <p:nvPr/>
        </p:nvSpPr>
        <p:spPr>
          <a:xfrm>
            <a:off x="491600" y="4073122"/>
            <a:ext cx="1452418" cy="323165"/>
          </a:xfrm>
          <a:prstGeom prst="rect">
            <a:avLst/>
          </a:prstGeom>
          <a:noFill/>
        </p:spPr>
        <p:txBody>
          <a:bodyPr wrap="square" rtlCol="0">
            <a:spAutoFit/>
          </a:bodyPr>
          <a:lstStyle/>
          <a:p>
            <a:pPr lvl="0" algn="ctr">
              <a:spcBef>
                <a:spcPct val="20000"/>
              </a:spcBef>
              <a:spcAft>
                <a:spcPts val="600"/>
              </a:spcAft>
            </a:pPr>
            <a:r>
              <a:rPr lang="en-US" sz="1500" b="1" dirty="0">
                <a:solidFill>
                  <a:schemeClr val="tx2">
                    <a:lumMod val="50000"/>
                  </a:schemeClr>
                </a:solidFill>
              </a:rPr>
              <a:t>PY20 WIOA DW</a:t>
            </a:r>
          </a:p>
        </p:txBody>
      </p:sp>
      <p:sp>
        <p:nvSpPr>
          <p:cNvPr id="17" name="TextBox 16"/>
          <p:cNvSpPr txBox="1"/>
          <p:nvPr/>
        </p:nvSpPr>
        <p:spPr>
          <a:xfrm>
            <a:off x="515845" y="3068157"/>
            <a:ext cx="1452418" cy="323165"/>
          </a:xfrm>
          <a:prstGeom prst="rect">
            <a:avLst/>
          </a:prstGeom>
          <a:noFill/>
        </p:spPr>
        <p:txBody>
          <a:bodyPr wrap="square" rtlCol="0">
            <a:spAutoFit/>
          </a:bodyPr>
          <a:lstStyle/>
          <a:p>
            <a:pPr lvl="0" algn="ctr">
              <a:spcBef>
                <a:spcPct val="20000"/>
              </a:spcBef>
              <a:spcAft>
                <a:spcPts val="600"/>
              </a:spcAft>
            </a:pPr>
            <a:r>
              <a:rPr lang="en-US" sz="1500" b="1" dirty="0">
                <a:solidFill>
                  <a:schemeClr val="tx2">
                    <a:lumMod val="50000"/>
                  </a:schemeClr>
                </a:solidFill>
              </a:rPr>
              <a:t>PY21 State DW</a:t>
            </a:r>
          </a:p>
        </p:txBody>
      </p:sp>
      <p:sp>
        <p:nvSpPr>
          <p:cNvPr id="19" name="TextBox 18"/>
          <p:cNvSpPr txBox="1"/>
          <p:nvPr/>
        </p:nvSpPr>
        <p:spPr>
          <a:xfrm>
            <a:off x="-17317" y="5796420"/>
            <a:ext cx="9161318" cy="477054"/>
          </a:xfrm>
          <a:prstGeom prst="rect">
            <a:avLst/>
          </a:prstGeom>
          <a:noFill/>
        </p:spPr>
        <p:txBody>
          <a:bodyPr wrap="square" rtlCol="0">
            <a:spAutoFit/>
          </a:bodyPr>
          <a:lstStyle/>
          <a:p>
            <a:pPr lvl="0" algn="ctr">
              <a:spcBef>
                <a:spcPct val="20000"/>
              </a:spcBef>
              <a:spcAft>
                <a:spcPts val="600"/>
              </a:spcAft>
            </a:pPr>
            <a:r>
              <a:rPr lang="en-US" sz="2500" dirty="0">
                <a:solidFill>
                  <a:schemeClr val="accent2">
                    <a:lumMod val="75000"/>
                  </a:schemeClr>
                </a:solidFill>
              </a:rPr>
              <a:t>PY20 funding ends = 06/30/2022</a:t>
            </a:r>
          </a:p>
        </p:txBody>
      </p:sp>
      <p:sp>
        <p:nvSpPr>
          <p:cNvPr id="12" name="Right Arrow 11"/>
          <p:cNvSpPr/>
          <p:nvPr/>
        </p:nvSpPr>
        <p:spPr>
          <a:xfrm>
            <a:off x="1872436" y="4145886"/>
            <a:ext cx="457200" cy="154679"/>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22225">
                <a:solidFill>
                  <a:schemeClr val="accent2"/>
                </a:solidFill>
                <a:prstDash val="solid"/>
              </a:ln>
              <a:solidFill>
                <a:schemeClr val="accent2">
                  <a:lumMod val="40000"/>
                  <a:lumOff val="60000"/>
                </a:schemeClr>
              </a:solidFill>
            </a:endParaRPr>
          </a:p>
        </p:txBody>
      </p:sp>
      <p:sp>
        <p:nvSpPr>
          <p:cNvPr id="14" name="Right Arrow 13"/>
          <p:cNvSpPr/>
          <p:nvPr/>
        </p:nvSpPr>
        <p:spPr>
          <a:xfrm>
            <a:off x="1872436" y="3145483"/>
            <a:ext cx="457200" cy="154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Arrow 11">
            <a:extLst>
              <a:ext uri="{FF2B5EF4-FFF2-40B4-BE49-F238E27FC236}">
                <a16:creationId xmlns:a16="http://schemas.microsoft.com/office/drawing/2014/main" id="{B235FAFC-BA2B-4685-BB45-8B408B087C23}"/>
              </a:ext>
            </a:extLst>
          </p:cNvPr>
          <p:cNvSpPr/>
          <p:nvPr/>
        </p:nvSpPr>
        <p:spPr>
          <a:xfrm>
            <a:off x="1872436" y="3648391"/>
            <a:ext cx="457200" cy="154679"/>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22225">
                <a:solidFill>
                  <a:schemeClr val="accent2"/>
                </a:solidFill>
                <a:prstDash val="solid"/>
              </a:ln>
              <a:solidFill>
                <a:schemeClr val="accent2">
                  <a:lumMod val="40000"/>
                  <a:lumOff val="60000"/>
                </a:schemeClr>
              </a:solidFill>
            </a:endParaRPr>
          </a:p>
        </p:txBody>
      </p:sp>
      <p:pic>
        <p:nvPicPr>
          <p:cNvPr id="13" name="Picture 12">
            <a:extLst>
              <a:ext uri="{FF2B5EF4-FFF2-40B4-BE49-F238E27FC236}">
                <a16:creationId xmlns:a16="http://schemas.microsoft.com/office/drawing/2014/main" id="{8D3B3319-8B29-45C2-94C9-41EBE9C3076B}"/>
              </a:ext>
            </a:extLst>
          </p:cNvPr>
          <p:cNvPicPr>
            <a:picLocks noChangeAspect="1"/>
          </p:cNvPicPr>
          <p:nvPr/>
        </p:nvPicPr>
        <p:blipFill>
          <a:blip r:embed="rId2"/>
          <a:stretch>
            <a:fillRect/>
          </a:stretch>
        </p:blipFill>
        <p:spPr>
          <a:xfrm>
            <a:off x="2362200" y="1993748"/>
            <a:ext cx="6280675" cy="36061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0" name="Right Arrow 11">
            <a:extLst>
              <a:ext uri="{FF2B5EF4-FFF2-40B4-BE49-F238E27FC236}">
                <a16:creationId xmlns:a16="http://schemas.microsoft.com/office/drawing/2014/main" id="{EFDCD24E-34DA-4EB1-8CC8-F9CBEFE9689D}"/>
              </a:ext>
            </a:extLst>
          </p:cNvPr>
          <p:cNvSpPr/>
          <p:nvPr/>
        </p:nvSpPr>
        <p:spPr>
          <a:xfrm>
            <a:off x="1858241" y="4646690"/>
            <a:ext cx="457200" cy="154679"/>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22225">
                <a:solidFill>
                  <a:schemeClr val="accent2"/>
                </a:solidFill>
                <a:prstDash val="solid"/>
              </a:ln>
              <a:solidFill>
                <a:schemeClr val="accent2">
                  <a:lumMod val="40000"/>
                  <a:lumOff val="60000"/>
                </a:schemeClr>
              </a:solidFill>
            </a:endParaRPr>
          </a:p>
        </p:txBody>
      </p:sp>
      <p:sp>
        <p:nvSpPr>
          <p:cNvPr id="32" name="Right Arrow 11">
            <a:extLst>
              <a:ext uri="{FF2B5EF4-FFF2-40B4-BE49-F238E27FC236}">
                <a16:creationId xmlns:a16="http://schemas.microsoft.com/office/drawing/2014/main" id="{CB786710-F3AF-4783-B475-ADCEE8F1CFDD}"/>
              </a:ext>
            </a:extLst>
          </p:cNvPr>
          <p:cNvSpPr/>
          <p:nvPr/>
        </p:nvSpPr>
        <p:spPr>
          <a:xfrm>
            <a:off x="1851484" y="5147494"/>
            <a:ext cx="457200" cy="154679"/>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22225">
                <a:solidFill>
                  <a:schemeClr val="accent2"/>
                </a:solidFill>
                <a:prstDash val="solid"/>
              </a:ln>
              <a:solidFill>
                <a:schemeClr val="accent2">
                  <a:lumMod val="40000"/>
                  <a:lumOff val="60000"/>
                </a:schemeClr>
              </a:solidFill>
            </a:endParaRPr>
          </a:p>
        </p:txBody>
      </p:sp>
      <p:sp>
        <p:nvSpPr>
          <p:cNvPr id="33" name="TextBox 32">
            <a:extLst>
              <a:ext uri="{FF2B5EF4-FFF2-40B4-BE49-F238E27FC236}">
                <a16:creationId xmlns:a16="http://schemas.microsoft.com/office/drawing/2014/main" id="{6ABE13AC-4364-4FAC-BE39-F1FFDFF97539}"/>
              </a:ext>
            </a:extLst>
          </p:cNvPr>
          <p:cNvSpPr txBox="1"/>
          <p:nvPr/>
        </p:nvSpPr>
        <p:spPr>
          <a:xfrm>
            <a:off x="472550" y="4570647"/>
            <a:ext cx="1452418" cy="323165"/>
          </a:xfrm>
          <a:prstGeom prst="rect">
            <a:avLst/>
          </a:prstGeom>
          <a:noFill/>
        </p:spPr>
        <p:txBody>
          <a:bodyPr wrap="square" rtlCol="0">
            <a:spAutoFit/>
          </a:bodyPr>
          <a:lstStyle/>
          <a:p>
            <a:pPr lvl="0" algn="ctr">
              <a:spcBef>
                <a:spcPct val="20000"/>
              </a:spcBef>
              <a:spcAft>
                <a:spcPts val="600"/>
              </a:spcAft>
            </a:pPr>
            <a:r>
              <a:rPr lang="en-US" sz="1500" b="1" dirty="0">
                <a:solidFill>
                  <a:schemeClr val="tx2">
                    <a:lumMod val="50000"/>
                  </a:schemeClr>
                </a:solidFill>
              </a:rPr>
              <a:t>PY20 WIOA DW</a:t>
            </a:r>
          </a:p>
        </p:txBody>
      </p:sp>
      <p:sp>
        <p:nvSpPr>
          <p:cNvPr id="35" name="TextBox 34">
            <a:extLst>
              <a:ext uri="{FF2B5EF4-FFF2-40B4-BE49-F238E27FC236}">
                <a16:creationId xmlns:a16="http://schemas.microsoft.com/office/drawing/2014/main" id="{BFB8261B-0AFC-4DE1-A195-8D10FE7C846E}"/>
              </a:ext>
            </a:extLst>
          </p:cNvPr>
          <p:cNvSpPr txBox="1"/>
          <p:nvPr/>
        </p:nvSpPr>
        <p:spPr>
          <a:xfrm>
            <a:off x="472550" y="5063250"/>
            <a:ext cx="1452418" cy="323165"/>
          </a:xfrm>
          <a:prstGeom prst="rect">
            <a:avLst/>
          </a:prstGeom>
          <a:noFill/>
        </p:spPr>
        <p:txBody>
          <a:bodyPr wrap="square" rtlCol="0">
            <a:spAutoFit/>
          </a:bodyPr>
          <a:lstStyle/>
          <a:p>
            <a:pPr lvl="0" algn="ctr">
              <a:spcBef>
                <a:spcPct val="20000"/>
              </a:spcBef>
              <a:spcAft>
                <a:spcPts val="600"/>
              </a:spcAft>
            </a:pPr>
            <a:r>
              <a:rPr lang="en-US" sz="1500" b="1" dirty="0">
                <a:solidFill>
                  <a:schemeClr val="tx2">
                    <a:lumMod val="50000"/>
                  </a:schemeClr>
                </a:solidFill>
              </a:rPr>
              <a:t>PY20 WIOA DW</a:t>
            </a:r>
          </a:p>
        </p:txBody>
      </p:sp>
    </p:spTree>
    <p:extLst>
      <p:ext uri="{BB962C8B-B14F-4D97-AF65-F5344CB8AC3E}">
        <p14:creationId xmlns:p14="http://schemas.microsoft.com/office/powerpoint/2010/main" val="624632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noAutofit/>
          </a:bodyPr>
          <a:lstStyle/>
          <a:p>
            <a:pPr algn="ctr"/>
            <a:r>
              <a:rPr lang="en-US" sz="3400" dirty="0"/>
              <a:t>Data Entry for Services CONTINUING</a:t>
            </a:r>
            <a:br>
              <a:rPr lang="en-US" sz="3400" dirty="0"/>
            </a:br>
            <a:r>
              <a:rPr lang="en-US" sz="3400" dirty="0"/>
              <a:t>under a New Funding Source</a:t>
            </a:r>
            <a:endParaRPr lang="en-US" sz="800" dirty="0"/>
          </a:p>
        </p:txBody>
      </p:sp>
      <p:sp>
        <p:nvSpPr>
          <p:cNvPr id="6" name="Slide Number Placeholder 5"/>
          <p:cNvSpPr>
            <a:spLocks noGrp="1"/>
          </p:cNvSpPr>
          <p:nvPr>
            <p:ph type="sldNum" sz="quarter" idx="12"/>
          </p:nvPr>
        </p:nvSpPr>
        <p:spPr/>
        <p:txBody>
          <a:bodyPr/>
          <a:lstStyle/>
          <a:p>
            <a:fld id="{EBFF2294-7853-4F86-BD16-9D9D7D857176}" type="slidenum">
              <a:rPr lang="en-US" smtClean="0"/>
              <a:t>21</a:t>
            </a:fld>
            <a:endParaRPr lang="en-US" dirty="0"/>
          </a:p>
        </p:txBody>
      </p:sp>
      <p:sp>
        <p:nvSpPr>
          <p:cNvPr id="18" name="TextBox 17"/>
          <p:cNvSpPr txBox="1"/>
          <p:nvPr/>
        </p:nvSpPr>
        <p:spPr>
          <a:xfrm>
            <a:off x="6935777" y="2216625"/>
            <a:ext cx="2042082" cy="3477875"/>
          </a:xfrm>
          <a:prstGeom prst="rect">
            <a:avLst/>
          </a:prstGeom>
          <a:noFill/>
        </p:spPr>
        <p:txBody>
          <a:bodyPr wrap="square" rtlCol="0">
            <a:spAutoFit/>
          </a:bodyPr>
          <a:lstStyle/>
          <a:p>
            <a:pPr lvl="0" algn="ctr">
              <a:spcBef>
                <a:spcPct val="20000"/>
              </a:spcBef>
              <a:spcAft>
                <a:spcPts val="600"/>
              </a:spcAft>
            </a:pPr>
            <a:r>
              <a:rPr lang="en-US" sz="1500" dirty="0">
                <a:solidFill>
                  <a:schemeClr val="tx2">
                    <a:lumMod val="50000"/>
                  </a:schemeClr>
                </a:solidFill>
              </a:rPr>
              <a:t>If the participant </a:t>
            </a:r>
            <a:r>
              <a:rPr lang="en-US" sz="1500" b="1" u="sng" dirty="0">
                <a:solidFill>
                  <a:schemeClr val="tx2">
                    <a:lumMod val="50000"/>
                  </a:schemeClr>
                </a:solidFill>
              </a:rPr>
              <a:t>WILL</a:t>
            </a:r>
            <a:r>
              <a:rPr lang="en-US" sz="1500" dirty="0">
                <a:solidFill>
                  <a:schemeClr val="tx2">
                    <a:lumMod val="50000"/>
                  </a:schemeClr>
                </a:solidFill>
              </a:rPr>
              <a:t> continue receiving this service, </a:t>
            </a:r>
          </a:p>
          <a:p>
            <a:pPr lvl="0" algn="ctr">
              <a:spcBef>
                <a:spcPct val="20000"/>
              </a:spcBef>
              <a:spcAft>
                <a:spcPts val="600"/>
              </a:spcAft>
            </a:pPr>
            <a:r>
              <a:rPr lang="en-US" sz="1500" dirty="0">
                <a:solidFill>
                  <a:schemeClr val="tx2">
                    <a:lumMod val="50000"/>
                  </a:schemeClr>
                </a:solidFill>
              </a:rPr>
              <a:t>Click “COPY” in the “Action” column of the activity line currently supported by </a:t>
            </a:r>
          </a:p>
          <a:p>
            <a:pPr lvl="0" algn="ctr">
              <a:spcBef>
                <a:spcPct val="20000"/>
              </a:spcBef>
              <a:spcAft>
                <a:spcPts val="600"/>
              </a:spcAft>
            </a:pPr>
            <a:r>
              <a:rPr lang="en-US" sz="1500" dirty="0">
                <a:solidFill>
                  <a:schemeClr val="tx2">
                    <a:lumMod val="50000"/>
                  </a:schemeClr>
                </a:solidFill>
              </a:rPr>
              <a:t>PY20 funds. </a:t>
            </a:r>
          </a:p>
          <a:p>
            <a:pPr lvl="0" algn="ctr">
              <a:spcBef>
                <a:spcPct val="20000"/>
              </a:spcBef>
              <a:spcAft>
                <a:spcPts val="600"/>
              </a:spcAft>
            </a:pPr>
            <a:endParaRPr lang="en-US" sz="1500" dirty="0">
              <a:solidFill>
                <a:schemeClr val="tx2">
                  <a:lumMod val="50000"/>
                </a:schemeClr>
              </a:solidFill>
            </a:endParaRPr>
          </a:p>
          <a:p>
            <a:pPr lvl="0" algn="ctr">
              <a:spcBef>
                <a:spcPct val="20000"/>
              </a:spcBef>
              <a:spcAft>
                <a:spcPts val="600"/>
              </a:spcAft>
            </a:pPr>
            <a:endParaRPr lang="en-US" sz="1500" dirty="0">
              <a:solidFill>
                <a:schemeClr val="tx2">
                  <a:lumMod val="50000"/>
                </a:schemeClr>
              </a:solidFill>
            </a:endParaRPr>
          </a:p>
          <a:p>
            <a:pPr lvl="0" algn="ctr">
              <a:spcBef>
                <a:spcPct val="20000"/>
              </a:spcBef>
              <a:spcAft>
                <a:spcPts val="600"/>
              </a:spcAft>
            </a:pPr>
            <a:r>
              <a:rPr lang="en-US" sz="1500" dirty="0">
                <a:solidFill>
                  <a:srgbClr val="C00000"/>
                </a:solidFill>
              </a:rPr>
              <a:t>(Each activity needs to be copied individually)</a:t>
            </a:r>
          </a:p>
        </p:txBody>
      </p:sp>
      <p:pic>
        <p:nvPicPr>
          <p:cNvPr id="13" name="Picture 12">
            <a:extLst>
              <a:ext uri="{FF2B5EF4-FFF2-40B4-BE49-F238E27FC236}">
                <a16:creationId xmlns:a16="http://schemas.microsoft.com/office/drawing/2014/main" id="{D317D923-8AAD-4F74-A53D-D7FB083568C5}"/>
              </a:ext>
            </a:extLst>
          </p:cNvPr>
          <p:cNvPicPr>
            <a:picLocks noChangeAspect="1"/>
          </p:cNvPicPr>
          <p:nvPr/>
        </p:nvPicPr>
        <p:blipFill>
          <a:blip r:embed="rId2"/>
          <a:stretch>
            <a:fillRect/>
          </a:stretch>
        </p:blipFill>
        <p:spPr>
          <a:xfrm>
            <a:off x="228600" y="2030991"/>
            <a:ext cx="6280675" cy="36061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2" name="Right Arrow 11"/>
          <p:cNvSpPr/>
          <p:nvPr/>
        </p:nvSpPr>
        <p:spPr>
          <a:xfrm rot="7809374">
            <a:off x="5748629" y="4117472"/>
            <a:ext cx="565470" cy="126420"/>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ight Arrow 11">
            <a:extLst>
              <a:ext uri="{FF2B5EF4-FFF2-40B4-BE49-F238E27FC236}">
                <a16:creationId xmlns:a16="http://schemas.microsoft.com/office/drawing/2014/main" id="{66C39C17-7A2B-4398-B9C0-257D9C04B4A5}"/>
              </a:ext>
            </a:extLst>
          </p:cNvPr>
          <p:cNvSpPr/>
          <p:nvPr/>
        </p:nvSpPr>
        <p:spPr>
          <a:xfrm rot="7809374">
            <a:off x="5739104" y="3686681"/>
            <a:ext cx="565470" cy="126420"/>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6163994" y="3392469"/>
            <a:ext cx="700088" cy="21544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800" dirty="0"/>
              <a:t>Click “Copy”</a:t>
            </a:r>
          </a:p>
        </p:txBody>
      </p:sp>
      <p:sp>
        <p:nvSpPr>
          <p:cNvPr id="14" name="TextBox 13">
            <a:extLst>
              <a:ext uri="{FF2B5EF4-FFF2-40B4-BE49-F238E27FC236}">
                <a16:creationId xmlns:a16="http://schemas.microsoft.com/office/drawing/2014/main" id="{3635B544-0945-4B26-B473-11A5A32B33A7}"/>
              </a:ext>
            </a:extLst>
          </p:cNvPr>
          <p:cNvSpPr txBox="1"/>
          <p:nvPr/>
        </p:nvSpPr>
        <p:spPr>
          <a:xfrm>
            <a:off x="6168756" y="3834082"/>
            <a:ext cx="700088" cy="21544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800" dirty="0"/>
              <a:t>Click “Copy”</a:t>
            </a:r>
          </a:p>
        </p:txBody>
      </p:sp>
      <p:sp>
        <p:nvSpPr>
          <p:cNvPr id="15" name="Right Arrow 11">
            <a:extLst>
              <a:ext uri="{FF2B5EF4-FFF2-40B4-BE49-F238E27FC236}">
                <a16:creationId xmlns:a16="http://schemas.microsoft.com/office/drawing/2014/main" id="{C5BF0FFF-4684-4CE5-ACA3-82972C1A77F1}"/>
              </a:ext>
            </a:extLst>
          </p:cNvPr>
          <p:cNvSpPr/>
          <p:nvPr/>
        </p:nvSpPr>
        <p:spPr>
          <a:xfrm rot="7809374">
            <a:off x="5739103" y="4673960"/>
            <a:ext cx="565470" cy="126420"/>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3DDE5C46-CA38-483A-ACB5-8151B4ADFEF4}"/>
              </a:ext>
            </a:extLst>
          </p:cNvPr>
          <p:cNvSpPr txBox="1"/>
          <p:nvPr/>
        </p:nvSpPr>
        <p:spPr>
          <a:xfrm>
            <a:off x="6168756" y="4395975"/>
            <a:ext cx="700088" cy="21544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800" dirty="0"/>
              <a:t>Click “Copy”</a:t>
            </a:r>
          </a:p>
        </p:txBody>
      </p:sp>
    </p:spTree>
    <p:extLst>
      <p:ext uri="{BB962C8B-B14F-4D97-AF65-F5344CB8AC3E}">
        <p14:creationId xmlns:p14="http://schemas.microsoft.com/office/powerpoint/2010/main" val="4172778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6C9826C-DCD6-4DA0-8A56-CBE4FB0EB9E8}"/>
              </a:ext>
            </a:extLst>
          </p:cNvPr>
          <p:cNvPicPr>
            <a:picLocks noChangeAspect="1"/>
          </p:cNvPicPr>
          <p:nvPr/>
        </p:nvPicPr>
        <p:blipFill>
          <a:blip r:embed="rId2"/>
          <a:stretch>
            <a:fillRect/>
          </a:stretch>
        </p:blipFill>
        <p:spPr>
          <a:xfrm>
            <a:off x="1229092" y="2136858"/>
            <a:ext cx="4777860" cy="280853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itle 1"/>
          <p:cNvSpPr>
            <a:spLocks noGrp="1"/>
          </p:cNvSpPr>
          <p:nvPr>
            <p:ph type="title"/>
          </p:nvPr>
        </p:nvSpPr>
        <p:spPr>
          <a:xfrm>
            <a:off x="381000" y="457200"/>
            <a:ext cx="8229600" cy="1143000"/>
          </a:xfrm>
        </p:spPr>
        <p:txBody>
          <a:bodyPr>
            <a:noAutofit/>
          </a:bodyPr>
          <a:lstStyle/>
          <a:p>
            <a:pPr algn="ctr"/>
            <a:r>
              <a:rPr lang="en-US" sz="3400" dirty="0"/>
              <a:t>Data Entry for Services CONTINUING</a:t>
            </a:r>
            <a:br>
              <a:rPr lang="en-US" sz="3400" dirty="0"/>
            </a:br>
            <a:r>
              <a:rPr lang="en-US" sz="3400" dirty="0"/>
              <a:t>under a New Funding Source </a:t>
            </a:r>
            <a:r>
              <a:rPr lang="en-US" sz="800" dirty="0"/>
              <a:t>(Continued)</a:t>
            </a:r>
          </a:p>
        </p:txBody>
      </p:sp>
      <p:sp>
        <p:nvSpPr>
          <p:cNvPr id="6" name="Slide Number Placeholder 5"/>
          <p:cNvSpPr>
            <a:spLocks noGrp="1"/>
          </p:cNvSpPr>
          <p:nvPr>
            <p:ph type="sldNum" sz="quarter" idx="12"/>
          </p:nvPr>
        </p:nvSpPr>
        <p:spPr/>
        <p:txBody>
          <a:bodyPr/>
          <a:lstStyle/>
          <a:p>
            <a:fld id="{EBFF2294-7853-4F86-BD16-9D9D7D857176}" type="slidenum">
              <a:rPr lang="en-US" smtClean="0"/>
              <a:t>22</a:t>
            </a:fld>
            <a:endParaRPr lang="en-US" dirty="0"/>
          </a:p>
        </p:txBody>
      </p:sp>
      <p:sp>
        <p:nvSpPr>
          <p:cNvPr id="18" name="TextBox 17"/>
          <p:cNvSpPr txBox="1"/>
          <p:nvPr/>
        </p:nvSpPr>
        <p:spPr>
          <a:xfrm>
            <a:off x="6162464" y="1798395"/>
            <a:ext cx="2844594" cy="4031873"/>
          </a:xfrm>
          <a:prstGeom prst="rect">
            <a:avLst/>
          </a:prstGeom>
          <a:noFill/>
        </p:spPr>
        <p:txBody>
          <a:bodyPr wrap="square" rtlCol="0">
            <a:spAutoFit/>
          </a:bodyPr>
          <a:lstStyle/>
          <a:p>
            <a:pPr lvl="0" algn="ctr">
              <a:spcBef>
                <a:spcPct val="20000"/>
              </a:spcBef>
            </a:pPr>
            <a:r>
              <a:rPr lang="en-US" sz="2000" u="sng" dirty="0">
                <a:solidFill>
                  <a:schemeClr val="tx2">
                    <a:lumMod val="50000"/>
                  </a:schemeClr>
                </a:solidFill>
              </a:rPr>
              <a:t>When copying an activity</a:t>
            </a:r>
          </a:p>
          <a:p>
            <a:pPr lvl="0" algn="ctr">
              <a:spcBef>
                <a:spcPct val="20000"/>
              </a:spcBef>
              <a:spcAft>
                <a:spcPts val="600"/>
              </a:spcAft>
            </a:pPr>
            <a:r>
              <a:rPr lang="en-US" sz="1500" dirty="0">
                <a:solidFill>
                  <a:schemeClr val="tx2">
                    <a:lumMod val="50000"/>
                  </a:schemeClr>
                </a:solidFill>
              </a:rPr>
              <a:t>1. Enter the date the new funding source will begin supporting the service (07/01/2022)</a:t>
            </a:r>
          </a:p>
          <a:p>
            <a:pPr lvl="0" algn="ctr">
              <a:spcBef>
                <a:spcPct val="20000"/>
              </a:spcBef>
              <a:spcAft>
                <a:spcPts val="600"/>
              </a:spcAft>
            </a:pPr>
            <a:r>
              <a:rPr lang="en-US" sz="1500" dirty="0">
                <a:solidFill>
                  <a:schemeClr val="tx2">
                    <a:lumMod val="50000"/>
                  </a:schemeClr>
                </a:solidFill>
              </a:rPr>
              <a:t>2. Select the new funding source supporting the service</a:t>
            </a:r>
          </a:p>
          <a:p>
            <a:pPr lvl="0" algn="ctr">
              <a:spcBef>
                <a:spcPct val="20000"/>
              </a:spcBef>
              <a:spcAft>
                <a:spcPts val="600"/>
              </a:spcAft>
            </a:pPr>
            <a:r>
              <a:rPr lang="en-US" sz="1500" dirty="0">
                <a:solidFill>
                  <a:schemeClr val="tx2">
                    <a:lumMod val="50000"/>
                  </a:schemeClr>
                </a:solidFill>
              </a:rPr>
              <a:t>(The PY21 or PY22 grant)</a:t>
            </a:r>
          </a:p>
          <a:p>
            <a:pPr algn="ctr">
              <a:spcBef>
                <a:spcPct val="20000"/>
              </a:spcBef>
            </a:pPr>
            <a:endParaRPr lang="en-US" sz="1400" dirty="0">
              <a:solidFill>
                <a:srgbClr val="C00000"/>
              </a:solidFill>
            </a:endParaRPr>
          </a:p>
          <a:p>
            <a:pPr algn="ctr">
              <a:spcBef>
                <a:spcPct val="20000"/>
              </a:spcBef>
            </a:pPr>
            <a:r>
              <a:rPr lang="en-US" sz="1400" dirty="0">
                <a:solidFill>
                  <a:srgbClr val="C00000"/>
                </a:solidFill>
              </a:rPr>
              <a:t>Read through the copied information as you scroll to the bottom of the Screen. </a:t>
            </a:r>
          </a:p>
          <a:p>
            <a:pPr algn="ctr">
              <a:spcBef>
                <a:spcPct val="20000"/>
              </a:spcBef>
              <a:spcAft>
                <a:spcPts val="600"/>
              </a:spcAft>
            </a:pPr>
            <a:r>
              <a:rPr lang="en-US" sz="1400" dirty="0">
                <a:solidFill>
                  <a:srgbClr val="C00000"/>
                </a:solidFill>
              </a:rPr>
              <a:t>Make updates as needed.</a:t>
            </a:r>
          </a:p>
          <a:p>
            <a:pPr algn="ctr">
              <a:spcBef>
                <a:spcPct val="20000"/>
              </a:spcBef>
              <a:spcAft>
                <a:spcPts val="600"/>
              </a:spcAft>
            </a:pPr>
            <a:endParaRPr lang="en-US" sz="1400" dirty="0">
              <a:solidFill>
                <a:srgbClr val="C00000"/>
              </a:solidFill>
            </a:endParaRPr>
          </a:p>
          <a:p>
            <a:pPr algn="ctr">
              <a:spcBef>
                <a:spcPct val="20000"/>
              </a:spcBef>
            </a:pPr>
            <a:r>
              <a:rPr lang="en-US" sz="1400" dirty="0">
                <a:solidFill>
                  <a:schemeClr val="tx2">
                    <a:lumMod val="50000"/>
                  </a:schemeClr>
                </a:solidFill>
              </a:rPr>
              <a:t>3. Click “Save”</a:t>
            </a:r>
            <a:endParaRPr lang="en-US" sz="1400" b="1" dirty="0">
              <a:solidFill>
                <a:schemeClr val="tx2">
                  <a:lumMod val="50000"/>
                </a:schemeClr>
              </a:solidFill>
            </a:endParaRPr>
          </a:p>
        </p:txBody>
      </p:sp>
      <p:sp>
        <p:nvSpPr>
          <p:cNvPr id="12" name="Right Arrow 11"/>
          <p:cNvSpPr/>
          <p:nvPr/>
        </p:nvSpPr>
        <p:spPr>
          <a:xfrm>
            <a:off x="726689" y="2923159"/>
            <a:ext cx="565470" cy="126420"/>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ight Arrow 7"/>
          <p:cNvSpPr/>
          <p:nvPr/>
        </p:nvSpPr>
        <p:spPr>
          <a:xfrm>
            <a:off x="726689" y="3302580"/>
            <a:ext cx="565470" cy="126420"/>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258899" y="2865093"/>
            <a:ext cx="700088" cy="21544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800" dirty="0"/>
              <a:t>Step 1</a:t>
            </a:r>
          </a:p>
        </p:txBody>
      </p:sp>
      <p:sp>
        <p:nvSpPr>
          <p:cNvPr id="10" name="TextBox 9"/>
          <p:cNvSpPr txBox="1"/>
          <p:nvPr/>
        </p:nvSpPr>
        <p:spPr>
          <a:xfrm>
            <a:off x="258899" y="3248803"/>
            <a:ext cx="700088" cy="21544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800" dirty="0"/>
              <a:t>Step 2</a:t>
            </a:r>
          </a:p>
        </p:txBody>
      </p:sp>
      <p:pic>
        <p:nvPicPr>
          <p:cNvPr id="14" name="Picture 13">
            <a:extLst>
              <a:ext uri="{FF2B5EF4-FFF2-40B4-BE49-F238E27FC236}">
                <a16:creationId xmlns:a16="http://schemas.microsoft.com/office/drawing/2014/main" id="{7C7AA530-002C-41F8-B686-FC0BF97D137C}"/>
              </a:ext>
            </a:extLst>
          </p:cNvPr>
          <p:cNvPicPr>
            <a:picLocks noChangeAspect="1"/>
          </p:cNvPicPr>
          <p:nvPr/>
        </p:nvPicPr>
        <p:blipFill>
          <a:blip r:embed="rId3"/>
          <a:stretch>
            <a:fillRect/>
          </a:stretch>
        </p:blipFill>
        <p:spPr>
          <a:xfrm>
            <a:off x="3035152" y="5241555"/>
            <a:ext cx="2962275" cy="2952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6" name="Right Arrow 7">
            <a:extLst>
              <a:ext uri="{FF2B5EF4-FFF2-40B4-BE49-F238E27FC236}">
                <a16:creationId xmlns:a16="http://schemas.microsoft.com/office/drawing/2014/main" id="{70898F24-82C1-43CF-A444-2FDC53EFB7D9}"/>
              </a:ext>
            </a:extLst>
          </p:cNvPr>
          <p:cNvSpPr/>
          <p:nvPr/>
        </p:nvSpPr>
        <p:spPr>
          <a:xfrm>
            <a:off x="2469682" y="5310164"/>
            <a:ext cx="565470" cy="126420"/>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0A818FEF-7A50-4D77-A429-27922E07F496}"/>
              </a:ext>
            </a:extLst>
          </p:cNvPr>
          <p:cNvSpPr txBox="1"/>
          <p:nvPr/>
        </p:nvSpPr>
        <p:spPr>
          <a:xfrm>
            <a:off x="2052329" y="5266603"/>
            <a:ext cx="700088" cy="21544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800" dirty="0"/>
              <a:t>Step 3</a:t>
            </a:r>
          </a:p>
        </p:txBody>
      </p:sp>
      <p:sp>
        <p:nvSpPr>
          <p:cNvPr id="19" name="TextBox 18">
            <a:extLst>
              <a:ext uri="{FF2B5EF4-FFF2-40B4-BE49-F238E27FC236}">
                <a16:creationId xmlns:a16="http://schemas.microsoft.com/office/drawing/2014/main" id="{14C9D4B0-0C67-43DD-8482-0DF1A9BFBB57}"/>
              </a:ext>
            </a:extLst>
          </p:cNvPr>
          <p:cNvSpPr txBox="1"/>
          <p:nvPr/>
        </p:nvSpPr>
        <p:spPr>
          <a:xfrm>
            <a:off x="106571" y="5820156"/>
            <a:ext cx="8930858" cy="323165"/>
          </a:xfrm>
          <a:prstGeom prst="rect">
            <a:avLst/>
          </a:prstGeom>
          <a:noFill/>
        </p:spPr>
        <p:txBody>
          <a:bodyPr wrap="square" rtlCol="0">
            <a:spAutoFit/>
          </a:bodyPr>
          <a:lstStyle/>
          <a:p>
            <a:pPr algn="ctr">
              <a:spcBef>
                <a:spcPct val="20000"/>
              </a:spcBef>
            </a:pPr>
            <a:r>
              <a:rPr lang="en-US" sz="1500" b="1" dirty="0">
                <a:solidFill>
                  <a:srgbClr val="C00000"/>
                </a:solidFill>
              </a:rPr>
              <a:t>Repeat this process for each continuing activity/service currently supported by an expired/expiring grant</a:t>
            </a:r>
          </a:p>
        </p:txBody>
      </p:sp>
    </p:spTree>
    <p:extLst>
      <p:ext uri="{BB962C8B-B14F-4D97-AF65-F5344CB8AC3E}">
        <p14:creationId xmlns:p14="http://schemas.microsoft.com/office/powerpoint/2010/main" val="2626133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5793380-803B-4883-9A8E-F708BCC2E7AB}"/>
              </a:ext>
            </a:extLst>
          </p:cNvPr>
          <p:cNvPicPr>
            <a:picLocks noChangeAspect="1"/>
          </p:cNvPicPr>
          <p:nvPr/>
        </p:nvPicPr>
        <p:blipFill>
          <a:blip r:embed="rId2"/>
          <a:stretch>
            <a:fillRect/>
          </a:stretch>
        </p:blipFill>
        <p:spPr>
          <a:xfrm>
            <a:off x="114300" y="2118519"/>
            <a:ext cx="5353050" cy="41243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itle 1"/>
          <p:cNvSpPr>
            <a:spLocks noGrp="1"/>
          </p:cNvSpPr>
          <p:nvPr>
            <p:ph type="title"/>
          </p:nvPr>
        </p:nvSpPr>
        <p:spPr>
          <a:xfrm>
            <a:off x="381000" y="457200"/>
            <a:ext cx="8229600" cy="1143000"/>
          </a:xfrm>
        </p:spPr>
        <p:txBody>
          <a:bodyPr>
            <a:noAutofit/>
          </a:bodyPr>
          <a:lstStyle/>
          <a:p>
            <a:pPr algn="ctr"/>
            <a:r>
              <a:rPr lang="en-US" sz="3400" dirty="0"/>
              <a:t>The end result after performing this </a:t>
            </a:r>
            <a:br>
              <a:rPr lang="en-US" sz="3400" dirty="0"/>
            </a:br>
            <a:r>
              <a:rPr lang="en-US" sz="3400" dirty="0"/>
              <a:t>required data entry</a:t>
            </a:r>
            <a:endParaRPr lang="en-US" sz="800" dirty="0"/>
          </a:p>
        </p:txBody>
      </p:sp>
      <p:sp>
        <p:nvSpPr>
          <p:cNvPr id="6" name="Slide Number Placeholder 5"/>
          <p:cNvSpPr>
            <a:spLocks noGrp="1"/>
          </p:cNvSpPr>
          <p:nvPr>
            <p:ph type="sldNum" sz="quarter" idx="12"/>
          </p:nvPr>
        </p:nvSpPr>
        <p:spPr/>
        <p:txBody>
          <a:bodyPr/>
          <a:lstStyle/>
          <a:p>
            <a:fld id="{EBFF2294-7853-4F86-BD16-9D9D7D857176}" type="slidenum">
              <a:rPr lang="en-US" smtClean="0"/>
              <a:t>23</a:t>
            </a:fld>
            <a:endParaRPr lang="en-US" dirty="0"/>
          </a:p>
        </p:txBody>
      </p:sp>
      <p:sp>
        <p:nvSpPr>
          <p:cNvPr id="18" name="TextBox 17"/>
          <p:cNvSpPr txBox="1"/>
          <p:nvPr/>
        </p:nvSpPr>
        <p:spPr>
          <a:xfrm>
            <a:off x="6400800" y="2187192"/>
            <a:ext cx="2628900" cy="3708708"/>
          </a:xfrm>
          <a:prstGeom prst="rect">
            <a:avLst/>
          </a:prstGeom>
          <a:noFill/>
        </p:spPr>
        <p:txBody>
          <a:bodyPr wrap="square" rtlCol="0">
            <a:spAutoFit/>
          </a:bodyPr>
          <a:lstStyle/>
          <a:p>
            <a:pPr marL="0" lvl="1">
              <a:spcBef>
                <a:spcPct val="20000"/>
              </a:spcBef>
              <a:spcAft>
                <a:spcPts val="600"/>
              </a:spcAft>
            </a:pPr>
            <a:r>
              <a:rPr lang="en-US" sz="1500" b="1" u="sng" dirty="0">
                <a:solidFill>
                  <a:schemeClr val="tx2">
                    <a:lumMod val="50000"/>
                  </a:schemeClr>
                </a:solidFill>
              </a:rPr>
              <a:t>NEW or NO UPDATE NEEDED </a:t>
            </a:r>
            <a:r>
              <a:rPr lang="en-US" sz="1500" b="1" u="sng" dirty="0">
                <a:solidFill>
                  <a:schemeClr val="accent5">
                    <a:lumMod val="60000"/>
                    <a:lumOff val="40000"/>
                  </a:schemeClr>
                </a:solidFill>
              </a:rPr>
              <a:t>(in blue)</a:t>
            </a:r>
          </a:p>
          <a:p>
            <a:pPr lvl="0" algn="ctr">
              <a:spcBef>
                <a:spcPct val="20000"/>
              </a:spcBef>
              <a:spcAft>
                <a:spcPts val="600"/>
              </a:spcAft>
            </a:pPr>
            <a:r>
              <a:rPr lang="en-US" sz="1500" dirty="0">
                <a:solidFill>
                  <a:schemeClr val="tx2">
                    <a:lumMod val="50000"/>
                  </a:schemeClr>
                </a:solidFill>
              </a:rPr>
              <a:t>All continuing services previously supported by an expiring/expired grant are copied into new activities with the grant that will financially support that service moving forward</a:t>
            </a:r>
          </a:p>
          <a:p>
            <a:pPr lvl="0">
              <a:spcBef>
                <a:spcPct val="20000"/>
              </a:spcBef>
              <a:spcAft>
                <a:spcPts val="600"/>
              </a:spcAft>
            </a:pPr>
            <a:endParaRPr lang="en-US" sz="1500" b="1" u="sng" dirty="0">
              <a:solidFill>
                <a:schemeClr val="tx2">
                  <a:lumMod val="50000"/>
                </a:schemeClr>
              </a:solidFill>
            </a:endParaRPr>
          </a:p>
          <a:p>
            <a:pPr lvl="0">
              <a:spcBef>
                <a:spcPct val="20000"/>
              </a:spcBef>
              <a:spcAft>
                <a:spcPts val="600"/>
              </a:spcAft>
            </a:pPr>
            <a:r>
              <a:rPr lang="en-US" sz="1500" b="1" u="sng" dirty="0">
                <a:solidFill>
                  <a:schemeClr val="tx2">
                    <a:lumMod val="50000"/>
                  </a:schemeClr>
                </a:solidFill>
              </a:rPr>
              <a:t>PY20 ACTIVITIES STILL OPEN</a:t>
            </a:r>
          </a:p>
          <a:p>
            <a:pPr lvl="0">
              <a:spcBef>
                <a:spcPct val="20000"/>
              </a:spcBef>
              <a:spcAft>
                <a:spcPts val="600"/>
              </a:spcAft>
            </a:pPr>
            <a:r>
              <a:rPr lang="en-US" sz="1500" b="1" u="sng" dirty="0">
                <a:solidFill>
                  <a:schemeClr val="accent2">
                    <a:lumMod val="75000"/>
                  </a:schemeClr>
                </a:solidFill>
              </a:rPr>
              <a:t>(in pink)</a:t>
            </a:r>
          </a:p>
          <a:p>
            <a:pPr lvl="0" algn="ctr">
              <a:spcBef>
                <a:spcPct val="20000"/>
              </a:spcBef>
              <a:spcAft>
                <a:spcPts val="600"/>
              </a:spcAft>
            </a:pPr>
            <a:r>
              <a:rPr lang="en-US" sz="1500" dirty="0">
                <a:solidFill>
                  <a:schemeClr val="accent2">
                    <a:lumMod val="75000"/>
                  </a:schemeClr>
                </a:solidFill>
              </a:rPr>
              <a:t>SEE NEXT SLIDE</a:t>
            </a:r>
          </a:p>
        </p:txBody>
      </p:sp>
      <p:sp>
        <p:nvSpPr>
          <p:cNvPr id="10" name="Right Arrow 11">
            <a:extLst>
              <a:ext uri="{FF2B5EF4-FFF2-40B4-BE49-F238E27FC236}">
                <a16:creationId xmlns:a16="http://schemas.microsoft.com/office/drawing/2014/main" id="{66C39C17-7A2B-4398-B9C0-257D9C04B4A5}"/>
              </a:ext>
            </a:extLst>
          </p:cNvPr>
          <p:cNvSpPr/>
          <p:nvPr/>
        </p:nvSpPr>
        <p:spPr>
          <a:xfrm rot="10800000">
            <a:off x="5353358" y="2920262"/>
            <a:ext cx="565470" cy="126420"/>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ight Arrow 11">
            <a:extLst>
              <a:ext uri="{FF2B5EF4-FFF2-40B4-BE49-F238E27FC236}">
                <a16:creationId xmlns:a16="http://schemas.microsoft.com/office/drawing/2014/main" id="{34FC786E-F1A6-4410-BE9D-3BD36161AAFB}"/>
              </a:ext>
            </a:extLst>
          </p:cNvPr>
          <p:cNvSpPr/>
          <p:nvPr/>
        </p:nvSpPr>
        <p:spPr>
          <a:xfrm rot="10800000">
            <a:off x="5353358" y="3329259"/>
            <a:ext cx="565470" cy="126420"/>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ight Arrow 11">
            <a:extLst>
              <a:ext uri="{FF2B5EF4-FFF2-40B4-BE49-F238E27FC236}">
                <a16:creationId xmlns:a16="http://schemas.microsoft.com/office/drawing/2014/main" id="{880AC272-0304-48DF-9211-0BA038DFCCBE}"/>
              </a:ext>
            </a:extLst>
          </p:cNvPr>
          <p:cNvSpPr/>
          <p:nvPr/>
        </p:nvSpPr>
        <p:spPr>
          <a:xfrm rot="10800000">
            <a:off x="5360022" y="3770872"/>
            <a:ext cx="565470" cy="126420"/>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Arrow 11">
            <a:extLst>
              <a:ext uri="{FF2B5EF4-FFF2-40B4-BE49-F238E27FC236}">
                <a16:creationId xmlns:a16="http://schemas.microsoft.com/office/drawing/2014/main" id="{6FC4F951-B70C-4308-AB7B-7D829CA59F1B}"/>
              </a:ext>
            </a:extLst>
          </p:cNvPr>
          <p:cNvSpPr/>
          <p:nvPr/>
        </p:nvSpPr>
        <p:spPr>
          <a:xfrm rot="10800000">
            <a:off x="5350651" y="4212485"/>
            <a:ext cx="565470" cy="126420"/>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ight Arrow 11">
            <a:extLst>
              <a:ext uri="{FF2B5EF4-FFF2-40B4-BE49-F238E27FC236}">
                <a16:creationId xmlns:a16="http://schemas.microsoft.com/office/drawing/2014/main" id="{81A1F6E1-55D5-4623-BF02-C41153FE1140}"/>
              </a:ext>
            </a:extLst>
          </p:cNvPr>
          <p:cNvSpPr/>
          <p:nvPr/>
        </p:nvSpPr>
        <p:spPr>
          <a:xfrm rot="10800000">
            <a:off x="5350651" y="4643377"/>
            <a:ext cx="565470" cy="126420"/>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ight Arrow 11">
            <a:extLst>
              <a:ext uri="{FF2B5EF4-FFF2-40B4-BE49-F238E27FC236}">
                <a16:creationId xmlns:a16="http://schemas.microsoft.com/office/drawing/2014/main" id="{219EAF42-DC14-4D22-B27B-D667982BAAD0}"/>
              </a:ext>
            </a:extLst>
          </p:cNvPr>
          <p:cNvSpPr/>
          <p:nvPr/>
        </p:nvSpPr>
        <p:spPr>
          <a:xfrm rot="10800000">
            <a:off x="5350650" y="5061836"/>
            <a:ext cx="565470" cy="126420"/>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ight Arrow 11">
            <a:extLst>
              <a:ext uri="{FF2B5EF4-FFF2-40B4-BE49-F238E27FC236}">
                <a16:creationId xmlns:a16="http://schemas.microsoft.com/office/drawing/2014/main" id="{3830FB44-7BB2-495A-BB3E-6D53EC494C07}"/>
              </a:ext>
            </a:extLst>
          </p:cNvPr>
          <p:cNvSpPr/>
          <p:nvPr/>
        </p:nvSpPr>
        <p:spPr>
          <a:xfrm rot="10800000">
            <a:off x="5350649" y="5518296"/>
            <a:ext cx="565470" cy="126420"/>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Arrow 11">
            <a:extLst>
              <a:ext uri="{FF2B5EF4-FFF2-40B4-BE49-F238E27FC236}">
                <a16:creationId xmlns:a16="http://schemas.microsoft.com/office/drawing/2014/main" id="{46593873-1240-40B3-8B6A-81C9C2D51CF1}"/>
              </a:ext>
            </a:extLst>
          </p:cNvPr>
          <p:cNvSpPr/>
          <p:nvPr/>
        </p:nvSpPr>
        <p:spPr>
          <a:xfrm rot="10800000">
            <a:off x="5350649" y="5945062"/>
            <a:ext cx="565470" cy="126420"/>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86229585-FDC1-4D46-99D9-0CA1FA0053F7}"/>
              </a:ext>
            </a:extLst>
          </p:cNvPr>
          <p:cNvSpPr txBox="1"/>
          <p:nvPr/>
        </p:nvSpPr>
        <p:spPr>
          <a:xfrm>
            <a:off x="5645924" y="4531559"/>
            <a:ext cx="754876"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800" dirty="0"/>
              <a:t>Service not Continuing</a:t>
            </a:r>
          </a:p>
        </p:txBody>
      </p:sp>
      <p:sp>
        <p:nvSpPr>
          <p:cNvPr id="28" name="TextBox 27">
            <a:extLst>
              <a:ext uri="{FF2B5EF4-FFF2-40B4-BE49-F238E27FC236}">
                <a16:creationId xmlns:a16="http://schemas.microsoft.com/office/drawing/2014/main" id="{A2D763AB-9BE2-47F0-B843-4219548876F8}"/>
              </a:ext>
            </a:extLst>
          </p:cNvPr>
          <p:cNvSpPr txBox="1"/>
          <p:nvPr/>
        </p:nvSpPr>
        <p:spPr>
          <a:xfrm>
            <a:off x="5642756" y="5017324"/>
            <a:ext cx="758044" cy="21544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800" dirty="0"/>
              <a:t>Expired Grant</a:t>
            </a:r>
          </a:p>
        </p:txBody>
      </p:sp>
      <p:sp>
        <p:nvSpPr>
          <p:cNvPr id="31" name="Right Arrow 11">
            <a:extLst>
              <a:ext uri="{FF2B5EF4-FFF2-40B4-BE49-F238E27FC236}">
                <a16:creationId xmlns:a16="http://schemas.microsoft.com/office/drawing/2014/main" id="{1C8FDF1B-4C54-4612-B49E-06D9F9378559}"/>
              </a:ext>
            </a:extLst>
          </p:cNvPr>
          <p:cNvSpPr/>
          <p:nvPr/>
        </p:nvSpPr>
        <p:spPr>
          <a:xfrm rot="10800000">
            <a:off x="5353357" y="2921529"/>
            <a:ext cx="565470" cy="126420"/>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ight Arrow 11">
            <a:extLst>
              <a:ext uri="{FF2B5EF4-FFF2-40B4-BE49-F238E27FC236}">
                <a16:creationId xmlns:a16="http://schemas.microsoft.com/office/drawing/2014/main" id="{B27A5B25-16B9-4B07-9905-2DDE10401720}"/>
              </a:ext>
            </a:extLst>
          </p:cNvPr>
          <p:cNvSpPr/>
          <p:nvPr/>
        </p:nvSpPr>
        <p:spPr>
          <a:xfrm rot="10800000">
            <a:off x="5353357" y="3330526"/>
            <a:ext cx="565470" cy="126420"/>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ight Arrow 11">
            <a:extLst>
              <a:ext uri="{FF2B5EF4-FFF2-40B4-BE49-F238E27FC236}">
                <a16:creationId xmlns:a16="http://schemas.microsoft.com/office/drawing/2014/main" id="{350BFF1D-D536-45A3-A686-684F2B6136B6}"/>
              </a:ext>
            </a:extLst>
          </p:cNvPr>
          <p:cNvSpPr/>
          <p:nvPr/>
        </p:nvSpPr>
        <p:spPr>
          <a:xfrm rot="10800000">
            <a:off x="5360021" y="3772139"/>
            <a:ext cx="565470" cy="126420"/>
          </a:xfrm>
          <a:prstGeom prst="rightArrow">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ight Arrow 11">
            <a:extLst>
              <a:ext uri="{FF2B5EF4-FFF2-40B4-BE49-F238E27FC236}">
                <a16:creationId xmlns:a16="http://schemas.microsoft.com/office/drawing/2014/main" id="{A0847991-E141-4691-9C49-50DA218D90E3}"/>
              </a:ext>
            </a:extLst>
          </p:cNvPr>
          <p:cNvSpPr/>
          <p:nvPr/>
        </p:nvSpPr>
        <p:spPr>
          <a:xfrm rot="10800000">
            <a:off x="5350650" y="4212486"/>
            <a:ext cx="565470" cy="126420"/>
          </a:xfrm>
          <a:prstGeom prst="righ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ight Arrow 11">
            <a:extLst>
              <a:ext uri="{FF2B5EF4-FFF2-40B4-BE49-F238E27FC236}">
                <a16:creationId xmlns:a16="http://schemas.microsoft.com/office/drawing/2014/main" id="{D01263DC-5C9D-4417-921A-98BF5DF45339}"/>
              </a:ext>
            </a:extLst>
          </p:cNvPr>
          <p:cNvSpPr/>
          <p:nvPr/>
        </p:nvSpPr>
        <p:spPr>
          <a:xfrm rot="10800000">
            <a:off x="5353356" y="2921530"/>
            <a:ext cx="565470" cy="126420"/>
          </a:xfrm>
          <a:prstGeom prst="righ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ight Arrow 11">
            <a:extLst>
              <a:ext uri="{FF2B5EF4-FFF2-40B4-BE49-F238E27FC236}">
                <a16:creationId xmlns:a16="http://schemas.microsoft.com/office/drawing/2014/main" id="{777B48F3-FCAE-4069-90EF-61FB1BD7D49B}"/>
              </a:ext>
            </a:extLst>
          </p:cNvPr>
          <p:cNvSpPr/>
          <p:nvPr/>
        </p:nvSpPr>
        <p:spPr>
          <a:xfrm rot="10800000">
            <a:off x="5353356" y="3330527"/>
            <a:ext cx="565470" cy="126420"/>
          </a:xfrm>
          <a:prstGeom prst="righ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ight Arrow 11">
            <a:extLst>
              <a:ext uri="{FF2B5EF4-FFF2-40B4-BE49-F238E27FC236}">
                <a16:creationId xmlns:a16="http://schemas.microsoft.com/office/drawing/2014/main" id="{6A6ED5ED-84A9-4C77-9BFE-3733C4B712AC}"/>
              </a:ext>
            </a:extLst>
          </p:cNvPr>
          <p:cNvSpPr/>
          <p:nvPr/>
        </p:nvSpPr>
        <p:spPr>
          <a:xfrm rot="10800000">
            <a:off x="5360020" y="3772140"/>
            <a:ext cx="565470" cy="126420"/>
          </a:xfrm>
          <a:prstGeom prst="right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5633385" y="2878127"/>
            <a:ext cx="700088" cy="215444"/>
          </a:xfrm>
          <a:prstGeom prst="rect">
            <a:avLst/>
          </a:prstGeom>
          <a:solidFill>
            <a:schemeClr val="accent5">
              <a:lumMod val="60000"/>
              <a:lumOff val="40000"/>
            </a:schemeClr>
          </a:solidFill>
          <a:ln>
            <a:solidFill>
              <a:schemeClr val="accent5">
                <a:lumMod val="60000"/>
                <a:lumOff val="40000"/>
              </a:schemeClr>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800" dirty="0"/>
              <a:t>      NEW</a:t>
            </a:r>
          </a:p>
        </p:txBody>
      </p:sp>
      <p:sp>
        <p:nvSpPr>
          <p:cNvPr id="14" name="TextBox 13">
            <a:extLst>
              <a:ext uri="{FF2B5EF4-FFF2-40B4-BE49-F238E27FC236}">
                <a16:creationId xmlns:a16="http://schemas.microsoft.com/office/drawing/2014/main" id="{3635B544-0945-4B26-B473-11A5A32B33A7}"/>
              </a:ext>
            </a:extLst>
          </p:cNvPr>
          <p:cNvSpPr txBox="1"/>
          <p:nvPr/>
        </p:nvSpPr>
        <p:spPr>
          <a:xfrm>
            <a:off x="5633385" y="3287699"/>
            <a:ext cx="700088" cy="215444"/>
          </a:xfrm>
          <a:prstGeom prst="rect">
            <a:avLst/>
          </a:prstGeom>
          <a:solidFill>
            <a:schemeClr val="accent5">
              <a:lumMod val="60000"/>
              <a:lumOff val="40000"/>
            </a:schemeClr>
          </a:solidFill>
          <a:ln>
            <a:solidFill>
              <a:schemeClr val="accent5">
                <a:lumMod val="60000"/>
                <a:lumOff val="40000"/>
              </a:schemeClr>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800" dirty="0"/>
              <a:t>      NEW</a:t>
            </a:r>
          </a:p>
        </p:txBody>
      </p:sp>
      <p:sp>
        <p:nvSpPr>
          <p:cNvPr id="17" name="TextBox 16">
            <a:extLst>
              <a:ext uri="{FF2B5EF4-FFF2-40B4-BE49-F238E27FC236}">
                <a16:creationId xmlns:a16="http://schemas.microsoft.com/office/drawing/2014/main" id="{3DDE5C46-CA38-483A-ACB5-8151B4ADFEF4}"/>
              </a:ext>
            </a:extLst>
          </p:cNvPr>
          <p:cNvSpPr txBox="1"/>
          <p:nvPr/>
        </p:nvSpPr>
        <p:spPr>
          <a:xfrm>
            <a:off x="5642756" y="3710686"/>
            <a:ext cx="700088" cy="215444"/>
          </a:xfrm>
          <a:prstGeom prst="rect">
            <a:avLst/>
          </a:prstGeom>
          <a:solidFill>
            <a:schemeClr val="accent5">
              <a:lumMod val="60000"/>
              <a:lumOff val="40000"/>
            </a:schemeClr>
          </a:solidFill>
          <a:ln>
            <a:solidFill>
              <a:schemeClr val="accent5">
                <a:lumMod val="60000"/>
                <a:lumOff val="40000"/>
              </a:schemeClr>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800" dirty="0"/>
              <a:t>     NEW</a:t>
            </a:r>
          </a:p>
        </p:txBody>
      </p:sp>
      <p:sp>
        <p:nvSpPr>
          <p:cNvPr id="19" name="TextBox 18">
            <a:extLst>
              <a:ext uri="{FF2B5EF4-FFF2-40B4-BE49-F238E27FC236}">
                <a16:creationId xmlns:a16="http://schemas.microsoft.com/office/drawing/2014/main" id="{6D865230-B50B-4F47-920F-14A887A0E67A}"/>
              </a:ext>
            </a:extLst>
          </p:cNvPr>
          <p:cNvSpPr txBox="1"/>
          <p:nvPr/>
        </p:nvSpPr>
        <p:spPr>
          <a:xfrm>
            <a:off x="5642755" y="4081813"/>
            <a:ext cx="690718" cy="338554"/>
          </a:xfrm>
          <a:prstGeom prst="rect">
            <a:avLst/>
          </a:prstGeom>
          <a:solidFill>
            <a:schemeClr val="accent5">
              <a:lumMod val="60000"/>
              <a:lumOff val="40000"/>
            </a:schemeClr>
          </a:solidFill>
          <a:ln>
            <a:solidFill>
              <a:schemeClr val="accent5">
                <a:lumMod val="60000"/>
                <a:lumOff val="40000"/>
              </a:schemeClr>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800" dirty="0"/>
              <a:t>No Updated Needed</a:t>
            </a:r>
          </a:p>
        </p:txBody>
      </p:sp>
      <p:sp>
        <p:nvSpPr>
          <p:cNvPr id="38" name="TextBox 37">
            <a:extLst>
              <a:ext uri="{FF2B5EF4-FFF2-40B4-BE49-F238E27FC236}">
                <a16:creationId xmlns:a16="http://schemas.microsoft.com/office/drawing/2014/main" id="{C520B62C-4F9E-4254-8282-18CF3E1C5305}"/>
              </a:ext>
            </a:extLst>
          </p:cNvPr>
          <p:cNvSpPr txBox="1"/>
          <p:nvPr/>
        </p:nvSpPr>
        <p:spPr>
          <a:xfrm>
            <a:off x="5642756" y="5458444"/>
            <a:ext cx="758044" cy="21544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800" dirty="0"/>
              <a:t>Expired Grant</a:t>
            </a:r>
          </a:p>
        </p:txBody>
      </p:sp>
      <p:sp>
        <p:nvSpPr>
          <p:cNvPr id="39" name="TextBox 38">
            <a:extLst>
              <a:ext uri="{FF2B5EF4-FFF2-40B4-BE49-F238E27FC236}">
                <a16:creationId xmlns:a16="http://schemas.microsoft.com/office/drawing/2014/main" id="{ECED4E97-D841-4E53-B6CC-0F9AF8C918D7}"/>
              </a:ext>
            </a:extLst>
          </p:cNvPr>
          <p:cNvSpPr txBox="1"/>
          <p:nvPr/>
        </p:nvSpPr>
        <p:spPr>
          <a:xfrm>
            <a:off x="5642756" y="5899564"/>
            <a:ext cx="758044" cy="21544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800" dirty="0"/>
              <a:t>Expired Grant</a:t>
            </a:r>
          </a:p>
        </p:txBody>
      </p:sp>
      <p:pic>
        <p:nvPicPr>
          <p:cNvPr id="8" name="Picture 7">
            <a:extLst>
              <a:ext uri="{FF2B5EF4-FFF2-40B4-BE49-F238E27FC236}">
                <a16:creationId xmlns:a16="http://schemas.microsoft.com/office/drawing/2014/main" id="{2667E49F-9FD5-4B66-8378-0C1012E3F4B6}"/>
              </a:ext>
            </a:extLst>
          </p:cNvPr>
          <p:cNvPicPr>
            <a:picLocks noChangeAspect="1"/>
          </p:cNvPicPr>
          <p:nvPr/>
        </p:nvPicPr>
        <p:blipFill>
          <a:blip r:embed="rId3"/>
          <a:stretch>
            <a:fillRect/>
          </a:stretch>
        </p:blipFill>
        <p:spPr>
          <a:xfrm>
            <a:off x="3429000" y="3211494"/>
            <a:ext cx="609600" cy="160867"/>
          </a:xfrm>
          <a:prstGeom prst="rect">
            <a:avLst/>
          </a:prstGeom>
        </p:spPr>
      </p:pic>
      <p:pic>
        <p:nvPicPr>
          <p:cNvPr id="11" name="Picture 10">
            <a:extLst>
              <a:ext uri="{FF2B5EF4-FFF2-40B4-BE49-F238E27FC236}">
                <a16:creationId xmlns:a16="http://schemas.microsoft.com/office/drawing/2014/main" id="{B6AA4417-F9AB-4D34-BB3C-C220C7694E7E}"/>
              </a:ext>
            </a:extLst>
          </p:cNvPr>
          <p:cNvPicPr>
            <a:picLocks noChangeAspect="1"/>
          </p:cNvPicPr>
          <p:nvPr/>
        </p:nvPicPr>
        <p:blipFill>
          <a:blip r:embed="rId4"/>
          <a:stretch>
            <a:fillRect/>
          </a:stretch>
        </p:blipFill>
        <p:spPr>
          <a:xfrm>
            <a:off x="3429000" y="2796080"/>
            <a:ext cx="590550" cy="145498"/>
          </a:xfrm>
          <a:prstGeom prst="rect">
            <a:avLst/>
          </a:prstGeom>
        </p:spPr>
      </p:pic>
      <p:pic>
        <p:nvPicPr>
          <p:cNvPr id="40" name="Picture 39">
            <a:extLst>
              <a:ext uri="{FF2B5EF4-FFF2-40B4-BE49-F238E27FC236}">
                <a16:creationId xmlns:a16="http://schemas.microsoft.com/office/drawing/2014/main" id="{2C8FE4A9-BD52-4EEB-AB03-8C5B7EDB1DEF}"/>
              </a:ext>
            </a:extLst>
          </p:cNvPr>
          <p:cNvPicPr>
            <a:picLocks noChangeAspect="1"/>
          </p:cNvPicPr>
          <p:nvPr/>
        </p:nvPicPr>
        <p:blipFill>
          <a:blip r:embed="rId4"/>
          <a:stretch>
            <a:fillRect/>
          </a:stretch>
        </p:blipFill>
        <p:spPr>
          <a:xfrm>
            <a:off x="3438525" y="3654019"/>
            <a:ext cx="590550" cy="145498"/>
          </a:xfrm>
          <a:prstGeom prst="rect">
            <a:avLst/>
          </a:prstGeom>
        </p:spPr>
      </p:pic>
    </p:spTree>
    <p:extLst>
      <p:ext uri="{BB962C8B-B14F-4D97-AF65-F5344CB8AC3E}">
        <p14:creationId xmlns:p14="http://schemas.microsoft.com/office/powerpoint/2010/main" val="1778695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764" y="419530"/>
            <a:ext cx="8305800" cy="1143000"/>
          </a:xfrm>
        </p:spPr>
        <p:txBody>
          <a:bodyPr>
            <a:noAutofit/>
          </a:bodyPr>
          <a:lstStyle/>
          <a:p>
            <a:pPr algn="ctr"/>
            <a:r>
              <a:rPr lang="en-US" sz="3400" dirty="0"/>
              <a:t>How to handle the old activities and the activities </a:t>
            </a:r>
            <a:r>
              <a:rPr lang="en-US" sz="3400" dirty="0">
                <a:solidFill>
                  <a:prstClr val="white"/>
                </a:solidFill>
              </a:rPr>
              <a:t>no longer continuing</a:t>
            </a:r>
            <a:br>
              <a:rPr lang="en-US" sz="3400" dirty="0">
                <a:solidFill>
                  <a:prstClr val="white"/>
                </a:solidFill>
              </a:rPr>
            </a:br>
            <a:endParaRPr lang="en-US" sz="800" dirty="0"/>
          </a:p>
        </p:txBody>
      </p:sp>
      <p:sp>
        <p:nvSpPr>
          <p:cNvPr id="6" name="Slide Number Placeholder 5"/>
          <p:cNvSpPr>
            <a:spLocks noGrp="1"/>
          </p:cNvSpPr>
          <p:nvPr>
            <p:ph type="sldNum" sz="quarter" idx="12"/>
          </p:nvPr>
        </p:nvSpPr>
        <p:spPr/>
        <p:txBody>
          <a:bodyPr/>
          <a:lstStyle/>
          <a:p>
            <a:fld id="{EBFF2294-7853-4F86-BD16-9D9D7D857176}" type="slidenum">
              <a:rPr lang="en-US" smtClean="0"/>
              <a:t>24</a:t>
            </a:fld>
            <a:endParaRPr lang="en-US" dirty="0"/>
          </a:p>
        </p:txBody>
      </p:sp>
      <p:sp>
        <p:nvSpPr>
          <p:cNvPr id="18" name="TextBox 17"/>
          <p:cNvSpPr txBox="1"/>
          <p:nvPr/>
        </p:nvSpPr>
        <p:spPr>
          <a:xfrm>
            <a:off x="371764" y="1828800"/>
            <a:ext cx="8534400" cy="4345805"/>
          </a:xfrm>
          <a:prstGeom prst="rect">
            <a:avLst/>
          </a:prstGeom>
          <a:noFill/>
        </p:spPr>
        <p:txBody>
          <a:bodyPr wrap="square" rtlCol="0">
            <a:spAutoFit/>
          </a:bodyPr>
          <a:lstStyle/>
          <a:p>
            <a:pPr lvl="0">
              <a:spcBef>
                <a:spcPct val="20000"/>
              </a:spcBef>
              <a:spcAft>
                <a:spcPts val="600"/>
              </a:spcAft>
            </a:pPr>
            <a:r>
              <a:rPr lang="en-US" sz="2200" b="1" dirty="0">
                <a:solidFill>
                  <a:schemeClr val="tx2">
                    <a:lumMod val="50000"/>
                  </a:schemeClr>
                </a:solidFill>
              </a:rPr>
              <a:t>Amy Carlson will mass close all open activities</a:t>
            </a:r>
          </a:p>
          <a:p>
            <a:pPr marL="342900" indent="-342900">
              <a:spcBef>
                <a:spcPct val="20000"/>
              </a:spcBef>
              <a:spcAft>
                <a:spcPts val="600"/>
              </a:spcAft>
              <a:buFont typeface="Arial" panose="020B0604020202020204" pitchFamily="34" charset="0"/>
              <a:buChar char="•"/>
            </a:pPr>
            <a:r>
              <a:rPr lang="en-US" dirty="0">
                <a:solidFill>
                  <a:schemeClr val="tx2">
                    <a:lumMod val="50000"/>
                  </a:schemeClr>
                </a:solidFill>
              </a:rPr>
              <a:t>Nothing further needs to be done at this time</a:t>
            </a:r>
          </a:p>
          <a:p>
            <a:pPr marL="342900" lvl="0" indent="-342900">
              <a:spcBef>
                <a:spcPct val="20000"/>
              </a:spcBef>
              <a:spcAft>
                <a:spcPts val="600"/>
              </a:spcAft>
              <a:buFont typeface="Arial" panose="020B0604020202020204" pitchFamily="34" charset="0"/>
              <a:buChar char="•"/>
            </a:pPr>
            <a:r>
              <a:rPr lang="en-US" dirty="0">
                <a:solidFill>
                  <a:schemeClr val="tx2">
                    <a:lumMod val="50000"/>
                  </a:schemeClr>
                </a:solidFill>
              </a:rPr>
              <a:t>Between the dates of August 1 – August 15 all activities with PY20 funding streams supporting them will be mass closed</a:t>
            </a:r>
          </a:p>
          <a:p>
            <a:pPr marL="800100" lvl="1" indent="-342900">
              <a:spcBef>
                <a:spcPct val="20000"/>
              </a:spcBef>
              <a:spcAft>
                <a:spcPts val="600"/>
              </a:spcAft>
              <a:buFont typeface="Courier New" panose="02070309020205020404" pitchFamily="49" charset="0"/>
              <a:buChar char="o"/>
            </a:pPr>
            <a:r>
              <a:rPr lang="en-US" dirty="0">
                <a:solidFill>
                  <a:schemeClr val="tx2">
                    <a:lumMod val="50000"/>
                  </a:schemeClr>
                </a:solidFill>
              </a:rPr>
              <a:t>Activity Completion Statuses will be “Successful”</a:t>
            </a:r>
          </a:p>
          <a:p>
            <a:pPr marL="800100" lvl="1" indent="-342900">
              <a:spcBef>
                <a:spcPct val="20000"/>
              </a:spcBef>
              <a:spcAft>
                <a:spcPts val="600"/>
              </a:spcAft>
              <a:buFont typeface="Courier New" panose="02070309020205020404" pitchFamily="49" charset="0"/>
              <a:buChar char="o"/>
            </a:pPr>
            <a:r>
              <a:rPr lang="en-US" dirty="0">
                <a:solidFill>
                  <a:schemeClr val="tx2">
                    <a:lumMod val="50000"/>
                  </a:schemeClr>
                </a:solidFill>
              </a:rPr>
              <a:t>Activity End Dates will be 06/30/2022</a:t>
            </a:r>
          </a:p>
          <a:p>
            <a:pPr marL="0" lvl="1">
              <a:spcBef>
                <a:spcPct val="20000"/>
              </a:spcBef>
              <a:spcAft>
                <a:spcPts val="1800"/>
              </a:spcAft>
            </a:pPr>
            <a:r>
              <a:rPr lang="en-US" sz="2500" dirty="0">
                <a:solidFill>
                  <a:schemeClr val="tx2">
                    <a:lumMod val="50000"/>
                  </a:schemeClr>
                </a:solidFill>
              </a:rPr>
              <a:t>Program providers can choose to close these activities in WF1 themselves if they choose to do so.</a:t>
            </a:r>
            <a:endParaRPr lang="en-US" sz="2500" dirty="0">
              <a:solidFill>
                <a:schemeClr val="accent2">
                  <a:lumMod val="75000"/>
                </a:schemeClr>
              </a:solidFill>
            </a:endParaRPr>
          </a:p>
          <a:p>
            <a:pPr marL="0" lvl="1">
              <a:spcBef>
                <a:spcPct val="20000"/>
              </a:spcBef>
            </a:pPr>
            <a:r>
              <a:rPr lang="en-US" sz="2500" b="1" dirty="0">
                <a:solidFill>
                  <a:schemeClr val="accent2">
                    <a:lumMod val="75000"/>
                  </a:schemeClr>
                </a:solidFill>
              </a:rPr>
              <a:t>What if the required data entry was not completed?</a:t>
            </a:r>
          </a:p>
          <a:p>
            <a:pPr marL="0" lvl="1">
              <a:spcAft>
                <a:spcPts val="600"/>
              </a:spcAft>
            </a:pPr>
            <a:r>
              <a:rPr lang="en-US" sz="2500" b="1" dirty="0">
                <a:solidFill>
                  <a:schemeClr val="accent2">
                    <a:lumMod val="75000"/>
                  </a:schemeClr>
                </a:solidFill>
              </a:rPr>
              <a:t>See Next slide</a:t>
            </a:r>
            <a:endParaRPr lang="en-US" sz="1500" dirty="0">
              <a:solidFill>
                <a:schemeClr val="tx2">
                  <a:lumMod val="50000"/>
                </a:schemeClr>
              </a:solidFill>
            </a:endParaRPr>
          </a:p>
        </p:txBody>
      </p:sp>
    </p:spTree>
    <p:extLst>
      <p:ext uri="{BB962C8B-B14F-4D97-AF65-F5344CB8AC3E}">
        <p14:creationId xmlns:p14="http://schemas.microsoft.com/office/powerpoint/2010/main" val="3292737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764" y="419530"/>
            <a:ext cx="8305800" cy="1143000"/>
          </a:xfrm>
        </p:spPr>
        <p:txBody>
          <a:bodyPr>
            <a:noAutofit/>
          </a:bodyPr>
          <a:lstStyle/>
          <a:p>
            <a:pPr algn="ctr"/>
            <a:r>
              <a:rPr lang="en-US" sz="3400" dirty="0"/>
              <a:t>What if Required Data Entry</a:t>
            </a:r>
            <a:br>
              <a:rPr lang="en-US" sz="3400" dirty="0"/>
            </a:br>
            <a:r>
              <a:rPr lang="en-US" sz="3400" dirty="0"/>
              <a:t>was not completed?</a:t>
            </a:r>
            <a:br>
              <a:rPr lang="en-US" sz="3400" dirty="0">
                <a:solidFill>
                  <a:prstClr val="white"/>
                </a:solidFill>
              </a:rPr>
            </a:br>
            <a:endParaRPr lang="en-US" sz="800" dirty="0"/>
          </a:p>
        </p:txBody>
      </p:sp>
      <p:sp>
        <p:nvSpPr>
          <p:cNvPr id="6" name="Slide Number Placeholder 5"/>
          <p:cNvSpPr>
            <a:spLocks noGrp="1"/>
          </p:cNvSpPr>
          <p:nvPr>
            <p:ph type="sldNum" sz="quarter" idx="12"/>
          </p:nvPr>
        </p:nvSpPr>
        <p:spPr/>
        <p:txBody>
          <a:bodyPr/>
          <a:lstStyle/>
          <a:p>
            <a:fld id="{EBFF2294-7853-4F86-BD16-9D9D7D857176}" type="slidenum">
              <a:rPr lang="en-US" smtClean="0"/>
              <a:t>25</a:t>
            </a:fld>
            <a:endParaRPr lang="en-US" dirty="0"/>
          </a:p>
        </p:txBody>
      </p:sp>
      <p:sp>
        <p:nvSpPr>
          <p:cNvPr id="18" name="TextBox 17"/>
          <p:cNvSpPr txBox="1"/>
          <p:nvPr/>
        </p:nvSpPr>
        <p:spPr>
          <a:xfrm>
            <a:off x="371764" y="2209800"/>
            <a:ext cx="8534400" cy="3868751"/>
          </a:xfrm>
          <a:prstGeom prst="rect">
            <a:avLst/>
          </a:prstGeom>
          <a:noFill/>
        </p:spPr>
        <p:txBody>
          <a:bodyPr wrap="square" rtlCol="0">
            <a:spAutoFit/>
          </a:bodyPr>
          <a:lstStyle/>
          <a:p>
            <a:pPr marL="0" marR="0" lvl="0" indent="0" algn="l" defTabSz="914400" rtl="0" eaLnBrk="1" fontAlgn="auto" latinLnBrk="0" hangingPunct="1">
              <a:lnSpc>
                <a:spcPct val="100000"/>
              </a:lnSpc>
              <a:spcBef>
                <a:spcPct val="20000"/>
              </a:spcBef>
              <a:spcAft>
                <a:spcPts val="600"/>
              </a:spcAft>
              <a:buClrTx/>
              <a:buSzTx/>
              <a:buFontTx/>
              <a:buNone/>
              <a:tabLst/>
              <a:defRPr/>
            </a:pPr>
            <a:r>
              <a:rPr kumimoji="0" lang="en-US" sz="2200" b="1" i="0" u="none" strike="noStrike" kern="1200" cap="none" spc="0" normalizeH="0" baseline="0" noProof="0" dirty="0">
                <a:ln>
                  <a:noFill/>
                </a:ln>
                <a:solidFill>
                  <a:srgbClr val="1F497D">
                    <a:lumMod val="50000"/>
                  </a:srgbClr>
                </a:solidFill>
                <a:effectLst/>
                <a:uLnTx/>
                <a:uFillTx/>
                <a:latin typeface="Calibri"/>
                <a:ea typeface="+mn-ea"/>
                <a:cs typeface="+mn-cs"/>
              </a:rPr>
              <a:t>If the required data entry was not completed, Amy Carlson will not be able to mass close PY20 open activities for all cases not completed</a:t>
            </a:r>
          </a:p>
          <a:p>
            <a:pPr marL="342900" lvl="1" indent="-342900">
              <a:spcBef>
                <a:spcPct val="20000"/>
              </a:spcBef>
              <a:spcAft>
                <a:spcPts val="600"/>
              </a:spcAft>
              <a:buFont typeface="+mj-lt"/>
              <a:buAutoNum type="arabicPeriod"/>
            </a:pPr>
            <a:r>
              <a:rPr lang="en-US" dirty="0">
                <a:solidFill>
                  <a:schemeClr val="tx2">
                    <a:lumMod val="50000"/>
                  </a:schemeClr>
                </a:solidFill>
              </a:rPr>
              <a:t>If there are only activities on a case with expired funding streams at the time of the mass closure, those cases will not be closed out of the PY20 grant</a:t>
            </a:r>
          </a:p>
          <a:p>
            <a:pPr marL="342900" lvl="1" indent="-342900">
              <a:spcBef>
                <a:spcPct val="20000"/>
              </a:spcBef>
              <a:spcAft>
                <a:spcPts val="600"/>
              </a:spcAft>
              <a:buFont typeface="+mj-lt"/>
              <a:buAutoNum type="arabicPeriod"/>
            </a:pPr>
            <a:r>
              <a:rPr lang="en-US" dirty="0">
                <a:solidFill>
                  <a:schemeClr val="tx2">
                    <a:lumMod val="50000"/>
                  </a:schemeClr>
                </a:solidFill>
              </a:rPr>
              <a:t>Amy will provide a list of all cases needing corrections made to local area management teams </a:t>
            </a:r>
          </a:p>
          <a:p>
            <a:pPr marL="800100" lvl="2" indent="-342900">
              <a:spcBef>
                <a:spcPct val="20000"/>
              </a:spcBef>
              <a:spcAft>
                <a:spcPts val="600"/>
              </a:spcAft>
              <a:buFont typeface="+mj-lt"/>
              <a:buAutoNum type="alphaLcParenR"/>
            </a:pPr>
            <a:r>
              <a:rPr lang="en-US" dirty="0">
                <a:solidFill>
                  <a:schemeClr val="tx2">
                    <a:lumMod val="50000"/>
                  </a:schemeClr>
                </a:solidFill>
              </a:rPr>
              <a:t>This alert will provide instructions on how to correct each case that was not included in the mass closure</a:t>
            </a:r>
          </a:p>
          <a:p>
            <a:pPr marL="800100" lvl="2" indent="-342900">
              <a:spcBef>
                <a:spcPct val="20000"/>
              </a:spcBef>
              <a:spcAft>
                <a:spcPts val="600"/>
              </a:spcAft>
              <a:buFont typeface="+mj-lt"/>
              <a:buAutoNum type="alphaLcParenR"/>
            </a:pPr>
            <a:r>
              <a:rPr lang="en-US" dirty="0">
                <a:solidFill>
                  <a:schemeClr val="tx2">
                    <a:lumMod val="50000"/>
                  </a:schemeClr>
                </a:solidFill>
              </a:rPr>
              <a:t>Copying old activities as well as closing old activities will need to be perform by the program provider</a:t>
            </a:r>
            <a:endParaRPr lang="en-US" sz="2500" dirty="0">
              <a:solidFill>
                <a:schemeClr val="accent2">
                  <a:lumMod val="75000"/>
                </a:schemeClr>
              </a:solidFill>
            </a:endParaRPr>
          </a:p>
          <a:p>
            <a:pPr lvl="0">
              <a:spcBef>
                <a:spcPct val="20000"/>
              </a:spcBef>
              <a:spcAft>
                <a:spcPts val="600"/>
              </a:spcAft>
            </a:pPr>
            <a:endParaRPr lang="en-US" sz="1500" dirty="0">
              <a:solidFill>
                <a:schemeClr val="tx2">
                  <a:lumMod val="50000"/>
                </a:schemeClr>
              </a:solidFill>
            </a:endParaRPr>
          </a:p>
        </p:txBody>
      </p:sp>
    </p:spTree>
    <p:extLst>
      <p:ext uri="{BB962C8B-B14F-4D97-AF65-F5344CB8AC3E}">
        <p14:creationId xmlns:p14="http://schemas.microsoft.com/office/powerpoint/2010/main" val="2252831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10" y="3048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Most Common Reason #2</a:t>
            </a:r>
          </a:p>
        </p:txBody>
      </p:sp>
      <p:sp>
        <p:nvSpPr>
          <p:cNvPr id="2" name="Rectangle 1"/>
          <p:cNvSpPr/>
          <p:nvPr/>
        </p:nvSpPr>
        <p:spPr>
          <a:xfrm>
            <a:off x="304800" y="2025342"/>
            <a:ext cx="8534400" cy="4447371"/>
          </a:xfrm>
          <a:prstGeom prst="rect">
            <a:avLst/>
          </a:prstGeom>
        </p:spPr>
        <p:txBody>
          <a:bodyPr wrap="square">
            <a:spAutoFit/>
          </a:bodyPr>
          <a:lstStyle/>
          <a:p>
            <a:pPr marL="0" lvl="1">
              <a:spcAft>
                <a:spcPts val="600"/>
              </a:spcAft>
            </a:pPr>
            <a:r>
              <a:rPr lang="en-US" sz="2000" b="1" dirty="0">
                <a:solidFill>
                  <a:srgbClr val="1F497D">
                    <a:lumMod val="50000"/>
                  </a:srgbClr>
                </a:solidFill>
                <a:ea typeface="+mj-ea"/>
                <a:cs typeface="+mj-cs"/>
              </a:rPr>
              <a:t>A Program Year Allocation is spent out before its expiration date</a:t>
            </a:r>
          </a:p>
          <a:p>
            <a:pPr marL="800100" lvl="1" indent="-342900">
              <a:spcAft>
                <a:spcPts val="1800"/>
              </a:spcAft>
              <a:buFont typeface="Courier New" panose="02070309020205020404" pitchFamily="49" charset="0"/>
              <a:buChar char="o"/>
            </a:pPr>
            <a:r>
              <a:rPr lang="en-US" sz="2000" dirty="0">
                <a:solidFill>
                  <a:srgbClr val="1F497D">
                    <a:lumMod val="50000"/>
                  </a:srgbClr>
                </a:solidFill>
              </a:rPr>
              <a:t>This means the money your location received at the beginning of a program year was fully spent out (expended) before the two-year timeframe</a:t>
            </a:r>
          </a:p>
          <a:p>
            <a:pPr marL="800100" lvl="1" indent="-342900">
              <a:spcAft>
                <a:spcPts val="1800"/>
              </a:spcAft>
              <a:buFont typeface="Courier New" panose="02070309020205020404" pitchFamily="49" charset="0"/>
              <a:buChar char="o"/>
            </a:pPr>
            <a:r>
              <a:rPr lang="en-US" sz="2000" dirty="0">
                <a:solidFill>
                  <a:srgbClr val="1F497D">
                    <a:lumMod val="50000"/>
                  </a:srgbClr>
                </a:solidFill>
              </a:rPr>
              <a:t>Since there is no money left in that funding stream, you will need to close all activities showing that funding stream as its funding source </a:t>
            </a:r>
          </a:p>
          <a:p>
            <a:pPr marL="800100" lvl="1" indent="-342900">
              <a:spcAft>
                <a:spcPts val="1800"/>
              </a:spcAft>
              <a:buFont typeface="Courier New" panose="02070309020205020404" pitchFamily="49" charset="0"/>
              <a:buChar char="o"/>
            </a:pPr>
            <a:r>
              <a:rPr lang="en-US" sz="2000" dirty="0">
                <a:solidFill>
                  <a:srgbClr val="1F497D">
                    <a:lumMod val="50000"/>
                  </a:srgbClr>
                </a:solidFill>
              </a:rPr>
              <a:t>If those participants will continue receiving any of those services, you will need to open new activities showing the funding source taking over payments for those continued services</a:t>
            </a:r>
          </a:p>
          <a:p>
            <a:pPr lvl="1">
              <a:spcAft>
                <a:spcPts val="1800"/>
              </a:spcAft>
            </a:pPr>
            <a:r>
              <a:rPr lang="en-US" sz="2000" dirty="0">
                <a:solidFill>
                  <a:srgbClr val="1F497D">
                    <a:lumMod val="50000"/>
                  </a:srgbClr>
                </a:solidFill>
              </a:rPr>
              <a:t>(See next slide for more information)</a:t>
            </a:r>
          </a:p>
          <a:p>
            <a:pPr marL="796925" lvl="1" indent="-334963">
              <a:spcAft>
                <a:spcPts val="1800"/>
              </a:spcAft>
              <a:buFont typeface="Courier New" panose="02070309020205020404" pitchFamily="49" charset="0"/>
              <a:buChar char="o"/>
            </a:pPr>
            <a:endParaRPr lang="en-US" dirty="0">
              <a:solidFill>
                <a:schemeClr val="tx2">
                  <a:lumMod val="50000"/>
                </a:schemeClr>
              </a:solidFill>
            </a:endParaRPr>
          </a:p>
        </p:txBody>
      </p:sp>
      <p:sp>
        <p:nvSpPr>
          <p:cNvPr id="3" name="Slide Number Placeholder 2"/>
          <p:cNvSpPr>
            <a:spLocks noGrp="1"/>
          </p:cNvSpPr>
          <p:nvPr>
            <p:ph type="sldNum" sz="quarter" idx="12"/>
          </p:nvPr>
        </p:nvSpPr>
        <p:spPr/>
        <p:txBody>
          <a:bodyPr/>
          <a:lstStyle/>
          <a:p>
            <a:fld id="{EBFF2294-7853-4F86-BD16-9D9D7D857176}" type="slidenum">
              <a:rPr lang="en-US" smtClean="0"/>
              <a:pPr/>
              <a:t>26</a:t>
            </a:fld>
            <a:endParaRPr lang="en-US" dirty="0"/>
          </a:p>
        </p:txBody>
      </p:sp>
    </p:spTree>
    <p:extLst>
      <p:ext uri="{BB962C8B-B14F-4D97-AF65-F5344CB8AC3E}">
        <p14:creationId xmlns:p14="http://schemas.microsoft.com/office/powerpoint/2010/main" val="21490468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764" y="419530"/>
            <a:ext cx="8305800" cy="1143000"/>
          </a:xfrm>
        </p:spPr>
        <p:txBody>
          <a:bodyPr>
            <a:noAutofit/>
          </a:bodyPr>
          <a:lstStyle/>
          <a:p>
            <a:pPr algn="ctr"/>
            <a:r>
              <a:rPr lang="en-US" sz="3400" dirty="0"/>
              <a:t>Requesting Amy’s Assistance for</a:t>
            </a:r>
            <a:br>
              <a:rPr lang="en-US" sz="3400" dirty="0"/>
            </a:br>
            <a:r>
              <a:rPr lang="en-US" sz="3400" dirty="0"/>
              <a:t>Most Common Reason #2</a:t>
            </a:r>
            <a:br>
              <a:rPr lang="en-US" sz="3400" dirty="0">
                <a:solidFill>
                  <a:prstClr val="white"/>
                </a:solidFill>
              </a:rPr>
            </a:br>
            <a:endParaRPr lang="en-US" sz="800" dirty="0"/>
          </a:p>
        </p:txBody>
      </p:sp>
      <p:sp>
        <p:nvSpPr>
          <p:cNvPr id="6" name="Slide Number Placeholder 5"/>
          <p:cNvSpPr>
            <a:spLocks noGrp="1"/>
          </p:cNvSpPr>
          <p:nvPr>
            <p:ph type="sldNum" sz="quarter" idx="12"/>
          </p:nvPr>
        </p:nvSpPr>
        <p:spPr/>
        <p:txBody>
          <a:bodyPr/>
          <a:lstStyle/>
          <a:p>
            <a:fld id="{EBFF2294-7853-4F86-BD16-9D9D7D857176}" type="slidenum">
              <a:rPr lang="en-US" smtClean="0"/>
              <a:t>27</a:t>
            </a:fld>
            <a:endParaRPr lang="en-US" dirty="0"/>
          </a:p>
        </p:txBody>
      </p:sp>
      <p:sp>
        <p:nvSpPr>
          <p:cNvPr id="18" name="TextBox 17"/>
          <p:cNvSpPr txBox="1"/>
          <p:nvPr/>
        </p:nvSpPr>
        <p:spPr>
          <a:xfrm>
            <a:off x="304800" y="1828800"/>
            <a:ext cx="8534400" cy="4909036"/>
          </a:xfrm>
          <a:prstGeom prst="rect">
            <a:avLst/>
          </a:prstGeom>
          <a:noFill/>
        </p:spPr>
        <p:txBody>
          <a:bodyPr wrap="square" rtlCol="0">
            <a:spAutoFit/>
          </a:bodyPr>
          <a:lstStyle/>
          <a:p>
            <a:pPr lvl="0">
              <a:spcBef>
                <a:spcPct val="20000"/>
              </a:spcBef>
              <a:spcAft>
                <a:spcPts val="600"/>
              </a:spcAft>
            </a:pPr>
            <a:r>
              <a:rPr lang="en-US" sz="2500" dirty="0">
                <a:solidFill>
                  <a:schemeClr val="tx2">
                    <a:lumMod val="50000"/>
                  </a:schemeClr>
                </a:solidFill>
              </a:rPr>
              <a:t>After the program provider’s management team has inspected each case to ensure all continuing activities have been copied into a new activity and an active grant was selected within it</a:t>
            </a:r>
          </a:p>
          <a:p>
            <a:pPr marL="922337" lvl="0" indent="-457200">
              <a:spcBef>
                <a:spcPct val="20000"/>
              </a:spcBef>
              <a:spcAft>
                <a:spcPts val="600"/>
              </a:spcAft>
              <a:buAutoNum type="arabicPeriod"/>
            </a:pPr>
            <a:r>
              <a:rPr lang="en-US" sz="2500" dirty="0">
                <a:solidFill>
                  <a:schemeClr val="tx2">
                    <a:lumMod val="50000"/>
                  </a:schemeClr>
                </a:solidFill>
              </a:rPr>
              <a:t>Email </a:t>
            </a:r>
            <a:r>
              <a:rPr lang="en-US" sz="2500" dirty="0">
                <a:solidFill>
                  <a:schemeClr val="tx2">
                    <a:lumMod val="50000"/>
                  </a:schemeClr>
                </a:solidFill>
                <a:hlinkClick r:id="rId2"/>
              </a:rPr>
              <a:t>amy.carlson@state.mn.us</a:t>
            </a:r>
            <a:r>
              <a:rPr lang="en-US" sz="2500" dirty="0">
                <a:solidFill>
                  <a:schemeClr val="tx2">
                    <a:lumMod val="50000"/>
                  </a:schemeClr>
                </a:solidFill>
              </a:rPr>
              <a:t> requesting a mass grant closeout</a:t>
            </a:r>
          </a:p>
          <a:p>
            <a:pPr marL="922337" lvl="0" indent="-457200">
              <a:spcBef>
                <a:spcPct val="20000"/>
              </a:spcBef>
              <a:spcAft>
                <a:spcPts val="600"/>
              </a:spcAft>
              <a:buAutoNum type="arabicPeriod"/>
            </a:pPr>
            <a:r>
              <a:rPr lang="en-US" sz="2500" dirty="0">
                <a:solidFill>
                  <a:schemeClr val="tx2">
                    <a:lumMod val="50000"/>
                  </a:schemeClr>
                </a:solidFill>
              </a:rPr>
              <a:t>Provide the grant name being closed</a:t>
            </a:r>
          </a:p>
          <a:p>
            <a:pPr marL="922337" lvl="0" indent="-457200">
              <a:spcBef>
                <a:spcPct val="20000"/>
              </a:spcBef>
              <a:spcAft>
                <a:spcPts val="600"/>
              </a:spcAft>
              <a:buAutoNum type="arabicPeriod"/>
            </a:pPr>
            <a:r>
              <a:rPr lang="en-US" sz="2500" dirty="0">
                <a:solidFill>
                  <a:schemeClr val="tx2">
                    <a:lumMod val="50000"/>
                  </a:schemeClr>
                </a:solidFill>
              </a:rPr>
              <a:t>Provide the date the grant was no longer available/spent out</a:t>
            </a:r>
          </a:p>
          <a:p>
            <a:pPr marL="922337" lvl="0" indent="-457200">
              <a:spcBef>
                <a:spcPct val="20000"/>
              </a:spcBef>
              <a:spcAft>
                <a:spcPts val="600"/>
              </a:spcAft>
              <a:buAutoNum type="arabicPeriod"/>
            </a:pPr>
            <a:r>
              <a:rPr lang="en-US" sz="2500" dirty="0">
                <a:solidFill>
                  <a:schemeClr val="tx2">
                    <a:lumMod val="50000"/>
                  </a:schemeClr>
                </a:solidFill>
              </a:rPr>
              <a:t>Allow a 2-week notice to complete the requested mass closeout</a:t>
            </a:r>
          </a:p>
          <a:p>
            <a:pPr lvl="0">
              <a:spcBef>
                <a:spcPct val="20000"/>
              </a:spcBef>
              <a:spcAft>
                <a:spcPts val="600"/>
              </a:spcAft>
            </a:pPr>
            <a:endParaRPr lang="en-US" sz="1500" dirty="0">
              <a:solidFill>
                <a:schemeClr val="tx2">
                  <a:lumMod val="50000"/>
                </a:schemeClr>
              </a:solidFill>
            </a:endParaRPr>
          </a:p>
        </p:txBody>
      </p:sp>
    </p:spTree>
    <p:extLst>
      <p:ext uri="{BB962C8B-B14F-4D97-AF65-F5344CB8AC3E}">
        <p14:creationId xmlns:p14="http://schemas.microsoft.com/office/powerpoint/2010/main" val="9283574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10" y="3048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endParaRPr lang="en-US" sz="3400" dirty="0">
              <a:solidFill>
                <a:schemeClr val="bg1"/>
              </a:solidFill>
            </a:endParaRPr>
          </a:p>
        </p:txBody>
      </p:sp>
      <p:sp>
        <p:nvSpPr>
          <p:cNvPr id="2" name="Rectangle 1"/>
          <p:cNvSpPr/>
          <p:nvPr/>
        </p:nvSpPr>
        <p:spPr>
          <a:xfrm>
            <a:off x="234745" y="3019752"/>
            <a:ext cx="8674510" cy="2323713"/>
          </a:xfrm>
          <a:prstGeom prst="rect">
            <a:avLst/>
          </a:prstGeom>
        </p:spPr>
        <p:txBody>
          <a:bodyPr wrap="square">
            <a:spAutoFit/>
          </a:bodyPr>
          <a:lstStyle/>
          <a:p>
            <a:pPr marL="0" lvl="1" algn="ctr">
              <a:spcAft>
                <a:spcPts val="3000"/>
              </a:spcAft>
            </a:pPr>
            <a:r>
              <a:rPr lang="en-US" sz="4000" b="1" dirty="0">
                <a:solidFill>
                  <a:schemeClr val="tx2">
                    <a:lumMod val="75000"/>
                  </a:schemeClr>
                </a:solidFill>
                <a:ea typeface="+mj-ea"/>
                <a:cs typeface="+mj-cs"/>
              </a:rPr>
              <a:t>Other Important</a:t>
            </a:r>
          </a:p>
          <a:p>
            <a:pPr marL="0" lvl="1" algn="ctr">
              <a:spcAft>
                <a:spcPts val="3000"/>
              </a:spcAft>
            </a:pPr>
            <a:r>
              <a:rPr lang="en-US" sz="4000" b="1" dirty="0">
                <a:solidFill>
                  <a:schemeClr val="tx2">
                    <a:lumMod val="75000"/>
                  </a:schemeClr>
                </a:solidFill>
                <a:ea typeface="+mj-ea"/>
                <a:cs typeface="+mj-cs"/>
              </a:rPr>
              <a:t>Information to know/Exceptions related to the grant closeouts in WF1</a:t>
            </a:r>
            <a:endParaRPr lang="en-US" sz="5000" b="1" dirty="0">
              <a:solidFill>
                <a:schemeClr val="accent1">
                  <a:lumMod val="50000"/>
                </a:schemeClr>
              </a:solidFill>
              <a:ea typeface="+mj-ea"/>
              <a:cs typeface="+mj-cs"/>
            </a:endParaRPr>
          </a:p>
        </p:txBody>
      </p:sp>
      <p:sp>
        <p:nvSpPr>
          <p:cNvPr id="3" name="Slide Number Placeholder 2"/>
          <p:cNvSpPr>
            <a:spLocks noGrp="1"/>
          </p:cNvSpPr>
          <p:nvPr>
            <p:ph type="sldNum" sz="quarter" idx="12"/>
          </p:nvPr>
        </p:nvSpPr>
        <p:spPr/>
        <p:txBody>
          <a:bodyPr/>
          <a:lstStyle/>
          <a:p>
            <a:fld id="{EBFF2294-7853-4F86-BD16-9D9D7D857176}" type="slidenum">
              <a:rPr lang="en-US" smtClean="0"/>
              <a:pPr/>
              <a:t>28</a:t>
            </a:fld>
            <a:endParaRPr lang="en-US" dirty="0"/>
          </a:p>
        </p:txBody>
      </p:sp>
    </p:spTree>
    <p:extLst>
      <p:ext uri="{BB962C8B-B14F-4D97-AF65-F5344CB8AC3E}">
        <p14:creationId xmlns:p14="http://schemas.microsoft.com/office/powerpoint/2010/main" val="12596402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664" y="385837"/>
            <a:ext cx="8402671" cy="1143000"/>
          </a:xfrm>
        </p:spPr>
        <p:txBody>
          <a:bodyPr>
            <a:noAutofit/>
          </a:bodyPr>
          <a:lstStyle/>
          <a:p>
            <a:pPr algn="ctr"/>
            <a:r>
              <a:rPr lang="en-US" sz="3400" dirty="0"/>
              <a:t>Pending Exit Type Activities</a:t>
            </a:r>
            <a:br>
              <a:rPr lang="en-US" sz="3400" dirty="0"/>
            </a:br>
            <a:r>
              <a:rPr lang="en-US" sz="3400" dirty="0"/>
              <a:t>During a grant closeout</a:t>
            </a:r>
          </a:p>
        </p:txBody>
      </p:sp>
      <p:sp>
        <p:nvSpPr>
          <p:cNvPr id="10" name="TextBox 9"/>
          <p:cNvSpPr txBox="1"/>
          <p:nvPr/>
        </p:nvSpPr>
        <p:spPr>
          <a:xfrm>
            <a:off x="152400" y="1737818"/>
            <a:ext cx="8839200" cy="4862870"/>
          </a:xfrm>
          <a:prstGeom prst="rect">
            <a:avLst/>
          </a:prstGeom>
          <a:noFill/>
        </p:spPr>
        <p:txBody>
          <a:bodyPr wrap="square" rtlCol="0">
            <a:spAutoFit/>
          </a:bodyPr>
          <a:lstStyle/>
          <a:p>
            <a:pPr marL="628650" indent="-628650" algn="ctr"/>
            <a:r>
              <a:rPr lang="en-US" sz="2500" b="1" dirty="0">
                <a:solidFill>
                  <a:schemeClr val="tx2">
                    <a:lumMod val="50000"/>
                  </a:schemeClr>
                </a:solidFill>
              </a:rPr>
              <a:t>“Employed, Pending Exit” and “Pending Exit, Other”</a:t>
            </a:r>
          </a:p>
          <a:p>
            <a:pPr marL="628650" indent="-403225" algn="ctr">
              <a:spcAft>
                <a:spcPts val="3000"/>
              </a:spcAft>
            </a:pPr>
            <a:r>
              <a:rPr lang="en-US" sz="2500" b="1" dirty="0">
                <a:solidFill>
                  <a:schemeClr val="tx2">
                    <a:lumMod val="50000"/>
                  </a:schemeClr>
                </a:solidFill>
              </a:rPr>
              <a:t>When these activities are used, it means</a:t>
            </a:r>
          </a:p>
          <a:p>
            <a:pPr marL="622300" indent="-457200">
              <a:spcAft>
                <a:spcPts val="3000"/>
              </a:spcAft>
              <a:buFont typeface="+mj-lt"/>
              <a:buAutoNum type="arabicPeriod"/>
            </a:pPr>
            <a:r>
              <a:rPr lang="en-US" sz="2000" dirty="0">
                <a:solidFill>
                  <a:schemeClr val="tx2">
                    <a:lumMod val="50000"/>
                  </a:schemeClr>
                </a:solidFill>
              </a:rPr>
              <a:t>The participant is no longer receiving any services (no other activities should be open the case)</a:t>
            </a:r>
          </a:p>
          <a:p>
            <a:pPr marL="622300" indent="-457200">
              <a:spcAft>
                <a:spcPts val="3000"/>
              </a:spcAft>
              <a:buFont typeface="+mj-lt"/>
              <a:buAutoNum type="arabicPeriod"/>
            </a:pPr>
            <a:r>
              <a:rPr lang="en-US" sz="2000" dirty="0">
                <a:solidFill>
                  <a:schemeClr val="tx2">
                    <a:lumMod val="50000"/>
                  </a:schemeClr>
                </a:solidFill>
              </a:rPr>
              <a:t>The case manager is simply waiting the 90-day period before the case will be exited retroactively to the last date of service</a:t>
            </a:r>
          </a:p>
          <a:p>
            <a:pPr marL="622300" indent="-457200">
              <a:spcAft>
                <a:spcPts val="3000"/>
              </a:spcAft>
              <a:buFont typeface="+mj-lt"/>
              <a:buAutoNum type="arabicPeriod"/>
            </a:pPr>
            <a:r>
              <a:rPr lang="en-US" sz="2000" dirty="0">
                <a:solidFill>
                  <a:schemeClr val="tx2">
                    <a:lumMod val="50000"/>
                  </a:schemeClr>
                </a:solidFill>
              </a:rPr>
              <a:t>The end date of this activity and the exit date will be during the grant period timeframe</a:t>
            </a:r>
          </a:p>
          <a:p>
            <a:pPr marL="622300" indent="-457200">
              <a:spcAft>
                <a:spcPts val="3000"/>
              </a:spcAft>
              <a:buFont typeface="+mj-lt"/>
              <a:buAutoNum type="arabicPeriod"/>
            </a:pPr>
            <a:r>
              <a:rPr lang="en-US" sz="2000" b="1" dirty="0">
                <a:solidFill>
                  <a:schemeClr val="accent2">
                    <a:lumMod val="75000"/>
                  </a:schemeClr>
                </a:solidFill>
              </a:rPr>
              <a:t>DO NOT COPY THESE ACTIVITIES </a:t>
            </a:r>
            <a:r>
              <a:rPr lang="en-US" sz="2000" dirty="0">
                <a:solidFill>
                  <a:schemeClr val="accent2">
                    <a:lumMod val="75000"/>
                  </a:schemeClr>
                </a:solidFill>
              </a:rPr>
              <a:t>(If the participant returns for additional services, contact Amy Carlson for assistance)</a:t>
            </a:r>
            <a:endParaRPr lang="en-US" sz="2000" b="1" dirty="0">
              <a:solidFill>
                <a:schemeClr val="accent2">
                  <a:lumMod val="75000"/>
                </a:schemeClr>
              </a:solidFill>
            </a:endParaRPr>
          </a:p>
        </p:txBody>
      </p:sp>
      <p:sp>
        <p:nvSpPr>
          <p:cNvPr id="3" name="Slide Number Placeholder 2"/>
          <p:cNvSpPr>
            <a:spLocks noGrp="1"/>
          </p:cNvSpPr>
          <p:nvPr>
            <p:ph type="sldNum" sz="quarter" idx="12"/>
          </p:nvPr>
        </p:nvSpPr>
        <p:spPr/>
        <p:txBody>
          <a:bodyPr/>
          <a:lstStyle/>
          <a:p>
            <a:fld id="{EBFF2294-7853-4F86-BD16-9D9D7D857176}" type="slidenum">
              <a:rPr lang="en-US" smtClean="0"/>
              <a:t>29</a:t>
            </a:fld>
            <a:endParaRPr lang="en-US" dirty="0"/>
          </a:p>
        </p:txBody>
      </p:sp>
    </p:spTree>
    <p:extLst>
      <p:ext uri="{BB962C8B-B14F-4D97-AF65-F5344CB8AC3E}">
        <p14:creationId xmlns:p14="http://schemas.microsoft.com/office/powerpoint/2010/main" val="1908115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10" y="3048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What’s the difference between Program Year Performance Year, and Grant Allocation Year?</a:t>
            </a:r>
          </a:p>
        </p:txBody>
      </p:sp>
      <p:sp>
        <p:nvSpPr>
          <p:cNvPr id="2" name="Rectangle 1"/>
          <p:cNvSpPr/>
          <p:nvPr/>
        </p:nvSpPr>
        <p:spPr>
          <a:xfrm>
            <a:off x="597310" y="1962766"/>
            <a:ext cx="8534400" cy="4555093"/>
          </a:xfrm>
          <a:prstGeom prst="rect">
            <a:avLst/>
          </a:prstGeom>
        </p:spPr>
        <p:txBody>
          <a:bodyPr wrap="square">
            <a:spAutoFit/>
          </a:bodyPr>
          <a:lstStyle/>
          <a:p>
            <a:pPr marL="0" lvl="1">
              <a:spcAft>
                <a:spcPts val="600"/>
              </a:spcAft>
            </a:pPr>
            <a:r>
              <a:rPr lang="en-US" sz="2000" b="1" u="sng" dirty="0">
                <a:solidFill>
                  <a:schemeClr val="tx2">
                    <a:lumMod val="75000"/>
                  </a:schemeClr>
                </a:solidFill>
                <a:ea typeface="+mj-ea"/>
                <a:cs typeface="+mj-cs"/>
              </a:rPr>
              <a:t>PROGRAM YEAR</a:t>
            </a:r>
          </a:p>
          <a:p>
            <a:pPr marL="688975" lvl="1" indent="-284163">
              <a:buFont typeface="Arial" panose="020B0604020202020204" pitchFamily="34" charset="0"/>
              <a:buChar char="•"/>
            </a:pPr>
            <a:r>
              <a:rPr lang="en-US" sz="2000" dirty="0">
                <a:solidFill>
                  <a:schemeClr val="tx2">
                    <a:lumMod val="75000"/>
                  </a:schemeClr>
                </a:solidFill>
                <a:ea typeface="+mj-ea"/>
                <a:cs typeface="+mj-cs"/>
              </a:rPr>
              <a:t>Only lasts for one year</a:t>
            </a:r>
          </a:p>
          <a:p>
            <a:pPr marL="688975" lvl="1" indent="-284163">
              <a:buFont typeface="Arial" panose="020B0604020202020204" pitchFamily="34" charset="0"/>
              <a:buChar char="•"/>
            </a:pPr>
            <a:r>
              <a:rPr lang="en-US" sz="2000" dirty="0">
                <a:solidFill>
                  <a:schemeClr val="tx2">
                    <a:lumMod val="75000"/>
                  </a:schemeClr>
                </a:solidFill>
                <a:ea typeface="+mj-ea"/>
                <a:cs typeface="+mj-cs"/>
              </a:rPr>
              <a:t>Not grant specific</a:t>
            </a:r>
          </a:p>
          <a:p>
            <a:pPr marL="688975" lvl="1" indent="-284163">
              <a:spcAft>
                <a:spcPts val="2400"/>
              </a:spcAft>
              <a:buFont typeface="Arial" panose="020B0604020202020204" pitchFamily="34" charset="0"/>
              <a:buChar char="•"/>
            </a:pPr>
            <a:r>
              <a:rPr lang="en-US" sz="2000" dirty="0">
                <a:solidFill>
                  <a:schemeClr val="tx2">
                    <a:lumMod val="75000"/>
                  </a:schemeClr>
                </a:solidFill>
                <a:ea typeface="+mj-ea"/>
                <a:cs typeface="+mj-cs"/>
              </a:rPr>
              <a:t>Easy way to reference a time period</a:t>
            </a:r>
          </a:p>
          <a:p>
            <a:pPr marL="0" lvl="1">
              <a:spcAft>
                <a:spcPts val="600"/>
              </a:spcAft>
            </a:pPr>
            <a:r>
              <a:rPr lang="en-US" sz="2000" b="1" u="sng" dirty="0">
                <a:solidFill>
                  <a:schemeClr val="tx2">
                    <a:lumMod val="75000"/>
                  </a:schemeClr>
                </a:solidFill>
                <a:ea typeface="+mj-ea"/>
                <a:cs typeface="+mj-cs"/>
              </a:rPr>
              <a:t>PERFORMANCE YEAR</a:t>
            </a:r>
          </a:p>
          <a:p>
            <a:pPr marL="688975" lvl="1" indent="-284163">
              <a:spcAft>
                <a:spcPts val="600"/>
              </a:spcAft>
              <a:buFont typeface="Arial" panose="020B0604020202020204" pitchFamily="34" charset="0"/>
              <a:buChar char="•"/>
            </a:pPr>
            <a:r>
              <a:rPr lang="en-US" sz="2000" dirty="0">
                <a:solidFill>
                  <a:schemeClr val="tx2">
                    <a:lumMod val="75000"/>
                  </a:schemeClr>
                </a:solidFill>
                <a:ea typeface="+mj-ea"/>
                <a:cs typeface="+mj-cs"/>
              </a:rPr>
              <a:t>Measures participant success rates in 5 indicators</a:t>
            </a:r>
          </a:p>
          <a:p>
            <a:pPr marL="688975" lvl="1" indent="-284163">
              <a:spcAft>
                <a:spcPts val="600"/>
              </a:spcAft>
              <a:buFont typeface="Arial" panose="020B0604020202020204" pitchFamily="34" charset="0"/>
              <a:buChar char="•"/>
            </a:pPr>
            <a:r>
              <a:rPr lang="en-US" sz="2000" dirty="0">
                <a:solidFill>
                  <a:schemeClr val="tx2">
                    <a:lumMod val="75000"/>
                  </a:schemeClr>
                </a:solidFill>
                <a:ea typeface="+mj-ea"/>
                <a:cs typeface="+mj-cs"/>
              </a:rPr>
              <a:t>Not grant specific</a:t>
            </a:r>
          </a:p>
          <a:p>
            <a:pPr marL="688975" lvl="1" indent="-284163">
              <a:spcAft>
                <a:spcPts val="2400"/>
              </a:spcAft>
              <a:buFont typeface="Arial" panose="020B0604020202020204" pitchFamily="34" charset="0"/>
              <a:buChar char="•"/>
            </a:pPr>
            <a:r>
              <a:rPr lang="en-US" sz="2000" dirty="0">
                <a:solidFill>
                  <a:schemeClr val="tx2">
                    <a:lumMod val="75000"/>
                  </a:schemeClr>
                </a:solidFill>
                <a:ea typeface="+mj-ea"/>
                <a:cs typeface="+mj-cs"/>
              </a:rPr>
              <a:t>Only lasts for one year but includes exited participants from the past</a:t>
            </a:r>
            <a:endParaRPr lang="en-US" sz="2000" dirty="0">
              <a:solidFill>
                <a:srgbClr val="1F497D">
                  <a:lumMod val="75000"/>
                </a:srgbClr>
              </a:solidFill>
            </a:endParaRPr>
          </a:p>
          <a:p>
            <a:pPr marL="0" lvl="1">
              <a:spcAft>
                <a:spcPts val="600"/>
              </a:spcAft>
            </a:pPr>
            <a:r>
              <a:rPr lang="en-US" sz="2000" b="1" u="sng" dirty="0">
                <a:solidFill>
                  <a:srgbClr val="1F497D">
                    <a:lumMod val="75000"/>
                  </a:srgbClr>
                </a:solidFill>
              </a:rPr>
              <a:t>FORMULA GRANT YEAR</a:t>
            </a:r>
          </a:p>
          <a:p>
            <a:pPr marL="688975" lvl="1" indent="-284163">
              <a:spcAft>
                <a:spcPts val="600"/>
              </a:spcAft>
              <a:buFont typeface="Arial" panose="020B0604020202020204" pitchFamily="34" charset="0"/>
              <a:buChar char="•"/>
            </a:pPr>
            <a:r>
              <a:rPr lang="en-US" sz="2000" dirty="0">
                <a:solidFill>
                  <a:srgbClr val="003865"/>
                </a:solidFill>
              </a:rPr>
              <a:t>One allocation</a:t>
            </a:r>
            <a:r>
              <a:rPr lang="en-US" sz="2000" dirty="0">
                <a:solidFill>
                  <a:srgbClr val="1F497D">
                    <a:lumMod val="75000"/>
                  </a:srgbClr>
                </a:solidFill>
              </a:rPr>
              <a:t> grant is awarded every year per funding source</a:t>
            </a:r>
          </a:p>
          <a:p>
            <a:pPr marL="688975" lvl="1" indent="-284163">
              <a:spcAft>
                <a:spcPts val="600"/>
              </a:spcAft>
              <a:buFont typeface="Arial" panose="020B0604020202020204" pitchFamily="34" charset="0"/>
              <a:buChar char="•"/>
            </a:pPr>
            <a:r>
              <a:rPr lang="en-US" sz="2000" dirty="0">
                <a:solidFill>
                  <a:srgbClr val="003865"/>
                </a:solidFill>
              </a:rPr>
              <a:t>Every awarded grant remains active for 2 years</a:t>
            </a:r>
            <a:endParaRPr lang="en-US" sz="5000" u="sng" dirty="0">
              <a:solidFill>
                <a:schemeClr val="accent2">
                  <a:lumMod val="75000"/>
                </a:schemeClr>
              </a:solidFill>
              <a:ea typeface="+mj-ea"/>
              <a:cs typeface="+mj-cs"/>
            </a:endParaRPr>
          </a:p>
        </p:txBody>
      </p:sp>
      <p:sp>
        <p:nvSpPr>
          <p:cNvPr id="3" name="Slide Number Placeholder 2"/>
          <p:cNvSpPr>
            <a:spLocks noGrp="1"/>
          </p:cNvSpPr>
          <p:nvPr>
            <p:ph type="sldNum" sz="quarter" idx="12"/>
          </p:nvPr>
        </p:nvSpPr>
        <p:spPr/>
        <p:txBody>
          <a:bodyPr/>
          <a:lstStyle/>
          <a:p>
            <a:fld id="{EBFF2294-7853-4F86-BD16-9D9D7D857176}" type="slidenum">
              <a:rPr lang="en-US" smtClean="0"/>
              <a:pPr/>
              <a:t>3</a:t>
            </a:fld>
            <a:endParaRPr lang="en-US" dirty="0"/>
          </a:p>
        </p:txBody>
      </p:sp>
    </p:spTree>
    <p:extLst>
      <p:ext uri="{BB962C8B-B14F-4D97-AF65-F5344CB8AC3E}">
        <p14:creationId xmlns:p14="http://schemas.microsoft.com/office/powerpoint/2010/main" val="952038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664" y="385837"/>
            <a:ext cx="8402671" cy="1143000"/>
          </a:xfrm>
        </p:spPr>
        <p:txBody>
          <a:bodyPr>
            <a:noAutofit/>
          </a:bodyPr>
          <a:lstStyle/>
          <a:p>
            <a:pPr algn="ctr"/>
            <a:r>
              <a:rPr lang="en-US" sz="3400" dirty="0"/>
              <a:t>Training services fully funded by the expiring grant but still attending</a:t>
            </a:r>
          </a:p>
        </p:txBody>
      </p:sp>
      <p:sp>
        <p:nvSpPr>
          <p:cNvPr id="10" name="TextBox 9"/>
          <p:cNvSpPr txBox="1"/>
          <p:nvPr/>
        </p:nvSpPr>
        <p:spPr>
          <a:xfrm>
            <a:off x="152399" y="1905000"/>
            <a:ext cx="8839200" cy="4247317"/>
          </a:xfrm>
          <a:prstGeom prst="rect">
            <a:avLst/>
          </a:prstGeom>
          <a:noFill/>
        </p:spPr>
        <p:txBody>
          <a:bodyPr wrap="square" rtlCol="0">
            <a:spAutoFit/>
          </a:bodyPr>
          <a:lstStyle/>
          <a:p>
            <a:pPr marL="628650" indent="-628650" algn="ctr">
              <a:spcAft>
                <a:spcPts val="600"/>
              </a:spcAft>
            </a:pPr>
            <a:r>
              <a:rPr lang="en-US" sz="2500" b="1" dirty="0">
                <a:solidFill>
                  <a:schemeClr val="tx2">
                    <a:lumMod val="50000"/>
                  </a:schemeClr>
                </a:solidFill>
              </a:rPr>
              <a:t>Take note of all participants who have Pre-paid Training </a:t>
            </a:r>
          </a:p>
          <a:p>
            <a:pPr marL="622300" indent="-457200">
              <a:spcAft>
                <a:spcPts val="1200"/>
              </a:spcAft>
              <a:buFont typeface="+mj-lt"/>
              <a:buAutoNum type="arabicPeriod"/>
            </a:pPr>
            <a:r>
              <a:rPr lang="en-US" sz="2000" dirty="0">
                <a:solidFill>
                  <a:schemeClr val="tx2">
                    <a:lumMod val="50000"/>
                  </a:schemeClr>
                </a:solidFill>
              </a:rPr>
              <a:t>Confirm the participant’s training was fully funded by the expiring grant and no further training expenses will be applied for that training</a:t>
            </a:r>
          </a:p>
          <a:p>
            <a:pPr marL="622300" indent="-457200">
              <a:spcAft>
                <a:spcPts val="1200"/>
              </a:spcAft>
              <a:buFont typeface="+mj-lt"/>
              <a:buAutoNum type="arabicPeriod"/>
            </a:pPr>
            <a:r>
              <a:rPr lang="en-US" sz="2000" dirty="0">
                <a:solidFill>
                  <a:schemeClr val="tx2">
                    <a:lumMod val="50000"/>
                  </a:schemeClr>
                </a:solidFill>
              </a:rPr>
              <a:t>Confirm the participant will still be attending the fully-paid training after the grant expires</a:t>
            </a:r>
          </a:p>
          <a:p>
            <a:pPr marL="622300" indent="-457200">
              <a:spcAft>
                <a:spcPts val="1200"/>
              </a:spcAft>
              <a:buFont typeface="+mj-lt"/>
              <a:buAutoNum type="arabicPeriod"/>
            </a:pPr>
            <a:r>
              <a:rPr lang="en-US" sz="2000" dirty="0">
                <a:solidFill>
                  <a:schemeClr val="tx2">
                    <a:lumMod val="50000"/>
                  </a:schemeClr>
                </a:solidFill>
              </a:rPr>
              <a:t>Follow the required data entry for all other activities on the case (Do not copy the training activity)</a:t>
            </a:r>
          </a:p>
          <a:p>
            <a:pPr marL="1258888" lvl="1" indent="-344488">
              <a:spcAft>
                <a:spcPts val="1200"/>
              </a:spcAft>
              <a:buFont typeface="+mj-lt"/>
              <a:buAutoNum type="alphaLcParenR"/>
            </a:pPr>
            <a:r>
              <a:rPr lang="en-US" sz="2000" dirty="0">
                <a:solidFill>
                  <a:schemeClr val="tx2">
                    <a:lumMod val="50000"/>
                  </a:schemeClr>
                </a:solidFill>
              </a:rPr>
              <a:t>Make a list of all participants in this situation because they will automatically be included in the mass closure</a:t>
            </a:r>
          </a:p>
          <a:p>
            <a:pPr marL="1258888" lvl="1" indent="-344488">
              <a:spcAft>
                <a:spcPts val="1200"/>
              </a:spcAft>
              <a:buFont typeface="+mj-lt"/>
              <a:buAutoNum type="alphaLcParenR"/>
            </a:pPr>
            <a:r>
              <a:rPr lang="en-US" sz="2000" dirty="0">
                <a:solidFill>
                  <a:schemeClr val="tx2">
                    <a:lumMod val="50000"/>
                  </a:schemeClr>
                </a:solidFill>
              </a:rPr>
              <a:t>After the mass closure takes place, reopen these training activities by editing them and removing the end date</a:t>
            </a:r>
            <a:endParaRPr lang="en-US" sz="2000" dirty="0">
              <a:solidFill>
                <a:schemeClr val="accent2">
                  <a:lumMod val="75000"/>
                </a:schemeClr>
              </a:solidFill>
            </a:endParaRPr>
          </a:p>
        </p:txBody>
      </p:sp>
      <p:sp>
        <p:nvSpPr>
          <p:cNvPr id="3" name="Slide Number Placeholder 2"/>
          <p:cNvSpPr>
            <a:spLocks noGrp="1"/>
          </p:cNvSpPr>
          <p:nvPr>
            <p:ph type="sldNum" sz="quarter" idx="12"/>
          </p:nvPr>
        </p:nvSpPr>
        <p:spPr/>
        <p:txBody>
          <a:bodyPr/>
          <a:lstStyle/>
          <a:p>
            <a:fld id="{EBFF2294-7853-4F86-BD16-9D9D7D857176}" type="slidenum">
              <a:rPr lang="en-US" smtClean="0"/>
              <a:t>30</a:t>
            </a:fld>
            <a:endParaRPr lang="en-US" dirty="0"/>
          </a:p>
        </p:txBody>
      </p:sp>
    </p:spTree>
    <p:extLst>
      <p:ext uri="{BB962C8B-B14F-4D97-AF65-F5344CB8AC3E}">
        <p14:creationId xmlns:p14="http://schemas.microsoft.com/office/powerpoint/2010/main" val="19303409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664" y="385837"/>
            <a:ext cx="8402671" cy="1143000"/>
          </a:xfrm>
        </p:spPr>
        <p:txBody>
          <a:bodyPr>
            <a:noAutofit/>
          </a:bodyPr>
          <a:lstStyle/>
          <a:p>
            <a:pPr algn="ctr"/>
            <a:r>
              <a:rPr lang="en-US" sz="3400" dirty="0"/>
              <a:t>DISLOCATED WORKER AND ITS CONNECTION WITH TAA SERVICES</a:t>
            </a:r>
          </a:p>
        </p:txBody>
      </p:sp>
      <p:sp>
        <p:nvSpPr>
          <p:cNvPr id="10" name="TextBox 9"/>
          <p:cNvSpPr txBox="1"/>
          <p:nvPr/>
        </p:nvSpPr>
        <p:spPr>
          <a:xfrm>
            <a:off x="-152400" y="2209800"/>
            <a:ext cx="8839200" cy="3939540"/>
          </a:xfrm>
          <a:prstGeom prst="rect">
            <a:avLst/>
          </a:prstGeom>
          <a:noFill/>
        </p:spPr>
        <p:txBody>
          <a:bodyPr wrap="square" rtlCol="0">
            <a:spAutoFit/>
          </a:bodyPr>
          <a:lstStyle/>
          <a:p>
            <a:pPr marL="630237">
              <a:spcAft>
                <a:spcPts val="3000"/>
              </a:spcAft>
            </a:pPr>
            <a:r>
              <a:rPr lang="en-US" sz="2000" u="sng" dirty="0">
                <a:solidFill>
                  <a:schemeClr val="tx2">
                    <a:lumMod val="50000"/>
                  </a:schemeClr>
                </a:solidFill>
              </a:rPr>
              <a:t>TAA activities are </a:t>
            </a:r>
            <a:r>
              <a:rPr lang="en-US" sz="2000" b="1" u="sng" dirty="0">
                <a:solidFill>
                  <a:schemeClr val="tx2">
                    <a:lumMod val="50000"/>
                  </a:schemeClr>
                </a:solidFill>
              </a:rPr>
              <a:t>NOT</a:t>
            </a:r>
            <a:r>
              <a:rPr lang="en-US" sz="2000" u="sng" dirty="0">
                <a:solidFill>
                  <a:schemeClr val="tx2">
                    <a:lumMod val="50000"/>
                  </a:schemeClr>
                </a:solidFill>
              </a:rPr>
              <a:t> associated with Dislocated Worker funding.</a:t>
            </a:r>
            <a:r>
              <a:rPr lang="en-US" sz="2000" dirty="0">
                <a:solidFill>
                  <a:schemeClr val="tx2">
                    <a:lumMod val="50000"/>
                  </a:schemeClr>
                </a:solidFill>
              </a:rPr>
              <a:t> This means TAA does not need to be alerted to DW activities closing due to DW funding nor does TAA need to perform any data entry on their end when this occurs.</a:t>
            </a:r>
          </a:p>
          <a:p>
            <a:pPr marL="630237"/>
            <a:r>
              <a:rPr lang="en-US" sz="2000" u="sng" dirty="0">
                <a:solidFill>
                  <a:schemeClr val="tx2">
                    <a:lumMod val="50000"/>
                  </a:schemeClr>
                </a:solidFill>
              </a:rPr>
              <a:t>TAA Specialists </a:t>
            </a:r>
            <a:r>
              <a:rPr lang="en-US" sz="2000" b="1" u="sng" dirty="0">
                <a:solidFill>
                  <a:schemeClr val="tx2">
                    <a:lumMod val="50000"/>
                  </a:schemeClr>
                </a:solidFill>
              </a:rPr>
              <a:t>DO NOT </a:t>
            </a:r>
            <a:r>
              <a:rPr lang="en-US" sz="2000" u="sng" dirty="0">
                <a:solidFill>
                  <a:schemeClr val="tx2">
                    <a:lumMod val="50000"/>
                  </a:schemeClr>
                </a:solidFill>
              </a:rPr>
              <a:t>have the ability to capture credentials in WF1:</a:t>
            </a:r>
            <a:endParaRPr lang="en-US" sz="2000" dirty="0">
              <a:solidFill>
                <a:schemeClr val="tx2">
                  <a:lumMod val="50000"/>
                </a:schemeClr>
              </a:solidFill>
            </a:endParaRPr>
          </a:p>
          <a:p>
            <a:pPr marL="630237">
              <a:spcAft>
                <a:spcPts val="3000"/>
              </a:spcAft>
            </a:pPr>
            <a:r>
              <a:rPr lang="en-US" sz="2000" dirty="0">
                <a:solidFill>
                  <a:schemeClr val="tx2">
                    <a:lumMod val="50000"/>
                  </a:schemeClr>
                </a:solidFill>
              </a:rPr>
              <a:t>If your dislocated worker has a training activity on their case with any funding source you are responsible for capturing the credential within 365 days of the participant’s DW program exit date</a:t>
            </a:r>
          </a:p>
          <a:p>
            <a:pPr marL="630237"/>
            <a:r>
              <a:rPr lang="en-US" sz="2000" u="sng" dirty="0">
                <a:solidFill>
                  <a:schemeClr val="tx2">
                    <a:lumMod val="50000"/>
                  </a:schemeClr>
                </a:solidFill>
              </a:rPr>
              <a:t>TAA Specialists </a:t>
            </a:r>
            <a:r>
              <a:rPr lang="en-US" sz="2000" b="1" u="sng" dirty="0">
                <a:solidFill>
                  <a:schemeClr val="tx2">
                    <a:lumMod val="50000"/>
                  </a:schemeClr>
                </a:solidFill>
              </a:rPr>
              <a:t>DO NOT </a:t>
            </a:r>
            <a:r>
              <a:rPr lang="en-US" sz="2000" u="sng" dirty="0">
                <a:solidFill>
                  <a:schemeClr val="tx2">
                    <a:lumMod val="50000"/>
                  </a:schemeClr>
                </a:solidFill>
              </a:rPr>
              <a:t>have the ability to capture Measurable Skill Gains:</a:t>
            </a:r>
            <a:endParaRPr lang="en-US" sz="2000" dirty="0">
              <a:solidFill>
                <a:schemeClr val="tx2">
                  <a:lumMod val="50000"/>
                </a:schemeClr>
              </a:solidFill>
            </a:endParaRPr>
          </a:p>
          <a:p>
            <a:pPr marL="630237">
              <a:spcAft>
                <a:spcPts val="3000"/>
              </a:spcAft>
            </a:pPr>
            <a:r>
              <a:rPr lang="en-US" sz="2000" dirty="0">
                <a:solidFill>
                  <a:schemeClr val="tx2">
                    <a:lumMod val="50000"/>
                  </a:schemeClr>
                </a:solidFill>
              </a:rPr>
              <a:t>If your dislocated worker has a training activity on their case with any funding source you are responsible for capturing the MSG</a:t>
            </a:r>
          </a:p>
        </p:txBody>
      </p:sp>
      <p:sp>
        <p:nvSpPr>
          <p:cNvPr id="3" name="Slide Number Placeholder 2"/>
          <p:cNvSpPr>
            <a:spLocks noGrp="1"/>
          </p:cNvSpPr>
          <p:nvPr>
            <p:ph type="sldNum" sz="quarter" idx="12"/>
          </p:nvPr>
        </p:nvSpPr>
        <p:spPr/>
        <p:txBody>
          <a:bodyPr/>
          <a:lstStyle/>
          <a:p>
            <a:fld id="{EBFF2294-7853-4F86-BD16-9D9D7D857176}" type="slidenum">
              <a:rPr lang="en-US" smtClean="0"/>
              <a:t>31</a:t>
            </a:fld>
            <a:endParaRPr lang="en-US" dirty="0"/>
          </a:p>
        </p:txBody>
      </p:sp>
    </p:spTree>
    <p:extLst>
      <p:ext uri="{BB962C8B-B14F-4D97-AF65-F5344CB8AC3E}">
        <p14:creationId xmlns:p14="http://schemas.microsoft.com/office/powerpoint/2010/main" val="12054569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10" y="3048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endParaRPr lang="en-US" sz="3400" dirty="0">
              <a:solidFill>
                <a:schemeClr val="bg1"/>
              </a:solidFill>
            </a:endParaRPr>
          </a:p>
        </p:txBody>
      </p:sp>
      <p:sp>
        <p:nvSpPr>
          <p:cNvPr id="2" name="Rectangle 1"/>
          <p:cNvSpPr/>
          <p:nvPr/>
        </p:nvSpPr>
        <p:spPr>
          <a:xfrm>
            <a:off x="234745" y="3048000"/>
            <a:ext cx="8674510" cy="1708160"/>
          </a:xfrm>
          <a:prstGeom prst="rect">
            <a:avLst/>
          </a:prstGeom>
        </p:spPr>
        <p:txBody>
          <a:bodyPr wrap="square">
            <a:spAutoFit/>
          </a:bodyPr>
          <a:lstStyle/>
          <a:p>
            <a:pPr marL="0" lvl="1" algn="ctr">
              <a:spcAft>
                <a:spcPts val="3000"/>
              </a:spcAft>
            </a:pPr>
            <a:r>
              <a:rPr lang="en-US" sz="4000" b="1" dirty="0">
                <a:solidFill>
                  <a:schemeClr val="tx2">
                    <a:lumMod val="75000"/>
                  </a:schemeClr>
                </a:solidFill>
                <a:ea typeface="+mj-ea"/>
                <a:cs typeface="+mj-cs"/>
              </a:rPr>
              <a:t>Other Reminders</a:t>
            </a:r>
          </a:p>
          <a:p>
            <a:pPr marL="0" lvl="1" algn="ctr">
              <a:spcAft>
                <a:spcPts val="3000"/>
              </a:spcAft>
            </a:pPr>
            <a:r>
              <a:rPr lang="en-US" sz="4000" b="1" dirty="0">
                <a:solidFill>
                  <a:schemeClr val="tx2">
                    <a:lumMod val="75000"/>
                  </a:schemeClr>
                </a:solidFill>
                <a:ea typeface="+mj-ea"/>
                <a:cs typeface="+mj-cs"/>
              </a:rPr>
              <a:t>Performance Indicators and Cohorts</a:t>
            </a:r>
            <a:endParaRPr lang="en-US" sz="5000" b="1" dirty="0">
              <a:solidFill>
                <a:schemeClr val="accent1">
                  <a:lumMod val="50000"/>
                </a:schemeClr>
              </a:solidFill>
              <a:ea typeface="+mj-ea"/>
              <a:cs typeface="+mj-cs"/>
            </a:endParaRPr>
          </a:p>
        </p:txBody>
      </p:sp>
      <p:sp>
        <p:nvSpPr>
          <p:cNvPr id="3" name="Slide Number Placeholder 2"/>
          <p:cNvSpPr>
            <a:spLocks noGrp="1"/>
          </p:cNvSpPr>
          <p:nvPr>
            <p:ph type="sldNum" sz="quarter" idx="12"/>
          </p:nvPr>
        </p:nvSpPr>
        <p:spPr/>
        <p:txBody>
          <a:bodyPr/>
          <a:lstStyle/>
          <a:p>
            <a:fld id="{EBFF2294-7853-4F86-BD16-9D9D7D857176}" type="slidenum">
              <a:rPr lang="en-US" smtClean="0"/>
              <a:pPr/>
              <a:t>32</a:t>
            </a:fld>
            <a:endParaRPr lang="en-US" dirty="0"/>
          </a:p>
        </p:txBody>
      </p:sp>
    </p:spTree>
    <p:extLst>
      <p:ext uri="{BB962C8B-B14F-4D97-AF65-F5344CB8AC3E}">
        <p14:creationId xmlns:p14="http://schemas.microsoft.com/office/powerpoint/2010/main" val="8084271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10" y="1524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What are you “Enrolling” in?</a:t>
            </a:r>
          </a:p>
        </p:txBody>
      </p:sp>
      <p:sp>
        <p:nvSpPr>
          <p:cNvPr id="6" name="Rectangle 5"/>
          <p:cNvSpPr/>
          <p:nvPr/>
        </p:nvSpPr>
        <p:spPr>
          <a:xfrm>
            <a:off x="76200" y="2110301"/>
            <a:ext cx="8763000" cy="4031873"/>
          </a:xfrm>
          <a:prstGeom prst="rect">
            <a:avLst/>
          </a:prstGeom>
        </p:spPr>
        <p:txBody>
          <a:bodyPr wrap="square">
            <a:spAutoFit/>
          </a:bodyPr>
          <a:lstStyle/>
          <a:p>
            <a:pPr marL="285750" algn="ctr">
              <a:spcAft>
                <a:spcPts val="1200"/>
              </a:spcAft>
            </a:pPr>
            <a:r>
              <a:rPr lang="en-US" sz="2800" b="1" dirty="0">
                <a:solidFill>
                  <a:schemeClr val="tx2">
                    <a:lumMod val="50000"/>
                  </a:schemeClr>
                </a:solidFill>
              </a:rPr>
              <a:t>WHEN COMPLETING THE ENROLLMENT SCREEN IN WF1</a:t>
            </a:r>
          </a:p>
          <a:p>
            <a:pPr marL="285750" algn="ctr">
              <a:spcAft>
                <a:spcPts val="1200"/>
              </a:spcAft>
            </a:pPr>
            <a:endParaRPr lang="en-US" sz="800" dirty="0">
              <a:solidFill>
                <a:schemeClr val="tx2">
                  <a:lumMod val="50000"/>
                </a:schemeClr>
              </a:solidFill>
            </a:endParaRPr>
          </a:p>
          <a:p>
            <a:pPr marL="285750" algn="ctr"/>
            <a:r>
              <a:rPr lang="en-US" sz="2700" u="sng" dirty="0">
                <a:solidFill>
                  <a:schemeClr val="accent2">
                    <a:lumMod val="75000"/>
                  </a:schemeClr>
                </a:solidFill>
              </a:rPr>
              <a:t>You are </a:t>
            </a:r>
            <a:r>
              <a:rPr lang="en-US" sz="2700" b="1" u="sng" dirty="0">
                <a:solidFill>
                  <a:schemeClr val="accent2">
                    <a:lumMod val="75000"/>
                  </a:schemeClr>
                </a:solidFill>
              </a:rPr>
              <a:t>ONLY</a:t>
            </a:r>
          </a:p>
          <a:p>
            <a:pPr algn="ctr">
              <a:spcAft>
                <a:spcPts val="1200"/>
              </a:spcAft>
            </a:pPr>
            <a:r>
              <a:rPr lang="en-US" sz="2700" b="1" dirty="0">
                <a:solidFill>
                  <a:schemeClr val="tx2">
                    <a:lumMod val="50000"/>
                  </a:schemeClr>
                </a:solidFill>
              </a:rPr>
              <a:t>Enrolling the participant into a PROGRAM</a:t>
            </a:r>
          </a:p>
          <a:p>
            <a:pPr marL="285750" algn="ctr">
              <a:spcAft>
                <a:spcPts val="1200"/>
              </a:spcAft>
            </a:pPr>
            <a:endParaRPr lang="en-US" sz="800" b="1" dirty="0">
              <a:solidFill>
                <a:schemeClr val="tx2">
                  <a:lumMod val="50000"/>
                </a:schemeClr>
              </a:solidFill>
            </a:endParaRPr>
          </a:p>
          <a:p>
            <a:pPr marL="285750" algn="ctr"/>
            <a:r>
              <a:rPr lang="en-US" sz="2700" u="sng" dirty="0">
                <a:solidFill>
                  <a:schemeClr val="accent2">
                    <a:lumMod val="75000"/>
                  </a:schemeClr>
                </a:solidFill>
              </a:rPr>
              <a:t>You are </a:t>
            </a:r>
            <a:r>
              <a:rPr lang="en-US" sz="2700" b="1" u="sng" dirty="0">
                <a:solidFill>
                  <a:schemeClr val="accent2">
                    <a:lumMod val="75000"/>
                  </a:schemeClr>
                </a:solidFill>
              </a:rPr>
              <a:t>NOT</a:t>
            </a:r>
          </a:p>
          <a:p>
            <a:pPr marL="285750" algn="ctr">
              <a:spcAft>
                <a:spcPts val="1200"/>
              </a:spcAft>
            </a:pPr>
            <a:r>
              <a:rPr lang="en-US" sz="2700" b="1" dirty="0">
                <a:solidFill>
                  <a:schemeClr val="tx2">
                    <a:lumMod val="50000"/>
                  </a:schemeClr>
                </a:solidFill>
              </a:rPr>
              <a:t>Enrolling the participant into any specific grant</a:t>
            </a:r>
          </a:p>
          <a:p>
            <a:pPr marL="285750" algn="ctr">
              <a:spcAft>
                <a:spcPts val="1200"/>
              </a:spcAft>
            </a:pPr>
            <a:r>
              <a:rPr lang="en-US" sz="2700" dirty="0">
                <a:solidFill>
                  <a:schemeClr val="tx2">
                    <a:lumMod val="50000"/>
                  </a:schemeClr>
                </a:solidFill>
              </a:rPr>
              <a:t>“Enrolling” into a grant means an activity or support service in WF1 has that grant selected in it</a:t>
            </a:r>
          </a:p>
        </p:txBody>
      </p:sp>
      <p:sp>
        <p:nvSpPr>
          <p:cNvPr id="2" name="Slide Number Placeholder 1"/>
          <p:cNvSpPr>
            <a:spLocks noGrp="1"/>
          </p:cNvSpPr>
          <p:nvPr>
            <p:ph type="sldNum" sz="quarter" idx="12"/>
          </p:nvPr>
        </p:nvSpPr>
        <p:spPr/>
        <p:txBody>
          <a:bodyPr/>
          <a:lstStyle/>
          <a:p>
            <a:fld id="{EBFF2294-7853-4F86-BD16-9D9D7D857176}" type="slidenum">
              <a:rPr lang="en-US" smtClean="0"/>
              <a:pPr/>
              <a:t>33</a:t>
            </a:fld>
            <a:endParaRPr lang="en-US" dirty="0"/>
          </a:p>
        </p:txBody>
      </p:sp>
    </p:spTree>
    <p:extLst>
      <p:ext uri="{BB962C8B-B14F-4D97-AF65-F5344CB8AC3E}">
        <p14:creationId xmlns:p14="http://schemas.microsoft.com/office/powerpoint/2010/main" val="33829213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10" y="25983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REMINDER</a:t>
            </a:r>
          </a:p>
        </p:txBody>
      </p:sp>
      <p:sp>
        <p:nvSpPr>
          <p:cNvPr id="2" name="Rectangle 1"/>
          <p:cNvSpPr/>
          <p:nvPr/>
        </p:nvSpPr>
        <p:spPr>
          <a:xfrm>
            <a:off x="368710" y="2025472"/>
            <a:ext cx="8534400" cy="4247317"/>
          </a:xfrm>
          <a:prstGeom prst="rect">
            <a:avLst/>
          </a:prstGeom>
        </p:spPr>
        <p:txBody>
          <a:bodyPr wrap="square">
            <a:spAutoFit/>
          </a:bodyPr>
          <a:lstStyle/>
          <a:p>
            <a:pPr marL="0" lvl="1" algn="ctr">
              <a:spcAft>
                <a:spcPts val="1800"/>
              </a:spcAft>
            </a:pPr>
            <a:r>
              <a:rPr lang="en-US" sz="2700" dirty="0">
                <a:solidFill>
                  <a:srgbClr val="1F497D">
                    <a:lumMod val="50000"/>
                  </a:srgbClr>
                </a:solidFill>
                <a:ea typeface="+mj-ea"/>
                <a:cs typeface="+mj-cs"/>
              </a:rPr>
              <a:t>If a participant will continue receiving a service financially supported by a grant that is no longer available</a:t>
            </a:r>
          </a:p>
          <a:p>
            <a:pPr marL="0" lvl="1" algn="ctr">
              <a:spcAft>
                <a:spcPts val="1800"/>
              </a:spcAft>
            </a:pPr>
            <a:endParaRPr lang="en-US" sz="1500" dirty="0">
              <a:solidFill>
                <a:srgbClr val="1F497D">
                  <a:lumMod val="50000"/>
                </a:srgbClr>
              </a:solidFill>
              <a:ea typeface="+mj-ea"/>
              <a:cs typeface="+mj-cs"/>
            </a:endParaRPr>
          </a:p>
          <a:p>
            <a:pPr marL="0" lvl="1" algn="ctr">
              <a:spcAft>
                <a:spcPts val="1800"/>
              </a:spcAft>
            </a:pPr>
            <a:r>
              <a:rPr lang="en-US" sz="2800" b="1" dirty="0">
                <a:solidFill>
                  <a:srgbClr val="1F497D">
                    <a:lumMod val="50000"/>
                  </a:srgbClr>
                </a:solidFill>
                <a:ea typeface="+mj-ea"/>
                <a:cs typeface="+mj-cs"/>
              </a:rPr>
              <a:t>DO NOT EXIT THEM</a:t>
            </a:r>
          </a:p>
          <a:p>
            <a:pPr marL="342900" lvl="1" indent="-342900" algn="ctr"/>
            <a:endParaRPr lang="en-US" sz="2000" b="1" dirty="0">
              <a:solidFill>
                <a:srgbClr val="1F497D">
                  <a:lumMod val="50000"/>
                </a:srgbClr>
              </a:solidFill>
            </a:endParaRPr>
          </a:p>
          <a:p>
            <a:pPr marL="342900" lvl="1" indent="-342900" algn="ctr"/>
            <a:r>
              <a:rPr lang="en-US" sz="2700" b="1" dirty="0">
                <a:solidFill>
                  <a:schemeClr val="accent2">
                    <a:lumMod val="75000"/>
                  </a:schemeClr>
                </a:solidFill>
              </a:rPr>
              <a:t>The only time a participant EXITS the program is after that participant has not received a service for 90 days</a:t>
            </a:r>
          </a:p>
          <a:p>
            <a:pPr marL="342900" lvl="1" indent="-342900" algn="ctr"/>
            <a:endParaRPr lang="en-US" sz="2700" b="1" dirty="0">
              <a:solidFill>
                <a:schemeClr val="accent2">
                  <a:lumMod val="75000"/>
                </a:schemeClr>
              </a:solidFill>
            </a:endParaRPr>
          </a:p>
          <a:p>
            <a:pPr marL="342900" lvl="1" indent="-342900" algn="ctr"/>
            <a:r>
              <a:rPr lang="en-US" sz="2700" dirty="0">
                <a:solidFill>
                  <a:schemeClr val="accent2">
                    <a:lumMod val="75000"/>
                  </a:schemeClr>
                </a:solidFill>
              </a:rPr>
              <a:t>(The exit date is retroactive back to the last date of service)</a:t>
            </a:r>
          </a:p>
        </p:txBody>
      </p:sp>
      <p:sp>
        <p:nvSpPr>
          <p:cNvPr id="3" name="Slide Number Placeholder 2"/>
          <p:cNvSpPr>
            <a:spLocks noGrp="1"/>
          </p:cNvSpPr>
          <p:nvPr>
            <p:ph type="sldNum" sz="quarter" idx="12"/>
          </p:nvPr>
        </p:nvSpPr>
        <p:spPr/>
        <p:txBody>
          <a:bodyPr/>
          <a:lstStyle/>
          <a:p>
            <a:fld id="{EBFF2294-7853-4F86-BD16-9D9D7D857176}" type="slidenum">
              <a:rPr lang="en-US" smtClean="0"/>
              <a:pPr/>
              <a:t>34</a:t>
            </a:fld>
            <a:endParaRPr lang="en-US" dirty="0"/>
          </a:p>
        </p:txBody>
      </p:sp>
    </p:spTree>
    <p:extLst>
      <p:ext uri="{BB962C8B-B14F-4D97-AF65-F5344CB8AC3E}">
        <p14:creationId xmlns:p14="http://schemas.microsoft.com/office/powerpoint/2010/main" val="35352142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76200" y="3810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REMINDER</a:t>
            </a:r>
          </a:p>
        </p:txBody>
      </p:sp>
      <p:sp>
        <p:nvSpPr>
          <p:cNvPr id="17" name="Title 3"/>
          <p:cNvSpPr txBox="1">
            <a:spLocks/>
          </p:cNvSpPr>
          <p:nvPr/>
        </p:nvSpPr>
        <p:spPr>
          <a:xfrm>
            <a:off x="457200" y="1600200"/>
            <a:ext cx="8229600" cy="457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spcAft>
                <a:spcPts val="2400"/>
              </a:spcAft>
            </a:pPr>
            <a:r>
              <a:rPr lang="en-US" sz="2500" dirty="0">
                <a:solidFill>
                  <a:schemeClr val="tx2">
                    <a:lumMod val="50000"/>
                  </a:schemeClr>
                </a:solidFill>
              </a:rPr>
              <a:t>If a participant was scheduled to begin training but before any training costs were applied the participant decided not to attend training</a:t>
            </a:r>
          </a:p>
          <a:p>
            <a:pPr>
              <a:spcAft>
                <a:spcPts val="2400"/>
              </a:spcAft>
            </a:pPr>
            <a:r>
              <a:rPr lang="en-US" sz="2500" i="1" u="sng" dirty="0">
                <a:solidFill>
                  <a:schemeClr val="accent2">
                    <a:lumMod val="75000"/>
                  </a:schemeClr>
                </a:solidFill>
              </a:rPr>
              <a:t>DO NOT SIMPLY CLOSE THE TRAINING ACTIVITY, DELETE IT!</a:t>
            </a:r>
          </a:p>
          <a:p>
            <a:pPr marL="1198563" lvl="1" indent="-342900">
              <a:spcAft>
                <a:spcPts val="600"/>
              </a:spcAft>
              <a:buFont typeface="Wingdings" panose="05000000000000000000" pitchFamily="2" charset="2"/>
              <a:buChar char="v"/>
            </a:pPr>
            <a:r>
              <a:rPr lang="en-US" sz="2500" dirty="0">
                <a:solidFill>
                  <a:schemeClr val="tx2">
                    <a:lumMod val="50000"/>
                  </a:schemeClr>
                </a:solidFill>
              </a:rPr>
              <a:t>If there is a training activity on record, reports will look for a captured credential</a:t>
            </a:r>
          </a:p>
          <a:p>
            <a:pPr marL="1198563" lvl="1" indent="-342900">
              <a:spcAft>
                <a:spcPts val="600"/>
              </a:spcAft>
              <a:buFont typeface="Wingdings" panose="05000000000000000000" pitchFamily="2" charset="2"/>
              <a:buChar char="v"/>
            </a:pPr>
            <a:r>
              <a:rPr lang="en-US" sz="2500" dirty="0">
                <a:solidFill>
                  <a:schemeClr val="tx2">
                    <a:lumMod val="50000"/>
                  </a:schemeClr>
                </a:solidFill>
              </a:rPr>
              <a:t>If there is not a credential captured, it will result in a a negative in the Credential Attainment Rate</a:t>
            </a:r>
          </a:p>
        </p:txBody>
      </p:sp>
      <p:sp>
        <p:nvSpPr>
          <p:cNvPr id="2" name="Slide Number Placeholder 1"/>
          <p:cNvSpPr>
            <a:spLocks noGrp="1"/>
          </p:cNvSpPr>
          <p:nvPr>
            <p:ph type="sldNum" sz="quarter" idx="12"/>
          </p:nvPr>
        </p:nvSpPr>
        <p:spPr/>
        <p:txBody>
          <a:bodyPr/>
          <a:lstStyle/>
          <a:p>
            <a:fld id="{EBFF2294-7853-4F86-BD16-9D9D7D857176}" type="slidenum">
              <a:rPr lang="en-US" smtClean="0"/>
              <a:pPr/>
              <a:t>35</a:t>
            </a:fld>
            <a:endParaRPr lang="en-US" dirty="0"/>
          </a:p>
        </p:txBody>
      </p:sp>
    </p:spTree>
    <p:extLst>
      <p:ext uri="{BB962C8B-B14F-4D97-AF65-F5344CB8AC3E}">
        <p14:creationId xmlns:p14="http://schemas.microsoft.com/office/powerpoint/2010/main" val="17600784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381000"/>
            <a:ext cx="8686800" cy="1565542"/>
          </a:xfrm>
        </p:spPr>
        <p:txBody>
          <a:bodyPr>
            <a:normAutofit/>
          </a:bodyPr>
          <a:lstStyle/>
          <a:p>
            <a:pPr algn="ctr"/>
            <a:r>
              <a:rPr lang="en-US" sz="3400" dirty="0"/>
              <a:t>Performance Indicators</a:t>
            </a:r>
          </a:p>
        </p:txBody>
      </p:sp>
      <p:graphicFrame>
        <p:nvGraphicFramePr>
          <p:cNvPr id="36" name="Table 35"/>
          <p:cNvGraphicFramePr>
            <a:graphicFrameLocks noGrp="1"/>
          </p:cNvGraphicFramePr>
          <p:nvPr/>
        </p:nvGraphicFramePr>
        <p:xfrm>
          <a:off x="380999" y="2286000"/>
          <a:ext cx="8382001" cy="3443016"/>
        </p:xfrm>
        <a:graphic>
          <a:graphicData uri="http://schemas.openxmlformats.org/drawingml/2006/table">
            <a:tbl>
              <a:tblPr/>
              <a:tblGrid>
                <a:gridCol w="1742176">
                  <a:extLst>
                    <a:ext uri="{9D8B030D-6E8A-4147-A177-3AD203B41FA5}">
                      <a16:colId xmlns:a16="http://schemas.microsoft.com/office/drawing/2014/main" val="20000"/>
                    </a:ext>
                  </a:extLst>
                </a:gridCol>
                <a:gridCol w="2213275">
                  <a:extLst>
                    <a:ext uri="{9D8B030D-6E8A-4147-A177-3AD203B41FA5}">
                      <a16:colId xmlns:a16="http://schemas.microsoft.com/office/drawing/2014/main" val="20001"/>
                    </a:ext>
                  </a:extLst>
                </a:gridCol>
                <a:gridCol w="2213275">
                  <a:extLst>
                    <a:ext uri="{9D8B030D-6E8A-4147-A177-3AD203B41FA5}">
                      <a16:colId xmlns:a16="http://schemas.microsoft.com/office/drawing/2014/main" val="20002"/>
                    </a:ext>
                  </a:extLst>
                </a:gridCol>
                <a:gridCol w="2213275">
                  <a:extLst>
                    <a:ext uri="{9D8B030D-6E8A-4147-A177-3AD203B41FA5}">
                      <a16:colId xmlns:a16="http://schemas.microsoft.com/office/drawing/2014/main" val="20003"/>
                    </a:ext>
                  </a:extLst>
                </a:gridCol>
              </a:tblGrid>
              <a:tr h="959821">
                <a:tc>
                  <a:txBody>
                    <a:bodyPr/>
                    <a:lstStyle/>
                    <a:p>
                      <a:pPr algn="ctr" fontAlgn="ctr"/>
                      <a:r>
                        <a:rPr lang="en-US" sz="1400" b="1" i="0" u="none" strike="noStrike" dirty="0">
                          <a:solidFill>
                            <a:srgbClr val="000000"/>
                          </a:solidFill>
                          <a:effectLst/>
                          <a:latin typeface="Calibri" panose="020F0502020204030204" pitchFamily="34" charset="0"/>
                        </a:rPr>
                        <a:t>Performance Measure</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400" b="1" i="0" u="none" strike="noStrike" dirty="0">
                          <a:solidFill>
                            <a:srgbClr val="000000"/>
                          </a:solidFill>
                          <a:effectLst/>
                          <a:latin typeface="Calibri" panose="020F0502020204030204" pitchFamily="34" charset="0"/>
                        </a:rPr>
                        <a:t>Numerator</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400" b="1" i="0" u="none" strike="noStrike" dirty="0">
                          <a:solidFill>
                            <a:srgbClr val="000000"/>
                          </a:solidFill>
                          <a:effectLst/>
                          <a:latin typeface="Calibri" panose="020F0502020204030204" pitchFamily="34" charset="0"/>
                        </a:rPr>
                        <a:t>Denominator is</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400" b="1" i="0" u="none" strike="noStrike" dirty="0">
                          <a:solidFill>
                            <a:srgbClr val="000000"/>
                          </a:solidFill>
                          <a:effectLst/>
                          <a:latin typeface="Calibri" panose="020F0502020204030204" pitchFamily="34" charset="0"/>
                        </a:rPr>
                        <a:t>Activity in WF1 that triggers performance</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10000"/>
                  </a:ext>
                </a:extLst>
              </a:tr>
              <a:tr h="1196490">
                <a:tc>
                  <a:txBody>
                    <a:bodyPr/>
                    <a:lstStyle/>
                    <a:p>
                      <a:pPr algn="ctr" fontAlgn="ctr"/>
                      <a:r>
                        <a:rPr lang="en-US" sz="1200" b="1" i="0" u="none" strike="noStrike" dirty="0">
                          <a:solidFill>
                            <a:srgbClr val="000000"/>
                          </a:solidFill>
                          <a:effectLst/>
                          <a:latin typeface="Calibri" panose="020F0502020204030204" pitchFamily="34" charset="0"/>
                        </a:rPr>
                        <a:t>2nd Quarter Employment</a:t>
                      </a:r>
                    </a:p>
                  </a:txBody>
                  <a:tcPr marL="6545" marR="6545" marT="65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200" b="1" i="0" u="none" strike="noStrike" dirty="0">
                          <a:solidFill>
                            <a:srgbClr val="000000"/>
                          </a:solidFill>
                          <a:effectLst/>
                          <a:latin typeface="Calibri" panose="020F0502020204030204" pitchFamily="34" charset="0"/>
                        </a:rPr>
                        <a:t>Has at least $1 in Wage Detail in the 2nd quarter after Exiting or has Supplemental</a:t>
                      </a:r>
                      <a:r>
                        <a:rPr lang="en-US" sz="1200" b="1" i="0" u="none" strike="noStrike" baseline="0" dirty="0">
                          <a:solidFill>
                            <a:srgbClr val="000000"/>
                          </a:solidFill>
                          <a:effectLst/>
                          <a:latin typeface="Calibri" panose="020F0502020204030204" pitchFamily="34" charset="0"/>
                        </a:rPr>
                        <a:t> Wage Information entered into the Follow-up tab of WF1 for the 2</a:t>
                      </a:r>
                      <a:r>
                        <a:rPr lang="en-US" sz="1200" b="1" i="0" u="none" strike="noStrike" baseline="30000" dirty="0">
                          <a:solidFill>
                            <a:srgbClr val="000000"/>
                          </a:solidFill>
                          <a:effectLst/>
                          <a:latin typeface="Calibri" panose="020F0502020204030204" pitchFamily="34" charset="0"/>
                        </a:rPr>
                        <a:t>nd</a:t>
                      </a:r>
                      <a:r>
                        <a:rPr lang="en-US" sz="1200" b="1" i="0" u="none" strike="noStrike" baseline="0" dirty="0">
                          <a:solidFill>
                            <a:srgbClr val="000000"/>
                          </a:solidFill>
                          <a:effectLst/>
                          <a:latin typeface="Calibri" panose="020F0502020204030204" pitchFamily="34" charset="0"/>
                        </a:rPr>
                        <a:t> quarter after exiting</a:t>
                      </a:r>
                      <a:endParaRPr lang="en-US" sz="1200" b="1" i="0" u="none" strike="noStrike" dirty="0">
                        <a:solidFill>
                          <a:srgbClr val="000000"/>
                        </a:solidFill>
                        <a:effectLst/>
                        <a:latin typeface="Calibri" panose="020F0502020204030204" pitchFamily="34" charset="0"/>
                      </a:endParaRPr>
                    </a:p>
                  </a:txBody>
                  <a:tcPr marL="6545" marR="6545" marT="6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200" b="1" i="0" u="none" strike="noStrike" dirty="0">
                          <a:solidFill>
                            <a:srgbClr val="000000"/>
                          </a:solidFill>
                          <a:effectLst/>
                          <a:latin typeface="Calibri" panose="020F0502020204030204" pitchFamily="34" charset="0"/>
                        </a:rPr>
                        <a:t>All Exiters during reporting period except those exited with exclusion</a:t>
                      </a:r>
                    </a:p>
                  </a:txBody>
                  <a:tcPr marL="6545" marR="6545" marT="6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200" b="1" i="0" u="none" strike="noStrike" dirty="0">
                          <a:solidFill>
                            <a:srgbClr val="000000"/>
                          </a:solidFill>
                          <a:effectLst/>
                          <a:latin typeface="Calibri" panose="020F0502020204030204" pitchFamily="34" charset="0"/>
                        </a:rPr>
                        <a:t>Any WF1 Activities</a:t>
                      </a:r>
                    </a:p>
                  </a:txBody>
                  <a:tcPr marL="6545" marR="6545" marT="65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0001"/>
                  </a:ext>
                </a:extLst>
              </a:tr>
              <a:tr h="1196490">
                <a:tc>
                  <a:txBody>
                    <a:bodyPr/>
                    <a:lstStyle/>
                    <a:p>
                      <a:pPr algn="ctr" fontAlgn="ctr"/>
                      <a:r>
                        <a:rPr lang="en-US" sz="1200" b="1" i="0" u="none" strike="noStrike" dirty="0">
                          <a:solidFill>
                            <a:srgbClr val="000000"/>
                          </a:solidFill>
                          <a:effectLst/>
                          <a:latin typeface="Calibri" panose="020F0502020204030204" pitchFamily="34" charset="0"/>
                        </a:rPr>
                        <a:t>4th Quarter Employment</a:t>
                      </a:r>
                    </a:p>
                  </a:txBody>
                  <a:tcPr marL="6545" marR="6545" marT="65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Calibri" panose="020F0502020204030204" pitchFamily="34" charset="0"/>
                        </a:rPr>
                        <a:t>Has at least $1 in Wage Detail in the 4th quarter after Exiting or has Supplemental</a:t>
                      </a:r>
                      <a:r>
                        <a:rPr lang="en-US" sz="1200" b="1" i="0" u="none" strike="noStrike" baseline="0" dirty="0">
                          <a:solidFill>
                            <a:srgbClr val="000000"/>
                          </a:solidFill>
                          <a:effectLst/>
                          <a:latin typeface="Calibri" panose="020F0502020204030204" pitchFamily="34" charset="0"/>
                        </a:rPr>
                        <a:t> Wage Information entered into the Follow-up tab of WF1 for the 4</a:t>
                      </a:r>
                      <a:r>
                        <a:rPr lang="en-US" sz="1200" b="1" i="0" u="none" strike="noStrike" baseline="30000" dirty="0">
                          <a:solidFill>
                            <a:srgbClr val="000000"/>
                          </a:solidFill>
                          <a:effectLst/>
                          <a:latin typeface="Calibri" panose="020F0502020204030204" pitchFamily="34" charset="0"/>
                        </a:rPr>
                        <a:t>th</a:t>
                      </a:r>
                      <a:r>
                        <a:rPr lang="en-US" sz="1200" b="1" i="0" u="none" strike="noStrike" baseline="0" dirty="0">
                          <a:solidFill>
                            <a:srgbClr val="000000"/>
                          </a:solidFill>
                          <a:effectLst/>
                          <a:latin typeface="Calibri" panose="020F0502020204030204" pitchFamily="34" charset="0"/>
                        </a:rPr>
                        <a:t> quarter after exiting</a:t>
                      </a:r>
                      <a:endParaRPr lang="en-US" sz="1200" b="1" i="0" u="none" strike="noStrike" dirty="0">
                        <a:solidFill>
                          <a:srgbClr val="000000"/>
                        </a:solidFill>
                        <a:effectLst/>
                        <a:latin typeface="Calibri" panose="020F0502020204030204" pitchFamily="34" charset="0"/>
                      </a:endParaRPr>
                    </a:p>
                    <a:p>
                      <a:pPr algn="ctr" fontAlgn="ctr"/>
                      <a:endParaRPr lang="en-US" sz="1200" b="1" i="0" u="none" strike="noStrike" dirty="0">
                        <a:solidFill>
                          <a:srgbClr val="000000"/>
                        </a:solidFill>
                        <a:effectLst/>
                        <a:latin typeface="Calibri" panose="020F0502020204030204" pitchFamily="34" charset="0"/>
                      </a:endParaRPr>
                    </a:p>
                  </a:txBody>
                  <a:tcPr marL="6545" marR="6545" marT="6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200" b="1" i="0" u="none" strike="noStrike" dirty="0">
                          <a:solidFill>
                            <a:srgbClr val="000000"/>
                          </a:solidFill>
                          <a:effectLst/>
                          <a:latin typeface="Calibri" panose="020F0502020204030204" pitchFamily="34" charset="0"/>
                        </a:rPr>
                        <a:t>All Exiters during reporting period except those exited with exclusion</a:t>
                      </a:r>
                    </a:p>
                  </a:txBody>
                  <a:tcPr marL="6545" marR="6545" marT="6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200" b="1" i="0" u="none" strike="noStrike" dirty="0">
                          <a:solidFill>
                            <a:srgbClr val="000000"/>
                          </a:solidFill>
                          <a:effectLst/>
                          <a:latin typeface="Calibri" panose="020F0502020204030204" pitchFamily="34" charset="0"/>
                        </a:rPr>
                        <a:t>Any WF1 Activities</a:t>
                      </a:r>
                    </a:p>
                  </a:txBody>
                  <a:tcPr marL="6545" marR="6545" marT="65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0002"/>
                  </a:ext>
                </a:extLst>
              </a:tr>
            </a:tbl>
          </a:graphicData>
        </a:graphic>
      </p:graphicFrame>
      <p:sp>
        <p:nvSpPr>
          <p:cNvPr id="2" name="Slide Number Placeholder 1"/>
          <p:cNvSpPr>
            <a:spLocks noGrp="1"/>
          </p:cNvSpPr>
          <p:nvPr>
            <p:ph type="sldNum" sz="quarter" idx="12"/>
          </p:nvPr>
        </p:nvSpPr>
        <p:spPr/>
        <p:txBody>
          <a:bodyPr/>
          <a:lstStyle/>
          <a:p>
            <a:fld id="{EBFF2294-7853-4F86-BD16-9D9D7D857176}" type="slidenum">
              <a:rPr lang="en-US" smtClean="0"/>
              <a:pPr/>
              <a:t>36</a:t>
            </a:fld>
            <a:endParaRPr lang="en-US" dirty="0"/>
          </a:p>
        </p:txBody>
      </p:sp>
    </p:spTree>
    <p:extLst>
      <p:ext uri="{BB962C8B-B14F-4D97-AF65-F5344CB8AC3E}">
        <p14:creationId xmlns:p14="http://schemas.microsoft.com/office/powerpoint/2010/main" val="18188119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381000"/>
            <a:ext cx="8686800" cy="1565542"/>
          </a:xfrm>
        </p:spPr>
        <p:txBody>
          <a:bodyPr>
            <a:normAutofit/>
          </a:bodyPr>
          <a:lstStyle/>
          <a:p>
            <a:pPr algn="ctr"/>
            <a:r>
              <a:rPr lang="en-US" sz="3400" dirty="0"/>
              <a:t>Performance Indicators </a:t>
            </a:r>
            <a:r>
              <a:rPr lang="en-US" sz="800" dirty="0"/>
              <a:t>(Continued)</a:t>
            </a:r>
          </a:p>
        </p:txBody>
      </p:sp>
      <p:graphicFrame>
        <p:nvGraphicFramePr>
          <p:cNvPr id="5" name="Table 4"/>
          <p:cNvGraphicFramePr>
            <a:graphicFrameLocks noGrp="1"/>
          </p:cNvGraphicFramePr>
          <p:nvPr/>
        </p:nvGraphicFramePr>
        <p:xfrm>
          <a:off x="419100" y="1676400"/>
          <a:ext cx="8305800" cy="1600200"/>
        </p:xfrm>
        <a:graphic>
          <a:graphicData uri="http://schemas.openxmlformats.org/drawingml/2006/table">
            <a:tbl>
              <a:tblPr/>
              <a:tblGrid>
                <a:gridCol w="1726338">
                  <a:extLst>
                    <a:ext uri="{9D8B030D-6E8A-4147-A177-3AD203B41FA5}">
                      <a16:colId xmlns:a16="http://schemas.microsoft.com/office/drawing/2014/main" val="20000"/>
                    </a:ext>
                  </a:extLst>
                </a:gridCol>
                <a:gridCol w="2193154">
                  <a:extLst>
                    <a:ext uri="{9D8B030D-6E8A-4147-A177-3AD203B41FA5}">
                      <a16:colId xmlns:a16="http://schemas.microsoft.com/office/drawing/2014/main" val="20001"/>
                    </a:ext>
                  </a:extLst>
                </a:gridCol>
                <a:gridCol w="2193154">
                  <a:extLst>
                    <a:ext uri="{9D8B030D-6E8A-4147-A177-3AD203B41FA5}">
                      <a16:colId xmlns:a16="http://schemas.microsoft.com/office/drawing/2014/main" val="20002"/>
                    </a:ext>
                  </a:extLst>
                </a:gridCol>
                <a:gridCol w="2193154">
                  <a:extLst>
                    <a:ext uri="{9D8B030D-6E8A-4147-A177-3AD203B41FA5}">
                      <a16:colId xmlns:a16="http://schemas.microsoft.com/office/drawing/2014/main" val="20003"/>
                    </a:ext>
                  </a:extLst>
                </a:gridCol>
              </a:tblGrid>
              <a:tr h="692285">
                <a:tc>
                  <a:txBody>
                    <a:bodyPr/>
                    <a:lstStyle/>
                    <a:p>
                      <a:pPr algn="ctr" fontAlgn="ctr"/>
                      <a:r>
                        <a:rPr lang="en-US" sz="1400" b="1" i="0" u="none" strike="noStrike" dirty="0">
                          <a:solidFill>
                            <a:srgbClr val="000000"/>
                          </a:solidFill>
                          <a:effectLst/>
                          <a:latin typeface="Calibri" panose="020F0502020204030204" pitchFamily="34" charset="0"/>
                        </a:rPr>
                        <a:t>Performance Measure</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400" b="1" i="0" u="none" strike="noStrike" dirty="0">
                          <a:solidFill>
                            <a:srgbClr val="000000"/>
                          </a:solidFill>
                          <a:effectLst/>
                          <a:latin typeface="Calibri" panose="020F0502020204030204" pitchFamily="34" charset="0"/>
                        </a:rPr>
                        <a:t>Calculation</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400" b="1" i="0" u="none" strike="noStrike" dirty="0">
                          <a:solidFill>
                            <a:srgbClr val="000000"/>
                          </a:solidFill>
                          <a:effectLst/>
                          <a:latin typeface="Calibri" panose="020F0502020204030204" pitchFamily="34" charset="0"/>
                        </a:rPr>
                        <a:t>Included</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400" b="1" i="0" u="none" strike="noStrike" dirty="0">
                          <a:solidFill>
                            <a:srgbClr val="000000"/>
                          </a:solidFill>
                          <a:effectLst/>
                          <a:latin typeface="Calibri" panose="020F0502020204030204" pitchFamily="34" charset="0"/>
                        </a:rPr>
                        <a:t>Activity in WF1 that triggers performance</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10000"/>
                  </a:ext>
                </a:extLst>
              </a:tr>
              <a:tr h="907915">
                <a:tc>
                  <a:txBody>
                    <a:bodyPr/>
                    <a:lstStyle/>
                    <a:p>
                      <a:pPr algn="ctr" fontAlgn="ctr"/>
                      <a:r>
                        <a:rPr lang="en-US" sz="1200" b="1" i="0" u="none" strike="noStrike" dirty="0">
                          <a:solidFill>
                            <a:srgbClr val="000000"/>
                          </a:solidFill>
                          <a:effectLst/>
                          <a:latin typeface="Calibri" panose="020F0502020204030204" pitchFamily="34" charset="0"/>
                        </a:rPr>
                        <a:t>Median Earnings</a:t>
                      </a:r>
                    </a:p>
                  </a:txBody>
                  <a:tcPr marL="6545" marR="6545" marT="65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200" b="1" i="0" u="none" strike="noStrike" dirty="0">
                          <a:solidFill>
                            <a:srgbClr val="000000"/>
                          </a:solidFill>
                          <a:effectLst/>
                          <a:latin typeface="Calibri" panose="020F0502020204030204" pitchFamily="34" charset="0"/>
                        </a:rPr>
                        <a:t>See Below</a:t>
                      </a:r>
                    </a:p>
                  </a:txBody>
                  <a:tcPr marL="6545" marR="6545" marT="6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200" b="1" i="0" u="none" strike="noStrike" dirty="0">
                          <a:solidFill>
                            <a:srgbClr val="000000"/>
                          </a:solidFill>
                          <a:effectLst/>
                          <a:latin typeface="Calibri" panose="020F0502020204030204" pitchFamily="34" charset="0"/>
                        </a:rPr>
                        <a:t>Total quarter wages for each participant showing wages in the 2nd quarter after exiting except for those exited with exclusion</a:t>
                      </a:r>
                    </a:p>
                  </a:txBody>
                  <a:tcPr marL="6545" marR="6545" marT="6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200" b="1" i="0" u="none" strike="noStrike" dirty="0">
                          <a:solidFill>
                            <a:srgbClr val="000000"/>
                          </a:solidFill>
                          <a:effectLst/>
                          <a:latin typeface="Calibri" panose="020F0502020204030204" pitchFamily="34" charset="0"/>
                        </a:rPr>
                        <a:t>Any WF1 Activities</a:t>
                      </a:r>
                    </a:p>
                  </a:txBody>
                  <a:tcPr marL="6545" marR="6545" marT="65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0001"/>
                  </a:ext>
                </a:extLst>
              </a:tr>
            </a:tbl>
          </a:graphicData>
        </a:graphic>
      </p:graphicFrame>
      <p:pic>
        <p:nvPicPr>
          <p:cNvPr id="2" name="Picture 1"/>
          <p:cNvPicPr>
            <a:picLocks noChangeAspect="1"/>
          </p:cNvPicPr>
          <p:nvPr/>
        </p:nvPicPr>
        <p:blipFill>
          <a:blip r:embed="rId3"/>
          <a:stretch>
            <a:fillRect/>
          </a:stretch>
        </p:blipFill>
        <p:spPr>
          <a:xfrm>
            <a:off x="533400" y="3657601"/>
            <a:ext cx="3159514" cy="2700490"/>
          </a:xfrm>
          <a:prstGeom prst="rect">
            <a:avLst/>
          </a:prstGeom>
        </p:spPr>
      </p:pic>
      <p:pic>
        <p:nvPicPr>
          <p:cNvPr id="6" name="Picture 5"/>
          <p:cNvPicPr>
            <a:picLocks noChangeAspect="1"/>
          </p:cNvPicPr>
          <p:nvPr/>
        </p:nvPicPr>
        <p:blipFill>
          <a:blip r:embed="rId4"/>
          <a:stretch>
            <a:fillRect/>
          </a:stretch>
        </p:blipFill>
        <p:spPr>
          <a:xfrm>
            <a:off x="4094111" y="3657600"/>
            <a:ext cx="4630789" cy="2700490"/>
          </a:xfrm>
          <a:prstGeom prst="rect">
            <a:avLst/>
          </a:prstGeom>
        </p:spPr>
      </p:pic>
      <p:pic>
        <p:nvPicPr>
          <p:cNvPr id="3" name="Picture 2"/>
          <p:cNvPicPr>
            <a:picLocks noChangeAspect="1"/>
          </p:cNvPicPr>
          <p:nvPr/>
        </p:nvPicPr>
        <p:blipFill>
          <a:blip r:embed="rId5"/>
          <a:stretch>
            <a:fillRect/>
          </a:stretch>
        </p:blipFill>
        <p:spPr>
          <a:xfrm>
            <a:off x="1219200" y="3377160"/>
            <a:ext cx="2072820" cy="280440"/>
          </a:xfrm>
          <a:prstGeom prst="rect">
            <a:avLst/>
          </a:prstGeom>
        </p:spPr>
      </p:pic>
      <p:pic>
        <p:nvPicPr>
          <p:cNvPr id="7" name="Picture 6"/>
          <p:cNvPicPr>
            <a:picLocks noChangeAspect="1"/>
          </p:cNvPicPr>
          <p:nvPr/>
        </p:nvPicPr>
        <p:blipFill>
          <a:blip r:embed="rId6"/>
          <a:stretch>
            <a:fillRect/>
          </a:stretch>
        </p:blipFill>
        <p:spPr>
          <a:xfrm>
            <a:off x="4800600" y="3377160"/>
            <a:ext cx="2072820" cy="280440"/>
          </a:xfrm>
          <a:prstGeom prst="rect">
            <a:avLst/>
          </a:prstGeom>
        </p:spPr>
      </p:pic>
      <p:sp>
        <p:nvSpPr>
          <p:cNvPr id="8" name="Slide Number Placeholder 7"/>
          <p:cNvSpPr>
            <a:spLocks noGrp="1"/>
          </p:cNvSpPr>
          <p:nvPr>
            <p:ph type="sldNum" sz="quarter" idx="12"/>
          </p:nvPr>
        </p:nvSpPr>
        <p:spPr/>
        <p:txBody>
          <a:bodyPr/>
          <a:lstStyle/>
          <a:p>
            <a:fld id="{EBFF2294-7853-4F86-BD16-9D9D7D857176}" type="slidenum">
              <a:rPr lang="en-US" smtClean="0"/>
              <a:pPr/>
              <a:t>37</a:t>
            </a:fld>
            <a:endParaRPr lang="en-US" dirty="0"/>
          </a:p>
        </p:txBody>
      </p:sp>
    </p:spTree>
    <p:extLst>
      <p:ext uri="{BB962C8B-B14F-4D97-AF65-F5344CB8AC3E}">
        <p14:creationId xmlns:p14="http://schemas.microsoft.com/office/powerpoint/2010/main" val="4070747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381000"/>
            <a:ext cx="8686800" cy="1565542"/>
          </a:xfrm>
        </p:spPr>
        <p:txBody>
          <a:bodyPr>
            <a:normAutofit/>
          </a:bodyPr>
          <a:lstStyle/>
          <a:p>
            <a:pPr algn="ctr"/>
            <a:r>
              <a:rPr lang="en-US" sz="3400" dirty="0"/>
              <a:t>Performance Indicators </a:t>
            </a:r>
            <a:r>
              <a:rPr lang="en-US" sz="800" dirty="0"/>
              <a:t>(Continued)</a:t>
            </a:r>
            <a:endParaRPr lang="en-US" sz="3400" dirty="0">
              <a:solidFill>
                <a:schemeClr val="accent2">
                  <a:lumMod val="50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813573765"/>
              </p:ext>
            </p:extLst>
          </p:nvPr>
        </p:nvGraphicFramePr>
        <p:xfrm>
          <a:off x="380999" y="2209800"/>
          <a:ext cx="8382001" cy="3505201"/>
        </p:xfrm>
        <a:graphic>
          <a:graphicData uri="http://schemas.openxmlformats.org/drawingml/2006/table">
            <a:tbl>
              <a:tblPr/>
              <a:tblGrid>
                <a:gridCol w="1742176">
                  <a:extLst>
                    <a:ext uri="{9D8B030D-6E8A-4147-A177-3AD203B41FA5}">
                      <a16:colId xmlns:a16="http://schemas.microsoft.com/office/drawing/2014/main" val="20000"/>
                    </a:ext>
                  </a:extLst>
                </a:gridCol>
                <a:gridCol w="2213275">
                  <a:extLst>
                    <a:ext uri="{9D8B030D-6E8A-4147-A177-3AD203B41FA5}">
                      <a16:colId xmlns:a16="http://schemas.microsoft.com/office/drawing/2014/main" val="20001"/>
                    </a:ext>
                  </a:extLst>
                </a:gridCol>
                <a:gridCol w="2213275">
                  <a:extLst>
                    <a:ext uri="{9D8B030D-6E8A-4147-A177-3AD203B41FA5}">
                      <a16:colId xmlns:a16="http://schemas.microsoft.com/office/drawing/2014/main" val="20002"/>
                    </a:ext>
                  </a:extLst>
                </a:gridCol>
                <a:gridCol w="2213275">
                  <a:extLst>
                    <a:ext uri="{9D8B030D-6E8A-4147-A177-3AD203B41FA5}">
                      <a16:colId xmlns:a16="http://schemas.microsoft.com/office/drawing/2014/main" val="20003"/>
                    </a:ext>
                  </a:extLst>
                </a:gridCol>
              </a:tblGrid>
              <a:tr h="1325803">
                <a:tc>
                  <a:txBody>
                    <a:bodyPr/>
                    <a:lstStyle/>
                    <a:p>
                      <a:pPr algn="ctr" fontAlgn="ctr"/>
                      <a:r>
                        <a:rPr lang="en-US" sz="1400" b="1" i="0" u="none" strike="noStrike" dirty="0">
                          <a:solidFill>
                            <a:srgbClr val="000000"/>
                          </a:solidFill>
                          <a:effectLst/>
                          <a:latin typeface="Calibri" panose="020F0502020204030204" pitchFamily="34" charset="0"/>
                        </a:rPr>
                        <a:t>Performance Measure</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400" b="1" i="0" u="none" strike="noStrike" dirty="0">
                          <a:solidFill>
                            <a:srgbClr val="000000"/>
                          </a:solidFill>
                          <a:effectLst/>
                          <a:latin typeface="Calibri" panose="020F0502020204030204" pitchFamily="34" charset="0"/>
                        </a:rPr>
                        <a:t>Numerator</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400" b="1" i="0" u="none" strike="noStrike" dirty="0">
                          <a:solidFill>
                            <a:srgbClr val="000000"/>
                          </a:solidFill>
                          <a:effectLst/>
                          <a:latin typeface="Calibri" panose="020F0502020204030204" pitchFamily="34" charset="0"/>
                        </a:rPr>
                        <a:t>Denominator</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400" b="1" i="0" u="none" strike="noStrike" dirty="0">
                          <a:solidFill>
                            <a:srgbClr val="000000"/>
                          </a:solidFill>
                          <a:effectLst/>
                          <a:latin typeface="Calibri" panose="020F0502020204030204" pitchFamily="34" charset="0"/>
                        </a:rPr>
                        <a:t>Activity in WF1 that triggers performance</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10000"/>
                  </a:ext>
                </a:extLst>
              </a:tr>
              <a:tr h="2179398">
                <a:tc>
                  <a:txBody>
                    <a:bodyPr/>
                    <a:lstStyle/>
                    <a:p>
                      <a:pPr algn="ctr" fontAlgn="ctr"/>
                      <a:r>
                        <a:rPr lang="en-US" sz="1200" b="1" i="0" u="none" strike="noStrike" dirty="0">
                          <a:solidFill>
                            <a:srgbClr val="000000"/>
                          </a:solidFill>
                          <a:effectLst/>
                          <a:latin typeface="Calibri" panose="020F0502020204030204" pitchFamily="34" charset="0"/>
                        </a:rPr>
                        <a:t>Credential Attainment (Post-Secondary)</a:t>
                      </a:r>
                    </a:p>
                  </a:txBody>
                  <a:tcPr marL="6545" marR="6545" marT="65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200" b="1" i="0" u="none" strike="noStrike" dirty="0">
                          <a:solidFill>
                            <a:srgbClr val="000000"/>
                          </a:solidFill>
                          <a:effectLst/>
                          <a:latin typeface="Calibri" panose="020F0502020204030204" pitchFamily="34" charset="0"/>
                        </a:rPr>
                        <a:t>Credential was captured in WF1, Attainment date was during enrollment or within 1-year of exit, AND the type of credential attained is recognized</a:t>
                      </a:r>
                    </a:p>
                  </a:txBody>
                  <a:tcPr marL="6545" marR="6545" marT="6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200" b="1" i="0" u="none" strike="noStrike" dirty="0">
                          <a:solidFill>
                            <a:srgbClr val="000000"/>
                          </a:solidFill>
                          <a:effectLst/>
                          <a:latin typeface="Calibri" panose="020F0502020204030204" pitchFamily="34" charset="0"/>
                        </a:rPr>
                        <a:t>Date of exit is within reporting period AND was enrolled in "Post-Secondary" except those exited with exclusion </a:t>
                      </a:r>
                    </a:p>
                  </a:txBody>
                  <a:tcPr marL="6545" marR="6545" marT="6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200" b="1" i="0" u="none" strike="noStrike" dirty="0">
                          <a:solidFill>
                            <a:srgbClr val="000000"/>
                          </a:solidFill>
                          <a:effectLst/>
                          <a:latin typeface="Calibri" panose="020F0502020204030204" pitchFamily="34" charset="0"/>
                        </a:rPr>
                        <a:t>Apprenticeship, Classroom Training, Credential Attained without Training, </a:t>
                      </a:r>
                      <a:r>
                        <a:rPr lang="en-US" sz="1200" b="1" i="0" u="none" strike="noStrike" dirty="0">
                          <a:solidFill>
                            <a:schemeClr val="tx1"/>
                          </a:solidFill>
                          <a:effectLst/>
                          <a:latin typeface="Calibri" panose="020F0502020204030204" pitchFamily="34" charset="0"/>
                        </a:rPr>
                        <a:t>Entrepreneurial Training</a:t>
                      </a:r>
                      <a:r>
                        <a:rPr lang="en-US" sz="1200" b="1" i="0" u="none" strike="noStrike" dirty="0">
                          <a:solidFill>
                            <a:srgbClr val="000000"/>
                          </a:solidFill>
                          <a:effectLst/>
                          <a:latin typeface="Calibri" panose="020F0502020204030204" pitchFamily="34" charset="0"/>
                        </a:rPr>
                        <a:t>, and GED training (if the GED student exits to employment), Occupational Skills Training, Prerequisite Training, Remedial Training, TAA Apprenticeship</a:t>
                      </a:r>
                      <a:br>
                        <a:rPr lang="en-US" sz="1200" b="1" i="0" u="none" strike="noStrike" dirty="0">
                          <a:solidFill>
                            <a:srgbClr val="000000"/>
                          </a:solidFill>
                          <a:effectLst/>
                          <a:latin typeface="Calibri" panose="020F0502020204030204" pitchFamily="34" charset="0"/>
                        </a:rPr>
                      </a:br>
                      <a:endParaRPr lang="en-US" sz="1200" b="1" i="0" u="none" strike="noStrike" dirty="0">
                        <a:solidFill>
                          <a:srgbClr val="000000"/>
                        </a:solidFill>
                        <a:effectLst/>
                        <a:latin typeface="Calibri" panose="020F0502020204030204" pitchFamily="34" charset="0"/>
                      </a:endParaRPr>
                    </a:p>
                  </a:txBody>
                  <a:tcPr marL="6545" marR="6545" marT="65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0001"/>
                  </a:ext>
                </a:extLst>
              </a:tr>
            </a:tbl>
          </a:graphicData>
        </a:graphic>
      </p:graphicFrame>
      <p:sp>
        <p:nvSpPr>
          <p:cNvPr id="2" name="Slide Number Placeholder 1"/>
          <p:cNvSpPr>
            <a:spLocks noGrp="1"/>
          </p:cNvSpPr>
          <p:nvPr>
            <p:ph type="sldNum" sz="quarter" idx="12"/>
          </p:nvPr>
        </p:nvSpPr>
        <p:spPr/>
        <p:txBody>
          <a:bodyPr/>
          <a:lstStyle/>
          <a:p>
            <a:fld id="{EBFF2294-7853-4F86-BD16-9D9D7D857176}" type="slidenum">
              <a:rPr lang="en-US" smtClean="0"/>
              <a:pPr/>
              <a:t>38</a:t>
            </a:fld>
            <a:endParaRPr lang="en-US" dirty="0"/>
          </a:p>
        </p:txBody>
      </p:sp>
    </p:spTree>
    <p:extLst>
      <p:ext uri="{BB962C8B-B14F-4D97-AF65-F5344CB8AC3E}">
        <p14:creationId xmlns:p14="http://schemas.microsoft.com/office/powerpoint/2010/main" val="3585005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599" y="228600"/>
            <a:ext cx="8686800" cy="1565542"/>
          </a:xfrm>
        </p:spPr>
        <p:txBody>
          <a:bodyPr>
            <a:normAutofit/>
          </a:bodyPr>
          <a:lstStyle/>
          <a:p>
            <a:pPr algn="ctr"/>
            <a:r>
              <a:rPr lang="en-US" sz="3400" u="sng" dirty="0"/>
              <a:t>Performance Indicators</a:t>
            </a:r>
            <a:r>
              <a:rPr lang="en-US" sz="800" b="0" dirty="0"/>
              <a:t>   (Continued)</a:t>
            </a:r>
            <a:r>
              <a:rPr lang="en-US" sz="3400" u="sng" dirty="0"/>
              <a:t> </a:t>
            </a:r>
            <a:endParaRPr lang="en-US" sz="3400" dirty="0"/>
          </a:p>
        </p:txBody>
      </p:sp>
      <p:graphicFrame>
        <p:nvGraphicFramePr>
          <p:cNvPr id="8" name="Table 7"/>
          <p:cNvGraphicFramePr>
            <a:graphicFrameLocks noGrp="1"/>
          </p:cNvGraphicFramePr>
          <p:nvPr>
            <p:extLst>
              <p:ext uri="{D42A27DB-BD31-4B8C-83A1-F6EECF244321}">
                <p14:modId xmlns:p14="http://schemas.microsoft.com/office/powerpoint/2010/main" val="223619170"/>
              </p:ext>
            </p:extLst>
          </p:nvPr>
        </p:nvGraphicFramePr>
        <p:xfrm>
          <a:off x="342899" y="2209800"/>
          <a:ext cx="8458199" cy="3657600"/>
        </p:xfrm>
        <a:graphic>
          <a:graphicData uri="http://schemas.openxmlformats.org/drawingml/2006/table">
            <a:tbl>
              <a:tblPr/>
              <a:tblGrid>
                <a:gridCol w="1758014">
                  <a:extLst>
                    <a:ext uri="{9D8B030D-6E8A-4147-A177-3AD203B41FA5}">
                      <a16:colId xmlns:a16="http://schemas.microsoft.com/office/drawing/2014/main" val="20000"/>
                    </a:ext>
                  </a:extLst>
                </a:gridCol>
                <a:gridCol w="2233395">
                  <a:extLst>
                    <a:ext uri="{9D8B030D-6E8A-4147-A177-3AD203B41FA5}">
                      <a16:colId xmlns:a16="http://schemas.microsoft.com/office/drawing/2014/main" val="20001"/>
                    </a:ext>
                  </a:extLst>
                </a:gridCol>
                <a:gridCol w="2233395">
                  <a:extLst>
                    <a:ext uri="{9D8B030D-6E8A-4147-A177-3AD203B41FA5}">
                      <a16:colId xmlns:a16="http://schemas.microsoft.com/office/drawing/2014/main" val="20002"/>
                    </a:ext>
                  </a:extLst>
                </a:gridCol>
                <a:gridCol w="2233395">
                  <a:extLst>
                    <a:ext uri="{9D8B030D-6E8A-4147-A177-3AD203B41FA5}">
                      <a16:colId xmlns:a16="http://schemas.microsoft.com/office/drawing/2014/main" val="20003"/>
                    </a:ext>
                  </a:extLst>
                </a:gridCol>
              </a:tblGrid>
              <a:tr h="1059988">
                <a:tc>
                  <a:txBody>
                    <a:bodyPr/>
                    <a:lstStyle/>
                    <a:p>
                      <a:pPr algn="ctr" fontAlgn="ctr"/>
                      <a:r>
                        <a:rPr lang="en-US" sz="1400" b="1" i="0" u="none" strike="noStrike" dirty="0">
                          <a:solidFill>
                            <a:srgbClr val="000000"/>
                          </a:solidFill>
                          <a:effectLst/>
                          <a:latin typeface="Calibri" panose="020F0502020204030204" pitchFamily="34" charset="0"/>
                        </a:rPr>
                        <a:t>Performance Measure</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gn="ctr" fontAlgn="ctr"/>
                      <a:r>
                        <a:rPr lang="en-US" sz="1400" b="1" i="0" u="none" strike="noStrike" dirty="0">
                          <a:solidFill>
                            <a:srgbClr val="000000"/>
                          </a:solidFill>
                          <a:effectLst/>
                          <a:latin typeface="Calibri" panose="020F0502020204030204" pitchFamily="34" charset="0"/>
                        </a:rPr>
                        <a:t>Numerator</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en-US" sz="1400" b="1" i="0" u="none" strike="noStrike" dirty="0">
                          <a:solidFill>
                            <a:srgbClr val="000000"/>
                          </a:solidFill>
                          <a:effectLst/>
                          <a:latin typeface="Calibri" panose="020F0502020204030204" pitchFamily="34" charset="0"/>
                        </a:rPr>
                        <a:t>Denominator</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4"/>
                    </a:solidFill>
                  </a:tcPr>
                </a:tc>
                <a:tc>
                  <a:txBody>
                    <a:bodyPr/>
                    <a:lstStyle/>
                    <a:p>
                      <a:pPr algn="ctr" fontAlgn="ctr"/>
                      <a:r>
                        <a:rPr lang="en-US" sz="1400" b="1" i="0" u="none" strike="noStrike" dirty="0">
                          <a:solidFill>
                            <a:srgbClr val="000000"/>
                          </a:solidFill>
                          <a:effectLst/>
                          <a:latin typeface="Calibri" panose="020F0502020204030204" pitchFamily="34" charset="0"/>
                        </a:rPr>
                        <a:t>Activity in WF1 that triggers performance</a:t>
                      </a:r>
                    </a:p>
                  </a:txBody>
                  <a:tcPr marL="6545" marR="6545" marT="65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extLst>
                  <a:ext uri="{0D108BD9-81ED-4DB2-BD59-A6C34878D82A}">
                    <a16:rowId xmlns:a16="http://schemas.microsoft.com/office/drawing/2014/main" val="10000"/>
                  </a:ext>
                </a:extLst>
              </a:tr>
              <a:tr h="2597612">
                <a:tc>
                  <a:txBody>
                    <a:bodyPr/>
                    <a:lstStyle/>
                    <a:p>
                      <a:pPr algn="ctr" fontAlgn="ctr"/>
                      <a:r>
                        <a:rPr lang="en-US" sz="1200" b="1" i="0" u="none" strike="noStrike" dirty="0">
                          <a:solidFill>
                            <a:srgbClr val="000000"/>
                          </a:solidFill>
                          <a:effectLst/>
                          <a:latin typeface="Calibri" panose="020F0502020204030204" pitchFamily="34" charset="0"/>
                        </a:rPr>
                        <a:t>Measurable Skills Gain</a:t>
                      </a:r>
                    </a:p>
                  </a:txBody>
                  <a:tcPr marL="6545" marR="6545" marT="654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200" b="1" i="0" u="none" strike="noStrike" dirty="0">
                          <a:solidFill>
                            <a:srgbClr val="000000"/>
                          </a:solidFill>
                          <a:effectLst/>
                          <a:latin typeface="Calibri" panose="020F0502020204030204" pitchFamily="34" charset="0"/>
                        </a:rPr>
                        <a:t>Documented increase of functioning level, transcript, report card, milestone, or skills progression during reporting period </a:t>
                      </a:r>
                    </a:p>
                  </a:txBody>
                  <a:tcPr marL="6545" marR="6545" marT="6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200" b="1" i="0" u="none" strike="noStrike" dirty="0">
                          <a:solidFill>
                            <a:srgbClr val="000000"/>
                          </a:solidFill>
                          <a:effectLst/>
                          <a:latin typeface="Calibri" panose="020F0502020204030204" pitchFamily="34" charset="0"/>
                        </a:rPr>
                        <a:t>All participants enrolled in training leading to a recognized postsecondary credential or employment except those exited with exclusion.  It encompasses all WIOA training,</a:t>
                      </a:r>
                      <a:r>
                        <a:rPr lang="en-US" sz="1200" b="1" i="0" u="none" strike="noStrike" baseline="0" dirty="0">
                          <a:solidFill>
                            <a:srgbClr val="000000"/>
                          </a:solidFill>
                          <a:effectLst/>
                          <a:latin typeface="Calibri" panose="020F0502020204030204" pitchFamily="34" charset="0"/>
                        </a:rPr>
                        <a:t> OJT, Apprenticeship, and Customized Training</a:t>
                      </a:r>
                      <a:endParaRPr lang="en-US" sz="1200" b="1" i="0" u="none" strike="noStrike" dirty="0">
                        <a:solidFill>
                          <a:srgbClr val="000000"/>
                        </a:solidFill>
                        <a:effectLst/>
                        <a:latin typeface="Calibri" panose="020F0502020204030204" pitchFamily="34" charset="0"/>
                      </a:endParaRPr>
                    </a:p>
                  </a:txBody>
                  <a:tcPr marL="6545" marR="6545" marT="65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200" b="1" i="0" u="none" strike="noStrike" dirty="0">
                          <a:solidFill>
                            <a:srgbClr val="000000"/>
                          </a:solidFill>
                          <a:effectLst/>
                          <a:latin typeface="Calibri" panose="020F0502020204030204" pitchFamily="34" charset="0"/>
                        </a:rPr>
                        <a:t>Apprenticeship, Classroom Training, Credential Attained without Training, Customized Training, </a:t>
                      </a:r>
                      <a:r>
                        <a:rPr lang="en-US" sz="1200" b="1" i="0" u="none" strike="noStrike" dirty="0">
                          <a:solidFill>
                            <a:schemeClr val="tx1"/>
                          </a:solidFill>
                          <a:effectLst/>
                          <a:latin typeface="Calibri" panose="020F0502020204030204" pitchFamily="34" charset="0"/>
                        </a:rPr>
                        <a:t>Entrepreneurial Training</a:t>
                      </a:r>
                      <a:r>
                        <a:rPr lang="en-US" sz="1200" b="1" i="0" u="none" strike="noStrike" dirty="0">
                          <a:solidFill>
                            <a:srgbClr val="000000"/>
                          </a:solidFill>
                          <a:effectLst/>
                          <a:latin typeface="Calibri" panose="020F0502020204030204" pitchFamily="34" charset="0"/>
                        </a:rPr>
                        <a:t>, GED Training, Incumbent Worker Training, </a:t>
                      </a:r>
                      <a:r>
                        <a:rPr lang="en-US" sz="1200" b="1" i="0" u="none" strike="noStrike" dirty="0">
                          <a:solidFill>
                            <a:schemeClr val="tx1"/>
                          </a:solidFill>
                          <a:effectLst/>
                          <a:latin typeface="Calibri" panose="020F0502020204030204" pitchFamily="34" charset="0"/>
                        </a:rPr>
                        <a:t>Incumbent Worker Credential Waiver, </a:t>
                      </a:r>
                      <a:r>
                        <a:rPr lang="en-US" sz="1200" b="1" i="0" u="none" strike="noStrike" dirty="0">
                          <a:solidFill>
                            <a:srgbClr val="000000"/>
                          </a:solidFill>
                          <a:effectLst/>
                          <a:latin typeface="Calibri" panose="020F0502020204030204" pitchFamily="34" charset="0"/>
                        </a:rPr>
                        <a:t>Occupational Skills Training, OJT, OJT - Public or Private, Prerequisite Training, Remedial Training, TAA Apprentice</a:t>
                      </a:r>
                      <a:endParaRPr lang="en-US" sz="1200" b="1" i="0" u="none" strike="noStrike" dirty="0">
                        <a:solidFill>
                          <a:srgbClr val="FF0000"/>
                        </a:solidFill>
                        <a:effectLst/>
                        <a:latin typeface="Calibri" panose="020F0502020204030204" pitchFamily="34" charset="0"/>
                      </a:endParaRPr>
                    </a:p>
                  </a:txBody>
                  <a:tcPr marL="6545" marR="6545" marT="65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10001"/>
                  </a:ext>
                </a:extLst>
              </a:tr>
            </a:tbl>
          </a:graphicData>
        </a:graphic>
      </p:graphicFrame>
      <p:sp>
        <p:nvSpPr>
          <p:cNvPr id="2" name="Slide Number Placeholder 1"/>
          <p:cNvSpPr>
            <a:spLocks noGrp="1"/>
          </p:cNvSpPr>
          <p:nvPr>
            <p:ph type="sldNum" sz="quarter" idx="12"/>
          </p:nvPr>
        </p:nvSpPr>
        <p:spPr/>
        <p:txBody>
          <a:bodyPr/>
          <a:lstStyle/>
          <a:p>
            <a:fld id="{EBFF2294-7853-4F86-BD16-9D9D7D857176}" type="slidenum">
              <a:rPr lang="en-US" smtClean="0"/>
              <a:pPr/>
              <a:t>39</a:t>
            </a:fld>
            <a:endParaRPr lang="en-US" dirty="0"/>
          </a:p>
        </p:txBody>
      </p:sp>
    </p:spTree>
    <p:extLst>
      <p:ext uri="{BB962C8B-B14F-4D97-AF65-F5344CB8AC3E}">
        <p14:creationId xmlns:p14="http://schemas.microsoft.com/office/powerpoint/2010/main" val="1766423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10" y="3048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What’s the Difference between PY and FY?</a:t>
            </a:r>
          </a:p>
        </p:txBody>
      </p:sp>
      <p:sp>
        <p:nvSpPr>
          <p:cNvPr id="2" name="Rectangle 1"/>
          <p:cNvSpPr/>
          <p:nvPr/>
        </p:nvSpPr>
        <p:spPr>
          <a:xfrm>
            <a:off x="368710" y="2209800"/>
            <a:ext cx="8534400" cy="3508653"/>
          </a:xfrm>
          <a:prstGeom prst="rect">
            <a:avLst/>
          </a:prstGeom>
        </p:spPr>
        <p:txBody>
          <a:bodyPr wrap="square">
            <a:spAutoFit/>
          </a:bodyPr>
          <a:lstStyle/>
          <a:p>
            <a:pPr marL="0" lvl="1" algn="ctr">
              <a:spcAft>
                <a:spcPts val="600"/>
              </a:spcAft>
            </a:pPr>
            <a:r>
              <a:rPr lang="en-US" sz="3000" b="1" u="sng" dirty="0">
                <a:solidFill>
                  <a:schemeClr val="tx2">
                    <a:lumMod val="75000"/>
                  </a:schemeClr>
                </a:solidFill>
                <a:ea typeface="+mj-ea"/>
                <a:cs typeface="+mj-cs"/>
              </a:rPr>
              <a:t>NOTHING BUT A TITLE FOR PERFORMANCE</a:t>
            </a:r>
          </a:p>
          <a:p>
            <a:pPr marL="0" lvl="1" algn="ctr">
              <a:spcAft>
                <a:spcPts val="600"/>
              </a:spcAft>
            </a:pPr>
            <a:r>
              <a:rPr lang="en-US" sz="2800" dirty="0">
                <a:solidFill>
                  <a:schemeClr val="tx2">
                    <a:lumMod val="75000"/>
                  </a:schemeClr>
                </a:solidFill>
                <a:ea typeface="+mj-ea"/>
                <a:cs typeface="+mj-cs"/>
              </a:rPr>
              <a:t>Program Year (PY): Titled with the year it began</a:t>
            </a:r>
          </a:p>
          <a:p>
            <a:pPr marL="0" lvl="1" algn="ctr">
              <a:spcAft>
                <a:spcPts val="3600"/>
              </a:spcAft>
            </a:pPr>
            <a:r>
              <a:rPr lang="en-US" sz="2800" dirty="0">
                <a:solidFill>
                  <a:srgbClr val="1F497D">
                    <a:lumMod val="75000"/>
                  </a:srgbClr>
                </a:solidFill>
              </a:rPr>
              <a:t>Fiscal Year (FY): Titled with the year it ends</a:t>
            </a:r>
          </a:p>
          <a:p>
            <a:pPr marL="0" lvl="1" algn="ctr">
              <a:spcAft>
                <a:spcPts val="600"/>
              </a:spcAft>
            </a:pPr>
            <a:r>
              <a:rPr lang="en-US" sz="3000" b="1" u="sng" dirty="0">
                <a:solidFill>
                  <a:srgbClr val="1F497D">
                    <a:lumMod val="75000"/>
                  </a:srgbClr>
                </a:solidFill>
              </a:rPr>
              <a:t>THIS MEANS FOR PERFORMANCE</a:t>
            </a:r>
          </a:p>
          <a:p>
            <a:pPr marL="0" lvl="1" algn="ctr">
              <a:spcAft>
                <a:spcPts val="600"/>
              </a:spcAft>
            </a:pPr>
            <a:r>
              <a:rPr lang="en-US" sz="2800" dirty="0">
                <a:solidFill>
                  <a:srgbClr val="1F497D">
                    <a:lumMod val="75000"/>
                  </a:srgbClr>
                </a:solidFill>
              </a:rPr>
              <a:t>July 1, 2022 – June 30, 2023</a:t>
            </a:r>
          </a:p>
          <a:p>
            <a:pPr marL="0" lvl="1" algn="ctr">
              <a:spcAft>
                <a:spcPts val="600"/>
              </a:spcAft>
            </a:pPr>
            <a:r>
              <a:rPr lang="en-US" sz="2800" dirty="0">
                <a:solidFill>
                  <a:schemeClr val="accent2">
                    <a:lumMod val="75000"/>
                  </a:schemeClr>
                </a:solidFill>
              </a:rPr>
              <a:t>IS Program Year 2022 AND Fiscal Year 2023</a:t>
            </a:r>
            <a:endParaRPr lang="en-US" sz="5000" u="sng" dirty="0">
              <a:solidFill>
                <a:schemeClr val="accent2">
                  <a:lumMod val="75000"/>
                </a:schemeClr>
              </a:solidFill>
              <a:ea typeface="+mj-ea"/>
              <a:cs typeface="+mj-cs"/>
            </a:endParaRPr>
          </a:p>
        </p:txBody>
      </p:sp>
      <p:sp>
        <p:nvSpPr>
          <p:cNvPr id="3" name="Slide Number Placeholder 2"/>
          <p:cNvSpPr>
            <a:spLocks noGrp="1"/>
          </p:cNvSpPr>
          <p:nvPr>
            <p:ph type="sldNum" sz="quarter" idx="12"/>
          </p:nvPr>
        </p:nvSpPr>
        <p:spPr/>
        <p:txBody>
          <a:bodyPr/>
          <a:lstStyle/>
          <a:p>
            <a:fld id="{EBFF2294-7853-4F86-BD16-9D9D7D857176}" type="slidenum">
              <a:rPr lang="en-US" smtClean="0"/>
              <a:pPr/>
              <a:t>4</a:t>
            </a:fld>
            <a:endParaRPr lang="en-US" dirty="0"/>
          </a:p>
        </p:txBody>
      </p:sp>
    </p:spTree>
    <p:extLst>
      <p:ext uri="{BB962C8B-B14F-4D97-AF65-F5344CB8AC3E}">
        <p14:creationId xmlns:p14="http://schemas.microsoft.com/office/powerpoint/2010/main" val="22842850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87058"/>
            <a:ext cx="8686800" cy="1565542"/>
          </a:xfrm>
        </p:spPr>
        <p:txBody>
          <a:bodyPr>
            <a:normAutofit/>
          </a:bodyPr>
          <a:lstStyle/>
          <a:p>
            <a:pPr algn="ctr"/>
            <a:r>
              <a:rPr lang="en-US" sz="3400" dirty="0"/>
              <a:t>PY19, PY20, PY21, &amp; PY22</a:t>
            </a:r>
            <a:br>
              <a:rPr lang="en-US" sz="3400" dirty="0"/>
            </a:br>
            <a:r>
              <a:rPr lang="en-US" sz="3400" dirty="0"/>
              <a:t>Cohorts</a:t>
            </a:r>
          </a:p>
        </p:txBody>
      </p:sp>
      <p:sp>
        <p:nvSpPr>
          <p:cNvPr id="6" name="TextBox 5"/>
          <p:cNvSpPr txBox="1"/>
          <p:nvPr/>
        </p:nvSpPr>
        <p:spPr>
          <a:xfrm>
            <a:off x="1947467" y="5562600"/>
            <a:ext cx="6211316" cy="369332"/>
          </a:xfrm>
          <a:prstGeom prst="rect">
            <a:avLst/>
          </a:prstGeom>
          <a:noFill/>
        </p:spPr>
        <p:txBody>
          <a:bodyPr wrap="none" rtlCol="0">
            <a:spAutoFit/>
          </a:bodyPr>
          <a:lstStyle/>
          <a:p>
            <a:r>
              <a:rPr lang="en-US" b="1" dirty="0">
                <a:solidFill>
                  <a:schemeClr val="tx2">
                    <a:lumMod val="50000"/>
                  </a:schemeClr>
                </a:solidFill>
              </a:rPr>
              <a:t>See next couple of slides for directions on how to use this chart</a:t>
            </a:r>
          </a:p>
        </p:txBody>
      </p:sp>
      <p:sp>
        <p:nvSpPr>
          <p:cNvPr id="2" name="Slide Number Placeholder 1"/>
          <p:cNvSpPr>
            <a:spLocks noGrp="1"/>
          </p:cNvSpPr>
          <p:nvPr>
            <p:ph type="sldNum" sz="quarter" idx="12"/>
          </p:nvPr>
        </p:nvSpPr>
        <p:spPr/>
        <p:txBody>
          <a:bodyPr/>
          <a:lstStyle/>
          <a:p>
            <a:fld id="{EBFF2294-7853-4F86-BD16-9D9D7D857176}" type="slidenum">
              <a:rPr lang="en-US" smtClean="0"/>
              <a:pPr/>
              <a:t>40</a:t>
            </a:fld>
            <a:endParaRPr lang="en-US" dirty="0"/>
          </a:p>
        </p:txBody>
      </p:sp>
      <p:pic>
        <p:nvPicPr>
          <p:cNvPr id="7" name="Picture 6">
            <a:extLst>
              <a:ext uri="{FF2B5EF4-FFF2-40B4-BE49-F238E27FC236}">
                <a16:creationId xmlns:a16="http://schemas.microsoft.com/office/drawing/2014/main" id="{E2F082E9-B379-4DDE-B323-6379DE68DAB9}"/>
              </a:ext>
            </a:extLst>
          </p:cNvPr>
          <p:cNvPicPr>
            <a:picLocks noChangeAspect="1"/>
          </p:cNvPicPr>
          <p:nvPr/>
        </p:nvPicPr>
        <p:blipFill>
          <a:blip r:embed="rId3"/>
          <a:stretch>
            <a:fillRect/>
          </a:stretch>
        </p:blipFill>
        <p:spPr>
          <a:xfrm>
            <a:off x="323850" y="1924050"/>
            <a:ext cx="8496300" cy="3638550"/>
          </a:xfrm>
          <a:prstGeom prst="rect">
            <a:avLst/>
          </a:prstGeom>
        </p:spPr>
      </p:pic>
    </p:spTree>
    <p:extLst>
      <p:ext uri="{BB962C8B-B14F-4D97-AF65-F5344CB8AC3E}">
        <p14:creationId xmlns:p14="http://schemas.microsoft.com/office/powerpoint/2010/main" val="18313007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817738"/>
            <a:ext cx="8915400" cy="1092963"/>
          </a:xfrm>
        </p:spPr>
        <p:txBody>
          <a:bodyPr>
            <a:normAutofit/>
          </a:bodyPr>
          <a:lstStyle/>
          <a:p>
            <a:pPr algn="ctr"/>
            <a:br>
              <a:rPr lang="en-US" sz="3600" dirty="0">
                <a:solidFill>
                  <a:schemeClr val="accent2">
                    <a:lumMod val="50000"/>
                  </a:schemeClr>
                </a:solidFill>
              </a:rPr>
            </a:br>
            <a:endParaRPr lang="en-US" sz="1200" dirty="0">
              <a:solidFill>
                <a:schemeClr val="accent2">
                  <a:lumMod val="50000"/>
                </a:schemeClr>
              </a:solidFill>
            </a:endParaRPr>
          </a:p>
        </p:txBody>
      </p:sp>
      <p:sp>
        <p:nvSpPr>
          <p:cNvPr id="7" name="TextBox 6"/>
          <p:cNvSpPr txBox="1"/>
          <p:nvPr/>
        </p:nvSpPr>
        <p:spPr>
          <a:xfrm>
            <a:off x="6703127" y="1602924"/>
            <a:ext cx="184730" cy="307777"/>
          </a:xfrm>
          <a:prstGeom prst="rect">
            <a:avLst/>
          </a:prstGeom>
          <a:noFill/>
        </p:spPr>
        <p:txBody>
          <a:bodyPr wrap="none" rtlCol="0">
            <a:spAutoFit/>
          </a:bodyPr>
          <a:lstStyle/>
          <a:p>
            <a:pPr algn="ctr"/>
            <a:endParaRPr lang="en-US" sz="1400" b="1" u="sng" dirty="0"/>
          </a:p>
        </p:txBody>
      </p:sp>
      <p:pic>
        <p:nvPicPr>
          <p:cNvPr id="1026" name="Picture 2" descr="C:\Users\anwelch\AppData\Local\Microsoft\Windows\Temporary Internet Files\Content.IE5\EMTE5ULY\MP90039008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178255"/>
            <a:ext cx="3429000" cy="4807009"/>
          </a:xfrm>
          <a:prstGeom prst="rect">
            <a:avLst/>
          </a:prstGeom>
          <a:noFill/>
          <a:ln>
            <a:solidFill>
              <a:schemeClr val="accent6">
                <a:lumMod val="50000"/>
              </a:schemeClr>
            </a:solidFill>
          </a:ln>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721514" y="228600"/>
            <a:ext cx="4267200" cy="5970865"/>
          </a:xfrm>
          <a:prstGeom prst="rect">
            <a:avLst/>
          </a:prstGeom>
          <a:noFill/>
        </p:spPr>
        <p:txBody>
          <a:bodyPr wrap="square" rtlCol="0">
            <a:spAutoFit/>
          </a:bodyPr>
          <a:lstStyle/>
          <a:p>
            <a:pPr algn="ctr"/>
            <a:r>
              <a:rPr lang="en-US" sz="4000" b="1" dirty="0">
                <a:solidFill>
                  <a:schemeClr val="bg1"/>
                </a:solidFill>
              </a:rPr>
              <a:t>Performance</a:t>
            </a:r>
          </a:p>
          <a:p>
            <a:pPr algn="ctr"/>
            <a:r>
              <a:rPr lang="en-US" sz="4000" b="1" dirty="0">
                <a:solidFill>
                  <a:schemeClr val="bg1"/>
                </a:solidFill>
              </a:rPr>
              <a:t>Questions? </a:t>
            </a:r>
          </a:p>
          <a:p>
            <a:pPr algn="ctr"/>
            <a:endParaRPr lang="en-US" sz="4000" b="1" dirty="0">
              <a:solidFill>
                <a:schemeClr val="accent6">
                  <a:lumMod val="50000"/>
                </a:schemeClr>
              </a:solidFill>
            </a:endParaRPr>
          </a:p>
          <a:p>
            <a:pPr algn="ctr"/>
            <a:r>
              <a:rPr lang="en-US" sz="4000" b="1" dirty="0">
                <a:solidFill>
                  <a:schemeClr val="tx2">
                    <a:lumMod val="50000"/>
                  </a:schemeClr>
                </a:solidFill>
              </a:rPr>
              <a:t>Amy Carlson</a:t>
            </a:r>
          </a:p>
          <a:p>
            <a:pPr algn="ctr"/>
            <a:r>
              <a:rPr lang="en-US" sz="2000" b="1" dirty="0">
                <a:solidFill>
                  <a:schemeClr val="tx2">
                    <a:lumMod val="50000"/>
                  </a:schemeClr>
                </a:solidFill>
              </a:rPr>
              <a:t>State Program Administrator Coordinator</a:t>
            </a:r>
          </a:p>
          <a:p>
            <a:pPr algn="ctr"/>
            <a:r>
              <a:rPr lang="en-US" sz="2000" b="1" dirty="0">
                <a:solidFill>
                  <a:schemeClr val="tx2">
                    <a:lumMod val="50000"/>
                  </a:schemeClr>
                </a:solidFill>
              </a:rPr>
              <a:t> </a:t>
            </a:r>
          </a:p>
          <a:p>
            <a:pPr algn="ctr"/>
            <a:r>
              <a:rPr lang="en-US" sz="3000" b="1" dirty="0">
                <a:solidFill>
                  <a:schemeClr val="tx2">
                    <a:lumMod val="50000"/>
                  </a:schemeClr>
                </a:solidFill>
              </a:rPr>
              <a:t>Office of Adult, Dislocated, and Trade Impacted Worker Services</a:t>
            </a:r>
          </a:p>
          <a:p>
            <a:pPr algn="ctr"/>
            <a:endParaRPr lang="en-US" sz="1000" b="1" dirty="0">
              <a:solidFill>
                <a:schemeClr val="accent6">
                  <a:lumMod val="50000"/>
                </a:schemeClr>
              </a:solidFill>
            </a:endParaRPr>
          </a:p>
          <a:p>
            <a:pPr algn="ctr"/>
            <a:r>
              <a:rPr lang="en-US" sz="2400" b="1" dirty="0">
                <a:solidFill>
                  <a:schemeClr val="accent6">
                    <a:lumMod val="50000"/>
                  </a:schemeClr>
                </a:solidFill>
                <a:hlinkClick r:id="rId3"/>
              </a:rPr>
              <a:t>amy.carlson@state.mn.us</a:t>
            </a:r>
            <a:r>
              <a:rPr lang="en-US" sz="2400" b="1" dirty="0">
                <a:solidFill>
                  <a:schemeClr val="accent6">
                    <a:lumMod val="50000"/>
                  </a:schemeClr>
                </a:solidFill>
              </a:rPr>
              <a:t> </a:t>
            </a:r>
          </a:p>
          <a:p>
            <a:pPr algn="ctr"/>
            <a:endParaRPr lang="en-US" sz="800" b="1" dirty="0">
              <a:solidFill>
                <a:schemeClr val="accent6">
                  <a:lumMod val="50000"/>
                </a:schemeClr>
              </a:solidFill>
            </a:endParaRPr>
          </a:p>
        </p:txBody>
      </p:sp>
      <p:sp>
        <p:nvSpPr>
          <p:cNvPr id="3" name="Slide Number Placeholder 2"/>
          <p:cNvSpPr>
            <a:spLocks noGrp="1"/>
          </p:cNvSpPr>
          <p:nvPr>
            <p:ph type="sldNum" sz="quarter" idx="12"/>
          </p:nvPr>
        </p:nvSpPr>
        <p:spPr/>
        <p:txBody>
          <a:bodyPr/>
          <a:lstStyle/>
          <a:p>
            <a:fld id="{EBFF2294-7853-4F86-BD16-9D9D7D857176}" type="slidenum">
              <a:rPr lang="en-US" smtClean="0"/>
              <a:t>41</a:t>
            </a:fld>
            <a:endParaRPr lang="en-US" dirty="0"/>
          </a:p>
        </p:txBody>
      </p:sp>
    </p:spTree>
    <p:extLst>
      <p:ext uri="{BB962C8B-B14F-4D97-AF65-F5344CB8AC3E}">
        <p14:creationId xmlns:p14="http://schemas.microsoft.com/office/powerpoint/2010/main" val="1418237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10" y="3048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What’s the Difference between PY and FY?</a:t>
            </a:r>
          </a:p>
        </p:txBody>
      </p:sp>
      <p:sp>
        <p:nvSpPr>
          <p:cNvPr id="2" name="Rectangle 1"/>
          <p:cNvSpPr/>
          <p:nvPr/>
        </p:nvSpPr>
        <p:spPr>
          <a:xfrm>
            <a:off x="368710" y="2209800"/>
            <a:ext cx="8534400" cy="5293757"/>
          </a:xfrm>
          <a:prstGeom prst="rect">
            <a:avLst/>
          </a:prstGeom>
        </p:spPr>
        <p:txBody>
          <a:bodyPr wrap="square">
            <a:spAutoFit/>
          </a:bodyPr>
          <a:lstStyle/>
          <a:p>
            <a:pPr marL="0" lvl="1" algn="ctr">
              <a:spcAft>
                <a:spcPts val="600"/>
              </a:spcAft>
            </a:pPr>
            <a:r>
              <a:rPr lang="en-US" sz="3000" b="1" u="sng" dirty="0">
                <a:solidFill>
                  <a:schemeClr val="tx2">
                    <a:lumMod val="75000"/>
                  </a:schemeClr>
                </a:solidFill>
                <a:ea typeface="+mj-ea"/>
                <a:cs typeface="+mj-cs"/>
              </a:rPr>
              <a:t>NOTHING BUT A TITLE FOR FORMULA GRANTS</a:t>
            </a:r>
          </a:p>
          <a:p>
            <a:pPr marL="0" lvl="1" algn="ctr">
              <a:spcAft>
                <a:spcPts val="600"/>
              </a:spcAft>
            </a:pPr>
            <a:r>
              <a:rPr lang="en-US" sz="2800" dirty="0">
                <a:solidFill>
                  <a:schemeClr val="tx2">
                    <a:lumMod val="75000"/>
                  </a:schemeClr>
                </a:solidFill>
                <a:ea typeface="+mj-ea"/>
                <a:cs typeface="+mj-cs"/>
              </a:rPr>
              <a:t>Program Year (PY): Titled with the year it was awarded</a:t>
            </a:r>
          </a:p>
          <a:p>
            <a:pPr marL="0" lvl="1" algn="ctr">
              <a:spcAft>
                <a:spcPts val="3600"/>
              </a:spcAft>
            </a:pPr>
            <a:r>
              <a:rPr lang="en-US" sz="2800" dirty="0">
                <a:solidFill>
                  <a:srgbClr val="1F497D">
                    <a:lumMod val="75000"/>
                  </a:srgbClr>
                </a:solidFill>
              </a:rPr>
              <a:t>Fiscal Year (FY): Titled with the second-year funds continue to be available</a:t>
            </a:r>
          </a:p>
          <a:p>
            <a:pPr marL="0" lvl="1" algn="ctr">
              <a:spcAft>
                <a:spcPts val="600"/>
              </a:spcAft>
            </a:pPr>
            <a:r>
              <a:rPr lang="en-US" sz="3000" b="1" u="sng" dirty="0">
                <a:solidFill>
                  <a:srgbClr val="1F497D">
                    <a:lumMod val="75000"/>
                  </a:srgbClr>
                </a:solidFill>
              </a:rPr>
              <a:t>THIS MEANS</a:t>
            </a:r>
          </a:p>
          <a:p>
            <a:pPr marL="0" lvl="1" algn="ctr">
              <a:spcAft>
                <a:spcPts val="600"/>
              </a:spcAft>
            </a:pPr>
            <a:r>
              <a:rPr lang="en-US" sz="2800" dirty="0">
                <a:solidFill>
                  <a:srgbClr val="1F497D">
                    <a:lumMod val="75000"/>
                  </a:srgbClr>
                </a:solidFill>
              </a:rPr>
              <a:t>July 1, 2022 – June 30, 2024</a:t>
            </a:r>
          </a:p>
          <a:p>
            <a:pPr marL="0" lvl="1" algn="ctr">
              <a:spcAft>
                <a:spcPts val="600"/>
              </a:spcAft>
            </a:pPr>
            <a:r>
              <a:rPr lang="en-US" sz="2800" dirty="0">
                <a:solidFill>
                  <a:schemeClr val="accent2">
                    <a:lumMod val="75000"/>
                  </a:schemeClr>
                </a:solidFill>
              </a:rPr>
              <a:t>IS Program Year 2022 AND Fiscal Year 2023</a:t>
            </a:r>
          </a:p>
          <a:p>
            <a:pPr marL="0" lvl="1" algn="ctr">
              <a:spcAft>
                <a:spcPts val="600"/>
              </a:spcAft>
            </a:pPr>
            <a:endParaRPr lang="en-US" sz="2800" dirty="0">
              <a:solidFill>
                <a:srgbClr val="C0504D">
                  <a:lumMod val="75000"/>
                </a:srgbClr>
              </a:solidFill>
            </a:endParaRPr>
          </a:p>
          <a:p>
            <a:pPr marL="0" lvl="1">
              <a:spcAft>
                <a:spcPts val="600"/>
              </a:spcAft>
            </a:pPr>
            <a:endParaRPr lang="en-US" sz="5000" u="sng" dirty="0">
              <a:solidFill>
                <a:schemeClr val="accent2">
                  <a:lumMod val="75000"/>
                </a:schemeClr>
              </a:solidFill>
              <a:ea typeface="+mj-ea"/>
              <a:cs typeface="+mj-cs"/>
            </a:endParaRPr>
          </a:p>
        </p:txBody>
      </p:sp>
      <p:sp>
        <p:nvSpPr>
          <p:cNvPr id="3" name="Slide Number Placeholder 2"/>
          <p:cNvSpPr>
            <a:spLocks noGrp="1"/>
          </p:cNvSpPr>
          <p:nvPr>
            <p:ph type="sldNum" sz="quarter" idx="12"/>
          </p:nvPr>
        </p:nvSpPr>
        <p:spPr/>
        <p:txBody>
          <a:bodyPr/>
          <a:lstStyle/>
          <a:p>
            <a:fld id="{EBFF2294-7853-4F86-BD16-9D9D7D857176}" type="slidenum">
              <a:rPr lang="en-US" smtClean="0"/>
              <a:pPr/>
              <a:t>5</a:t>
            </a:fld>
            <a:endParaRPr lang="en-US" dirty="0"/>
          </a:p>
        </p:txBody>
      </p:sp>
    </p:spTree>
    <p:extLst>
      <p:ext uri="{BB962C8B-B14F-4D97-AF65-F5344CB8AC3E}">
        <p14:creationId xmlns:p14="http://schemas.microsoft.com/office/powerpoint/2010/main" val="1461170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10" y="3048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Each Program Year Formula Allocation</a:t>
            </a:r>
          </a:p>
        </p:txBody>
      </p:sp>
      <p:sp>
        <p:nvSpPr>
          <p:cNvPr id="2" name="Rectangle 1"/>
          <p:cNvSpPr/>
          <p:nvPr/>
        </p:nvSpPr>
        <p:spPr>
          <a:xfrm>
            <a:off x="298655" y="2438400"/>
            <a:ext cx="8674510" cy="3016210"/>
          </a:xfrm>
          <a:prstGeom prst="rect">
            <a:avLst/>
          </a:prstGeom>
        </p:spPr>
        <p:txBody>
          <a:bodyPr wrap="square">
            <a:spAutoFit/>
          </a:bodyPr>
          <a:lstStyle/>
          <a:p>
            <a:pPr marL="0" lvl="1" algn="ctr">
              <a:spcAft>
                <a:spcPts val="3000"/>
              </a:spcAft>
            </a:pPr>
            <a:r>
              <a:rPr lang="en-US" sz="4000" b="1" dirty="0">
                <a:solidFill>
                  <a:schemeClr val="tx2">
                    <a:lumMod val="75000"/>
                  </a:schemeClr>
                </a:solidFill>
                <a:ea typeface="+mj-ea"/>
                <a:cs typeface="+mj-cs"/>
              </a:rPr>
              <a:t>HAS A</a:t>
            </a:r>
            <a:endParaRPr lang="en-US" sz="4000" b="1" dirty="0">
              <a:solidFill>
                <a:srgbClr val="1F497D">
                  <a:lumMod val="50000"/>
                </a:srgbClr>
              </a:solidFill>
              <a:ea typeface="+mj-ea"/>
              <a:cs typeface="+mj-cs"/>
            </a:endParaRPr>
          </a:p>
          <a:p>
            <a:pPr marL="0" lvl="1" algn="ctr">
              <a:spcAft>
                <a:spcPts val="3000"/>
              </a:spcAft>
            </a:pPr>
            <a:r>
              <a:rPr lang="en-US" sz="5000" b="1" u="sng" dirty="0">
                <a:solidFill>
                  <a:schemeClr val="accent2">
                    <a:lumMod val="75000"/>
                  </a:schemeClr>
                </a:solidFill>
                <a:ea typeface="+mj-ea"/>
                <a:cs typeface="+mj-cs"/>
              </a:rPr>
              <a:t>TWO YEAR</a:t>
            </a:r>
          </a:p>
          <a:p>
            <a:pPr marL="0" lvl="1" algn="ctr">
              <a:spcAft>
                <a:spcPts val="600"/>
              </a:spcAft>
            </a:pPr>
            <a:r>
              <a:rPr lang="en-US" sz="5000" b="1" dirty="0">
                <a:solidFill>
                  <a:schemeClr val="accent1">
                    <a:lumMod val="50000"/>
                  </a:schemeClr>
                </a:solidFill>
                <a:ea typeface="+mj-ea"/>
                <a:cs typeface="+mj-cs"/>
              </a:rPr>
              <a:t>GRANT PERIOD</a:t>
            </a:r>
          </a:p>
        </p:txBody>
      </p:sp>
      <p:sp>
        <p:nvSpPr>
          <p:cNvPr id="3" name="Slide Number Placeholder 2"/>
          <p:cNvSpPr>
            <a:spLocks noGrp="1"/>
          </p:cNvSpPr>
          <p:nvPr>
            <p:ph type="sldNum" sz="quarter" idx="12"/>
          </p:nvPr>
        </p:nvSpPr>
        <p:spPr/>
        <p:txBody>
          <a:bodyPr/>
          <a:lstStyle/>
          <a:p>
            <a:fld id="{EBFF2294-7853-4F86-BD16-9D9D7D857176}" type="slidenum">
              <a:rPr lang="en-US" smtClean="0"/>
              <a:pPr/>
              <a:t>6</a:t>
            </a:fld>
            <a:endParaRPr lang="en-US" dirty="0"/>
          </a:p>
        </p:txBody>
      </p:sp>
    </p:spTree>
    <p:extLst>
      <p:ext uri="{BB962C8B-B14F-4D97-AF65-F5344CB8AC3E}">
        <p14:creationId xmlns:p14="http://schemas.microsoft.com/office/powerpoint/2010/main" val="975195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10" y="3048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Available allocations to use</a:t>
            </a:r>
          </a:p>
          <a:p>
            <a:pPr algn="ctr"/>
            <a:r>
              <a:rPr lang="en-US" sz="3400" dirty="0">
                <a:solidFill>
                  <a:schemeClr val="bg1"/>
                </a:solidFill>
              </a:rPr>
              <a:t>07/01/2021 -06/30/2022</a:t>
            </a:r>
          </a:p>
        </p:txBody>
      </p:sp>
      <p:sp>
        <p:nvSpPr>
          <p:cNvPr id="2" name="Rectangle 1"/>
          <p:cNvSpPr/>
          <p:nvPr/>
        </p:nvSpPr>
        <p:spPr>
          <a:xfrm>
            <a:off x="368710" y="2209800"/>
            <a:ext cx="8534400" cy="4755148"/>
          </a:xfrm>
          <a:prstGeom prst="rect">
            <a:avLst/>
          </a:prstGeom>
        </p:spPr>
        <p:txBody>
          <a:bodyPr wrap="square">
            <a:spAutoFit/>
          </a:bodyPr>
          <a:lstStyle/>
          <a:p>
            <a:pPr marL="0" lvl="1" algn="ctr"/>
            <a:r>
              <a:rPr lang="en-US" sz="2500" b="1" u="sng" dirty="0">
                <a:solidFill>
                  <a:schemeClr val="accent2">
                    <a:lumMod val="75000"/>
                  </a:schemeClr>
                </a:solidFill>
              </a:rPr>
              <a:t>WIOA Adult Formula </a:t>
            </a:r>
            <a:r>
              <a:rPr lang="en-US" sz="2500" b="1" u="sng" dirty="0">
                <a:solidFill>
                  <a:srgbClr val="1F497D">
                    <a:lumMod val="50000"/>
                  </a:srgbClr>
                </a:solidFill>
              </a:rPr>
              <a:t>Allocations</a:t>
            </a:r>
          </a:p>
          <a:p>
            <a:pPr marL="0" lvl="1" algn="ctr"/>
            <a:r>
              <a:rPr lang="en-US" sz="2500" dirty="0">
                <a:solidFill>
                  <a:srgbClr val="1F497D">
                    <a:lumMod val="50000"/>
                  </a:srgbClr>
                </a:solidFill>
              </a:rPr>
              <a:t>WIOA Adult Program Year 2020 allocation and the</a:t>
            </a:r>
          </a:p>
          <a:p>
            <a:pPr marL="0" lvl="1" algn="ctr"/>
            <a:r>
              <a:rPr lang="en-US" sz="2500" dirty="0">
                <a:solidFill>
                  <a:srgbClr val="1F497D">
                    <a:lumMod val="50000"/>
                  </a:srgbClr>
                </a:solidFill>
              </a:rPr>
              <a:t>WIOA Adult Program Year 2021 allocation</a:t>
            </a:r>
          </a:p>
          <a:p>
            <a:pPr marL="0" lvl="1" algn="ctr"/>
            <a:endParaRPr lang="en-US" sz="2500" dirty="0">
              <a:solidFill>
                <a:srgbClr val="1F497D">
                  <a:lumMod val="50000"/>
                </a:srgbClr>
              </a:solidFill>
            </a:endParaRPr>
          </a:p>
          <a:p>
            <a:pPr marL="0" lvl="1" algn="ctr"/>
            <a:endParaRPr lang="en-US" sz="2500" dirty="0">
              <a:solidFill>
                <a:srgbClr val="1F497D">
                  <a:lumMod val="50000"/>
                </a:srgbClr>
              </a:solidFill>
            </a:endParaRPr>
          </a:p>
          <a:p>
            <a:pPr marL="0" lvl="1" algn="ctr"/>
            <a:r>
              <a:rPr lang="en-US" sz="2500" b="1" u="sng" dirty="0">
                <a:solidFill>
                  <a:schemeClr val="accent2">
                    <a:lumMod val="75000"/>
                  </a:schemeClr>
                </a:solidFill>
              </a:rPr>
              <a:t>Dislocated Worker Formula </a:t>
            </a:r>
            <a:r>
              <a:rPr lang="en-US" sz="2500" b="1" u="sng" dirty="0">
                <a:solidFill>
                  <a:srgbClr val="1F497D">
                    <a:lumMod val="50000"/>
                  </a:srgbClr>
                </a:solidFill>
              </a:rPr>
              <a:t>Allocations</a:t>
            </a:r>
          </a:p>
          <a:p>
            <a:pPr marL="0" lvl="1" algn="ctr"/>
            <a:r>
              <a:rPr lang="en-US" sz="2500" dirty="0">
                <a:solidFill>
                  <a:srgbClr val="1F497D">
                    <a:lumMod val="50000"/>
                  </a:srgbClr>
                </a:solidFill>
              </a:rPr>
              <a:t>WIOA DW Program Year 2020 allocation and the</a:t>
            </a:r>
          </a:p>
          <a:p>
            <a:pPr marL="0" lvl="1" algn="ctr">
              <a:spcAft>
                <a:spcPts val="1200"/>
              </a:spcAft>
            </a:pPr>
            <a:r>
              <a:rPr lang="en-US" sz="2500" dirty="0">
                <a:solidFill>
                  <a:srgbClr val="1F497D">
                    <a:lumMod val="50000"/>
                  </a:srgbClr>
                </a:solidFill>
              </a:rPr>
              <a:t>WIOA DW Program Year 2021 allocation</a:t>
            </a:r>
          </a:p>
          <a:p>
            <a:pPr marL="0" lvl="1" algn="ctr"/>
            <a:r>
              <a:rPr lang="en-US" sz="2500" dirty="0">
                <a:solidFill>
                  <a:srgbClr val="1F497D">
                    <a:lumMod val="50000"/>
                  </a:srgbClr>
                </a:solidFill>
              </a:rPr>
              <a:t>State DW Program Year 2020 allocation and the</a:t>
            </a:r>
          </a:p>
          <a:p>
            <a:pPr marL="0" lvl="1" algn="ctr"/>
            <a:r>
              <a:rPr lang="en-US" sz="2500" dirty="0">
                <a:solidFill>
                  <a:srgbClr val="1F497D">
                    <a:lumMod val="50000"/>
                  </a:srgbClr>
                </a:solidFill>
              </a:rPr>
              <a:t>State DW Program Year 2021 allocation</a:t>
            </a:r>
          </a:p>
          <a:p>
            <a:pPr marL="0" lvl="1" algn="ctr"/>
            <a:endParaRPr lang="en-US" sz="2500" dirty="0">
              <a:solidFill>
                <a:srgbClr val="1F497D">
                  <a:lumMod val="50000"/>
                </a:srgbClr>
              </a:solidFill>
            </a:endParaRPr>
          </a:p>
          <a:p>
            <a:pPr marL="796925" lvl="1" indent="-334963">
              <a:spcAft>
                <a:spcPts val="1800"/>
              </a:spcAft>
              <a:buFont typeface="Courier New" panose="02070309020205020404" pitchFamily="49" charset="0"/>
              <a:buChar char="o"/>
            </a:pPr>
            <a:endParaRPr lang="en-US" dirty="0">
              <a:solidFill>
                <a:schemeClr val="tx2">
                  <a:lumMod val="50000"/>
                </a:schemeClr>
              </a:solidFill>
            </a:endParaRPr>
          </a:p>
        </p:txBody>
      </p:sp>
      <p:sp>
        <p:nvSpPr>
          <p:cNvPr id="3" name="Slide Number Placeholder 2"/>
          <p:cNvSpPr>
            <a:spLocks noGrp="1"/>
          </p:cNvSpPr>
          <p:nvPr>
            <p:ph type="sldNum" sz="quarter" idx="12"/>
          </p:nvPr>
        </p:nvSpPr>
        <p:spPr/>
        <p:txBody>
          <a:bodyPr/>
          <a:lstStyle/>
          <a:p>
            <a:fld id="{EBFF2294-7853-4F86-BD16-9D9D7D857176}" type="slidenum">
              <a:rPr lang="en-US" smtClean="0"/>
              <a:pPr/>
              <a:t>7</a:t>
            </a:fld>
            <a:endParaRPr lang="en-US" dirty="0"/>
          </a:p>
        </p:txBody>
      </p:sp>
    </p:spTree>
    <p:extLst>
      <p:ext uri="{BB962C8B-B14F-4D97-AF65-F5344CB8AC3E}">
        <p14:creationId xmlns:p14="http://schemas.microsoft.com/office/powerpoint/2010/main" val="3391740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10" y="3048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r>
              <a:rPr lang="en-US" sz="3400" dirty="0">
                <a:solidFill>
                  <a:schemeClr val="bg1"/>
                </a:solidFill>
              </a:rPr>
              <a:t>Available allocations to use</a:t>
            </a:r>
          </a:p>
          <a:p>
            <a:pPr algn="ctr"/>
            <a:r>
              <a:rPr lang="en-US" sz="3400" dirty="0">
                <a:solidFill>
                  <a:schemeClr val="bg1"/>
                </a:solidFill>
              </a:rPr>
              <a:t>07/01/2022 -06/30/2023</a:t>
            </a:r>
          </a:p>
        </p:txBody>
      </p:sp>
      <p:sp>
        <p:nvSpPr>
          <p:cNvPr id="2" name="Rectangle 1"/>
          <p:cNvSpPr/>
          <p:nvPr/>
        </p:nvSpPr>
        <p:spPr>
          <a:xfrm>
            <a:off x="368710" y="2209800"/>
            <a:ext cx="8534400" cy="4678204"/>
          </a:xfrm>
          <a:prstGeom prst="rect">
            <a:avLst/>
          </a:prstGeom>
        </p:spPr>
        <p:txBody>
          <a:bodyPr wrap="square">
            <a:spAutoFit/>
          </a:bodyPr>
          <a:lstStyle/>
          <a:p>
            <a:pPr marL="0" lvl="1" algn="ctr"/>
            <a:r>
              <a:rPr lang="en-US" sz="2500" b="1" u="sng" dirty="0">
                <a:solidFill>
                  <a:schemeClr val="accent2">
                    <a:lumMod val="75000"/>
                  </a:schemeClr>
                </a:solidFill>
              </a:rPr>
              <a:t>WIOA Adult Formula </a:t>
            </a:r>
            <a:r>
              <a:rPr lang="en-US" sz="2500" b="1" u="sng" dirty="0">
                <a:solidFill>
                  <a:srgbClr val="1F497D">
                    <a:lumMod val="50000"/>
                  </a:srgbClr>
                </a:solidFill>
              </a:rPr>
              <a:t>Allocations</a:t>
            </a:r>
          </a:p>
          <a:p>
            <a:pPr marL="0" lvl="1" algn="ctr"/>
            <a:r>
              <a:rPr lang="en-US" sz="2500" dirty="0">
                <a:solidFill>
                  <a:srgbClr val="1F497D">
                    <a:lumMod val="50000"/>
                  </a:srgbClr>
                </a:solidFill>
              </a:rPr>
              <a:t>WIOA Adult Program Year 2021 allocation and the</a:t>
            </a:r>
          </a:p>
          <a:p>
            <a:pPr marL="0" lvl="1" algn="ctr"/>
            <a:r>
              <a:rPr lang="en-US" sz="2500" dirty="0">
                <a:solidFill>
                  <a:srgbClr val="1F497D">
                    <a:lumMod val="50000"/>
                  </a:srgbClr>
                </a:solidFill>
              </a:rPr>
              <a:t>WIOA Adult Program Year 2022 allocation</a:t>
            </a:r>
          </a:p>
          <a:p>
            <a:pPr marL="0" lvl="1" algn="ctr"/>
            <a:endParaRPr lang="en-US" sz="2500" dirty="0">
              <a:solidFill>
                <a:srgbClr val="1F497D">
                  <a:lumMod val="50000"/>
                </a:srgbClr>
              </a:solidFill>
            </a:endParaRPr>
          </a:p>
          <a:p>
            <a:pPr marL="0" lvl="1" algn="ctr"/>
            <a:endParaRPr lang="en-US" sz="2500" dirty="0">
              <a:solidFill>
                <a:srgbClr val="1F497D">
                  <a:lumMod val="50000"/>
                </a:srgbClr>
              </a:solidFill>
            </a:endParaRPr>
          </a:p>
          <a:p>
            <a:pPr marL="0" lvl="1" algn="ctr"/>
            <a:r>
              <a:rPr lang="en-US" sz="2500" b="1" u="sng" dirty="0">
                <a:solidFill>
                  <a:schemeClr val="accent2">
                    <a:lumMod val="75000"/>
                  </a:schemeClr>
                </a:solidFill>
              </a:rPr>
              <a:t>Dislocated Worker Formula </a:t>
            </a:r>
            <a:r>
              <a:rPr lang="en-US" sz="2500" b="1" u="sng" dirty="0">
                <a:solidFill>
                  <a:srgbClr val="1F497D">
                    <a:lumMod val="50000"/>
                  </a:srgbClr>
                </a:solidFill>
              </a:rPr>
              <a:t>Allocations</a:t>
            </a:r>
          </a:p>
          <a:p>
            <a:pPr marL="0" lvl="1" algn="ctr"/>
            <a:r>
              <a:rPr lang="en-US" sz="2500" dirty="0">
                <a:solidFill>
                  <a:srgbClr val="1F497D">
                    <a:lumMod val="50000"/>
                  </a:srgbClr>
                </a:solidFill>
              </a:rPr>
              <a:t>WIOA DW Program Year 2021 allocation and the</a:t>
            </a:r>
          </a:p>
          <a:p>
            <a:pPr marL="0" lvl="1" algn="ctr">
              <a:spcAft>
                <a:spcPts val="1200"/>
              </a:spcAft>
            </a:pPr>
            <a:r>
              <a:rPr lang="en-US" sz="2500" dirty="0">
                <a:solidFill>
                  <a:srgbClr val="1F497D">
                    <a:lumMod val="50000"/>
                  </a:srgbClr>
                </a:solidFill>
              </a:rPr>
              <a:t>WIOA DW Program Year 2022 allocation</a:t>
            </a:r>
          </a:p>
          <a:p>
            <a:pPr marL="0" lvl="1" algn="ctr"/>
            <a:r>
              <a:rPr lang="en-US" sz="2500" dirty="0">
                <a:solidFill>
                  <a:srgbClr val="1F497D">
                    <a:lumMod val="50000"/>
                  </a:srgbClr>
                </a:solidFill>
              </a:rPr>
              <a:t>State DW Program Year 2021 allocation and the</a:t>
            </a:r>
          </a:p>
          <a:p>
            <a:pPr marL="0" lvl="1" algn="ctr"/>
            <a:r>
              <a:rPr lang="en-US" sz="2500" dirty="0">
                <a:solidFill>
                  <a:srgbClr val="1F497D">
                    <a:lumMod val="50000"/>
                  </a:srgbClr>
                </a:solidFill>
              </a:rPr>
              <a:t>State DW Program Year 2022 allocation</a:t>
            </a:r>
          </a:p>
          <a:p>
            <a:pPr marL="0" lvl="1" algn="ctr"/>
            <a:endParaRPr lang="en-US" sz="2000" dirty="0">
              <a:solidFill>
                <a:srgbClr val="1F497D">
                  <a:lumMod val="50000"/>
                </a:srgbClr>
              </a:solidFill>
            </a:endParaRPr>
          </a:p>
          <a:p>
            <a:pPr marL="796925" lvl="1" indent="-334963">
              <a:spcAft>
                <a:spcPts val="1800"/>
              </a:spcAft>
              <a:buFont typeface="Courier New" panose="02070309020205020404" pitchFamily="49" charset="0"/>
              <a:buChar char="o"/>
            </a:pPr>
            <a:endParaRPr lang="en-US" dirty="0">
              <a:solidFill>
                <a:schemeClr val="tx2">
                  <a:lumMod val="50000"/>
                </a:schemeClr>
              </a:solidFill>
            </a:endParaRPr>
          </a:p>
        </p:txBody>
      </p:sp>
      <p:sp>
        <p:nvSpPr>
          <p:cNvPr id="3" name="Slide Number Placeholder 2"/>
          <p:cNvSpPr>
            <a:spLocks noGrp="1"/>
          </p:cNvSpPr>
          <p:nvPr>
            <p:ph type="sldNum" sz="quarter" idx="12"/>
          </p:nvPr>
        </p:nvSpPr>
        <p:spPr/>
        <p:txBody>
          <a:bodyPr/>
          <a:lstStyle/>
          <a:p>
            <a:fld id="{EBFF2294-7853-4F86-BD16-9D9D7D857176}" type="slidenum">
              <a:rPr lang="en-US" smtClean="0"/>
              <a:pPr/>
              <a:t>8</a:t>
            </a:fld>
            <a:endParaRPr lang="en-US" dirty="0"/>
          </a:p>
        </p:txBody>
      </p:sp>
    </p:spTree>
    <p:extLst>
      <p:ext uri="{BB962C8B-B14F-4D97-AF65-F5344CB8AC3E}">
        <p14:creationId xmlns:p14="http://schemas.microsoft.com/office/powerpoint/2010/main" val="81668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40110" y="304800"/>
            <a:ext cx="8991600" cy="156554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800" b="1" kern="1200">
                <a:solidFill>
                  <a:schemeClr val="tx2">
                    <a:lumMod val="75000"/>
                  </a:schemeClr>
                </a:solidFill>
                <a:latin typeface="+mj-lt"/>
                <a:ea typeface="+mj-ea"/>
                <a:cs typeface="+mj-cs"/>
              </a:defRPr>
            </a:lvl1pPr>
          </a:lstStyle>
          <a:p>
            <a:pPr algn="ctr"/>
            <a:endParaRPr lang="en-US" sz="3400" dirty="0">
              <a:solidFill>
                <a:schemeClr val="bg1"/>
              </a:solidFill>
            </a:endParaRPr>
          </a:p>
        </p:txBody>
      </p:sp>
      <p:sp>
        <p:nvSpPr>
          <p:cNvPr id="2" name="Rectangle 1"/>
          <p:cNvSpPr/>
          <p:nvPr/>
        </p:nvSpPr>
        <p:spPr>
          <a:xfrm>
            <a:off x="298655" y="2133600"/>
            <a:ext cx="8674510" cy="3247043"/>
          </a:xfrm>
          <a:prstGeom prst="rect">
            <a:avLst/>
          </a:prstGeom>
        </p:spPr>
        <p:txBody>
          <a:bodyPr wrap="square">
            <a:spAutoFit/>
          </a:bodyPr>
          <a:lstStyle/>
          <a:p>
            <a:pPr marL="0" lvl="1" algn="ctr">
              <a:spcAft>
                <a:spcPts val="3000"/>
              </a:spcAft>
            </a:pPr>
            <a:r>
              <a:rPr lang="en-US" sz="4000" b="1" u="sng" dirty="0">
                <a:solidFill>
                  <a:schemeClr val="tx2">
                    <a:lumMod val="75000"/>
                  </a:schemeClr>
                </a:solidFill>
                <a:ea typeface="+mj-ea"/>
                <a:cs typeface="+mj-cs"/>
              </a:rPr>
              <a:t>Number ONE</a:t>
            </a:r>
          </a:p>
          <a:p>
            <a:pPr marL="0" lvl="1" algn="ctr">
              <a:spcAft>
                <a:spcPts val="1200"/>
              </a:spcAft>
            </a:pPr>
            <a:r>
              <a:rPr lang="en-US" sz="4000" b="1" dirty="0">
                <a:solidFill>
                  <a:schemeClr val="tx2">
                    <a:lumMod val="75000"/>
                  </a:schemeClr>
                </a:solidFill>
                <a:ea typeface="+mj-ea"/>
                <a:cs typeface="+mj-cs"/>
              </a:rPr>
              <a:t>Most Common Reason to</a:t>
            </a:r>
          </a:p>
          <a:p>
            <a:pPr marL="0" lvl="1" algn="ctr">
              <a:spcAft>
                <a:spcPts val="1200"/>
              </a:spcAft>
            </a:pPr>
            <a:r>
              <a:rPr lang="en-US" sz="4000" b="1" dirty="0">
                <a:solidFill>
                  <a:schemeClr val="tx2">
                    <a:lumMod val="75000"/>
                  </a:schemeClr>
                </a:solidFill>
                <a:ea typeface="+mj-ea"/>
                <a:cs typeface="+mj-cs"/>
              </a:rPr>
              <a:t>Update Funding Stream Information</a:t>
            </a:r>
          </a:p>
          <a:p>
            <a:pPr marL="0" lvl="1" algn="ctr">
              <a:spcAft>
                <a:spcPts val="1200"/>
              </a:spcAft>
            </a:pPr>
            <a:r>
              <a:rPr lang="en-US" sz="4000" b="1" dirty="0">
                <a:solidFill>
                  <a:schemeClr val="tx2">
                    <a:lumMod val="75000"/>
                  </a:schemeClr>
                </a:solidFill>
                <a:ea typeface="+mj-ea"/>
                <a:cs typeface="+mj-cs"/>
              </a:rPr>
              <a:t>In Workforce One </a:t>
            </a:r>
            <a:endParaRPr lang="en-US" sz="5000" b="1" dirty="0">
              <a:solidFill>
                <a:schemeClr val="accent1">
                  <a:lumMod val="50000"/>
                </a:schemeClr>
              </a:solidFill>
              <a:ea typeface="+mj-ea"/>
              <a:cs typeface="+mj-cs"/>
            </a:endParaRPr>
          </a:p>
        </p:txBody>
      </p:sp>
      <p:sp>
        <p:nvSpPr>
          <p:cNvPr id="3" name="Slide Number Placeholder 2"/>
          <p:cNvSpPr>
            <a:spLocks noGrp="1"/>
          </p:cNvSpPr>
          <p:nvPr>
            <p:ph type="sldNum" sz="quarter" idx="12"/>
          </p:nvPr>
        </p:nvSpPr>
        <p:spPr>
          <a:xfrm>
            <a:off x="120123" y="6495738"/>
            <a:ext cx="2667000" cy="365125"/>
          </a:xfrm>
        </p:spPr>
        <p:txBody>
          <a:bodyPr/>
          <a:lstStyle/>
          <a:p>
            <a:fld id="{EBFF2294-7853-4F86-BD16-9D9D7D857176}" type="slidenum">
              <a:rPr lang="en-US" smtClean="0"/>
              <a:pPr/>
              <a:t>9</a:t>
            </a:fld>
            <a:endParaRPr lang="en-US" dirty="0"/>
          </a:p>
        </p:txBody>
      </p:sp>
    </p:spTree>
    <p:extLst>
      <p:ext uri="{BB962C8B-B14F-4D97-AF65-F5344CB8AC3E}">
        <p14:creationId xmlns:p14="http://schemas.microsoft.com/office/powerpoint/2010/main" val="1216273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ccessibility_x0020_Check_x0020_Done xmlns="6f83963a-87b6-450a-b42e-edaf52bae78c">false</Accessibility_x0020_Check_x0020_Done>
    <Form_x0020__x0023_ xmlns="6f83963a-87b6-450a-b42e-edaf52bae78c" xsi:nil="true"/>
    <Category xmlns="6f83963a-87b6-450a-b42e-edaf52bae78c">Template</Category>
    <Accessibility_x0020_Passed xmlns="6f83963a-87b6-450a-b42e-edaf52bae78c">false</Accessibility_x0020_Passed>
    <Contact xmlns="6f83963a-87b6-450a-b42e-edaf52bae78c">Communications</Contact>
    <PPM_x0020_Chapter xmlns="6f83963a-87b6-450a-b42e-edaf52bae78c">
      <Url xsi:nil="true"/>
      <Description xsi:nil="true"/>
    </PPM_x0020_Chapter>
    <Stock_x0020__x0023_ xmlns="6f83963a-87b6-450a-b42e-edaf52bae78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7D23BB9EED6F14EA2CBDCB0195C3043" ma:contentTypeVersion="8" ma:contentTypeDescription="Create a new document." ma:contentTypeScope="" ma:versionID="8fb6d66dd74e0ce49095776a273c9ef0">
  <xsd:schema xmlns:xsd="http://www.w3.org/2001/XMLSchema" xmlns:xs="http://www.w3.org/2001/XMLSchema" xmlns:p="http://schemas.microsoft.com/office/2006/metadata/properties" xmlns:ns2="6f83963a-87b6-450a-b42e-edaf52bae78c" targetNamespace="http://schemas.microsoft.com/office/2006/metadata/properties" ma:root="true" ma:fieldsID="0fb0b237bb3ac68148813bc024b55973" ns2:_="">
    <xsd:import namespace="6f83963a-87b6-450a-b42e-edaf52bae78c"/>
    <xsd:element name="properties">
      <xsd:complexType>
        <xsd:sequence>
          <xsd:element name="documentManagement">
            <xsd:complexType>
              <xsd:all>
                <xsd:element ref="ns2:Stock_x0020__x0023_" minOccurs="0"/>
                <xsd:element ref="ns2:Form_x0020__x0023_" minOccurs="0"/>
                <xsd:element ref="ns2:PPM_x0020_Chapter" minOccurs="0"/>
                <xsd:element ref="ns2:Contact" minOccurs="0"/>
                <xsd:element ref="ns2:Category" minOccurs="0"/>
                <xsd:element ref="ns2:Accessibility_x0020_Check_x0020_Done" minOccurs="0"/>
                <xsd:element ref="ns2:Accessibility_x0020_Pass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3963a-87b6-450a-b42e-edaf52bae78c" elementFormDefault="qualified">
    <xsd:import namespace="http://schemas.microsoft.com/office/2006/documentManagement/types"/>
    <xsd:import namespace="http://schemas.microsoft.com/office/infopath/2007/PartnerControls"/>
    <xsd:element name="Stock_x0020__x0023_" ma:index="4" nillable="true" ma:displayName="Stock #" ma:internalName="Stock_x0020__x0023_" ma:readOnly="false">
      <xsd:simpleType>
        <xsd:restriction base="dms:Text">
          <xsd:maxLength value="255"/>
        </xsd:restriction>
      </xsd:simpleType>
    </xsd:element>
    <xsd:element name="Form_x0020__x0023_" ma:index="5" nillable="true" ma:displayName="Form #" ma:internalName="Form_x0020__x0023_" ma:readOnly="false">
      <xsd:simpleType>
        <xsd:restriction base="dms:Text">
          <xsd:maxLength value="255"/>
        </xsd:restriction>
      </xsd:simpleType>
    </xsd:element>
    <xsd:element name="PPM_x0020_Chapter" ma:index="6" nillable="true" ma:displayName="PPM Chapter" ma:format="Hyperlink" ma:internalName="PPM_x0020_Chapter"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Contact" ma:index="7" nillable="true" ma:displayName="Contact" ma:default="Enter Choice #1" ma:format="Dropdown" ma:internalName="Contact" ma:readOnly="false">
      <xsd:simpleType>
        <xsd:union memberTypes="dms:Text">
          <xsd:simpleType>
            <xsd:restriction base="dms:Choice">
              <xsd:enumeration value="Enter Choice #1"/>
              <xsd:enumeration value="Enter Choice #2"/>
              <xsd:enumeration value="Enter Choice #3"/>
            </xsd:restriction>
          </xsd:simpleType>
        </xsd:union>
      </xsd:simpleType>
    </xsd:element>
    <xsd:element name="Category" ma:index="8" nillable="true" ma:displayName="Category" ma:default="Enter Choice #1" ma:format="Dropdown" ma:indexed="true" ma:internalName="Category" ma:readOnly="false">
      <xsd:simpleType>
        <xsd:union memberTypes="dms:Text">
          <xsd:simpleType>
            <xsd:restriction base="dms:Choice">
              <xsd:enumeration value="Enter Choice #1"/>
              <xsd:enumeration value="Enter Choice #2"/>
              <xsd:enumeration value="Enter Choice #3"/>
            </xsd:restriction>
          </xsd:simpleType>
        </xsd:union>
      </xsd:simpleType>
    </xsd:element>
    <xsd:element name="Accessibility_x0020_Check_x0020_Done" ma:index="9" nillable="true" ma:displayName="Accessibility Check Done" ma:default="0" ma:internalName="Accessibility_x0020_Check_x0020_Done" ma:readOnly="false">
      <xsd:simpleType>
        <xsd:restriction base="dms:Boolean"/>
      </xsd:simpleType>
    </xsd:element>
    <xsd:element name="Accessibility_x0020_Passed" ma:index="10" nillable="true" ma:displayName="Accessibility Passed" ma:default="0" ma:internalName="Accessibility_x0020_Passed" ma:readOnly="fals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62B928-B4E3-4409-81B0-F504382949DA}">
  <ds:schemaRefs>
    <ds:schemaRef ds:uri="http://schemas.microsoft.com/sharepoint/v3/contenttype/forms"/>
  </ds:schemaRefs>
</ds:datastoreItem>
</file>

<file path=customXml/itemProps2.xml><?xml version="1.0" encoding="utf-8"?>
<ds:datastoreItem xmlns:ds="http://schemas.openxmlformats.org/officeDocument/2006/customXml" ds:itemID="{812E5120-E017-490D-B1D6-4B1D6494B05B}">
  <ds:schemaRefs>
    <ds:schemaRef ds:uri="http://purl.org/dc/elements/1.1/"/>
    <ds:schemaRef ds:uri="http://purl.org/dc/terms/"/>
    <ds:schemaRef ds:uri="http://www.w3.org/XML/1998/namespac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6f83963a-87b6-450a-b42e-edaf52bae78c"/>
    <ds:schemaRef ds:uri="http://purl.org/dc/dcmitype/"/>
  </ds:schemaRefs>
</ds:datastoreItem>
</file>

<file path=customXml/itemProps3.xml><?xml version="1.0" encoding="utf-8"?>
<ds:datastoreItem xmlns:ds="http://schemas.openxmlformats.org/officeDocument/2006/customXml" ds:itemID="{6BE20B6E-D6F8-49F9-9A70-31DF2B16EC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3963a-87b6-450a-b42e-edaf52bae7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15823</TotalTime>
  <Words>2689</Words>
  <Application>Microsoft Office PowerPoint</Application>
  <PresentationFormat>On-screen Show (4:3)</PresentationFormat>
  <Paragraphs>355</Paragraphs>
  <Slides>41</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Courier New</vt:lpstr>
      <vt:lpstr>Wingdings</vt:lpstr>
      <vt:lpstr>Office Theme</vt:lpstr>
      <vt:lpstr>WORKFORCE ONE (WF1)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Staff need to find the services supported by the PY20 grants within each WF1 Case Record</vt:lpstr>
      <vt:lpstr>Data Entry for Services CONTINUING under a New Funding Source</vt:lpstr>
      <vt:lpstr>Data Entry for Services CONTINUING under a New Funding Source (Continued)</vt:lpstr>
      <vt:lpstr>The end result after performing this  required data entry</vt:lpstr>
      <vt:lpstr>How to handle the old activities and the activities no longer continuing </vt:lpstr>
      <vt:lpstr>What if Required Data Entry was not completed? </vt:lpstr>
      <vt:lpstr>PowerPoint Presentation</vt:lpstr>
      <vt:lpstr>Requesting Amy’s Assistance for Most Common Reason #2 </vt:lpstr>
      <vt:lpstr>PowerPoint Presentation</vt:lpstr>
      <vt:lpstr>Pending Exit Type Activities During a grant closeout</vt:lpstr>
      <vt:lpstr>Training services fully funded by the expiring grant but still attending</vt:lpstr>
      <vt:lpstr>DISLOCATED WORKER AND ITS CONNECTION WITH TAA SERVICES</vt:lpstr>
      <vt:lpstr>PowerPoint Presentation</vt:lpstr>
      <vt:lpstr>PowerPoint Presentation</vt:lpstr>
      <vt:lpstr>PowerPoint Presentation</vt:lpstr>
      <vt:lpstr>PowerPoint Presentation</vt:lpstr>
      <vt:lpstr>Performance Indicators</vt:lpstr>
      <vt:lpstr>Performance Indicators (Continued)</vt:lpstr>
      <vt:lpstr>Performance Indicators (Continued)</vt:lpstr>
      <vt:lpstr>Performance Indicators   (Continued) </vt:lpstr>
      <vt:lpstr>PY19, PY20, PY21, &amp; PY22 Cohorts</vt:lpstr>
      <vt:lpstr> </vt:lpstr>
    </vt:vector>
  </TitlesOfParts>
  <Company>DEED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DEED PowerPoint Presentation</dc:title>
  <dc:creator>wfcuser</dc:creator>
  <cp:lastModifiedBy>Carlson, Amy (DEED)</cp:lastModifiedBy>
  <cp:revision>303</cp:revision>
  <dcterms:created xsi:type="dcterms:W3CDTF">2013-12-20T19:47:01Z</dcterms:created>
  <dcterms:modified xsi:type="dcterms:W3CDTF">2022-05-23T19:23:19Z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0x01010007D23BB9EED6F14EA2CBDCB0195C3043</vt:lpwstr>
  </property>
</Properties>
</file>