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1"/>
  </p:notesMasterIdLst>
  <p:handoutMasterIdLst>
    <p:handoutMasterId r:id="rId32"/>
  </p:handoutMasterIdLst>
  <p:sldIdLst>
    <p:sldId id="396" r:id="rId5"/>
    <p:sldId id="606" r:id="rId6"/>
    <p:sldId id="559" r:id="rId7"/>
    <p:sldId id="586" r:id="rId8"/>
    <p:sldId id="572" r:id="rId9"/>
    <p:sldId id="598" r:id="rId10"/>
    <p:sldId id="560" r:id="rId11"/>
    <p:sldId id="587" r:id="rId12"/>
    <p:sldId id="589" r:id="rId13"/>
    <p:sldId id="602" r:id="rId14"/>
    <p:sldId id="603" r:id="rId15"/>
    <p:sldId id="574" r:id="rId16"/>
    <p:sldId id="591" r:id="rId17"/>
    <p:sldId id="607" r:id="rId18"/>
    <p:sldId id="604" r:id="rId19"/>
    <p:sldId id="600" r:id="rId20"/>
    <p:sldId id="596" r:id="rId21"/>
    <p:sldId id="588" r:id="rId22"/>
    <p:sldId id="597" r:id="rId23"/>
    <p:sldId id="592" r:id="rId24"/>
    <p:sldId id="608" r:id="rId25"/>
    <p:sldId id="601" r:id="rId26"/>
    <p:sldId id="593" r:id="rId27"/>
    <p:sldId id="594" r:id="rId28"/>
    <p:sldId id="583" r:id="rId29"/>
    <p:sldId id="481" r:id="rId3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etema, Annie (DEED)" initials="TA(" lastIdx="8" clrIdx="0">
    <p:extLst>
      <p:ext uri="{19B8F6BF-5375-455C-9EA6-DF929625EA0E}">
        <p15:presenceInfo xmlns:p15="http://schemas.microsoft.com/office/powerpoint/2012/main" userId="S-1-5-21-548176450-911158474-2148038326-5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67206" autoAdjust="0"/>
  </p:normalViewPr>
  <p:slideViewPr>
    <p:cSldViewPr snapToGrid="0">
      <p:cViewPr varScale="1">
        <p:scale>
          <a:sx n="58" d="100"/>
          <a:sy n="58" d="100"/>
        </p:scale>
        <p:origin x="108" y="600"/>
      </p:cViewPr>
      <p:guideLst/>
    </p:cSldViewPr>
  </p:slideViewPr>
  <p:outlineViewPr>
    <p:cViewPr>
      <p:scale>
        <a:sx n="33" d="100"/>
        <a:sy n="33" d="100"/>
      </p:scale>
      <p:origin x="0" y="-2028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NeueHaasGroteskText Std" panose="020B0504020202020204" pitchFamily="34" charset="0"/>
              </a:rPr>
              <a:t>2/26/2021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atin typeface="NeueHaasGroteskText Std" panose="020B0504020202020204" pitchFamily="34" charset="0"/>
              </a:defRPr>
            </a:lvl1pPr>
          </a:lstStyle>
          <a:p>
            <a:fld id="{A50CD39D-89B0-4C68-805A-35C75A7C20C8}" type="datetimeFigureOut">
              <a:rPr lang="en-US" smtClean="0"/>
              <a:pPr/>
              <a:t>2/26/2021</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he.state.mn.us/sPages/PIRInsts.cf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sara.org/directory" TargetMode="External"/><Relationship Id="rId4" Type="http://schemas.openxmlformats.org/officeDocument/2006/relationships/hyperlink" Target="http://www.ohe.state.mn.us/sPages/141Insts.cf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Trainings provided by third party training providers are not allowed on the ETPL.</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70552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r>
              <a:rPr lang="en-US" dirty="0"/>
              <a:t>If a training does not end an industry-recognized credential but is occupation specific, DEED issues it a “Non-credentialed training” designation.</a:t>
            </a:r>
          </a:p>
          <a:p>
            <a:endParaRPr lang="en-US" dirty="0"/>
          </a:p>
          <a:p>
            <a:r>
              <a:rPr lang="en-US" dirty="0"/>
              <a:t>This is</a:t>
            </a:r>
            <a:r>
              <a:rPr lang="en-US" baseline="0" dirty="0"/>
              <a:t> (largely) a</a:t>
            </a:r>
            <a:r>
              <a:rPr lang="en-US" dirty="0"/>
              <a:t> signal to the employment counselor</a:t>
            </a:r>
            <a:r>
              <a:rPr lang="en-US" baseline="0" dirty="0"/>
              <a:t> for how they must enter this training activity in our case management system.  Providers cannot claim a credential on these trainings.</a:t>
            </a:r>
          </a:p>
          <a:p>
            <a:endParaRPr lang="en-US" baseline="0" dirty="0"/>
          </a:p>
          <a:p>
            <a:r>
              <a:rPr lang="en-US" baseline="0" dirty="0"/>
              <a:t>For example – a preparation course that does not include the exam for the credential would be noncredentialled training. Career counselor enters in WF1: noncredentialled training for the training. If client pursues the exam independent of the training, counselor enters credential without training.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Dislocated Worker program or WIOA Title I training dollars can pay for BOTH WIOA-certified and non-credentialed training, however only WIOA-certified programs can be entered in WF1 as credentialed training activities and accumulate towards credential attainment performance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Credentialled training aligns with the federal definition of a credential (e.g. TEN 25-19, Attachment 1)</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98696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WIOA-certification helps employment counselors record</a:t>
            </a:r>
            <a:r>
              <a:rPr lang="en-US" baseline="0" dirty="0"/>
              <a:t> their training correctly in our case management system.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05707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DEED removes training institutions that close, have their licensure statue from OHE revoked, or fail to provide the required course/program data from the ETPL.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All training institutions need to update their course and program listings biennially (every two years) or face removal from the ETPL.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For Performance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Required data for states outlined in TEGL 3-18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Performance: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Match OHE for active license and exemption renewal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Revisions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changes from federal guidance, ETP Team leadership, OHE Licensing and Registration team, SLEDS research team, training providers, committee/board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Equal training completion rates between WIOA and non-WIOA participants?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Training must focus on in-demand careers? (e.g. LMI data, top 500 in-demand SOC codes?) – concern about limiting the list by industry sector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22265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64911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ETPL is updated daily, and often by user feedback! If you are a counselor and have found a program that is not currently on the ETPL, but seems like a good fit, reach out to us at etpl.deed@state.mn.us and we will see if we can add the program to the list.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95677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Reciprocity typically applies for neighboring states. Reciprocity is also specific to each program, not the school or institution.</a:t>
            </a:r>
          </a:p>
          <a:p>
            <a:endParaRPr lang="en-US" dirty="0"/>
          </a:p>
          <a:p>
            <a:r>
              <a:rPr lang="en-US" dirty="0"/>
              <a:t>If a national training provider offers a physical training in multiple states, the training provider needs to be licensed, registered, or exempt in the state where the training is being held. For example, if XYZ class is offered by ABC trainer in Wyoming and is on Wyoming’s ETPL, and ABC trainer offers XYZ class in Minnesota, reciprocity does not apply for the Minnesota training.</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65855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036023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38938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 </a:t>
            </a:r>
            <a:r>
              <a:rPr lang="en-US" sz="1200" b="0" i="0" kern="1200" dirty="0">
                <a:solidFill>
                  <a:schemeClr val="tx1"/>
                </a:solidFill>
                <a:effectLst/>
                <a:latin typeface="NeueHaasGroteskText Std" panose="020B0504020202020204" pitchFamily="34" charset="0"/>
                <a:ea typeface="+mn-ea"/>
                <a:cs typeface="+mn-cs"/>
              </a:rPr>
              <a:t>State Authorization Reciprocity Agreement</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35029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Provider Portal: </a:t>
            </a:r>
          </a:p>
          <a:p>
            <a:r>
              <a:rPr lang="en-US" dirty="0"/>
              <a:t>https://apps.deed.state.mn.us/lmi/Etpl/</a:t>
            </a:r>
          </a:p>
          <a:p>
            <a:endParaRPr lang="en-US" dirty="0"/>
          </a:p>
          <a:p>
            <a:r>
              <a:rPr lang="en-US" dirty="0"/>
              <a:t>CEE Education Search: </a:t>
            </a:r>
          </a:p>
          <a:p>
            <a:r>
              <a:rPr lang="en-US" dirty="0"/>
              <a:t>https://apps.deed.state.mn.us/lmi/cpt/EducationSearch</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32433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69189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r>
              <a:rPr lang="en-US" dirty="0"/>
              <a:t>All states are required under the federal Workforce Innovation and Opportunity Act (WIOA) to maintain a list of institutions, programs and courses known as the Eligible Training Providers List (ETPL). This list ensures that Minnesotans and customers in WIOA programs (i.e., Adult, Dislocated Worker or Youth) can find quality training programs that provide credentials upon completion.</a:t>
            </a:r>
          </a:p>
          <a:p>
            <a:pPr defTabSz="907633"/>
            <a:endParaRPr lang="en-US" dirty="0"/>
          </a:p>
          <a:p>
            <a:pPr defTabSz="907633"/>
            <a:r>
              <a:rPr lang="en-US" dirty="0"/>
              <a:t>(WIOA Section 122)</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72148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85365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13084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are also clarified in the ETPL Provider Portal Handbook. A link to this resource can be found through DEED’s ETPL Policy under Resources. Link: https://apps.deed.state.mn.us/ddp/PolicyDetail.aspx?pol=565</a:t>
            </a:r>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44493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defining ‘physical location’ – some training providers may be headquartered outside of MN. If the training is a physical convening of people based in MN, then the provider may be considered to have a physical location in MN and may list trainings based in MN.</a:t>
            </a:r>
          </a:p>
          <a:p>
            <a:endParaRPr lang="en-US" dirty="0"/>
          </a:p>
          <a:p>
            <a:r>
              <a:rPr lang="en-US" dirty="0"/>
              <a:t>Note about third party providers and their status with OHE. If two trainers share a physical space, each trainer must have their own programs be licensed, registered, or legally exempted with OHE. For example, if </a:t>
            </a:r>
            <a:r>
              <a:rPr lang="en-US" dirty="0" err="1"/>
              <a:t>ABCTrainer</a:t>
            </a:r>
            <a:r>
              <a:rPr lang="en-US" dirty="0"/>
              <a:t> conducts trainings physically located at </a:t>
            </a:r>
            <a:r>
              <a:rPr lang="en-US" dirty="0" err="1"/>
              <a:t>Quniversity</a:t>
            </a:r>
            <a:r>
              <a:rPr lang="en-US" dirty="0"/>
              <a:t>, </a:t>
            </a:r>
            <a:r>
              <a:rPr lang="en-US" dirty="0" err="1"/>
              <a:t>Quniversity</a:t>
            </a:r>
            <a:r>
              <a:rPr lang="en-US" dirty="0"/>
              <a:t> is not responsible for ensuring the quality of the trainings provided by </a:t>
            </a:r>
            <a:r>
              <a:rPr lang="en-US" dirty="0" err="1"/>
              <a:t>ABCTrainer</a:t>
            </a:r>
            <a:r>
              <a:rPr lang="en-US" dirty="0"/>
              <a:t>. </a:t>
            </a:r>
            <a:r>
              <a:rPr lang="en-US" dirty="0" err="1"/>
              <a:t>ABCTrainer</a:t>
            </a:r>
            <a:r>
              <a:rPr lang="en-US" dirty="0"/>
              <a:t> needs to take the same steps with OHE independently of </a:t>
            </a:r>
            <a:r>
              <a:rPr lang="en-US" dirty="0" err="1"/>
              <a:t>Quniversity</a:t>
            </a:r>
            <a:r>
              <a:rPr lang="en-US" dirty="0"/>
              <a:t> to be listed on the ETPL.</a:t>
            </a:r>
          </a:p>
          <a:p>
            <a:endParaRPr lang="en-US" dirty="0"/>
          </a:p>
          <a:p>
            <a:r>
              <a:rPr lang="en-US" dirty="0"/>
              <a:t>(eligibility requirements from WIOA section 122)</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12136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ETPL administrator can help a training provider connect to the right people at the Office of Higher Education. </a:t>
            </a:r>
          </a:p>
          <a:p>
            <a:endParaRPr lang="en-US" baseline="0" dirty="0"/>
          </a:p>
          <a:p>
            <a:endParaRPr lang="en-US" baseline="0" dirty="0"/>
          </a:p>
          <a:p>
            <a:pPr lvl="1"/>
            <a:r>
              <a:rPr lang="en-US" dirty="0"/>
              <a:t>Registered schools: </a:t>
            </a:r>
            <a:r>
              <a:rPr lang="en-US" dirty="0">
                <a:hlinkClick r:id="rId3"/>
              </a:rPr>
              <a:t>http://www.ohe.state.mn.us/sPages/PIRInsts.cfm</a:t>
            </a:r>
            <a:endParaRPr lang="en-US" dirty="0"/>
          </a:p>
          <a:p>
            <a:pPr lvl="1"/>
            <a:r>
              <a:rPr lang="en-US" dirty="0"/>
              <a:t>Licensed: </a:t>
            </a:r>
            <a:r>
              <a:rPr lang="en-US" dirty="0">
                <a:hlinkClick r:id="rId4"/>
              </a:rPr>
              <a:t>http://www.ohe.state.mn.us/sPages/141Insts.cfm</a:t>
            </a:r>
            <a:endParaRPr lang="en-US" dirty="0"/>
          </a:p>
          <a:p>
            <a:pPr lvl="1"/>
            <a:r>
              <a:rPr lang="en-US" dirty="0"/>
              <a:t>There is no list of exempt institutions. Why? Exemption is only valid for 2-years and status could change daily.</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For state dislocated worker, OHE recognizes schools’ programs that are registered in other states and participate in the State Authorization Reciprocity Agreement (SARA); </a:t>
            </a:r>
            <a:r>
              <a:rPr lang="en-US" dirty="0">
                <a:hlinkClick r:id="rId5"/>
              </a:rPr>
              <a:t>https://www.nc-sara.org/directory</a:t>
            </a:r>
            <a:r>
              <a:rPr lang="en-US" dirty="0"/>
              <a:t>. Again, counselors need PROGRAM LEVEL DOCUMENTATION.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2152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0429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1" name="Picture Placeholder 4" descr="Minnesota logo"/>
          <p:cNvPicPr>
            <a:picLocks noChangeAspect="1"/>
          </p:cNvPicPr>
          <p:nvPr userDrawn="1"/>
        </p:nvPicPr>
        <p:blipFill>
          <a:blip r:embed="rId2">
            <a:extLst>
              <a:ext uri="{28A0092B-C50C-407E-A947-70E740481C1C}">
                <a14:useLocalDpi xmlns:a14="http://schemas.microsoft.com/office/drawing/2010/main" val="0"/>
              </a:ext>
            </a:extLst>
          </a:blip>
          <a:srcRect t="7200" b="7200"/>
          <a:stretch>
            <a:fillRect/>
          </a:stretch>
        </p:blipFill>
        <p:spPr>
          <a:xfrm>
            <a:off x="3036685" y="1315550"/>
            <a:ext cx="6118629" cy="1696642"/>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mn.gov/deed</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724" y="6043208"/>
            <a:ext cx="5266955" cy="460249"/>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olid Light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588185"/>
            <a:ext cx="5266955" cy="46024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Quote Solid Light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mn.gov/deed</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588185"/>
            <a:ext cx="5266955" cy="46024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346" y="614458"/>
            <a:ext cx="5266955" cy="46024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pps.deed.state.mn.us/lmi/Etpl/"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ohe.state.mn.us/sPages/PIRInsts.cfm?"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s://www.nc-sara.org/directory" TargetMode="External"/><Relationship Id="rId4" Type="http://schemas.openxmlformats.org/officeDocument/2006/relationships/hyperlink" Target="http://www.ohe.state.mn.us/sPages/141Insts.cfm?pageID=47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s.deed.state.mn.us/ddp/PolicyDetail.aspx?pol=565"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ohe.state.mn.us/sPages/141Insts.cf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ohe.state.mn.us/sPages/PIRInsts.cf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Group of coworkers"/>
          <p:cNvPicPr>
            <a:picLocks noChangeAspect="1"/>
          </p:cNvPicPr>
          <p:nvPr/>
        </p:nvPicPr>
        <p:blipFill rotWithShape="1">
          <a:blip r:embed="rId3" cstate="print">
            <a:extLst>
              <a:ext uri="{28A0092B-C50C-407E-A947-70E740481C1C}">
                <a14:useLocalDpi xmlns:a14="http://schemas.microsoft.com/office/drawing/2010/main" val="0"/>
              </a:ext>
            </a:extLst>
          </a:blip>
          <a:srcRect t="3073" b="35299"/>
          <a:stretch/>
        </p:blipFill>
        <p:spPr>
          <a:xfrm>
            <a:off x="-1" y="-1552708"/>
            <a:ext cx="12194127" cy="4846320"/>
          </a:xfrm>
          <a:prstGeom prst="rect">
            <a:avLst/>
          </a:prstGeom>
        </p:spPr>
      </p:pic>
      <p:sp>
        <p:nvSpPr>
          <p:cNvPr id="4" name="Title 3"/>
          <p:cNvSpPr>
            <a:spLocks noGrp="1"/>
          </p:cNvSpPr>
          <p:nvPr>
            <p:ph type="ctrTitle"/>
          </p:nvPr>
        </p:nvSpPr>
        <p:spPr>
          <a:xfrm>
            <a:off x="0" y="3477837"/>
            <a:ext cx="12192000" cy="1295182"/>
          </a:xfrm>
        </p:spPr>
        <p:txBody>
          <a:bodyPr/>
          <a:lstStyle/>
          <a:p>
            <a:r>
              <a:rPr lang="en-US" dirty="0"/>
              <a:t>Minnesota’s Eligible Training Provider List (ETPL)</a:t>
            </a:r>
          </a:p>
        </p:txBody>
      </p:sp>
      <p:sp>
        <p:nvSpPr>
          <p:cNvPr id="3" name="Text Placeholder 2"/>
          <p:cNvSpPr>
            <a:spLocks noGrp="1"/>
          </p:cNvSpPr>
          <p:nvPr>
            <p:ph type="body" sz="quarter" idx="14"/>
          </p:nvPr>
        </p:nvSpPr>
        <p:spPr/>
        <p:txBody>
          <a:bodyPr>
            <a:normAutofit/>
          </a:bodyPr>
          <a:lstStyle/>
          <a:p>
            <a:pPr>
              <a:spcBef>
                <a:spcPts val="0"/>
              </a:spcBef>
            </a:pPr>
            <a:r>
              <a:rPr lang="en-US" sz="3200" dirty="0"/>
              <a:t>February 2021</a:t>
            </a:r>
          </a:p>
        </p:txBody>
      </p:sp>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B0AA72-5F52-41A9-9B48-FAFC14709842}"/>
              </a:ext>
            </a:extLst>
          </p:cNvPr>
          <p:cNvPicPr>
            <a:picLocks noChangeAspect="1"/>
          </p:cNvPicPr>
          <p:nvPr/>
        </p:nvPicPr>
        <p:blipFill>
          <a:blip r:embed="rId2"/>
          <a:stretch>
            <a:fillRect/>
          </a:stretch>
        </p:blipFill>
        <p:spPr>
          <a:xfrm>
            <a:off x="345147" y="3725083"/>
            <a:ext cx="5459535" cy="2720361"/>
          </a:xfrm>
          <a:prstGeom prst="rect">
            <a:avLst/>
          </a:prstGeom>
        </p:spPr>
      </p:pic>
      <p:sp>
        <p:nvSpPr>
          <p:cNvPr id="2" name="Title 1">
            <a:extLst>
              <a:ext uri="{FF2B5EF4-FFF2-40B4-BE49-F238E27FC236}">
                <a16:creationId xmlns:a16="http://schemas.microsoft.com/office/drawing/2014/main" id="{74200605-BBC6-4D69-8CE8-78FEB7C4276D}"/>
              </a:ext>
            </a:extLst>
          </p:cNvPr>
          <p:cNvSpPr>
            <a:spLocks noGrp="1"/>
          </p:cNvSpPr>
          <p:nvPr>
            <p:ph type="title"/>
          </p:nvPr>
        </p:nvSpPr>
        <p:spPr>
          <a:xfrm>
            <a:off x="928352" y="422856"/>
            <a:ext cx="10515600" cy="746975"/>
          </a:xfrm>
        </p:spPr>
        <p:txBody>
          <a:bodyPr>
            <a:normAutofit fontScale="90000"/>
          </a:bodyPr>
          <a:lstStyle/>
          <a:p>
            <a:r>
              <a:rPr lang="en-US" sz="4000" dirty="0"/>
              <a:t>Step 2: Training Provider representative creates user profile</a:t>
            </a:r>
            <a:br>
              <a:rPr lang="en-US" dirty="0"/>
            </a:br>
            <a:endParaRPr lang="en-US" dirty="0"/>
          </a:p>
        </p:txBody>
      </p:sp>
      <p:sp>
        <p:nvSpPr>
          <p:cNvPr id="3" name="Content Placeholder 2">
            <a:extLst>
              <a:ext uri="{FF2B5EF4-FFF2-40B4-BE49-F238E27FC236}">
                <a16:creationId xmlns:a16="http://schemas.microsoft.com/office/drawing/2014/main" id="{CEC7B51C-B45C-4B2F-974E-2D32102A05C3}"/>
              </a:ext>
            </a:extLst>
          </p:cNvPr>
          <p:cNvSpPr>
            <a:spLocks noGrp="1"/>
          </p:cNvSpPr>
          <p:nvPr>
            <p:ph idx="1"/>
          </p:nvPr>
        </p:nvSpPr>
        <p:spPr>
          <a:noFill/>
        </p:spPr>
        <p:txBody>
          <a:bodyPr>
            <a:normAutofit/>
          </a:bodyPr>
          <a:lstStyle/>
          <a:p>
            <a:r>
              <a:rPr lang="en-US" sz="2700" dirty="0"/>
              <a:t>Each school needs a contact. </a:t>
            </a:r>
          </a:p>
          <a:p>
            <a:r>
              <a:rPr lang="en-US" sz="2700" dirty="0"/>
              <a:t>Institutions must sign up for an account through the ETPL Provider Portal.</a:t>
            </a:r>
          </a:p>
          <a:p>
            <a:endParaRPr lang="en-US" sz="2700" dirty="0"/>
          </a:p>
          <a:p>
            <a:pPr marL="0" indent="0">
              <a:buNone/>
            </a:pPr>
            <a:r>
              <a:rPr lang="en-US" sz="2700" dirty="0"/>
              <a:t>	 			</a:t>
            </a:r>
            <a:r>
              <a:rPr lang="en-US" sz="2700" dirty="0">
                <a:hlinkClick r:id="rId3"/>
              </a:rPr>
              <a:t>https://apps.deed.state.mn.us/lmi/Etpl/</a:t>
            </a:r>
            <a:endParaRPr lang="en-US" sz="2700" dirty="0"/>
          </a:p>
        </p:txBody>
      </p:sp>
    </p:spTree>
    <p:extLst>
      <p:ext uri="{BB962C8B-B14F-4D97-AF65-F5344CB8AC3E}">
        <p14:creationId xmlns:p14="http://schemas.microsoft.com/office/powerpoint/2010/main" val="65709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89C5-4203-49EE-87D0-15DEE198EE83}"/>
              </a:ext>
            </a:extLst>
          </p:cNvPr>
          <p:cNvSpPr>
            <a:spLocks noGrp="1"/>
          </p:cNvSpPr>
          <p:nvPr>
            <p:ph type="title"/>
          </p:nvPr>
        </p:nvSpPr>
        <p:spPr>
          <a:xfrm>
            <a:off x="838200" y="331187"/>
            <a:ext cx="10515600" cy="824708"/>
          </a:xfrm>
          <a:solidFill>
            <a:srgbClr val="003865"/>
          </a:solidFill>
        </p:spPr>
        <p:txBody>
          <a:bodyPr>
            <a:normAutofit fontScale="90000"/>
          </a:bodyPr>
          <a:lstStyle/>
          <a:p>
            <a:r>
              <a:rPr lang="en-US" sz="4000" dirty="0"/>
              <a:t>Step 3: Training Provider submits training information</a:t>
            </a:r>
            <a:br>
              <a:rPr lang="en-US" dirty="0"/>
            </a:br>
            <a:endParaRPr lang="en-US" dirty="0"/>
          </a:p>
        </p:txBody>
      </p:sp>
      <p:sp>
        <p:nvSpPr>
          <p:cNvPr id="3" name="Content Placeholder 2">
            <a:extLst>
              <a:ext uri="{FF2B5EF4-FFF2-40B4-BE49-F238E27FC236}">
                <a16:creationId xmlns:a16="http://schemas.microsoft.com/office/drawing/2014/main" id="{645A92A9-B0E4-4948-A276-DAB24DDE0D96}"/>
              </a:ext>
            </a:extLst>
          </p:cNvPr>
          <p:cNvSpPr>
            <a:spLocks noGrp="1"/>
          </p:cNvSpPr>
          <p:nvPr>
            <p:ph idx="1"/>
          </p:nvPr>
        </p:nvSpPr>
        <p:spPr/>
        <p:txBody>
          <a:bodyPr>
            <a:normAutofit/>
          </a:bodyPr>
          <a:lstStyle/>
          <a:p>
            <a:r>
              <a:rPr lang="en-US" sz="2700" dirty="0"/>
              <a:t>Approved Users in the ETPL Provider Portal submit program and course information</a:t>
            </a:r>
          </a:p>
          <a:p>
            <a:r>
              <a:rPr lang="en-US" sz="2700" dirty="0"/>
              <a:t>Approval happens at the level of programs and courses</a:t>
            </a:r>
          </a:p>
          <a:p>
            <a:r>
              <a:rPr lang="en-US" sz="2700" dirty="0"/>
              <a:t>Not all trainings offered by a training provider may be eligible</a:t>
            </a:r>
          </a:p>
          <a:p>
            <a:endParaRPr lang="en-US" sz="2700" dirty="0"/>
          </a:p>
          <a:p>
            <a:endParaRPr lang="en-US" sz="2700" dirty="0"/>
          </a:p>
        </p:txBody>
      </p:sp>
    </p:spTree>
    <p:extLst>
      <p:ext uri="{BB962C8B-B14F-4D97-AF65-F5344CB8AC3E}">
        <p14:creationId xmlns:p14="http://schemas.microsoft.com/office/powerpoint/2010/main" val="221316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WIOA-certification &amp; non-credentialed training flags</a:t>
            </a:r>
          </a:p>
        </p:txBody>
      </p:sp>
      <p:sp>
        <p:nvSpPr>
          <p:cNvPr id="3" name="Content Placeholder 2"/>
          <p:cNvSpPr>
            <a:spLocks noGrp="1"/>
          </p:cNvSpPr>
          <p:nvPr>
            <p:ph idx="1"/>
          </p:nvPr>
        </p:nvSpPr>
        <p:spPr/>
        <p:txBody>
          <a:bodyPr>
            <a:noAutofit/>
          </a:bodyPr>
          <a:lstStyle/>
          <a:p>
            <a:r>
              <a:rPr lang="en-US" sz="2700" dirty="0"/>
              <a:t>The ETPL includes courses, programs and registered apprenticeships, which may or may not have a “WIOA-certification” or “Non-credential” training designation. </a:t>
            </a:r>
          </a:p>
          <a:p>
            <a:pPr lvl="1"/>
            <a:r>
              <a:rPr lang="en-US" sz="2700" dirty="0"/>
              <a:t>WIOA certification = credentialled training</a:t>
            </a:r>
          </a:p>
          <a:p>
            <a:r>
              <a:rPr lang="en-US" sz="2700" dirty="0"/>
              <a:t>Training institutions must request that a program be considered for WIOA certification. </a:t>
            </a:r>
          </a:p>
          <a:p>
            <a:pPr lvl="0"/>
            <a:r>
              <a:rPr lang="en-US" sz="2700" dirty="0"/>
              <a:t>If a training does not end in an industry-recognized credential but is </a:t>
            </a:r>
            <a:r>
              <a:rPr lang="en-US" sz="2700" u="sng" dirty="0"/>
              <a:t>occupation</a:t>
            </a:r>
            <a:r>
              <a:rPr lang="en-US" sz="2700" dirty="0"/>
              <a:t> specific, DEED issues it a “Non-credentialed training” designation.</a:t>
            </a:r>
          </a:p>
        </p:txBody>
      </p:sp>
    </p:spTree>
    <p:extLst>
      <p:ext uri="{BB962C8B-B14F-4D97-AF65-F5344CB8AC3E}">
        <p14:creationId xmlns:p14="http://schemas.microsoft.com/office/powerpoint/2010/main" val="193884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note about WIOA-certification</a:t>
            </a:r>
          </a:p>
        </p:txBody>
      </p:sp>
      <p:sp>
        <p:nvSpPr>
          <p:cNvPr id="6" name="Content Placeholder 5"/>
          <p:cNvSpPr>
            <a:spLocks noGrp="1"/>
          </p:cNvSpPr>
          <p:nvPr>
            <p:ph idx="1"/>
          </p:nvPr>
        </p:nvSpPr>
        <p:spPr/>
        <p:txBody>
          <a:bodyPr/>
          <a:lstStyle/>
          <a:p>
            <a:r>
              <a:rPr lang="en-US" dirty="0"/>
              <a:t>“WIOA-certification” is largely a term only used in Minnesota. </a:t>
            </a:r>
          </a:p>
          <a:p>
            <a:r>
              <a:rPr lang="en-US" dirty="0"/>
              <a:t>We do not WIOA-certify training institutions. Only courses, programs, and registered apprenticeships can be WIOA-certified if they result in an industry-recognized credential.</a:t>
            </a:r>
          </a:p>
          <a:p>
            <a:r>
              <a:rPr lang="en-US" dirty="0"/>
              <a:t>DEED administers WIOA Title I funds to 16 Local Workforce Development Area (LWDA) Boards. They may have their own policies, which can include only funding training programs that are WIOA-certified.</a:t>
            </a:r>
          </a:p>
          <a:p>
            <a:pPr lvl="1"/>
            <a:r>
              <a:rPr lang="en-US" sz="2400" dirty="0"/>
              <a:t>If you are a counselor, please check your local policies.</a:t>
            </a:r>
          </a:p>
          <a:p>
            <a:endParaRPr lang="en-US" dirty="0"/>
          </a:p>
        </p:txBody>
      </p:sp>
    </p:spTree>
    <p:extLst>
      <p:ext uri="{BB962C8B-B14F-4D97-AF65-F5344CB8AC3E}">
        <p14:creationId xmlns:p14="http://schemas.microsoft.com/office/powerpoint/2010/main" val="16937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80AF-0D81-420F-A789-8B59FE2BBC8E}"/>
              </a:ext>
            </a:extLst>
          </p:cNvPr>
          <p:cNvSpPr>
            <a:spLocks noGrp="1"/>
          </p:cNvSpPr>
          <p:nvPr>
            <p:ph type="title"/>
          </p:nvPr>
        </p:nvSpPr>
        <p:spPr/>
        <p:txBody>
          <a:bodyPr/>
          <a:lstStyle/>
          <a:p>
            <a:r>
              <a:rPr lang="en-US" dirty="0"/>
              <a:t>Step 4: Continuing Eligibility</a:t>
            </a:r>
          </a:p>
        </p:txBody>
      </p:sp>
      <p:sp>
        <p:nvSpPr>
          <p:cNvPr id="3" name="Content Placeholder 2">
            <a:extLst>
              <a:ext uri="{FF2B5EF4-FFF2-40B4-BE49-F238E27FC236}">
                <a16:creationId xmlns:a16="http://schemas.microsoft.com/office/drawing/2014/main" id="{15926E02-16E0-4C23-8072-33076C4FB9A5}"/>
              </a:ext>
            </a:extLst>
          </p:cNvPr>
          <p:cNvSpPr>
            <a:spLocks noGrp="1"/>
          </p:cNvSpPr>
          <p:nvPr>
            <p:ph idx="1"/>
          </p:nvPr>
        </p:nvSpPr>
        <p:spPr/>
        <p:txBody>
          <a:bodyPr>
            <a:normAutofit/>
          </a:bodyPr>
          <a:lstStyle/>
          <a:p>
            <a:r>
              <a:rPr lang="en-US" sz="2700" dirty="0"/>
              <a:t>ETPL participation is not permanent</a:t>
            </a:r>
          </a:p>
          <a:p>
            <a:endParaRPr lang="en-US" sz="2700" dirty="0"/>
          </a:p>
          <a:p>
            <a:r>
              <a:rPr lang="en-US" sz="2700" dirty="0"/>
              <a:t>DEED’s Program Monitoring team strongly recommends that counselors </a:t>
            </a:r>
            <a:r>
              <a:rPr lang="en-US" sz="2700" u="sng" dirty="0"/>
              <a:t>print the ETPL page showing the program and whether it’s WIOA certified or non—credentialed and place print out in file</a:t>
            </a:r>
          </a:p>
        </p:txBody>
      </p:sp>
    </p:spTree>
    <p:extLst>
      <p:ext uri="{BB962C8B-B14F-4D97-AF65-F5344CB8AC3E}">
        <p14:creationId xmlns:p14="http://schemas.microsoft.com/office/powerpoint/2010/main" val="120558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BA35-85DE-4FE6-9DC2-320550A375E9}"/>
              </a:ext>
            </a:extLst>
          </p:cNvPr>
          <p:cNvSpPr>
            <a:spLocks noGrp="1"/>
          </p:cNvSpPr>
          <p:nvPr>
            <p:ph type="title"/>
          </p:nvPr>
        </p:nvSpPr>
        <p:spPr/>
        <p:txBody>
          <a:bodyPr/>
          <a:lstStyle/>
          <a:p>
            <a:r>
              <a:rPr lang="en-US" dirty="0"/>
              <a:t>Step 4: Continuing Eligibility </a:t>
            </a:r>
          </a:p>
        </p:txBody>
      </p:sp>
      <p:sp>
        <p:nvSpPr>
          <p:cNvPr id="3" name="Content Placeholder 2">
            <a:extLst>
              <a:ext uri="{FF2B5EF4-FFF2-40B4-BE49-F238E27FC236}">
                <a16:creationId xmlns:a16="http://schemas.microsoft.com/office/drawing/2014/main" id="{4F1F1B6B-97E0-4F99-9FFC-E6A2294D790B}"/>
              </a:ext>
            </a:extLst>
          </p:cNvPr>
          <p:cNvSpPr>
            <a:spLocks noGrp="1"/>
          </p:cNvSpPr>
          <p:nvPr>
            <p:ph idx="1"/>
          </p:nvPr>
        </p:nvSpPr>
        <p:spPr>
          <a:xfrm>
            <a:off x="0" y="1335281"/>
            <a:ext cx="11353800" cy="4841682"/>
          </a:xfrm>
        </p:spPr>
        <p:txBody>
          <a:bodyPr>
            <a:normAutofit fontScale="85000" lnSpcReduction="20000"/>
          </a:bodyPr>
          <a:lstStyle/>
          <a:p>
            <a:pPr marL="1428750" lvl="2" indent="-514350">
              <a:buFont typeface="+mj-lt"/>
              <a:buAutoNum type="arabicPeriod"/>
            </a:pPr>
            <a:r>
              <a:rPr lang="en-US" sz="3200" dirty="0"/>
              <a:t>Maintain initial eligibility criteria</a:t>
            </a:r>
          </a:p>
          <a:p>
            <a:pPr lvl="3">
              <a:buFontTx/>
              <a:buChar char="-"/>
            </a:pPr>
            <a:r>
              <a:rPr lang="en-US" sz="3200" dirty="0"/>
              <a:t>Location in Minnesota</a:t>
            </a:r>
          </a:p>
          <a:p>
            <a:pPr lvl="3">
              <a:buFontTx/>
              <a:buChar char="-"/>
            </a:pPr>
            <a:r>
              <a:rPr lang="en-US" sz="3200" dirty="0"/>
              <a:t>Appropriate approval from state agency (e.g. exemption renewal)</a:t>
            </a:r>
          </a:p>
          <a:p>
            <a:pPr marL="1428750" lvl="2" indent="-514350">
              <a:buFont typeface="+mj-lt"/>
              <a:buAutoNum type="arabicPeriod"/>
            </a:pPr>
            <a:r>
              <a:rPr lang="en-US" sz="3200" dirty="0"/>
              <a:t>Updates to training listings on the ETPL – required every 24 months</a:t>
            </a:r>
          </a:p>
          <a:p>
            <a:pPr marL="1428750" lvl="2" indent="-514350">
              <a:buFont typeface="+mj-lt"/>
              <a:buAutoNum type="arabicPeriod"/>
            </a:pPr>
            <a:r>
              <a:rPr lang="en-US" sz="3200" dirty="0"/>
              <a:t>Performance reporting</a:t>
            </a:r>
          </a:p>
          <a:p>
            <a:pPr lvl="3">
              <a:buFontTx/>
              <a:buChar char="-"/>
            </a:pPr>
            <a:r>
              <a:rPr lang="en-US" sz="3200" dirty="0"/>
              <a:t>Minnesota utilizes SLEDS to decrease reporting burden</a:t>
            </a:r>
          </a:p>
          <a:p>
            <a:pPr marL="1428750" lvl="2" indent="-514350">
              <a:buFont typeface="+mj-lt"/>
              <a:buAutoNum type="arabicPeriod"/>
            </a:pPr>
            <a:r>
              <a:rPr lang="en-US" sz="3200" dirty="0"/>
              <a:t>States are required to utilize performance criteria in evaluating continuing eligibility. ETPL Administration is revising appropriate measures.</a:t>
            </a:r>
          </a:p>
          <a:p>
            <a:endParaRPr lang="en-US" dirty="0"/>
          </a:p>
        </p:txBody>
      </p:sp>
    </p:spTree>
    <p:extLst>
      <p:ext uri="{BB962C8B-B14F-4D97-AF65-F5344CB8AC3E}">
        <p14:creationId xmlns:p14="http://schemas.microsoft.com/office/powerpoint/2010/main" val="373402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B0EE-0BAD-4F06-AFBE-FF9F42678A94}"/>
              </a:ext>
            </a:extLst>
          </p:cNvPr>
          <p:cNvSpPr>
            <a:spLocks noGrp="1"/>
          </p:cNvSpPr>
          <p:nvPr>
            <p:ph type="ctrTitle"/>
          </p:nvPr>
        </p:nvSpPr>
        <p:spPr>
          <a:solidFill>
            <a:schemeClr val="accent2">
              <a:lumMod val="20000"/>
              <a:lumOff val="80000"/>
            </a:schemeClr>
          </a:solidFill>
        </p:spPr>
        <p:txBody>
          <a:bodyPr/>
          <a:lstStyle/>
          <a:p>
            <a:r>
              <a:rPr lang="en-US" dirty="0"/>
              <a:t>VALIDATION and DOCUMENTATION</a:t>
            </a:r>
          </a:p>
        </p:txBody>
      </p:sp>
    </p:spTree>
    <p:extLst>
      <p:ext uri="{BB962C8B-B14F-4D97-AF65-F5344CB8AC3E}">
        <p14:creationId xmlns:p14="http://schemas.microsoft.com/office/powerpoint/2010/main" val="14944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Recap: Using WIOA Dislocated Worker and Adult funds</a:t>
            </a:r>
          </a:p>
        </p:txBody>
      </p:sp>
      <p:sp>
        <p:nvSpPr>
          <p:cNvPr id="3" name="Content Placeholder 2"/>
          <p:cNvSpPr>
            <a:spLocks noGrp="1"/>
          </p:cNvSpPr>
          <p:nvPr>
            <p:ph idx="1"/>
          </p:nvPr>
        </p:nvSpPr>
        <p:spPr/>
        <p:txBody>
          <a:bodyPr>
            <a:normAutofit fontScale="85000" lnSpcReduction="10000"/>
          </a:bodyPr>
          <a:lstStyle/>
          <a:p>
            <a:pPr lvl="0"/>
            <a:r>
              <a:rPr lang="en-US" dirty="0"/>
              <a:t>If a program/course </a:t>
            </a:r>
            <a:r>
              <a:rPr lang="en-US" b="1" dirty="0"/>
              <a:t>IS NOT</a:t>
            </a:r>
            <a:r>
              <a:rPr lang="en-US" dirty="0"/>
              <a:t> on the ETPL, WIOA training funds cannot be used to pay for the training. </a:t>
            </a:r>
          </a:p>
          <a:p>
            <a:pPr lvl="0"/>
            <a:r>
              <a:rPr lang="en-US" dirty="0"/>
              <a:t>If a program/course is on the ETPL then WIOA training funds can be used. However,</a:t>
            </a:r>
          </a:p>
          <a:p>
            <a:pPr lvl="1"/>
            <a:r>
              <a:rPr lang="en-US" b="1" dirty="0"/>
              <a:t>IF the training is WIOA-certified, </a:t>
            </a:r>
            <a:r>
              <a:rPr lang="en-US" dirty="0"/>
              <a:t>then it would be considered credential training. </a:t>
            </a:r>
          </a:p>
          <a:p>
            <a:pPr lvl="1"/>
            <a:r>
              <a:rPr lang="en-US" b="1" dirty="0"/>
              <a:t>IF the training is Non-Credentialed training, </a:t>
            </a:r>
            <a:r>
              <a:rPr lang="en-US" dirty="0"/>
              <a:t>then it would be considered non-credentialed training.</a:t>
            </a:r>
          </a:p>
          <a:p>
            <a:pPr lvl="1"/>
            <a:r>
              <a:rPr lang="en-US" b="1" dirty="0"/>
              <a:t>IF the training is neither, </a:t>
            </a:r>
            <a:r>
              <a:rPr lang="en-US" dirty="0"/>
              <a:t>then WIOA training funds cannot be used. Other support or career service funds could fund this training.</a:t>
            </a:r>
          </a:p>
          <a:p>
            <a:pPr lvl="0"/>
            <a:r>
              <a:rPr lang="en-US" dirty="0"/>
              <a:t>Minnesota observes ETPL reciprocity with other states, so WIOA training funds could be used with an out-of-state training institution if the program/course in question is on another state’s ETPL. Validation is required in the counselor’s case file.</a:t>
            </a:r>
          </a:p>
          <a:p>
            <a:endParaRPr lang="en-US" dirty="0"/>
          </a:p>
        </p:txBody>
      </p:sp>
    </p:spTree>
    <p:extLst>
      <p:ext uri="{BB962C8B-B14F-4D97-AF65-F5344CB8AC3E}">
        <p14:creationId xmlns:p14="http://schemas.microsoft.com/office/powerpoint/2010/main" val="118879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Reciprocity</a:t>
            </a:r>
          </a:p>
        </p:txBody>
      </p:sp>
      <p:sp>
        <p:nvSpPr>
          <p:cNvPr id="3" name="Content Placeholder 2"/>
          <p:cNvSpPr>
            <a:spLocks noGrp="1"/>
          </p:cNvSpPr>
          <p:nvPr>
            <p:ph idx="1"/>
          </p:nvPr>
        </p:nvSpPr>
        <p:spPr/>
        <p:txBody>
          <a:bodyPr/>
          <a:lstStyle/>
          <a:p>
            <a:r>
              <a:rPr lang="en-US" dirty="0"/>
              <a:t>Minnesota observes reciprocity with other state ETPLs.</a:t>
            </a:r>
          </a:p>
          <a:p>
            <a:r>
              <a:rPr lang="en-US" dirty="0"/>
              <a:t>This means that if a training program is not offered in Minnesota, but is on another state’s ETPL, you can connect your customer to that training. </a:t>
            </a:r>
          </a:p>
          <a:p>
            <a:r>
              <a:rPr lang="en-US" dirty="0"/>
              <a:t>Please print out web page that lists the training institution and the training program on other state’s ETPL.</a:t>
            </a:r>
          </a:p>
          <a:p>
            <a:pPr lvl="1"/>
            <a:r>
              <a:rPr lang="en-US" dirty="0"/>
              <a:t>In WF1, you’ll need to select “School Not in Minnesota” drop-down option.</a:t>
            </a:r>
          </a:p>
          <a:p>
            <a:pPr lvl="1"/>
            <a:r>
              <a:rPr lang="en-US" dirty="0"/>
              <a:t>In the WIOA Certification Status field within that same activity you will select “Certified Outside of MN”.</a:t>
            </a:r>
          </a:p>
          <a:p>
            <a:endParaRPr lang="en-US" dirty="0"/>
          </a:p>
        </p:txBody>
      </p:sp>
    </p:spTree>
    <p:extLst>
      <p:ext uri="{BB962C8B-B14F-4D97-AF65-F5344CB8AC3E}">
        <p14:creationId xmlns:p14="http://schemas.microsoft.com/office/powerpoint/2010/main" val="160668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Recap: Using State Dislocated Worker funds</a:t>
            </a:r>
          </a:p>
        </p:txBody>
      </p:sp>
      <p:sp>
        <p:nvSpPr>
          <p:cNvPr id="3" name="Content Placeholder 2"/>
          <p:cNvSpPr>
            <a:spLocks noGrp="1"/>
          </p:cNvSpPr>
          <p:nvPr>
            <p:ph idx="1"/>
          </p:nvPr>
        </p:nvSpPr>
        <p:spPr/>
        <p:txBody>
          <a:bodyPr>
            <a:normAutofit fontScale="92500" lnSpcReduction="10000"/>
          </a:bodyPr>
          <a:lstStyle/>
          <a:p>
            <a:pPr lvl="0"/>
            <a:r>
              <a:rPr lang="en-US" dirty="0"/>
              <a:t>If using State Dislocated Worker funds, the training institution does not need to be listed on the ETPL, however the training does need to meet the eligibility criteria. </a:t>
            </a:r>
          </a:p>
          <a:p>
            <a:pPr lvl="0"/>
            <a:r>
              <a:rPr lang="en-US" dirty="0"/>
              <a:t>The training institution DOES need to be registered, licensed, or exempt by OHE:</a:t>
            </a:r>
          </a:p>
          <a:p>
            <a:pPr lvl="1"/>
            <a:r>
              <a:rPr lang="en-US" dirty="0"/>
              <a:t>You can find lists of </a:t>
            </a:r>
            <a:r>
              <a:rPr lang="en-US" u="sng" dirty="0">
                <a:hlinkClick r:id="rId3"/>
              </a:rPr>
              <a:t>registered training institutions</a:t>
            </a:r>
            <a:r>
              <a:rPr lang="en-US" dirty="0"/>
              <a:t> and</a:t>
            </a:r>
            <a:r>
              <a:rPr lang="en-US" u="sng" dirty="0">
                <a:hlinkClick r:id="rId4"/>
              </a:rPr>
              <a:t> licensed career schools</a:t>
            </a:r>
            <a:r>
              <a:rPr lang="en-US" dirty="0"/>
              <a:t> on OHE’s website. And out-of-state institutions recognized by OHE on </a:t>
            </a:r>
            <a:r>
              <a:rPr lang="en-US" dirty="0">
                <a:hlinkClick r:id="rId5"/>
              </a:rPr>
              <a:t>SARA</a:t>
            </a:r>
            <a:r>
              <a:rPr lang="en-US" dirty="0"/>
              <a:t>. </a:t>
            </a:r>
          </a:p>
          <a:p>
            <a:pPr lvl="1"/>
            <a:r>
              <a:rPr lang="en-US" dirty="0"/>
              <a:t>There is not an online list of exemptions, as exemption letters issued by OHE expire two years after issuance. </a:t>
            </a:r>
          </a:p>
          <a:p>
            <a:r>
              <a:rPr lang="en-US" dirty="0"/>
              <a:t>Proof of registered (print out from OHE website or SARA), licensed (print out from OHE website), or exemption status is required in the case file. </a:t>
            </a:r>
          </a:p>
          <a:p>
            <a:endParaRPr lang="en-US" dirty="0"/>
          </a:p>
        </p:txBody>
      </p:sp>
    </p:spTree>
    <p:extLst>
      <p:ext uri="{BB962C8B-B14F-4D97-AF65-F5344CB8AC3E}">
        <p14:creationId xmlns:p14="http://schemas.microsoft.com/office/powerpoint/2010/main" val="263812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3200" dirty="0"/>
              <a:t>The Eligible Training Provider List (ETPL) has two components: </a:t>
            </a:r>
          </a:p>
          <a:p>
            <a:pPr lvl="1"/>
            <a:r>
              <a:rPr lang="en-US" sz="2800" dirty="0"/>
              <a:t>the </a:t>
            </a:r>
            <a:r>
              <a:rPr lang="en-US" sz="2800" b="1" dirty="0"/>
              <a:t>Career and Education Explorer</a:t>
            </a:r>
            <a:r>
              <a:rPr lang="en-US" sz="2800" dirty="0"/>
              <a:t>, the public-facing website which will be able to be accessed and searched by the general public, and </a:t>
            </a:r>
          </a:p>
          <a:p>
            <a:pPr lvl="1"/>
            <a:r>
              <a:rPr lang="en-US" sz="2800" dirty="0"/>
              <a:t>the </a:t>
            </a:r>
            <a:r>
              <a:rPr lang="en-US" sz="2800" b="1" dirty="0"/>
              <a:t>Training Provider Portal</a:t>
            </a:r>
            <a:r>
              <a:rPr lang="en-US" sz="2800" dirty="0"/>
              <a:t>, which is a secure website for training providers to add and edit information about their trainings.</a:t>
            </a:r>
          </a:p>
        </p:txBody>
      </p:sp>
    </p:spTree>
    <p:extLst>
      <p:ext uri="{BB962C8B-B14F-4D97-AF65-F5344CB8AC3E}">
        <p14:creationId xmlns:p14="http://schemas.microsoft.com/office/powerpoint/2010/main" val="136985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DEED works with the Minnesota State System</a:t>
            </a:r>
          </a:p>
        </p:txBody>
      </p:sp>
      <p:sp>
        <p:nvSpPr>
          <p:cNvPr id="3" name="Content Placeholder 2"/>
          <p:cNvSpPr>
            <a:spLocks noGrp="1"/>
          </p:cNvSpPr>
          <p:nvPr>
            <p:ph idx="1"/>
          </p:nvPr>
        </p:nvSpPr>
        <p:spPr>
          <a:xfrm>
            <a:off x="838200" y="1335280"/>
            <a:ext cx="10515600" cy="5370319"/>
          </a:xfrm>
        </p:spPr>
        <p:txBody>
          <a:bodyPr>
            <a:normAutofit/>
          </a:bodyPr>
          <a:lstStyle/>
          <a:p>
            <a:r>
              <a:rPr lang="en-US" dirty="0"/>
              <a:t>DEED receives bulk uploads from the Minnesota State Colleges and Universities monthly.</a:t>
            </a:r>
          </a:p>
          <a:p>
            <a:pPr lvl="1"/>
            <a:r>
              <a:rPr lang="en-US" dirty="0"/>
              <a:t>The bulk upload is for-credit program offerings. </a:t>
            </a:r>
          </a:p>
          <a:p>
            <a:r>
              <a:rPr lang="en-US" dirty="0"/>
              <a:t>The MinnState requests WIOA-certification for all for-credit programs.</a:t>
            </a:r>
          </a:p>
          <a:p>
            <a:r>
              <a:rPr lang="en-US" dirty="0"/>
              <a:t>Non-credit training updates are manual and decentralized. Each campus may designate someone on the non-credit side to have access to the Training Provider Portal to add/update and request WIOA-certification for non-credit courses.</a:t>
            </a:r>
          </a:p>
          <a:p>
            <a:r>
              <a:rPr lang="en-US" dirty="0"/>
              <a:t>Third party training providers are not allowed on the ETPL.</a:t>
            </a:r>
          </a:p>
        </p:txBody>
      </p:sp>
    </p:spTree>
    <p:extLst>
      <p:ext uri="{BB962C8B-B14F-4D97-AF65-F5344CB8AC3E}">
        <p14:creationId xmlns:p14="http://schemas.microsoft.com/office/powerpoint/2010/main" val="291300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D158-F9EC-40F7-94EA-87D5BE3F17F0}"/>
              </a:ext>
            </a:extLst>
          </p:cNvPr>
          <p:cNvSpPr>
            <a:spLocks noGrp="1"/>
          </p:cNvSpPr>
          <p:nvPr>
            <p:ph type="title"/>
          </p:nvPr>
        </p:nvSpPr>
        <p:spPr/>
        <p:txBody>
          <a:bodyPr/>
          <a:lstStyle/>
          <a:p>
            <a:r>
              <a:rPr lang="en-US" dirty="0"/>
              <a:t>How DEED Works with University of Minnesota</a:t>
            </a:r>
          </a:p>
        </p:txBody>
      </p:sp>
      <p:sp>
        <p:nvSpPr>
          <p:cNvPr id="3" name="Content Placeholder 2">
            <a:extLst>
              <a:ext uri="{FF2B5EF4-FFF2-40B4-BE49-F238E27FC236}">
                <a16:creationId xmlns:a16="http://schemas.microsoft.com/office/drawing/2014/main" id="{3BBD327D-54EE-4A3D-A3D3-6F307AE7A20A}"/>
              </a:ext>
            </a:extLst>
          </p:cNvPr>
          <p:cNvSpPr>
            <a:spLocks noGrp="1"/>
          </p:cNvSpPr>
          <p:nvPr>
            <p:ph idx="1"/>
          </p:nvPr>
        </p:nvSpPr>
        <p:spPr/>
        <p:txBody>
          <a:bodyPr/>
          <a:lstStyle/>
          <a:p>
            <a:r>
              <a:rPr lang="en-US" dirty="0"/>
              <a:t>Currently all University of Minnesota offerings are manual.</a:t>
            </a:r>
          </a:p>
          <a:p>
            <a:r>
              <a:rPr lang="en-US" dirty="0"/>
              <a:t>DEED is planning with the University of Minnesota’s Office of Institutional Research to establish a bulk uploads process for their for-credit programs.</a:t>
            </a:r>
          </a:p>
        </p:txBody>
      </p:sp>
    </p:spTree>
    <p:extLst>
      <p:ext uri="{BB962C8B-B14F-4D97-AF65-F5344CB8AC3E}">
        <p14:creationId xmlns:p14="http://schemas.microsoft.com/office/powerpoint/2010/main" val="380835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9127-77E8-493E-B826-293B48C79E14}"/>
              </a:ext>
            </a:extLst>
          </p:cNvPr>
          <p:cNvSpPr>
            <a:spLocks noGrp="1"/>
          </p:cNvSpPr>
          <p:nvPr>
            <p:ph type="ctrTitle"/>
          </p:nvPr>
        </p:nvSpPr>
        <p:spPr>
          <a:solidFill>
            <a:schemeClr val="accent2">
              <a:lumMod val="20000"/>
              <a:lumOff val="80000"/>
            </a:schemeClr>
          </a:solidFill>
        </p:spPr>
        <p:txBody>
          <a:bodyPr/>
          <a:lstStyle/>
          <a:p>
            <a:r>
              <a:rPr lang="en-US" dirty="0"/>
              <a:t>COMMON QUESTIONS</a:t>
            </a:r>
          </a:p>
        </p:txBody>
      </p:sp>
    </p:spTree>
    <p:extLst>
      <p:ext uri="{BB962C8B-B14F-4D97-AF65-F5344CB8AC3E}">
        <p14:creationId xmlns:p14="http://schemas.microsoft.com/office/powerpoint/2010/main" val="107815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questions we get from counselors</a:t>
            </a:r>
          </a:p>
        </p:txBody>
      </p:sp>
      <p:sp>
        <p:nvSpPr>
          <p:cNvPr id="3" name="Content Placeholder 2"/>
          <p:cNvSpPr>
            <a:spLocks noGrp="1"/>
          </p:cNvSpPr>
          <p:nvPr>
            <p:ph idx="1"/>
          </p:nvPr>
        </p:nvSpPr>
        <p:spPr>
          <a:xfrm>
            <a:off x="428625" y="1335280"/>
            <a:ext cx="11272837" cy="5370319"/>
          </a:xfrm>
        </p:spPr>
        <p:txBody>
          <a:bodyPr>
            <a:normAutofit fontScale="62500" lnSpcReduction="20000"/>
          </a:bodyPr>
          <a:lstStyle/>
          <a:p>
            <a:r>
              <a:rPr lang="en-US" sz="3200" dirty="0"/>
              <a:t>What about certification/credentialing tests? </a:t>
            </a:r>
            <a:endParaRPr lang="en-US" sz="3200" dirty="0">
              <a:sym typeface="Wingdings" panose="05000000000000000000" pitchFamily="2" charset="2"/>
            </a:endParaRPr>
          </a:p>
          <a:p>
            <a:pPr lvl="1"/>
            <a:r>
              <a:rPr lang="en-US" sz="3200" dirty="0">
                <a:sym typeface="Wingdings" panose="05000000000000000000" pitchFamily="2" charset="2"/>
              </a:rPr>
              <a:t>Tests are not training and won’t be on the ETPL. Organizations that provide training AND access to a test for certification/credential may be listed on the ETPL.</a:t>
            </a:r>
          </a:p>
          <a:p>
            <a:r>
              <a:rPr lang="en-US" sz="3200" dirty="0">
                <a:sym typeface="Wingdings" panose="05000000000000000000" pitchFamily="2" charset="2"/>
              </a:rPr>
              <a:t>Can I use this training provider? </a:t>
            </a:r>
          </a:p>
          <a:p>
            <a:pPr lvl="1"/>
            <a:r>
              <a:rPr lang="en-US" sz="3200" dirty="0">
                <a:sym typeface="Wingdings" panose="05000000000000000000" pitchFamily="2" charset="2"/>
              </a:rPr>
              <a:t>For State Dislocated Worker: yes, if they are registered, licensed or exemption with OHE or on another state’s ETPL or listed on SARA (for State Dislocated Worker). For WIOA Title I: yes, if the program is on the ETPL in Minnesota or another state.</a:t>
            </a:r>
          </a:p>
          <a:p>
            <a:r>
              <a:rPr lang="en-US" sz="3200" dirty="0">
                <a:sym typeface="Wingdings" panose="05000000000000000000" pitchFamily="2" charset="2"/>
              </a:rPr>
              <a:t>Can you connect with this training provider and get them through the OHE process or join the ETPL? </a:t>
            </a:r>
          </a:p>
          <a:p>
            <a:pPr lvl="1"/>
            <a:r>
              <a:rPr lang="en-US" sz="3200" dirty="0">
                <a:sym typeface="Wingdings" panose="05000000000000000000" pitchFamily="2" charset="2"/>
              </a:rPr>
              <a:t>Sure, but we can’t make them. (Email preferred. With COVID and telework, ETPL Administration currently does not have a work phone.)</a:t>
            </a:r>
          </a:p>
          <a:p>
            <a:r>
              <a:rPr lang="en-US" sz="3200" dirty="0">
                <a:sym typeface="Wingdings" panose="05000000000000000000" pitchFamily="2" charset="2"/>
              </a:rPr>
              <a:t>Can I get a printed copy of the ETPL?	</a:t>
            </a:r>
          </a:p>
          <a:p>
            <a:pPr lvl="1"/>
            <a:r>
              <a:rPr lang="en-US" sz="3200" dirty="0">
                <a:sym typeface="Wingdings" panose="05000000000000000000" pitchFamily="2" charset="2"/>
              </a:rPr>
              <a:t>No, it changes daily.</a:t>
            </a:r>
          </a:p>
          <a:p>
            <a:endParaRPr lang="en-US" dirty="0"/>
          </a:p>
        </p:txBody>
      </p:sp>
    </p:spTree>
    <p:extLst>
      <p:ext uri="{BB962C8B-B14F-4D97-AF65-F5344CB8AC3E}">
        <p14:creationId xmlns:p14="http://schemas.microsoft.com/office/powerpoint/2010/main" val="356163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we get from participants </a:t>
            </a:r>
          </a:p>
        </p:txBody>
      </p:sp>
      <p:sp>
        <p:nvSpPr>
          <p:cNvPr id="3" name="Content Placeholder 2"/>
          <p:cNvSpPr>
            <a:spLocks noGrp="1"/>
          </p:cNvSpPr>
          <p:nvPr>
            <p:ph idx="1"/>
          </p:nvPr>
        </p:nvSpPr>
        <p:spPr/>
        <p:txBody>
          <a:bodyPr/>
          <a:lstStyle/>
          <a:p>
            <a:r>
              <a:rPr lang="en-US" dirty="0">
                <a:sym typeface="Wingdings" panose="05000000000000000000" pitchFamily="2" charset="2"/>
              </a:rPr>
              <a:t>I’m a Dislocated Worker participant; and I want this training. Can you help? </a:t>
            </a:r>
          </a:p>
          <a:p>
            <a:pPr lvl="1"/>
            <a:r>
              <a:rPr lang="en-US" dirty="0">
                <a:sym typeface="Wingdings" panose="05000000000000000000" pitchFamily="2" charset="2"/>
              </a:rPr>
              <a:t> Sure, I’ll try. And I’ll be reaching out to your employment counselor to let them know that we’ve spoken.</a:t>
            </a:r>
          </a:p>
          <a:p>
            <a:r>
              <a:rPr lang="en-US" dirty="0">
                <a:sym typeface="Wingdings" panose="05000000000000000000" pitchFamily="2" charset="2"/>
              </a:rPr>
              <a:t>I  heard that I can get WIOA money for fund my training; how do I do that? </a:t>
            </a:r>
          </a:p>
          <a:p>
            <a:pPr lvl="1"/>
            <a:r>
              <a:rPr lang="en-US" dirty="0">
                <a:sym typeface="Wingdings" panose="05000000000000000000" pitchFamily="2" charset="2"/>
              </a:rPr>
              <a:t>Let me connect you to your local CareerForce location. They can help determine if you are eligible for WIOA or another workforce training program that might help funding training.</a:t>
            </a:r>
          </a:p>
          <a:p>
            <a:endParaRPr lang="en-US" dirty="0"/>
          </a:p>
        </p:txBody>
      </p:sp>
    </p:spTree>
    <p:extLst>
      <p:ext uri="{BB962C8B-B14F-4D97-AF65-F5344CB8AC3E}">
        <p14:creationId xmlns:p14="http://schemas.microsoft.com/office/powerpoint/2010/main" val="38910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tell training providers </a:t>
            </a:r>
          </a:p>
        </p:txBody>
      </p:sp>
      <p:sp>
        <p:nvSpPr>
          <p:cNvPr id="3" name="Content Placeholder 2"/>
          <p:cNvSpPr>
            <a:spLocks noGrp="1"/>
          </p:cNvSpPr>
          <p:nvPr>
            <p:ph idx="1"/>
          </p:nvPr>
        </p:nvSpPr>
        <p:spPr/>
        <p:txBody>
          <a:bodyPr>
            <a:normAutofit/>
          </a:bodyPr>
          <a:lstStyle/>
          <a:p>
            <a:r>
              <a:rPr lang="en-US" dirty="0"/>
              <a:t>All workforce training programs with training are eligibility-based.</a:t>
            </a:r>
          </a:p>
          <a:p>
            <a:pPr lvl="1"/>
            <a:r>
              <a:rPr lang="en-US" dirty="0"/>
              <a:t>This means there are enrollment requirements a customer must meet.</a:t>
            </a:r>
          </a:p>
          <a:p>
            <a:r>
              <a:rPr lang="en-US" dirty="0"/>
              <a:t>WIOA program participants work with their employment counselors to set an employment plan, which may include training to help them reach their goal.</a:t>
            </a:r>
          </a:p>
          <a:p>
            <a:r>
              <a:rPr lang="en-US" dirty="0"/>
              <a:t>It’s very important that the employment counselor drives the relationship with the client.</a:t>
            </a:r>
          </a:p>
          <a:p>
            <a:pPr lvl="1"/>
            <a:r>
              <a:rPr lang="en-US" dirty="0"/>
              <a:t>WIOA Title I mandates that customers are provided with training options (like the ETPL) to make an informed choice.</a:t>
            </a:r>
          </a:p>
        </p:txBody>
      </p:sp>
    </p:spTree>
    <p:extLst>
      <p:ext uri="{BB962C8B-B14F-4D97-AF65-F5344CB8AC3E}">
        <p14:creationId xmlns:p14="http://schemas.microsoft.com/office/powerpoint/2010/main" val="363989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4286250" y="3521123"/>
            <a:ext cx="7067550" cy="2681374"/>
          </a:xfrm>
        </p:spPr>
        <p:txBody>
          <a:bodyPr>
            <a:normAutofit/>
          </a:bodyPr>
          <a:lstStyle/>
          <a:p>
            <a:pPr algn="l"/>
            <a:r>
              <a:rPr lang="en-US" sz="3200" dirty="0"/>
              <a:t>ETPL Administrator           </a:t>
            </a:r>
          </a:p>
          <a:p>
            <a:pPr algn="l"/>
            <a:r>
              <a:rPr lang="en-US" sz="3200" dirty="0"/>
              <a:t>etpl.deed@state.mn.us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23" y="3592597"/>
            <a:ext cx="3720093" cy="2946314"/>
          </a:xfrm>
          <a:prstGeom prst="rect">
            <a:avLst/>
          </a:prstGeom>
        </p:spPr>
      </p:pic>
    </p:spTree>
    <p:extLst>
      <p:ext uri="{BB962C8B-B14F-4D97-AF65-F5344CB8AC3E}">
        <p14:creationId xmlns:p14="http://schemas.microsoft.com/office/powerpoint/2010/main" val="256113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(cont.)</a:t>
            </a:r>
          </a:p>
        </p:txBody>
      </p:sp>
      <p:sp>
        <p:nvSpPr>
          <p:cNvPr id="3" name="Content Placeholder 2"/>
          <p:cNvSpPr>
            <a:spLocks noGrp="1"/>
          </p:cNvSpPr>
          <p:nvPr>
            <p:ph idx="1"/>
          </p:nvPr>
        </p:nvSpPr>
        <p:spPr/>
        <p:txBody>
          <a:bodyPr>
            <a:normAutofit/>
          </a:bodyPr>
          <a:lstStyle/>
          <a:p>
            <a:r>
              <a:rPr lang="en-US" dirty="0"/>
              <a:t>Under federal WIOA law, all states are required to maintain a list of eligible training providers. In Minnesota, the Department of Employment and Economic Development (DEED) administers this list.  </a:t>
            </a:r>
          </a:p>
          <a:p>
            <a:r>
              <a:rPr lang="en-US" dirty="0"/>
              <a:t>The ETPL is </a:t>
            </a:r>
            <a:r>
              <a:rPr lang="en-US" b="1" dirty="0"/>
              <a:t>required</a:t>
            </a:r>
            <a:r>
              <a:rPr lang="en-US" dirty="0"/>
              <a:t> for WIOA Title I (Adult, Dislocated Worker and Youth) program.</a:t>
            </a:r>
          </a:p>
          <a:p>
            <a:endParaRPr lang="en-US" dirty="0"/>
          </a:p>
        </p:txBody>
      </p:sp>
    </p:spTree>
    <p:extLst>
      <p:ext uri="{BB962C8B-B14F-4D97-AF65-F5344CB8AC3E}">
        <p14:creationId xmlns:p14="http://schemas.microsoft.com/office/powerpoint/2010/main" val="357814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897" y="287065"/>
            <a:ext cx="3521927" cy="3670573"/>
          </a:xfrm>
        </p:spPr>
        <p:txBody>
          <a:bodyPr>
            <a:normAutofit/>
          </a:bodyPr>
          <a:lstStyle/>
          <a:p>
            <a:pPr algn="ctr"/>
            <a:br>
              <a:rPr lang="en-US" dirty="0"/>
            </a:br>
            <a:r>
              <a:rPr lang="en-US" dirty="0"/>
              <a:t>Who’s on the ETPL?</a:t>
            </a:r>
            <a:br>
              <a:rPr lang="en-US" dirty="0"/>
            </a:br>
            <a:endParaRPr lang="en-US" dirty="0"/>
          </a:p>
        </p:txBody>
      </p:sp>
      <p:sp>
        <p:nvSpPr>
          <p:cNvPr id="3" name="Text Placeholder 2"/>
          <p:cNvSpPr>
            <a:spLocks noGrp="1"/>
          </p:cNvSpPr>
          <p:nvPr>
            <p:ph type="body" sz="quarter" idx="13"/>
          </p:nvPr>
        </p:nvSpPr>
        <p:spPr>
          <a:xfrm>
            <a:off x="815975" y="3211513"/>
            <a:ext cx="3521849" cy="2897457"/>
          </a:xfrm>
        </p:spPr>
        <p:txBody>
          <a:bodyPr>
            <a:normAutofit fontScale="92500" lnSpcReduction="10000"/>
          </a:bodyPr>
          <a:lstStyle/>
          <a:p>
            <a:pPr marL="0" indent="0" algn="ctr">
              <a:buNone/>
            </a:pPr>
            <a:r>
              <a:rPr lang="en-US" sz="3000" dirty="0"/>
              <a:t>Check out the Career and Education Explorer data tool for a current list of institutions: </a:t>
            </a:r>
          </a:p>
          <a:p>
            <a:pPr marL="0" indent="0" algn="ctr">
              <a:buNone/>
            </a:pPr>
            <a:r>
              <a:rPr lang="en-US" sz="3000" dirty="0"/>
              <a:t>mn.gov/deed/careers</a:t>
            </a:r>
          </a:p>
        </p:txBody>
      </p:sp>
      <p:pic>
        <p:nvPicPr>
          <p:cNvPr id="7" name="Picture Placeholder 6"/>
          <p:cNvPicPr>
            <a:picLocks noGrp="1" noChangeAspect="1"/>
          </p:cNvPicPr>
          <p:nvPr>
            <p:ph type="pic" sz="quarter" idx="10"/>
          </p:nvPr>
        </p:nvPicPr>
        <p:blipFill rotWithShape="1">
          <a:blip r:embed="rId3"/>
          <a:srcRect t="10549" r="1890" b="5964"/>
          <a:stretch/>
        </p:blipFill>
        <p:spPr>
          <a:xfrm>
            <a:off x="4976787" y="700088"/>
            <a:ext cx="6241478" cy="3257551"/>
          </a:xfrm>
          <a:prstGeom prst="rect">
            <a:avLst/>
          </a:prstGeom>
        </p:spPr>
      </p:pic>
    </p:spTree>
    <p:extLst>
      <p:ext uri="{BB962C8B-B14F-4D97-AF65-F5344CB8AC3E}">
        <p14:creationId xmlns:p14="http://schemas.microsoft.com/office/powerpoint/2010/main" val="292818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on the ETPL?</a:t>
            </a:r>
          </a:p>
        </p:txBody>
      </p:sp>
      <p:sp>
        <p:nvSpPr>
          <p:cNvPr id="3" name="Content Placeholder 2"/>
          <p:cNvSpPr>
            <a:spLocks noGrp="1"/>
          </p:cNvSpPr>
          <p:nvPr>
            <p:ph idx="1"/>
          </p:nvPr>
        </p:nvSpPr>
        <p:spPr/>
        <p:txBody>
          <a:bodyPr>
            <a:normAutofit/>
          </a:bodyPr>
          <a:lstStyle/>
          <a:p>
            <a:pPr marL="0" indent="0">
              <a:buNone/>
            </a:pPr>
            <a:r>
              <a:rPr lang="en-US" dirty="0"/>
              <a:t>Program customers can find course and program information, including:</a:t>
            </a:r>
          </a:p>
          <a:p>
            <a:pPr lvl="1"/>
            <a:r>
              <a:rPr lang="en-US" dirty="0"/>
              <a:t>A description of the training</a:t>
            </a:r>
          </a:p>
          <a:p>
            <a:pPr lvl="1"/>
            <a:r>
              <a:rPr lang="en-US" dirty="0"/>
              <a:t>Length of training</a:t>
            </a:r>
          </a:p>
          <a:p>
            <a:pPr lvl="1"/>
            <a:r>
              <a:rPr lang="en-US" dirty="0"/>
              <a:t>Credits or contact hours needed for completion</a:t>
            </a:r>
          </a:p>
          <a:p>
            <a:pPr lvl="1"/>
            <a:r>
              <a:rPr lang="en-US" dirty="0"/>
              <a:t>Tuition and fees</a:t>
            </a:r>
          </a:p>
          <a:p>
            <a:pPr lvl="1"/>
            <a:r>
              <a:rPr lang="en-US" dirty="0"/>
              <a:t>Award or credential issued after completion of training</a:t>
            </a:r>
          </a:p>
          <a:p>
            <a:pPr lvl="1"/>
            <a:r>
              <a:rPr lang="en-US" dirty="0"/>
              <a:t>WIOA certification or non-credentialed training designation for each program</a:t>
            </a:r>
          </a:p>
          <a:p>
            <a:pPr lvl="1"/>
            <a:r>
              <a:rPr lang="en-US" dirty="0"/>
              <a:t>In Planning Stages: Increased performance information about courses and programs</a:t>
            </a:r>
          </a:p>
          <a:p>
            <a:pPr marL="0" indent="0">
              <a:buNone/>
            </a:pPr>
            <a:endParaRPr lang="en-US" dirty="0"/>
          </a:p>
        </p:txBody>
      </p:sp>
    </p:spTree>
    <p:extLst>
      <p:ext uri="{BB962C8B-B14F-4D97-AF65-F5344CB8AC3E}">
        <p14:creationId xmlns:p14="http://schemas.microsoft.com/office/powerpoint/2010/main" val="340938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0CFB-D21A-41FB-AAFB-47A5A6CF6C8B}"/>
              </a:ext>
            </a:extLst>
          </p:cNvPr>
          <p:cNvSpPr>
            <a:spLocks noGrp="1"/>
          </p:cNvSpPr>
          <p:nvPr>
            <p:ph type="ctrTitle"/>
          </p:nvPr>
        </p:nvSpPr>
        <p:spPr>
          <a:xfrm>
            <a:off x="0" y="0"/>
            <a:ext cx="12192000" cy="1199223"/>
          </a:xfrm>
          <a:solidFill>
            <a:schemeClr val="accent2">
              <a:lumMod val="20000"/>
              <a:lumOff val="80000"/>
            </a:schemeClr>
          </a:solidFill>
        </p:spPr>
        <p:txBody>
          <a:bodyPr/>
          <a:lstStyle/>
          <a:p>
            <a:r>
              <a:rPr lang="en-US" dirty="0"/>
              <a:t>How a School Becomes an </a:t>
            </a:r>
            <a:r>
              <a:rPr lang="en-US" dirty="0">
                <a:hlinkClick r:id="rId3"/>
              </a:rPr>
              <a:t>Eligible Training Provider</a:t>
            </a:r>
            <a:endParaRPr lang="en-US" dirty="0"/>
          </a:p>
        </p:txBody>
      </p:sp>
      <p:sp>
        <p:nvSpPr>
          <p:cNvPr id="4" name="TextBox 3">
            <a:extLst>
              <a:ext uri="{FF2B5EF4-FFF2-40B4-BE49-F238E27FC236}">
                <a16:creationId xmlns:a16="http://schemas.microsoft.com/office/drawing/2014/main" id="{03F31151-DDC9-4CA0-B9B2-66AEB789D837}"/>
              </a:ext>
            </a:extLst>
          </p:cNvPr>
          <p:cNvSpPr txBox="1"/>
          <p:nvPr/>
        </p:nvSpPr>
        <p:spPr>
          <a:xfrm>
            <a:off x="428625" y="1199223"/>
            <a:ext cx="11763375" cy="4758354"/>
          </a:xfrm>
          <a:prstGeom prst="rect">
            <a:avLst/>
          </a:prstGeom>
          <a:noFill/>
        </p:spPr>
        <p:txBody>
          <a:bodyPr wrap="square" rtlCol="0">
            <a:spAutoFit/>
          </a:bodyPr>
          <a:lstStyle/>
          <a:p>
            <a:pPr>
              <a:lnSpc>
                <a:spcPct val="150000"/>
              </a:lnSpc>
            </a:pPr>
            <a:endParaRPr lang="en-US" dirty="0"/>
          </a:p>
          <a:p>
            <a:pPr indent="-457200">
              <a:lnSpc>
                <a:spcPct val="150000"/>
              </a:lnSpc>
            </a:pPr>
            <a:r>
              <a:rPr lang="en-US" sz="2800" dirty="0"/>
              <a:t>Step 1: Training Provider must meet and submit initial eligibility criteria</a:t>
            </a:r>
          </a:p>
          <a:p>
            <a:pPr indent="-914400">
              <a:lnSpc>
                <a:spcPct val="150000"/>
              </a:lnSpc>
            </a:pPr>
            <a:r>
              <a:rPr lang="en-US" sz="2800" dirty="0"/>
              <a:t>Step 2: Training Provider creates user profile in ETPL Provider Portal</a:t>
            </a:r>
          </a:p>
          <a:p>
            <a:pPr>
              <a:lnSpc>
                <a:spcPct val="150000"/>
              </a:lnSpc>
            </a:pPr>
            <a:r>
              <a:rPr lang="en-US" sz="2800" dirty="0"/>
              <a:t>	 </a:t>
            </a:r>
            <a:r>
              <a:rPr lang="en-US" sz="2000" dirty="0"/>
              <a:t>PAUSE: ETPL Administration activates user account</a:t>
            </a:r>
            <a:endParaRPr lang="en-US" sz="2800" dirty="0"/>
          </a:p>
          <a:p>
            <a:pPr>
              <a:lnSpc>
                <a:spcPct val="150000"/>
              </a:lnSpc>
            </a:pPr>
            <a:r>
              <a:rPr lang="en-US" sz="2800" dirty="0"/>
              <a:t>Step 3: Training Provider provides information about programs and courses</a:t>
            </a:r>
          </a:p>
          <a:p>
            <a:pPr>
              <a:lnSpc>
                <a:spcPct val="150000"/>
              </a:lnSpc>
            </a:pPr>
            <a:r>
              <a:rPr lang="en-US" sz="2800" dirty="0"/>
              <a:t>	</a:t>
            </a:r>
            <a:r>
              <a:rPr lang="en-US" sz="2000" dirty="0"/>
              <a:t>PAUSE: ETPL Administration approves each training listed on the ETPL</a:t>
            </a:r>
          </a:p>
          <a:p>
            <a:pPr>
              <a:lnSpc>
                <a:spcPct val="150000"/>
              </a:lnSpc>
            </a:pPr>
            <a:r>
              <a:rPr lang="en-US" sz="2800" dirty="0"/>
              <a:t>Step 4: Training Provider must continue to meet eligibility requirements</a:t>
            </a:r>
          </a:p>
          <a:p>
            <a:pPr>
              <a:lnSpc>
                <a:spcPct val="150000"/>
              </a:lnSpc>
            </a:pPr>
            <a:endParaRPr lang="en-US" dirty="0"/>
          </a:p>
        </p:txBody>
      </p:sp>
    </p:spTree>
    <p:extLst>
      <p:ext uri="{BB962C8B-B14F-4D97-AF65-F5344CB8AC3E}">
        <p14:creationId xmlns:p14="http://schemas.microsoft.com/office/powerpoint/2010/main" val="334895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Training Provider must submit initial eligibility criteria </a:t>
            </a:r>
          </a:p>
        </p:txBody>
      </p:sp>
      <p:sp>
        <p:nvSpPr>
          <p:cNvPr id="3" name="Content Placeholder 2"/>
          <p:cNvSpPr>
            <a:spLocks noGrp="1"/>
          </p:cNvSpPr>
          <p:nvPr>
            <p:ph idx="1"/>
          </p:nvPr>
        </p:nvSpPr>
        <p:spPr>
          <a:xfrm>
            <a:off x="698500" y="1335281"/>
            <a:ext cx="10655300" cy="4841682"/>
          </a:xfrm>
        </p:spPr>
        <p:txBody>
          <a:bodyPr>
            <a:normAutofit fontScale="85000" lnSpcReduction="10000"/>
          </a:bodyPr>
          <a:lstStyle/>
          <a:p>
            <a:r>
              <a:rPr lang="en-US" sz="2800" dirty="0"/>
              <a:t>No training provider is required to be listed on the ETPL. It is completely voluntary.</a:t>
            </a:r>
          </a:p>
          <a:p>
            <a:r>
              <a:rPr lang="en-US" sz="2800" dirty="0"/>
              <a:t>In Minnesota, a training provider must meet two requirements to be listed:</a:t>
            </a:r>
          </a:p>
          <a:p>
            <a:pPr lvl="1"/>
            <a:r>
              <a:rPr lang="en-US" sz="2400" dirty="0"/>
              <a:t>Have a public, physical location in Minnesota</a:t>
            </a:r>
          </a:p>
          <a:p>
            <a:pPr lvl="1"/>
            <a:r>
              <a:rPr lang="en-US" sz="2400" dirty="0"/>
              <a:t>The institution must be licensed, registered, or legally exempted by the Minnesota Office of Higher Education (OHE), with a few exceptions based on specific occupations.</a:t>
            </a:r>
          </a:p>
          <a:p>
            <a:pPr lvl="2"/>
            <a:r>
              <a:rPr lang="en-US" sz="2100" dirty="0"/>
              <a:t>Examples of training organization that OHE does not regulate include CDL/truck driving, flight school some medical training, and state or national registered apprenticeship programs.</a:t>
            </a:r>
          </a:p>
          <a:p>
            <a:r>
              <a:rPr lang="en-US" sz="2800" dirty="0"/>
              <a:t>State- or federally-approved registered apprenticeship programs (RAPs) are automatically eligible to join the ETPL. However, RAPs opt-in to being listed.</a:t>
            </a:r>
          </a:p>
        </p:txBody>
      </p:sp>
    </p:spTree>
    <p:extLst>
      <p:ext uri="{BB962C8B-B14F-4D97-AF65-F5344CB8AC3E}">
        <p14:creationId xmlns:p14="http://schemas.microsoft.com/office/powerpoint/2010/main" val="7542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(detour) What does OHE do?</a:t>
            </a:r>
          </a:p>
        </p:txBody>
      </p:sp>
      <p:sp>
        <p:nvSpPr>
          <p:cNvPr id="3" name="Content Placeholder 2"/>
          <p:cNvSpPr>
            <a:spLocks noGrp="1"/>
          </p:cNvSpPr>
          <p:nvPr>
            <p:ph idx="1"/>
          </p:nvPr>
        </p:nvSpPr>
        <p:spPr>
          <a:xfrm>
            <a:off x="838200" y="1335281"/>
            <a:ext cx="10515600" cy="5201706"/>
          </a:xfrm>
        </p:spPr>
        <p:txBody>
          <a:bodyPr>
            <a:normAutofit/>
          </a:bodyPr>
          <a:lstStyle/>
          <a:p>
            <a:r>
              <a:rPr lang="en-US" sz="2700" dirty="0"/>
              <a:t>OHE leads the process to license, register, or temporarily exempt (from licensure) trainings offered by  institutions in Minnesota, with a few exceptions based on specific occupations.</a:t>
            </a:r>
          </a:p>
          <a:p>
            <a:r>
              <a:rPr lang="en-US" sz="2700" dirty="0"/>
              <a:t>This licensure and exemption process has a purpose; it ensures that the public is Minnesota is protected if a training provider closes.</a:t>
            </a:r>
          </a:p>
          <a:p>
            <a:pPr lvl="1"/>
            <a:r>
              <a:rPr lang="en-US" sz="2700" dirty="0"/>
              <a:t>This process of licensure or exemption can be a lengthy process. </a:t>
            </a:r>
          </a:p>
          <a:p>
            <a:endParaRPr lang="en-US" sz="2700" dirty="0"/>
          </a:p>
        </p:txBody>
      </p:sp>
    </p:spTree>
    <p:extLst>
      <p:ext uri="{BB962C8B-B14F-4D97-AF65-F5344CB8AC3E}">
        <p14:creationId xmlns:p14="http://schemas.microsoft.com/office/powerpoint/2010/main" val="346537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If the training provider is on Minnesota’s ETPL…</a:t>
            </a:r>
          </a:p>
        </p:txBody>
      </p:sp>
      <p:sp>
        <p:nvSpPr>
          <p:cNvPr id="3" name="Content Placeholder 2"/>
          <p:cNvSpPr>
            <a:spLocks noGrp="1"/>
          </p:cNvSpPr>
          <p:nvPr>
            <p:ph idx="1"/>
          </p:nvPr>
        </p:nvSpPr>
        <p:spPr/>
        <p:txBody>
          <a:bodyPr/>
          <a:lstStyle/>
          <a:p>
            <a:r>
              <a:rPr lang="en-US" dirty="0"/>
              <a:t>It is </a:t>
            </a:r>
            <a:r>
              <a:rPr lang="en-US" dirty="0">
                <a:hlinkClick r:id="rId3"/>
              </a:rPr>
              <a:t>licensed</a:t>
            </a:r>
            <a:r>
              <a:rPr lang="en-US" dirty="0"/>
              <a:t>, </a:t>
            </a:r>
            <a:r>
              <a:rPr lang="en-US" dirty="0">
                <a:hlinkClick r:id="rId4"/>
              </a:rPr>
              <a:t>registered</a:t>
            </a:r>
            <a:r>
              <a:rPr lang="en-US" dirty="0"/>
              <a:t> or exempt with the Office of Higher Education.</a:t>
            </a:r>
          </a:p>
          <a:p>
            <a:r>
              <a:rPr lang="en-US" dirty="0"/>
              <a:t>It has been vetted with the appropriate state agency who regulates that occupational training.</a:t>
            </a:r>
          </a:p>
          <a:p>
            <a:r>
              <a:rPr lang="en-US" dirty="0"/>
              <a:t>It is a state or national registered apprenticeship program.</a:t>
            </a:r>
          </a:p>
          <a:p>
            <a:pPr marL="0" indent="0">
              <a:buNone/>
            </a:pPr>
            <a:endParaRPr lang="en-US" dirty="0"/>
          </a:p>
          <a:p>
            <a:pPr marL="0" indent="0">
              <a:buNone/>
            </a:pPr>
            <a:r>
              <a:rPr lang="en-US" b="1" dirty="0"/>
              <a:t>NOTE</a:t>
            </a:r>
            <a:r>
              <a:rPr lang="en-US" dirty="0"/>
              <a:t>: If using WIOA Title I training funds, the </a:t>
            </a:r>
            <a:r>
              <a:rPr lang="en-US" u="sng" dirty="0"/>
              <a:t>program</a:t>
            </a:r>
            <a:r>
              <a:rPr lang="en-US" dirty="0"/>
              <a:t> must be listed on the ETPL. Just seeing the </a:t>
            </a:r>
            <a:r>
              <a:rPr lang="en-US" u="sng" dirty="0"/>
              <a:t>training institution</a:t>
            </a:r>
            <a:r>
              <a:rPr lang="en-US" dirty="0"/>
              <a:t> on the ETPL is not enough.</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1072053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78B604-9059-4F1C-B8E2-C96A71A964D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35284</TotalTime>
  <Words>2766</Words>
  <Application>Microsoft Office PowerPoint</Application>
  <PresentationFormat>Widescreen</PresentationFormat>
  <Paragraphs>207</Paragraphs>
  <Slides>26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NeueHaasGroteskText Std</vt:lpstr>
      <vt:lpstr>MN.IT</vt:lpstr>
      <vt:lpstr>Minnesota’s Eligible Training Provider List (ETPL)</vt:lpstr>
      <vt:lpstr>Introduction</vt:lpstr>
      <vt:lpstr>Introduction (cont.)</vt:lpstr>
      <vt:lpstr> Who’s on the ETPL? </vt:lpstr>
      <vt:lpstr>What’s on the ETPL?</vt:lpstr>
      <vt:lpstr>How a School Becomes an Eligible Training Provider</vt:lpstr>
      <vt:lpstr>Step 1: Training Provider must submit initial eligibility criteria </vt:lpstr>
      <vt:lpstr>Step 1 (detour) What does OHE do?</vt:lpstr>
      <vt:lpstr>Review: If the training provider is on Minnesota’s ETPL…</vt:lpstr>
      <vt:lpstr>Step 2: Training Provider representative creates user profile </vt:lpstr>
      <vt:lpstr>Step 3: Training Provider submits training information </vt:lpstr>
      <vt:lpstr>WIOA-certification &amp; non-credentialed training flags</vt:lpstr>
      <vt:lpstr>Another note about WIOA-certification</vt:lpstr>
      <vt:lpstr>Step 4: Continuing Eligibility</vt:lpstr>
      <vt:lpstr>Step 4: Continuing Eligibility </vt:lpstr>
      <vt:lpstr>VALIDATION and DOCUMENTATION</vt:lpstr>
      <vt:lpstr>Recap: Using WIOA Dislocated Worker and Adult funds</vt:lpstr>
      <vt:lpstr>Reciprocity</vt:lpstr>
      <vt:lpstr>Recap: Using State Dislocated Worker funds</vt:lpstr>
      <vt:lpstr>How DEED works with the Minnesota State System</vt:lpstr>
      <vt:lpstr>How DEED Works with University of Minnesota</vt:lpstr>
      <vt:lpstr>COMMON QUESTIONS</vt:lpstr>
      <vt:lpstr>Common questions we get from counselors</vt:lpstr>
      <vt:lpstr>Questions we get from participants </vt:lpstr>
      <vt:lpstr>What we tell training providers </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Nickles, Crystal (DEED)</cp:lastModifiedBy>
  <cp:revision>976</cp:revision>
  <cp:lastPrinted>2019-11-20T17:52:09Z</cp:lastPrinted>
  <dcterms:created xsi:type="dcterms:W3CDTF">2016-01-06T16:54:03Z</dcterms:created>
  <dcterms:modified xsi:type="dcterms:W3CDTF">2021-02-26T17:02:51Z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