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6858000" cy="9144000"/>
  <p:embeddedFontLst>
    <p:embeddedFont>
      <p:font typeface="Archivo Narrow Bold" panose="020B0604020202020204" charset="0"/>
      <p:regular r:id="rId11"/>
    </p:embeddedFon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2" d="100"/>
          <a:sy n="42" d="100"/>
        </p:scale>
        <p:origin x="78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03517" y="2984473"/>
            <a:ext cx="16680965" cy="4479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434"/>
              </a:lnSpc>
            </a:pPr>
            <a:r>
              <a:rPr lang="en-US" sz="17667">
                <a:solidFill>
                  <a:srgbClr val="FFFFFF"/>
                </a:solidFill>
                <a:latin typeface="Archivo Narrow Bold"/>
              </a:rPr>
              <a:t>COVID-19 UPDATE</a:t>
            </a:r>
          </a:p>
          <a:p>
            <a:pPr algn="ctr">
              <a:lnSpc>
                <a:spcPts val="15547"/>
              </a:lnSpc>
            </a:pPr>
            <a:r>
              <a:rPr lang="en-US" sz="17667" spc="1713">
                <a:solidFill>
                  <a:srgbClr val="FFFFFF"/>
                </a:solidFill>
                <a:latin typeface="Archivo Narrow Bold"/>
              </a:rPr>
              <a:t>5.12.2021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48714" y="2702941"/>
            <a:ext cx="17350210" cy="12058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80"/>
              </a:lnSpc>
              <a:spcBef>
                <a:spcPct val="0"/>
              </a:spcBef>
            </a:pPr>
            <a:r>
              <a:rPr lang="en-US" sz="8500">
                <a:solidFill>
                  <a:srgbClr val="FFFFFF"/>
                </a:solidFill>
                <a:latin typeface="Archivo Narrow Bold"/>
              </a:rPr>
              <a:t>MICHIGAN HAS ADMINISTERED 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343401" y="4152900"/>
            <a:ext cx="9294326" cy="21336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200"/>
              </a:lnSpc>
              <a:spcBef>
                <a:spcPct val="0"/>
              </a:spcBef>
            </a:pPr>
            <a:r>
              <a:rPr lang="en-US" sz="15000" dirty="0">
                <a:solidFill>
                  <a:srgbClr val="38B6FF"/>
                </a:solidFill>
                <a:latin typeface="Archivo Narrow Bold"/>
              </a:rPr>
              <a:t>7.5 MILLION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448714" y="6725410"/>
            <a:ext cx="17350210" cy="12880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827"/>
              </a:lnSpc>
              <a:spcBef>
                <a:spcPct val="0"/>
              </a:spcBef>
            </a:pPr>
            <a:r>
              <a:rPr lang="en-US" sz="9099">
                <a:solidFill>
                  <a:srgbClr val="FFFFFF"/>
                </a:solidFill>
                <a:latin typeface="Archivo Narrow Bold"/>
              </a:rPr>
              <a:t>VACCINES TO DATE.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95490" y="2671402"/>
            <a:ext cx="16097020" cy="50489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887"/>
              </a:lnSpc>
              <a:spcBef>
                <a:spcPct val="0"/>
              </a:spcBef>
            </a:pPr>
            <a:r>
              <a:rPr lang="en-US" sz="9155">
                <a:solidFill>
                  <a:srgbClr val="38B6FF"/>
                </a:solidFill>
                <a:latin typeface="Archivo Narrow Bold"/>
              </a:rPr>
              <a:t>OVER 55%</a:t>
            </a:r>
            <a:r>
              <a:rPr lang="en-US" sz="9155">
                <a:solidFill>
                  <a:srgbClr val="38B4FA"/>
                </a:solidFill>
                <a:latin typeface="Archivo Narrow Bold"/>
              </a:rPr>
              <a:t> </a:t>
            </a:r>
            <a:r>
              <a:rPr lang="en-US" sz="9155">
                <a:solidFill>
                  <a:srgbClr val="FFFFFF"/>
                </a:solidFill>
                <a:latin typeface="Archivo Narrow Bold"/>
              </a:rPr>
              <a:t>OF MICHIGANDERS HAVE RECEIVED THEIR FIRST SHOTS AND OVER </a:t>
            </a:r>
            <a:r>
              <a:rPr lang="en-US" sz="9155">
                <a:solidFill>
                  <a:srgbClr val="38B6FF"/>
                </a:solidFill>
                <a:latin typeface="Archivo Narrow Bold"/>
              </a:rPr>
              <a:t>40% ARE FULLY VACCINATED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28381" y="2424141"/>
            <a:ext cx="16631237" cy="55530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878"/>
              </a:lnSpc>
              <a:spcBef>
                <a:spcPct val="0"/>
              </a:spcBef>
            </a:pPr>
            <a:r>
              <a:rPr lang="en-US" sz="10072">
                <a:solidFill>
                  <a:srgbClr val="FFFFFF"/>
                </a:solidFill>
                <a:latin typeface="Archivo Narrow Bold"/>
              </a:rPr>
              <a:t>CASES ARE DOWN MORE THAN </a:t>
            </a:r>
            <a:r>
              <a:rPr lang="en-US" sz="10072">
                <a:solidFill>
                  <a:srgbClr val="38B6FF"/>
                </a:solidFill>
                <a:latin typeface="Archivo Narrow Bold"/>
              </a:rPr>
              <a:t>60%</a:t>
            </a:r>
            <a:r>
              <a:rPr lang="en-US" sz="10072">
                <a:solidFill>
                  <a:srgbClr val="FFFFFF"/>
                </a:solidFill>
                <a:latin typeface="Archivo Narrow Bold"/>
              </a:rPr>
              <a:t> AND HOSPITALIZATIONS HAVE FALLEN OVER </a:t>
            </a:r>
            <a:r>
              <a:rPr lang="en-US" sz="10072">
                <a:solidFill>
                  <a:srgbClr val="38B6FF"/>
                </a:solidFill>
                <a:latin typeface="Archivo Narrow Bold"/>
              </a:rPr>
              <a:t>30%</a:t>
            </a:r>
            <a:r>
              <a:rPr lang="en-US" sz="10072">
                <a:solidFill>
                  <a:srgbClr val="FFFFFF"/>
                </a:solidFill>
                <a:latin typeface="Archivo Narrow Bold"/>
              </a:rPr>
              <a:t> SINCE OUR MID-APRIL PEAK.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94184" y="2412018"/>
            <a:ext cx="16699632" cy="5548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694"/>
              </a:lnSpc>
            </a:pPr>
            <a:r>
              <a:rPr lang="en-US" sz="8050">
                <a:solidFill>
                  <a:srgbClr val="FFFFFF"/>
                </a:solidFill>
                <a:latin typeface="Archivo Narrow Bold"/>
              </a:rPr>
              <a:t>UNDER STEP ONE, TWO WEEKS AFTER 55% OF MICHIGANDERS 16 AND UP HAVE GOTTEN THEIR FIRST SHOT, </a:t>
            </a:r>
          </a:p>
          <a:p>
            <a:pPr algn="ctr">
              <a:lnSpc>
                <a:spcPts val="8694"/>
              </a:lnSpc>
              <a:spcBef>
                <a:spcPct val="0"/>
              </a:spcBef>
            </a:pPr>
            <a:r>
              <a:rPr lang="en-US" sz="8050">
                <a:solidFill>
                  <a:srgbClr val="38B6FF"/>
                </a:solidFill>
                <a:latin typeface="Archivo Narrow Bold"/>
              </a:rPr>
              <a:t>ALL WORKPLACES WILL BE ALLOWED TO RETURN FOR IN-PERSON WORK.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72252" y="2606263"/>
            <a:ext cx="17143497" cy="56625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85"/>
              </a:lnSpc>
              <a:spcBef>
                <a:spcPct val="0"/>
              </a:spcBef>
            </a:pPr>
            <a:r>
              <a:rPr lang="en-US" sz="8227">
                <a:solidFill>
                  <a:srgbClr val="38B6FF"/>
                </a:solidFill>
                <a:latin typeface="Archivo Narrow Bold"/>
              </a:rPr>
              <a:t>MASKS ARE STILL AN IMPORTANT TOOL TO KEEP YOURSELF, YOUR FAMILY, AND THE MOST VULNERABLE AMONG US SAFE, ESPECIALLY INDOORS.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32866" y="3097233"/>
            <a:ext cx="16622268" cy="41592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107"/>
              </a:lnSpc>
              <a:spcBef>
                <a:spcPct val="0"/>
              </a:spcBef>
            </a:pPr>
            <a:r>
              <a:rPr lang="en-US" sz="7506">
                <a:solidFill>
                  <a:srgbClr val="FFFFFF"/>
                </a:solidFill>
                <a:latin typeface="Archivo Narrow Bold"/>
              </a:rPr>
              <a:t>I ENCOURAGE YOU TO </a:t>
            </a:r>
            <a:r>
              <a:rPr lang="en-US" sz="7506">
                <a:solidFill>
                  <a:srgbClr val="38B6FF"/>
                </a:solidFill>
                <a:latin typeface="Archivo Narrow Bold"/>
              </a:rPr>
              <a:t>SHARE YOUR EXPERIENCE</a:t>
            </a:r>
            <a:r>
              <a:rPr lang="en-US" sz="7506">
                <a:solidFill>
                  <a:srgbClr val="FFFFFF"/>
                </a:solidFill>
                <a:latin typeface="Archivo Narrow Bold"/>
              </a:rPr>
              <a:t> WITH FRIENDS AND FAMILY WHO HAVE NOT MADE THE DECISION TO GET THEIR SHOTS YET.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13655" y="3486647"/>
            <a:ext cx="15860689" cy="3408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883"/>
              </a:lnSpc>
              <a:spcBef>
                <a:spcPct val="0"/>
              </a:spcBef>
            </a:pPr>
            <a:r>
              <a:rPr lang="en-US" sz="8225">
                <a:solidFill>
                  <a:srgbClr val="38B6FF"/>
                </a:solidFill>
                <a:latin typeface="Archivo Narrow Bold"/>
              </a:rPr>
              <a:t>IF YOU GET VACCINATED, WE CAN ALL GET BACK TO DOING THE THINGS WE LOVE.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F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03517" y="2984473"/>
            <a:ext cx="16680965" cy="44799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434"/>
              </a:lnSpc>
            </a:pPr>
            <a:r>
              <a:rPr lang="en-US" sz="17667">
                <a:solidFill>
                  <a:srgbClr val="FFFFFF"/>
                </a:solidFill>
                <a:latin typeface="Archivo Narrow Bold"/>
              </a:rPr>
              <a:t>COVID-19 UPDATE</a:t>
            </a:r>
          </a:p>
          <a:p>
            <a:pPr algn="ctr">
              <a:lnSpc>
                <a:spcPts val="15547"/>
              </a:lnSpc>
            </a:pPr>
            <a:r>
              <a:rPr lang="en-US" sz="17667" spc="1713">
                <a:solidFill>
                  <a:srgbClr val="FFFFFF"/>
                </a:solidFill>
                <a:latin typeface="Archivo Narrow Bold"/>
              </a:rPr>
              <a:t>5.12.2021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146</Words>
  <Application>Microsoft Office PowerPoint</Application>
  <PresentationFormat>Custom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Archivo Narrow Bold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5.12.2021 COVID PPT</dc:title>
  <dc:creator>Chase, Taylor</dc:creator>
  <cp:lastModifiedBy>Chase, Taylor</cp:lastModifiedBy>
  <cp:revision>2</cp:revision>
  <dcterms:created xsi:type="dcterms:W3CDTF">2006-08-16T00:00:00Z</dcterms:created>
  <dcterms:modified xsi:type="dcterms:W3CDTF">2021-05-12T13:12:49Z</dcterms:modified>
  <dc:identifier>DAEeM9XS3l4</dc:identifier>
</cp:coreProperties>
</file>