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4"/>
    <p:sldMasterId id="2147483676" r:id="rId5"/>
    <p:sldMasterId id="2147483688" r:id="rId6"/>
    <p:sldMasterId id="2147483730" r:id="rId7"/>
  </p:sldMasterIdLst>
  <p:notesMasterIdLst>
    <p:notesMasterId r:id="rId11"/>
  </p:notesMasterIdLst>
  <p:handoutMasterIdLst>
    <p:handoutMasterId r:id="rId12"/>
  </p:handoutMasterIdLst>
  <p:sldIdLst>
    <p:sldId id="870" r:id="rId8"/>
    <p:sldId id="875" r:id="rId9"/>
    <p:sldId id="869" r:id="rId1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Stallings" initials="NS" lastIdx="1" clrIdx="0"/>
  <p:cmAuthor id="2" name="Jeff Donofrio" initials="JD" lastIdx="3" clrIdx="1"/>
  <p:cmAuthor id="3" name="Nicole Sherard-Freeman" initials="NS" lastIdx="1" clrIdx="2"/>
  <p:cmAuthor id="4" name="Jones, Tamara" initials="JT" lastIdx="23" clrIdx="3"/>
  <p:cmAuthor id="5" name="N.Sherard-Freeman" initials="NASF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80"/>
    <a:srgbClr val="C1FFA1"/>
    <a:srgbClr val="BEE1C9"/>
    <a:srgbClr val="FD6A37"/>
    <a:srgbClr val="C6E5D0"/>
    <a:srgbClr val="D34303"/>
    <a:srgbClr val="FFFFFF"/>
    <a:srgbClr val="E25B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9" autoAdjust="0"/>
    <p:restoredTop sz="95407" autoAdjust="0"/>
  </p:normalViewPr>
  <p:slideViewPr>
    <p:cSldViewPr snapToGrid="0">
      <p:cViewPr varScale="1">
        <p:scale>
          <a:sx n="90" d="100"/>
          <a:sy n="90" d="100"/>
        </p:scale>
        <p:origin x="75" y="12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613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8" tIns="48330" rIns="96658" bIns="4833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8" tIns="48330" rIns="96658" bIns="48330" rtlCol="0"/>
          <a:lstStyle>
            <a:lvl1pPr algn="r">
              <a:defRPr sz="1300"/>
            </a:lvl1pPr>
          </a:lstStyle>
          <a:p>
            <a:fld id="{0A2E3287-4FC8-487E-A151-6587E0582217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58" tIns="48330" rIns="96658" bIns="4833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6"/>
            <a:ext cx="3169920" cy="481727"/>
          </a:xfrm>
          <a:prstGeom prst="rect">
            <a:avLst/>
          </a:prstGeom>
        </p:spPr>
        <p:txBody>
          <a:bodyPr vert="horz" lIns="96658" tIns="48330" rIns="96658" bIns="48330" rtlCol="0" anchor="b"/>
          <a:lstStyle>
            <a:lvl1pPr algn="r">
              <a:defRPr sz="1300"/>
            </a:lvl1pPr>
          </a:lstStyle>
          <a:p>
            <a:fld id="{C95DE0B1-11F3-4030-A977-6036940716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729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8" tIns="48330" rIns="96658" bIns="4833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8" tIns="48330" rIns="96658" bIns="48330" rtlCol="0"/>
          <a:lstStyle>
            <a:lvl1pPr algn="r">
              <a:defRPr sz="1300"/>
            </a:lvl1pPr>
          </a:lstStyle>
          <a:p>
            <a:fld id="{485A6BE2-AB2E-4C56-BD1D-BF214AFF43EA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30" rIns="96658" bIns="4833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8" tIns="48330" rIns="96658" bIns="483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58" tIns="48330" rIns="96658" bIns="4833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6"/>
            <a:ext cx="3169920" cy="481727"/>
          </a:xfrm>
          <a:prstGeom prst="rect">
            <a:avLst/>
          </a:prstGeom>
        </p:spPr>
        <p:txBody>
          <a:bodyPr vert="horz" lIns="96658" tIns="48330" rIns="96658" bIns="48330" rtlCol="0" anchor="b"/>
          <a:lstStyle>
            <a:lvl1pPr algn="r">
              <a:defRPr sz="1300"/>
            </a:lvl1pPr>
          </a:lstStyle>
          <a:p>
            <a:fld id="{32EE0F21-FF7A-480E-9780-FAF07926C6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1356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8.jpe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8.jpe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8.jpeg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348" y="2199066"/>
            <a:ext cx="10972800" cy="1235834"/>
          </a:xfrm>
        </p:spPr>
        <p:txBody>
          <a:bodyPr anchor="b"/>
          <a:lstStyle>
            <a:lvl1pPr marL="0" indent="0" algn="l">
              <a:tabLst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Header Goes Here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96348" y="3458154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596348" y="3458154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348" y="115888"/>
            <a:ext cx="10972800" cy="1235834"/>
          </a:xfrm>
        </p:spPr>
        <p:txBody>
          <a:bodyPr anchor="b">
            <a:normAutofit/>
          </a:bodyPr>
          <a:lstStyle>
            <a:lvl1pPr marL="0" indent="0" algn="l">
              <a:tabLst/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Header 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6348" y="1759675"/>
            <a:ext cx="10972800" cy="2003942"/>
          </a:xfrm>
        </p:spPr>
        <p:txBody>
          <a:bodyPr/>
          <a:lstStyle>
            <a:lvl1pPr marL="457189" indent="-457189" algn="l">
              <a:buFont typeface="Wingdings" charset="2"/>
              <a:buChar char="§"/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z="3200" b="1" dirty="0"/>
              <a:t>Standard Content goes here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/>
              <a:t>Bullet 1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/>
              <a:t>Bullet 2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/>
              <a:t>Bullet 3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96348" y="1351722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96348" y="6105923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City of Detroit</a:t>
            </a:r>
            <a:b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</a:br>
            <a:r>
              <a:rPr lang="en-US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Workforce Development Board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958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2E7EE1E1-BC4D-43E3-8BCC-D2FE5CC27CA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96348" y="1351722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96348" y="6105923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City of Detroit</a:t>
            </a:r>
            <a:b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</a:br>
            <a:r>
              <a:rPr lang="en-US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Workforce Development Board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EEF0-6608-4D4E-A12E-E42B5684630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002" y="182563"/>
            <a:ext cx="2455335" cy="127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001" y="283586"/>
            <a:ext cx="1308439" cy="4742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09801" y="1679406"/>
            <a:ext cx="6934201" cy="41155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8395759" y="5876926"/>
            <a:ext cx="3609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Prepared for </a:t>
            </a:r>
          </a:p>
          <a:p>
            <a:pPr algn="r"/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Audience / Organization Name</a:t>
            </a:r>
          </a:p>
          <a:p>
            <a:pPr algn="r"/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Date of Presentation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2209801" y="4963977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Name of Presenter</a:t>
            </a:r>
          </a:p>
          <a:p>
            <a:pPr algn="ctr"/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Any Other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12753127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652322"/>
            <a:ext cx="10972800" cy="3477392"/>
          </a:xfrm>
        </p:spPr>
        <p:txBody>
          <a:bodyPr/>
          <a:lstStyle>
            <a:lvl1pPr marL="342891" indent="-342891">
              <a:buClr>
                <a:srgbClr val="FF0000"/>
              </a:buClr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3pPr marL="1142971" indent="-228594">
              <a:buClr>
                <a:srgbClr val="990000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9705" y="5978528"/>
            <a:ext cx="1626659" cy="841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381" y="6096003"/>
            <a:ext cx="959019" cy="34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618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853"/>
            <a:ext cx="109728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52322"/>
            <a:ext cx="10972800" cy="3477392"/>
          </a:xfrm>
        </p:spPr>
        <p:txBody>
          <a:bodyPr/>
          <a:lstStyle>
            <a:lvl1pPr marL="342891" indent="-342891">
              <a:buClr>
                <a:srgbClr val="FF0000"/>
              </a:buClr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3pPr marL="1142971" indent="-228594">
              <a:buClr>
                <a:srgbClr val="990000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9705" y="5978528"/>
            <a:ext cx="1626659" cy="841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381" y="6096003"/>
            <a:ext cx="959019" cy="34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0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348" y="1759675"/>
            <a:ext cx="10972800" cy="1235834"/>
          </a:xfrm>
        </p:spPr>
        <p:txBody>
          <a:bodyPr anchor="b"/>
          <a:lstStyle>
            <a:lvl1pPr marL="0" indent="0" algn="l">
              <a:tabLst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Header Goes Here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96348" y="3018763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96348" y="6105923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City of Detroit</a:t>
            </a:r>
            <a:b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</a:br>
            <a:r>
              <a:rPr lang="en-US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Workforce Development Board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0637" y="4586839"/>
            <a:ext cx="2906739" cy="213463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596348" y="3018763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596348" y="6105923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City of Detroit</a:t>
            </a:r>
            <a:b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</a:br>
            <a:r>
              <a:rPr lang="en-US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Workforce Development Board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0637" y="4586839"/>
            <a:ext cx="2906739" cy="21346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652322"/>
            <a:ext cx="10972800" cy="3477392"/>
          </a:xfrm>
        </p:spPr>
        <p:txBody>
          <a:bodyPr/>
          <a:lstStyle>
            <a:lvl1pPr marL="342891" indent="-342891">
              <a:buClr>
                <a:srgbClr val="FF0000"/>
              </a:buClr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3pPr marL="1142971" indent="-228594">
              <a:buClr>
                <a:srgbClr val="990000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9705" y="5978528"/>
            <a:ext cx="1626659" cy="841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381" y="6096003"/>
            <a:ext cx="959019" cy="34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5073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58541-60C9-42A2-8392-FF12533A6B7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45019" y="1435947"/>
            <a:ext cx="11491383" cy="460351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 marL="0" indent="0">
              <a:buNone/>
              <a:defRPr lang="en-US" dirty="0" smtClean="0"/>
            </a:lvl2pPr>
            <a:lvl3pPr marL="150813" indent="-150813">
              <a:tabLst/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  Fifth level</a:t>
            </a:r>
          </a:p>
          <a:p>
            <a:pPr lvl="6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5019" y="677335"/>
            <a:ext cx="11491383" cy="352213"/>
          </a:xfrm>
        </p:spPr>
        <p:txBody>
          <a:bodyPr/>
          <a:lstStyle>
            <a:lvl1pPr>
              <a:defRPr sz="2400" b="0" cap="all" spc="-15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SUBTITLES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05D92C-47DA-4DAE-8F41-247A92E8A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867" y="5936776"/>
            <a:ext cx="759866" cy="81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32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54" y="222620"/>
            <a:ext cx="10972800" cy="957739"/>
          </a:xfrm>
        </p:spPr>
        <p:txBody>
          <a:bodyPr/>
          <a:lstStyle>
            <a:lvl1pPr algn="l">
              <a:defRPr sz="4000">
                <a:solidFill>
                  <a:srgbClr val="1298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652322"/>
            <a:ext cx="10972800" cy="3477392"/>
          </a:xfrm>
        </p:spPr>
        <p:txBody>
          <a:bodyPr/>
          <a:lstStyle>
            <a:lvl1pPr marL="342891" indent="-342891">
              <a:buClr>
                <a:srgbClr val="129882"/>
              </a:buClr>
              <a:buFont typeface="Arial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1142971" indent="-228594">
              <a:buClr>
                <a:srgbClr val="990000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0DFF09-480A-49ED-AFB0-59C1C532E1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867" y="5936776"/>
            <a:ext cx="759866" cy="81204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D3B937A-3AC3-43AA-9272-278DCBF2E5B8}"/>
              </a:ext>
            </a:extLst>
          </p:cNvPr>
          <p:cNvCxnSpPr>
            <a:cxnSpLocks/>
          </p:cNvCxnSpPr>
          <p:nvPr userDrawn="1"/>
        </p:nvCxnSpPr>
        <p:spPr>
          <a:xfrm>
            <a:off x="394454" y="1180362"/>
            <a:ext cx="10972800" cy="0"/>
          </a:xfrm>
          <a:prstGeom prst="line">
            <a:avLst/>
          </a:prstGeom>
          <a:ln cmpd="sng">
            <a:solidFill>
              <a:srgbClr val="1298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679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596346" y="115887"/>
            <a:ext cx="10972802" cy="1235836"/>
          </a:xfrm>
          <a:prstGeom prst="rect">
            <a:avLst/>
          </a:prstGeom>
        </p:spPr>
        <p:txBody>
          <a:bodyPr anchor="b"/>
          <a:lstStyle>
            <a:lvl1pPr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96346" y="1759673"/>
            <a:ext cx="10972802" cy="2003944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Char char="▪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0">
              <a:buSzTx/>
              <a:buFont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0">
              <a:buSzTx/>
              <a:buFont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0">
              <a:buSzTx/>
              <a:buFont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0">
              <a:buSzTx/>
              <a:buFont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traight Connector 7"/>
          <p:cNvSpPr/>
          <p:nvPr/>
        </p:nvSpPr>
        <p:spPr>
          <a:xfrm>
            <a:off x="596346" y="1351722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4" name="Rectangle 8"/>
          <p:cNvSpPr txBox="1"/>
          <p:nvPr/>
        </p:nvSpPr>
        <p:spPr>
          <a:xfrm>
            <a:off x="596346" y="6105923"/>
            <a:ext cx="6096003" cy="61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hangingPunct="0">
              <a:defRPr sz="1600" b="1">
                <a:solidFill>
                  <a:srgbClr val="80808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1600" b="1" kern="0">
                <a:solidFill>
                  <a:srgbClr val="808080"/>
                </a:solidFill>
                <a:sym typeface="Helvetica"/>
              </a:rPr>
              <a:t>City of Detroit</a:t>
            </a:r>
            <a:br>
              <a:rPr sz="1600" b="1" kern="0">
                <a:solidFill>
                  <a:srgbClr val="808080"/>
                </a:solidFill>
                <a:sym typeface="Helvetica"/>
              </a:rPr>
            </a:br>
            <a:r>
              <a:rPr b="1" kern="0">
                <a:solidFill>
                  <a:srgbClr val="808080"/>
                </a:solidFill>
                <a:sym typeface="Helvetica"/>
              </a:rPr>
              <a:t>Workforce Development Board</a:t>
            </a:r>
          </a:p>
        </p:txBody>
      </p:sp>
      <p:sp>
        <p:nvSpPr>
          <p:cNvPr id="25" name="Straight Connector 9"/>
          <p:cNvSpPr/>
          <p:nvPr/>
        </p:nvSpPr>
        <p:spPr>
          <a:xfrm>
            <a:off x="596346" y="1351722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Rectangle 10"/>
          <p:cNvSpPr txBox="1"/>
          <p:nvPr/>
        </p:nvSpPr>
        <p:spPr>
          <a:xfrm>
            <a:off x="596346" y="6105923"/>
            <a:ext cx="6096003" cy="61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hangingPunct="0">
              <a:defRPr sz="1600" b="1">
                <a:solidFill>
                  <a:srgbClr val="80808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1600" b="1" kern="0">
                <a:solidFill>
                  <a:srgbClr val="808080"/>
                </a:solidFill>
                <a:sym typeface="Helvetica"/>
              </a:rPr>
              <a:t>City of Detroit</a:t>
            </a:r>
            <a:br>
              <a:rPr sz="1600" b="1" kern="0">
                <a:solidFill>
                  <a:srgbClr val="808080"/>
                </a:solidFill>
                <a:sym typeface="Helvetica"/>
              </a:rPr>
            </a:br>
            <a:r>
              <a:rPr b="1" kern="0">
                <a:solidFill>
                  <a:srgbClr val="808080"/>
                </a:solidFill>
                <a:sym typeface="Helvetica"/>
              </a:rPr>
              <a:t>Workforce Development Board</a:t>
            </a:r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95495" y="6404295"/>
            <a:ext cx="273654" cy="26923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rPr>
                <a:solidFill>
                  <a:srgbClr val="808080"/>
                </a:solidFill>
              </a:rPr>
              <a:pPr/>
              <a:t>‹#›</a:t>
            </a:fld>
            <a:endParaRPr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69331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Text"/>
          <p:cNvSpPr txBox="1">
            <a:spLocks noGrp="1"/>
          </p:cNvSpPr>
          <p:nvPr>
            <p:ph type="title"/>
          </p:nvPr>
        </p:nvSpPr>
        <p:spPr>
          <a:xfrm>
            <a:off x="596346" y="1759673"/>
            <a:ext cx="10972802" cy="12358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35" name="Straight Connector 6"/>
          <p:cNvSpPr/>
          <p:nvPr/>
        </p:nvSpPr>
        <p:spPr>
          <a:xfrm>
            <a:off x="596346" y="3018763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6" name="Rectangle 10"/>
          <p:cNvSpPr txBox="1"/>
          <p:nvPr/>
        </p:nvSpPr>
        <p:spPr>
          <a:xfrm>
            <a:off x="596346" y="6105923"/>
            <a:ext cx="6096003" cy="61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hangingPunct="0">
              <a:defRPr sz="1600" b="1">
                <a:solidFill>
                  <a:srgbClr val="80808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1600" b="1" kern="0">
                <a:solidFill>
                  <a:srgbClr val="808080"/>
                </a:solidFill>
                <a:sym typeface="Helvetica"/>
              </a:rPr>
              <a:t>City of Detroit</a:t>
            </a:r>
            <a:br>
              <a:rPr sz="1600" b="1" kern="0">
                <a:solidFill>
                  <a:srgbClr val="808080"/>
                </a:solidFill>
                <a:sym typeface="Helvetica"/>
              </a:rPr>
            </a:br>
            <a:r>
              <a:rPr b="1" kern="0">
                <a:solidFill>
                  <a:srgbClr val="808080"/>
                </a:solidFill>
                <a:sym typeface="Helvetica"/>
              </a:rPr>
              <a:t>Workforce Development Board</a:t>
            </a:r>
          </a:p>
        </p:txBody>
      </p:sp>
      <p:pic>
        <p:nvPicPr>
          <p:cNvPr id="37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0635" y="4586839"/>
            <a:ext cx="2906741" cy="2134636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Straight Connector 7"/>
          <p:cNvSpPr/>
          <p:nvPr/>
        </p:nvSpPr>
        <p:spPr>
          <a:xfrm>
            <a:off x="596346" y="3018763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9" name="Rectangle 8"/>
          <p:cNvSpPr txBox="1"/>
          <p:nvPr/>
        </p:nvSpPr>
        <p:spPr>
          <a:xfrm>
            <a:off x="596346" y="6105923"/>
            <a:ext cx="6096003" cy="61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hangingPunct="0">
              <a:defRPr sz="1600" b="1">
                <a:solidFill>
                  <a:srgbClr val="80808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1600" b="1" kern="0">
                <a:solidFill>
                  <a:srgbClr val="808080"/>
                </a:solidFill>
                <a:sym typeface="Helvetica"/>
              </a:rPr>
              <a:t>City of Detroit</a:t>
            </a:r>
            <a:br>
              <a:rPr sz="1600" b="1" kern="0">
                <a:solidFill>
                  <a:srgbClr val="808080"/>
                </a:solidFill>
                <a:sym typeface="Helvetica"/>
              </a:rPr>
            </a:br>
            <a:r>
              <a:rPr b="1" kern="0">
                <a:solidFill>
                  <a:srgbClr val="808080"/>
                </a:solidFill>
                <a:sym typeface="Helvetica"/>
              </a:rPr>
              <a:t>Workforce Development Board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6566061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1896685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0123342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596346" y="2199064"/>
            <a:ext cx="10972802" cy="12358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66" name="Straight Connector 6"/>
          <p:cNvSpPr/>
          <p:nvPr/>
        </p:nvSpPr>
        <p:spPr>
          <a:xfrm>
            <a:off x="596346" y="3458154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3039803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596346" y="1759673"/>
            <a:ext cx="10972802" cy="12358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75" name="Straight Connector 6"/>
          <p:cNvSpPr/>
          <p:nvPr/>
        </p:nvSpPr>
        <p:spPr>
          <a:xfrm>
            <a:off x="596346" y="3018763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6" name="Rectangle 10"/>
          <p:cNvSpPr txBox="1"/>
          <p:nvPr/>
        </p:nvSpPr>
        <p:spPr>
          <a:xfrm>
            <a:off x="596346" y="6105923"/>
            <a:ext cx="6096003" cy="61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hangingPunct="0">
              <a:defRPr sz="1600" b="1">
                <a:solidFill>
                  <a:srgbClr val="80808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1600" b="1" kern="0">
                <a:solidFill>
                  <a:srgbClr val="808080"/>
                </a:solidFill>
                <a:sym typeface="Helvetica"/>
              </a:rPr>
              <a:t>City of Detroit</a:t>
            </a:r>
            <a:br>
              <a:rPr sz="1600" b="1" kern="0">
                <a:solidFill>
                  <a:srgbClr val="808080"/>
                </a:solidFill>
                <a:sym typeface="Helvetica"/>
              </a:rPr>
            </a:br>
            <a:r>
              <a:rPr b="1" kern="0">
                <a:solidFill>
                  <a:srgbClr val="808080"/>
                </a:solidFill>
                <a:sym typeface="Helvetica"/>
              </a:rPr>
              <a:t>Workforce Development Board</a:t>
            </a:r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5751573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 defTabSz="914400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 defTabSz="914400">
              <a:buSzTx/>
              <a:buFontTx/>
              <a:buNone/>
              <a:defRPr sz="2400"/>
            </a:lvl1pPr>
            <a:lvl2pPr marL="0" indent="0" algn="ctr" defTabSz="914400">
              <a:buSzTx/>
              <a:buFontTx/>
              <a:buNone/>
              <a:defRPr sz="2400"/>
            </a:lvl2pPr>
            <a:lvl3pPr marL="0" indent="0" algn="ctr" defTabSz="914400">
              <a:buSzTx/>
              <a:buFontTx/>
              <a:buNone/>
              <a:defRPr sz="2400"/>
            </a:lvl3pPr>
            <a:lvl4pPr marL="0" indent="0" algn="ctr" defTabSz="914400">
              <a:buSzTx/>
              <a:buFontTx/>
              <a:buNone/>
              <a:defRPr sz="2400"/>
            </a:lvl4pPr>
            <a:lvl5pPr marL="0" indent="0" algn="ctr" defTabSz="9144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753991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EEF0-6608-4D4E-A12E-E42B568463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11016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defTabSz="914400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 defTabSz="9144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 defTabSz="9144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 defTabSz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 defTabSz="9144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 defTabSz="9144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5795091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11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defTabSz="914400"/>
            <a:lvl2pPr marL="723900" indent="-266700" defTabSz="914400"/>
            <a:lvl3pPr marL="1234438" indent="-320038" defTabSz="914400"/>
            <a:lvl4pPr marL="1727200" indent="-355600" defTabSz="914400"/>
            <a:lvl5pPr marL="2184400" indent="-355600" defTabSz="91440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6396851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 defTabSz="914400"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1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 defTabSz="914400">
              <a:buSzTx/>
              <a:buFontTx/>
              <a:buNone/>
              <a:defRPr sz="2400" b="1"/>
            </a:lvl1pPr>
            <a:lvl2pPr marL="0" indent="0" defTabSz="914400">
              <a:buSzTx/>
              <a:buFontTx/>
              <a:buNone/>
              <a:defRPr sz="2400" b="1"/>
            </a:lvl2pPr>
            <a:lvl3pPr marL="0" indent="0" defTabSz="914400">
              <a:buSzTx/>
              <a:buFontTx/>
              <a:buNone/>
              <a:defRPr sz="2400" b="1"/>
            </a:lvl3pPr>
            <a:lvl4pPr marL="0" indent="0" defTabSz="914400">
              <a:buSzTx/>
              <a:buFontTx/>
              <a:buNone/>
              <a:defRPr sz="2400" b="1"/>
            </a:lvl4pPr>
            <a:lvl5pPr marL="0" indent="0" defTabSz="9144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2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1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0969843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5988598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 defTabSz="914400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4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 marL="228600" indent="-228600" defTabSz="914400">
              <a:defRPr sz="3200"/>
            </a:lvl1pPr>
            <a:lvl2pPr marL="718457" indent="-261257" defTabSz="914400">
              <a:defRPr sz="3200"/>
            </a:lvl2pPr>
            <a:lvl3pPr marL="1219200" indent="-304800" defTabSz="914400">
              <a:defRPr sz="3200"/>
            </a:lvl3pPr>
            <a:lvl4pPr marL="1737360" indent="-365760" defTabSz="914400">
              <a:defRPr sz="3200"/>
            </a:lvl4pPr>
            <a:lvl5pPr marL="2194560" indent="-365760" defTabSz="91440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8590565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 defTabSz="914400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56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 defTabSz="914400">
              <a:buSzTx/>
              <a:buFontTx/>
              <a:buNone/>
              <a:defRPr sz="1600"/>
            </a:lvl1pPr>
            <a:lvl2pPr marL="0" indent="0" defTabSz="914400">
              <a:buSzTx/>
              <a:buFontTx/>
              <a:buNone/>
              <a:defRPr sz="1600"/>
            </a:lvl2pPr>
            <a:lvl3pPr marL="0" indent="0" defTabSz="914400">
              <a:buSzTx/>
              <a:buFontTx/>
              <a:buNone/>
              <a:defRPr sz="1600"/>
            </a:lvl3pPr>
            <a:lvl4pPr marL="0" indent="0" defTabSz="914400">
              <a:buSzTx/>
              <a:buFontTx/>
              <a:buNone/>
              <a:defRPr sz="1600"/>
            </a:lvl4pPr>
            <a:lvl5pPr marL="0" indent="0" defTabSz="9144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7929285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 defTabSz="914400">
              <a:defRPr sz="60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6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 defTabSz="9144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marL="0" indent="0" algn="ctr" defTabSz="9144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0" indent="0" algn="ctr" defTabSz="9144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0" indent="0" algn="ctr" defTabSz="9144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0" indent="0" algn="ctr" defTabSz="9144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1268495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7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228600" indent="-228600" defTabSz="914400"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defRPr>
                <a:latin typeface="Arial"/>
                <a:ea typeface="Arial"/>
                <a:cs typeface="Arial"/>
                <a:sym typeface="Arial"/>
              </a:defRPr>
            </a:lvl2pPr>
            <a:lvl3pPr marL="1234438" indent="-320038" defTabSz="914400"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9686311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defTabSz="914400">
              <a:defRPr sz="60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 defTabSz="914400">
              <a:buSzTx/>
              <a:buFontTx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buSzTx/>
              <a:buFontTx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buSzTx/>
              <a:buFontTx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buSzTx/>
              <a:buFontTx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buSzTx/>
              <a:buFontTx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9251405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9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defTabSz="914400"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defRPr>
                <a:latin typeface="Arial"/>
                <a:ea typeface="Arial"/>
                <a:cs typeface="Arial"/>
                <a:sym typeface="Arial"/>
              </a:defRPr>
            </a:lvl2pPr>
            <a:lvl3pPr marL="1234438" indent="-320038" defTabSz="914400"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474930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193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0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 defTabSz="914400">
              <a:buSzTx/>
              <a:buFontTx/>
              <a:buNone/>
              <a:defRPr sz="2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buSzTx/>
              <a:buFontTx/>
              <a:buNone/>
              <a:defRPr sz="2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buSzTx/>
              <a:buFontTx/>
              <a:buNone/>
              <a:defRPr sz="2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buSzTx/>
              <a:buFontTx/>
              <a:buNone/>
              <a:defRPr sz="2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buSzTx/>
              <a:buFontTx/>
              <a:buNone/>
              <a:defRPr sz="2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3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2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1457612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2070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 defTabSz="914400">
              <a:defRPr sz="32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 marL="228600" indent="-228600" defTabSz="914400">
              <a:defRPr sz="3200">
                <a:latin typeface="Arial"/>
                <a:ea typeface="Arial"/>
                <a:cs typeface="Arial"/>
                <a:sym typeface="Arial"/>
              </a:defRPr>
            </a:lvl1pPr>
            <a:lvl2pPr marL="718457" indent="-261257" defTabSz="914400">
              <a:defRPr sz="3200">
                <a:latin typeface="Arial"/>
                <a:ea typeface="Arial"/>
                <a:cs typeface="Arial"/>
                <a:sym typeface="Arial"/>
              </a:defRPr>
            </a:lvl2pPr>
            <a:lvl3pPr marL="1219200" indent="-304800" defTabSz="914400">
              <a:defRPr sz="3200">
                <a:latin typeface="Arial"/>
                <a:ea typeface="Arial"/>
                <a:cs typeface="Arial"/>
                <a:sym typeface="Arial"/>
              </a:defRPr>
            </a:lvl3pPr>
            <a:lvl4pPr marL="1737360" indent="-365760" defTabSz="914400">
              <a:defRPr sz="3200">
                <a:latin typeface="Arial"/>
                <a:ea typeface="Arial"/>
                <a:cs typeface="Arial"/>
                <a:sym typeface="Arial"/>
              </a:defRPr>
            </a:lvl4pPr>
            <a:lvl5pPr marL="2194560" indent="-365760" defTabSz="914400">
              <a:defRPr sz="32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6313121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 defTabSz="914400">
              <a:defRPr sz="32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30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 defTabSz="914400"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2340321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itle Text"/>
          <p:cNvSpPr txBox="1">
            <a:spLocks noGrp="1"/>
          </p:cNvSpPr>
          <p:nvPr>
            <p:ph type="title"/>
          </p:nvPr>
        </p:nvSpPr>
        <p:spPr>
          <a:xfrm>
            <a:off x="596346" y="2199064"/>
            <a:ext cx="10972802" cy="1235837"/>
          </a:xfrm>
          <a:prstGeom prst="rect">
            <a:avLst/>
          </a:prstGeom>
        </p:spPr>
        <p:txBody>
          <a:bodyPr anchor="b"/>
          <a:lstStyle>
            <a:lvl1pPr defTabSz="914400">
              <a:defRPr sz="6000" b="1">
                <a:solidFill>
                  <a:srgbClr val="0095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240" name="Straight Connector 3"/>
          <p:cNvSpPr/>
          <p:nvPr/>
        </p:nvSpPr>
        <p:spPr>
          <a:xfrm>
            <a:off x="596346" y="3458154"/>
            <a:ext cx="10972803" cy="2"/>
          </a:xfrm>
          <a:prstGeom prst="line">
            <a:avLst/>
          </a:prstGeom>
          <a:ln w="57150">
            <a:solidFill>
              <a:schemeClr val="accent1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721576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Title Slid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Picture 5" descr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2" y="182562"/>
            <a:ext cx="2455337" cy="127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9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01" y="283586"/>
            <a:ext cx="1308441" cy="474228"/>
          </a:xfrm>
          <a:prstGeom prst="rect">
            <a:avLst/>
          </a:prstGeom>
          <a:ln w="12700">
            <a:miter lim="400000"/>
          </a:ln>
        </p:spPr>
      </p:pic>
      <p:pic>
        <p:nvPicPr>
          <p:cNvPr id="250" name="Picture 7" descr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1679406"/>
            <a:ext cx="6934203" cy="4115569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TextBox 9"/>
          <p:cNvSpPr txBox="1"/>
          <p:nvPr/>
        </p:nvSpPr>
        <p:spPr>
          <a:xfrm>
            <a:off x="8395757" y="5876926"/>
            <a:ext cx="3609978" cy="815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r" hangingPunct="0">
              <a:defRPr sz="160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Prepared for </a:t>
            </a:r>
            <a:endParaRPr sz="1600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r" hangingPunct="0">
              <a:defRPr sz="160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Audience / Organization Name</a:t>
            </a:r>
            <a:endParaRPr sz="1600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r" hangingPunct="0">
              <a:defRPr sz="160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Date of Presentation</a:t>
            </a:r>
          </a:p>
        </p:txBody>
      </p:sp>
      <p:sp>
        <p:nvSpPr>
          <p:cNvPr id="252" name="TextBox 10"/>
          <p:cNvSpPr txBox="1"/>
          <p:nvPr/>
        </p:nvSpPr>
        <p:spPr>
          <a:xfrm>
            <a:off x="2209800" y="4963976"/>
            <a:ext cx="6934201" cy="688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 hangingPunct="0">
              <a:defRPr sz="2400">
                <a:solidFill>
                  <a:srgbClr val="FFFFFF"/>
                </a:solidFill>
              </a:defRPr>
            </a:pPr>
            <a:r>
              <a:rPr sz="2400" ker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Name of Presenter</a:t>
            </a:r>
            <a:endParaRPr sz="2400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hangingPunct="0">
              <a:defRPr sz="160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Any Other Information</a:t>
            </a:r>
          </a:p>
        </p:txBody>
      </p:sp>
      <p:sp>
        <p:nvSpPr>
          <p:cNvPr id="2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7816195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61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52322"/>
            <a:ext cx="10972800" cy="3477394"/>
          </a:xfrm>
          <a:prstGeom prst="rect">
            <a:avLst/>
          </a:prstGeom>
        </p:spPr>
        <p:txBody>
          <a:bodyPr/>
          <a:lstStyle>
            <a:lvl1pPr marL="342889" indent="-342889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buClr>
                <a:srgbClr val="FF0000"/>
              </a:buClr>
              <a:buChar char="▪"/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62" name="Picture 6" descr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9703" y="5978528"/>
            <a:ext cx="1626661" cy="841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3" name="Picture 7" descr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381" y="6096003"/>
            <a:ext cx="959019" cy="347587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1662100"/>
      </p:ext>
    </p:extLst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and Conten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itle Text"/>
          <p:cNvSpPr txBox="1">
            <a:spLocks noGrp="1"/>
          </p:cNvSpPr>
          <p:nvPr>
            <p:ph type="title"/>
          </p:nvPr>
        </p:nvSpPr>
        <p:spPr>
          <a:xfrm>
            <a:off x="609600" y="27852"/>
            <a:ext cx="10972800" cy="1143001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72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52322"/>
            <a:ext cx="10972800" cy="3477394"/>
          </a:xfrm>
          <a:prstGeom prst="rect">
            <a:avLst/>
          </a:prstGeom>
        </p:spPr>
        <p:txBody>
          <a:bodyPr/>
          <a:lstStyle>
            <a:lvl1pPr marL="342889" indent="-342889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buClr>
                <a:srgbClr val="FF0000"/>
              </a:buClr>
              <a:buChar char="▪"/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73" name="Picture 5" descr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9703" y="5978528"/>
            <a:ext cx="1626661" cy="841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4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381" y="6096003"/>
            <a:ext cx="959019" cy="347587"/>
          </a:xfrm>
          <a:prstGeom prst="rect">
            <a:avLst/>
          </a:prstGeom>
          <a:ln w="12700">
            <a:miter lim="400000"/>
          </a:ln>
        </p:spPr>
      </p:pic>
      <p:sp>
        <p:nvSpPr>
          <p:cNvPr id="2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939117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Custom Layou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8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52322"/>
            <a:ext cx="10972800" cy="3477394"/>
          </a:xfrm>
          <a:prstGeom prst="rect">
            <a:avLst/>
          </a:prstGeom>
        </p:spPr>
        <p:txBody>
          <a:bodyPr/>
          <a:lstStyle>
            <a:lvl1pPr marL="342889" indent="-342889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buClr>
                <a:srgbClr val="FF0000"/>
              </a:buClr>
              <a:buChar char="▪"/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buClr>
                <a:srgbClr val="FF0000"/>
              </a:buCl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84" name="Picture 6" descr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9703" y="5978528"/>
            <a:ext cx="1626661" cy="841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5" name="Picture 7" descr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381" y="6096003"/>
            <a:ext cx="959019" cy="347587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7821684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solidFill>
                  <a:srgbClr val="00958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94" name="Body Level One…"/>
          <p:cNvSpPr txBox="1">
            <a:spLocks noGrp="1"/>
          </p:cNvSpPr>
          <p:nvPr>
            <p:ph type="body" idx="1"/>
          </p:nvPr>
        </p:nvSpPr>
        <p:spPr>
          <a:xfrm>
            <a:off x="345019" y="1435947"/>
            <a:ext cx="11491384" cy="4603518"/>
          </a:xfrm>
          <a:prstGeom prst="rect">
            <a:avLst/>
          </a:prstGeom>
        </p:spPr>
        <p:txBody>
          <a:bodyPr lIns="0" tIns="0" rIns="0" bIns="0"/>
          <a:lstStyle>
            <a:lvl1pPr marL="228600" indent="-228600" defTabSz="914400">
              <a:defRPr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211138" indent="-211138" defTabSz="914400"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5018" y="677335"/>
            <a:ext cx="11491385" cy="352215"/>
          </a:xfrm>
          <a:prstGeom prst="rect">
            <a:avLst/>
          </a:prstGeom>
        </p:spPr>
        <p:txBody>
          <a:bodyPr/>
          <a:lstStyle/>
          <a:p>
            <a:pPr marL="150871" indent="-150871" defTabSz="603488">
              <a:spcBef>
                <a:spcPts val="600"/>
              </a:spcBef>
              <a:defRPr sz="1848"/>
            </a:pPr>
            <a:endParaRPr/>
          </a:p>
        </p:txBody>
      </p:sp>
      <p:pic>
        <p:nvPicPr>
          <p:cNvPr id="29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67" y="5936774"/>
            <a:ext cx="759867" cy="812043"/>
          </a:xfrm>
          <a:prstGeom prst="rect">
            <a:avLst/>
          </a:prstGeom>
          <a:ln w="12700">
            <a:miter lim="400000"/>
          </a:ln>
        </p:spPr>
      </p:pic>
      <p:sp>
        <p:nvSpPr>
          <p:cNvPr id="29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6786"/>
            <a:ext cx="273654" cy="2642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115675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348" y="2199066"/>
            <a:ext cx="10972800" cy="1235834"/>
          </a:xfrm>
        </p:spPr>
        <p:txBody>
          <a:bodyPr anchor="b"/>
          <a:lstStyle>
            <a:lvl1pPr marL="0" indent="0" algn="l">
              <a:tabLst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Header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96348" y="3458154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9822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itle Text"/>
          <p:cNvSpPr txBox="1">
            <a:spLocks noGrp="1"/>
          </p:cNvSpPr>
          <p:nvPr>
            <p:ph type="title"/>
          </p:nvPr>
        </p:nvSpPr>
        <p:spPr>
          <a:xfrm>
            <a:off x="394453" y="222620"/>
            <a:ext cx="10972801" cy="957741"/>
          </a:xfrm>
          <a:prstGeom prst="rect">
            <a:avLst/>
          </a:prstGeom>
        </p:spPr>
        <p:txBody>
          <a:bodyPr/>
          <a:lstStyle>
            <a:lvl1pPr defTabSz="914400">
              <a:defRPr sz="4000" b="1">
                <a:solidFill>
                  <a:srgbClr val="1298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0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52322"/>
            <a:ext cx="10972800" cy="3477394"/>
          </a:xfrm>
          <a:prstGeom prst="rect">
            <a:avLst/>
          </a:prstGeom>
        </p:spPr>
        <p:txBody>
          <a:bodyPr/>
          <a:lstStyle>
            <a:lvl1pPr marL="342889" indent="-342889" defTabSz="914400">
              <a:buClr>
                <a:srgbClr val="129882"/>
              </a:buClr>
              <a:defRPr>
                <a:latin typeface="Arial"/>
                <a:ea typeface="Arial"/>
                <a:cs typeface="Arial"/>
                <a:sym typeface="Arial"/>
              </a:defRPr>
            </a:lvl1pPr>
            <a:lvl2pPr marL="723900" indent="-266700" defTabSz="914400">
              <a:buClr>
                <a:srgbClr val="129882"/>
              </a:buClr>
              <a:defRPr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buClr>
                <a:srgbClr val="129882"/>
              </a:buClr>
              <a:buChar char="▪"/>
              <a:defRPr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buClr>
                <a:srgbClr val="129882"/>
              </a:buClr>
              <a:defRPr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buClr>
                <a:srgbClr val="129882"/>
              </a:buCl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0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67" y="5936774"/>
            <a:ext cx="759867" cy="812043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traight Connector 4"/>
          <p:cNvSpPr/>
          <p:nvPr/>
        </p:nvSpPr>
        <p:spPr>
          <a:xfrm>
            <a:off x="394452" y="1180360"/>
            <a:ext cx="10972804" cy="2"/>
          </a:xfrm>
          <a:prstGeom prst="line">
            <a:avLst/>
          </a:prstGeom>
          <a:ln w="12700">
            <a:solidFill>
              <a:srgbClr val="129882"/>
            </a:solidFill>
            <a:miter/>
          </a:ln>
        </p:spPr>
        <p:txBody>
          <a:bodyPr lIns="45718" tIns="45718" rIns="45718" bIns="45718"/>
          <a:lstStyle/>
          <a:p>
            <a:pPr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18618"/>
            <a:ext cx="256539" cy="27546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169285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348" y="1759675"/>
            <a:ext cx="10972800" cy="1235834"/>
          </a:xfrm>
        </p:spPr>
        <p:txBody>
          <a:bodyPr anchor="b"/>
          <a:lstStyle>
            <a:lvl1pPr marL="0" indent="0" algn="l">
              <a:tabLst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Header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96348" y="3018763"/>
            <a:ext cx="10972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96348" y="6105923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City of Detroit</a:t>
            </a:r>
            <a:br>
              <a:rPr lang="en-US" sz="1600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</a:br>
            <a:r>
              <a:rPr lang="en-US" b="1" dirty="0">
                <a:solidFill>
                  <a:prstClr val="white">
                    <a:lumMod val="50000"/>
                  </a:prstClr>
                </a:solidFill>
                <a:latin typeface="Helvetica"/>
                <a:cs typeface="Helvetica"/>
              </a:rPr>
              <a:t>Workforce Development Board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0637" y="4586839"/>
            <a:ext cx="2906739" cy="213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2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26" Type="http://schemas.openxmlformats.org/officeDocument/2006/relationships/slideLayout" Target="../slideLayouts/slideLayout58.xml"/><Relationship Id="rId3" Type="http://schemas.openxmlformats.org/officeDocument/2006/relationships/slideLayout" Target="../slideLayouts/slideLayout35.xml"/><Relationship Id="rId21" Type="http://schemas.openxmlformats.org/officeDocument/2006/relationships/slideLayout" Target="../slideLayouts/slideLayout53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5" Type="http://schemas.openxmlformats.org/officeDocument/2006/relationships/slideLayout" Target="../slideLayouts/slideLayout57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slideLayout" Target="../slideLayouts/slideLayout52.xml"/><Relationship Id="rId29" Type="http://schemas.openxmlformats.org/officeDocument/2006/relationships/theme" Target="../theme/theme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56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23" Type="http://schemas.openxmlformats.org/officeDocument/2006/relationships/slideLayout" Target="../slideLayouts/slideLayout55.xml"/><Relationship Id="rId28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42.xml"/><Relationship Id="rId19" Type="http://schemas.openxmlformats.org/officeDocument/2006/relationships/slideLayout" Target="../slideLayouts/slideLayout51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slideLayout" Target="../slideLayouts/slideLayout54.xml"/><Relationship Id="rId27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65" r:id="rId6"/>
    <p:sldLayoutId id="2147483667" r:id="rId7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818E-8BB1-47EA-A285-E84BCCAD770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2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E1E1-BC4D-43E3-8BCC-D2FE5CC27C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538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703" r:id="rId9"/>
    <p:sldLayoutId id="2147483704" r:id="rId10"/>
    <p:sldLayoutId id="2147483705" r:id="rId11"/>
    <p:sldLayoutId id="2147483707" r:id="rId12"/>
    <p:sldLayoutId id="2147483708" r:id="rId13"/>
    <p:sldLayoutId id="2147483709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95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7262" y="6401182"/>
            <a:ext cx="256539" cy="27546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hangingPunct="0"/>
            <a:fld id="{86CB4B4D-7CA3-9044-876B-883B54F8677D}" type="slidenum">
              <a:rPr kern="0"/>
              <a:pPr hangingPunct="0"/>
              <a:t>‹#›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48909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  <p:sldLayoutId id="2147483751" r:id="rId19"/>
    <p:sldLayoutId id="2147483752" r:id="rId20"/>
    <p:sldLayoutId id="2147483753" r:id="rId21"/>
    <p:sldLayoutId id="2147483754" r:id="rId22"/>
    <p:sldLayoutId id="2147483755" r:id="rId23"/>
    <p:sldLayoutId id="2147483756" r:id="rId24"/>
    <p:sldLayoutId id="2147483757" r:id="rId25"/>
    <p:sldLayoutId id="2147483758" r:id="rId26"/>
    <p:sldLayoutId id="2147483759" r:id="rId27"/>
    <p:sldLayoutId id="2147483760" r:id="rId28"/>
  </p:sldLayoutIdLst>
  <p:transition spd="med"/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592" marR="0" indent="-228592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881" marR="0" indent="-266692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07" marR="0" indent="-32003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156" marR="0" indent="-355590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344" marR="0" indent="-355589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532" marR="0" indent="-355589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721" marR="0" indent="-355589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5910" marR="0" indent="-355589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098" marR="0" indent="-355589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5.xml"/><Relationship Id="rId6" Type="http://schemas.openxmlformats.org/officeDocument/2006/relationships/hyperlink" Target="mailto:SLucker@detempsol.org" TargetMode="External"/><Relationship Id="rId5" Type="http://schemas.openxmlformats.org/officeDocument/2006/relationships/hyperlink" Target="https://detroitatwork.com/hiring-now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2CE7CB-B3E6-4ECA-B684-0F92CE56FE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457" y="780392"/>
            <a:ext cx="4680629" cy="6057284"/>
          </a:xfrm>
          <a:prstGeom prst="rect">
            <a:avLst/>
          </a:prstGeom>
        </p:spPr>
      </p:pic>
      <p:pic>
        <p:nvPicPr>
          <p:cNvPr id="8" name="Unknown-2.jpeg" descr="Unknown-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7804" y="50204"/>
            <a:ext cx="1689746" cy="168974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1091554" y="6400417"/>
            <a:ext cx="262247" cy="276995"/>
          </a:xfrm>
        </p:spPr>
        <p:txBody>
          <a:bodyPr/>
          <a:lstStyle/>
          <a:p>
            <a:fld id="{86CB4B4D-7CA3-9044-876B-883B54F8677D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Image result for city of detroit logo">
            <a:extLst>
              <a:ext uri="{FF2B5EF4-FFF2-40B4-BE49-F238E27FC236}">
                <a16:creationId xmlns:a16="http://schemas.microsoft.com/office/drawing/2014/main" id="{A684DD63-AB77-463B-8B2C-8F4E6AE41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53" y="-36357"/>
            <a:ext cx="1824116" cy="182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2" name="Title 1"/>
          <p:cNvSpPr txBox="1">
            <a:spLocks noGrp="1"/>
          </p:cNvSpPr>
          <p:nvPr>
            <p:ph type="title"/>
          </p:nvPr>
        </p:nvSpPr>
        <p:spPr>
          <a:xfrm>
            <a:off x="707077" y="1710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en-US" sz="3000" b="1" kern="1200" dirty="0">
                <a:solidFill>
                  <a:srgbClr val="00958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Supporting Detroit’s Small Business Community</a:t>
            </a:r>
            <a:endParaRPr sz="3000" b="1" kern="1200" dirty="0">
              <a:solidFill>
                <a:srgbClr val="00958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18C6C9-16B4-4772-BE2D-A911805C6704}"/>
              </a:ext>
            </a:extLst>
          </p:cNvPr>
          <p:cNvSpPr txBox="1"/>
          <p:nvPr/>
        </p:nvSpPr>
        <p:spPr>
          <a:xfrm>
            <a:off x="995862" y="1842105"/>
            <a:ext cx="4972423" cy="30162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</a:rPr>
              <a:t>We can help with immediate hiring needs. Posting on Detroit at Work.com and geographically targeted texts and emails sent daily.  Access to 30K+ Detroit job-seekers.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 your Ready to Hire info online, log on to </a:t>
            </a:r>
            <a:r>
              <a:rPr lang="en-US" dirty="0">
                <a:hlinkClick r:id="rId5"/>
              </a:rPr>
              <a:t>https://detroitatwork.com/hiring-now</a:t>
            </a:r>
            <a:endParaRPr lang="en-US" dirty="0"/>
          </a:p>
          <a:p>
            <a:pPr marL="285750" indent="-285750" hangingPunct="0">
              <a:buFont typeface="Arial" panose="020B0604020202020204" pitchFamily="34" charset="0"/>
              <a:buChar char="•"/>
            </a:pP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hangingPunct="0">
              <a:buFont typeface="Arial" panose="020B0604020202020204" pitchFamily="34" charset="0"/>
              <a:buChar char="•"/>
            </a:pP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</a:rPr>
              <a:t>Email or call Spencer Lucker at 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  <a:hlinkClick r:id="rId6"/>
              </a:rPr>
              <a:t>SLucker@detempsol.org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/>
              </a:rPr>
              <a:t> or (313) 788-1359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0492F2FC-EA1A-4D87-9D36-97BD159535A6}"/>
              </a:ext>
            </a:extLst>
          </p:cNvPr>
          <p:cNvSpPr/>
          <p:nvPr/>
        </p:nvSpPr>
        <p:spPr>
          <a:xfrm>
            <a:off x="1282342" y="5123967"/>
            <a:ext cx="4934586" cy="1283902"/>
          </a:xfrm>
          <a:prstGeom prst="rightArrow">
            <a:avLst>
              <a:gd name="adj1" fmla="val 50000"/>
              <a:gd name="adj2" fmla="val 43931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Already helping 50+ employers with 1000 new COVID-19 related jobs. </a:t>
            </a:r>
          </a:p>
        </p:txBody>
      </p:sp>
    </p:spTree>
    <p:extLst>
      <p:ext uri="{BB962C8B-B14F-4D97-AF65-F5344CB8AC3E}">
        <p14:creationId xmlns:p14="http://schemas.microsoft.com/office/powerpoint/2010/main" val="215142756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known-2.jpeg" descr="Unknown-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7804" y="50204"/>
            <a:ext cx="1689746" cy="168974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1091554" y="6400417"/>
            <a:ext cx="262247" cy="276995"/>
          </a:xfrm>
        </p:spPr>
        <p:txBody>
          <a:bodyPr/>
          <a:lstStyle/>
          <a:p>
            <a:fld id="{86CB4B4D-7CA3-9044-876B-883B54F8677D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Image result for city of detroit logo">
            <a:extLst>
              <a:ext uri="{FF2B5EF4-FFF2-40B4-BE49-F238E27FC236}">
                <a16:creationId xmlns:a16="http://schemas.microsoft.com/office/drawing/2014/main" id="{A684DD63-AB77-463B-8B2C-8F4E6AE41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53" y="-36357"/>
            <a:ext cx="1824116" cy="182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2" name="Title 1"/>
          <p:cNvSpPr txBox="1">
            <a:spLocks noGrp="1"/>
          </p:cNvSpPr>
          <p:nvPr>
            <p:ph type="title"/>
          </p:nvPr>
        </p:nvSpPr>
        <p:spPr>
          <a:xfrm>
            <a:off x="707077" y="1710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en-US" sz="3000" b="1" kern="1200" dirty="0">
                <a:solidFill>
                  <a:srgbClr val="00958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Supporting Detroit’s Small Business Community</a:t>
            </a:r>
            <a:endParaRPr sz="3000" b="1" kern="1200" dirty="0">
              <a:solidFill>
                <a:srgbClr val="00958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35753F6-8D3E-4500-AA83-20EC8BCAFC2D}"/>
              </a:ext>
            </a:extLst>
          </p:cNvPr>
          <p:cNvSpPr/>
          <p:nvPr/>
        </p:nvSpPr>
        <p:spPr>
          <a:xfrm>
            <a:off x="1170214" y="2133006"/>
            <a:ext cx="9699172" cy="2553886"/>
          </a:xfrm>
          <a:prstGeom prst="roundRect">
            <a:avLst/>
          </a:prstGeom>
          <a:solidFill>
            <a:srgbClr val="00958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lvl="0" algn="ctr">
              <a:defRPr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generous support from DTE Energy and in partnership with Detroit at Work,</a:t>
            </a:r>
          </a:p>
          <a:p>
            <a:pPr lvl="0" algn="ctr">
              <a:defRPr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Detroit-based small businesses can use </a:t>
            </a:r>
          </a:p>
          <a:p>
            <a:pPr lvl="0" algn="ctr">
              <a:defRPr/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EverythingHR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 assist with decisions on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WorkShare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UIA, and to help with tracking leave.</a:t>
            </a:r>
          </a:p>
          <a:p>
            <a:pPr lvl="0" algn="ctr">
              <a:defRPr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on to EverythingHR.net to set up a chat room appointment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46802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known-2.jpeg" descr="Unknown-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7804" y="50204"/>
            <a:ext cx="1689746" cy="168974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1091554" y="6400417"/>
            <a:ext cx="262247" cy="276995"/>
          </a:xfrm>
        </p:spPr>
        <p:txBody>
          <a:bodyPr/>
          <a:lstStyle/>
          <a:p>
            <a:fld id="{86CB4B4D-7CA3-9044-876B-883B54F8677D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Image result for city of detroit logo">
            <a:extLst>
              <a:ext uri="{FF2B5EF4-FFF2-40B4-BE49-F238E27FC236}">
                <a16:creationId xmlns:a16="http://schemas.microsoft.com/office/drawing/2014/main" id="{A684DD63-AB77-463B-8B2C-8F4E6AE41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53" y="-36357"/>
            <a:ext cx="1824116" cy="182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2" name="Title 1"/>
          <p:cNvSpPr txBox="1">
            <a:spLocks noGrp="1"/>
          </p:cNvSpPr>
          <p:nvPr>
            <p:ph type="title"/>
          </p:nvPr>
        </p:nvSpPr>
        <p:spPr>
          <a:xfrm>
            <a:off x="707077" y="1710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en-US" sz="3000" b="1" kern="1200" dirty="0">
                <a:solidFill>
                  <a:srgbClr val="00958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Supporting Detroit’s Small Business Community</a:t>
            </a:r>
            <a:endParaRPr sz="3000" b="1" kern="1200" dirty="0">
              <a:solidFill>
                <a:srgbClr val="00958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35753F6-8D3E-4500-AA83-20EC8BCAFC2D}"/>
              </a:ext>
            </a:extLst>
          </p:cNvPr>
          <p:cNvSpPr/>
          <p:nvPr/>
        </p:nvSpPr>
        <p:spPr>
          <a:xfrm>
            <a:off x="1170214" y="2541629"/>
            <a:ext cx="9699172" cy="1736641"/>
          </a:xfrm>
          <a:prstGeom prst="roundRect">
            <a:avLst/>
          </a:prstGeom>
          <a:solidFill>
            <a:srgbClr val="00958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algn="ctr" hangingPunct="0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your Small Business have other HR needs related to the COVID19 crisis?  Let us know how to help!</a:t>
            </a:r>
          </a:p>
          <a:p>
            <a:pPr algn="ctr" hangingPunct="0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a text describing your Small Business Needs to Detroit at Work @ 313.319.5831</a:t>
            </a:r>
          </a:p>
        </p:txBody>
      </p:sp>
    </p:spTree>
    <p:extLst>
      <p:ext uri="{BB962C8B-B14F-4D97-AF65-F5344CB8AC3E}">
        <p14:creationId xmlns:p14="http://schemas.microsoft.com/office/powerpoint/2010/main" val="8927472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WD Office">
  <a:themeElements>
    <a:clrScheme name="City of Detroit">
      <a:dk1>
        <a:sysClr val="windowText" lastClr="000000"/>
      </a:dk1>
      <a:lt1>
        <a:sysClr val="window" lastClr="FFFFFF"/>
      </a:lt1>
      <a:dk2>
        <a:srgbClr val="004445"/>
      </a:dk2>
      <a:lt2>
        <a:srgbClr val="9FD4B3"/>
      </a:lt2>
      <a:accent1>
        <a:srgbClr val="004445"/>
      </a:accent1>
      <a:accent2>
        <a:srgbClr val="009681"/>
      </a:accent2>
      <a:accent3>
        <a:srgbClr val="666666"/>
      </a:accent3>
      <a:accent4>
        <a:srgbClr val="9FD4B3"/>
      </a:accent4>
      <a:accent5>
        <a:srgbClr val="808080"/>
      </a:accent5>
      <a:accent6>
        <a:srgbClr val="154C4D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ity of Detroit">
      <a:dk1>
        <a:sysClr val="windowText" lastClr="000000"/>
      </a:dk1>
      <a:lt1>
        <a:sysClr val="window" lastClr="FFFFFF"/>
      </a:lt1>
      <a:dk2>
        <a:srgbClr val="004445"/>
      </a:dk2>
      <a:lt2>
        <a:srgbClr val="9FD4B3"/>
      </a:lt2>
      <a:accent1>
        <a:srgbClr val="004445"/>
      </a:accent1>
      <a:accent2>
        <a:srgbClr val="009681"/>
      </a:accent2>
      <a:accent3>
        <a:srgbClr val="666666"/>
      </a:accent3>
      <a:accent4>
        <a:srgbClr val="9FD4B3"/>
      </a:accent4>
      <a:accent5>
        <a:srgbClr val="808080"/>
      </a:accent5>
      <a:accent6>
        <a:srgbClr val="154C4D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oundational Skills Info Sessions">
  <a:themeElements>
    <a:clrScheme name="City of Detroit">
      <a:dk1>
        <a:sysClr val="windowText" lastClr="000000"/>
      </a:dk1>
      <a:lt1>
        <a:sysClr val="window" lastClr="FFFFFF"/>
      </a:lt1>
      <a:dk2>
        <a:srgbClr val="004445"/>
      </a:dk2>
      <a:lt2>
        <a:srgbClr val="9FD4B3"/>
      </a:lt2>
      <a:accent1>
        <a:srgbClr val="004445"/>
      </a:accent1>
      <a:accent2>
        <a:srgbClr val="009681"/>
      </a:accent2>
      <a:accent3>
        <a:srgbClr val="666666"/>
      </a:accent3>
      <a:accent4>
        <a:srgbClr val="9FD4B3"/>
      </a:accent4>
      <a:accent5>
        <a:srgbClr val="808080"/>
      </a:accent5>
      <a:accent6>
        <a:srgbClr val="154C4D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undational Skills Info Sessions" id="{15B1D139-F70B-C542-9133-6641B652C95D}" vid="{36302E71-6B1F-E845-84DC-2E2F3AF4F695}"/>
    </a:ext>
  </a:extLst>
</a:theme>
</file>

<file path=ppt/theme/theme4.xml><?xml version="1.0" encoding="utf-8"?>
<a:theme xmlns:a="http://schemas.openxmlformats.org/drawingml/2006/main" name="1_MOWD Office">
  <a:themeElements>
    <a:clrScheme name="MOWD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4445"/>
      </a:accent1>
      <a:accent2>
        <a:srgbClr val="009681"/>
      </a:accent2>
      <a:accent3>
        <a:srgbClr val="666666"/>
      </a:accent3>
      <a:accent4>
        <a:srgbClr val="9FD4B3"/>
      </a:accent4>
      <a:accent5>
        <a:srgbClr val="808080"/>
      </a:accent5>
      <a:accent6>
        <a:srgbClr val="154C4D"/>
      </a:accent6>
      <a:hlink>
        <a:srgbClr val="0000FF"/>
      </a:hlink>
      <a:folHlink>
        <a:srgbClr val="FF00FF"/>
      </a:folHlink>
    </a:clrScheme>
    <a:fontScheme name="MOWD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WD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EE864180088A4B8AAA005D530387C1" ma:contentTypeVersion="13" ma:contentTypeDescription="Create a new document." ma:contentTypeScope="" ma:versionID="b7b2f1899b059cbce4206171a7150434">
  <xsd:schema xmlns:xsd="http://www.w3.org/2001/XMLSchema" xmlns:xs="http://www.w3.org/2001/XMLSchema" xmlns:p="http://schemas.microsoft.com/office/2006/metadata/properties" xmlns:ns3="e6b4ef75-ecc4-49da-b463-9305a116ab4c" xmlns:ns4="4b450a8d-82b1-4c58-9dfb-7c58ca76a6ec" targetNamespace="http://schemas.microsoft.com/office/2006/metadata/properties" ma:root="true" ma:fieldsID="045b1050161ad0af948780cea5f7a1e3" ns3:_="" ns4:_="">
    <xsd:import namespace="e6b4ef75-ecc4-49da-b463-9305a116ab4c"/>
    <xsd:import namespace="4b450a8d-82b1-4c58-9dfb-7c58ca76a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4ef75-ecc4-49da-b463-9305a116ab4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50a8d-82b1-4c58-9dfb-7c58ca76a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25B2CF-552E-497D-BD04-642E269CFA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b4ef75-ecc4-49da-b463-9305a116ab4c"/>
    <ds:schemaRef ds:uri="4b450a8d-82b1-4c58-9dfb-7c58ca76a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E91F98-5DAB-4F63-9A07-5B20E0FC421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415874E-CB9B-4A2B-B7CC-FA15FFE640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MOWD Office</Template>
  <TotalTime>132858</TotalTime>
  <Words>180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Helvetica</vt:lpstr>
      <vt:lpstr>Times New Roman</vt:lpstr>
      <vt:lpstr>Wingdings</vt:lpstr>
      <vt:lpstr>MOWD Office</vt:lpstr>
      <vt:lpstr>Office Theme</vt:lpstr>
      <vt:lpstr>Foundational Skills Info Sessions</vt:lpstr>
      <vt:lpstr>1_MOWD Office</vt:lpstr>
      <vt:lpstr>Supporting Detroit’s Small Business Community</vt:lpstr>
      <vt:lpstr>Supporting Detroit’s Small Business Community</vt:lpstr>
      <vt:lpstr>Supporting Detroit’s Small Business Community</vt:lpstr>
    </vt:vector>
  </TitlesOfParts>
  <Company>City of Detroit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Stallings</dc:creator>
  <cp:lastModifiedBy>Nicole Jackson</cp:lastModifiedBy>
  <cp:revision>1121</cp:revision>
  <cp:lastPrinted>2020-02-28T21:57:32Z</cp:lastPrinted>
  <dcterms:created xsi:type="dcterms:W3CDTF">2016-03-02T16:03:15Z</dcterms:created>
  <dcterms:modified xsi:type="dcterms:W3CDTF">2020-04-14T02:24:27Z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0x010100EFEE864180088A4B8AAA005D530387C1</vt:lpwstr>
  </property>
</Properties>
</file>