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397" r:id="rId3"/>
    <p:sldId id="398" r:id="rId4"/>
    <p:sldId id="404" r:id="rId5"/>
    <p:sldId id="405" r:id="rId6"/>
    <p:sldId id="345" r:id="rId7"/>
    <p:sldId id="348" r:id="rId8"/>
    <p:sldId id="371" r:id="rId9"/>
    <p:sldId id="401" r:id="rId10"/>
    <p:sldId id="409" r:id="rId11"/>
    <p:sldId id="402" r:id="rId12"/>
    <p:sldId id="399" r:id="rId13"/>
    <p:sldId id="400" r:id="rId14"/>
    <p:sldId id="408" r:id="rId15"/>
    <p:sldId id="343" r:id="rId16"/>
    <p:sldId id="403" r:id="rId17"/>
    <p:sldId id="34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87559" autoAdjust="0"/>
  </p:normalViewPr>
  <p:slideViewPr>
    <p:cSldViewPr>
      <p:cViewPr varScale="1">
        <p:scale>
          <a:sx n="75" d="100"/>
          <a:sy n="75" d="100"/>
        </p:scale>
        <p:origin x="165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AE67-6863-42FB-BC95-881C0F79B3DC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891E-C322-48D8-B8FE-5948A476A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8681-1092-4BF5-8843-B2448A594D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&amp; Data: O:\Bureau\Ongoing Economic Charts\Personal Income &amp; Savings Rate.xlsx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5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Chart: O:\Board\FY 22\March\SUT - Gross Receipts YTD.xlsx</a:t>
            </a:r>
          </a:p>
          <a:p>
            <a:r>
              <a:rPr lang="en-US" dirty="0"/>
              <a:t>Sourced from various SUT tracking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4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O:\Bureau\Ongoing Economic Charts\Inflation Expectations.xlsx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7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O:\Bureau\Ongoing Economic Charts\Inflation Expectations.xlsx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ARPA Reducing FY22</a:t>
            </a:r>
          </a:p>
          <a:p>
            <a:r>
              <a:rPr lang="en-US" dirty="0"/>
              <a:t>	Expanded EIC for TY21</a:t>
            </a:r>
          </a:p>
          <a:p>
            <a:r>
              <a:rPr lang="en-US" dirty="0"/>
              <a:t>	</a:t>
            </a:r>
            <a:r>
              <a:rPr lang="en-US" dirty="0" err="1"/>
              <a:t>Epanded</a:t>
            </a:r>
            <a:r>
              <a:rPr lang="en-US" dirty="0"/>
              <a:t> Child &amp; Dependent Care Credit for TY21</a:t>
            </a:r>
          </a:p>
          <a:p>
            <a:endParaRPr lang="en-US" dirty="0"/>
          </a:p>
          <a:p>
            <a:r>
              <a:rPr lang="en-US" dirty="0"/>
              <a:t>Mention Corporate profits surge in FY21 – slower in FY22 and FY23 as corps provide pay raises</a:t>
            </a:r>
          </a:p>
          <a:p>
            <a:endParaRPr lang="en-US" dirty="0"/>
          </a:p>
          <a:p>
            <a:r>
              <a:rPr lang="en-US" dirty="0"/>
              <a:t>Mention assume that federal budget is resolved today and that the Debt Ceiling is raised with no significant fallout</a:t>
            </a:r>
          </a:p>
          <a:p>
            <a:endParaRPr lang="en-US" dirty="0"/>
          </a:p>
          <a:p>
            <a:r>
              <a:rPr lang="en-US" dirty="0"/>
              <a:t>Mention no assumption about prospective federal tax changes which could have impacts on flow through as well as income realization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1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ARPA Reducing FY22</a:t>
            </a:r>
          </a:p>
          <a:p>
            <a:r>
              <a:rPr lang="en-US" dirty="0"/>
              <a:t>	Expanded EIC for TY21</a:t>
            </a:r>
          </a:p>
          <a:p>
            <a:r>
              <a:rPr lang="en-US" dirty="0"/>
              <a:t>	Expanded Child &amp; Dependent Care Credit for TY21</a:t>
            </a:r>
          </a:p>
          <a:p>
            <a:endParaRPr lang="en-US" dirty="0"/>
          </a:p>
          <a:p>
            <a:r>
              <a:rPr lang="en-US" dirty="0"/>
              <a:t>Mention Corporate profits surge in FY21 – slower in FY22 and FY23 as corps provide pay raises</a:t>
            </a:r>
          </a:p>
          <a:p>
            <a:endParaRPr lang="en-US" dirty="0"/>
          </a:p>
          <a:p>
            <a:r>
              <a:rPr lang="en-US" dirty="0"/>
              <a:t>Mention assume that federal budget is resolved today and that the Debt Ceiling is raised with no significant fallout</a:t>
            </a:r>
          </a:p>
          <a:p>
            <a:endParaRPr lang="en-US" dirty="0"/>
          </a:p>
          <a:p>
            <a:r>
              <a:rPr lang="en-US" dirty="0"/>
              <a:t>Mention no assumption about prospective federal tax changes which could have impacts on flow through as well as income realization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9891E-C322-48D8-B8FE-5948A476A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9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 here: O:\Bureau\2021 Interim\Anne Arundel Co Chamber of Commerce\Wages Charts.xlsx</a:t>
            </a:r>
          </a:p>
          <a:p>
            <a:r>
              <a:rPr lang="en-US" dirty="0"/>
              <a:t>Data Pulled From: "O:\Board\FY 22\March\Macro Compare  - Mar 21 v1.1.xlsx“</a:t>
            </a:r>
          </a:p>
          <a:p>
            <a:endParaRPr lang="en-US" dirty="0"/>
          </a:p>
          <a:p>
            <a:r>
              <a:rPr lang="en-US" dirty="0"/>
              <a:t>Make it just nominal wages and make it look like the chart on slide 12: bars for the level and a line for the rate of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6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 here: O:\Bureau\2021 Interim\Anne Arundel Co Chamber of Commerce\Wages Charts.xlsx</a:t>
            </a:r>
          </a:p>
          <a:p>
            <a:r>
              <a:rPr lang="en-US" dirty="0"/>
              <a:t>Data Pulled From: "O:\Board\FY 22\March\Macro Compare  - Mar 21 v1.1.xlsx“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O:\Bureau\Ongoing Economic Charts\Employment[Total Emp (3)]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8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O:\Board\FY 22\March\PIT\Inc Tax - Mar22 - (V 3.0).xlsx --- Chart17 tab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***DO NOT UPDATE – MARCH PRESENTATION. Forecast is unchanged since December***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9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Segoe UI" panose="020B0502040204020203" pitchFamily="34" charset="0"/>
              </a:rPr>
              <a:t>O:\Bureau\2021 Interim\Chart Work\Household Finances - FRB 1.1.xlsx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3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A2B2-0AB8-4130-9D39-F3F7F6A8ACE1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2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DBA7-C3F7-48ED-B073-505E9FD6570C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C71A-B351-46F6-A90A-6EB62420C7DF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3" y="992717"/>
            <a:ext cx="2442003" cy="5298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59026" y="177801"/>
            <a:ext cx="8832574" cy="827812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D:\PAR PPT 2016\ PPT_images\Data_Changes_Everything_Reverse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53624"/>
            <a:ext cx="1581913" cy="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9650" y="1397000"/>
            <a:ext cx="7057949" cy="4673600"/>
          </a:xfrm>
          <a:noFill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5FF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55565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6" y="192617"/>
            <a:ext cx="7096125" cy="1039283"/>
          </a:xfrm>
          <a:noFill/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/ Category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8" y="305468"/>
            <a:ext cx="1120563" cy="565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77800"/>
            <a:ext cx="7086600" cy="955675"/>
          </a:xfrm>
        </p:spPr>
        <p:txBody>
          <a:bodyPr anchor="t">
            <a:noAutofit/>
          </a:bodyPr>
          <a:lstStyle>
            <a:lvl1pPr algn="l">
              <a:defRPr sz="3000" b="0" cap="none" baseline="0">
                <a:solidFill>
                  <a:srgbClr val="00A5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2336" y="1397000"/>
            <a:ext cx="7065264" cy="4673600"/>
          </a:xfrm>
        </p:spPr>
        <p:txBody>
          <a:bodyPr/>
          <a:lstStyle>
            <a:lvl1pPr>
              <a:defRPr>
                <a:solidFill>
                  <a:srgbClr val="555659"/>
                </a:solidFill>
              </a:defRPr>
            </a:lvl1pPr>
            <a:lvl2pPr marL="7429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3pPr>
            <a:lvl4pPr marL="16573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95" y="311574"/>
            <a:ext cx="1108458" cy="559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42EA-BDF2-4E81-882D-6BA8D814B2CA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D63D-0BA4-4055-A2EB-AE6117749FE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5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DB34-5469-40EB-B60F-25A221F5A24A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948-E59F-491A-B060-B4F87DE0568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1538-335F-4FB0-84AD-38375DAE02BE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61B8-9FB3-4FC5-B320-B6C105743D0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23D8-45B9-47C6-A7D2-909243078FC0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2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5D7-C107-4EFF-ACD9-3C8548065B96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050390-E43D-4C85-A4EF-2DB510E1628C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Revenue estimates and </a:t>
            </a:r>
            <a:br>
              <a:rPr lang="en-US" sz="3600" b="1" dirty="0">
                <a:solidFill>
                  <a:schemeClr val="tx1"/>
                </a:solidFill>
                <a:latin typeface="+mn-lt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</a:rPr>
              <a:t>economic Outlook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768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David Farkas</a:t>
            </a:r>
          </a:p>
          <a:p>
            <a:r>
              <a:rPr lang="en-US" dirty="0"/>
              <a:t>Acting Executive Secretary</a:t>
            </a:r>
          </a:p>
          <a:p>
            <a:r>
              <a:rPr lang="en-US" dirty="0"/>
              <a:t>Board of Revenue Estimates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1A04E-772B-4784-84CC-2C8EDE51F9AA}"/>
              </a:ext>
            </a:extLst>
          </p:cNvPr>
          <p:cNvSpPr txBox="1"/>
          <p:nvPr/>
        </p:nvSpPr>
        <p:spPr>
          <a:xfrm>
            <a:off x="1447800" y="2819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March 10, 2022</a:t>
            </a:r>
          </a:p>
        </p:txBody>
      </p:sp>
    </p:spTree>
    <p:extLst>
      <p:ext uri="{BB962C8B-B14F-4D97-AF65-F5344CB8AC3E}">
        <p14:creationId xmlns:p14="http://schemas.microsoft.com/office/powerpoint/2010/main" val="132546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B3EFE-DDFD-4078-B63C-73BF6C7A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B06DF-6AA8-4290-8014-A50872C9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86" y="391297"/>
            <a:ext cx="8597427" cy="64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2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46FB2-106C-464D-8392-F7202E37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C1F7E-F158-43B6-B0B8-86DE81B7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73"/>
            <a:ext cx="91440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5FE1D-57C9-4880-A947-A8967443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F474F-1AC3-4EFB-981D-12F65A781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4" y="452120"/>
            <a:ext cx="8797651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5FE1D-57C9-4880-A947-A8967443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6AA5C-F8D8-45D4-BC1A-90195EBF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457200"/>
            <a:ext cx="88392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F8B0-4091-4C3B-A83D-30612291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EE9C-CCE1-465F-B84D-C2CB4EEC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Covid</a:t>
            </a:r>
          </a:p>
          <a:p>
            <a:r>
              <a:rPr lang="en-US" dirty="0"/>
              <a:t>Geopolitics - war in Ukraine and retaliatory sanctions</a:t>
            </a:r>
          </a:p>
          <a:p>
            <a:pPr lvl="1"/>
            <a:r>
              <a:rPr lang="en-US" dirty="0"/>
              <a:t>Higher gas prices </a:t>
            </a:r>
          </a:p>
          <a:p>
            <a:pPr lvl="1"/>
            <a:r>
              <a:rPr lang="en-US" dirty="0"/>
              <a:t>Less spending on other goods</a:t>
            </a:r>
          </a:p>
          <a:p>
            <a:r>
              <a:rPr lang="en-US" dirty="0"/>
              <a:t>Loose Monetary Policy</a:t>
            </a:r>
          </a:p>
          <a:p>
            <a:pPr lvl="1"/>
            <a:r>
              <a:rPr lang="en-US" dirty="0"/>
              <a:t>Monetary policy is too loose</a:t>
            </a:r>
          </a:p>
          <a:p>
            <a:pPr lvl="2"/>
            <a:r>
              <a:rPr lang="en-US" dirty="0"/>
              <a:t>Transitory inflation of the Covid supply shock becoming persistent</a:t>
            </a:r>
          </a:p>
          <a:p>
            <a:pPr lvl="2"/>
            <a:r>
              <a:rPr lang="en-US" dirty="0"/>
              <a:t>Risks a short-term inflationary boom followed by rapid tightening</a:t>
            </a:r>
          </a:p>
          <a:p>
            <a:pPr lvl="3"/>
            <a:r>
              <a:rPr lang="en-US" dirty="0"/>
              <a:t>Short-term boost to nominal revenue growth</a:t>
            </a:r>
          </a:p>
          <a:p>
            <a:r>
              <a:rPr lang="en-US" dirty="0"/>
              <a:t>Capital Gains / non-wage income</a:t>
            </a:r>
          </a:p>
          <a:p>
            <a:pPr lvl="1"/>
            <a:r>
              <a:rPr lang="en-US" dirty="0"/>
              <a:t>At high levels</a:t>
            </a:r>
          </a:p>
          <a:p>
            <a:pPr lvl="1"/>
            <a:r>
              <a:rPr lang="en-US" dirty="0"/>
              <a:t>Declining asset prices means lower potential cap gains income</a:t>
            </a:r>
          </a:p>
          <a:p>
            <a:pPr lvl="1"/>
            <a:r>
              <a:rPr lang="en-US" dirty="0"/>
              <a:t>But a sell-off can result in significant capital gains income realizations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A4DE6-DB77-478E-8542-80601FD0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0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2ED41-50A2-4C70-A7EA-EDF0A468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9C708-AC9A-4BC3-886F-75735B2FD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72"/>
            <a:ext cx="91440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F277E3-E4FA-4459-B2A9-70DCD87E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9684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In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FE861-92AC-4000-ACA9-28A3E028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7696"/>
            <a:ext cx="8534400" cy="5327904"/>
          </a:xfrm>
        </p:spPr>
        <p:txBody>
          <a:bodyPr>
            <a:normAutofit/>
          </a:bodyPr>
          <a:lstStyle/>
          <a:p>
            <a:r>
              <a:rPr lang="en-US" dirty="0"/>
              <a:t>Most of the revenue adjustments are based on YTD revenue collections</a:t>
            </a:r>
          </a:p>
          <a:p>
            <a:pPr lvl="1"/>
            <a:r>
              <a:rPr lang="en-US" dirty="0"/>
              <a:t>Some upward adjustment to both wage and non-wage income growth</a:t>
            </a:r>
          </a:p>
          <a:p>
            <a:r>
              <a:rPr lang="en-US" dirty="0"/>
              <a:t>Nonwage income is at very high levels</a:t>
            </a:r>
          </a:p>
          <a:p>
            <a:pPr lvl="1"/>
            <a:r>
              <a:rPr lang="en-US" dirty="0"/>
              <a:t>Typically these peaks are not sustainable for extended periods of time</a:t>
            </a:r>
          </a:p>
          <a:p>
            <a:pPr lvl="1"/>
            <a:r>
              <a:rPr lang="en-US" dirty="0"/>
              <a:t>The timing and size of a downturn is impossible to estimate</a:t>
            </a:r>
          </a:p>
          <a:p>
            <a:pPr lvl="1"/>
            <a:r>
              <a:rPr lang="en-US" dirty="0"/>
              <a:t>Downturns are typically rapid, but so is the recovery</a:t>
            </a:r>
          </a:p>
          <a:p>
            <a:r>
              <a:rPr lang="en-US" dirty="0"/>
              <a:t>Ongoing inflation will boost nominal revenue collections</a:t>
            </a:r>
          </a:p>
          <a:p>
            <a:pPr lvl="1"/>
            <a:r>
              <a:rPr lang="en-US" dirty="0"/>
              <a:t>And also nominal expenditures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2ED41-50A2-4C70-A7EA-EDF0A468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8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David Farkas</a:t>
            </a:r>
          </a:p>
          <a:p>
            <a:pPr marL="57150" indent="0">
              <a:buNone/>
            </a:pPr>
            <a:r>
              <a:rPr lang="en-US" dirty="0"/>
              <a:t>Comptroller of Maryland</a:t>
            </a:r>
          </a:p>
          <a:p>
            <a:pPr marL="57150" indent="0">
              <a:buNone/>
            </a:pPr>
            <a:r>
              <a:rPr lang="en-US" dirty="0"/>
              <a:t>Acting Executive Secretary, </a:t>
            </a:r>
          </a:p>
          <a:p>
            <a:pPr marL="57150" indent="0">
              <a:buNone/>
            </a:pPr>
            <a:r>
              <a:rPr lang="en-US" dirty="0"/>
              <a:t>Board of Revenue Estimates</a:t>
            </a:r>
          </a:p>
          <a:p>
            <a:pPr marL="57150" indent="0">
              <a:buNone/>
            </a:pPr>
            <a:r>
              <a:rPr lang="en-US" dirty="0"/>
              <a:t>dfarkas@marylandtaxes.gov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228600"/>
            <a:endParaRPr lang="en-US" dirty="0"/>
          </a:p>
          <a:p>
            <a:pPr marL="1028700" lvl="1" indent="-228600"/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97CD1-A22C-4865-991E-CCAA341C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7591"/>
            <a:ext cx="7239000" cy="60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December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03F020-445A-4488-9C6C-31DC594C8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86008"/>
              </p:ext>
            </p:extLst>
          </p:nvPr>
        </p:nvGraphicFramePr>
        <p:xfrm>
          <a:off x="76200" y="1175938"/>
          <a:ext cx="8926132" cy="538976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130787399"/>
                    </a:ext>
                  </a:extLst>
                </a:gridCol>
                <a:gridCol w="327965">
                  <a:extLst>
                    <a:ext uri="{9D8B030D-6E8A-4147-A177-3AD203B41FA5}">
                      <a16:colId xmlns:a16="http://schemas.microsoft.com/office/drawing/2014/main" val="925554343"/>
                    </a:ext>
                  </a:extLst>
                </a:gridCol>
                <a:gridCol w="1453804">
                  <a:extLst>
                    <a:ext uri="{9D8B030D-6E8A-4147-A177-3AD203B41FA5}">
                      <a16:colId xmlns:a16="http://schemas.microsoft.com/office/drawing/2014/main" val="1726567313"/>
                    </a:ext>
                  </a:extLst>
                </a:gridCol>
                <a:gridCol w="1218257">
                  <a:extLst>
                    <a:ext uri="{9D8B030D-6E8A-4147-A177-3AD203B41FA5}">
                      <a16:colId xmlns:a16="http://schemas.microsoft.com/office/drawing/2014/main" val="2822623865"/>
                    </a:ext>
                  </a:extLst>
                </a:gridCol>
                <a:gridCol w="327965">
                  <a:extLst>
                    <a:ext uri="{9D8B030D-6E8A-4147-A177-3AD203B41FA5}">
                      <a16:colId xmlns:a16="http://schemas.microsoft.com/office/drawing/2014/main" val="392403958"/>
                    </a:ext>
                  </a:extLst>
                </a:gridCol>
                <a:gridCol w="1453804">
                  <a:extLst>
                    <a:ext uri="{9D8B030D-6E8A-4147-A177-3AD203B41FA5}">
                      <a16:colId xmlns:a16="http://schemas.microsoft.com/office/drawing/2014/main" val="3468559094"/>
                    </a:ext>
                  </a:extLst>
                </a:gridCol>
                <a:gridCol w="1218257">
                  <a:extLst>
                    <a:ext uri="{9D8B030D-6E8A-4147-A177-3AD203B41FA5}">
                      <a16:colId xmlns:a16="http://schemas.microsoft.com/office/drawing/2014/main" val="3022802479"/>
                    </a:ext>
                  </a:extLst>
                </a:gridCol>
              </a:tblGrid>
              <a:tr h="6248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Fiscal Year 2023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165284"/>
                  </a:ext>
                </a:extLst>
              </a:tr>
              <a:tr h="14282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695873"/>
                  </a:ext>
                </a:extLst>
              </a:tr>
              <a:tr h="592477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Personal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$479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$511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93214"/>
                  </a:ext>
                </a:extLst>
              </a:tr>
              <a:tr h="59247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Corporate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729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Sales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13.3%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6409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24.2%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94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Total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$867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$737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095865"/>
                  </a:ext>
                </a:extLst>
              </a:tr>
              <a:tr h="505827">
                <a:tc gridSpan="7"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Notes: dollars in millions; amounts may not sum due to rounding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4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8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December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5A4988-D8CE-4B07-A5B8-1D5E4D72A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92560"/>
              </p:ext>
            </p:extLst>
          </p:nvPr>
        </p:nvGraphicFramePr>
        <p:xfrm>
          <a:off x="762000" y="1397000"/>
          <a:ext cx="7467600" cy="462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138198143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31400784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58488452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61728702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173345351"/>
                    </a:ext>
                  </a:extLst>
                </a:gridCol>
              </a:tblGrid>
              <a:tr h="783167">
                <a:tc>
                  <a:txBody>
                    <a:bodyPr/>
                    <a:lstStyle/>
                    <a:p>
                      <a:r>
                        <a:rPr lang="en-US" dirty="0"/>
                        <a:t>Growth by Tax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965865"/>
                  </a:ext>
                </a:extLst>
              </a:tr>
              <a:tr h="783167">
                <a:tc>
                  <a:txBody>
                    <a:bodyPr/>
                    <a:lstStyle/>
                    <a:p>
                      <a:r>
                        <a:rPr lang="en-US" dirty="0"/>
                        <a:t>FY22 Growth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61693"/>
                  </a:ext>
                </a:extLst>
              </a:tr>
              <a:tr h="783167">
                <a:tc>
                  <a:txBody>
                    <a:bodyPr/>
                    <a:lstStyle/>
                    <a:p>
                      <a:r>
                        <a:rPr lang="en-US" dirty="0"/>
                        <a:t>Fiscal YTD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43.9%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26.3%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085273"/>
                  </a:ext>
                </a:extLst>
              </a:tr>
              <a:tr h="706118">
                <a:tc gridSpan="2">
                  <a:txBody>
                    <a:bodyPr/>
                    <a:lstStyle/>
                    <a:p>
                      <a:r>
                        <a:rPr lang="en-US" dirty="0"/>
                        <a:t>Growth needed rest of year to hit estimates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89180"/>
                  </a:ext>
                </a:extLst>
              </a:tr>
              <a:tr h="783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-15.1%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21097"/>
                  </a:ext>
                </a:extLst>
              </a:tr>
              <a:tr h="783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-7.2%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-40.9%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-4.5%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9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93D0D-7D91-450D-BFE1-56127467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BD045-0FFC-4E56-820B-B135163F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56997"/>
            <a:ext cx="8225790" cy="63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9E70F-847F-49F9-8B43-9CA4EBD8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B3389-9ADD-4F2E-8978-52998C6C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9" y="396885"/>
            <a:ext cx="8895302" cy="64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2A99C-F976-4B30-A05F-41EA410B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B30A8-4E24-463A-9955-5C2D8087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82287"/>
            <a:ext cx="8915400" cy="64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1F921-2128-42EB-ADAA-13A17109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A256D-3276-4E39-AA5F-D5BF4908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6561"/>
            <a:ext cx="883920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2ED41-50A2-4C70-A7EA-EDF0A468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E0050-97CA-4DE8-8A31-72A9F8E0A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23672"/>
            <a:ext cx="8991599" cy="64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4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8039</TotalTime>
  <Words>769</Words>
  <Application>Microsoft Office PowerPoint</Application>
  <PresentationFormat>On-screen Show (4:3)</PresentationFormat>
  <Paragraphs>160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Segoe UI</vt:lpstr>
      <vt:lpstr>Clarity</vt:lpstr>
      <vt:lpstr>Revenue estimates and  economic Outlook</vt:lpstr>
      <vt:lpstr>PowerPoint Presentation</vt:lpstr>
      <vt:lpstr>Summary of December Changes</vt:lpstr>
      <vt:lpstr>Summary of December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</vt:lpstr>
      <vt:lpstr>PowerPoint Presentation</vt:lpstr>
      <vt:lpstr>In Summary</vt:lpstr>
      <vt:lpstr>Thank You</vt:lpstr>
    </vt:vector>
  </TitlesOfParts>
  <Company>Comptroller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Revenue Estimates  Revenues &amp; Economics</dc:title>
  <dc:creator>dfarkas</dc:creator>
  <cp:lastModifiedBy>Farkas, David</cp:lastModifiedBy>
  <cp:revision>335</cp:revision>
  <cp:lastPrinted>2022-03-09T13:47:57Z</cp:lastPrinted>
  <dcterms:created xsi:type="dcterms:W3CDTF">2017-10-24T16:28:06Z</dcterms:created>
  <dcterms:modified xsi:type="dcterms:W3CDTF">2022-03-10T13:32:39Z</dcterms:modified>
</cp:coreProperties>
</file>