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377" r:id="rId3"/>
    <p:sldId id="334" r:id="rId4"/>
    <p:sldId id="372" r:id="rId5"/>
    <p:sldId id="363" r:id="rId6"/>
    <p:sldId id="344" r:id="rId7"/>
    <p:sldId id="379" r:id="rId8"/>
    <p:sldId id="380" r:id="rId9"/>
    <p:sldId id="383" r:id="rId10"/>
    <p:sldId id="385" r:id="rId11"/>
    <p:sldId id="381" r:id="rId12"/>
    <p:sldId id="382" r:id="rId13"/>
    <p:sldId id="384" r:id="rId14"/>
    <p:sldId id="329" r:id="rId15"/>
    <p:sldId id="34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7" autoAdjust="0"/>
    <p:restoredTop sz="72145" autoAdjust="0"/>
  </p:normalViewPr>
  <p:slideViewPr>
    <p:cSldViewPr>
      <p:cViewPr varScale="1">
        <p:scale>
          <a:sx n="64" d="100"/>
          <a:sy n="64" d="100"/>
        </p:scale>
        <p:origin x="128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EAE67-6863-42FB-BC95-881C0F79B3DC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9891E-C322-48D8-B8FE-5948A476A7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83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28681-1092-4BF5-8843-B2448A594D7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95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056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267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Shows the </a:t>
            </a:r>
            <a:r>
              <a:rPr lang="en-US" dirty="0" err="1"/>
              <a:t>evolotuoin</a:t>
            </a:r>
            <a:r>
              <a:rPr lang="en-US" dirty="0"/>
              <a:t> of our forecast and the very positive impact that the fed and policy had on economy and revenues</a:t>
            </a:r>
          </a:p>
          <a:p>
            <a:endParaRPr lang="en-US" dirty="0"/>
          </a:p>
          <a:p>
            <a:r>
              <a:rPr lang="en-US" dirty="0"/>
              <a:t>As illustrated, we are now back to flat with Pre-</a:t>
            </a:r>
            <a:r>
              <a:rPr lang="en-US" dirty="0" err="1"/>
              <a:t>Covid</a:t>
            </a:r>
            <a:r>
              <a:rPr lang="en-US" dirty="0"/>
              <a:t>, yet the plan is still to spend another $350B on S&amp;L governments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71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-- Total UI = $12.8B</a:t>
            </a:r>
          </a:p>
          <a:p>
            <a:r>
              <a:rPr lang="en-US" b="1" dirty="0"/>
              <a:t>-- Total EIP = $13.0B</a:t>
            </a:r>
          </a:p>
          <a:p>
            <a:r>
              <a:rPr lang="en-US" b="1" dirty="0"/>
              <a:t>-- Total PPP = $3.7B – MD Companies received about $12B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490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63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50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29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906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981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785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7D70-85CC-4EC3-A14C-EA259E2F9CA6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622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7D70-85CC-4EC3-A14C-EA259E2F9CA6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2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7D70-85CC-4EC3-A14C-EA259E2F9CA6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68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365" y="992717"/>
            <a:ext cx="3256004" cy="5298864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212035" y="177801"/>
            <a:ext cx="11776765" cy="827812"/>
          </a:xfrm>
          <a:prstGeom prst="rect">
            <a:avLst/>
          </a:prstGeom>
          <a:solidFill>
            <a:srgbClr val="00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1" name="Picture 2" descr="D:\PAR PPT 2016\ PPT_images\Data_Changes_Everything_Reversed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1" y="6453624"/>
            <a:ext cx="2109217" cy="15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203200" y="992719"/>
            <a:ext cx="11785600" cy="2117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203200" y="177800"/>
            <a:ext cx="11785600" cy="65024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03200" y="6289465"/>
            <a:ext cx="11785600" cy="2117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46201" y="1397000"/>
            <a:ext cx="9410599" cy="4673600"/>
          </a:xfrm>
          <a:noFill/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5FF"/>
              </a:buClr>
              <a:buSzTx/>
              <a:buFont typeface="Arial" panose="020B0604020202020204" pitchFamily="34" charset="0"/>
              <a:buChar char="•"/>
              <a:tabLst/>
              <a:defRPr sz="2400" baseline="0">
                <a:solidFill>
                  <a:srgbClr val="555659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Century Gothic" panose="020B0502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400">
                <a:latin typeface="Century Gothic" panose="020B0502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400">
                <a:latin typeface="Century Gothic" panose="020B0502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0702" y="192618"/>
            <a:ext cx="9461500" cy="1039283"/>
          </a:xfrm>
          <a:noFill/>
        </p:spPr>
        <p:txBody>
          <a:bodyPr>
            <a:normAutofit/>
          </a:bodyPr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Agenda / Category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000" y="6315712"/>
            <a:ext cx="508000" cy="365125"/>
          </a:xfrm>
        </p:spPr>
        <p:txBody>
          <a:bodyPr/>
          <a:lstStyle>
            <a:lvl1pPr algn="l">
              <a:defRPr>
                <a:latin typeface="Century Gothic"/>
                <a:cs typeface="Century Gothic"/>
              </a:defRPr>
            </a:lvl1pPr>
          </a:lstStyle>
          <a:p>
            <a:fld id="{33C03519-A234-4869-838D-6A7843B81F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785" y="305468"/>
            <a:ext cx="1494084" cy="5652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557" y="6390231"/>
            <a:ext cx="2665696" cy="19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25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177801"/>
            <a:ext cx="9448800" cy="955675"/>
          </a:xfrm>
        </p:spPr>
        <p:txBody>
          <a:bodyPr anchor="t">
            <a:noAutofit/>
          </a:bodyPr>
          <a:lstStyle>
            <a:lvl1pPr algn="l">
              <a:defRPr sz="3000" b="0" cap="none" baseline="0">
                <a:solidFill>
                  <a:srgbClr val="00A5F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000" y="6315712"/>
            <a:ext cx="508000" cy="365125"/>
          </a:xfrm>
        </p:spPr>
        <p:txBody>
          <a:bodyPr/>
          <a:lstStyle>
            <a:lvl1pPr algn="l">
              <a:defRPr>
                <a:latin typeface="Century Gothic"/>
                <a:cs typeface="Century Gothic"/>
              </a:defRPr>
            </a:lvl1pPr>
          </a:lstStyle>
          <a:p>
            <a:fld id="{33C03519-A234-4869-838D-6A7843B81F3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3200" y="992719"/>
            <a:ext cx="11785600" cy="2117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36448" y="1397000"/>
            <a:ext cx="9420352" cy="4673600"/>
          </a:xfrm>
        </p:spPr>
        <p:txBody>
          <a:bodyPr/>
          <a:lstStyle>
            <a:lvl1pPr>
              <a:defRPr>
                <a:solidFill>
                  <a:srgbClr val="555659"/>
                </a:solidFill>
              </a:defRPr>
            </a:lvl1pPr>
            <a:lvl2pPr marL="742950" indent="-285750">
              <a:buClr>
                <a:srgbClr val="00A5FF"/>
              </a:buClr>
              <a:buFont typeface="Arial" panose="020B0604020202020204" pitchFamily="34" charset="0"/>
              <a:buChar char="•"/>
              <a:defRPr sz="1800">
                <a:solidFill>
                  <a:srgbClr val="555659"/>
                </a:solidFill>
                <a:latin typeface="Century Gothic" panose="020B0502020202020204" pitchFamily="34" charset="0"/>
              </a:defRPr>
            </a:lvl2pPr>
            <a:lvl3pPr marL="1200150" indent="-285750">
              <a:buClr>
                <a:srgbClr val="00A5FF"/>
              </a:buClr>
              <a:buFont typeface="Arial" panose="020B0604020202020204" pitchFamily="34" charset="0"/>
              <a:buChar char="•"/>
              <a:defRPr sz="1800">
                <a:solidFill>
                  <a:srgbClr val="555659"/>
                </a:solidFill>
                <a:latin typeface="Century Gothic" panose="020B0502020202020204" pitchFamily="34" charset="0"/>
              </a:defRPr>
            </a:lvl3pPr>
            <a:lvl4pPr marL="1657350" indent="-285750">
              <a:buClr>
                <a:srgbClr val="00A5FF"/>
              </a:buClr>
              <a:buFont typeface="Arial" panose="020B0604020202020204" pitchFamily="34" charset="0"/>
              <a:buChar char="•"/>
              <a:defRPr sz="1800">
                <a:solidFill>
                  <a:srgbClr val="555659"/>
                </a:solidFill>
                <a:latin typeface="Century Gothic" panose="020B0502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03200" y="177800"/>
            <a:ext cx="11785600" cy="65024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03200" y="6289465"/>
            <a:ext cx="11785600" cy="2117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727" y="311575"/>
            <a:ext cx="1477944" cy="5591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557" y="6390231"/>
            <a:ext cx="2665696" cy="19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5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7D70-85CC-4EC3-A14C-EA259E2F9CA6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9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7D70-85CC-4EC3-A14C-EA259E2F9CA6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652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7D70-85CC-4EC3-A14C-EA259E2F9CA6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65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7D70-85CC-4EC3-A14C-EA259E2F9CA6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56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7D70-85CC-4EC3-A14C-EA259E2F9CA6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3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7D70-85CC-4EC3-A14C-EA259E2F9CA6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94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7D70-85CC-4EC3-A14C-EA259E2F9CA6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128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7D70-85CC-4EC3-A14C-EA259E2F9CA6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18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904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D17D70-85CC-4EC3-A14C-EA259E2F9CA6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1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905001"/>
            <a:ext cx="7772400" cy="11652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Economic Impact of pandemic relief programs in Maryland</a:t>
            </a:r>
            <a:br>
              <a:rPr lang="en-US" sz="3200" dirty="0">
                <a:solidFill>
                  <a:schemeClr val="tx1"/>
                </a:solidFill>
              </a:rPr>
            </a:b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2700" i="1" dirty="0">
                <a:solidFill>
                  <a:schemeClr val="tx1"/>
                </a:solidFill>
              </a:rPr>
              <a:t>pandemic spending workgroup</a:t>
            </a:r>
            <a:br>
              <a:rPr lang="en-US" sz="2700" i="1" dirty="0">
                <a:solidFill>
                  <a:schemeClr val="tx1"/>
                </a:solidFill>
              </a:rPr>
            </a:br>
            <a:r>
              <a:rPr lang="en-US" sz="2700" i="1" dirty="0" err="1">
                <a:solidFill>
                  <a:schemeClr val="tx1"/>
                </a:solidFill>
              </a:rPr>
              <a:t>MaY</a:t>
            </a:r>
            <a:r>
              <a:rPr lang="en-US" sz="2700" i="1" dirty="0">
                <a:solidFill>
                  <a:schemeClr val="tx1"/>
                </a:solidFill>
              </a:rPr>
              <a:t> 2021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343400"/>
            <a:ext cx="8382000" cy="1752600"/>
          </a:xfrm>
        </p:spPr>
        <p:txBody>
          <a:bodyPr>
            <a:normAutofit/>
          </a:bodyPr>
          <a:lstStyle/>
          <a:p>
            <a:r>
              <a:rPr lang="en-US" dirty="0"/>
              <a:t>Andrew Schaufele</a:t>
            </a:r>
          </a:p>
          <a:p>
            <a:r>
              <a:rPr lang="en-US" dirty="0"/>
              <a:t>Chief</a:t>
            </a:r>
          </a:p>
          <a:p>
            <a:r>
              <a:rPr lang="en-US" dirty="0"/>
              <a:t>Bureau of Revenue Estimates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60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395AB-749F-4BB2-B853-AC8C71EF9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533400"/>
          </a:xfrm>
        </p:spPr>
        <p:txBody>
          <a:bodyPr>
            <a:noAutofit/>
          </a:bodyPr>
          <a:lstStyle/>
          <a:p>
            <a:r>
              <a:rPr lang="en-US" sz="3200" dirty="0"/>
              <a:t>Federal Spending Also Intended to Support S&amp;L Employment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D73844-4807-4F21-BAC3-28FC24F64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14399"/>
            <a:ext cx="10972800" cy="566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33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395AB-749F-4BB2-B853-AC8C71EF9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533400"/>
          </a:xfrm>
        </p:spPr>
        <p:txBody>
          <a:bodyPr>
            <a:noAutofit/>
          </a:bodyPr>
          <a:lstStyle/>
          <a:p>
            <a:r>
              <a:rPr lang="en-US" sz="3200" dirty="0"/>
              <a:t>Stimulus Minimized Contagion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F7B7FA-26C7-4E0E-AAAF-F72063667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14400"/>
            <a:ext cx="10972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31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395AB-749F-4BB2-B853-AC8C71EF9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506200" cy="533400"/>
          </a:xfrm>
        </p:spPr>
        <p:txBody>
          <a:bodyPr>
            <a:noAutofit/>
          </a:bodyPr>
          <a:lstStyle/>
          <a:p>
            <a:r>
              <a:rPr lang="en-US" sz="3200" dirty="0"/>
              <a:t>Labor Impact Still Significant – 5.4% fewer workers than Pre-</a:t>
            </a:r>
            <a:r>
              <a:rPr lang="en-US" sz="3200" dirty="0" err="1"/>
              <a:t>Covid</a:t>
            </a:r>
            <a:r>
              <a:rPr lang="en-US" sz="32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3B0612-25C3-4249-884D-C8E1A5498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14399"/>
            <a:ext cx="10972800" cy="566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67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395AB-749F-4BB2-B853-AC8C71EF9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533400"/>
          </a:xfrm>
        </p:spPr>
        <p:txBody>
          <a:bodyPr>
            <a:noAutofit/>
          </a:bodyPr>
          <a:lstStyle/>
          <a:p>
            <a:r>
              <a:rPr lang="en-US" sz="3200" dirty="0"/>
              <a:t>High Expectations for Future Spending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BB5F22-01EF-4017-B7AD-60539C35E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14400"/>
            <a:ext cx="10972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0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906E3-40C1-4AE3-BDC4-56258394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Final Thoughts – Recent Events Are Encouraging, But Long Way to 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38FE3-891B-43BB-AD0F-58DD7DF26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10972800" cy="5181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FREE LUNCH? </a:t>
            </a:r>
            <a:r>
              <a:rPr lang="en-US" sz="2000" dirty="0"/>
              <a:t>What is the cost for our stimulus???</a:t>
            </a:r>
            <a:endParaRPr lang="en-US" dirty="0"/>
          </a:p>
          <a:p>
            <a:pPr lvl="1"/>
            <a:r>
              <a:rPr lang="en-US" dirty="0"/>
              <a:t>Short-Term Inflation versus Long-Term Inflation</a:t>
            </a:r>
          </a:p>
          <a:p>
            <a:pPr lvl="1"/>
            <a:r>
              <a:rPr lang="en-US" dirty="0"/>
              <a:t>Higher Interest Rates – slower future economic growth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What happens to the broader financial economy with delayed and perhaps delinquent mortgage and rent payments?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Local budgets to be more impacted due to heavier reliance on property tax? (Commercial property to undergo valuation correction)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Accelerated shifts to AI and robotics?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339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28600"/>
            <a:endParaRPr lang="en-US" dirty="0"/>
          </a:p>
          <a:p>
            <a:pPr marL="285750" indent="-228600"/>
            <a:endParaRPr lang="en-US" dirty="0"/>
          </a:p>
          <a:p>
            <a:pPr marL="285750" indent="-228600"/>
            <a:endParaRPr lang="en-US" dirty="0"/>
          </a:p>
          <a:p>
            <a:pPr marL="57150" indent="0">
              <a:buNone/>
            </a:pPr>
            <a:r>
              <a:rPr lang="en-US" dirty="0"/>
              <a:t>Andrew Schaufele</a:t>
            </a:r>
          </a:p>
          <a:p>
            <a:pPr marL="57150" indent="0">
              <a:buNone/>
            </a:pPr>
            <a:r>
              <a:rPr lang="en-US" dirty="0"/>
              <a:t>Comptroller of Maryland</a:t>
            </a:r>
          </a:p>
          <a:p>
            <a:pPr marL="57150" indent="0">
              <a:buNone/>
            </a:pPr>
            <a:r>
              <a:rPr lang="en-US" dirty="0"/>
              <a:t>Chief, Bureau of Revenue Estimates</a:t>
            </a:r>
          </a:p>
          <a:p>
            <a:pPr marL="57150" indent="0">
              <a:buNone/>
            </a:pPr>
            <a:r>
              <a:rPr lang="en-US" dirty="0"/>
              <a:t>aschaufele@marylandtaxes.gov</a:t>
            </a:r>
          </a:p>
          <a:p>
            <a:pPr marL="285750" indent="-228600"/>
            <a:endParaRPr lang="en-US" dirty="0"/>
          </a:p>
          <a:p>
            <a:pPr marL="285750" indent="-228600"/>
            <a:endParaRPr lang="en-US" dirty="0"/>
          </a:p>
          <a:p>
            <a:pPr marL="285750" indent="-228600"/>
            <a:endParaRPr lang="en-US" dirty="0"/>
          </a:p>
          <a:p>
            <a:pPr marL="1028700" lvl="1" indent="-228600"/>
            <a:endParaRPr lang="en-US" dirty="0"/>
          </a:p>
          <a:p>
            <a:pPr marL="1028700" lvl="1" indent="-228600"/>
            <a:endParaRPr lang="en-US" dirty="0"/>
          </a:p>
          <a:p>
            <a:pPr marL="342900" indent="-285750"/>
            <a:endParaRPr lang="en-US" dirty="0"/>
          </a:p>
          <a:p>
            <a:pPr marL="342900" indent="-285750"/>
            <a:endParaRPr lang="en-US" dirty="0"/>
          </a:p>
          <a:p>
            <a:pPr marL="285750" indent="-2286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72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82A586-8BD5-48D7-8B78-607DB581E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28" y="398526"/>
            <a:ext cx="11439144" cy="63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33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CEDD5-5FC0-42C6-ADBD-8B8FF4AF4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9042400" cy="762000"/>
          </a:xfrm>
        </p:spPr>
        <p:txBody>
          <a:bodyPr/>
          <a:lstStyle/>
          <a:p>
            <a:r>
              <a:rPr lang="en-US" dirty="0"/>
              <a:t>Monetary Policy – Federal Reserve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09FF2-BF53-4B30-98C0-ACF790545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10439400" cy="4813092"/>
          </a:xfrm>
        </p:spPr>
        <p:txBody>
          <a:bodyPr>
            <a:normAutofit/>
          </a:bodyPr>
          <a:lstStyle/>
          <a:p>
            <a:r>
              <a:rPr lang="en-US" b="1" dirty="0"/>
              <a:t>Interest Rate Target</a:t>
            </a:r>
          </a:p>
          <a:p>
            <a:pPr lvl="1"/>
            <a:r>
              <a:rPr lang="en-US" dirty="0"/>
              <a:t>Significant and pre-emptive reduction in rate target</a:t>
            </a:r>
          </a:p>
          <a:p>
            <a:r>
              <a:rPr lang="en-US" b="1" dirty="0"/>
              <a:t>Quantitative Easing</a:t>
            </a:r>
          </a:p>
          <a:p>
            <a:pPr lvl="1"/>
            <a:r>
              <a:rPr lang="en-US" dirty="0"/>
              <a:t>Larger than any single round during Great Recession</a:t>
            </a:r>
          </a:p>
          <a:p>
            <a:r>
              <a:rPr lang="en-US" b="1" dirty="0"/>
              <a:t>Forward Guidance</a:t>
            </a:r>
          </a:p>
          <a:p>
            <a:pPr lvl="1"/>
            <a:r>
              <a:rPr lang="en-US" dirty="0"/>
              <a:t>Keep rate target low</a:t>
            </a:r>
          </a:p>
          <a:p>
            <a:pPr lvl="1"/>
            <a:r>
              <a:rPr lang="en-US" dirty="0"/>
              <a:t>Inflation target is an average over time, not a ceiling</a:t>
            </a:r>
          </a:p>
          <a:p>
            <a:pPr lvl="2"/>
            <a:r>
              <a:rPr lang="en-US" dirty="0"/>
              <a:t>Promise to make up for past misses</a:t>
            </a:r>
          </a:p>
          <a:p>
            <a:r>
              <a:rPr lang="en-US" b="1" dirty="0"/>
              <a:t>Lending programs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59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3E913-A718-40A3-8D90-50603354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838200"/>
          </a:xfrm>
        </p:spPr>
        <p:txBody>
          <a:bodyPr/>
          <a:lstStyle/>
          <a:p>
            <a:r>
              <a:rPr lang="en-US" dirty="0"/>
              <a:t>Major Covid-19 Relief Bills – Federal Fiscal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D62D8-86EF-4A83-9B4D-A2BA122A0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61722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Coronavirus Preparedness and Response Supplemental Appropriations Act (CPARSA):</a:t>
            </a:r>
          </a:p>
          <a:p>
            <a:pPr lvl="1"/>
            <a:r>
              <a:rPr lang="en-US" dirty="0"/>
              <a:t>Passed – 03/06/2020</a:t>
            </a:r>
          </a:p>
          <a:p>
            <a:pPr lvl="1"/>
            <a:r>
              <a:rPr lang="en-US" dirty="0"/>
              <a:t>$8.3 billion in for Covid-19 response and vaccine research.</a:t>
            </a:r>
          </a:p>
          <a:p>
            <a:pPr lvl="2"/>
            <a:r>
              <a:rPr lang="en-US" dirty="0"/>
              <a:t>$3 billion for Covid-19 Vaccine R&amp;D</a:t>
            </a:r>
          </a:p>
          <a:p>
            <a:r>
              <a:rPr lang="en-US" b="1" dirty="0"/>
              <a:t>Families First Coronavirus Response Act (FFCR) :</a:t>
            </a:r>
          </a:p>
          <a:p>
            <a:pPr lvl="1"/>
            <a:r>
              <a:rPr lang="en-US" dirty="0"/>
              <a:t>Passed – 03/18/2020</a:t>
            </a:r>
          </a:p>
          <a:p>
            <a:pPr lvl="1"/>
            <a:r>
              <a:rPr lang="en-US" dirty="0"/>
              <a:t>$104 billion in direct spending </a:t>
            </a:r>
          </a:p>
          <a:p>
            <a:pPr lvl="2"/>
            <a:r>
              <a:rPr lang="en-US" dirty="0"/>
              <a:t>Expanded sick leave</a:t>
            </a:r>
          </a:p>
          <a:p>
            <a:pPr lvl="2"/>
            <a:r>
              <a:rPr lang="en-US" dirty="0"/>
              <a:t>Free Covid-19 testing</a:t>
            </a:r>
          </a:p>
          <a:p>
            <a:pPr lvl="2"/>
            <a:r>
              <a:rPr lang="en-US" dirty="0"/>
              <a:t>Economic support for states</a:t>
            </a:r>
          </a:p>
          <a:p>
            <a:pPr lvl="1"/>
            <a:endParaRPr lang="en-US" dirty="0"/>
          </a:p>
          <a:p>
            <a:r>
              <a:rPr lang="en-US" b="1" dirty="0"/>
              <a:t>Coronavirus Aid, Relief, and Economic Security Act (CARES):</a:t>
            </a:r>
          </a:p>
          <a:p>
            <a:pPr lvl="1"/>
            <a:r>
              <a:rPr lang="en-US" dirty="0"/>
              <a:t>Passed – 03/27/2020</a:t>
            </a:r>
          </a:p>
          <a:p>
            <a:pPr lvl="1"/>
            <a:r>
              <a:rPr lang="en-US" dirty="0"/>
              <a:t>$2.2 trillion in economic stimulus</a:t>
            </a:r>
          </a:p>
          <a:p>
            <a:pPr lvl="2"/>
            <a:r>
              <a:rPr lang="en-US" dirty="0"/>
              <a:t>$1,200 stimulus checks</a:t>
            </a:r>
          </a:p>
          <a:p>
            <a:pPr lvl="2"/>
            <a:r>
              <a:rPr lang="en-US" dirty="0"/>
              <a:t>Expanded UI benefits &amp; eligibility</a:t>
            </a:r>
          </a:p>
          <a:p>
            <a:pPr lvl="2"/>
            <a:r>
              <a:rPr lang="en-US" dirty="0"/>
              <a:t>PPP funding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CAA88C-3066-41F7-8750-4AFDD121F0EE}"/>
              </a:ext>
            </a:extLst>
          </p:cNvPr>
          <p:cNvSpPr txBox="1">
            <a:spLocks/>
          </p:cNvSpPr>
          <p:nvPr/>
        </p:nvSpPr>
        <p:spPr>
          <a:xfrm>
            <a:off x="6324600" y="1524000"/>
            <a:ext cx="57150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Consolidated Appropriations Act of 2021 (CAA):</a:t>
            </a:r>
          </a:p>
          <a:p>
            <a:pPr lvl="1"/>
            <a:r>
              <a:rPr lang="en-US" sz="1800" dirty="0"/>
              <a:t>Passed – 12/27/2020</a:t>
            </a:r>
          </a:p>
          <a:p>
            <a:pPr lvl="1"/>
            <a:r>
              <a:rPr lang="en-US" sz="1800" dirty="0"/>
              <a:t>$900 billion in economic stimulus</a:t>
            </a:r>
          </a:p>
          <a:p>
            <a:pPr lvl="2"/>
            <a:r>
              <a:rPr lang="en-US" sz="1600" dirty="0"/>
              <a:t>$600 stimulus checks</a:t>
            </a:r>
          </a:p>
          <a:p>
            <a:pPr lvl="2"/>
            <a:r>
              <a:rPr lang="en-US" sz="1600" dirty="0"/>
              <a:t>Extending UI benefits &amp; eligibility</a:t>
            </a:r>
          </a:p>
          <a:p>
            <a:pPr lvl="2"/>
            <a:r>
              <a:rPr lang="en-US" sz="1600" dirty="0"/>
              <a:t>Second round of PPP funding</a:t>
            </a:r>
            <a:endParaRPr lang="en-US" sz="1600" u="sng" dirty="0"/>
          </a:p>
          <a:p>
            <a:r>
              <a:rPr lang="en-US" sz="2000" b="1" dirty="0"/>
              <a:t>American Rescue Plan Act of 2021 (ARPA):</a:t>
            </a:r>
          </a:p>
          <a:p>
            <a:pPr lvl="1"/>
            <a:r>
              <a:rPr lang="en-US" sz="1800" dirty="0"/>
              <a:t>Passed – 03/11/2021</a:t>
            </a:r>
          </a:p>
          <a:p>
            <a:pPr lvl="1"/>
            <a:r>
              <a:rPr lang="en-US" sz="1800" dirty="0"/>
              <a:t>$1.9 trillion in economic relief</a:t>
            </a:r>
          </a:p>
          <a:p>
            <a:pPr lvl="2"/>
            <a:r>
              <a:rPr lang="en-US" sz="1600" dirty="0"/>
              <a:t>$1,400 stimulus checks</a:t>
            </a:r>
          </a:p>
          <a:p>
            <a:pPr lvl="2"/>
            <a:r>
              <a:rPr lang="en-US" sz="1600" dirty="0"/>
              <a:t>Extends expanded UI through September</a:t>
            </a:r>
          </a:p>
          <a:p>
            <a:pPr lvl="2"/>
            <a:r>
              <a:rPr lang="en-US" sz="1600" dirty="0"/>
              <a:t>Extends previous relief programs</a:t>
            </a:r>
          </a:p>
          <a:p>
            <a:pPr lvl="2"/>
            <a:r>
              <a:rPr lang="en-US" sz="1600" dirty="0"/>
              <a:t>Additional economic support for states</a:t>
            </a:r>
          </a:p>
          <a:p>
            <a:pPr lvl="2"/>
            <a:r>
              <a:rPr lang="en-US" sz="1600" dirty="0"/>
              <a:t>Expanded Child &amp; Dependent related tax credits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545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C2830A-680C-420D-A2C0-DCC8CD090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33400"/>
            <a:ext cx="10972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69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395AB-749F-4BB2-B853-AC8C71EF9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533400"/>
          </a:xfrm>
        </p:spPr>
        <p:txBody>
          <a:bodyPr>
            <a:noAutofit/>
          </a:bodyPr>
          <a:lstStyle/>
          <a:p>
            <a:r>
              <a:rPr lang="en-US" sz="3200" dirty="0"/>
              <a:t>Unemployment Response Has Been Significant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A594EF-581B-44AF-B66D-1B08F7F16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14400"/>
            <a:ext cx="10972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4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395AB-749F-4BB2-B853-AC8C71EF9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533400"/>
          </a:xfrm>
        </p:spPr>
        <p:txBody>
          <a:bodyPr>
            <a:noAutofit/>
          </a:bodyPr>
          <a:lstStyle/>
          <a:p>
            <a:r>
              <a:rPr lang="en-US" sz="3200" dirty="0"/>
              <a:t>Economic Impact Payments (Stimulus Checks) - Significant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ACD24F-CE00-41B4-B699-ABE46CB59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90600"/>
            <a:ext cx="10972799" cy="573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46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395AB-749F-4BB2-B853-AC8C71EF9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533400"/>
          </a:xfrm>
        </p:spPr>
        <p:txBody>
          <a:bodyPr>
            <a:noAutofit/>
          </a:bodyPr>
          <a:lstStyle/>
          <a:p>
            <a:r>
              <a:rPr lang="en-US" sz="3200" dirty="0"/>
              <a:t>Federal Support Has Sustained Income in the Aggregate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F449EB-5B43-4313-BE35-10E0A3F8F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14400"/>
            <a:ext cx="10972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59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395AB-749F-4BB2-B853-AC8C71EF9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533400"/>
          </a:xfrm>
        </p:spPr>
        <p:txBody>
          <a:bodyPr>
            <a:noAutofit/>
          </a:bodyPr>
          <a:lstStyle/>
          <a:p>
            <a:r>
              <a:rPr lang="en-US" sz="3200" dirty="0"/>
              <a:t>Federal Support Has Supported Spending in the Aggregate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EFD307-8059-44B1-85E8-8D9C2308E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14400"/>
            <a:ext cx="108966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847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8590</TotalTime>
  <Words>494</Words>
  <Application>Microsoft Office PowerPoint</Application>
  <PresentationFormat>Widescreen</PresentationFormat>
  <Paragraphs>97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Century Gothic</vt:lpstr>
      <vt:lpstr>Clarity</vt:lpstr>
      <vt:lpstr>Economic Impact of pandemic relief programs in Maryland  pandemic spending workgroup MaY 2021</vt:lpstr>
      <vt:lpstr>PowerPoint Presentation</vt:lpstr>
      <vt:lpstr>Monetary Policy – Federal Reserve </vt:lpstr>
      <vt:lpstr>Major Covid-19 Relief Bills – Federal Fiscal Policy</vt:lpstr>
      <vt:lpstr>PowerPoint Presentation</vt:lpstr>
      <vt:lpstr>Unemployment Response Has Been Significant</vt:lpstr>
      <vt:lpstr>Economic Impact Payments (Stimulus Checks) - Significant</vt:lpstr>
      <vt:lpstr>Federal Support Has Sustained Income in the Aggregate</vt:lpstr>
      <vt:lpstr>Federal Support Has Supported Spending in the Aggregate</vt:lpstr>
      <vt:lpstr>Federal Spending Also Intended to Support S&amp;L Employment</vt:lpstr>
      <vt:lpstr>Stimulus Minimized Contagion</vt:lpstr>
      <vt:lpstr>Labor Impact Still Significant – 5.4% fewer workers than Pre-Covid </vt:lpstr>
      <vt:lpstr>High Expectations for Future Spending</vt:lpstr>
      <vt:lpstr>Final Thoughts – Recent Events Are Encouraging, But Long Way to Go</vt:lpstr>
      <vt:lpstr>Thank You</vt:lpstr>
    </vt:vector>
  </TitlesOfParts>
  <Company>Comptroller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Maryland Revenue Estimates  Revenues &amp; Economics</dc:title>
  <dc:creator>dfarkas</dc:creator>
  <cp:lastModifiedBy>Schaufele, Andrew</cp:lastModifiedBy>
  <cp:revision>251</cp:revision>
  <dcterms:created xsi:type="dcterms:W3CDTF">2017-10-24T16:28:06Z</dcterms:created>
  <dcterms:modified xsi:type="dcterms:W3CDTF">2021-05-20T15:19:49Z</dcterms:modified>
</cp:coreProperties>
</file>