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4.xml" ContentType="application/vnd.openxmlformats-officedocument.themeOverrid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5.xml" ContentType="application/vnd.openxmlformats-officedocument.themeOverrid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302" r:id="rId2"/>
    <p:sldId id="316" r:id="rId3"/>
    <p:sldId id="299" r:id="rId4"/>
    <p:sldId id="325" r:id="rId5"/>
    <p:sldId id="261" r:id="rId6"/>
    <p:sldId id="307" r:id="rId7"/>
    <p:sldId id="285" r:id="rId8"/>
    <p:sldId id="287" r:id="rId9"/>
    <p:sldId id="327" r:id="rId10"/>
    <p:sldId id="329" r:id="rId11"/>
    <p:sldId id="330" r:id="rId12"/>
    <p:sldId id="336" r:id="rId13"/>
    <p:sldId id="338" r:id="rId14"/>
    <p:sldId id="334" r:id="rId15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47F857A-8C9A-432B-8C94-EB61D4532F34}">
          <p14:sldIdLst>
            <p14:sldId id="302"/>
            <p14:sldId id="316"/>
            <p14:sldId id="299"/>
            <p14:sldId id="325"/>
            <p14:sldId id="261"/>
          </p14:sldIdLst>
        </p14:section>
        <p14:section name="Untitled Section" id="{9B1663AA-4C58-4693-B3B5-C31EDC5DA002}">
          <p14:sldIdLst>
            <p14:sldId id="307"/>
            <p14:sldId id="285"/>
            <p14:sldId id="287"/>
            <p14:sldId id="327"/>
            <p14:sldId id="329"/>
            <p14:sldId id="330"/>
            <p14:sldId id="336"/>
            <p14:sldId id="338"/>
            <p14:sldId id="33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D05B"/>
    <a:srgbClr val="F89708"/>
    <a:srgbClr val="5CCC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4FCF4D-241F-41A7-8BBE-012B5A7E1B0F}" v="74" dt="2026-07-13T22:03:35.5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95" autoAdjust="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378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bhammond\AppData\Local\Microsoft\Windows\INetCache\Content.Outlook\8YJJYWMW\CARES%20Act%20Tranche%201%20Application%20Parish-Wide%20Summary%20-%20%20Charts%20-%20WH%20Edited%206.18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C:\Users\bhammond\AppData\Local\Microsoft\Windows\INetCache\Content.Outlook\8YJJYWMW\CARES%20Act%20Tranche%201%20Application%20Parish-Wide%20Summary%20-%20%20Charts%20-%20WH%20Edited%206.18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bhammond\AppData\Local\Microsoft\Windows\INetCache\Content.Outlook\8YJJYWMW\CARES%20Act%20Tranche%201%20Application%20Parish-Wide%20Summary%20-%20%20Charts%20-%20WH%20Edited%206.18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bhammond\AppData\Local\Microsoft\Windows\INetCache\Content.Outlook\8YJJYWMW\CARES%20Act%20Tranche%201%20Application%20Parish-Wide%20Summary%20-%20%20Charts%20-%20WH%20Edited%206.18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C:\Users\bhammond\AppData\Local\Microsoft\Windows\INetCache\Content.Outlook\8YJJYWMW\CARES%20Act%20Tranche%201%20Application%20Parish-Wide%20Summary%20-%20%20Charts%20-%20WH%20Edited%206.18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7849264705882348"/>
          <c:y val="0.21750076761697004"/>
          <c:w val="0.54411764705882348"/>
          <c:h val="0.53236671407263514"/>
        </c:manualLayout>
      </c:layout>
      <c:pie3D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7849264705882348"/>
          <c:y val="0.21750076761697004"/>
          <c:w val="0.54411764705882348"/>
          <c:h val="0.53236671407263514"/>
        </c:manualLayout>
      </c:layout>
      <c:pie3D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Claims and Judgements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2500000000000001E-2"/>
                  <c:y val="-1.1458200967217994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CB8-4672-AA91-652737C97631}"/>
                </c:ext>
              </c:extLst>
            </c:dLbl>
            <c:dLbl>
              <c:idx val="1"/>
              <c:layout>
                <c:manualLayout>
                  <c:x val="-1.2500000000000001E-2"/>
                  <c:y val="6.25000000000000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CB8-4672-AA91-652737C97631}"/>
                </c:ext>
              </c:extLst>
            </c:dLbl>
            <c:dLbl>
              <c:idx val="2"/>
              <c:layout>
                <c:manualLayout>
                  <c:x val="-1.2500000000000001E-2"/>
                  <c:y val="-3.12500000000000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CB8-4672-AA91-652737C97631}"/>
                </c:ext>
              </c:extLst>
            </c:dLbl>
            <c:dLbl>
              <c:idx val="3"/>
              <c:layout>
                <c:manualLayout>
                  <c:x val="-1.041666666666674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182-4A21-BD1A-D9908EB521AB}"/>
                </c:ext>
              </c:extLst>
            </c:dLbl>
            <c:dLbl>
              <c:idx val="4"/>
              <c:layout>
                <c:manualLayout>
                  <c:x val="-1.0416666666666666E-2"/>
                  <c:y val="-3.12500000000000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182-4A21-BD1A-D9908EB521AB}"/>
                </c:ext>
              </c:extLst>
            </c:dLbl>
            <c:numFmt formatCode="_(&quot;$&quot;* #,##0.0_);_(&quot;$&quot;* \(#,##0.0\);_(&quot;$&quot;* &quot;-&quot;?_);_(@_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ln>
                      <a:solidFill>
                        <a:schemeClr val="accent1"/>
                      </a:solidFill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Sheet1!$B$2:$B$6</c:f>
              <c:numCache>
                <c:formatCode>_("$"* #,##0_);_("$"* \(#,##0\);_("$"* "-"_);_(@_)</c:formatCode>
                <c:ptCount val="5"/>
                <c:pt idx="0">
                  <c:v>410291000</c:v>
                </c:pt>
                <c:pt idx="1">
                  <c:v>410871000</c:v>
                </c:pt>
                <c:pt idx="2">
                  <c:v>467877000</c:v>
                </c:pt>
                <c:pt idx="3">
                  <c:v>498434000</c:v>
                </c:pt>
                <c:pt idx="4">
                  <c:v>405727000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DE-44F4-96C0-EA6668278F2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General Obligation Bonds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8.333333333333333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CB8-4672-AA91-652737C97631}"/>
                </c:ext>
              </c:extLst>
            </c:dLbl>
            <c:dLbl>
              <c:idx val="1"/>
              <c:layout>
                <c:manualLayout>
                  <c:x val="-1.458333333333341E-2"/>
                  <c:y val="-6.25000000000011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CB8-4672-AA91-652737C97631}"/>
                </c:ext>
              </c:extLst>
            </c:dLbl>
            <c:dLbl>
              <c:idx val="2"/>
              <c:layout>
                <c:manualLayout>
                  <c:x val="-1.2500000000000001E-2"/>
                  <c:y val="-1.1458200967217994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CB8-4672-AA91-652737C97631}"/>
                </c:ext>
              </c:extLst>
            </c:dLbl>
            <c:dLbl>
              <c:idx val="3"/>
              <c:layout>
                <c:manualLayout>
                  <c:x val="-8.3333333333333332E-3"/>
                  <c:y val="2.4606299212598426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56F-41B2-AC27-65BDF6E52FC6}"/>
                </c:ext>
              </c:extLst>
            </c:dLbl>
            <c:dLbl>
              <c:idx val="4"/>
              <c:layout>
                <c:manualLayout>
                  <c:x val="-1.4583333333333334E-2"/>
                  <c:y val="-1.1458200967217994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182-4A21-BD1A-D9908EB521AB}"/>
                </c:ext>
              </c:extLst>
            </c:dLbl>
            <c:numFmt formatCode="_(&quot;$&quot;* #,##0.0_);_(&quot;$&quot;* \(#,##0.0\);_(&quot;$&quot;* &quot;-&quot;?_);_(@_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ln cmpd="sng">
                      <a:solidFill>
                        <a:schemeClr val="accent1"/>
                      </a:solidFill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Sheet1!$C$2:$C$6</c:f>
              <c:numCache>
                <c:formatCode>_("$"* #,##0_);_("$"* \(#,##0\);_("$"* "-"_);_(@_)</c:formatCode>
                <c:ptCount val="5"/>
                <c:pt idx="0">
                  <c:v>667160000</c:v>
                </c:pt>
                <c:pt idx="1">
                  <c:v>615960000</c:v>
                </c:pt>
                <c:pt idx="2">
                  <c:v>573170000</c:v>
                </c:pt>
                <c:pt idx="3">
                  <c:v>703290000</c:v>
                </c:pt>
                <c:pt idx="4">
                  <c:v>670315000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B9-4C16-A580-959F3946F54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Other Notes and Bonds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6666666666666666E-2"/>
                  <c:y val="9.37500000000005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56F-41B2-AC27-65BDF6E52FC6}"/>
                </c:ext>
              </c:extLst>
            </c:dLbl>
            <c:dLbl>
              <c:idx val="1"/>
              <c:layout>
                <c:manualLayout>
                  <c:x val="-1.0416666666666666E-2"/>
                  <c:y val="6.25000000000000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56F-41B2-AC27-65BDF6E52FC6}"/>
                </c:ext>
              </c:extLst>
            </c:dLbl>
            <c:dLbl>
              <c:idx val="2"/>
              <c:layout>
                <c:manualLayout>
                  <c:x val="0"/>
                  <c:y val="3.12499999999994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56F-41B2-AC27-65BDF6E52FC6}"/>
                </c:ext>
              </c:extLst>
            </c:dLbl>
            <c:dLbl>
              <c:idx val="3"/>
              <c:layout>
                <c:manualLayout>
                  <c:x val="-1.0416666666666742E-2"/>
                  <c:y val="9.37499999999994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56F-41B2-AC27-65BDF6E52FC6}"/>
                </c:ext>
              </c:extLst>
            </c:dLbl>
            <c:dLbl>
              <c:idx val="4"/>
              <c:layout>
                <c:manualLayout>
                  <c:x val="-1.0416666666666666E-2"/>
                  <c:y val="6.25000000000000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56F-41B2-AC27-65BDF6E52FC6}"/>
                </c:ext>
              </c:extLst>
            </c:dLbl>
            <c:numFmt formatCode="_(&quot;$&quot;* #,##0.0_);_(&quot;$&quot;* \(#,##0.0\);_(&quot;$&quot;* &quot;-&quot;?_);_(@_)" sourceLinked="0"/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ln>
                      <a:solidFill>
                        <a:schemeClr val="accent1"/>
                      </a:solidFill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444113000</c:v>
                </c:pt>
                <c:pt idx="1">
                  <c:v>296559000</c:v>
                </c:pt>
                <c:pt idx="2">
                  <c:v>226153000</c:v>
                </c:pt>
                <c:pt idx="3">
                  <c:v>214017000</c:v>
                </c:pt>
                <c:pt idx="4">
                  <c:v>184865000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6F-41B2-AC27-65BDF6E52FC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Total OPEB Liability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4583333333333334E-2"/>
                  <c:y val="-5.72910048360899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182-4A21-BD1A-D9908EB521AB}"/>
                </c:ext>
              </c:extLst>
            </c:dLbl>
            <c:dLbl>
              <c:idx val="1"/>
              <c:layout>
                <c:manualLayout>
                  <c:x val="-1.45833333333334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182-4A21-BD1A-D9908EB521AB}"/>
                </c:ext>
              </c:extLst>
            </c:dLbl>
            <c:dLbl>
              <c:idx val="3"/>
              <c:layout>
                <c:manualLayout>
                  <c:x val="-8.3333333333333332E-3"/>
                  <c:y val="-3.12500000000005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D85-48CF-8FE1-54500563CC5C}"/>
                </c:ext>
              </c:extLst>
            </c:dLbl>
            <c:dLbl>
              <c:idx val="4"/>
              <c:layout>
                <c:manualLayout>
                  <c:x val="-1.0416666666666666E-2"/>
                  <c:y val="-6.25000000000005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D85-48CF-8FE1-54500563CC5C}"/>
                </c:ext>
              </c:extLst>
            </c:dLbl>
            <c:numFmt formatCode="_(&quot;$&quot;* #,##0.0_);_(&quot;$&quot;* \(#,##0.0\);_(&quot;$&quot;* &quot;-&quot;?_);_(@_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ln>
                      <a:solidFill>
                        <a:schemeClr val="accent1"/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172847000</c:v>
                </c:pt>
                <c:pt idx="1">
                  <c:v>137415000</c:v>
                </c:pt>
                <c:pt idx="2">
                  <c:v>146601000</c:v>
                </c:pt>
                <c:pt idx="3">
                  <c:v>123337000</c:v>
                </c:pt>
                <c:pt idx="4">
                  <c:v>117571000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B8-4672-AA91-652737C97631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Net Pension Liability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2500000000000001E-2"/>
                  <c:y val="3.12500000000000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182-4A21-BD1A-D9908EB521AB}"/>
                </c:ext>
              </c:extLst>
            </c:dLbl>
            <c:dLbl>
              <c:idx val="1"/>
              <c:layout>
                <c:manualLayout>
                  <c:x val="-1.875000000000007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182-4A21-BD1A-D9908EB521AB}"/>
                </c:ext>
              </c:extLst>
            </c:dLbl>
            <c:dLbl>
              <c:idx val="2"/>
              <c:layout>
                <c:manualLayout>
                  <c:x val="-1.6666666666666743E-2"/>
                  <c:y val="-3.12500000000000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182-4A21-BD1A-D9908EB521AB}"/>
                </c:ext>
              </c:extLst>
            </c:dLbl>
            <c:dLbl>
              <c:idx val="3"/>
              <c:layout>
                <c:manualLayout>
                  <c:x val="-2.0833333333333409E-2"/>
                  <c:y val="9.37499999999997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182-4A21-BD1A-D9908EB521AB}"/>
                </c:ext>
              </c:extLst>
            </c:dLbl>
            <c:dLbl>
              <c:idx val="4"/>
              <c:layout>
                <c:manualLayout>
                  <c:x val="-2.0833333333333332E-2"/>
                  <c:y val="-5.72910048360899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182-4A21-BD1A-D9908EB521AB}"/>
                </c:ext>
              </c:extLst>
            </c:dLbl>
            <c:numFmt formatCode="_(&quot;$&quot;* #,##0.0_);_(&quot;$&quot;* \(#,##0.0\);_(&quot;$&quot;* &quot;-&quot;?_);_(@_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l">
                  <a:defRPr sz="1197" b="0" i="0" u="none" strike="noStrike" kern="1200" baseline="0">
                    <a:ln>
                      <a:solidFill>
                        <a:schemeClr val="accent1"/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Sheet1!$F$2:$F$6</c:f>
              <c:numCache>
                <c:formatCode>General</c:formatCode>
                <c:ptCount val="5"/>
                <c:pt idx="0">
                  <c:v>862741000</c:v>
                </c:pt>
                <c:pt idx="1">
                  <c:v>1008184000</c:v>
                </c:pt>
                <c:pt idx="2">
                  <c:v>1047763000</c:v>
                </c:pt>
                <c:pt idx="3">
                  <c:v>1251094000</c:v>
                </c:pt>
                <c:pt idx="4">
                  <c:v>1070504000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B8-4672-AA91-652737C97631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Other Liabilities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0833333333333333E-3"/>
                  <c:y val="-6.25000000000000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D85-48CF-8FE1-54500563CC5C}"/>
                </c:ext>
              </c:extLst>
            </c:dLbl>
            <c:dLbl>
              <c:idx val="1"/>
              <c:layout>
                <c:manualLayout>
                  <c:x val="8.3333333333333332E-3"/>
                  <c:y val="-0.0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D85-48CF-8FE1-54500563CC5C}"/>
                </c:ext>
              </c:extLst>
            </c:dLbl>
            <c:dLbl>
              <c:idx val="2"/>
              <c:layout>
                <c:manualLayout>
                  <c:x val="0"/>
                  <c:y val="-5.3124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D85-48CF-8FE1-54500563CC5C}"/>
                </c:ext>
              </c:extLst>
            </c:dLbl>
            <c:dLbl>
              <c:idx val="3"/>
              <c:layout>
                <c:manualLayout>
                  <c:x val="4.1666666666666666E-3"/>
                  <c:y val="-5.625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D85-48CF-8FE1-54500563CC5C}"/>
                </c:ext>
              </c:extLst>
            </c:dLbl>
            <c:dLbl>
              <c:idx val="4"/>
              <c:layout>
                <c:manualLayout>
                  <c:x val="4.1666666666666666E-3"/>
                  <c:y val="-5.625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D85-48CF-8FE1-54500563CC5C}"/>
                </c:ext>
              </c:extLst>
            </c:dLbl>
            <c:numFmt formatCode="_(&quot;$&quot;* #,##0.0_);_(&quot;$&quot;* \(#,##0.0\);_(&quot;$&quot;* &quot;-&quot;?_);_(@_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ln>
                      <a:solidFill>
                        <a:schemeClr val="accent1"/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Sheet1!$G$2:$G$6</c:f>
              <c:numCache>
                <c:formatCode>General</c:formatCode>
                <c:ptCount val="5"/>
                <c:pt idx="0">
                  <c:v>59723000</c:v>
                </c:pt>
                <c:pt idx="1">
                  <c:v>71306000</c:v>
                </c:pt>
                <c:pt idx="2">
                  <c:v>73855000</c:v>
                </c:pt>
                <c:pt idx="3">
                  <c:v>115543000</c:v>
                </c:pt>
                <c:pt idx="4">
                  <c:v>129751000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CB8-4672-AA91-652737C9763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3"/>
        <c:gapDepth val="0"/>
        <c:shape val="box"/>
        <c:axId val="542746256"/>
        <c:axId val="542746584"/>
        <c:axId val="0"/>
      </c:bar3DChart>
      <c:catAx>
        <c:axId val="54274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ln>
                  <a:solidFill>
                    <a:schemeClr val="accent1"/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2746584"/>
        <c:crosses val="autoZero"/>
        <c:auto val="1"/>
        <c:lblAlgn val="ctr"/>
        <c:lblOffset val="100"/>
        <c:noMultiLvlLbl val="0"/>
      </c:catAx>
      <c:valAx>
        <c:axId val="542746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.0_);_(&quot;$&quot;* \(#,##0.0\);_(&quot;$&quot;* &quot;-&quot;?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ln>
                  <a:solidFill>
                    <a:schemeClr val="accent1"/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2746256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 anchor="t" anchorCtr="0"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   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100000"/>
                    <a:shade val="100000"/>
                    <a:satMod val="130000"/>
                  </a:schemeClr>
                </a:gs>
                <a:gs pos="100000">
                  <a:schemeClr val="accent3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2.0833333333333333E-3"/>
                  <c:y val="-0.306250000000000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CDE-44F4-96C0-EA6668278F22}"/>
                </c:ext>
              </c:extLst>
            </c:dLbl>
            <c:dLbl>
              <c:idx val="1"/>
              <c:layout>
                <c:manualLayout>
                  <c:x val="2.0833333333333715E-3"/>
                  <c:y val="-0.365624999999999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CDE-44F4-96C0-EA6668278F22}"/>
                </c:ext>
              </c:extLst>
            </c:dLbl>
            <c:dLbl>
              <c:idx val="2"/>
              <c:layout>
                <c:manualLayout>
                  <c:x val="8.3333333333333332E-3"/>
                  <c:y val="-0.381249999999999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CDE-44F4-96C0-EA6668278F22}"/>
                </c:ext>
              </c:extLst>
            </c:dLbl>
            <c:dLbl>
              <c:idx val="3"/>
              <c:layout>
                <c:manualLayout>
                  <c:x val="6.2500000000000003E-3"/>
                  <c:y val="-0.39531250000000001"/>
                </c:manualLayout>
              </c:layout>
              <c:numFmt formatCode="_(&quot;$&quot;* #,##0.00_);_(&quot;$&quot;* \(#,##0.00\);_(&quot;$&quot;* &quot;-&quot;??_);_(@_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ln>
                        <a:solidFill>
                          <a:schemeClr val="accent1"/>
                        </a:solidFill>
                      </a:ln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30200131233596"/>
                      <c:h val="5.81562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2CDE-44F4-96C0-EA6668278F22}"/>
                </c:ext>
              </c:extLst>
            </c:dLbl>
            <c:dLbl>
              <c:idx val="4"/>
              <c:layout>
                <c:manualLayout>
                  <c:x val="1.2500000000000001E-2"/>
                  <c:y val="-0.396874999999999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CDE-44F4-96C0-EA6668278F22}"/>
                </c:ext>
              </c:extLst>
            </c:dLbl>
            <c:dLbl>
              <c:idx val="5"/>
              <c:layout>
                <c:manualLayout>
                  <c:x val="1.0416666666666666E-2"/>
                  <c:y val="-0.362499999999999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93C-4646-8BAB-B56419A8480A}"/>
                </c:ext>
              </c:extLst>
            </c:dLbl>
            <c:dLbl>
              <c:idx val="6"/>
              <c:layout>
                <c:manualLayout>
                  <c:x val="4.1666666666666666E-3"/>
                  <c:y val="-0.271874999999999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93C-4646-8BAB-B56419A8480A}"/>
                </c:ext>
              </c:extLst>
            </c:dLbl>
            <c:numFmt formatCode="_(&quot;$&quot;* #,##0.00_);_(&quot;$&quot;* \(#,##0.00\);_(&quot;$&quot;* &quot;-&quot;??_);_(@_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ln>
                      <a:solidFill>
                        <a:schemeClr val="accent1"/>
                      </a:solidFill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 (BUDGET)</c:v>
                </c:pt>
              </c:strCache>
            </c:strRef>
          </c:cat>
          <c:val>
            <c:numRef>
              <c:f>Sheet1!$B$2:$B$7</c:f>
              <c:numCache>
                <c:formatCode>"$"#,##0_);[Red]\("$"#,##0\)</c:formatCode>
                <c:ptCount val="6"/>
                <c:pt idx="0">
                  <c:v>218860000</c:v>
                </c:pt>
                <c:pt idx="1">
                  <c:v>273021000</c:v>
                </c:pt>
                <c:pt idx="2">
                  <c:v>275509000</c:v>
                </c:pt>
                <c:pt idx="3">
                  <c:v>280535000</c:v>
                </c:pt>
                <c:pt idx="4">
                  <c:v>289089000</c:v>
                </c:pt>
                <c:pt idx="5" formatCode="_(&quot;$&quot;* #,##0_);_(&quot;$&quot;* \(#,##0\);_(&quot;$&quot;* &quot;-&quot;_);_(@_)">
                  <c:v>271873000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DE-44F4-96C0-EA6668278F2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542746256"/>
        <c:axId val="542746584"/>
        <c:axId val="0"/>
      </c:bar3DChart>
      <c:catAx>
        <c:axId val="54274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2746584"/>
        <c:crosses val="autoZero"/>
        <c:auto val="1"/>
        <c:lblAlgn val="ctr"/>
        <c:lblOffset val="100"/>
        <c:noMultiLvlLbl val="0"/>
      </c:catAx>
      <c:valAx>
        <c:axId val="542746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.0_);_(&quot;$&quot;* \(#,##0.0\);_(&quot;$&quot;* &quot;-&quot;?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2746256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7849264705882348"/>
          <c:y val="0.21750076761697004"/>
          <c:w val="0.54411764705882348"/>
          <c:h val="0.53236671407263514"/>
        </c:manualLayout>
      </c:layout>
      <c:pie3D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Column1 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1.2499999999999963E-2"/>
                  <c:y val="-0.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CDE-44F4-96C0-EA6668278F22}"/>
                </c:ext>
              </c:extLst>
            </c:dLbl>
            <c:dLbl>
              <c:idx val="1"/>
              <c:layout>
                <c:manualLayout>
                  <c:x val="2.0833333333333333E-3"/>
                  <c:y val="-0.337500000000000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CDE-44F4-96C0-EA6668278F22}"/>
                </c:ext>
              </c:extLst>
            </c:dLbl>
            <c:dLbl>
              <c:idx val="2"/>
              <c:layout>
                <c:manualLayout>
                  <c:x val="4.1666666666665903E-3"/>
                  <c:y val="-0.418750000000000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CDE-44F4-96C0-EA6668278F22}"/>
                </c:ext>
              </c:extLst>
            </c:dLbl>
            <c:dLbl>
              <c:idx val="3"/>
              <c:layout>
                <c:manualLayout>
                  <c:x val="1.5624917979002548E-2"/>
                  <c:y val="-0.4437498769685039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14B0A32-9DE6-417B-9807-A4F1EF59065E}" type="VALUE">
                      <a:rPr lang="en-US" smtClean="0"/>
                      <a:pPr>
                        <a:defRPr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_(&quot;$&quot;* #,##0.00_);_(&quot;$&quot;* \(#,##0.00\);_(&quot;$&quot;* &quot;-&quot;??_);_(@_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ln>
                        <a:solidFill>
                          <a:schemeClr val="accent1"/>
                        </a:solidFill>
                      </a:ln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038533464566927"/>
                      <c:h val="7.378124999999997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2CDE-44F4-96C0-EA6668278F22}"/>
                </c:ext>
              </c:extLst>
            </c:dLbl>
            <c:dLbl>
              <c:idx val="4"/>
              <c:layout>
                <c:manualLayout>
                  <c:x val="1.2500000000000001E-2"/>
                  <c:y val="-0.403125000000000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CDE-44F4-96C0-EA6668278F22}"/>
                </c:ext>
              </c:extLst>
            </c:dLbl>
            <c:dLbl>
              <c:idx val="5"/>
              <c:layout>
                <c:manualLayout>
                  <c:x val="0"/>
                  <c:y val="-0.37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49A-4413-85CC-E115FF1A1AC3}"/>
                </c:ext>
              </c:extLst>
            </c:dLbl>
            <c:numFmt formatCode="_(&quot;$&quot;* #,##0.00_);_(&quot;$&quot;* \(#,##0.00\);_(&quot;$&quot;* &quot;-&quot;??_);_(@_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ln>
                      <a:solidFill>
                        <a:schemeClr val="accent1"/>
                      </a:solidFill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 (BUDGET)</c:v>
                </c:pt>
              </c:strCache>
            </c:strRef>
          </c:cat>
          <c:val>
            <c:numRef>
              <c:f>Sheet1!$B$2:$B$7</c:f>
              <c:numCache>
                <c:formatCode>_("$"* #,##0_);_("$"* \(#,##0\);_("$"* "-"_);_(@_)</c:formatCode>
                <c:ptCount val="6"/>
                <c:pt idx="0" formatCode="&quot;$&quot;#,##0_);[Red]\(&quot;$&quot;#,##0\)">
                  <c:v>274802000</c:v>
                </c:pt>
                <c:pt idx="1">
                  <c:v>257205000</c:v>
                </c:pt>
                <c:pt idx="2" formatCode="&quot;$&quot;#,##0_);[Red]\(&quot;$&quot;#,##0\)">
                  <c:v>323412000</c:v>
                </c:pt>
                <c:pt idx="3" formatCode="&quot;$&quot;#,##0_);[Red]\(&quot;$&quot;#,##0\)">
                  <c:v>304480000</c:v>
                </c:pt>
                <c:pt idx="4" formatCode="&quot;$&quot;#,##0_);[Red]\(&quot;$&quot;#,##0\)">
                  <c:v>299809000</c:v>
                </c:pt>
                <c:pt idx="5">
                  <c:v>276183949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DE-44F4-96C0-EA6668278F2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542746256"/>
        <c:axId val="542746584"/>
        <c:axId val="0"/>
      </c:bar3DChart>
      <c:catAx>
        <c:axId val="54274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2746584"/>
        <c:crosses val="autoZero"/>
        <c:auto val="1"/>
        <c:lblAlgn val="ctr"/>
        <c:lblOffset val="100"/>
        <c:noMultiLvlLbl val="0"/>
      </c:catAx>
      <c:valAx>
        <c:axId val="542746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.0_);_(&quot;$&quot;* \(#,##0.0\);_(&quot;$&quot;* &quot;-&quot;?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2746256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7849264705882348"/>
          <c:y val="0.21750076761697004"/>
          <c:w val="0.54411764705882348"/>
          <c:h val="0.53236671407263514"/>
        </c:manualLayout>
      </c:layout>
      <c:pie3D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Cash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1.4583333333333353E-2"/>
                  <c:y val="-1.250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126-4EF0-9BE1-CF7C1159EB25}"/>
                </c:ext>
              </c:extLst>
            </c:dLbl>
            <c:dLbl>
              <c:idx val="1"/>
              <c:layout>
                <c:manualLayout>
                  <c:x val="-1.458333333333341E-2"/>
                  <c:y val="-2.1874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126-4EF0-9BE1-CF7C1159EB25}"/>
                </c:ext>
              </c:extLst>
            </c:dLbl>
            <c:dLbl>
              <c:idx val="2"/>
              <c:layout>
                <c:manualLayout>
                  <c:x val="-1.2500000000000001E-2"/>
                  <c:y val="-1.5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126-4EF0-9BE1-CF7C1159EB25}"/>
                </c:ext>
              </c:extLst>
            </c:dLbl>
            <c:dLbl>
              <c:idx val="3"/>
              <c:layout>
                <c:manualLayout>
                  <c:x val="-6.2500000000000003E-3"/>
                  <c:y val="0"/>
                </c:manualLayout>
              </c:layout>
              <c:numFmt formatCode="_(&quot;$&quot;* #,##0.0_);_(&quot;$&quot;* \(#,##0.0\);_(&quot;$&quot;* &quot;-&quot;?_);_(@_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ln>
                        <a:solidFill>
                          <a:srgbClr val="000000"/>
                        </a:solidFill>
                      </a:ln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6-2CDE-44F4-96C0-EA6668278F22}"/>
                </c:ext>
              </c:extLst>
            </c:dLbl>
            <c:numFmt formatCode="_(&quot;$&quot;* #,##0.0_);_(&quot;$&quot;* \(#,##0.0\);_(&quot;$&quot;* &quot;-&quot;?_);_(@_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ln>
                      <a:solidFill>
                        <a:srgbClr val="000000"/>
                      </a:solidFill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Sheet1!$B$2:$B$6</c:f>
              <c:numCache>
                <c:formatCode>_("$"* #,##0_);_("$"* \(#,##0\);_("$"* "-"_);_(@_)</c:formatCode>
                <c:ptCount val="5"/>
                <c:pt idx="0">
                  <c:v>191226000</c:v>
                </c:pt>
                <c:pt idx="1">
                  <c:v>279337000</c:v>
                </c:pt>
                <c:pt idx="2">
                  <c:v>220649000</c:v>
                </c:pt>
                <c:pt idx="3">
                  <c:v>40455000</c:v>
                </c:pt>
                <c:pt idx="4">
                  <c:v>164773000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DE-44F4-96C0-EA6668278F2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Fund Balance 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1.2500000000000001E-2"/>
                  <c:y val="-1.2500000000000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126-4EF0-9BE1-CF7C1159EB25}"/>
                </c:ext>
              </c:extLst>
            </c:dLbl>
            <c:dLbl>
              <c:idx val="1"/>
              <c:layout>
                <c:manualLayout>
                  <c:x val="1.2500000000000001E-2"/>
                  <c:y val="-3.12500000000000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126-4EF0-9BE1-CF7C1159EB25}"/>
                </c:ext>
              </c:extLst>
            </c:dLbl>
            <c:dLbl>
              <c:idx val="2"/>
              <c:layout>
                <c:manualLayout>
                  <c:x val="1.4583333333333257E-2"/>
                  <c:y val="-1.25000000000000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126-4EF0-9BE1-CF7C1159EB25}"/>
                </c:ext>
              </c:extLst>
            </c:dLbl>
            <c:dLbl>
              <c:idx val="3"/>
              <c:layout>
                <c:manualLayout>
                  <c:x val="8.333333333333180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C5F-4285-B7AA-AB98E4D2BB57}"/>
                </c:ext>
              </c:extLst>
            </c:dLbl>
            <c:dLbl>
              <c:idx val="4"/>
              <c:layout>
                <c:manualLayout>
                  <c:x val="2.2916666666666665E-2"/>
                  <c:y val="-6.25000000000011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732-496A-A4C2-C1731DA916B9}"/>
                </c:ext>
              </c:extLst>
            </c:dLbl>
            <c:numFmt formatCode="&quot;$&quot;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ln>
                      <a:solidFill>
                        <a:srgbClr val="000000"/>
                      </a:solidFill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Sheet1!$C$2:$C$6</c:f>
              <c:numCache>
                <c:formatCode>_("$"* #,##0_);_("$"* \(#,##0\);_("$"* "-"_);_(@_)</c:formatCode>
                <c:ptCount val="5"/>
                <c:pt idx="0">
                  <c:v>235525000</c:v>
                </c:pt>
                <c:pt idx="1">
                  <c:v>403280000</c:v>
                </c:pt>
                <c:pt idx="2">
                  <c:v>326767000</c:v>
                </c:pt>
                <c:pt idx="3">
                  <c:v>205649000</c:v>
                </c:pt>
                <c:pt idx="4">
                  <c:v>67293000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B9-4C16-A580-959F3946F54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gapDepth val="0"/>
        <c:shape val="box"/>
        <c:axId val="542746256"/>
        <c:axId val="542746584"/>
        <c:axId val="0"/>
      </c:bar3DChart>
      <c:catAx>
        <c:axId val="54274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2746584"/>
        <c:crosses val="autoZero"/>
        <c:auto val="1"/>
        <c:lblAlgn val="ctr"/>
        <c:lblOffset val="100"/>
        <c:noMultiLvlLbl val="0"/>
      </c:catAx>
      <c:valAx>
        <c:axId val="542746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.0_);_(&quot;$&quot;* \(#,##0.0\);_(&quot;$&quot;* &quot;-&quot;?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2746256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   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 w="9525">
                <a:solidFill>
                  <a:schemeClr val="accent2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dLbls>
            <c:dLbl>
              <c:idx val="2"/>
              <c:layout>
                <c:manualLayout>
                  <c:x val="-2.5985072178477689E-2"/>
                  <c:y val="-4.65342027559055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980-4BD8-B967-92F3C1B539F3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none" lIns="38100" tIns="19050" rIns="38100" bIns="19050" anchor="t" anchorCtr="0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0.40372553691511009</c:v>
                </c:pt>
                <c:pt idx="1">
                  <c:v>0.63742752913060241</c:v>
                </c:pt>
                <c:pt idx="2">
                  <c:v>0.36109603936653734</c:v>
                </c:pt>
                <c:pt idx="3">
                  <c:v>0.21435201589499564</c:v>
                </c:pt>
                <c:pt idx="4">
                  <c:v>7.0498865405447309E-2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E7E-4CC9-AC79-4F04354AD86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42746256"/>
        <c:axId val="542746584"/>
      </c:lineChart>
      <c:catAx>
        <c:axId val="54274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2746584"/>
        <c:crosses val="autoZero"/>
        <c:auto val="1"/>
        <c:lblAlgn val="ctr"/>
        <c:lblOffset val="100"/>
        <c:noMultiLvlLbl val="0"/>
      </c:catAx>
      <c:valAx>
        <c:axId val="542746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low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2746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7849264705882348"/>
          <c:y val="0.21750076761697004"/>
          <c:w val="0.54411764705882348"/>
          <c:h val="0.53236671407263514"/>
        </c:manualLayout>
      </c:layout>
      <c:pie3D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Revenues 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 w="9525">
                <a:solidFill>
                  <a:schemeClr val="accent2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dLbls>
            <c:dLbl>
              <c:idx val="0"/>
              <c:layout>
                <c:manualLayout>
                  <c:x val="-8.7552165354330705E-2"/>
                  <c:y val="3.81094980314960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54-4E7D-A402-9C67A6F0CC4F}"/>
                </c:ext>
              </c:extLst>
            </c:dLbl>
            <c:dLbl>
              <c:idx val="1"/>
              <c:layout>
                <c:manualLayout>
                  <c:x val="-5.5380249343832094E-2"/>
                  <c:y val="6.62344980314960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F05-45B5-A0D2-A6191ECF0995}"/>
                </c:ext>
              </c:extLst>
            </c:dLbl>
            <c:dLbl>
              <c:idx val="2"/>
              <c:layout>
                <c:manualLayout>
                  <c:x val="-7.0885498687663959E-2"/>
                  <c:y val="4.12344980314960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654-4E7D-A402-9C67A6F0CC4F}"/>
                </c:ext>
              </c:extLst>
            </c:dLbl>
            <c:dLbl>
              <c:idx val="3"/>
              <c:layout>
                <c:manualLayout>
                  <c:x val="-6.0468832020997378E-2"/>
                  <c:y val="2.87344980314960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654-4E7D-A402-9C67A6F0CC4F}"/>
                </c:ext>
              </c:extLst>
            </c:dLbl>
            <c:dLbl>
              <c:idx val="4"/>
              <c:layout>
                <c:manualLayout>
                  <c:x val="-3.4199311023622045E-2"/>
                  <c:y val="4.4359498031496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F05-45B5-A0D2-A6191ECF0995}"/>
                </c:ext>
              </c:extLst>
            </c:dLbl>
            <c:numFmt formatCode="_(&quot;$&quot;* #,##0.00_);_(&quot;$&quot;* \(#,##0.00\);_(&quot;$&quot;* &quot;-&quot;??_);_(@_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ln>
                      <a:solidFill>
                        <a:schemeClr val="accent1"/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Sheet1!$B$2:$B$6</c:f>
              <c:numCache>
                <c:formatCode>_("$"* #,##0_);_("$"* \(#,##0\);_("$"* "-"_);_(@_)</c:formatCode>
                <c:ptCount val="5"/>
                <c:pt idx="0">
                  <c:v>1194213000</c:v>
                </c:pt>
                <c:pt idx="1">
                  <c:v>1361744000</c:v>
                </c:pt>
                <c:pt idx="2">
                  <c:v>1438121000</c:v>
                </c:pt>
                <c:pt idx="3">
                  <c:v>1363296000</c:v>
                </c:pt>
                <c:pt idx="4">
                  <c:v>1416385000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DE-44F4-96C0-EA6668278F2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Expenditures 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4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4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 w="9525">
                <a:solidFill>
                  <a:schemeClr val="accent4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dLbls>
            <c:dLbl>
              <c:idx val="0"/>
              <c:layout>
                <c:manualLayout>
                  <c:x val="-0.11255216535433071"/>
                  <c:y val="-5.37342519685039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654-4E7D-A402-9C67A6F0CC4F}"/>
                </c:ext>
              </c:extLst>
            </c:dLbl>
            <c:dLbl>
              <c:idx val="1"/>
              <c:layout>
                <c:manualLayout>
                  <c:x val="-9.3802165354330752E-2"/>
                  <c:y val="-4.43592519685039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654-4E7D-A402-9C67A6F0CC4F}"/>
                </c:ext>
              </c:extLst>
            </c:dLbl>
            <c:dLbl>
              <c:idx val="2"/>
              <c:layout>
                <c:manualLayout>
                  <c:x val="-3.130216535433071E-2"/>
                  <c:y val="-5.37342519685039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654-4E7D-A402-9C67A6F0CC4F}"/>
                </c:ext>
              </c:extLst>
            </c:dLbl>
            <c:dLbl>
              <c:idx val="3"/>
              <c:layout>
                <c:manualLayout>
                  <c:x val="-4.7968832020997373E-2"/>
                  <c:y val="-4.43592519685039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654-4E7D-A402-9C67A6F0CC4F}"/>
                </c:ext>
              </c:extLst>
            </c:dLbl>
            <c:dLbl>
              <c:idx val="4"/>
              <c:layout>
                <c:manualLayout>
                  <c:x val="-3.4199311023622045E-2"/>
                  <c:y val="-3.49842519685039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F05-45B5-A0D2-A6191ECF0995}"/>
                </c:ext>
              </c:extLst>
            </c:dLbl>
            <c:numFmt formatCode="_(&quot;$&quot;* #,##0.00_);_(&quot;$&quot;* \(#,##0.00\);_(&quot;$&quot;* &quot;-&quot;??_);_(@_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ln>
                      <a:solidFill>
                        <a:schemeClr val="accent1"/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Sheet1!$C$2:$C$6</c:f>
              <c:numCache>
                <c:formatCode>_("$"* #,##0_);_("$"* \(#,##0\);_("$"* "-"_);_(@_)</c:formatCode>
                <c:ptCount val="5"/>
                <c:pt idx="0">
                  <c:v>1191341000</c:v>
                </c:pt>
                <c:pt idx="1">
                  <c:v>1534315000</c:v>
                </c:pt>
                <c:pt idx="2">
                  <c:v>1600530000</c:v>
                </c:pt>
                <c:pt idx="3">
                  <c:v>1726759000</c:v>
                </c:pt>
                <c:pt idx="4">
                  <c:v>1614440000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6B9-4C16-A580-959F3946F5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2746256"/>
        <c:axId val="542746584"/>
      </c:lineChart>
      <c:catAx>
        <c:axId val="54274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2746584"/>
        <c:crosses val="autoZero"/>
        <c:auto val="1"/>
        <c:lblAlgn val="ctr"/>
        <c:lblOffset val="100"/>
        <c:noMultiLvlLbl val="0"/>
      </c:catAx>
      <c:valAx>
        <c:axId val="542746584"/>
        <c:scaling>
          <c:orientation val="minMax"/>
          <c:min val="60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.0_);_(&quot;$&quot;* \(#,##0.0\);_(&quot;$&quot;* &quot;-&quot;?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2746256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5" tIns="46587" rIns="93175" bIns="4658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3175" tIns="46587" rIns="93175" bIns="46587" rtlCol="0"/>
          <a:lstStyle>
            <a:lvl1pPr algn="r">
              <a:defRPr sz="1200"/>
            </a:lvl1pPr>
          </a:lstStyle>
          <a:p>
            <a:fld id="{DCADE688-37FE-42C5-8B55-A0051CC729C0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5" tIns="46587" rIns="93175" bIns="4658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75" tIns="46587" rIns="93175" bIns="4658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5" tIns="46587" rIns="93175" bIns="4658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lIns="93175" tIns="46587" rIns="93175" bIns="46587" rtlCol="0" anchor="b"/>
          <a:lstStyle>
            <a:lvl1pPr algn="r">
              <a:defRPr sz="1200"/>
            </a:lvl1pPr>
          </a:lstStyle>
          <a:p>
            <a:fld id="{57D16F02-5A06-49D1-BDA9-7620AF179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84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546100" y="0"/>
            <a:ext cx="7950200" cy="2514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8382000" y="6540500"/>
            <a:ext cx="457200" cy="317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 - Two Presenters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498600" y="2501900"/>
            <a:ext cx="304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Name, Title</a:t>
            </a:r>
          </a:p>
          <a:p>
            <a:pPr algn="ctr"/>
            <a:r>
              <a: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Office Location</a:t>
            </a:r>
          </a:p>
          <a:p>
            <a:pPr algn="ctr"/>
            <a:r>
              <a: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Phone</a:t>
            </a:r>
          </a:p>
          <a:p>
            <a:pPr algn="ctr"/>
            <a:r>
              <a: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Email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4648200" y="2501900"/>
            <a:ext cx="304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Name, Title</a:t>
            </a:r>
          </a:p>
          <a:p>
            <a:pPr algn="ctr"/>
            <a:r>
              <a: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Office Location</a:t>
            </a:r>
          </a:p>
          <a:p>
            <a:pPr algn="ctr"/>
            <a:r>
              <a: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Phone</a:t>
            </a:r>
          </a:p>
          <a:p>
            <a:pPr algn="ctr"/>
            <a:r>
              <a: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Email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111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F8AAD-849F-3348-BDDC-7CBFAAC6EFF3}" type="datetimeFigureOut">
              <a:rPr lang="en-US" smtClean="0"/>
              <a:pPr/>
              <a:t>7/14/2026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285875"/>
            <a:ext cx="8229600" cy="723900"/>
          </a:xfrm>
        </p:spPr>
        <p:txBody>
          <a:bodyPr/>
          <a:lstStyle>
            <a:lvl1pPr algn="ctr">
              <a:defRPr b="1">
                <a:solidFill>
                  <a:srgbClr val="FFC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01921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_Sim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123121" y="377687"/>
            <a:ext cx="7363239" cy="2514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9691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F8AAD-849F-3348-BDDC-7CBFAAC6EFF3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12" name="Text Placeholder 2"/>
          <p:cNvSpPr>
            <a:spLocks noGrp="1"/>
          </p:cNvSpPr>
          <p:nvPr>
            <p:ph idx="1"/>
          </p:nvPr>
        </p:nvSpPr>
        <p:spPr>
          <a:xfrm>
            <a:off x="457200" y="1244600"/>
            <a:ext cx="8229600" cy="4305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239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239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44600"/>
            <a:ext cx="4038600" cy="43052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44600"/>
            <a:ext cx="4038600" cy="43052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349500" cy="304800"/>
          </a:xfrm>
        </p:spPr>
        <p:txBody>
          <a:bodyPr/>
          <a:lstStyle/>
          <a:p>
            <a:fld id="{AC1F8AAD-849F-3348-BDDC-7CBFAAC6EFF3}" type="datetimeFigureOut">
              <a:rPr lang="en-US" smtClean="0"/>
              <a:pPr/>
              <a:t>7/14/2026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303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70075"/>
            <a:ext cx="4040188" cy="36798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303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70075"/>
            <a:ext cx="4041775" cy="36798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F8AAD-849F-3348-BDDC-7CBFAAC6EFF3}" type="datetimeFigureOut">
              <a:rPr lang="en-US" smtClean="0"/>
              <a:pPr/>
              <a:t>7/14/2026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F8AAD-849F-3348-BDDC-7CBFAAC6EFF3}" type="datetimeFigureOut">
              <a:rPr lang="en-US" smtClean="0"/>
              <a:pPr/>
              <a:t>7/14/2026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44600"/>
            <a:ext cx="5111750" cy="42799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44600"/>
            <a:ext cx="3008313" cy="42798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F8AAD-849F-3348-BDDC-7CBFAAC6EFF3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239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92536"/>
            <a:ext cx="8301904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240341"/>
            <a:ext cx="8301904" cy="31791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059274"/>
            <a:ext cx="8301904" cy="4906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F8AAD-849F-3348-BDDC-7CBFAAC6EFF3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11" name="Title Placeholder 1"/>
          <p:cNvSpPr txBox="1">
            <a:spLocks/>
          </p:cNvSpPr>
          <p:nvPr userDrawn="1"/>
        </p:nvSpPr>
        <p:spPr>
          <a:xfrm>
            <a:off x="457200" y="0"/>
            <a:ext cx="8229600" cy="723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0800000">
            <a:off x="457200" y="1244600"/>
            <a:ext cx="8229600" cy="430530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F8AAD-849F-3348-BDDC-7CBFAAC6EFF3}" type="datetimeFigureOut">
              <a:rPr lang="en-US" smtClean="0"/>
              <a:pPr/>
              <a:t>7/14/2026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 - One Presenter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5817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23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44600"/>
            <a:ext cx="8229600" cy="4305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53200"/>
            <a:ext cx="44069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8AAD-849F-3348-BDDC-7CBFAAC6EFF3}" type="datetimeFigureOut">
              <a:rPr lang="en-US" smtClean="0"/>
              <a:pPr/>
              <a:t>7/14/2026</a:t>
            </a:fld>
            <a:endParaRPr lang="en-US" dirty="0"/>
          </a:p>
        </p:txBody>
      </p:sp>
      <p:sp>
        <p:nvSpPr>
          <p:cNvPr id="5" name="Date Placeholder 4"/>
          <p:cNvSpPr txBox="1">
            <a:spLocks/>
          </p:cNvSpPr>
          <p:nvPr userDrawn="1"/>
        </p:nvSpPr>
        <p:spPr>
          <a:xfrm>
            <a:off x="6438900" y="6553200"/>
            <a:ext cx="23495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D494CF7-3876-1C42-880F-11BC2C56227E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3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33638-456D-D447-9779-6C8D72115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City of New Orleans</a:t>
            </a:r>
            <a:br>
              <a:rPr lang="en-US" dirty="0"/>
            </a:br>
            <a:r>
              <a:rPr lang="en-US" dirty="0"/>
              <a:t>Audit Presentation</a:t>
            </a:r>
            <a:br>
              <a:rPr lang="en-US" dirty="0"/>
            </a:br>
            <a:r>
              <a:rPr lang="en-US" dirty="0"/>
              <a:t>July 15, 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4ABCFD-8952-9D59-55C8-353372B04357}"/>
              </a:ext>
            </a:extLst>
          </p:cNvPr>
          <p:cNvSpPr txBox="1"/>
          <p:nvPr/>
        </p:nvSpPr>
        <p:spPr>
          <a:xfrm>
            <a:off x="4404800" y="3442996"/>
            <a:ext cx="5308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Presented By:</a:t>
            </a:r>
          </a:p>
          <a:p>
            <a:r>
              <a:rPr lang="en-US" dirty="0"/>
              <a:t>Becky Hammond, CPA, CISA, CITP, CGAP</a:t>
            </a:r>
          </a:p>
        </p:txBody>
      </p:sp>
    </p:spTree>
    <p:extLst>
      <p:ext uri="{BB962C8B-B14F-4D97-AF65-F5344CB8AC3E}">
        <p14:creationId xmlns:p14="http://schemas.microsoft.com/office/powerpoint/2010/main" val="3325091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-2336800" y="-462915"/>
          <a:ext cx="13817600" cy="7783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18984"/>
            <a:ext cx="8229600" cy="204916"/>
          </a:xfrm>
        </p:spPr>
        <p:txBody>
          <a:bodyPr>
            <a:normAutofit fontScale="90000"/>
          </a:bodyPr>
          <a:lstStyle/>
          <a:p>
            <a:r>
              <a:rPr lang="en-US" dirty="0"/>
              <a:t>Ad Valorem Tax Collections</a:t>
            </a:r>
            <a:br>
              <a:rPr lang="en-US" sz="3100" dirty="0"/>
            </a:br>
            <a:endParaRPr lang="en-US" dirty="0"/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094262513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26296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-2336800" y="-462915"/>
          <a:ext cx="13817600" cy="7783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64585"/>
            <a:ext cx="8229600" cy="204916"/>
          </a:xfrm>
        </p:spPr>
        <p:txBody>
          <a:bodyPr>
            <a:noAutofit/>
          </a:bodyPr>
          <a:lstStyle/>
          <a:p>
            <a:r>
              <a:rPr lang="en-US" sz="3400" dirty="0"/>
              <a:t>General Fund – Cash and Fund Equity</a:t>
            </a: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346264301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84786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43344" y="83127"/>
            <a:ext cx="8599055" cy="600364"/>
          </a:xfrm>
        </p:spPr>
        <p:txBody>
          <a:bodyPr>
            <a:noAutofit/>
          </a:bodyPr>
          <a:lstStyle/>
          <a:p>
            <a:r>
              <a:rPr lang="en-US" sz="2800" dirty="0"/>
              <a:t>General Fund Equity as a Percentage of Expenditures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711414850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97172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-2336800" y="-462915"/>
          <a:ext cx="13817600" cy="7783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18984"/>
            <a:ext cx="8229600" cy="204916"/>
          </a:xfrm>
        </p:spPr>
        <p:txBody>
          <a:bodyPr>
            <a:noAutofit/>
          </a:bodyPr>
          <a:lstStyle/>
          <a:p>
            <a:r>
              <a:rPr lang="en-US" sz="3000" dirty="0"/>
              <a:t>Governmental Funds – Revenues and Expenditures</a:t>
            </a:r>
            <a:br>
              <a:rPr lang="en-US" sz="3400" dirty="0"/>
            </a:br>
            <a:endParaRPr lang="en-US" sz="3400" dirty="0"/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60545925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39278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-2336800" y="-462915"/>
          <a:ext cx="13817600" cy="7783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18984"/>
            <a:ext cx="8229600" cy="204916"/>
          </a:xfrm>
        </p:spPr>
        <p:txBody>
          <a:bodyPr>
            <a:noAutofit/>
          </a:bodyPr>
          <a:lstStyle/>
          <a:p>
            <a:r>
              <a:rPr lang="en-US" sz="3400" dirty="0"/>
              <a:t>Composition of Long-Term Liabilities</a:t>
            </a:r>
            <a:br>
              <a:rPr lang="en-US" sz="3400" dirty="0"/>
            </a:br>
            <a:endParaRPr lang="en-US" sz="3400" dirty="0"/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227310745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68968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Audit Results</a:t>
            </a:r>
          </a:p>
        </p:txBody>
      </p:sp>
    </p:spTree>
    <p:extLst>
      <p:ext uri="{BB962C8B-B14F-4D97-AF65-F5344CB8AC3E}">
        <p14:creationId xmlns:p14="http://schemas.microsoft.com/office/powerpoint/2010/main" val="1784625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37024"/>
            <a:ext cx="8229600" cy="5250329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sz="3600" dirty="0"/>
              <a:t>Independent Auditor’s Report – </a:t>
            </a:r>
            <a:r>
              <a:rPr lang="en-US" sz="3600" b="1" dirty="0"/>
              <a:t>Unmodified Opinion (“clean”) on the financial statements.</a:t>
            </a:r>
          </a:p>
          <a:p>
            <a:pPr lvl="0"/>
            <a:r>
              <a:rPr lang="en-US" sz="3600" dirty="0"/>
              <a:t>Independent Auditor’s Report on Internal Control over Financial Reporting and on Compliance and Other Matters Based on an Audit of Financial Statements Performed in Accordance with </a:t>
            </a:r>
            <a:r>
              <a:rPr lang="en-US" sz="3600" i="1" dirty="0"/>
              <a:t>Government Auditing Standards</a:t>
            </a:r>
            <a:r>
              <a:rPr lang="en-US" sz="3600" dirty="0"/>
              <a:t> – </a:t>
            </a:r>
            <a:r>
              <a:rPr lang="en-US" sz="3600" b="1" dirty="0"/>
              <a:t>Material weakness reported.</a:t>
            </a:r>
            <a:r>
              <a:rPr lang="en-US" sz="3600" dirty="0"/>
              <a:t> </a:t>
            </a:r>
          </a:p>
          <a:p>
            <a:pPr lvl="0"/>
            <a:r>
              <a:rPr lang="en-US" sz="3600" dirty="0"/>
              <a:t>Independent Accountant’s Report on Applying Agreed-Upon Procedures – </a:t>
            </a:r>
            <a:r>
              <a:rPr lang="en-US" sz="3600" b="1" dirty="0"/>
              <a:t>Exceptions in the following areas – Bank Reconciliations and Collections.</a:t>
            </a:r>
            <a:endParaRPr lang="en-US" sz="3200" dirty="0"/>
          </a:p>
          <a:p>
            <a:pPr marL="457200" lvl="1" indent="0">
              <a:buNone/>
            </a:pPr>
            <a:r>
              <a:rPr lang="en-US" sz="3200" b="1" dirty="0"/>
              <a:t> </a:t>
            </a:r>
          </a:p>
          <a:p>
            <a:pPr lvl="0"/>
            <a:endParaRPr lang="en-US" sz="3000" dirty="0"/>
          </a:p>
          <a:p>
            <a:pPr lvl="0"/>
            <a:endParaRPr lang="en-US" sz="3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Auditor’s Results - Opinion</a:t>
            </a:r>
          </a:p>
        </p:txBody>
      </p:sp>
    </p:spTree>
    <p:extLst>
      <p:ext uri="{BB962C8B-B14F-4D97-AF65-F5344CB8AC3E}">
        <p14:creationId xmlns:p14="http://schemas.microsoft.com/office/powerpoint/2010/main" val="574251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37024"/>
            <a:ext cx="8229600" cy="525032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3600" b="1" dirty="0"/>
              <a:t>2025-001 </a:t>
            </a:r>
            <a:r>
              <a:rPr lang="en-US" sz="3600" dirty="0"/>
              <a:t>– Material Weakness: Internal Control Over Financial Reporting – </a:t>
            </a:r>
          </a:p>
          <a:p>
            <a:pPr marL="0" indent="0">
              <a:buNone/>
            </a:pPr>
            <a:r>
              <a:rPr lang="en-US" dirty="0"/>
              <a:t>Prior Period Error Corrections Identified by City Accounting Staff</a:t>
            </a:r>
          </a:p>
          <a:p>
            <a:pPr marL="0" lvl="0" indent="0">
              <a:buNone/>
            </a:pPr>
            <a:r>
              <a:rPr lang="en-US" sz="3600" b="1" dirty="0"/>
              <a:t>2025-002 – </a:t>
            </a:r>
            <a:r>
              <a:rPr lang="en-US" sz="3600" dirty="0"/>
              <a:t>Underfunded Retirement Plan</a:t>
            </a:r>
          </a:p>
          <a:p>
            <a:pPr marL="0" lvl="0" indent="0">
              <a:buNone/>
            </a:pPr>
            <a:r>
              <a:rPr lang="en-US" sz="3200" dirty="0"/>
              <a:t>The Firefighter’s Pension and Relief Fund was significantly underfunded.</a:t>
            </a:r>
          </a:p>
          <a:p>
            <a:pPr lvl="0"/>
            <a:endParaRPr lang="en-US" sz="3000" dirty="0"/>
          </a:p>
          <a:p>
            <a:pPr lvl="0"/>
            <a:endParaRPr lang="en-US" sz="3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Findings</a:t>
            </a:r>
          </a:p>
        </p:txBody>
      </p:sp>
    </p:spTree>
    <p:extLst>
      <p:ext uri="{BB962C8B-B14F-4D97-AF65-F5344CB8AC3E}">
        <p14:creationId xmlns:p14="http://schemas.microsoft.com/office/powerpoint/2010/main" val="2152407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Presentation</a:t>
            </a:r>
          </a:p>
        </p:txBody>
      </p:sp>
    </p:spTree>
    <p:extLst>
      <p:ext uri="{BB962C8B-B14F-4D97-AF65-F5344CB8AC3E}">
        <p14:creationId xmlns:p14="http://schemas.microsoft.com/office/powerpoint/2010/main" val="3996828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 Position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067234"/>
              </p:ext>
            </p:extLst>
          </p:nvPr>
        </p:nvGraphicFramePr>
        <p:xfrm>
          <a:off x="457200" y="1008000"/>
          <a:ext cx="8492706" cy="4842000"/>
        </p:xfrm>
        <a:graphic>
          <a:graphicData uri="http://schemas.openxmlformats.org/drawingml/2006/table">
            <a:tbl>
              <a:tblPr firstRow="1" lastRow="1">
                <a:tableStyleId>{5C22544A-7EE6-4342-B048-85BDC9FD1C3A}</a:tableStyleId>
              </a:tblPr>
              <a:tblGrid>
                <a:gridCol w="4766889">
                  <a:extLst>
                    <a:ext uri="{9D8B030D-6E8A-4147-A177-3AD203B41FA5}">
                      <a16:colId xmlns:a16="http://schemas.microsoft.com/office/drawing/2014/main" val="2580955143"/>
                    </a:ext>
                  </a:extLst>
                </a:gridCol>
                <a:gridCol w="1808345">
                  <a:extLst>
                    <a:ext uri="{9D8B030D-6E8A-4147-A177-3AD203B41FA5}">
                      <a16:colId xmlns:a16="http://schemas.microsoft.com/office/drawing/2014/main" val="4160481600"/>
                    </a:ext>
                  </a:extLst>
                </a:gridCol>
                <a:gridCol w="1917472">
                  <a:extLst>
                    <a:ext uri="{9D8B030D-6E8A-4147-A177-3AD203B41FA5}">
                      <a16:colId xmlns:a16="http://schemas.microsoft.com/office/drawing/2014/main" val="3407289355"/>
                    </a:ext>
                  </a:extLst>
                </a:gridCol>
              </a:tblGrid>
              <a:tr h="25183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(Amounts shown in thousands)</a:t>
                      </a:r>
                      <a:endParaRPr lang="en-US" sz="1050" b="1" i="0" u="none" strike="noStrike" dirty="0">
                        <a:solidFill>
                          <a:srgbClr val="00557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7" marR="6407" marT="6407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endParaRPr lang="en-US" sz="1200" b="1" i="0" u="none" strike="noStrike" dirty="0">
                        <a:solidFill>
                          <a:srgbClr val="00557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7" marR="6407" marT="6407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1685930"/>
                  </a:ext>
                </a:extLst>
              </a:tr>
              <a:tr h="1621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557B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6407" marR="6407" marT="64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557B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6407" marR="6407" marT="6407" marB="0" anchor="ctr"/>
                </a:tc>
                <a:extLst>
                  <a:ext uri="{0D108BD9-81ED-4DB2-BD59-A6C34878D82A}">
                    <a16:rowId xmlns:a16="http://schemas.microsoft.com/office/drawing/2014/main" val="823218266"/>
                  </a:ext>
                </a:extLst>
              </a:tr>
              <a:tr h="215185">
                <a:tc>
                  <a:txBody>
                    <a:bodyPr/>
                    <a:lstStyle/>
                    <a:p>
                      <a:r>
                        <a:rPr lang="en-US" sz="14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Assets:</a:t>
                      </a:r>
                    </a:p>
                  </a:txBody>
                  <a:tcPr marL="6407" marR="6407" marT="6407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endParaRPr lang="en-US" sz="1400" baseline="0" dirty="0"/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75687794"/>
                  </a:ext>
                </a:extLst>
              </a:tr>
              <a:tr h="21518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Current and other assets</a:t>
                      </a:r>
                    </a:p>
                  </a:txBody>
                  <a:tcPr marL="6407" marR="6407" marT="6407" marB="0" anchor="ctr"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$ 648,445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$ 765,402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38216506"/>
                  </a:ext>
                </a:extLst>
              </a:tr>
              <a:tr h="214120"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400" u="none" strike="noStrike" baseline="0" dirty="0">
                          <a:effectLst/>
                        </a:rPr>
                        <a:t>Capital assets</a:t>
                      </a:r>
                      <a:endParaRPr lang="en-US" sz="1400" b="0" i="0" u="none" strike="noStrike" baseline="0" dirty="0">
                        <a:solidFill>
                          <a:srgbClr val="00557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7" marR="6407" marT="640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aseline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3,230,575</a:t>
                      </a:r>
                      <a:endParaRPr lang="en-US" sz="14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aseline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2,950,945</a:t>
                      </a:r>
                      <a:endParaRPr lang="en-US" sz="14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2034369"/>
                  </a:ext>
                </a:extLst>
              </a:tr>
              <a:tr h="214120"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400" u="none" strike="noStrike" baseline="0" dirty="0">
                          <a:effectLst/>
                        </a:rPr>
                        <a:t>             Total assets</a:t>
                      </a:r>
                      <a:endParaRPr lang="en-US" sz="1400" b="0" i="0" u="none" strike="noStrike" baseline="0" dirty="0">
                        <a:solidFill>
                          <a:srgbClr val="00557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7" marR="6407" marT="6407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baseline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3,879,020</a:t>
                      </a:r>
                      <a:endParaRPr lang="en-US" sz="14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baseline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3,716,347</a:t>
                      </a:r>
                      <a:endParaRPr lang="en-US" sz="14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98132847"/>
                  </a:ext>
                </a:extLst>
              </a:tr>
              <a:tr h="214120">
                <a:tc>
                  <a:txBody>
                    <a:bodyPr/>
                    <a:lstStyle/>
                    <a:p>
                      <a:pPr algn="just" rtl="0" fontAlgn="ctr"/>
                      <a:endParaRPr lang="en-US" sz="1400" b="0" i="0" u="none" strike="noStrike" baseline="0" dirty="0">
                        <a:solidFill>
                          <a:srgbClr val="00557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7" marR="6407" marT="6407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baseline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baseline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59677504"/>
                  </a:ext>
                </a:extLst>
              </a:tr>
              <a:tr h="21518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400" u="none" strike="noStrike" baseline="0" dirty="0">
                          <a:effectLst/>
                        </a:rPr>
                        <a:t>Deferred outflows</a:t>
                      </a:r>
                      <a:endParaRPr lang="en-US" sz="1400" b="0" i="0" u="none" strike="noStrike" baseline="0" dirty="0">
                        <a:solidFill>
                          <a:srgbClr val="00557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7" marR="6407" marT="640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334,130</a:t>
                      </a:r>
                    </a:p>
                  </a:txBody>
                  <a:tcPr marL="68580" marR="6858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428,012</a:t>
                      </a:r>
                    </a:p>
                  </a:txBody>
                  <a:tcPr marL="68580" marR="6858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282425"/>
                  </a:ext>
                </a:extLst>
              </a:tr>
              <a:tr h="214120">
                <a:tc>
                  <a:txBody>
                    <a:bodyPr/>
                    <a:lstStyle/>
                    <a:p>
                      <a:pPr algn="just" rtl="0" fontAlgn="ctr"/>
                      <a:endParaRPr lang="en-US" sz="1400" b="0" i="0" u="none" strike="noStrike" baseline="0" dirty="0">
                        <a:solidFill>
                          <a:srgbClr val="00557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7" marR="6407" marT="6407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aseline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aseline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40930710"/>
                  </a:ext>
                </a:extLst>
              </a:tr>
              <a:tr h="210333">
                <a:tc>
                  <a:txBody>
                    <a:bodyPr/>
                    <a:lstStyle/>
                    <a:p>
                      <a:pPr marL="0" marR="0" lvl="0" indent="0" algn="just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Liabilities:</a:t>
                      </a:r>
                    </a:p>
                  </a:txBody>
                  <a:tcPr marL="6407" marR="6407" marT="6407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32032128"/>
                  </a:ext>
                </a:extLst>
              </a:tr>
              <a:tr h="21518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400" u="none" strike="noStrike" baseline="0" dirty="0">
                          <a:effectLst/>
                        </a:rPr>
                        <a:t>Long-term liabilities</a:t>
                      </a:r>
                      <a:endParaRPr lang="en-US" sz="1400" b="0" i="0" u="none" strike="noStrike" baseline="0" dirty="0">
                        <a:solidFill>
                          <a:srgbClr val="00557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7" marR="6407" marT="6407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2,430,870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2,759,536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63867299"/>
                  </a:ext>
                </a:extLst>
              </a:tr>
              <a:tr h="21518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400" u="none" strike="noStrike" baseline="0" dirty="0">
                          <a:effectLst/>
                        </a:rPr>
                        <a:t>Other liabilities</a:t>
                      </a:r>
                      <a:endParaRPr lang="en-US" sz="1400" b="0" i="0" u="none" strike="noStrike" baseline="0" dirty="0">
                        <a:solidFill>
                          <a:srgbClr val="00557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7" marR="6407" marT="640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507,255</a:t>
                      </a:r>
                    </a:p>
                  </a:txBody>
                  <a:tcPr marL="68580" marR="6858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335,666</a:t>
                      </a:r>
                    </a:p>
                  </a:txBody>
                  <a:tcPr marL="68580" marR="6858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3645512"/>
                  </a:ext>
                </a:extLst>
              </a:tr>
              <a:tr h="21518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400" u="none" strike="noStrike" baseline="0" dirty="0">
                          <a:effectLst/>
                        </a:rPr>
                        <a:t>               Total liabilities</a:t>
                      </a:r>
                      <a:endParaRPr lang="en-US" sz="1400" b="0" i="0" u="none" strike="noStrike" baseline="0" dirty="0">
                        <a:solidFill>
                          <a:srgbClr val="00557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7" marR="6407" marT="6407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2.938.125</a:t>
                      </a: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3,095,202</a:t>
                      </a: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33658963"/>
                  </a:ext>
                </a:extLst>
              </a:tr>
              <a:tr h="214120">
                <a:tc>
                  <a:txBody>
                    <a:bodyPr/>
                    <a:lstStyle/>
                    <a:p>
                      <a:pPr algn="just" rtl="0" fontAlgn="ctr"/>
                      <a:endParaRPr lang="en-US" sz="1400" b="0" i="0" u="none" strike="noStrike" baseline="0" dirty="0">
                        <a:solidFill>
                          <a:srgbClr val="00557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7" marR="6407" marT="6407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baseline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baseline="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aseline="0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64869838"/>
                  </a:ext>
                </a:extLst>
              </a:tr>
              <a:tr h="21518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400" u="none" strike="noStrike" baseline="0" dirty="0">
                          <a:effectLst/>
                        </a:rPr>
                        <a:t>Deferred inflows</a:t>
                      </a:r>
                      <a:endParaRPr lang="en-US" sz="1400" b="0" i="0" u="none" strike="noStrike" baseline="0" dirty="0">
                        <a:solidFill>
                          <a:srgbClr val="00557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7" marR="6407" marT="640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202,368</a:t>
                      </a:r>
                    </a:p>
                  </a:txBody>
                  <a:tcPr marL="68580" marR="6858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118,599</a:t>
                      </a:r>
                    </a:p>
                  </a:txBody>
                  <a:tcPr marL="68580" marR="6858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1845267"/>
                  </a:ext>
                </a:extLst>
              </a:tr>
              <a:tr h="214120">
                <a:tc>
                  <a:txBody>
                    <a:bodyPr/>
                    <a:lstStyle/>
                    <a:p>
                      <a:pPr algn="just" rtl="0" fontAlgn="ctr"/>
                      <a:endParaRPr lang="en-US" sz="1400" b="0" i="0" u="none" strike="noStrike" baseline="0" dirty="0">
                        <a:solidFill>
                          <a:srgbClr val="00557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7" marR="6407" marT="6407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aseline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aseline="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aseline="0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74817488"/>
                  </a:ext>
                </a:extLst>
              </a:tr>
              <a:tr h="210333"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400" u="none" strike="noStrike" baseline="0">
                          <a:effectLst/>
                        </a:rPr>
                        <a:t>Net position:</a:t>
                      </a:r>
                      <a:endParaRPr lang="en-US" sz="1400" b="0" i="0" u="none" strike="noStrike" baseline="0">
                        <a:solidFill>
                          <a:srgbClr val="00557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7" marR="6407" marT="6407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aseline="0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98163386"/>
                  </a:ext>
                </a:extLst>
              </a:tr>
              <a:tr h="21518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400" u="none" strike="noStrike" baseline="0" dirty="0">
                          <a:effectLst/>
                        </a:rPr>
                        <a:t>Net investment in capital assets</a:t>
                      </a:r>
                      <a:endParaRPr lang="en-US" sz="1400" b="0" i="0" u="none" strike="noStrike" baseline="0" dirty="0">
                        <a:solidFill>
                          <a:srgbClr val="00557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7" marR="6407" marT="6407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2,371,184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2,025,444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93524421"/>
                  </a:ext>
                </a:extLst>
              </a:tr>
              <a:tr h="21518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400" u="none" strike="noStrike" baseline="0" dirty="0">
                          <a:effectLst/>
                        </a:rPr>
                        <a:t>Restricted</a:t>
                      </a:r>
                      <a:endParaRPr lang="en-US" sz="1400" b="0" i="0" u="none" strike="noStrike" baseline="0" dirty="0">
                        <a:solidFill>
                          <a:srgbClr val="00557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7" marR="6407" marT="6407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165,039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509,618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78963388"/>
                  </a:ext>
                </a:extLst>
              </a:tr>
              <a:tr h="21518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400" u="none" strike="noStrike" baseline="0" dirty="0">
                          <a:effectLst/>
                        </a:rPr>
                        <a:t>Unrestricted</a:t>
                      </a:r>
                      <a:endParaRPr lang="en-US" sz="1400" b="0" i="0" u="none" strike="noStrike" baseline="0" dirty="0">
                        <a:solidFill>
                          <a:srgbClr val="00557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7" marR="6407" marT="6407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(1,463,566)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(1,604,504)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9022938"/>
                  </a:ext>
                </a:extLst>
              </a:tr>
              <a:tr h="276286"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400" u="none" strike="noStrike" baseline="0" dirty="0">
                          <a:effectLst/>
                        </a:rPr>
                        <a:t>Total net position</a:t>
                      </a:r>
                      <a:endParaRPr lang="en-US" sz="1400" b="1" i="0" u="none" strike="noStrike" baseline="0" dirty="0">
                        <a:solidFill>
                          <a:srgbClr val="00557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7" marR="6407" marT="6407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baseline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  1,072,657</a:t>
                      </a:r>
                      <a:endParaRPr lang="en-US" sz="14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baseline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$ 930,558</a:t>
                      </a:r>
                      <a:endParaRPr lang="en-US" sz="14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50071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4422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Capital Assets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1192592"/>
            <a:ext cx="7569200" cy="815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table below lists capital assets by type, and the accumulated depreciation as of December 31, 2025 and 2024: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ACCFB1E-5929-53B6-BEEC-152F449B1F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109719"/>
              </p:ext>
            </p:extLst>
          </p:nvPr>
        </p:nvGraphicFramePr>
        <p:xfrm>
          <a:off x="909528" y="2008200"/>
          <a:ext cx="7187725" cy="3561484"/>
        </p:xfrm>
        <a:graphic>
          <a:graphicData uri="http://schemas.openxmlformats.org/drawingml/2006/table">
            <a:tbl>
              <a:tblPr firstRow="1" lastRow="1">
                <a:tableStyleId>{5C22544A-7EE6-4342-B048-85BDC9FD1C3A}</a:tableStyleId>
              </a:tblPr>
              <a:tblGrid>
                <a:gridCol w="4158529">
                  <a:extLst>
                    <a:ext uri="{9D8B030D-6E8A-4147-A177-3AD203B41FA5}">
                      <a16:colId xmlns:a16="http://schemas.microsoft.com/office/drawing/2014/main" val="3255912068"/>
                    </a:ext>
                  </a:extLst>
                </a:gridCol>
                <a:gridCol w="1531741">
                  <a:extLst>
                    <a:ext uri="{9D8B030D-6E8A-4147-A177-3AD203B41FA5}">
                      <a16:colId xmlns:a16="http://schemas.microsoft.com/office/drawing/2014/main" val="3765962726"/>
                    </a:ext>
                  </a:extLst>
                </a:gridCol>
                <a:gridCol w="1497455">
                  <a:extLst>
                    <a:ext uri="{9D8B030D-6E8A-4147-A177-3AD203B41FA5}">
                      <a16:colId xmlns:a16="http://schemas.microsoft.com/office/drawing/2014/main" val="1722462446"/>
                    </a:ext>
                  </a:extLst>
                </a:gridCol>
              </a:tblGrid>
              <a:tr h="599317"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(Amounts shown in thousands)</a:t>
                      </a:r>
                      <a:endParaRPr lang="en-US" sz="1050" b="1" i="0" u="none" strike="noStrike" dirty="0">
                        <a:solidFill>
                          <a:srgbClr val="00557B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 rtl="0" fontAlgn="ctr"/>
                      <a:endParaRPr lang="en-US" sz="1050" b="1" i="0" u="none" strike="noStrike" dirty="0">
                        <a:solidFill>
                          <a:srgbClr val="00557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7" marR="6407" marT="6407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Governmental Activities</a:t>
                      </a:r>
                    </a:p>
                  </a:txBody>
                  <a:tcPr marL="6407" marR="6407" marT="6407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6886803"/>
                  </a:ext>
                </a:extLst>
              </a:tr>
              <a:tr h="2294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557B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6407" marR="6407" marT="64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557B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6407" marR="6407" marT="6407" marB="0" anchor="ctr"/>
                </a:tc>
                <a:extLst>
                  <a:ext uri="{0D108BD9-81ED-4DB2-BD59-A6C34878D82A}">
                    <a16:rowId xmlns:a16="http://schemas.microsoft.com/office/drawing/2014/main" val="2784972596"/>
                  </a:ext>
                </a:extLst>
              </a:tr>
              <a:tr h="315807">
                <a:tc>
                  <a:txBody>
                    <a:bodyPr/>
                    <a:lstStyle/>
                    <a:p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Land</a:t>
                      </a:r>
                    </a:p>
                  </a:txBody>
                  <a:tcPr marL="6407" marR="6407" marT="6407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           96,506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           96,506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260383910"/>
                  </a:ext>
                </a:extLst>
              </a:tr>
              <a:tr h="352460"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600" u="none" strike="noStrike" dirty="0">
                          <a:effectLst/>
                        </a:rPr>
                        <a:t>Construction in progress</a:t>
                      </a:r>
                      <a:endParaRPr lang="en-US" sz="1600" b="0" i="0" u="none" strike="noStrike" dirty="0">
                        <a:solidFill>
                          <a:srgbClr val="00557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7" marR="6407" marT="6407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57B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550,960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57B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691,566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09835132"/>
                  </a:ext>
                </a:extLst>
              </a:tr>
              <a:tr h="363554">
                <a:tc>
                  <a:txBody>
                    <a:bodyPr/>
                    <a:lstStyle/>
                    <a:p>
                      <a:pPr marL="0" marR="0" lvl="0" indent="0" algn="just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Buildings and improvements </a:t>
                      </a:r>
                    </a:p>
                  </a:txBody>
                  <a:tcPr marL="6407" marR="6407" marT="6407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57B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1,203,033</a:t>
                      </a:r>
                      <a:endParaRPr lang="en-US" sz="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57B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1,031,300</a:t>
                      </a:r>
                      <a:endParaRPr lang="en-US" sz="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65415179"/>
                  </a:ext>
                </a:extLst>
              </a:tr>
              <a:tr h="336000"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Equipment and vehicles</a:t>
                      </a:r>
                    </a:p>
                  </a:txBody>
                  <a:tcPr marL="6407" marR="6407" marT="6407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557B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225,516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557B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212,428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74011074"/>
                  </a:ext>
                </a:extLst>
              </a:tr>
              <a:tr h="336000"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Infrastructure</a:t>
                      </a:r>
                    </a:p>
                  </a:txBody>
                  <a:tcPr marL="6407" marR="6407" marT="6407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57B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4,267,319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57B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3,915,946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11280703"/>
                  </a:ext>
                </a:extLst>
              </a:tr>
              <a:tr h="336000">
                <a:tc>
                  <a:txBody>
                    <a:bodyPr/>
                    <a:lstStyle/>
                    <a:p>
                      <a:pPr marL="0" algn="just" defTabSz="457200" rtl="0" eaLnBrk="1" fontAlgn="ctr" latinLnBrk="0" hangingPunct="1"/>
                      <a:r>
                        <a:rPr lang="en-US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Other</a:t>
                      </a:r>
                    </a:p>
                  </a:txBody>
                  <a:tcPr marL="6407" marR="6407" marT="6407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57B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41,223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57B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40,973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21293371"/>
                  </a:ext>
                </a:extLst>
              </a:tr>
              <a:tr h="336000">
                <a:tc>
                  <a:txBody>
                    <a:bodyPr/>
                    <a:lstStyle/>
                    <a:p>
                      <a:pPr marL="0" algn="just" defTabSz="457200" rtl="0" eaLnBrk="1" fontAlgn="ctr" latinLnBrk="0" hangingPunct="1"/>
                      <a:r>
                        <a:rPr lang="en-US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Accumulated depreciation</a:t>
                      </a:r>
                    </a:p>
                  </a:txBody>
                  <a:tcPr marL="6407" marR="6407" marT="6407" marB="0" anchor="b"/>
                </a:tc>
                <a:tc>
                  <a:txBody>
                    <a:bodyPr/>
                    <a:lstStyle/>
                    <a:p>
                      <a:pPr marL="0" marR="0" algn="r" defTabSz="4572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557B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(3,153,982)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 defTabSz="4572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(3,037,774)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73357846"/>
                  </a:ext>
                </a:extLst>
              </a:tr>
              <a:tr h="35689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600" u="none" strike="noStrike" dirty="0">
                          <a:effectLst/>
                        </a:rPr>
                        <a:t>Total</a:t>
                      </a:r>
                      <a:endParaRPr lang="en-US" sz="1600" b="1" i="0" u="none" strike="noStrike" dirty="0">
                        <a:solidFill>
                          <a:srgbClr val="00557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07" marR="6407" marT="6407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      3,230,575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$      2,950,945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72877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8087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85874"/>
            <a:ext cx="8229600" cy="1197833"/>
          </a:xfrm>
        </p:spPr>
        <p:txBody>
          <a:bodyPr>
            <a:normAutofit/>
          </a:bodyPr>
          <a:lstStyle/>
          <a:p>
            <a:r>
              <a:rPr lang="en-US" dirty="0"/>
              <a:t>Graphs on Financial Results</a:t>
            </a:r>
          </a:p>
        </p:txBody>
      </p:sp>
    </p:spTree>
    <p:extLst>
      <p:ext uri="{BB962C8B-B14F-4D97-AF65-F5344CB8AC3E}">
        <p14:creationId xmlns:p14="http://schemas.microsoft.com/office/powerpoint/2010/main" val="378138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-2336800" y="-462915"/>
          <a:ext cx="13817600" cy="7783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18984"/>
            <a:ext cx="8229600" cy="204916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Sales Tax Receipts</a:t>
            </a:r>
            <a:br>
              <a:rPr lang="en-US" sz="3100" dirty="0"/>
            </a:br>
            <a:endParaRPr lang="en-US" dirty="0"/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11031949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00237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RI 2016 Color Palette">
      <a:dk1>
        <a:srgbClr val="00557B"/>
      </a:dk1>
      <a:lt1>
        <a:sysClr val="window" lastClr="FFFFFF"/>
      </a:lt1>
      <a:dk2>
        <a:srgbClr val="008ECE"/>
      </a:dk2>
      <a:lt2>
        <a:srgbClr val="EEECE1"/>
      </a:lt2>
      <a:accent1>
        <a:srgbClr val="00557B"/>
      </a:accent1>
      <a:accent2>
        <a:srgbClr val="008ECE"/>
      </a:accent2>
      <a:accent3>
        <a:srgbClr val="E8A415"/>
      </a:accent3>
      <a:accent4>
        <a:srgbClr val="FFC43B"/>
      </a:accent4>
      <a:accent5>
        <a:srgbClr val="91C84C"/>
      </a:accent5>
      <a:accent6>
        <a:srgbClr val="971B2F"/>
      </a:accent6>
      <a:hlink>
        <a:srgbClr val="FFC43B"/>
      </a:hlink>
      <a:folHlink>
        <a:srgbClr val="E8A41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2824</TotalTime>
  <Words>349</Words>
  <Application>Microsoft Office PowerPoint</Application>
  <PresentationFormat>On-screen Show (4:3)</PresentationFormat>
  <Paragraphs>107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City of New Orleans Audit Presentation July 15, 2026</vt:lpstr>
      <vt:lpstr>Overall Audit Results</vt:lpstr>
      <vt:lpstr>Summary of Auditor’s Results - Opinion</vt:lpstr>
      <vt:lpstr>Summary of Findings</vt:lpstr>
      <vt:lpstr>Financial Presentation</vt:lpstr>
      <vt:lpstr>Net Position</vt:lpstr>
      <vt:lpstr>Capital Assets</vt:lpstr>
      <vt:lpstr>Graphs on Financial Results</vt:lpstr>
      <vt:lpstr>Sales Tax Receipts </vt:lpstr>
      <vt:lpstr>Ad Valorem Tax Collections </vt:lpstr>
      <vt:lpstr>General Fund – Cash and Fund Equity</vt:lpstr>
      <vt:lpstr>General Fund Equity as a Percentage of Expenditures</vt:lpstr>
      <vt:lpstr>Governmental Funds – Revenues and Expenditures </vt:lpstr>
      <vt:lpstr>Composition of Long-Term Liabilities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Caroline Sanney</dc:creator>
  <cp:lastModifiedBy>Donna J. Johnson</cp:lastModifiedBy>
  <cp:revision>173</cp:revision>
  <cp:lastPrinted>2026-07-14T20:05:42Z</cp:lastPrinted>
  <dcterms:created xsi:type="dcterms:W3CDTF">2011-08-23T17:45:39Z</dcterms:created>
  <dcterms:modified xsi:type="dcterms:W3CDTF">2026-07-14T20:06:06Z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bName">
    <vt:lpwstr>Communication with Those Charged with Governance</vt:lpwstr>
  </property>
  <property fmtid="{D5CDD505-2E9C-101B-9397-08002B2CF9AE}" pid="3" name="tabIndex">
    <vt:lpwstr>1300</vt:lpwstr>
  </property>
  <property fmtid="{D5CDD505-2E9C-101B-9397-08002B2CF9AE}" pid="4" name="workpaperIndex">
    <vt:lpwstr>1350</vt:lpwstr>
  </property>
</Properties>
</file>