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1"/>
  </p:notesMasterIdLst>
  <p:sldIdLst>
    <p:sldId id="273" r:id="rId5"/>
    <p:sldId id="2147483518" r:id="rId6"/>
    <p:sldId id="259" r:id="rId7"/>
    <p:sldId id="2147483519" r:id="rId8"/>
    <p:sldId id="310" r:id="rId9"/>
    <p:sldId id="30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2DB526-4C07-B4C6-2322-4E0CF3BFED00}" name="Calamari, Daniel" initials="DC" userId="S::dcalama@entergy.com::f5e762d5-e6c6-49a7-be66-b9e4f8654ede" providerId="AD"/>
  <p188:author id="{2CD04C96-6A46-44BB-A86E-CC80BD6815C6}" name="Perozo, Nathalie" initials="NP" userId="S::nperozo@entergy.com::17bf5c36-c8f5-4e87-847a-6d10de2fd238" providerId="AD"/>
  <p188:author id="{1EBEB29D-94E6-56AF-730D-9F5FCE16374B}" name="CASTAING, STACY" initials="SC" userId="S::scastai@entergy.com::c346cab8-56ea-4b48-9d28-f36f287bb324" providerId="AD"/>
  <p188:author id="{2995A6B3-F67D-8465-8EC2-CB7644CD0312}" name="Williams, Sharonda" initials="WS" userId="S::swill62@entergy.com::94d15879-912d-45dc-95a5-2c5041e1dff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4" d="100"/>
          <a:sy n="64" d="100"/>
        </p:scale>
        <p:origin x="32" y="2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CC46E1-94D0-4541-A25A-0D56EF728C21}" type="datetimeFigureOut">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7F158-24C3-514A-AD59-F2DF9D47F164}" type="slidenum">
              <a:t>‹#›</a:t>
            </a:fld>
            <a:endParaRPr lang="en-US"/>
          </a:p>
        </p:txBody>
      </p:sp>
    </p:spTree>
    <p:extLst>
      <p:ext uri="{BB962C8B-B14F-4D97-AF65-F5344CB8AC3E}">
        <p14:creationId xmlns:p14="http://schemas.microsoft.com/office/powerpoint/2010/main" val="209968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C602E-A0E3-9CA4-5E10-E94F278E5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C87CAF-9FB7-5FE3-E983-820F61ED1B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EF5B2-E718-973E-F98B-C3558CD69E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456954-7D55-5599-319D-2369829B54AF}"/>
              </a:ext>
            </a:extLst>
          </p:cNvPr>
          <p:cNvSpPr>
            <a:spLocks noGrp="1"/>
          </p:cNvSpPr>
          <p:nvPr>
            <p:ph type="sldNum" sz="quarter" idx="5"/>
          </p:nvPr>
        </p:nvSpPr>
        <p:spPr/>
        <p:txBody>
          <a:bodyPr/>
          <a:lstStyle/>
          <a:p>
            <a:fld id="{F64CA4B6-BD58-48D9-BBDE-94BCBE3F358C}" type="slidenum">
              <a:rPr lang="en-US" smtClean="0"/>
              <a:t>2</a:t>
            </a:fld>
            <a:endParaRPr lang="en-US"/>
          </a:p>
        </p:txBody>
      </p:sp>
    </p:spTree>
    <p:extLst>
      <p:ext uri="{BB962C8B-B14F-4D97-AF65-F5344CB8AC3E}">
        <p14:creationId xmlns:p14="http://schemas.microsoft.com/office/powerpoint/2010/main" val="1741887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800" b="1">
                <a:latin typeface="Arial" panose="020B0604020202020204" pitchFamily="34" charset="0"/>
                <a:cs typeface="Arial" panose="020B0604020202020204" pitchFamily="34" charset="0"/>
              </a:rPr>
              <a:t>This version of the endcard should ONLY be used with sensitive, proprietary information, legal advice from counsel, and or other confidential, non-public information not appropriate for general distribution.</a:t>
            </a:r>
          </a:p>
        </p:txBody>
      </p:sp>
      <p:sp>
        <p:nvSpPr>
          <p:cNvPr id="4" name="Slide Number Placeholder 3"/>
          <p:cNvSpPr>
            <a:spLocks noGrp="1"/>
          </p:cNvSpPr>
          <p:nvPr>
            <p:ph type="sldNum" sz="quarter" idx="5"/>
          </p:nvPr>
        </p:nvSpPr>
        <p:spPr/>
        <p:txBody>
          <a:bodyPr/>
          <a:lstStyle/>
          <a:p>
            <a:fld id="{AEE3A089-25EC-ED41-8209-B63E7843F69D}" type="slidenum">
              <a:t>6</a:t>
            </a:fld>
            <a:endParaRPr lang="en-US"/>
          </a:p>
        </p:txBody>
      </p:sp>
    </p:spTree>
    <p:extLst>
      <p:ext uri="{BB962C8B-B14F-4D97-AF65-F5344CB8AC3E}">
        <p14:creationId xmlns:p14="http://schemas.microsoft.com/office/powerpoint/2010/main" val="3780149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full light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3333725-DE5C-2840-9897-569717BD1E6A}"/>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3414008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no imag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4539EE2-3ECF-0243-B5B0-7FAE4401017F}"/>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331" r="685" b="331"/>
          <a:stretch/>
        </p:blipFill>
        <p:spPr>
          <a:xfrm>
            <a:off x="8314266" y="0"/>
            <a:ext cx="3877734" cy="6859599"/>
          </a:xfrm>
          <a:custGeom>
            <a:avLst/>
            <a:gdLst>
              <a:gd name="connsiteX0" fmla="*/ 0 w 3904488"/>
              <a:gd name="connsiteY0" fmla="*/ 0 h 6859599"/>
              <a:gd name="connsiteX1" fmla="*/ 3904488 w 3904488"/>
              <a:gd name="connsiteY1" fmla="*/ 0 h 6859599"/>
              <a:gd name="connsiteX2" fmla="*/ 3904488 w 3904488"/>
              <a:gd name="connsiteY2" fmla="*/ 6859599 h 6859599"/>
              <a:gd name="connsiteX3" fmla="*/ 0 w 3904488"/>
              <a:gd name="connsiteY3" fmla="*/ 6859599 h 6859599"/>
            </a:gdLst>
            <a:ahLst/>
            <a:cxnLst>
              <a:cxn ang="0">
                <a:pos x="connsiteX0" y="connsiteY0"/>
              </a:cxn>
              <a:cxn ang="0">
                <a:pos x="connsiteX1" y="connsiteY1"/>
              </a:cxn>
              <a:cxn ang="0">
                <a:pos x="connsiteX2" y="connsiteY2"/>
              </a:cxn>
              <a:cxn ang="0">
                <a:pos x="connsiteX3" y="connsiteY3"/>
              </a:cxn>
            </a:cxnLst>
            <a:rect l="l" t="t" r="r" b="b"/>
            <a:pathLst>
              <a:path w="3904488" h="6859599">
                <a:moveTo>
                  <a:pt x="0" y="0"/>
                </a:moveTo>
                <a:lnTo>
                  <a:pt x="3904488" y="0"/>
                </a:lnTo>
                <a:lnTo>
                  <a:pt x="3904488" y="6859599"/>
                </a:lnTo>
                <a:lnTo>
                  <a:pt x="0" y="6859599"/>
                </a:lnTo>
                <a:close/>
              </a:path>
            </a:pathLst>
          </a:custGeom>
        </p:spPr>
      </p:pic>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4623816" cy="31496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pic>
        <p:nvPicPr>
          <p:cNvPr id="11" name="Graphic 10">
            <a:extLst>
              <a:ext uri="{FF2B5EF4-FFF2-40B4-BE49-F238E27FC236}">
                <a16:creationId xmlns:a16="http://schemas.microsoft.com/office/drawing/2014/main" id="{7A17DE22-3FA2-0D4E-907A-4949F902FD3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7784" y="649424"/>
            <a:ext cx="2104136" cy="526034"/>
          </a:xfrm>
          <a:prstGeom prst="rect">
            <a:avLst/>
          </a:prstGeom>
        </p:spPr>
      </p:pic>
    </p:spTree>
    <p:extLst>
      <p:ext uri="{BB962C8B-B14F-4D97-AF65-F5344CB8AC3E}">
        <p14:creationId xmlns:p14="http://schemas.microsoft.com/office/powerpoint/2010/main" val="3626409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black no image">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8CEA096-E7CC-F742-9BB9-3AA6E48843AD}"/>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331" r="685" b="331"/>
          <a:stretch/>
        </p:blipFill>
        <p:spPr>
          <a:xfrm>
            <a:off x="8314266" y="0"/>
            <a:ext cx="3877734" cy="6859599"/>
          </a:xfrm>
          <a:custGeom>
            <a:avLst/>
            <a:gdLst>
              <a:gd name="connsiteX0" fmla="*/ 0 w 3904488"/>
              <a:gd name="connsiteY0" fmla="*/ 0 h 6859599"/>
              <a:gd name="connsiteX1" fmla="*/ 3904488 w 3904488"/>
              <a:gd name="connsiteY1" fmla="*/ 0 h 6859599"/>
              <a:gd name="connsiteX2" fmla="*/ 3904488 w 3904488"/>
              <a:gd name="connsiteY2" fmla="*/ 6859599 h 6859599"/>
              <a:gd name="connsiteX3" fmla="*/ 0 w 3904488"/>
              <a:gd name="connsiteY3" fmla="*/ 6859599 h 6859599"/>
            </a:gdLst>
            <a:ahLst/>
            <a:cxnLst>
              <a:cxn ang="0">
                <a:pos x="connsiteX0" y="connsiteY0"/>
              </a:cxn>
              <a:cxn ang="0">
                <a:pos x="connsiteX1" y="connsiteY1"/>
              </a:cxn>
              <a:cxn ang="0">
                <a:pos x="connsiteX2" y="connsiteY2"/>
              </a:cxn>
              <a:cxn ang="0">
                <a:pos x="connsiteX3" y="connsiteY3"/>
              </a:cxn>
            </a:cxnLst>
            <a:rect l="l" t="t" r="r" b="b"/>
            <a:pathLst>
              <a:path w="3904488" h="6859599">
                <a:moveTo>
                  <a:pt x="0" y="0"/>
                </a:moveTo>
                <a:lnTo>
                  <a:pt x="3904488" y="0"/>
                </a:lnTo>
                <a:lnTo>
                  <a:pt x="3904488" y="6859599"/>
                </a:lnTo>
                <a:lnTo>
                  <a:pt x="0" y="6859599"/>
                </a:lnTo>
                <a:close/>
              </a:path>
            </a:pathLst>
          </a:custGeom>
        </p:spPr>
      </p:pic>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bg1"/>
                </a:solidFill>
              </a:defRPr>
            </a:lvl1pPr>
          </a:lstStyle>
          <a:p>
            <a:r>
              <a:rPr lang="en-US"/>
              <a:t>Click to edit Master title style</a:t>
            </a:r>
          </a:p>
        </p:txBody>
      </p:sp>
      <p:sp>
        <p:nvSpPr>
          <p:cNvPr id="3" name="Subtitle 2"/>
          <p:cNvSpPr>
            <a:spLocks noGrp="1"/>
          </p:cNvSpPr>
          <p:nvPr>
            <p:ph type="subTitle" idx="1"/>
          </p:nvPr>
        </p:nvSpPr>
        <p:spPr>
          <a:xfrm>
            <a:off x="557784" y="4389120"/>
            <a:ext cx="5538216" cy="1249680"/>
          </a:xfrm>
        </p:spPr>
        <p:txBody>
          <a:bodyPr anchor="t">
            <a:normAutofit/>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4623816" cy="314960"/>
          </a:xfrm>
        </p:spPr>
        <p:txBody>
          <a:bodyP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pic>
        <p:nvPicPr>
          <p:cNvPr id="11" name="Graphic 10">
            <a:extLst>
              <a:ext uri="{FF2B5EF4-FFF2-40B4-BE49-F238E27FC236}">
                <a16:creationId xmlns:a16="http://schemas.microsoft.com/office/drawing/2014/main" id="{7A17DE22-3FA2-0D4E-907A-4949F902FD3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57784" y="649424"/>
            <a:ext cx="2104136" cy="526034"/>
          </a:xfrm>
          <a:prstGeom prst="rect">
            <a:avLst/>
          </a:prstGeom>
        </p:spPr>
      </p:pic>
    </p:spTree>
    <p:extLst>
      <p:ext uri="{BB962C8B-B14F-4D97-AF65-F5344CB8AC3E}">
        <p14:creationId xmlns:p14="http://schemas.microsoft.com/office/powerpoint/2010/main" val="930323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52450" y="1692275"/>
            <a:ext cx="11058525" cy="4434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552450" y="5757783"/>
            <a:ext cx="5543550"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2339255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divider">
    <p:bg>
      <p:bgPr>
        <a:gradFill flip="none" rotWithShape="1">
          <a:gsLst>
            <a:gs pos="20000">
              <a:schemeClr val="bg2"/>
            </a:gs>
            <a:gs pos="80000">
              <a:schemeClr val="tx2"/>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99904" y="2535383"/>
            <a:ext cx="7040333" cy="1282991"/>
          </a:xfrm>
        </p:spPr>
        <p:txBody>
          <a:bodyPr anchor="t"/>
          <a:lstStyle>
            <a:lvl1pPr algn="l">
              <a:defRPr sz="4000" b="1" cap="none">
                <a:solidFill>
                  <a:schemeClr val="bg1"/>
                </a:solidFill>
              </a:defRPr>
            </a:lvl1pPr>
          </a:lstStyle>
          <a:p>
            <a:r>
              <a:rPr lang="en-US"/>
              <a:t>Click to divider title</a:t>
            </a:r>
          </a:p>
        </p:txBody>
      </p:sp>
      <p:sp>
        <p:nvSpPr>
          <p:cNvPr id="3" name="Text Placeholder 2"/>
          <p:cNvSpPr>
            <a:spLocks noGrp="1"/>
          </p:cNvSpPr>
          <p:nvPr>
            <p:ph type="body" idx="1" hasCustomPrompt="1"/>
          </p:nvPr>
        </p:nvSpPr>
        <p:spPr>
          <a:xfrm>
            <a:off x="3399904" y="4009292"/>
            <a:ext cx="7040333" cy="397608"/>
          </a:xfrm>
        </p:spPr>
        <p:txBody>
          <a:bodyPr anchor="t"/>
          <a:lstStyle>
            <a:lvl1pPr marL="0" indent="0">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subhead</a:t>
            </a:r>
          </a:p>
        </p:txBody>
      </p:sp>
      <p:sp>
        <p:nvSpPr>
          <p:cNvPr id="6" name="Text Placeholder 3">
            <a:extLst>
              <a:ext uri="{FF2B5EF4-FFF2-40B4-BE49-F238E27FC236}">
                <a16:creationId xmlns:a16="http://schemas.microsoft.com/office/drawing/2014/main" id="{519ED152-534A-A049-9855-CB1C3FC478E7}"/>
              </a:ext>
            </a:extLst>
          </p:cNvPr>
          <p:cNvSpPr>
            <a:spLocks noGrp="1"/>
          </p:cNvSpPr>
          <p:nvPr>
            <p:ph type="body" sz="half" idx="2" hasCustomPrompt="1"/>
          </p:nvPr>
        </p:nvSpPr>
        <p:spPr>
          <a:xfrm>
            <a:off x="472066" y="2286000"/>
            <a:ext cx="2847453" cy="2286000"/>
          </a:xfrm>
        </p:spPr>
        <p:txBody>
          <a:bodyPr anchor="ctr"/>
          <a:lstStyle>
            <a:lvl1pPr marL="0" indent="0">
              <a:buNone/>
              <a:defRPr sz="17000" b="1">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00</a:t>
            </a:r>
          </a:p>
        </p:txBody>
      </p:sp>
    </p:spTree>
    <p:extLst>
      <p:ext uri="{BB962C8B-B14F-4D97-AF65-F5344CB8AC3E}">
        <p14:creationId xmlns:p14="http://schemas.microsoft.com/office/powerpoint/2010/main" val="131636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57783" y="274638"/>
            <a:ext cx="11053191" cy="1143000"/>
          </a:xfrm>
        </p:spPr>
        <p:txBody>
          <a:bodyPr/>
          <a:lstStyle/>
          <a:p>
            <a:r>
              <a:rPr lang="en-US"/>
              <a:t>Click to edit Master title style</a:t>
            </a:r>
          </a:p>
        </p:txBody>
      </p:sp>
      <p:sp>
        <p:nvSpPr>
          <p:cNvPr id="3" name="Content Placeholder 2"/>
          <p:cNvSpPr>
            <a:spLocks noGrp="1"/>
          </p:cNvSpPr>
          <p:nvPr>
            <p:ph sz="half" idx="1"/>
          </p:nvPr>
        </p:nvSpPr>
        <p:spPr>
          <a:xfrm>
            <a:off x="557783" y="1691640"/>
            <a:ext cx="525780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5936" y="1691640"/>
            <a:ext cx="525780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D5A2F92E-FC25-1B46-87A8-28063E91307D}"/>
              </a:ext>
            </a:extLst>
          </p:cNvPr>
          <p:cNvSpPr>
            <a:spLocks noGrp="1"/>
          </p:cNvSpPr>
          <p:nvPr>
            <p:ph type="body" sz="quarter" idx="10" hasCustomPrompt="1"/>
          </p:nvPr>
        </p:nvSpPr>
        <p:spPr>
          <a:xfrm>
            <a:off x="552450" y="5757783"/>
            <a:ext cx="5257800"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301768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sidebar">
    <p:spTree>
      <p:nvGrpSpPr>
        <p:cNvPr id="1" name=""/>
        <p:cNvGrpSpPr/>
        <p:nvPr/>
      </p:nvGrpSpPr>
      <p:grpSpPr>
        <a:xfrm>
          <a:off x="0" y="0"/>
          <a:ext cx="0" cy="0"/>
          <a:chOff x="0" y="0"/>
          <a:chExt cx="0" cy="0"/>
        </a:xfrm>
      </p:grpSpPr>
      <p:sp>
        <p:nvSpPr>
          <p:cNvPr id="2" name="Title 1"/>
          <p:cNvSpPr>
            <a:spLocks noGrp="1"/>
          </p:cNvSpPr>
          <p:nvPr>
            <p:ph type="title"/>
          </p:nvPr>
        </p:nvSpPr>
        <p:spPr>
          <a:xfrm>
            <a:off x="557783" y="274638"/>
            <a:ext cx="11053191" cy="1143000"/>
          </a:xfrm>
        </p:spPr>
        <p:txBody>
          <a:bodyPr/>
          <a:lstStyle/>
          <a:p>
            <a:r>
              <a:rPr lang="en-US"/>
              <a:t>Click to edit Master title style</a:t>
            </a:r>
          </a:p>
        </p:txBody>
      </p:sp>
      <p:sp>
        <p:nvSpPr>
          <p:cNvPr id="3" name="Content Placeholder 2"/>
          <p:cNvSpPr>
            <a:spLocks noGrp="1"/>
          </p:cNvSpPr>
          <p:nvPr>
            <p:ph sz="half" idx="1"/>
          </p:nvPr>
        </p:nvSpPr>
        <p:spPr>
          <a:xfrm>
            <a:off x="557783" y="1691640"/>
            <a:ext cx="685574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026013" y="1691640"/>
            <a:ext cx="2577723"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Text Placeholder 5">
            <a:extLst>
              <a:ext uri="{FF2B5EF4-FFF2-40B4-BE49-F238E27FC236}">
                <a16:creationId xmlns:a16="http://schemas.microsoft.com/office/drawing/2014/main" id="{69BFDC43-FCEA-0641-BA1D-FBED2B1A2754}"/>
              </a:ext>
            </a:extLst>
          </p:cNvPr>
          <p:cNvSpPr>
            <a:spLocks noGrp="1"/>
          </p:cNvSpPr>
          <p:nvPr>
            <p:ph type="body" sz="quarter" idx="10" hasCustomPrompt="1"/>
          </p:nvPr>
        </p:nvSpPr>
        <p:spPr>
          <a:xfrm>
            <a:off x="552450" y="5757783"/>
            <a:ext cx="5543550"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2834604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57783" y="274638"/>
            <a:ext cx="11053191"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7783" y="1535113"/>
            <a:ext cx="5258908" cy="466407"/>
          </a:xfrm>
        </p:spPr>
        <p:txBody>
          <a:bodyPr anchor="b">
            <a:normAutofit/>
          </a:bodyPr>
          <a:lstStyle>
            <a:lvl1pPr marL="0" indent="0">
              <a:buNone/>
              <a:defRPr sz="21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57783" y="2118995"/>
            <a:ext cx="5258908" cy="4007168"/>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45936" y="1535113"/>
            <a:ext cx="5260974" cy="466407"/>
          </a:xfrm>
        </p:spPr>
        <p:txBody>
          <a:bodyPr anchor="b">
            <a:normAutofit/>
          </a:bodyPr>
          <a:lstStyle>
            <a:lvl1pPr marL="0" indent="0">
              <a:buNone/>
              <a:defRPr sz="21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50000" y="2118995"/>
            <a:ext cx="5260974" cy="4007168"/>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414D3AB4-93B2-944E-9199-43DAF1F46E2B}"/>
              </a:ext>
            </a:extLst>
          </p:cNvPr>
          <p:cNvSpPr>
            <a:spLocks noGrp="1"/>
          </p:cNvSpPr>
          <p:nvPr>
            <p:ph type="body" sz="quarter" idx="10" hasCustomPrompt="1"/>
          </p:nvPr>
        </p:nvSpPr>
        <p:spPr>
          <a:xfrm>
            <a:off x="552451" y="5757783"/>
            <a:ext cx="5258908"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1945105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557783" y="274638"/>
            <a:ext cx="11053191" cy="1143000"/>
          </a:xfrm>
        </p:spPr>
        <p:txBody>
          <a:bodyPr/>
          <a:lstStyle/>
          <a:p>
            <a:r>
              <a:rPr lang="en-US"/>
              <a:t>Click to edit Master title style</a:t>
            </a:r>
          </a:p>
        </p:txBody>
      </p:sp>
      <p:sp>
        <p:nvSpPr>
          <p:cNvPr id="3" name="Content Placeholder 2"/>
          <p:cNvSpPr>
            <a:spLocks noGrp="1"/>
          </p:cNvSpPr>
          <p:nvPr>
            <p:ph sz="half" idx="1"/>
          </p:nvPr>
        </p:nvSpPr>
        <p:spPr>
          <a:xfrm>
            <a:off x="557782" y="1691640"/>
            <a:ext cx="333756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5598" y="1691640"/>
            <a:ext cx="333756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A3EECF98-7B36-1646-BEBC-8069A596C79E}"/>
              </a:ext>
            </a:extLst>
          </p:cNvPr>
          <p:cNvSpPr>
            <a:spLocks noGrp="1"/>
          </p:cNvSpPr>
          <p:nvPr>
            <p:ph sz="half" idx="10"/>
          </p:nvPr>
        </p:nvSpPr>
        <p:spPr>
          <a:xfrm>
            <a:off x="8273414" y="1691640"/>
            <a:ext cx="3337560" cy="443484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4BF83A5C-A741-CD41-BBD6-A2D4848B3BA0}"/>
              </a:ext>
            </a:extLst>
          </p:cNvPr>
          <p:cNvSpPr>
            <a:spLocks noGrp="1"/>
          </p:cNvSpPr>
          <p:nvPr>
            <p:ph type="body" sz="quarter" idx="11" hasCustomPrompt="1"/>
          </p:nvPr>
        </p:nvSpPr>
        <p:spPr>
          <a:xfrm>
            <a:off x="552450" y="5757783"/>
            <a:ext cx="5543550"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2038948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5">
            <a:extLst>
              <a:ext uri="{FF2B5EF4-FFF2-40B4-BE49-F238E27FC236}">
                <a16:creationId xmlns:a16="http://schemas.microsoft.com/office/drawing/2014/main" id="{9DB53A40-8DA3-8540-B83E-AD507690BCCF}"/>
              </a:ext>
            </a:extLst>
          </p:cNvPr>
          <p:cNvSpPr>
            <a:spLocks noGrp="1"/>
          </p:cNvSpPr>
          <p:nvPr>
            <p:ph type="body" sz="quarter" idx="10" hasCustomPrompt="1"/>
          </p:nvPr>
        </p:nvSpPr>
        <p:spPr>
          <a:xfrm>
            <a:off x="552450" y="5757783"/>
            <a:ext cx="5543550" cy="369332"/>
          </a:xfrm>
        </p:spPr>
        <p:txBody>
          <a:bodyPr anchor="b"/>
          <a:lstStyle>
            <a:lvl1pPr marL="115888" indent="-115888" algn="l" defTabSz="457200" rtl="0" eaLnBrk="1" latinLnBrk="0" hangingPunct="1">
              <a:buFont typeface="+mj-lt"/>
              <a:buAutoNum type="arabicPeriod"/>
              <a:defRPr lang="en-US" sz="800" kern="1200" dirty="0" smtClean="0">
                <a:solidFill>
                  <a:srgbClr val="B0B0B0"/>
                </a:solidFill>
                <a:latin typeface="+mn-lt"/>
                <a:ea typeface="+mn-ea"/>
                <a:cs typeface="+mn-cs"/>
              </a:defRPr>
            </a:lvl1pPr>
          </a:lstStyle>
          <a:p>
            <a:pPr lvl="0"/>
            <a:r>
              <a:rPr lang="en-US"/>
              <a:t>Click to add footnote. Delete if not in use.</a:t>
            </a:r>
          </a:p>
        </p:txBody>
      </p:sp>
    </p:spTree>
    <p:extLst>
      <p:ext uri="{BB962C8B-B14F-4D97-AF65-F5344CB8AC3E}">
        <p14:creationId xmlns:p14="http://schemas.microsoft.com/office/powerpoint/2010/main" val="4207559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Key messaging 1">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784" y="565264"/>
            <a:ext cx="8868850" cy="3773979"/>
          </a:xfrm>
        </p:spPr>
        <p:txBody>
          <a:bodyPr anchor="t"/>
          <a:lstStyle>
            <a:lvl1pPr>
              <a:defRPr sz="5000">
                <a:solidFill>
                  <a:schemeClr val="bg1"/>
                </a:solidFill>
              </a:defRPr>
            </a:lvl1pPr>
          </a:lstStyle>
          <a:p>
            <a:r>
              <a:rPr lang="en-US"/>
              <a:t>Click to add key messaging.</a:t>
            </a:r>
          </a:p>
        </p:txBody>
      </p:sp>
      <p:sp>
        <p:nvSpPr>
          <p:cNvPr id="5" name="TextBox 4">
            <a:extLst>
              <a:ext uri="{FF2B5EF4-FFF2-40B4-BE49-F238E27FC236}">
                <a16:creationId xmlns:a16="http://schemas.microsoft.com/office/drawing/2014/main" id="{4E4FFBB3-929B-204A-8360-AF55458817A8}"/>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4277749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full light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3333725-DE5C-2840-9897-569717BD1E6A}"/>
              </a:ext>
            </a:extLst>
          </p:cNvPr>
          <p:cNvSpPr>
            <a:spLocks noGrp="1"/>
          </p:cNvSpPr>
          <p:nvPr>
            <p:ph type="pic" sz="quarter" idx="10"/>
          </p:nvPr>
        </p:nvSpPr>
        <p:spPr>
          <a:xfrm>
            <a:off x="0" y="0"/>
            <a:ext cx="12192000" cy="6858000"/>
          </a:xfrm>
          <a:solidFill>
            <a:srgbClr val="000000"/>
          </a:solidFill>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bg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1940666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Key messaging 2">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784" y="565264"/>
            <a:ext cx="8868850" cy="3773979"/>
          </a:xfrm>
        </p:spPr>
        <p:txBody>
          <a:bodyPr anchor="t"/>
          <a:lstStyle>
            <a:lvl1pPr>
              <a:defRPr sz="5000">
                <a:solidFill>
                  <a:schemeClr val="bg1"/>
                </a:solidFill>
              </a:defRPr>
            </a:lvl1pPr>
          </a:lstStyle>
          <a:p>
            <a:r>
              <a:rPr lang="en-US"/>
              <a:t>Click to add key messaging.</a:t>
            </a:r>
          </a:p>
        </p:txBody>
      </p:sp>
      <p:sp>
        <p:nvSpPr>
          <p:cNvPr id="5" name="TextBox 4">
            <a:extLst>
              <a:ext uri="{FF2B5EF4-FFF2-40B4-BE49-F238E27FC236}">
                <a16:creationId xmlns:a16="http://schemas.microsoft.com/office/drawing/2014/main" id="{4E4FFBB3-929B-204A-8360-AF55458817A8}"/>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388453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Key messaging 3">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784" y="565264"/>
            <a:ext cx="8868850" cy="3773979"/>
          </a:xfrm>
        </p:spPr>
        <p:txBody>
          <a:bodyPr anchor="t"/>
          <a:lstStyle>
            <a:lvl1pPr>
              <a:defRPr sz="5000">
                <a:solidFill>
                  <a:schemeClr val="bg1"/>
                </a:solidFill>
              </a:defRPr>
            </a:lvl1pPr>
          </a:lstStyle>
          <a:p>
            <a:r>
              <a:rPr lang="en-US"/>
              <a:t>Click to add key messaging.</a:t>
            </a:r>
          </a:p>
        </p:txBody>
      </p:sp>
      <p:sp>
        <p:nvSpPr>
          <p:cNvPr id="5" name="TextBox 4">
            <a:extLst>
              <a:ext uri="{FF2B5EF4-FFF2-40B4-BE49-F238E27FC236}">
                <a16:creationId xmlns:a16="http://schemas.microsoft.com/office/drawing/2014/main" id="{4E4FFBB3-929B-204A-8360-AF55458817A8}"/>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19160257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atement image lef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85934" y="268288"/>
            <a:ext cx="3805085" cy="5862637"/>
          </a:xfrm>
        </p:spPr>
        <p:txBody>
          <a:bodyPr anchor="ctr"/>
          <a:lstStyle>
            <a:lvl1pPr>
              <a:defRPr sz="3600">
                <a:solidFill>
                  <a:schemeClr val="tx1"/>
                </a:solidFill>
              </a:defRPr>
            </a:lvl1pPr>
          </a:lstStyle>
          <a:p>
            <a:r>
              <a:rPr lang="en-US"/>
              <a:t>Click to add large statement</a:t>
            </a:r>
          </a:p>
        </p:txBody>
      </p:sp>
      <p:sp>
        <p:nvSpPr>
          <p:cNvPr id="7" name="Picture Placeholder 6">
            <a:extLst>
              <a:ext uri="{FF2B5EF4-FFF2-40B4-BE49-F238E27FC236}">
                <a16:creationId xmlns:a16="http://schemas.microsoft.com/office/drawing/2014/main" id="{233BAB4D-9CF9-E641-A33D-55F7CCE1DFA9}"/>
              </a:ext>
            </a:extLst>
          </p:cNvPr>
          <p:cNvSpPr>
            <a:spLocks noGrp="1"/>
          </p:cNvSpPr>
          <p:nvPr>
            <p:ph type="pic" sz="quarter" idx="10"/>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Tree>
    <p:extLst>
      <p:ext uri="{BB962C8B-B14F-4D97-AF65-F5344CB8AC3E}">
        <p14:creationId xmlns:p14="http://schemas.microsoft.com/office/powerpoint/2010/main" val="42221046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atement for dark image r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2450" y="268288"/>
            <a:ext cx="3805085" cy="5862637"/>
          </a:xfrm>
        </p:spPr>
        <p:txBody>
          <a:bodyPr anchor="ctr"/>
          <a:lstStyle>
            <a:lvl1pPr>
              <a:defRPr sz="3600">
                <a:solidFill>
                  <a:schemeClr val="tx1"/>
                </a:solidFill>
              </a:defRPr>
            </a:lvl1pPr>
          </a:lstStyle>
          <a:p>
            <a:r>
              <a:rPr lang="en-US"/>
              <a:t>Click to add large statement</a:t>
            </a:r>
          </a:p>
        </p:txBody>
      </p:sp>
      <p:sp>
        <p:nvSpPr>
          <p:cNvPr id="7" name="Picture Placeholder 6">
            <a:extLst>
              <a:ext uri="{FF2B5EF4-FFF2-40B4-BE49-F238E27FC236}">
                <a16:creationId xmlns:a16="http://schemas.microsoft.com/office/drawing/2014/main" id="{233BAB4D-9CF9-E641-A33D-55F7CCE1DFA9}"/>
              </a:ext>
            </a:extLst>
          </p:cNvPr>
          <p:cNvSpPr>
            <a:spLocks noGrp="1"/>
          </p:cNvSpPr>
          <p:nvPr>
            <p:ph type="pic" sz="quarter" idx="10" hasCustomPrompt="1"/>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Add dark image</a:t>
            </a:r>
          </a:p>
        </p:txBody>
      </p:sp>
      <p:pic>
        <p:nvPicPr>
          <p:cNvPr id="6" name="Graphic 5">
            <a:extLst>
              <a:ext uri="{FF2B5EF4-FFF2-40B4-BE49-F238E27FC236}">
                <a16:creationId xmlns:a16="http://schemas.microsoft.com/office/drawing/2014/main" id="{4566AFBE-A28C-E340-877A-10337668325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204450" y="6286636"/>
            <a:ext cx="1406525" cy="351631"/>
          </a:xfrm>
          <a:prstGeom prst="rect">
            <a:avLst/>
          </a:prstGeom>
        </p:spPr>
      </p:pic>
    </p:spTree>
    <p:extLst>
      <p:ext uri="{BB962C8B-B14F-4D97-AF65-F5344CB8AC3E}">
        <p14:creationId xmlns:p14="http://schemas.microsoft.com/office/powerpoint/2010/main" val="23082675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atement for light image r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2450" y="268288"/>
            <a:ext cx="3805085" cy="5862637"/>
          </a:xfrm>
        </p:spPr>
        <p:txBody>
          <a:bodyPr anchor="ctr"/>
          <a:lstStyle>
            <a:lvl1pPr>
              <a:defRPr sz="3600">
                <a:solidFill>
                  <a:schemeClr val="tx1"/>
                </a:solidFill>
              </a:defRPr>
            </a:lvl1pPr>
          </a:lstStyle>
          <a:p>
            <a:r>
              <a:rPr lang="en-US"/>
              <a:t>Click to add large statement</a:t>
            </a:r>
          </a:p>
        </p:txBody>
      </p:sp>
      <p:sp>
        <p:nvSpPr>
          <p:cNvPr id="7" name="Picture Placeholder 6">
            <a:extLst>
              <a:ext uri="{FF2B5EF4-FFF2-40B4-BE49-F238E27FC236}">
                <a16:creationId xmlns:a16="http://schemas.microsoft.com/office/drawing/2014/main" id="{233BAB4D-9CF9-E641-A33D-55F7CCE1DFA9}"/>
              </a:ext>
            </a:extLst>
          </p:cNvPr>
          <p:cNvSpPr>
            <a:spLocks noGrp="1"/>
          </p:cNvSpPr>
          <p:nvPr>
            <p:ph type="pic" sz="quarter" idx="10" hasCustomPrompt="1"/>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Add light image</a:t>
            </a:r>
          </a:p>
        </p:txBody>
      </p:sp>
      <p:pic>
        <p:nvPicPr>
          <p:cNvPr id="6" name="Graphic 5">
            <a:extLst>
              <a:ext uri="{FF2B5EF4-FFF2-40B4-BE49-F238E27FC236}">
                <a16:creationId xmlns:a16="http://schemas.microsoft.com/office/drawing/2014/main" id="{4566AFBE-A28C-E340-877A-10337668325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204450" y="6286636"/>
            <a:ext cx="1406524" cy="351631"/>
          </a:xfrm>
          <a:prstGeom prst="rect">
            <a:avLst/>
          </a:prstGeom>
        </p:spPr>
      </p:pic>
    </p:spTree>
    <p:extLst>
      <p:ext uri="{BB962C8B-B14F-4D97-AF65-F5344CB8AC3E}">
        <p14:creationId xmlns:p14="http://schemas.microsoft.com/office/powerpoint/2010/main" val="22945545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Quot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8FA60-AFE7-4C49-A90A-B7011B7B2299}"/>
              </a:ext>
            </a:extLst>
          </p:cNvPr>
          <p:cNvSpPr>
            <a:spLocks noGrp="1"/>
          </p:cNvSpPr>
          <p:nvPr>
            <p:ph type="title"/>
          </p:nvPr>
        </p:nvSpPr>
        <p:spPr>
          <a:xfrm>
            <a:off x="1750142" y="914399"/>
            <a:ext cx="6951406" cy="3785419"/>
          </a:xfrm>
        </p:spPr>
        <p:txBody>
          <a:bodyPr anchor="t"/>
          <a:lstStyle>
            <a:lvl1pPr>
              <a:defRPr sz="4000">
                <a:solidFill>
                  <a:schemeClr val="bg1"/>
                </a:solidFill>
              </a:defRPr>
            </a:lvl1pPr>
          </a:lstStyle>
          <a:p>
            <a:r>
              <a:rPr lang="en-US"/>
              <a:t>Click to edit Master title style</a:t>
            </a:r>
          </a:p>
        </p:txBody>
      </p:sp>
      <p:sp>
        <p:nvSpPr>
          <p:cNvPr id="5" name="Text Placeholder 3">
            <a:extLst>
              <a:ext uri="{FF2B5EF4-FFF2-40B4-BE49-F238E27FC236}">
                <a16:creationId xmlns:a16="http://schemas.microsoft.com/office/drawing/2014/main" id="{1B44CB5E-0819-6D43-8B53-69EFE0C62AD2}"/>
              </a:ext>
            </a:extLst>
          </p:cNvPr>
          <p:cNvSpPr>
            <a:spLocks noGrp="1"/>
          </p:cNvSpPr>
          <p:nvPr>
            <p:ph type="body" sz="half" idx="2" hasCustomPrompt="1"/>
          </p:nvPr>
        </p:nvSpPr>
        <p:spPr>
          <a:xfrm>
            <a:off x="1750141" y="4975123"/>
            <a:ext cx="3333135" cy="1151041"/>
          </a:xfrm>
        </p:spPr>
        <p:txBody>
          <a:bodyPr/>
          <a:lstStyle>
            <a:lvl1pPr marL="0" indent="0">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attribution</a:t>
            </a:r>
          </a:p>
        </p:txBody>
      </p:sp>
      <p:sp>
        <p:nvSpPr>
          <p:cNvPr id="6" name="TextBox 5">
            <a:extLst>
              <a:ext uri="{FF2B5EF4-FFF2-40B4-BE49-F238E27FC236}">
                <a16:creationId xmlns:a16="http://schemas.microsoft.com/office/drawing/2014/main" id="{5ACE8853-3440-C143-885D-8505E5267BB4}"/>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3404663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Quote 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8FA60-AFE7-4C49-A90A-B7011B7B2299}"/>
              </a:ext>
            </a:extLst>
          </p:cNvPr>
          <p:cNvSpPr>
            <a:spLocks noGrp="1"/>
          </p:cNvSpPr>
          <p:nvPr>
            <p:ph type="title"/>
          </p:nvPr>
        </p:nvSpPr>
        <p:spPr>
          <a:xfrm>
            <a:off x="1750141" y="914399"/>
            <a:ext cx="6949440" cy="3785419"/>
          </a:xfrm>
        </p:spPr>
        <p:txBody>
          <a:bodyPr anchor="t"/>
          <a:lstStyle>
            <a:lvl1pPr>
              <a:defRPr sz="4000">
                <a:solidFill>
                  <a:schemeClr val="bg1"/>
                </a:solidFill>
              </a:defRPr>
            </a:lvl1pPr>
          </a:lstStyle>
          <a:p>
            <a:r>
              <a:rPr lang="en-US"/>
              <a:t>Click to edit Master title style</a:t>
            </a:r>
          </a:p>
        </p:txBody>
      </p:sp>
      <p:sp>
        <p:nvSpPr>
          <p:cNvPr id="5" name="Text Placeholder 3">
            <a:extLst>
              <a:ext uri="{FF2B5EF4-FFF2-40B4-BE49-F238E27FC236}">
                <a16:creationId xmlns:a16="http://schemas.microsoft.com/office/drawing/2014/main" id="{1B44CB5E-0819-6D43-8B53-69EFE0C62AD2}"/>
              </a:ext>
            </a:extLst>
          </p:cNvPr>
          <p:cNvSpPr>
            <a:spLocks noGrp="1"/>
          </p:cNvSpPr>
          <p:nvPr>
            <p:ph type="body" sz="half" idx="2" hasCustomPrompt="1"/>
          </p:nvPr>
        </p:nvSpPr>
        <p:spPr>
          <a:xfrm>
            <a:off x="1750141" y="4975123"/>
            <a:ext cx="3333135" cy="1151041"/>
          </a:xfrm>
        </p:spPr>
        <p:txBody>
          <a:bodyPr/>
          <a:lstStyle>
            <a:lvl1pPr marL="0" indent="0">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attribution</a:t>
            </a:r>
          </a:p>
        </p:txBody>
      </p:sp>
      <p:sp>
        <p:nvSpPr>
          <p:cNvPr id="6" name="TextBox 5">
            <a:extLst>
              <a:ext uri="{FF2B5EF4-FFF2-40B4-BE49-F238E27FC236}">
                <a16:creationId xmlns:a16="http://schemas.microsoft.com/office/drawing/2014/main" id="{5ACE8853-3440-C143-885D-8505E5267BB4}"/>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473364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Quot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8FA60-AFE7-4C49-A90A-B7011B7B2299}"/>
              </a:ext>
            </a:extLst>
          </p:cNvPr>
          <p:cNvSpPr>
            <a:spLocks noGrp="1"/>
          </p:cNvSpPr>
          <p:nvPr>
            <p:ph type="title"/>
          </p:nvPr>
        </p:nvSpPr>
        <p:spPr>
          <a:xfrm>
            <a:off x="1750141" y="914399"/>
            <a:ext cx="6949440" cy="3785419"/>
          </a:xfrm>
        </p:spPr>
        <p:txBody>
          <a:bodyPr anchor="t"/>
          <a:lstStyle>
            <a:lvl1pPr>
              <a:defRPr sz="4000">
                <a:solidFill>
                  <a:schemeClr val="bg1"/>
                </a:solidFill>
              </a:defRPr>
            </a:lvl1pPr>
          </a:lstStyle>
          <a:p>
            <a:r>
              <a:rPr lang="en-US"/>
              <a:t>Click to edit Master title style</a:t>
            </a:r>
          </a:p>
        </p:txBody>
      </p:sp>
      <p:sp>
        <p:nvSpPr>
          <p:cNvPr id="5" name="Text Placeholder 3">
            <a:extLst>
              <a:ext uri="{FF2B5EF4-FFF2-40B4-BE49-F238E27FC236}">
                <a16:creationId xmlns:a16="http://schemas.microsoft.com/office/drawing/2014/main" id="{1B44CB5E-0819-6D43-8B53-69EFE0C62AD2}"/>
              </a:ext>
            </a:extLst>
          </p:cNvPr>
          <p:cNvSpPr>
            <a:spLocks noGrp="1"/>
          </p:cNvSpPr>
          <p:nvPr>
            <p:ph type="body" sz="half" idx="2" hasCustomPrompt="1"/>
          </p:nvPr>
        </p:nvSpPr>
        <p:spPr>
          <a:xfrm>
            <a:off x="1750141" y="4975123"/>
            <a:ext cx="3333135" cy="1151041"/>
          </a:xfrm>
        </p:spPr>
        <p:txBody>
          <a:bodyPr/>
          <a:lstStyle>
            <a:lvl1pPr marL="0" indent="0">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attribution</a:t>
            </a:r>
          </a:p>
        </p:txBody>
      </p:sp>
      <p:sp>
        <p:nvSpPr>
          <p:cNvPr id="6" name="TextBox 5">
            <a:extLst>
              <a:ext uri="{FF2B5EF4-FFF2-40B4-BE49-F238E27FC236}">
                <a16:creationId xmlns:a16="http://schemas.microsoft.com/office/drawing/2014/main" id="{5ACE8853-3440-C143-885D-8505E5267BB4}"/>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bg1"/>
                </a:solidFill>
              </a:rPr>
              <a:pPr algn="l"/>
              <a:t>‹#›</a:t>
            </a:fld>
            <a:endParaRPr lang="en-US" sz="900" b="1">
              <a:solidFill>
                <a:schemeClr val="bg1"/>
              </a:solidFill>
            </a:endParaRPr>
          </a:p>
        </p:txBody>
      </p:sp>
    </p:spTree>
    <p:extLst>
      <p:ext uri="{BB962C8B-B14F-4D97-AF65-F5344CB8AC3E}">
        <p14:creationId xmlns:p14="http://schemas.microsoft.com/office/powerpoint/2010/main" val="8395166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E7F1C70-615E-AD4D-A6A5-DCC8984A4BE1}"/>
              </a:ext>
            </a:extLst>
          </p:cNvPr>
          <p:cNvSpPr>
            <a:spLocks noGrp="1"/>
          </p:cNvSpPr>
          <p:nvPr>
            <p:ph type="pic" sz="quarter" idx="10"/>
          </p:nvPr>
        </p:nvSpPr>
        <p:spPr>
          <a:xfrm>
            <a:off x="8268929" y="0"/>
            <a:ext cx="3923071"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a:extLst>
              <a:ext uri="{FF2B5EF4-FFF2-40B4-BE49-F238E27FC236}">
                <a16:creationId xmlns:a16="http://schemas.microsoft.com/office/drawing/2014/main" id="{ECE8FA60-AFE7-4C49-A90A-B7011B7B2299}"/>
              </a:ext>
            </a:extLst>
          </p:cNvPr>
          <p:cNvSpPr>
            <a:spLocks noGrp="1"/>
          </p:cNvSpPr>
          <p:nvPr>
            <p:ph type="title"/>
          </p:nvPr>
        </p:nvSpPr>
        <p:spPr>
          <a:xfrm>
            <a:off x="1750143" y="914399"/>
            <a:ext cx="5043948" cy="3785419"/>
          </a:xfrm>
        </p:spPr>
        <p:txBody>
          <a:bodyPr anchor="t"/>
          <a:lstStyle>
            <a:lvl1pPr>
              <a:defRPr sz="4000">
                <a:solidFill>
                  <a:schemeClr val="tx1"/>
                </a:solidFill>
              </a:defRPr>
            </a:lvl1pPr>
          </a:lstStyle>
          <a:p>
            <a:r>
              <a:rPr lang="en-US"/>
              <a:t>Click to edit Master title style</a:t>
            </a:r>
          </a:p>
        </p:txBody>
      </p:sp>
      <p:sp>
        <p:nvSpPr>
          <p:cNvPr id="5" name="Text Placeholder 3">
            <a:extLst>
              <a:ext uri="{FF2B5EF4-FFF2-40B4-BE49-F238E27FC236}">
                <a16:creationId xmlns:a16="http://schemas.microsoft.com/office/drawing/2014/main" id="{1B44CB5E-0819-6D43-8B53-69EFE0C62AD2}"/>
              </a:ext>
            </a:extLst>
          </p:cNvPr>
          <p:cNvSpPr>
            <a:spLocks noGrp="1"/>
          </p:cNvSpPr>
          <p:nvPr>
            <p:ph type="body" sz="half" idx="2" hasCustomPrompt="1"/>
          </p:nvPr>
        </p:nvSpPr>
        <p:spPr>
          <a:xfrm>
            <a:off x="1750141" y="4975123"/>
            <a:ext cx="3333135" cy="1151041"/>
          </a:xfrm>
        </p:spPr>
        <p:txBody>
          <a:bodyPr/>
          <a:lstStyle>
            <a:lvl1pPr marL="0" indent="0">
              <a:buNone/>
              <a:defRPr sz="16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attribution</a:t>
            </a:r>
          </a:p>
        </p:txBody>
      </p:sp>
    </p:spTree>
    <p:extLst>
      <p:ext uri="{BB962C8B-B14F-4D97-AF65-F5344CB8AC3E}">
        <p14:creationId xmlns:p14="http://schemas.microsoft.com/office/powerpoint/2010/main" val="1216654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10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full light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F79D8FE-0866-164B-B218-96155EB1C321}"/>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2671167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Back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34D4AAC-B675-2943-A5A5-13EED76C172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065639" y="2646107"/>
            <a:ext cx="4060723" cy="1015181"/>
          </a:xfrm>
          <a:prstGeom prst="rect">
            <a:avLst/>
          </a:prstGeom>
        </p:spPr>
      </p:pic>
    </p:spTree>
    <p:extLst>
      <p:ext uri="{BB962C8B-B14F-4D97-AF65-F5344CB8AC3E}">
        <p14:creationId xmlns:p14="http://schemas.microsoft.com/office/powerpoint/2010/main" val="17476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full dark image">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DEB1E14B-D50C-1A46-AE43-F06344F60A99}"/>
              </a:ext>
            </a:extLst>
          </p:cNvPr>
          <p:cNvSpPr>
            <a:spLocks noGrp="1"/>
          </p:cNvSpPr>
          <p:nvPr>
            <p:ph type="pic" sz="quarter" idx="10"/>
          </p:nvPr>
        </p:nvSpPr>
        <p:spPr>
          <a:xfrm>
            <a:off x="0" y="0"/>
            <a:ext cx="12192000" cy="6858000"/>
          </a:xfrm>
          <a:solidFill>
            <a:schemeClr val="tx1"/>
          </a:solidFill>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bg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3243912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image right">
    <p:spTree>
      <p:nvGrpSpPr>
        <p:cNvPr id="1" name=""/>
        <p:cNvGrpSpPr/>
        <p:nvPr/>
      </p:nvGrpSpPr>
      <p:grpSpPr>
        <a:xfrm>
          <a:off x="0" y="0"/>
          <a:ext cx="0" cy="0"/>
          <a:chOff x="0" y="0"/>
          <a:chExt cx="0" cy="0"/>
        </a:xfrm>
      </p:grpSpPr>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4623816" cy="31496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pic>
        <p:nvPicPr>
          <p:cNvPr id="11" name="Graphic 10">
            <a:extLst>
              <a:ext uri="{FF2B5EF4-FFF2-40B4-BE49-F238E27FC236}">
                <a16:creationId xmlns:a16="http://schemas.microsoft.com/office/drawing/2014/main" id="{7A17DE22-3FA2-0D4E-907A-4949F902FD3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57784" y="649424"/>
            <a:ext cx="2104136" cy="526034"/>
          </a:xfrm>
          <a:prstGeom prst="rect">
            <a:avLst/>
          </a:prstGeom>
        </p:spPr>
      </p:pic>
      <p:sp>
        <p:nvSpPr>
          <p:cNvPr id="5" name="Picture Placeholder 4">
            <a:extLst>
              <a:ext uri="{FF2B5EF4-FFF2-40B4-BE49-F238E27FC236}">
                <a16:creationId xmlns:a16="http://schemas.microsoft.com/office/drawing/2014/main" id="{46424789-B30F-014F-B4DE-B9308D6CF76C}"/>
              </a:ext>
            </a:extLst>
          </p:cNvPr>
          <p:cNvSpPr>
            <a:spLocks noGrp="1"/>
          </p:cNvSpPr>
          <p:nvPr>
            <p:ph type="pic" sz="quarter" idx="11"/>
          </p:nvPr>
        </p:nvSpPr>
        <p:spPr>
          <a:xfrm>
            <a:off x="8250238" y="0"/>
            <a:ext cx="3941762" cy="6858000"/>
          </a:xfrm>
        </p:spPr>
        <p:txBody>
          <a:bodyPr/>
          <a:lstStyle/>
          <a:p>
            <a:r>
              <a:rPr lang="en-US"/>
              <a:t>Click icon to add picture</a:t>
            </a:r>
          </a:p>
        </p:txBody>
      </p:sp>
    </p:spTree>
    <p:extLst>
      <p:ext uri="{BB962C8B-B14F-4D97-AF65-F5344CB8AC3E}">
        <p14:creationId xmlns:p14="http://schemas.microsoft.com/office/powerpoint/2010/main" val="3225749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image righ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bg1"/>
                </a:solidFill>
              </a:defRPr>
            </a:lvl1pPr>
          </a:lstStyle>
          <a:p>
            <a:r>
              <a:rPr lang="en-US"/>
              <a:t>Click to edit Master title style</a:t>
            </a:r>
          </a:p>
        </p:txBody>
      </p:sp>
      <p:sp>
        <p:nvSpPr>
          <p:cNvPr id="3" name="Subtitle 2"/>
          <p:cNvSpPr>
            <a:spLocks noGrp="1"/>
          </p:cNvSpPr>
          <p:nvPr>
            <p:ph type="subTitle" idx="1"/>
          </p:nvPr>
        </p:nvSpPr>
        <p:spPr>
          <a:xfrm>
            <a:off x="557784" y="4389120"/>
            <a:ext cx="5538216" cy="1249680"/>
          </a:xfrm>
        </p:spPr>
        <p:txBody>
          <a:bodyPr anchor="t">
            <a:normAutofit/>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4623816" cy="314960"/>
          </a:xfrm>
        </p:spPr>
        <p:txBody>
          <a:bodyP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
        <p:nvSpPr>
          <p:cNvPr id="5" name="Picture Placeholder 4">
            <a:extLst>
              <a:ext uri="{FF2B5EF4-FFF2-40B4-BE49-F238E27FC236}">
                <a16:creationId xmlns:a16="http://schemas.microsoft.com/office/drawing/2014/main" id="{46424789-B30F-014F-B4DE-B9308D6CF76C}"/>
              </a:ext>
            </a:extLst>
          </p:cNvPr>
          <p:cNvSpPr>
            <a:spLocks noGrp="1"/>
          </p:cNvSpPr>
          <p:nvPr>
            <p:ph type="pic" sz="quarter" idx="11"/>
          </p:nvPr>
        </p:nvSpPr>
        <p:spPr>
          <a:xfrm>
            <a:off x="8250238" y="0"/>
            <a:ext cx="3941762" cy="6858000"/>
          </a:xfrm>
        </p:spPr>
        <p:txBody>
          <a:bodyPr/>
          <a:lstStyle/>
          <a:p>
            <a:r>
              <a:rPr lang="en-US"/>
              <a:t>Click icon to add picture</a:t>
            </a:r>
          </a:p>
        </p:txBody>
      </p:sp>
      <p:sp>
        <p:nvSpPr>
          <p:cNvPr id="6" name="Rectangle 5">
            <a:extLst>
              <a:ext uri="{FF2B5EF4-FFF2-40B4-BE49-F238E27FC236}">
                <a16:creationId xmlns:a16="http://schemas.microsoft.com/office/drawing/2014/main" id="{557E9A3C-0DC9-9146-8C31-EEDF9FE9E810}"/>
              </a:ext>
            </a:extLst>
          </p:cNvPr>
          <p:cNvSpPr/>
          <p:nvPr userDrawn="1"/>
        </p:nvSpPr>
        <p:spPr>
          <a:xfrm>
            <a:off x="5266285" y="3244334"/>
            <a:ext cx="1659429" cy="369332"/>
          </a:xfrm>
          <a:prstGeom prst="rect">
            <a:avLst/>
          </a:prstGeom>
        </p:spPr>
        <p:txBody>
          <a:bodyPr wrap="none">
            <a:spAutoFit/>
          </a:bodyPr>
          <a:lstStyle/>
          <a:p>
            <a:pPr algn="ctr"/>
            <a:r>
              <a:rPr lang="en-US" sz="1800"/>
              <a:t>Power Outage</a:t>
            </a:r>
          </a:p>
        </p:txBody>
      </p:sp>
      <p:pic>
        <p:nvPicPr>
          <p:cNvPr id="8" name="Graphic 7">
            <a:extLst>
              <a:ext uri="{FF2B5EF4-FFF2-40B4-BE49-F238E27FC236}">
                <a16:creationId xmlns:a16="http://schemas.microsoft.com/office/drawing/2014/main" id="{47D7E326-8561-944E-850C-25A32876E0D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57784" y="649424"/>
            <a:ext cx="2104136" cy="526034"/>
          </a:xfrm>
          <a:prstGeom prst="rect">
            <a:avLst/>
          </a:prstGeom>
        </p:spPr>
      </p:pic>
    </p:spTree>
    <p:extLst>
      <p:ext uri="{BB962C8B-B14F-4D97-AF65-F5344CB8AC3E}">
        <p14:creationId xmlns:p14="http://schemas.microsoft.com/office/powerpoint/2010/main" val="439664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full dark image taglin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768D8E7-B450-DC45-9EC2-19869E2B43E5}"/>
              </a:ext>
            </a:extLst>
          </p:cNvPr>
          <p:cNvSpPr>
            <a:spLocks noGrp="1"/>
          </p:cNvSpPr>
          <p:nvPr>
            <p:ph type="pic" sz="quarter" idx="10"/>
          </p:nvPr>
        </p:nvSpPr>
        <p:spPr>
          <a:xfrm>
            <a:off x="0" y="0"/>
            <a:ext cx="12192000" cy="6858000"/>
          </a:xfrm>
          <a:solidFill>
            <a:schemeClr val="tx1"/>
          </a:solidFill>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bg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329657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full light image tagline">
    <p:bg>
      <p:bgPr>
        <a:solidFill>
          <a:schemeClr val="bg1"/>
        </a:solidFill>
        <a:effectLst/>
      </p:bgPr>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9DEC65B1-F08F-6E49-B5C2-3F20C5EFD96E}"/>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hasCustomPrompt="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2767307" cy="314960"/>
          </a:xfrm>
        </p:spPr>
        <p:txBody>
          <a:bodyPr>
            <a:normAutofit/>
          </a:bodyPr>
          <a:lstStyle>
            <a:lvl1pPr marL="0" indent="0">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spTree>
    <p:extLst>
      <p:ext uri="{BB962C8B-B14F-4D97-AF65-F5344CB8AC3E}">
        <p14:creationId xmlns:p14="http://schemas.microsoft.com/office/powerpoint/2010/main" val="237888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dark image right tagline">
    <p:spTree>
      <p:nvGrpSpPr>
        <p:cNvPr id="1" name=""/>
        <p:cNvGrpSpPr/>
        <p:nvPr/>
      </p:nvGrpSpPr>
      <p:grpSpPr>
        <a:xfrm>
          <a:off x="0" y="0"/>
          <a:ext cx="0" cy="0"/>
          <a:chOff x="0" y="0"/>
          <a:chExt cx="0" cy="0"/>
        </a:xfrm>
      </p:grpSpPr>
      <p:sp>
        <p:nvSpPr>
          <p:cNvPr id="2" name="Title 1"/>
          <p:cNvSpPr>
            <a:spLocks noGrp="1"/>
          </p:cNvSpPr>
          <p:nvPr>
            <p:ph type="ctrTitle"/>
          </p:nvPr>
        </p:nvSpPr>
        <p:spPr>
          <a:xfrm>
            <a:off x="557784" y="2509520"/>
            <a:ext cx="6400800" cy="1635760"/>
          </a:xfrm>
        </p:spPr>
        <p:txBody>
          <a:bodyPr anchor="t">
            <a:normAutofit/>
          </a:bodyPr>
          <a:lstStyle>
            <a:lvl1pPr algn="l">
              <a:defRPr sz="5000">
                <a:solidFill>
                  <a:schemeClr val="tx1"/>
                </a:solidFill>
              </a:defRPr>
            </a:lvl1pPr>
          </a:lstStyle>
          <a:p>
            <a:r>
              <a:rPr lang="en-US"/>
              <a:t>Click to edit Master title style</a:t>
            </a:r>
          </a:p>
        </p:txBody>
      </p:sp>
      <p:sp>
        <p:nvSpPr>
          <p:cNvPr id="3" name="Subtitle 2"/>
          <p:cNvSpPr>
            <a:spLocks noGrp="1"/>
          </p:cNvSpPr>
          <p:nvPr>
            <p:ph type="subTitle" idx="1"/>
          </p:nvPr>
        </p:nvSpPr>
        <p:spPr>
          <a:xfrm>
            <a:off x="557784" y="4389120"/>
            <a:ext cx="5538216" cy="1249680"/>
          </a:xfrm>
        </p:spPr>
        <p:txBody>
          <a:bodyPr anchor="t">
            <a:normAutofit/>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557784" y="2194560"/>
            <a:ext cx="4623816" cy="31496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Date</a:t>
            </a:r>
          </a:p>
        </p:txBody>
      </p:sp>
      <p:pic>
        <p:nvPicPr>
          <p:cNvPr id="11" name="Graphic 10">
            <a:extLst>
              <a:ext uri="{FF2B5EF4-FFF2-40B4-BE49-F238E27FC236}">
                <a16:creationId xmlns:a16="http://schemas.microsoft.com/office/drawing/2014/main" id="{7A17DE22-3FA2-0D4E-907A-4949F902FD3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57784" y="649424"/>
            <a:ext cx="2104136" cy="526034"/>
          </a:xfrm>
          <a:prstGeom prst="rect">
            <a:avLst/>
          </a:prstGeom>
        </p:spPr>
      </p:pic>
    </p:spTree>
    <p:extLst>
      <p:ext uri="{BB962C8B-B14F-4D97-AF65-F5344CB8AC3E}">
        <p14:creationId xmlns:p14="http://schemas.microsoft.com/office/powerpoint/2010/main" val="90245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783" y="274638"/>
            <a:ext cx="11053191" cy="114300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552450" y="1692275"/>
            <a:ext cx="11058525" cy="443484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974C4A93-6931-ED4D-A5B9-4FEF94C10C5E}"/>
              </a:ext>
            </a:extLst>
          </p:cNvPr>
          <p:cNvSpPr txBox="1"/>
          <p:nvPr/>
        </p:nvSpPr>
        <p:spPr>
          <a:xfrm>
            <a:off x="552450" y="6464847"/>
            <a:ext cx="311150" cy="138499"/>
          </a:xfrm>
          <a:prstGeom prst="rect">
            <a:avLst/>
          </a:prstGeom>
          <a:noFill/>
        </p:spPr>
        <p:txBody>
          <a:bodyPr wrap="square" lIns="0" tIns="0" rIns="0" bIns="0" rtlCol="0">
            <a:spAutoFit/>
          </a:bodyPr>
          <a:lstStyle/>
          <a:p>
            <a:pPr algn="l"/>
            <a:fld id="{B1666CF4-00AE-E64C-B9EF-3FA856832BB4}" type="slidenum">
              <a:rPr lang="en-US" sz="900" b="1" smtClean="0">
                <a:solidFill>
                  <a:schemeClr val="tx1"/>
                </a:solidFill>
              </a:rPr>
              <a:pPr algn="l"/>
              <a:t>‹#›</a:t>
            </a:fld>
            <a:endParaRPr lang="en-US" sz="900" b="1">
              <a:solidFill>
                <a:schemeClr val="tx1"/>
              </a:solidFill>
            </a:endParaRPr>
          </a:p>
        </p:txBody>
      </p:sp>
      <p:pic>
        <p:nvPicPr>
          <p:cNvPr id="11" name="Graphic 10">
            <a:extLst>
              <a:ext uri="{FF2B5EF4-FFF2-40B4-BE49-F238E27FC236}">
                <a16:creationId xmlns:a16="http://schemas.microsoft.com/office/drawing/2014/main" id="{6E8893F1-AB44-1C4E-AAD2-61B039498C9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2"/>
              </a:ext>
            </a:extLst>
          </a:blip>
          <a:stretch>
            <a:fillRect/>
          </a:stretch>
        </p:blipFill>
        <p:spPr>
          <a:xfrm>
            <a:off x="10204450" y="6286636"/>
            <a:ext cx="1406525" cy="351632"/>
          </a:xfrm>
          <a:prstGeom prst="rect">
            <a:avLst/>
          </a:prstGeom>
        </p:spPr>
      </p:pic>
    </p:spTree>
    <p:extLst>
      <p:ext uri="{BB962C8B-B14F-4D97-AF65-F5344CB8AC3E}">
        <p14:creationId xmlns:p14="http://schemas.microsoft.com/office/powerpoint/2010/main" val="3825231250"/>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689" r:id="rId3"/>
    <p:sldLayoutId id="2147483662" r:id="rId4"/>
    <p:sldLayoutId id="2147483663" r:id="rId5"/>
    <p:sldLayoutId id="2147483691" r:id="rId6"/>
    <p:sldLayoutId id="2147483664" r:id="rId7"/>
    <p:sldLayoutId id="2147483665" r:id="rId8"/>
    <p:sldLayoutId id="2147483666"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Lst>
  <p:txStyles>
    <p:titleStyle>
      <a:lvl1pPr algn="l" defTabSz="457200" rtl="0" eaLnBrk="1" latinLnBrk="0" hangingPunct="1">
        <a:spcBef>
          <a:spcPct val="0"/>
        </a:spcBef>
        <a:buNone/>
        <a:defRPr sz="3600" b="1" kern="1200">
          <a:solidFill>
            <a:schemeClr val="tx1"/>
          </a:solidFill>
          <a:latin typeface="+mj-lt"/>
          <a:ea typeface="+mj-ea"/>
          <a:cs typeface="+mj-cs"/>
        </a:defRPr>
      </a:lvl1pPr>
    </p:titleStyle>
    <p:bodyStyle>
      <a:lvl1pPr marL="0" indent="0" algn="l" defTabSz="457200" rtl="0" eaLnBrk="1" latinLnBrk="0" hangingPunct="1">
        <a:spcBef>
          <a:spcPts val="0"/>
        </a:spcBef>
        <a:buFont typeface="Arial"/>
        <a:buNone/>
        <a:defRPr sz="1600" kern="1200">
          <a:solidFill>
            <a:schemeClr val="tx1"/>
          </a:solidFill>
          <a:latin typeface="+mn-lt"/>
          <a:ea typeface="+mn-ea"/>
          <a:cs typeface="+mn-cs"/>
        </a:defRPr>
      </a:lvl1pPr>
      <a:lvl2pPr marL="285750" indent="-276225"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2pPr>
      <a:lvl3pPr marL="571500" indent="-285750" algn="l" defTabSz="457200" rtl="0" eaLnBrk="1" latinLnBrk="0" hangingPunct="1">
        <a:spcBef>
          <a:spcPts val="0"/>
        </a:spcBef>
        <a:buClr>
          <a:srgbClr val="B0B0B0"/>
        </a:buClr>
        <a:buFont typeface="Arial"/>
        <a:buChar char="•"/>
        <a:tabLst/>
        <a:defRPr sz="1600" kern="1200">
          <a:solidFill>
            <a:schemeClr val="tx1"/>
          </a:solidFill>
          <a:latin typeface="+mn-lt"/>
          <a:ea typeface="+mn-ea"/>
          <a:cs typeface="+mn-cs"/>
        </a:defRPr>
      </a:lvl3pPr>
      <a:lvl4pPr marL="800100" indent="-228600"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4pPr>
      <a:lvl5pPr marL="1028700" indent="-228600"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9">
          <p15:clr>
            <a:srgbClr val="F26B43"/>
          </p15:clr>
        </p15:guide>
        <p15:guide id="2" pos="348">
          <p15:clr>
            <a:srgbClr val="F26B43"/>
          </p15:clr>
        </p15:guide>
        <p15:guide id="3" pos="7314">
          <p15:clr>
            <a:srgbClr val="F26B43"/>
          </p15:clr>
        </p15:guide>
        <p15:guide id="4" orient="horz" pos="3862">
          <p15:clr>
            <a:srgbClr val="F26B43"/>
          </p15:clr>
        </p15:guide>
        <p15:guide id="5" orient="horz" pos="414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12.jpeg"/><Relationship Id="rId4" Type="http://schemas.openxmlformats.org/officeDocument/2006/relationships/image" Target="../media/image6.sv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entergylouisiana.com/wp-content/uploads/Power-standard-2024.pdf"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8948A-C412-1F43-89B3-3FB9D31C1A3E}"/>
              </a:ext>
            </a:extLst>
          </p:cNvPr>
          <p:cNvSpPr>
            <a:spLocks noGrp="1"/>
          </p:cNvSpPr>
          <p:nvPr>
            <p:ph type="ctrTitle"/>
          </p:nvPr>
        </p:nvSpPr>
        <p:spPr>
          <a:xfrm>
            <a:off x="557784" y="2509520"/>
            <a:ext cx="7577548" cy="1635760"/>
          </a:xfrm>
        </p:spPr>
        <p:txBody>
          <a:bodyPr>
            <a:normAutofit fontScale="90000"/>
          </a:bodyPr>
          <a:lstStyle/>
          <a:p>
            <a:r>
              <a:rPr lang="en-US" sz="5400" dirty="0">
                <a:solidFill>
                  <a:srgbClr val="002060"/>
                </a:solidFill>
                <a:latin typeface="72 Condensed"/>
                <a:cs typeface="72 Condensed" panose="020B0506030000000003" pitchFamily="34" charset="0"/>
              </a:rPr>
              <a:t>Tropical Storm Arthur</a:t>
            </a:r>
            <a:br>
              <a:rPr lang="en-US" dirty="0">
                <a:latin typeface="72 Condensed" panose="020B0506030000000003" pitchFamily="34" charset="0"/>
                <a:cs typeface="72 Condensed" panose="020B0506030000000003" pitchFamily="34" charset="0"/>
              </a:rPr>
            </a:br>
            <a:br>
              <a:rPr lang="en-US" sz="4000" dirty="0">
                <a:latin typeface="72 Condensed"/>
                <a:cs typeface="72 Condensed" panose="020B0506030000000003" pitchFamily="34" charset="0"/>
              </a:rPr>
            </a:br>
            <a:r>
              <a:rPr lang="en-US" sz="2400" b="0" dirty="0">
                <a:solidFill>
                  <a:srgbClr val="212529"/>
                </a:solidFill>
              </a:rPr>
              <a:t>Joint Climate Change and Sustainability and Public Works, Sanitation and Environment Committee</a:t>
            </a:r>
            <a:br>
              <a:rPr lang="en-US" sz="2400" b="0" dirty="0">
                <a:solidFill>
                  <a:srgbClr val="212529"/>
                </a:solidFill>
              </a:rPr>
            </a:br>
            <a:endParaRPr lang="en-US" sz="2400" dirty="0"/>
          </a:p>
          <a:p>
            <a:r>
              <a:rPr lang="en-US" sz="2400" dirty="0">
                <a:latin typeface="72 Condensed"/>
                <a:cs typeface="72 Condensed" panose="020B0506030000000003" pitchFamily="34" charset="0"/>
              </a:rPr>
              <a:t>New Orleans City Council</a:t>
            </a:r>
            <a:endParaRPr lang="en-US" dirty="0"/>
          </a:p>
        </p:txBody>
      </p:sp>
      <p:sp>
        <p:nvSpPr>
          <p:cNvPr id="4" name="Text Placeholder 3">
            <a:extLst>
              <a:ext uri="{FF2B5EF4-FFF2-40B4-BE49-F238E27FC236}">
                <a16:creationId xmlns:a16="http://schemas.microsoft.com/office/drawing/2014/main" id="{D5B8C941-9350-AE4D-A2E6-D164531F883B}"/>
              </a:ext>
            </a:extLst>
          </p:cNvPr>
          <p:cNvSpPr>
            <a:spLocks noGrp="1"/>
          </p:cNvSpPr>
          <p:nvPr>
            <p:ph type="body" sz="half" idx="2"/>
          </p:nvPr>
        </p:nvSpPr>
        <p:spPr/>
        <p:txBody>
          <a:bodyPr/>
          <a:lstStyle/>
          <a:p>
            <a:r>
              <a:rPr lang="en-US">
                <a:latin typeface="72 Condensed" panose="020B0506030000000003" pitchFamily="34" charset="0"/>
                <a:cs typeface="72 Condensed" panose="020B0506030000000003" pitchFamily="34" charset="0"/>
              </a:rPr>
              <a:t>July 30, 2026</a:t>
            </a:r>
          </a:p>
        </p:txBody>
      </p:sp>
    </p:spTree>
    <p:extLst>
      <p:ext uri="{BB962C8B-B14F-4D97-AF65-F5344CB8AC3E}">
        <p14:creationId xmlns:p14="http://schemas.microsoft.com/office/powerpoint/2010/main" val="2026340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B8CB-446B-F962-917D-42FAECEEF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7FE05E-0403-14AF-F57D-D1C745A5DED6}"/>
              </a:ext>
            </a:extLst>
          </p:cNvPr>
          <p:cNvSpPr>
            <a:spLocks noGrp="1"/>
          </p:cNvSpPr>
          <p:nvPr>
            <p:ph type="title"/>
          </p:nvPr>
        </p:nvSpPr>
        <p:spPr>
          <a:xfrm>
            <a:off x="205598" y="-302029"/>
            <a:ext cx="6258998" cy="1438382"/>
          </a:xfrm>
        </p:spPr>
        <p:txBody>
          <a:bodyPr/>
          <a:lstStyle/>
          <a:p>
            <a:pPr lvl="0">
              <a:defRPr/>
            </a:pPr>
            <a:r>
              <a:rPr lang="en-US" sz="3400">
                <a:solidFill>
                  <a:srgbClr val="002060"/>
                </a:solidFill>
                <a:latin typeface="72 Condensed" panose="020B0506030000000003" pitchFamily="34" charset="0"/>
                <a:cs typeface="72 Condensed" panose="020B0506030000000003" pitchFamily="34" charset="0"/>
              </a:rPr>
              <a:t>ENO Electric System</a:t>
            </a:r>
          </a:p>
        </p:txBody>
      </p:sp>
      <p:sp>
        <p:nvSpPr>
          <p:cNvPr id="8" name="TextBox 7">
            <a:extLst>
              <a:ext uri="{FF2B5EF4-FFF2-40B4-BE49-F238E27FC236}">
                <a16:creationId xmlns:a16="http://schemas.microsoft.com/office/drawing/2014/main" id="{4A33843C-30DA-AC7D-FD0C-63C6C14760B6}"/>
              </a:ext>
            </a:extLst>
          </p:cNvPr>
          <p:cNvSpPr txBox="1"/>
          <p:nvPr/>
        </p:nvSpPr>
        <p:spPr>
          <a:xfrm>
            <a:off x="-206163" y="2749252"/>
            <a:ext cx="233289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Over 95,000 Distribution poles</a:t>
            </a:r>
            <a:endParaRPr lang="en-US" b="1">
              <a:cs typeface="Arial"/>
            </a:endParaRPr>
          </a:p>
        </p:txBody>
      </p:sp>
      <p:sp>
        <p:nvSpPr>
          <p:cNvPr id="11" name="TextBox 10">
            <a:extLst>
              <a:ext uri="{FF2B5EF4-FFF2-40B4-BE49-F238E27FC236}">
                <a16:creationId xmlns:a16="http://schemas.microsoft.com/office/drawing/2014/main" id="{C15F8B24-2CC3-6986-A3AD-05ECDD5613EE}"/>
              </a:ext>
            </a:extLst>
          </p:cNvPr>
          <p:cNvSpPr txBox="1"/>
          <p:nvPr/>
        </p:nvSpPr>
        <p:spPr>
          <a:xfrm>
            <a:off x="-206163" y="5441958"/>
            <a:ext cx="233289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Nearly 2,200 Transmission structures</a:t>
            </a:r>
            <a:endParaRPr lang="en-US" b="1">
              <a:cs typeface="Arial"/>
            </a:endParaRPr>
          </a:p>
        </p:txBody>
      </p:sp>
      <p:pic>
        <p:nvPicPr>
          <p:cNvPr id="12" name="Picture 11">
            <a:extLst>
              <a:ext uri="{FF2B5EF4-FFF2-40B4-BE49-F238E27FC236}">
                <a16:creationId xmlns:a16="http://schemas.microsoft.com/office/drawing/2014/main" id="{4745A744-4F14-44AD-278A-011DC979B6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05600" y="3225714"/>
            <a:ext cx="5486400" cy="3657600"/>
          </a:xfrm>
          <a:prstGeom prst="rect">
            <a:avLst/>
          </a:prstGeom>
        </p:spPr>
      </p:pic>
      <p:pic>
        <p:nvPicPr>
          <p:cNvPr id="13" name="Graphic 12">
            <a:extLst>
              <a:ext uri="{FF2B5EF4-FFF2-40B4-BE49-F238E27FC236}">
                <a16:creationId xmlns:a16="http://schemas.microsoft.com/office/drawing/2014/main" id="{13F9545F-9C83-4483-17A5-EA9CEBC1A1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1642" y="4121566"/>
            <a:ext cx="1097280" cy="1097280"/>
          </a:xfrm>
          <a:prstGeom prst="rect">
            <a:avLst/>
          </a:prstGeom>
        </p:spPr>
      </p:pic>
      <p:sp>
        <p:nvSpPr>
          <p:cNvPr id="14" name="TextBox 13">
            <a:extLst>
              <a:ext uri="{FF2B5EF4-FFF2-40B4-BE49-F238E27FC236}">
                <a16:creationId xmlns:a16="http://schemas.microsoft.com/office/drawing/2014/main" id="{910CAB8F-5137-68BD-32DA-17AC4FCC1FD2}"/>
              </a:ext>
            </a:extLst>
          </p:cNvPr>
          <p:cNvSpPr txBox="1"/>
          <p:nvPr/>
        </p:nvSpPr>
        <p:spPr>
          <a:xfrm>
            <a:off x="1987239" y="2749252"/>
            <a:ext cx="233289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Nearly 1,800 miles of Distribution line</a:t>
            </a:r>
            <a:endParaRPr lang="en-US" b="1">
              <a:cs typeface="Arial"/>
            </a:endParaRPr>
          </a:p>
        </p:txBody>
      </p:sp>
      <p:sp>
        <p:nvSpPr>
          <p:cNvPr id="17" name="TextBox 16">
            <a:extLst>
              <a:ext uri="{FF2B5EF4-FFF2-40B4-BE49-F238E27FC236}">
                <a16:creationId xmlns:a16="http://schemas.microsoft.com/office/drawing/2014/main" id="{525EEE6B-86FF-8CF6-6517-690014708D56}"/>
              </a:ext>
            </a:extLst>
          </p:cNvPr>
          <p:cNvSpPr txBox="1"/>
          <p:nvPr/>
        </p:nvSpPr>
        <p:spPr>
          <a:xfrm>
            <a:off x="4211480" y="2749252"/>
            <a:ext cx="23328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~35,000 Transformers</a:t>
            </a:r>
            <a:endParaRPr lang="en-US" b="1">
              <a:cs typeface="Arial"/>
            </a:endParaRPr>
          </a:p>
        </p:txBody>
      </p:sp>
      <p:pic>
        <p:nvPicPr>
          <p:cNvPr id="18" name="Graphic 17">
            <a:extLst>
              <a:ext uri="{FF2B5EF4-FFF2-40B4-BE49-F238E27FC236}">
                <a16:creationId xmlns:a16="http://schemas.microsoft.com/office/drawing/2014/main" id="{7020B9B6-99D2-BBAF-FB00-70633C4EE6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1642" y="1550410"/>
            <a:ext cx="1097280" cy="1097280"/>
          </a:xfrm>
          <a:prstGeom prst="rect">
            <a:avLst/>
          </a:prstGeom>
        </p:spPr>
      </p:pic>
      <p:pic>
        <p:nvPicPr>
          <p:cNvPr id="1030" name="Picture 6" descr="Electric Transformer Icon Vector Illustration. Royalty Free ...">
            <a:extLst>
              <a:ext uri="{FF2B5EF4-FFF2-40B4-BE49-F238E27FC236}">
                <a16:creationId xmlns:a16="http://schemas.microsoft.com/office/drawing/2014/main" id="{CFE5CE97-BB13-DF5F-003E-6D653C1D67B5}"/>
              </a:ext>
            </a:extLst>
          </p:cNvPr>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73075" y="1272651"/>
            <a:ext cx="14097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wer-Line Icons - Free SVG &amp; PNG Power-Line Images - Noun ...">
            <a:extLst>
              <a:ext uri="{FF2B5EF4-FFF2-40B4-BE49-F238E27FC236}">
                <a16:creationId xmlns:a16="http://schemas.microsoft.com/office/drawing/2014/main" id="{2B59D924-B6BC-C3B5-144A-0CE4C253DD2A}"/>
              </a:ext>
            </a:extLst>
          </p:cNvPr>
          <p:cNvPicPr>
            <a:picLocks noChangeAspect="1" noChangeArrowheads="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01184" y="1427252"/>
            <a:ext cx="1905000" cy="12954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AF9A439-FC8A-6F9C-1FEF-C4ECA1315BD2}"/>
              </a:ext>
            </a:extLst>
          </p:cNvPr>
          <p:cNvSpPr txBox="1"/>
          <p:nvPr/>
        </p:nvSpPr>
        <p:spPr>
          <a:xfrm>
            <a:off x="4211480" y="5441958"/>
            <a:ext cx="233289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24 Substations</a:t>
            </a:r>
            <a:endParaRPr lang="en-US" b="1">
              <a:cs typeface="Arial"/>
            </a:endParaRPr>
          </a:p>
        </p:txBody>
      </p:sp>
      <p:pic>
        <p:nvPicPr>
          <p:cNvPr id="1034" name="Picture 10" descr="4+ Thousand Substations Icon Royalty-Free Images, Stock Photos &amp; Pictures |  Shutterstock">
            <a:extLst>
              <a:ext uri="{FF2B5EF4-FFF2-40B4-BE49-F238E27FC236}">
                <a16:creationId xmlns:a16="http://schemas.microsoft.com/office/drawing/2014/main" id="{FA6797C6-B010-B31A-76AC-19A90CFC60C0}"/>
              </a:ext>
            </a:extLst>
          </p:cNvPr>
          <p:cNvPicPr>
            <a:picLocks noChangeAspect="1" noChangeArrowheads="1"/>
          </p:cNvPicPr>
          <p:nvPr/>
        </p:nvPicPr>
        <p:blipFill rotWithShape="1">
          <a:blip r:embed="rId8">
            <a:duotone>
              <a:schemeClr val="bg2">
                <a:shade val="45000"/>
                <a:satMod val="135000"/>
              </a:schemeClr>
              <a:prstClr val="white"/>
            </a:duotone>
            <a:extLst>
              <a:ext uri="{28A0092B-C50C-407E-A947-70E740481C1C}">
                <a14:useLocalDpi xmlns:a14="http://schemas.microsoft.com/office/drawing/2010/main" val="0"/>
              </a:ext>
            </a:extLst>
          </a:blip>
          <a:srcRect b="23313"/>
          <a:stretch>
            <a:fillRect/>
          </a:stretch>
        </p:blipFill>
        <p:spPr bwMode="auto">
          <a:xfrm>
            <a:off x="4600685" y="4121566"/>
            <a:ext cx="1554480" cy="118409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45B3ED68-0732-2159-AB81-A8E84E3667BE}"/>
              </a:ext>
            </a:extLst>
          </p:cNvPr>
          <p:cNvSpPr txBox="1"/>
          <p:nvPr/>
        </p:nvSpPr>
        <p:spPr>
          <a:xfrm>
            <a:off x="1987239" y="5441958"/>
            <a:ext cx="23328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cs typeface="Arial"/>
              </a:rPr>
              <a:t>~140 miles of Transmission line</a:t>
            </a:r>
            <a:endParaRPr lang="en-US" b="1">
              <a:cs typeface="Arial"/>
            </a:endParaRPr>
          </a:p>
        </p:txBody>
      </p:sp>
      <p:pic>
        <p:nvPicPr>
          <p:cNvPr id="1036" name="Picture 12" descr="Power Transmission Icons - Free SVG &amp; PNG Power Transmission ...">
            <a:extLst>
              <a:ext uri="{FF2B5EF4-FFF2-40B4-BE49-F238E27FC236}">
                <a16:creationId xmlns:a16="http://schemas.microsoft.com/office/drawing/2014/main" id="{65A758C5-6EE7-2C11-DDFF-D84E67A3BE1F}"/>
              </a:ext>
            </a:extLst>
          </p:cNvPr>
          <p:cNvPicPr>
            <a:picLocks noChangeAspect="1" noChangeArrowheads="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86909" y="3954879"/>
            <a:ext cx="17335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text, outdoor, tree, sky&#10;&#10;AI-generated content may be incorrect.">
            <a:extLst>
              <a:ext uri="{FF2B5EF4-FFF2-40B4-BE49-F238E27FC236}">
                <a16:creationId xmlns:a16="http://schemas.microsoft.com/office/drawing/2014/main" id="{56811795-8689-A4D7-BBA3-1B7525074F16}"/>
              </a:ext>
            </a:extLst>
          </p:cNvPr>
          <p:cNvPicPr>
            <a:picLocks noChangeAspect="1"/>
          </p:cNvPicPr>
          <p:nvPr/>
        </p:nvPicPr>
        <p:blipFill>
          <a:blip r:embed="rId10">
            <a:extLst>
              <a:ext uri="{28A0092B-C50C-407E-A947-70E740481C1C}">
                <a14:useLocalDpi xmlns:a14="http://schemas.microsoft.com/office/drawing/2010/main" val="0"/>
              </a:ext>
            </a:extLst>
          </a:blip>
          <a:srcRect t="5035"/>
          <a:stretch>
            <a:fillRect/>
          </a:stretch>
        </p:blipFill>
        <p:spPr>
          <a:xfrm>
            <a:off x="6705601" y="0"/>
            <a:ext cx="5511684" cy="3488623"/>
          </a:xfrm>
          <a:prstGeom prst="rect">
            <a:avLst/>
          </a:prstGeom>
        </p:spPr>
      </p:pic>
    </p:spTree>
    <p:extLst>
      <p:ext uri="{BB962C8B-B14F-4D97-AF65-F5344CB8AC3E}">
        <p14:creationId xmlns:p14="http://schemas.microsoft.com/office/powerpoint/2010/main" val="3356331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CE682-69AA-2446-838D-F8E8DD0AD11A}"/>
              </a:ext>
            </a:extLst>
          </p:cNvPr>
          <p:cNvSpPr>
            <a:spLocks noGrp="1"/>
          </p:cNvSpPr>
          <p:nvPr>
            <p:ph type="title"/>
          </p:nvPr>
        </p:nvSpPr>
        <p:spPr>
          <a:xfrm>
            <a:off x="274489" y="-1439"/>
            <a:ext cx="11053191" cy="1143000"/>
          </a:xfrm>
        </p:spPr>
        <p:txBody>
          <a:bodyPr/>
          <a:lstStyle/>
          <a:p>
            <a:r>
              <a:rPr lang="en-US" dirty="0">
                <a:latin typeface="72 Condensed" panose="020B0506030000000003" pitchFamily="34" charset="0"/>
                <a:cs typeface="72 Condensed" panose="020B0506030000000003" pitchFamily="34" charset="0"/>
              </a:rPr>
              <a:t>Tropical Storm Arthur – June 18, 2026</a:t>
            </a:r>
            <a:br>
              <a:rPr lang="en-US" dirty="0">
                <a:latin typeface="72 Condensed" panose="020B0506030000000003" pitchFamily="34" charset="0"/>
                <a:cs typeface="72 Condensed" panose="020B0506030000000003" pitchFamily="34" charset="0"/>
              </a:rPr>
            </a:br>
            <a:endParaRPr lang="en-US" sz="2400" dirty="0">
              <a:latin typeface="72 Condensed" panose="020B0506030000000003" pitchFamily="34" charset="0"/>
              <a:cs typeface="72 Condensed" panose="020B0506030000000003" pitchFamily="34" charset="0"/>
            </a:endParaRPr>
          </a:p>
        </p:txBody>
      </p:sp>
      <p:sp>
        <p:nvSpPr>
          <p:cNvPr id="3" name="Content Placeholder 2">
            <a:extLst>
              <a:ext uri="{FF2B5EF4-FFF2-40B4-BE49-F238E27FC236}">
                <a16:creationId xmlns:a16="http://schemas.microsoft.com/office/drawing/2014/main" id="{803C4BEA-E022-0E4F-BE28-BC86F81794EF}"/>
              </a:ext>
            </a:extLst>
          </p:cNvPr>
          <p:cNvSpPr>
            <a:spLocks noGrp="1"/>
          </p:cNvSpPr>
          <p:nvPr>
            <p:ph idx="1"/>
          </p:nvPr>
        </p:nvSpPr>
        <p:spPr>
          <a:xfrm>
            <a:off x="5549611" y="2965910"/>
            <a:ext cx="4449152" cy="407055"/>
          </a:xfrm>
        </p:spPr>
        <p:txBody>
          <a:bodyPr/>
          <a:lstStyle/>
          <a:p>
            <a:pPr>
              <a:spcAft>
                <a:spcPts val="600"/>
              </a:spcAft>
            </a:pPr>
            <a:r>
              <a:rPr lang="en-US" sz="2400" b="1" dirty="0">
                <a:solidFill>
                  <a:schemeClr val="bg2"/>
                </a:solidFill>
                <a:latin typeface="72 Condensed" panose="020B0506030000000003" pitchFamily="34" charset="0"/>
                <a:cs typeface="72 Condensed" panose="020B0506030000000003" pitchFamily="34" charset="0"/>
              </a:rPr>
              <a:t>Damages by Council District</a:t>
            </a:r>
          </a:p>
          <a:p>
            <a:pPr>
              <a:spcAft>
                <a:spcPts val="600"/>
              </a:spcAft>
            </a:pPr>
            <a:endParaRPr lang="en-US" sz="2100" b="1" dirty="0">
              <a:solidFill>
                <a:schemeClr val="bg2"/>
              </a:solidFill>
            </a:endParaRPr>
          </a:p>
        </p:txBody>
      </p:sp>
      <p:sp>
        <p:nvSpPr>
          <p:cNvPr id="6" name="Text Placeholder 5">
            <a:extLst>
              <a:ext uri="{FF2B5EF4-FFF2-40B4-BE49-F238E27FC236}">
                <a16:creationId xmlns:a16="http://schemas.microsoft.com/office/drawing/2014/main" id="{19AECA9C-B1F1-884B-81AE-85132AF31A41}"/>
              </a:ext>
            </a:extLst>
          </p:cNvPr>
          <p:cNvSpPr>
            <a:spLocks noGrp="1"/>
          </p:cNvSpPr>
          <p:nvPr>
            <p:ph type="body" sz="quarter" idx="10"/>
          </p:nvPr>
        </p:nvSpPr>
        <p:spPr>
          <a:xfrm>
            <a:off x="1050943" y="6339475"/>
            <a:ext cx="6262835" cy="355310"/>
          </a:xfrm>
          <a:noFill/>
        </p:spPr>
        <p:txBody>
          <a:bodyPr anchor="ctr" anchorCtr="0"/>
          <a:lstStyle/>
          <a:p>
            <a:pPr marL="0" indent="0">
              <a:buNone/>
            </a:pPr>
            <a:r>
              <a:rPr lang="en-US" sz="1600" b="1" dirty="0">
                <a:solidFill>
                  <a:schemeClr val="tx1"/>
                </a:solidFill>
                <a:latin typeface="72 Condensed" panose="020B0506030000000003" pitchFamily="34" charset="0"/>
                <a:cs typeface="72 Condensed" panose="020B0506030000000003" pitchFamily="34" charset="0"/>
              </a:rPr>
              <a:t>* </a:t>
            </a:r>
            <a:r>
              <a:rPr lang="en-US" sz="1600" dirty="0">
                <a:solidFill>
                  <a:schemeClr val="tx1"/>
                </a:solidFill>
                <a:latin typeface="72 Condensed" panose="020B0506030000000003" pitchFamily="34" charset="0"/>
                <a:cs typeface="72 Condensed" panose="020B0506030000000003" pitchFamily="34" charset="0"/>
              </a:rPr>
              <a:t>ENO is still analyzing data, and numbers may shift slightly</a:t>
            </a:r>
          </a:p>
        </p:txBody>
      </p:sp>
      <p:graphicFrame>
        <p:nvGraphicFramePr>
          <p:cNvPr id="4" name="Table 3">
            <a:extLst>
              <a:ext uri="{FF2B5EF4-FFF2-40B4-BE49-F238E27FC236}">
                <a16:creationId xmlns:a16="http://schemas.microsoft.com/office/drawing/2014/main" id="{B5D1B32F-8F88-E3DA-ED59-14F2CB82C0B4}"/>
              </a:ext>
            </a:extLst>
          </p:cNvPr>
          <p:cNvGraphicFramePr>
            <a:graphicFrameLocks noGrp="1"/>
          </p:cNvGraphicFramePr>
          <p:nvPr>
            <p:extLst>
              <p:ext uri="{D42A27DB-BD31-4B8C-83A1-F6EECF244321}">
                <p14:modId xmlns:p14="http://schemas.microsoft.com/office/powerpoint/2010/main" val="3275114268"/>
              </p:ext>
            </p:extLst>
          </p:nvPr>
        </p:nvGraphicFramePr>
        <p:xfrm>
          <a:off x="5549611" y="3438395"/>
          <a:ext cx="6367900" cy="2773680"/>
        </p:xfrm>
        <a:graphic>
          <a:graphicData uri="http://schemas.openxmlformats.org/drawingml/2006/table">
            <a:tbl>
              <a:tblPr firstRow="1" bandRow="1">
                <a:tableStyleId>{5C22544A-7EE6-4342-B048-85BDC9FD1C3A}</a:tableStyleId>
              </a:tblPr>
              <a:tblGrid>
                <a:gridCol w="1591975">
                  <a:extLst>
                    <a:ext uri="{9D8B030D-6E8A-4147-A177-3AD203B41FA5}">
                      <a16:colId xmlns:a16="http://schemas.microsoft.com/office/drawing/2014/main" val="2925341715"/>
                    </a:ext>
                  </a:extLst>
                </a:gridCol>
                <a:gridCol w="1591975">
                  <a:extLst>
                    <a:ext uri="{9D8B030D-6E8A-4147-A177-3AD203B41FA5}">
                      <a16:colId xmlns:a16="http://schemas.microsoft.com/office/drawing/2014/main" val="3763384121"/>
                    </a:ext>
                  </a:extLst>
                </a:gridCol>
                <a:gridCol w="1591975">
                  <a:extLst>
                    <a:ext uri="{9D8B030D-6E8A-4147-A177-3AD203B41FA5}">
                      <a16:colId xmlns:a16="http://schemas.microsoft.com/office/drawing/2014/main" val="1841042440"/>
                    </a:ext>
                  </a:extLst>
                </a:gridCol>
                <a:gridCol w="1591975">
                  <a:extLst>
                    <a:ext uri="{9D8B030D-6E8A-4147-A177-3AD203B41FA5}">
                      <a16:colId xmlns:a16="http://schemas.microsoft.com/office/drawing/2014/main" val="422396512"/>
                    </a:ext>
                  </a:extLst>
                </a:gridCol>
              </a:tblGrid>
              <a:tr h="370840">
                <a:tc>
                  <a:txBody>
                    <a:bodyPr/>
                    <a:lstStyle/>
                    <a:p>
                      <a:endParaRPr lang="en-US" sz="1600"/>
                    </a:p>
                  </a:txBody>
                  <a:tcPr>
                    <a:solidFill>
                      <a:schemeClr val="tx2">
                        <a:lumMod val="50000"/>
                      </a:schemeClr>
                    </a:solidFill>
                  </a:tcPr>
                </a:tc>
                <a:tc>
                  <a:txBody>
                    <a:bodyPr/>
                    <a:lstStyle/>
                    <a:p>
                      <a:pPr algn="ctr">
                        <a:lnSpc>
                          <a:spcPct val="100000"/>
                        </a:lnSpc>
                      </a:pPr>
                      <a:r>
                        <a:rPr lang="en-US" sz="2000" dirty="0">
                          <a:latin typeface="72 Condensed" panose="020B0506030000000003" pitchFamily="34" charset="0"/>
                          <a:cs typeface="72 Condensed" panose="020B0506030000000003" pitchFamily="34" charset="0"/>
                        </a:rPr>
                        <a:t>Poles</a:t>
                      </a:r>
                    </a:p>
                  </a:txBody>
                  <a:tcPr anchor="ctr">
                    <a:solidFill>
                      <a:schemeClr val="tx2">
                        <a:lumMod val="5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72 Condensed" panose="020B0506030000000003" pitchFamily="34" charset="0"/>
                          <a:ea typeface="+mn-ea"/>
                          <a:cs typeface="72 Condensed" panose="020B0506030000000003" pitchFamily="34" charset="0"/>
                        </a:rPr>
                        <a:t>Cross Arms</a:t>
                      </a:r>
                    </a:p>
                  </a:txBody>
                  <a:tcPr anchor="ctr">
                    <a:solidFill>
                      <a:schemeClr val="tx2">
                        <a:lumMod val="5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72 Condensed" panose="020B0506030000000003" pitchFamily="34" charset="0"/>
                          <a:ea typeface="+mn-ea"/>
                          <a:cs typeface="72 Condensed" panose="020B0506030000000003" pitchFamily="34" charset="0"/>
                        </a:rPr>
                        <a:t>Transformers</a:t>
                      </a:r>
                    </a:p>
                  </a:txBody>
                  <a:tcPr anchor="ctr">
                    <a:solidFill>
                      <a:schemeClr val="tx2">
                        <a:lumMod val="50000"/>
                      </a:schemeClr>
                    </a:solidFill>
                  </a:tcPr>
                </a:tc>
                <a:extLst>
                  <a:ext uri="{0D108BD9-81ED-4DB2-BD59-A6C34878D82A}">
                    <a16:rowId xmlns:a16="http://schemas.microsoft.com/office/drawing/2014/main" val="110492751"/>
                  </a:ext>
                </a:extLst>
              </a:tr>
              <a:tr h="370840">
                <a:tc>
                  <a:txBody>
                    <a:bodyPr/>
                    <a:lstStyle/>
                    <a:p>
                      <a:pPr algn="ctr"/>
                      <a:r>
                        <a:rPr lang="en-US" sz="2000" b="1" dirty="0">
                          <a:latin typeface="72 Condensed" panose="020B0506030000000003" pitchFamily="34" charset="0"/>
                          <a:cs typeface="72 Condensed" panose="020B0506030000000003" pitchFamily="34" charset="0"/>
                        </a:rPr>
                        <a:t>District A</a:t>
                      </a:r>
                    </a:p>
                  </a:txBody>
                  <a:tcP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7</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9</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4</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616080762"/>
                  </a:ext>
                </a:extLst>
              </a:tr>
              <a:tr h="370840">
                <a:tc>
                  <a:txBody>
                    <a:bodyPr/>
                    <a:lstStyle/>
                    <a:p>
                      <a:pPr algn="ctr"/>
                      <a:r>
                        <a:rPr lang="en-US" sz="2000" b="1">
                          <a:latin typeface="72 Condensed" panose="020B0506030000000003" pitchFamily="34" charset="0"/>
                          <a:cs typeface="72 Condensed" panose="020B0506030000000003" pitchFamily="34" charset="0"/>
                        </a:rPr>
                        <a:t>District B</a:t>
                      </a:r>
                    </a:p>
                  </a:txBody>
                  <a:tcP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026177782"/>
                  </a:ext>
                </a:extLst>
              </a:tr>
              <a:tr h="278529">
                <a:tc>
                  <a:txBody>
                    <a:bodyPr/>
                    <a:lstStyle/>
                    <a:p>
                      <a:pPr algn="ctr"/>
                      <a:r>
                        <a:rPr lang="en-US" sz="2000" b="1">
                          <a:latin typeface="72 Condensed" panose="020B0506030000000003" pitchFamily="34" charset="0"/>
                          <a:cs typeface="72 Condensed" panose="020B0506030000000003" pitchFamily="34" charset="0"/>
                        </a:rPr>
                        <a:t>District C</a:t>
                      </a:r>
                    </a:p>
                  </a:txBody>
                  <a:tcP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1</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140795503"/>
                  </a:ext>
                </a:extLst>
              </a:tr>
              <a:tr h="278529">
                <a:tc>
                  <a:txBody>
                    <a:bodyPr/>
                    <a:lstStyle/>
                    <a:p>
                      <a:pPr algn="ctr"/>
                      <a:r>
                        <a:rPr lang="en-US" sz="2000" b="1">
                          <a:latin typeface="72 Condensed" panose="020B0506030000000003" pitchFamily="34" charset="0"/>
                          <a:cs typeface="72 Condensed" panose="020B0506030000000003" pitchFamily="34" charset="0"/>
                        </a:rPr>
                        <a:t>District D</a:t>
                      </a:r>
                    </a:p>
                  </a:txBody>
                  <a:tcP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5</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11</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4</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937304449"/>
                  </a:ext>
                </a:extLst>
              </a:tr>
              <a:tr h="278529">
                <a:tc>
                  <a:txBody>
                    <a:bodyPr/>
                    <a:lstStyle/>
                    <a:p>
                      <a:pPr algn="ctr"/>
                      <a:r>
                        <a:rPr lang="en-US" sz="2000" b="1">
                          <a:latin typeface="72 Condensed" panose="020B0506030000000003" pitchFamily="34" charset="0"/>
                          <a:cs typeface="72 Condensed" panose="020B0506030000000003" pitchFamily="34" charset="0"/>
                        </a:rPr>
                        <a:t>District E</a:t>
                      </a:r>
                    </a:p>
                  </a:txBody>
                  <a:tcP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0</a:t>
                      </a:r>
                      <a:endParaRPr lang="en-US" sz="20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284293516"/>
                  </a:ext>
                </a:extLst>
              </a:tr>
              <a:tr h="278529">
                <a:tc>
                  <a:txBody>
                    <a:bodyPr/>
                    <a:lstStyle/>
                    <a:p>
                      <a:pPr algn="ctr"/>
                      <a:r>
                        <a:rPr lang="en-US" sz="2000" b="1">
                          <a:solidFill>
                            <a:schemeClr val="bg2"/>
                          </a:solidFill>
                          <a:latin typeface="72 Condensed" panose="020B0506030000000003" pitchFamily="34" charset="0"/>
                          <a:cs typeface="72 Condensed" panose="020B0506030000000003" pitchFamily="34" charset="0"/>
                        </a:rPr>
                        <a:t>TOTAL</a:t>
                      </a:r>
                    </a:p>
                  </a:txBody>
                  <a:tcPr/>
                </a:tc>
                <a:tc>
                  <a:txBody>
                    <a:bodyPr/>
                    <a:lstStyle/>
                    <a:p>
                      <a:pPr marL="0" marR="0" algn="ctr">
                        <a:buNone/>
                      </a:pPr>
                      <a:r>
                        <a:rPr lang="en-US" sz="2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12</a:t>
                      </a:r>
                      <a:endParaRPr lang="en-US" sz="2000" b="1"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21</a:t>
                      </a:r>
                      <a:endParaRPr lang="en-US" sz="2000" b="1"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marL="0" marR="0" algn="ctr">
                        <a:buNone/>
                      </a:pPr>
                      <a:r>
                        <a:rPr lang="en-US" sz="2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8</a:t>
                      </a:r>
                      <a:endParaRPr lang="en-US" sz="2000" b="1"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704752620"/>
                  </a:ext>
                </a:extLst>
              </a:tr>
            </a:tbl>
          </a:graphicData>
        </a:graphic>
      </p:graphicFrame>
      <p:pic>
        <p:nvPicPr>
          <p:cNvPr id="2060" name="Picture 12" descr="Tropical Storm Arthur's remnants lash New Orleans area | Weather | nola.com">
            <a:extLst>
              <a:ext uri="{FF2B5EF4-FFF2-40B4-BE49-F238E27FC236}">
                <a16:creationId xmlns:a16="http://schemas.microsoft.com/office/drawing/2014/main" id="{4264D863-EA42-22FF-76C0-45C3C64BB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6542" y="744249"/>
            <a:ext cx="3200969" cy="213397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FC0393F-1059-0B53-21D6-6211E01F9B92}"/>
              </a:ext>
            </a:extLst>
          </p:cNvPr>
          <p:cNvSpPr txBox="1"/>
          <p:nvPr/>
        </p:nvSpPr>
        <p:spPr>
          <a:xfrm>
            <a:off x="173709" y="864080"/>
            <a:ext cx="8268833" cy="1938992"/>
          </a:xfrm>
          <a:prstGeom prst="rect">
            <a:avLst/>
          </a:prstGeom>
          <a:solidFill>
            <a:schemeClr val="bg1">
              <a:lumMod val="95000"/>
            </a:schemeClr>
          </a:solidFill>
          <a:ln w="15875">
            <a:solidFill>
              <a:schemeClr val="accent1"/>
            </a:solidFill>
          </a:ln>
        </p:spPr>
        <p:txBody>
          <a:bodyPr wrap="square" lIns="91440" tIns="45720" rIns="91440" bIns="45720" rtlCol="0" anchor="t">
            <a:spAutoFit/>
          </a:bodyPr>
          <a:lstStyle/>
          <a:p>
            <a:pPr marL="171450" indent="-171450" algn="l" rtl="0" eaLnBrk="1" latinLnBrk="0" hangingPunct="1">
              <a:spcAft>
                <a:spcPts val="600"/>
              </a:spcAft>
              <a:buFontTx/>
              <a:buChar char="-"/>
            </a:pPr>
            <a:r>
              <a:rPr lang="en-US" sz="2000" dirty="0">
                <a:solidFill>
                  <a:srgbClr val="000000"/>
                </a:solidFill>
                <a:latin typeface="72 Condensed"/>
                <a:cs typeface="72 Condensed" panose="020B0506030000000003" pitchFamily="34" charset="0"/>
              </a:rPr>
              <a:t>M</a:t>
            </a:r>
            <a:r>
              <a:rPr lang="en-US" sz="2000" dirty="0">
                <a:solidFill>
                  <a:srgbClr val="000000"/>
                </a:solidFill>
                <a:effectLst/>
                <a:latin typeface="72 Condensed"/>
                <a:cs typeface="72 Condensed" panose="020B0506030000000003" pitchFamily="34" charset="0"/>
              </a:rPr>
              <a:t>aximum sustained winds of 40 MPH</a:t>
            </a:r>
          </a:p>
          <a:p>
            <a:pPr marL="171450" indent="-171450" algn="l" rtl="0" eaLnBrk="1" latinLnBrk="0" hangingPunct="1">
              <a:spcAft>
                <a:spcPts val="600"/>
              </a:spcAft>
              <a:buFontTx/>
              <a:buChar char="-"/>
            </a:pPr>
            <a:r>
              <a:rPr lang="en-US" sz="2000" dirty="0">
                <a:latin typeface="72 Condensed"/>
                <a:cs typeface="72 Condensed" panose="020B0506030000000003" pitchFamily="34" charset="0"/>
              </a:rPr>
              <a:t>Storm-total rainfall amounts exceeding 12 inches in areas, with some locations seeing totals approaching 20 inches</a:t>
            </a:r>
          </a:p>
          <a:p>
            <a:pPr marL="171450" indent="-171450">
              <a:buFontTx/>
              <a:buChar char="-"/>
            </a:pPr>
            <a:r>
              <a:rPr lang="en-US" sz="2000" dirty="0">
                <a:latin typeface="72 Condensed"/>
                <a:cs typeface="72 Condensed" panose="020B0506030000000003" pitchFamily="34" charset="0"/>
              </a:rPr>
              <a:t>15 confirmed tornadoes across LA and MS including a EF1 tornado that impacted City Park to Lakeview</a:t>
            </a:r>
          </a:p>
          <a:p>
            <a:pPr algn="r" rtl="0" eaLnBrk="1" latinLnBrk="0" hangingPunct="1"/>
            <a:r>
              <a:rPr lang="en-US" sz="1000" dirty="0">
                <a:latin typeface="72 Condensed" panose="020B0506030000000003" pitchFamily="34" charset="0"/>
                <a:cs typeface="72 Condensed" panose="020B0506030000000003" pitchFamily="34" charset="0"/>
              </a:rPr>
              <a:t>Source: NASA</a:t>
            </a:r>
          </a:p>
        </p:txBody>
      </p:sp>
      <p:sp>
        <p:nvSpPr>
          <p:cNvPr id="7" name="Content Placeholder 2">
            <a:extLst>
              <a:ext uri="{FF2B5EF4-FFF2-40B4-BE49-F238E27FC236}">
                <a16:creationId xmlns:a16="http://schemas.microsoft.com/office/drawing/2014/main" id="{2E215F53-0D34-2699-06F2-4370C9F64B70}"/>
              </a:ext>
            </a:extLst>
          </p:cNvPr>
          <p:cNvSpPr txBox="1">
            <a:spLocks/>
          </p:cNvSpPr>
          <p:nvPr/>
        </p:nvSpPr>
        <p:spPr>
          <a:xfrm>
            <a:off x="173709" y="3084867"/>
            <a:ext cx="4886806" cy="1781575"/>
          </a:xfrm>
          <a:prstGeom prst="rect">
            <a:avLst/>
          </a:prstGeom>
        </p:spPr>
        <p:txBody>
          <a:bodyPr vert="horz" lIns="0" tIns="0" rIns="0" bIns="0" rtlCol="0" anchor="t">
            <a:noAutofit/>
          </a:bodyPr>
          <a:lstStyle>
            <a:lvl1pPr marL="0" indent="0" algn="l" defTabSz="457200" rtl="0" eaLnBrk="1" latinLnBrk="0" hangingPunct="1">
              <a:spcBef>
                <a:spcPts val="0"/>
              </a:spcBef>
              <a:buFont typeface="Arial"/>
              <a:buNone/>
              <a:defRPr sz="1600" kern="1200">
                <a:solidFill>
                  <a:schemeClr val="tx1"/>
                </a:solidFill>
                <a:latin typeface="+mn-lt"/>
                <a:ea typeface="+mn-ea"/>
                <a:cs typeface="+mn-cs"/>
              </a:defRPr>
            </a:lvl1pPr>
            <a:lvl2pPr marL="285750" indent="-276225"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2pPr>
            <a:lvl3pPr marL="571500" indent="-285750" algn="l" defTabSz="457200" rtl="0" eaLnBrk="1" latinLnBrk="0" hangingPunct="1">
              <a:spcBef>
                <a:spcPts val="0"/>
              </a:spcBef>
              <a:buClr>
                <a:srgbClr val="B0B0B0"/>
              </a:buClr>
              <a:buFont typeface="Arial"/>
              <a:buChar char="•"/>
              <a:tabLst/>
              <a:defRPr sz="1600" kern="1200">
                <a:solidFill>
                  <a:schemeClr val="tx1"/>
                </a:solidFill>
                <a:latin typeface="+mn-lt"/>
                <a:ea typeface="+mn-ea"/>
                <a:cs typeface="+mn-cs"/>
              </a:defRPr>
            </a:lvl3pPr>
            <a:lvl4pPr marL="800100" indent="-228600"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4pPr>
            <a:lvl5pPr marL="1028700" indent="-228600" algn="l" defTabSz="457200" rtl="0" eaLnBrk="1" latinLnBrk="0" hangingPunct="1">
              <a:spcBef>
                <a:spcPts val="0"/>
              </a:spcBef>
              <a:buClr>
                <a:srgbClr val="B0B0B0"/>
              </a:buClr>
              <a:buFont typeface="Arial" panose="020B0604020202020204" pitchFamily="34" charset="0"/>
              <a:buChar char="•"/>
              <a:tabLst/>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n-US" sz="2400" b="1" dirty="0">
                <a:solidFill>
                  <a:srgbClr val="002060"/>
                </a:solidFill>
                <a:latin typeface="72 Condensed"/>
                <a:cs typeface="72 Condensed" panose="020B0506030000000003" pitchFamily="34" charset="0"/>
              </a:rPr>
              <a:t>Total Customers Impacted</a:t>
            </a:r>
            <a:r>
              <a:rPr lang="en-US" sz="2000" b="1" dirty="0">
                <a:solidFill>
                  <a:srgbClr val="002060"/>
                </a:solidFill>
                <a:latin typeface="72 Condensed"/>
                <a:cs typeface="72 Condensed" panose="020B0506030000000003" pitchFamily="34" charset="0"/>
              </a:rPr>
              <a:t>: </a:t>
            </a:r>
            <a:r>
              <a:rPr lang="en-US" sz="2000" dirty="0">
                <a:solidFill>
                  <a:schemeClr val="bg2"/>
                </a:solidFill>
                <a:latin typeface="72 Condensed"/>
                <a:cs typeface="72 Condensed" panose="020B0506030000000003" pitchFamily="34" charset="0"/>
              </a:rPr>
              <a:t>6,690*</a:t>
            </a:r>
          </a:p>
          <a:p>
            <a:pPr>
              <a:spcAft>
                <a:spcPts val="600"/>
              </a:spcAft>
            </a:pPr>
            <a:r>
              <a:rPr lang="en-US" sz="2400" b="1" dirty="0">
                <a:solidFill>
                  <a:srgbClr val="002060"/>
                </a:solidFill>
                <a:latin typeface="72 Condensed"/>
                <a:cs typeface="72 Condensed" panose="020B0506030000000003" pitchFamily="34" charset="0"/>
              </a:rPr>
              <a:t>Restoration: </a:t>
            </a:r>
          </a:p>
          <a:p>
            <a:pPr marL="342900" indent="-342900">
              <a:spcAft>
                <a:spcPts val="600"/>
              </a:spcAft>
              <a:buFont typeface="Arial" panose="020B0604020202020204" pitchFamily="34" charset="0"/>
              <a:buChar char="•"/>
            </a:pPr>
            <a:r>
              <a:rPr lang="en-US" sz="2000" dirty="0">
                <a:solidFill>
                  <a:schemeClr val="bg2"/>
                </a:solidFill>
                <a:latin typeface="72 Condensed"/>
                <a:cs typeface="72 Condensed" panose="020B0506030000000003" pitchFamily="34" charset="0"/>
              </a:rPr>
              <a:t>All Customers Restored Same Day (6/18) Before Midnight</a:t>
            </a:r>
          </a:p>
          <a:p>
            <a:pPr marL="342900" indent="-342900">
              <a:spcAft>
                <a:spcPts val="600"/>
              </a:spcAft>
              <a:buFont typeface="Arial" panose="020B0604020202020204" pitchFamily="34" charset="0"/>
              <a:buChar char="•"/>
            </a:pPr>
            <a:r>
              <a:rPr lang="en-US" sz="2000" dirty="0">
                <a:solidFill>
                  <a:schemeClr val="bg2"/>
                </a:solidFill>
                <a:latin typeface="72 Condensed"/>
                <a:cs typeface="72 Condensed" panose="020B0506030000000003" pitchFamily="34" charset="0"/>
              </a:rPr>
              <a:t>No Damages to ENO Transmission System</a:t>
            </a:r>
            <a:endParaRPr lang="en-US" sz="2000" dirty="0">
              <a:solidFill>
                <a:schemeClr val="bg2"/>
              </a:solidFill>
              <a:latin typeface="72 Condensed" panose="020B0506030000000003" pitchFamily="34" charset="0"/>
              <a:cs typeface="72 Condensed" panose="020B0506030000000003" pitchFamily="34" charset="0"/>
            </a:endParaRPr>
          </a:p>
          <a:p>
            <a:pPr>
              <a:spcAft>
                <a:spcPts val="600"/>
              </a:spcAft>
            </a:pPr>
            <a:r>
              <a:rPr lang="en-US" sz="2000" b="1" dirty="0">
                <a:solidFill>
                  <a:schemeClr val="bg2"/>
                </a:solidFill>
                <a:latin typeface="72 Condensed"/>
                <a:cs typeface="72 Condensed" panose="020B0506030000000003" pitchFamily="34" charset="0"/>
              </a:rPr>
              <a:t>					</a:t>
            </a:r>
          </a:p>
          <a:p>
            <a:pPr>
              <a:spcAft>
                <a:spcPts val="600"/>
              </a:spcAft>
            </a:pPr>
            <a:endParaRPr lang="en-US" sz="2000" b="1" dirty="0">
              <a:solidFill>
                <a:schemeClr val="bg2"/>
              </a:solidFill>
              <a:latin typeface="72 Condensed" panose="020B0506030000000003" pitchFamily="34" charset="0"/>
              <a:cs typeface="72 Condensed" panose="020B0506030000000003" pitchFamily="34" charset="0"/>
            </a:endParaRPr>
          </a:p>
          <a:p>
            <a:pPr>
              <a:spcAft>
                <a:spcPts val="600"/>
              </a:spcAft>
            </a:pPr>
            <a:endParaRPr lang="en-US" sz="2000" b="1" dirty="0">
              <a:solidFill>
                <a:schemeClr val="bg2"/>
              </a:solidFill>
            </a:endParaRPr>
          </a:p>
        </p:txBody>
      </p:sp>
    </p:spTree>
    <p:extLst>
      <p:ext uri="{BB962C8B-B14F-4D97-AF65-F5344CB8AC3E}">
        <p14:creationId xmlns:p14="http://schemas.microsoft.com/office/powerpoint/2010/main" val="1520620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E525A3D-B859-DCAC-A0C9-27536FA87290}"/>
              </a:ext>
            </a:extLst>
          </p:cNvPr>
          <p:cNvPicPr>
            <a:picLocks noGrp="1" noChangeAspect="1"/>
          </p:cNvPicPr>
          <p:nvPr>
            <p:ph idx="1"/>
          </p:nvPr>
        </p:nvPicPr>
        <p:blipFill>
          <a:blip r:embed="rId2"/>
          <a:stretch>
            <a:fillRect/>
          </a:stretch>
        </p:blipFill>
        <p:spPr>
          <a:xfrm>
            <a:off x="3567112" y="2447607"/>
            <a:ext cx="5029200" cy="2924175"/>
          </a:xfrm>
          <a:prstGeom prst="rect">
            <a:avLst/>
          </a:prstGeom>
        </p:spPr>
      </p:pic>
      <p:pic>
        <p:nvPicPr>
          <p:cNvPr id="3" name="Picture 2">
            <a:extLst>
              <a:ext uri="{FF2B5EF4-FFF2-40B4-BE49-F238E27FC236}">
                <a16:creationId xmlns:a16="http://schemas.microsoft.com/office/drawing/2014/main" id="{10284F0C-219E-8C67-F1FD-23AC97AD3D42}"/>
              </a:ext>
            </a:extLst>
          </p:cNvPr>
          <p:cNvPicPr>
            <a:picLocks noChangeAspect="1"/>
          </p:cNvPicPr>
          <p:nvPr/>
        </p:nvPicPr>
        <p:blipFill>
          <a:blip r:embed="rId3"/>
          <a:stretch>
            <a:fillRect/>
          </a:stretch>
        </p:blipFill>
        <p:spPr>
          <a:xfrm>
            <a:off x="382977" y="1998870"/>
            <a:ext cx="5799693" cy="3235742"/>
          </a:xfrm>
          <a:prstGeom prst="rect">
            <a:avLst/>
          </a:prstGeom>
          <a:noFill/>
          <a:ln w="28575">
            <a:solidFill>
              <a:schemeClr val="tx1"/>
            </a:solidFill>
          </a:ln>
        </p:spPr>
      </p:pic>
      <p:pic>
        <p:nvPicPr>
          <p:cNvPr id="6" name="Picture 5">
            <a:extLst>
              <a:ext uri="{FF2B5EF4-FFF2-40B4-BE49-F238E27FC236}">
                <a16:creationId xmlns:a16="http://schemas.microsoft.com/office/drawing/2014/main" id="{D327E7DC-ED40-23B5-0A94-472DF0E3856D}"/>
              </a:ext>
            </a:extLst>
          </p:cNvPr>
          <p:cNvPicPr>
            <a:picLocks noChangeAspect="1"/>
          </p:cNvPicPr>
          <p:nvPr/>
        </p:nvPicPr>
        <p:blipFill>
          <a:blip r:embed="rId4"/>
          <a:stretch>
            <a:fillRect/>
          </a:stretch>
        </p:blipFill>
        <p:spPr>
          <a:xfrm>
            <a:off x="6739104" y="1998870"/>
            <a:ext cx="5019263" cy="3235742"/>
          </a:xfrm>
          <a:prstGeom prst="rect">
            <a:avLst/>
          </a:prstGeom>
          <a:noFill/>
          <a:ln w="28575">
            <a:solidFill>
              <a:schemeClr val="tx1"/>
            </a:solidFill>
          </a:ln>
        </p:spPr>
      </p:pic>
      <p:sp>
        <p:nvSpPr>
          <p:cNvPr id="8" name="Title 1">
            <a:extLst>
              <a:ext uri="{FF2B5EF4-FFF2-40B4-BE49-F238E27FC236}">
                <a16:creationId xmlns:a16="http://schemas.microsoft.com/office/drawing/2014/main" id="{2D0BD200-B3E8-60AA-FAA2-F564E16B0D0E}"/>
              </a:ext>
            </a:extLst>
          </p:cNvPr>
          <p:cNvSpPr>
            <a:spLocks noGrp="1"/>
          </p:cNvSpPr>
          <p:nvPr>
            <p:ph type="title"/>
          </p:nvPr>
        </p:nvSpPr>
        <p:spPr>
          <a:xfrm>
            <a:off x="274489" y="374341"/>
            <a:ext cx="11053191" cy="1143000"/>
          </a:xfrm>
        </p:spPr>
        <p:txBody>
          <a:bodyPr/>
          <a:lstStyle/>
          <a:p>
            <a:pPr algn="ctr"/>
            <a:r>
              <a:rPr lang="en-US" dirty="0">
                <a:latin typeface="72 Condensed" panose="020B0506030000000003" pitchFamily="34" charset="0"/>
                <a:cs typeface="72 Condensed" panose="020B0506030000000003" pitchFamily="34" charset="0"/>
              </a:rPr>
              <a:t>None of the Poles Installed During Phase 1 Resiliency Were Impacted Despite Nearby Damage</a:t>
            </a:r>
            <a:br>
              <a:rPr lang="en-US" dirty="0">
                <a:latin typeface="72 Condensed" panose="020B0506030000000003" pitchFamily="34" charset="0"/>
                <a:cs typeface="72 Condensed" panose="020B0506030000000003" pitchFamily="34" charset="0"/>
              </a:rPr>
            </a:br>
            <a:endParaRPr lang="en-US" sz="2400" dirty="0">
              <a:latin typeface="72 Condensed" panose="020B0506030000000003" pitchFamily="34" charset="0"/>
              <a:cs typeface="72 Condensed" panose="020B0506030000000003" pitchFamily="34" charset="0"/>
            </a:endParaRPr>
          </a:p>
        </p:txBody>
      </p:sp>
    </p:spTree>
    <p:extLst>
      <p:ext uri="{BB962C8B-B14F-4D97-AF65-F5344CB8AC3E}">
        <p14:creationId xmlns:p14="http://schemas.microsoft.com/office/powerpoint/2010/main" val="133736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0AE35-C0DD-ADC0-E85E-B097C83F0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3B270-6DF0-45B7-1FB1-486E1AB6A37E}"/>
              </a:ext>
            </a:extLst>
          </p:cNvPr>
          <p:cNvSpPr>
            <a:spLocks noGrp="1"/>
          </p:cNvSpPr>
          <p:nvPr>
            <p:ph type="title"/>
          </p:nvPr>
        </p:nvSpPr>
        <p:spPr>
          <a:xfrm>
            <a:off x="507788" y="236300"/>
            <a:ext cx="11053191" cy="498360"/>
          </a:xfrm>
        </p:spPr>
        <p:txBody>
          <a:bodyPr/>
          <a:lstStyle/>
          <a:p>
            <a:r>
              <a:rPr lang="en-US">
                <a:latin typeface="72 Condensed" panose="020B0506030000000003" pitchFamily="34" charset="0"/>
                <a:cs typeface="72 Condensed" panose="020B0506030000000003" pitchFamily="34" charset="0"/>
              </a:rPr>
              <a:t>SWB Power Complex</a:t>
            </a:r>
            <a:endParaRPr lang="en-US" sz="2400" b="0">
              <a:latin typeface="72 Condensed" panose="020B0506030000000003" pitchFamily="34" charset="0"/>
              <a:cs typeface="72 Condensed" panose="020B0506030000000003" pitchFamily="34" charset="0"/>
            </a:endParaRPr>
          </a:p>
        </p:txBody>
      </p:sp>
      <p:sp>
        <p:nvSpPr>
          <p:cNvPr id="3" name="Content Placeholder 2">
            <a:extLst>
              <a:ext uri="{FF2B5EF4-FFF2-40B4-BE49-F238E27FC236}">
                <a16:creationId xmlns:a16="http://schemas.microsoft.com/office/drawing/2014/main" id="{301A759E-0691-8F15-44C5-5547C18937AB}"/>
              </a:ext>
            </a:extLst>
          </p:cNvPr>
          <p:cNvSpPr>
            <a:spLocks noGrp="1"/>
          </p:cNvSpPr>
          <p:nvPr>
            <p:ph idx="1"/>
          </p:nvPr>
        </p:nvSpPr>
        <p:spPr>
          <a:xfrm>
            <a:off x="319898" y="1412041"/>
            <a:ext cx="7388686" cy="3066063"/>
          </a:xfrm>
          <a:solidFill>
            <a:schemeClr val="bg1">
              <a:lumMod val="95000"/>
            </a:schemeClr>
          </a:solidFill>
          <a:ln w="6350">
            <a:solidFill>
              <a:schemeClr val="tx1">
                <a:lumMod val="65000"/>
                <a:lumOff val="35000"/>
              </a:schemeClr>
            </a:solidFill>
          </a:ln>
        </p:spPr>
        <p:txBody>
          <a:bodyPr vert="horz" lIns="91440" tIns="91440" rIns="0" bIns="182880" rtlCol="0" anchor="t">
            <a:noAutofit/>
          </a:bodyPr>
          <a:lstStyle/>
          <a:p>
            <a:pPr marL="285750" lvl="0" indent="-285750">
              <a:spcAft>
                <a:spcPts val="600"/>
              </a:spcAft>
              <a:buFont typeface="Arial" panose="020B0604020202020204" pitchFamily="34" charset="0"/>
              <a:buChar char="•"/>
            </a:pPr>
            <a:r>
              <a:rPr lang="en-US" sz="2000" b="1" u="sng" dirty="0">
                <a:solidFill>
                  <a:schemeClr val="bg2"/>
                </a:solidFill>
                <a:latin typeface="72 Condensed" panose="020B0506030000000003" pitchFamily="34" charset="0"/>
                <a:cs typeface="72 Condensed" panose="020B0506030000000003" pitchFamily="34" charset="0"/>
              </a:rPr>
              <a:t>May 20 – Event </a:t>
            </a:r>
            <a:r>
              <a:rPr lang="en-US" sz="2000" b="1" dirty="0">
                <a:solidFill>
                  <a:schemeClr val="bg2"/>
                </a:solidFill>
                <a:latin typeface="72 Condensed" panose="020B0506030000000003" pitchFamily="34" charset="0"/>
                <a:cs typeface="72 Condensed" panose="020B0506030000000003" pitchFamily="34" charset="0"/>
              </a:rPr>
              <a:t>*</a:t>
            </a:r>
            <a:br>
              <a:rPr lang="en-US" sz="2000" b="1" dirty="0">
                <a:solidFill>
                  <a:schemeClr val="bg2"/>
                </a:solidFill>
                <a:latin typeface="72 Condensed" panose="020B0506030000000003" pitchFamily="34" charset="0"/>
                <a:cs typeface="72 Condensed" panose="020B0506030000000003" pitchFamily="34" charset="0"/>
              </a:rPr>
            </a:br>
            <a:r>
              <a:rPr lang="en-US" sz="2000" dirty="0">
                <a:latin typeface="72 Condensed" panose="020B0506030000000003" pitchFamily="34" charset="0"/>
                <a:cs typeface="72 Condensed" panose="020B0506030000000003" pitchFamily="34" charset="0"/>
              </a:rPr>
              <a:t>Equipment failure on the transmission grid </a:t>
            </a:r>
            <a:br>
              <a:rPr lang="en-US" sz="2000" dirty="0">
                <a:latin typeface="72 Condensed" panose="020B0506030000000003" pitchFamily="34" charset="0"/>
                <a:cs typeface="72 Condensed" panose="020B0506030000000003" pitchFamily="34" charset="0"/>
              </a:rPr>
            </a:br>
            <a:r>
              <a:rPr lang="en-US" sz="2000" b="1" u="sng" dirty="0">
                <a:solidFill>
                  <a:schemeClr val="bg2"/>
                </a:solidFill>
                <a:latin typeface="72 Condensed" panose="020B0506030000000003" pitchFamily="34" charset="0"/>
                <a:cs typeface="72 Condensed" panose="020B0506030000000003" pitchFamily="34" charset="0"/>
              </a:rPr>
              <a:t>June 18 – Event </a:t>
            </a:r>
            <a:r>
              <a:rPr lang="en-US" sz="2000" b="1" dirty="0">
                <a:solidFill>
                  <a:schemeClr val="bg2"/>
                </a:solidFill>
                <a:latin typeface="72 Condensed" panose="020B0506030000000003" pitchFamily="34" charset="0"/>
                <a:cs typeface="72 Condensed" panose="020B0506030000000003" pitchFamily="34" charset="0"/>
              </a:rPr>
              <a:t>*</a:t>
            </a:r>
            <a:br>
              <a:rPr lang="en-US" sz="2000" b="1" dirty="0">
                <a:solidFill>
                  <a:schemeClr val="bg2"/>
                </a:solidFill>
                <a:latin typeface="72 Condensed" panose="020B0506030000000003" pitchFamily="34" charset="0"/>
                <a:cs typeface="72 Condensed" panose="020B0506030000000003" pitchFamily="34" charset="0"/>
              </a:rPr>
            </a:br>
            <a:r>
              <a:rPr lang="en-US" sz="2000" dirty="0">
                <a:latin typeface="72 Condensed" panose="020B0506030000000003" pitchFamily="34" charset="0"/>
                <a:cs typeface="72 Condensed" panose="020B0506030000000003" pitchFamily="34" charset="0"/>
              </a:rPr>
              <a:t>Transmission outage on the BES, storm debris contacted the line caused by tornado</a:t>
            </a:r>
          </a:p>
          <a:p>
            <a:pPr marL="285750" lvl="0" indent="-285750">
              <a:spcAft>
                <a:spcPts val="600"/>
              </a:spcAft>
              <a:buFont typeface="Arial" panose="020B0604020202020204" pitchFamily="34" charset="0"/>
              <a:buChar char="•"/>
            </a:pPr>
            <a:r>
              <a:rPr lang="en-US" sz="2000" b="1" u="sng" dirty="0">
                <a:solidFill>
                  <a:srgbClr val="002060"/>
                </a:solidFill>
                <a:latin typeface="72 Condensed" panose="020B0506030000000003" pitchFamily="34" charset="0"/>
                <a:cs typeface="72 Condensed" panose="020B0506030000000003" pitchFamily="34" charset="0"/>
              </a:rPr>
              <a:t>June 25 – Site Visit </a:t>
            </a:r>
            <a:br>
              <a:rPr lang="en-US" sz="2000" dirty="0">
                <a:solidFill>
                  <a:srgbClr val="002060"/>
                </a:solidFill>
                <a:cs typeface="72 Condensed" panose="020B0506030000000003" pitchFamily="34" charset="0"/>
              </a:rPr>
            </a:br>
            <a:r>
              <a:rPr lang="en-US" sz="2000" dirty="0">
                <a:latin typeface="72 Condensed" panose="020B0506030000000003" pitchFamily="34" charset="0"/>
                <a:cs typeface="72 Condensed" panose="020B0506030000000003" pitchFamily="34" charset="0"/>
              </a:rPr>
              <a:t>Working with SWB &amp; Third-Party engineering firm to review event </a:t>
            </a:r>
          </a:p>
          <a:p>
            <a:pPr marL="285750" indent="-285750">
              <a:spcAft>
                <a:spcPts val="600"/>
              </a:spcAft>
              <a:buFont typeface="Arial" panose="020B0604020202020204" pitchFamily="34" charset="0"/>
              <a:buChar char="•"/>
            </a:pPr>
            <a:r>
              <a:rPr lang="en-US" sz="2000" b="1" dirty="0">
                <a:solidFill>
                  <a:schemeClr val="bg2"/>
                </a:solidFill>
                <a:latin typeface="Segoe UI"/>
                <a:cs typeface="Segoe UI"/>
              </a:rPr>
              <a:t>In both events Sullivan Substation did NOT lose power </a:t>
            </a:r>
            <a:endParaRPr lang="en-US" sz="1400" dirty="0">
              <a:solidFill>
                <a:schemeClr val="bg2"/>
              </a:solidFill>
              <a:latin typeface="72 Condensed"/>
            </a:endParaRPr>
          </a:p>
        </p:txBody>
      </p:sp>
      <p:sp>
        <p:nvSpPr>
          <p:cNvPr id="7" name="TextBox 6">
            <a:extLst>
              <a:ext uri="{FF2B5EF4-FFF2-40B4-BE49-F238E27FC236}">
                <a16:creationId xmlns:a16="http://schemas.microsoft.com/office/drawing/2014/main" id="{B6522960-93A1-FFFD-31A1-4B80B0814847}"/>
              </a:ext>
            </a:extLst>
          </p:cNvPr>
          <p:cNvSpPr txBox="1"/>
          <p:nvPr/>
        </p:nvSpPr>
        <p:spPr>
          <a:xfrm>
            <a:off x="257272" y="4566853"/>
            <a:ext cx="11416985" cy="2154436"/>
          </a:xfrm>
          <a:prstGeom prst="rect">
            <a:avLst/>
          </a:prstGeom>
          <a:noFill/>
        </p:spPr>
        <p:txBody>
          <a:bodyPr wrap="square" rtlCol="0">
            <a:spAutoFit/>
          </a:bodyPr>
          <a:lstStyle/>
          <a:p>
            <a:r>
              <a:rPr lang="en-US" sz="2400" b="1" dirty="0">
                <a:solidFill>
                  <a:srgbClr val="002060"/>
                </a:solidFill>
                <a:latin typeface="72 Condensed" panose="020B0506030000000003" pitchFamily="34" charset="0"/>
                <a:cs typeface="72 Condensed" panose="020B0506030000000003" pitchFamily="34" charset="0"/>
              </a:rPr>
              <a:t>Entergy Existing Standards:</a:t>
            </a:r>
          </a:p>
          <a:p>
            <a:pPr>
              <a:spcAft>
                <a:spcPts val="600"/>
              </a:spcAft>
            </a:pPr>
            <a:r>
              <a:rPr lang="en-US" sz="2000" dirty="0">
                <a:solidFill>
                  <a:srgbClr val="002060"/>
                </a:solidFill>
                <a:latin typeface="72 Condensed" panose="020B0506030000000003" pitchFamily="34" charset="0"/>
                <a:cs typeface="72 Condensed" panose="020B0506030000000003" pitchFamily="34" charset="0"/>
              </a:rPr>
              <a:t>Entergy has an established power quality standard for both Steady State conditions and Voltage Sag Disturbances</a:t>
            </a:r>
          </a:p>
          <a:p>
            <a:pPr marL="285750" indent="-285750">
              <a:spcAft>
                <a:spcPts val="600"/>
              </a:spcAft>
              <a:buFont typeface="Arial" panose="020B0604020202020204" pitchFamily="34" charset="0"/>
              <a:buChar char="•"/>
            </a:pPr>
            <a:r>
              <a:rPr lang="en-US" sz="2000" dirty="0">
                <a:solidFill>
                  <a:srgbClr val="002060"/>
                </a:solidFill>
                <a:latin typeface="72 Condensed" panose="020B0506030000000003" pitchFamily="34" charset="0"/>
                <a:cs typeface="72 Condensed" panose="020B0506030000000003" pitchFamily="34" charset="0"/>
              </a:rPr>
              <a:t>Reference Document:  </a:t>
            </a:r>
            <a:r>
              <a:rPr lang="en-US" sz="2000" u="sng" dirty="0">
                <a:latin typeface="72 Condensed" panose="020B0506030000000003" pitchFamily="34" charset="0"/>
                <a:cs typeface="72 Condensed" panose="020B0506030000000003" pitchFamily="34" charset="0"/>
                <a:hlinkClick r:id="rId2"/>
              </a:rPr>
              <a:t>https://www.entergylouisiana.com/wp-content/uploads/Power-standard-2024.pdf</a:t>
            </a:r>
            <a:endParaRPr lang="en-US" sz="2000" u="sng" dirty="0">
              <a:latin typeface="72 Condensed" panose="020B0506030000000003" pitchFamily="34" charset="0"/>
              <a:cs typeface="72 Condensed" panose="020B0506030000000003" pitchFamily="34" charset="0"/>
            </a:endParaRPr>
          </a:p>
          <a:p>
            <a:pPr marL="742950" lvl="1" indent="-285750">
              <a:buFont typeface="Arial" panose="020B0604020202020204" pitchFamily="34" charset="0"/>
              <a:buChar char="•"/>
            </a:pPr>
            <a:r>
              <a:rPr lang="en-US" sz="2000" dirty="0">
                <a:latin typeface="72 Condensed" panose="020B0506030000000003" pitchFamily="34" charset="0"/>
                <a:cs typeface="72 Condensed" panose="020B0506030000000003" pitchFamily="34" charset="0"/>
              </a:rPr>
              <a:t>Guided by American National Standards &amp; EPRI National Study </a:t>
            </a:r>
          </a:p>
          <a:p>
            <a:r>
              <a:rPr lang="en-US" sz="2000" dirty="0">
                <a:solidFill>
                  <a:srgbClr val="002060"/>
                </a:solidFill>
                <a:latin typeface="72 Condensed" panose="020B0506030000000003" pitchFamily="34" charset="0"/>
                <a:cs typeface="72 Condensed" panose="020B0506030000000003" pitchFamily="34" charset="0"/>
              </a:rPr>
              <a:t>  </a:t>
            </a:r>
            <a:endParaRPr lang="en-US" sz="2000" dirty="0">
              <a:solidFill>
                <a:srgbClr val="002060"/>
              </a:solidFill>
            </a:endParaRPr>
          </a:p>
        </p:txBody>
      </p:sp>
      <p:sp>
        <p:nvSpPr>
          <p:cNvPr id="9" name="TextBox 8">
            <a:extLst>
              <a:ext uri="{FF2B5EF4-FFF2-40B4-BE49-F238E27FC236}">
                <a16:creationId xmlns:a16="http://schemas.microsoft.com/office/drawing/2014/main" id="{C18E1619-36E6-0E6F-E543-2336092F01FE}"/>
              </a:ext>
            </a:extLst>
          </p:cNvPr>
          <p:cNvSpPr txBox="1"/>
          <p:nvPr/>
        </p:nvSpPr>
        <p:spPr>
          <a:xfrm>
            <a:off x="257272" y="934997"/>
            <a:ext cx="6094428" cy="738664"/>
          </a:xfrm>
          <a:prstGeom prst="rect">
            <a:avLst/>
          </a:prstGeom>
          <a:noFill/>
        </p:spPr>
        <p:txBody>
          <a:bodyPr wrap="square">
            <a:spAutoFit/>
          </a:bodyPr>
          <a:lstStyle/>
          <a:p>
            <a:r>
              <a:rPr lang="en-US" sz="2400" b="1" dirty="0">
                <a:solidFill>
                  <a:srgbClr val="002060"/>
                </a:solidFill>
                <a:latin typeface="72 Condensed" panose="020B0506030000000003" pitchFamily="34" charset="0"/>
                <a:cs typeface="72 Condensed" panose="020B0506030000000003" pitchFamily="34" charset="0"/>
              </a:rPr>
              <a:t>Timeline of Events</a:t>
            </a:r>
            <a:r>
              <a:rPr lang="en-US" sz="1800" b="1" dirty="0">
                <a:solidFill>
                  <a:srgbClr val="002060"/>
                </a:solidFill>
                <a:latin typeface="72 Condensed" panose="020B0506030000000003" pitchFamily="34" charset="0"/>
                <a:cs typeface="72 Condensed" panose="020B0506030000000003" pitchFamily="34" charset="0"/>
              </a:rPr>
              <a:t>:</a:t>
            </a:r>
          </a:p>
          <a:p>
            <a:endParaRPr lang="en-US" b="1" dirty="0">
              <a:solidFill>
                <a:srgbClr val="002060"/>
              </a:solidFill>
            </a:endParaRPr>
          </a:p>
        </p:txBody>
      </p:sp>
      <p:pic>
        <p:nvPicPr>
          <p:cNvPr id="1028" name="Picture 4" descr="voltage sag">
            <a:extLst>
              <a:ext uri="{FF2B5EF4-FFF2-40B4-BE49-F238E27FC236}">
                <a16:creationId xmlns:a16="http://schemas.microsoft.com/office/drawing/2014/main" id="{C05E34E3-0A5A-BEDB-5397-993D558A4E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38503"/>
          <a:stretch>
            <a:fillRect/>
          </a:stretch>
        </p:blipFill>
        <p:spPr bwMode="auto">
          <a:xfrm>
            <a:off x="7833844" y="1109909"/>
            <a:ext cx="3582268" cy="34433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707CB2E-6F10-98AF-E390-A8DCBF539B0E}"/>
              </a:ext>
            </a:extLst>
          </p:cNvPr>
          <p:cNvSpPr txBox="1"/>
          <p:nvPr/>
        </p:nvSpPr>
        <p:spPr>
          <a:xfrm>
            <a:off x="8582256" y="1181220"/>
            <a:ext cx="1398854" cy="276999"/>
          </a:xfrm>
          <a:prstGeom prst="rect">
            <a:avLst/>
          </a:prstGeom>
          <a:solidFill>
            <a:schemeClr val="bg1"/>
          </a:solidFill>
          <a:ln>
            <a:noFill/>
          </a:ln>
        </p:spPr>
        <p:txBody>
          <a:bodyPr wrap="square" rtlCol="0">
            <a:spAutoFit/>
          </a:bodyPr>
          <a:lstStyle/>
          <a:p>
            <a:r>
              <a:rPr lang="en-US" sz="1200" b="1" dirty="0">
                <a:latin typeface="72 Condensed" panose="020B0506030000000003" pitchFamily="34" charset="0"/>
                <a:cs typeface="72 Condensed" panose="020B0506030000000003" pitchFamily="34" charset="0"/>
              </a:rPr>
              <a:t>Normal Voltage</a:t>
            </a:r>
          </a:p>
        </p:txBody>
      </p:sp>
      <p:sp>
        <p:nvSpPr>
          <p:cNvPr id="11" name="TextBox 10">
            <a:extLst>
              <a:ext uri="{FF2B5EF4-FFF2-40B4-BE49-F238E27FC236}">
                <a16:creationId xmlns:a16="http://schemas.microsoft.com/office/drawing/2014/main" id="{6ECD1100-A95C-C63E-AD2C-DF7143BB8D17}"/>
              </a:ext>
            </a:extLst>
          </p:cNvPr>
          <p:cNvSpPr txBox="1"/>
          <p:nvPr/>
        </p:nvSpPr>
        <p:spPr>
          <a:xfrm>
            <a:off x="10171832" y="1181219"/>
            <a:ext cx="1084082" cy="276999"/>
          </a:xfrm>
          <a:prstGeom prst="rect">
            <a:avLst/>
          </a:prstGeom>
          <a:solidFill>
            <a:schemeClr val="bg1"/>
          </a:solidFill>
          <a:ln>
            <a:noFill/>
          </a:ln>
        </p:spPr>
        <p:txBody>
          <a:bodyPr wrap="square" rtlCol="0">
            <a:spAutoFit/>
          </a:bodyPr>
          <a:lstStyle/>
          <a:p>
            <a:r>
              <a:rPr lang="en-US" sz="1200" b="1" dirty="0">
                <a:latin typeface="72 Condensed" panose="020B0506030000000003" pitchFamily="34" charset="0"/>
                <a:cs typeface="72 Condensed" panose="020B0506030000000003" pitchFamily="34" charset="0"/>
              </a:rPr>
              <a:t>Voltage Sag</a:t>
            </a:r>
          </a:p>
        </p:txBody>
      </p:sp>
    </p:spTree>
    <p:extLst>
      <p:ext uri="{BB962C8B-B14F-4D97-AF65-F5344CB8AC3E}">
        <p14:creationId xmlns:p14="http://schemas.microsoft.com/office/powerpoint/2010/main" val="289117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CA1876-0CD2-3A4A-9354-575052979F23}"/>
              </a:ext>
            </a:extLst>
          </p:cNvPr>
          <p:cNvSpPr txBox="1"/>
          <p:nvPr/>
        </p:nvSpPr>
        <p:spPr>
          <a:xfrm>
            <a:off x="570270" y="6066503"/>
            <a:ext cx="10785987" cy="646331"/>
          </a:xfrm>
          <a:prstGeom prst="rect">
            <a:avLst/>
          </a:prstGeom>
          <a:noFill/>
        </p:spPr>
        <p:txBody>
          <a:bodyPr wrap="square" lIns="0" tIns="0" rIns="0" bIns="0" rtlCol="0">
            <a:noAutofit/>
          </a:bodyPr>
          <a:lstStyle/>
          <a:p>
            <a:pPr>
              <a:lnSpc>
                <a:spcPct val="110000"/>
              </a:lnSpc>
            </a:pPr>
            <a:r>
              <a:rPr lang="en-US" sz="800"/>
              <a:t>Restricted Use Legend and Disclaimer: The distribution of this material is limited to members of the [Board of Directors, Office of the Chief Executive, Entergy management, Corporate Risk Committee] and their designees. The information included herein is prepared solely for internal use. It may include information based on assumptions and hypothetical scenarios not representative of current business plans. These hypothetical scenarios do not represent any or all current or future Entergy business plans but are merely estimates, projections, and discussion points. As a result, actual outcomes may differ. This information may also include commercially sensitive proprietary information, legal advice from counsel, and/or other confidential non-public information not appropriate for general distribution. </a:t>
            </a:r>
          </a:p>
        </p:txBody>
      </p:sp>
    </p:spTree>
    <p:extLst>
      <p:ext uri="{BB962C8B-B14F-4D97-AF65-F5344CB8AC3E}">
        <p14:creationId xmlns:p14="http://schemas.microsoft.com/office/powerpoint/2010/main" val="2793133521"/>
      </p:ext>
    </p:extLst>
  </p:cSld>
  <p:clrMapOvr>
    <a:masterClrMapping/>
  </p:clrMapOvr>
</p:sld>
</file>

<file path=ppt/theme/theme1.xml><?xml version="1.0" encoding="utf-8"?>
<a:theme xmlns:a="http://schemas.openxmlformats.org/drawingml/2006/main" name="Entergy template">
  <a:themeElements>
    <a:clrScheme name="Entergy">
      <a:dk1>
        <a:srgbClr val="000000"/>
      </a:dk1>
      <a:lt1>
        <a:srgbClr val="FFFFFF"/>
      </a:lt1>
      <a:dk2>
        <a:srgbClr val="8026FF"/>
      </a:dk2>
      <a:lt2>
        <a:srgbClr val="FF1A58"/>
      </a:lt2>
      <a:accent1>
        <a:srgbClr val="6E6E6E"/>
      </a:accent1>
      <a:accent2>
        <a:srgbClr val="00598A"/>
      </a:accent2>
      <a:accent3>
        <a:srgbClr val="0091DA"/>
      </a:accent3>
      <a:accent4>
        <a:srgbClr val="00C1C6"/>
      </a:accent4>
      <a:accent5>
        <a:srgbClr val="4FB947"/>
      </a:accent5>
      <a:accent6>
        <a:srgbClr val="FF831C"/>
      </a:accent6>
      <a:hlink>
        <a:srgbClr val="0091DA"/>
      </a:hlink>
      <a:folHlink>
        <a:srgbClr val="4024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Gray">
      <a:srgbClr val="B0B0B0"/>
    </a:custClr>
    <a:custClr name="Dark Red">
      <a:srgbClr val="AD0047"/>
    </a:custClr>
    <a:custClr name="Dark Violet">
      <a:srgbClr val="402491"/>
    </a:custClr>
  </a:custClrLst>
  <a:extLst>
    <a:ext uri="{05A4C25C-085E-4340-85A3-A5531E510DB2}">
      <thm15:themeFamily xmlns:thm15="http://schemas.microsoft.com/office/thememl/2012/main" name="06.26.2026_ClimateCommitteeMtgJuly30_NP_DC" id="{1734C5BC-CD84-4372-A7A7-5634153CC81A}" vid="{AC6CC3DA-B8C8-4EB3-9DCB-7FE342E1EB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259A7BD8E11F42A4966F0ED3AA861B" ma:contentTypeVersion="17" ma:contentTypeDescription="Create a new document." ma:contentTypeScope="" ma:versionID="6e180cfd264dd0c9a4a698be58763ee0">
  <xsd:schema xmlns:xsd="http://www.w3.org/2001/XMLSchema" xmlns:xs="http://www.w3.org/2001/XMLSchema" xmlns:p="http://schemas.microsoft.com/office/2006/metadata/properties" xmlns:ns1="http://schemas.microsoft.com/sharepoint/v3" xmlns:ns2="cbe38cb1-9ead-4d74-832f-5d6d13cb6ed6" xmlns:ns3="753b9d35-b55e-4e0a-9f8a-789141f09859" targetNamespace="http://schemas.microsoft.com/office/2006/metadata/properties" ma:root="true" ma:fieldsID="71df964c80c040cf5c8a9f9d8a59d72c" ns1:_="" ns2:_="" ns3:_="">
    <xsd:import namespace="http://schemas.microsoft.com/sharepoint/v3"/>
    <xsd:import namespace="cbe38cb1-9ead-4d74-832f-5d6d13cb6ed6"/>
    <xsd:import namespace="753b9d35-b55e-4e0a-9f8a-789141f0985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be38cb1-9ead-4d74-832f-5d6d13cb6ed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68c2d8e-49e9-4a0e-b321-1f2a931403cd"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3b9d35-b55e-4e0a-9f8a-789141f0985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5363c77-f564-4d32-8b01-103e38c08c41}" ma:internalName="TaxCatchAll" ma:showField="CatchAllData" ma:web="753b9d35-b55e-4e0a-9f8a-789141f098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TaxCatchAll xmlns="753b9d35-b55e-4e0a-9f8a-789141f09859" xsi:nil="true"/>
    <lcf76f155ced4ddcb4097134ff3c332f xmlns="cbe38cb1-9ead-4d74-832f-5d6d13cb6ed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381D83-DE56-4A80-A1D9-CCA5B5AD6F9F}">
  <ds:schemaRefs>
    <ds:schemaRef ds:uri="753b9d35-b55e-4e0a-9f8a-789141f09859"/>
    <ds:schemaRef ds:uri="cbe38cb1-9ead-4d74-832f-5d6d13cb6e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4B1796C-A213-4D56-9C72-0E4CE82F6568}">
  <ds:schemaRefs>
    <ds:schemaRef ds:uri="753b9d35-b55e-4e0a-9f8a-789141f09859"/>
    <ds:schemaRef ds:uri="cbe38cb1-9ead-4d74-832f-5d6d13cb6e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8BDFDDE-E290-4D91-B6A3-181E586EC1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117</TotalTime>
  <Words>482</Words>
  <Application>Microsoft Office PowerPoint</Application>
  <PresentationFormat>Widescreen</PresentationFormat>
  <Paragraphs>66</Paragraphs>
  <Slides>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72 Condensed</vt:lpstr>
      <vt:lpstr>Aptos</vt:lpstr>
      <vt:lpstr>Arial</vt:lpstr>
      <vt:lpstr>Calibri</vt:lpstr>
      <vt:lpstr>Segoe UI</vt:lpstr>
      <vt:lpstr>Entergy template</vt:lpstr>
      <vt:lpstr>Tropical Storm Arthur  Joint Climate Change and Sustainability and Public Works, Sanitation and Environment Committee  New Orleans City Council</vt:lpstr>
      <vt:lpstr>ENO Electric System</vt:lpstr>
      <vt:lpstr>Tropical Storm Arthur – June 18, 2026 </vt:lpstr>
      <vt:lpstr>None of the Poles Installed During Phase 1 Resiliency Were Impacted Despite Nearby Damage </vt:lpstr>
      <vt:lpstr>SWB Power Complex</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Armando, Scott</dc:creator>
  <cp:lastModifiedBy>Williams, Sharonda</cp:lastModifiedBy>
  <cp:revision>8</cp:revision>
  <dcterms:created xsi:type="dcterms:W3CDTF">2022-08-16T20:04:08Z</dcterms:created>
  <dcterms:modified xsi:type="dcterms:W3CDTF">2026-06-29T16:13:57Z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91f082-e357-48ae-be1c-7e151bab59c6_Enabled">
    <vt:lpwstr>true</vt:lpwstr>
  </property>
  <property fmtid="{D5CDD505-2E9C-101B-9397-08002B2CF9AE}" pid="3" name="MSIP_Label_4391f082-e357-48ae-be1c-7e151bab59c6_SetDate">
    <vt:lpwstr>2022-02-07T13:58:53Z</vt:lpwstr>
  </property>
  <property fmtid="{D5CDD505-2E9C-101B-9397-08002B2CF9AE}" pid="4" name="MSIP_Label_4391f082-e357-48ae-be1c-7e151bab59c6_Method">
    <vt:lpwstr>Standard</vt:lpwstr>
  </property>
  <property fmtid="{D5CDD505-2E9C-101B-9397-08002B2CF9AE}" pid="5" name="MSIP_Label_4391f082-e357-48ae-be1c-7e151bab59c6_Name">
    <vt:lpwstr>4391f082-e357-48ae-be1c-7e151bab59c6</vt:lpwstr>
  </property>
  <property fmtid="{D5CDD505-2E9C-101B-9397-08002B2CF9AE}" pid="6" name="MSIP_Label_4391f082-e357-48ae-be1c-7e151bab59c6_SiteId">
    <vt:lpwstr>e0c13469-6a2d-4ac3-835b-8ec9ed03c9a7</vt:lpwstr>
  </property>
  <property fmtid="{D5CDD505-2E9C-101B-9397-08002B2CF9AE}" pid="7" name="MSIP_Label_4391f082-e357-48ae-be1c-7e151bab59c6_ActionId">
    <vt:lpwstr>2e535c8a-7838-4009-a3c9-b96b5299e60f</vt:lpwstr>
  </property>
  <property fmtid="{D5CDD505-2E9C-101B-9397-08002B2CF9AE}" pid="8" name="MSIP_Label_4391f082-e357-48ae-be1c-7e151bab59c6_ContentBits">
    <vt:lpwstr>0</vt:lpwstr>
  </property>
  <property fmtid="{D5CDD505-2E9C-101B-9397-08002B2CF9AE}" pid="9" name="ContentTypeId">
    <vt:lpwstr>0x01010014259A7BD8E11F42A4966F0ED3AA861B</vt:lpwstr>
  </property>
  <property fmtid="{D5CDD505-2E9C-101B-9397-08002B2CF9AE}" pid="10" name="MediaServiceImageTags">
    <vt:lpwstr/>
  </property>
</Properties>
</file>