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80" r:id="rId4"/>
    <p:sldId id="265" r:id="rId5"/>
    <p:sldId id="266" r:id="rId6"/>
    <p:sldId id="283" r:id="rId7"/>
    <p:sldId id="284" r:id="rId8"/>
    <p:sldId id="262" r:id="rId9"/>
    <p:sldId id="258" r:id="rId10"/>
    <p:sldId id="281" r:id="rId11"/>
    <p:sldId id="282" r:id="rId12"/>
    <p:sldId id="275" r:id="rId13"/>
    <p:sldId id="274" r:id="rId14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6"/>
      <p:bold r:id="rId17"/>
      <p:italic r:id="rId18"/>
      <p:boldItalic r:id="rId19"/>
    </p:embeddedFont>
    <p:embeddedFont>
      <p:font typeface="Roboto Slab" pitchFamily="2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5D904BC-5B8B-3F2E-9A03-31F28A6BE907}" name="Marie Kerrin" initials="MK" userId="S::mkerrin@cityofno.com::8b4c959d-ae99-4f57-9c80-55cde01f26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66"/>
    <a:srgbClr val="7F8F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EDEE8-E5C7-776D-4B76-4FF23FFEDEAC}" v="282" dt="2026-06-26T14:11:21.116"/>
    <p1510:client id="{D1D5C771-C07F-036D-9312-7C9547D5F3DB}" v="284" dt="2026-06-26T16:50:13.249"/>
  </p1510:revLst>
</p1510:revInfo>
</file>

<file path=ppt/tableStyles.xml><?xml version="1.0" encoding="utf-8"?>
<a:tblStyleLst xmlns:a="http://schemas.openxmlformats.org/drawingml/2006/main" def="{A8B418A5-514D-49D9-8FCD-1A662073BD81}">
  <a:tblStyle styleId="{A8B418A5-514D-49D9-8FCD-1A662073BD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_109_4079062C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olagov-my.sharepoint.com/personal/mkerrin_cityofno_com/Documents/Attachments/2025%20Filings%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Admissions Most</a:t>
            </a:r>
            <a:r>
              <a:rPr lang="en-US" sz="1600" b="1" baseline="0"/>
              <a:t> Common Charges</a:t>
            </a:r>
            <a:endParaRPr lang="en-US" sz="16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'Tables and Charts'!$B$170:$B$174</c:f>
              <c:strCache>
                <c:ptCount val="5"/>
                <c:pt idx="0">
                  <c:v>Theft</c:v>
                </c:pt>
                <c:pt idx="1">
                  <c:v>Trespassing</c:v>
                </c:pt>
                <c:pt idx="2">
                  <c:v>Property Damage</c:v>
                </c:pt>
                <c:pt idx="3">
                  <c:v>Disturbing the Peace</c:v>
                </c:pt>
                <c:pt idx="4">
                  <c:v>Noise Complaints</c:v>
                </c:pt>
              </c:strCache>
            </c:strRef>
          </c:cat>
          <c:val>
            <c:numRef>
              <c:f>'Tables and Charts'!$D$170:$D$174</c:f>
              <c:numCache>
                <c:formatCode>0%</c:formatCode>
                <c:ptCount val="5"/>
                <c:pt idx="0">
                  <c:v>0.30588235294117649</c:v>
                </c:pt>
                <c:pt idx="1">
                  <c:v>0.18823529411764706</c:v>
                </c:pt>
                <c:pt idx="2">
                  <c:v>0.14117647058823529</c:v>
                </c:pt>
                <c:pt idx="3">
                  <c:v>0.14117647058823529</c:v>
                </c:pt>
                <c:pt idx="4">
                  <c:v>0.12941176470588237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98-439C-A8D6-0E506DFC58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61468767"/>
        <c:axId val="1061476447"/>
      </c:barChart>
      <c:catAx>
        <c:axId val="1061468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1476447"/>
        <c:crosses val="autoZero"/>
        <c:auto val="1"/>
        <c:lblAlgn val="ctr"/>
        <c:lblOffset val="100"/>
        <c:noMultiLvlLbl val="0"/>
      </c:catAx>
      <c:valAx>
        <c:axId val="106147644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1468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MTCNO CASE</a:t>
            </a:r>
            <a:r>
              <a:rPr lang="en-US" baseline="0"/>
              <a:t> FILINGS</a:t>
            </a:r>
            <a:r>
              <a:rPr lang="en-US"/>
              <a:t>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280307190347318"/>
          <c:y val="0.16449128115046266"/>
          <c:w val="0.86497462817147852"/>
          <c:h val="0.6164201947055787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Misdemeanor Cases Filed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Sheet2!$A$2:$A$4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Sheet2!$B$2:$B$4</c:f>
              <c:numCache>
                <c:formatCode>General</c:formatCode>
                <c:ptCount val="3"/>
                <c:pt idx="0">
                  <c:v>3365</c:v>
                </c:pt>
                <c:pt idx="1">
                  <c:v>3826</c:v>
                </c:pt>
                <c:pt idx="2">
                  <c:v>3508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21-4A3A-BABB-FD3CD3C7BF14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Traffic Cases Filed 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Sheet2!$A$2:$A$4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Sheet2!$C$2:$C$4</c:f>
              <c:numCache>
                <c:formatCode>General</c:formatCode>
                <c:ptCount val="3"/>
                <c:pt idx="0">
                  <c:v>11338</c:v>
                </c:pt>
                <c:pt idx="1">
                  <c:v>19472</c:v>
                </c:pt>
                <c:pt idx="2">
                  <c:v>22311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21-4A3A-BABB-FD3CD3C7BF14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DUI  Cases Filed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Sheet2!$A$2:$A$4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Sheet2!$D$2:$D$4</c:f>
              <c:numCache>
                <c:formatCode>General</c:formatCode>
                <c:ptCount val="3"/>
                <c:pt idx="0">
                  <c:v>218</c:v>
                </c:pt>
                <c:pt idx="1">
                  <c:v>316</c:v>
                </c:pt>
                <c:pt idx="2">
                  <c:v>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21-4A3A-BABB-FD3CD3C7BF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95585023"/>
        <c:axId val="1795585503"/>
        <c:axId val="0"/>
      </c:bar3DChart>
      <c:catAx>
        <c:axId val="1795585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5585503"/>
        <c:crosses val="autoZero"/>
        <c:auto val="1"/>
        <c:lblAlgn val="ctr"/>
        <c:lblOffset val="100"/>
        <c:noMultiLvlLbl val="0"/>
      </c:catAx>
      <c:valAx>
        <c:axId val="1795585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55850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c6f73a0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c6f73a0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73a04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73a04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08BBA012-C52F-BB66-8664-94A53C241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73a04f_0_9:notes">
            <a:extLst>
              <a:ext uri="{FF2B5EF4-FFF2-40B4-BE49-F238E27FC236}">
                <a16:creationId xmlns:a16="http://schemas.microsoft.com/office/drawing/2014/main" id="{2DA97EB7-B72C-978A-A341-D74C3250DD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73a04f_0_9:notes">
            <a:extLst>
              <a:ext uri="{FF2B5EF4-FFF2-40B4-BE49-F238E27FC236}">
                <a16:creationId xmlns:a16="http://schemas.microsoft.com/office/drawing/2014/main" id="{CE4ABD47-656D-FBB1-1F9E-B5D3E6412A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9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28700c08a_0_1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28700c08a_0_1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73a04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73a04f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>
          <a:extLst>
            <a:ext uri="{FF2B5EF4-FFF2-40B4-BE49-F238E27FC236}">
              <a16:creationId xmlns:a16="http://schemas.microsoft.com/office/drawing/2014/main" id="{DA31D4AF-E037-CF45-D4A2-0B3E00EBB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6f73a04f_0_9:notes">
            <a:extLst>
              <a:ext uri="{FF2B5EF4-FFF2-40B4-BE49-F238E27FC236}">
                <a16:creationId xmlns:a16="http://schemas.microsoft.com/office/drawing/2014/main" id="{11C6EF26-3F7C-37B1-6C29-90D98C32F4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6f73a04f_0_9:notes">
            <a:extLst>
              <a:ext uri="{FF2B5EF4-FFF2-40B4-BE49-F238E27FC236}">
                <a16:creationId xmlns:a16="http://schemas.microsoft.com/office/drawing/2014/main" id="{7F57DD0C-F06A-D441-4A73-147B75D98E9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425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>
          <a:extLst>
            <a:ext uri="{FF2B5EF4-FFF2-40B4-BE49-F238E27FC236}">
              <a16:creationId xmlns:a16="http://schemas.microsoft.com/office/drawing/2014/main" id="{F45C99BC-0991-306A-89A6-392FC2C1C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28700c08a_0_1180:notes">
            <a:extLst>
              <a:ext uri="{FF2B5EF4-FFF2-40B4-BE49-F238E27FC236}">
                <a16:creationId xmlns:a16="http://schemas.microsoft.com/office/drawing/2014/main" id="{CC1A65C8-8782-4959-625F-D811CC6FB2B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28700c08a_0_1180:notes">
            <a:extLst>
              <a:ext uri="{FF2B5EF4-FFF2-40B4-BE49-F238E27FC236}">
                <a16:creationId xmlns:a16="http://schemas.microsoft.com/office/drawing/2014/main" id="{01AF24FE-B9E0-4AF7-0F72-25C8BE18311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63126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>
          <a:extLst>
            <a:ext uri="{FF2B5EF4-FFF2-40B4-BE49-F238E27FC236}">
              <a16:creationId xmlns:a16="http://schemas.microsoft.com/office/drawing/2014/main" id="{73F14484-1EB3-91ED-21FD-A3B63834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28700c08a_0_1168:notes">
            <a:extLst>
              <a:ext uri="{FF2B5EF4-FFF2-40B4-BE49-F238E27FC236}">
                <a16:creationId xmlns:a16="http://schemas.microsoft.com/office/drawing/2014/main" id="{160A27AE-80E4-D7ED-7689-F8CB6EAE99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28700c08a_0_1168:notes">
            <a:extLst>
              <a:ext uri="{FF2B5EF4-FFF2-40B4-BE49-F238E27FC236}">
                <a16:creationId xmlns:a16="http://schemas.microsoft.com/office/drawing/2014/main" id="{8095877D-01EE-C261-6672-CB8FC92CFB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5640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f28700c08a_0_1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f28700c08a_0_1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2400"/>
              <a:buFont typeface="Roboto Slab"/>
              <a:buNone/>
              <a:defRPr sz="2400">
                <a:solidFill>
                  <a:srgbClr val="FFD966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13000"/>
              <a:buNone/>
              <a:defRPr sz="13000">
                <a:solidFill>
                  <a:srgbClr val="FFD96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dk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D966"/>
              </a:buClr>
              <a:buSzPts val="2100"/>
              <a:buNone/>
              <a:defRPr sz="2100">
                <a:solidFill>
                  <a:srgbClr val="FFD96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487737" y="442654"/>
            <a:ext cx="817608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"/>
              <a:t>Municipal and Traffic Court of New Orleans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1086452" y="3796506"/>
            <a:ext cx="688068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70000"/>
              </a:lnSpc>
            </a:pPr>
            <a:r>
              <a:rPr lang="en" sz="2000"/>
              <a:t>Criminal Justice Committee of the City Council</a:t>
            </a:r>
            <a:endParaRPr lang="en-US" sz="2000"/>
          </a:p>
          <a:p>
            <a:pPr marL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6.29.2026</a:t>
            </a:r>
          </a:p>
        </p:txBody>
      </p:sp>
      <p:cxnSp>
        <p:nvCxnSpPr>
          <p:cNvPr id="58" name="Google Shape;58;p13"/>
          <p:cNvCxnSpPr/>
          <p:nvPr/>
        </p:nvCxnSpPr>
        <p:spPr>
          <a:xfrm>
            <a:off x="4363378" y="3837203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F108E63-364E-1C8D-C426-B8F854DEA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540" y="2123394"/>
            <a:ext cx="1553936" cy="146168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1B5DE01B-231A-0187-8E50-A9F2018B1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>
            <a:extLst>
              <a:ext uri="{FF2B5EF4-FFF2-40B4-BE49-F238E27FC236}">
                <a16:creationId xmlns:a16="http://schemas.microsoft.com/office/drawing/2014/main" id="{8B419BA6-D545-B33A-8238-3F8660562F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7900" y="382828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D966"/>
                </a:solidFill>
              </a:rPr>
              <a:t>Municipal and Traffic Court of New Orleans</a:t>
            </a:r>
            <a:endParaRPr sz="3100">
              <a:solidFill>
                <a:srgbClr val="FFD966"/>
              </a:solidFill>
            </a:endParaRPr>
          </a:p>
        </p:txBody>
      </p:sp>
      <p:cxnSp>
        <p:nvCxnSpPr>
          <p:cNvPr id="74" name="Google Shape;74;p15">
            <a:extLst>
              <a:ext uri="{FF2B5EF4-FFF2-40B4-BE49-F238E27FC236}">
                <a16:creationId xmlns:a16="http://schemas.microsoft.com/office/drawing/2014/main" id="{9917E644-0CBD-0920-090F-208120FAA3BF}"/>
              </a:ext>
            </a:extLst>
          </p:cNvPr>
          <p:cNvCxnSpPr/>
          <p:nvPr/>
        </p:nvCxnSpPr>
        <p:spPr>
          <a:xfrm>
            <a:off x="4359588" y="1178071"/>
            <a:ext cx="424800" cy="0"/>
          </a:xfrm>
          <a:prstGeom prst="straightConnector1">
            <a:avLst/>
          </a:prstGeom>
          <a:noFill/>
          <a:ln w="38100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B5DDCD7-6DD0-9BD7-EDD1-DAA1F60541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20172"/>
              </p:ext>
            </p:extLst>
          </p:nvPr>
        </p:nvGraphicFramePr>
        <p:xfrm>
          <a:off x="960269" y="1432008"/>
          <a:ext cx="7229074" cy="3051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3944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>
          <a:extLst>
            <a:ext uri="{FF2B5EF4-FFF2-40B4-BE49-F238E27FC236}">
              <a16:creationId xmlns:a16="http://schemas.microsoft.com/office/drawing/2014/main" id="{D1C10522-5CF3-27F3-7673-CCAB11795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>
            <a:extLst>
              <a:ext uri="{FF2B5EF4-FFF2-40B4-BE49-F238E27FC236}">
                <a16:creationId xmlns:a16="http://schemas.microsoft.com/office/drawing/2014/main" id="{373A6039-C677-F37E-9A43-99C4488DB4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9158909" cy="5143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algn="ctr"/>
            <a:r>
              <a:rPr lang="en" sz="4400">
                <a:solidFill>
                  <a:srgbClr val="FFD966"/>
                </a:solidFill>
              </a:rPr>
              <a:t>Online Case Resolution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D48450-0976-8BD9-A814-89A976AA0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317" y="660446"/>
            <a:ext cx="1341665" cy="12575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60812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>
          <a:extLst>
            <a:ext uri="{FF2B5EF4-FFF2-40B4-BE49-F238E27FC236}">
              <a16:creationId xmlns:a16="http://schemas.microsoft.com/office/drawing/2014/main" id="{E69AE6E6-8F34-362B-C5C8-7C498D35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>
            <a:extLst>
              <a:ext uri="{FF2B5EF4-FFF2-40B4-BE49-F238E27FC236}">
                <a16:creationId xmlns:a16="http://schemas.microsoft.com/office/drawing/2014/main" id="{BE9DA8D2-0C79-2B88-8651-CDED3FEB08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3113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algn="ctr"/>
            <a:r>
              <a:rPr lang="en" sz="3000">
                <a:solidFill>
                  <a:srgbClr val="FFD966"/>
                </a:solidFill>
              </a:rPr>
              <a:t>Additional MTCNO Updates</a:t>
            </a:r>
            <a:endParaRPr lang="en-US"/>
          </a:p>
        </p:txBody>
      </p:sp>
      <p:sp>
        <p:nvSpPr>
          <p:cNvPr id="105" name="Google Shape;105;p18">
            <a:extLst>
              <a:ext uri="{FF2B5EF4-FFF2-40B4-BE49-F238E27FC236}">
                <a16:creationId xmlns:a16="http://schemas.microsoft.com/office/drawing/2014/main" id="{90C9F82F-A885-9994-E4C6-9EA794FD6C13}"/>
              </a:ext>
            </a:extLst>
          </p:cNvPr>
          <p:cNvSpPr txBox="1"/>
          <p:nvPr/>
        </p:nvSpPr>
        <p:spPr>
          <a:xfrm>
            <a:off x="206925" y="1502585"/>
            <a:ext cx="8704500" cy="3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spcBef>
                <a:spcPts val="1000"/>
              </a:spcBef>
              <a:buClr>
                <a:srgbClr val="305699"/>
              </a:buClr>
              <a:buSzPts val="1800"/>
              <a:buFont typeface="Roboto"/>
              <a:buChar char="●"/>
            </a:pPr>
            <a:r>
              <a:rPr lang="en" sz="2400">
                <a:solidFill>
                  <a:srgbClr val="305699"/>
                </a:solidFill>
                <a:latin typeface="Roboto"/>
                <a:ea typeface="Roboto"/>
                <a:cs typeface="Roboto"/>
                <a:sym typeface="Roboto"/>
              </a:rPr>
              <a:t>Returned to 727 S. Broad in January 2026</a:t>
            </a:r>
            <a:endParaRPr lang="en" sz="2400">
              <a:solidFill>
                <a:srgbClr val="305699"/>
              </a:solidFill>
              <a:latin typeface="Roboto"/>
              <a:ea typeface="Roboto"/>
              <a:cs typeface="Roboto"/>
            </a:endParaRPr>
          </a:p>
          <a:p>
            <a:pPr marL="457200" indent="-342900">
              <a:spcBef>
                <a:spcPts val="1000"/>
              </a:spcBef>
              <a:buClr>
                <a:srgbClr val="305699"/>
              </a:buClr>
              <a:buSzPts val="1800"/>
              <a:buFont typeface="Roboto"/>
              <a:buChar char="●"/>
            </a:pPr>
            <a:r>
              <a:rPr lang="en" sz="2400">
                <a:solidFill>
                  <a:srgbClr val="305699"/>
                </a:solidFill>
                <a:latin typeface="Roboto"/>
                <a:ea typeface="Roboto"/>
                <a:cs typeface="Roboto"/>
              </a:rPr>
              <a:t>Judicial Reductions</a:t>
            </a:r>
          </a:p>
          <a:p>
            <a:pPr marL="457200" lvl="6" indent="-342900">
              <a:spcBef>
                <a:spcPts val="1000"/>
              </a:spcBef>
              <a:buClr>
                <a:srgbClr val="305699"/>
              </a:buClr>
              <a:buSzPts val="1800"/>
              <a:buFont typeface="Roboto"/>
              <a:buChar char="●"/>
            </a:pPr>
            <a:endParaRPr lang="en" sz="1800">
              <a:solidFill>
                <a:srgbClr val="305699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638384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>
            <a:spLocks noGrp="1"/>
          </p:cNvSpPr>
          <p:nvPr>
            <p:ph type="title"/>
          </p:nvPr>
        </p:nvSpPr>
        <p:spPr>
          <a:xfrm>
            <a:off x="2034540" y="0"/>
            <a:ext cx="7112580" cy="5143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r>
              <a:rPr lang="en" sz="3000" u="sng">
                <a:solidFill>
                  <a:srgbClr val="FFD966"/>
                </a:solidFill>
              </a:rPr>
              <a:t>Contact</a:t>
            </a:r>
            <a:br>
              <a:rPr lang="en" sz="3000" u="sng" dirty="0">
                <a:solidFill>
                  <a:srgbClr val="FFD966"/>
                </a:solidFill>
              </a:rPr>
            </a:br>
            <a:br>
              <a:rPr lang="en" sz="3000" u="sng" dirty="0"/>
            </a:br>
            <a:r>
              <a:rPr lang="en" sz="1600">
                <a:solidFill>
                  <a:schemeClr val="accent6">
                    <a:lumMod val="76000"/>
                  </a:schemeClr>
                </a:solidFill>
              </a:rPr>
              <a:t>Chief Judge Robert E. Jones</a:t>
            </a:r>
            <a:r>
              <a:rPr lang="en" sz="1600"/>
              <a:t>, Administrative Judge of MTCNO</a:t>
            </a:r>
            <a:br>
              <a:rPr lang="en" sz="1600" dirty="0"/>
            </a:br>
            <a:r>
              <a:rPr lang="en" sz="1600"/>
              <a:t>rejones@nola.gov</a:t>
            </a:r>
            <a:br>
              <a:rPr lang="en" sz="1600" u="sng" dirty="0"/>
            </a:br>
            <a:endParaRPr lang="en" sz="1600" u="sng"/>
          </a:p>
          <a:p>
            <a:r>
              <a:rPr lang="en" sz="1600">
                <a:solidFill>
                  <a:schemeClr val="accent6">
                    <a:lumMod val="76000"/>
                  </a:schemeClr>
                </a:solidFill>
              </a:rPr>
              <a:t>Monique M. Boissiere</a:t>
            </a:r>
            <a:r>
              <a:rPr lang="en" sz="1600"/>
              <a:t>, Judicial Administrator</a:t>
            </a:r>
            <a:br>
              <a:rPr lang="en" sz="1600" dirty="0"/>
            </a:br>
            <a:r>
              <a:rPr lang="en" sz="1600">
                <a:solidFill>
                  <a:schemeClr val="tx1"/>
                </a:solidFill>
              </a:rPr>
              <a:t>monique.boissiere@nola.gov</a:t>
            </a:r>
            <a:br>
              <a:rPr lang="en" sz="1600" dirty="0"/>
            </a:br>
            <a:r>
              <a:rPr lang="en" sz="1600"/>
              <a:t>504-658-9709</a:t>
            </a:r>
            <a:br>
              <a:rPr lang="en" sz="1600" dirty="0"/>
            </a:br>
            <a:br>
              <a:rPr lang="en" sz="1600" dirty="0"/>
            </a:br>
            <a:r>
              <a:rPr lang="en" sz="1600">
                <a:solidFill>
                  <a:schemeClr val="accent6">
                    <a:lumMod val="76000"/>
                  </a:schemeClr>
                </a:solidFill>
              </a:rPr>
              <a:t>Christopher P. Sens</a:t>
            </a:r>
            <a:r>
              <a:rPr lang="en" sz="1600">
                <a:solidFill>
                  <a:schemeClr val="tx1"/>
                </a:solidFill>
              </a:rPr>
              <a:t>, Clerk of Court</a:t>
            </a:r>
            <a:endParaRPr lang="en-US" sz="1600">
              <a:solidFill>
                <a:schemeClr val="tx1"/>
              </a:solidFill>
            </a:endParaRPr>
          </a:p>
          <a:p>
            <a:r>
              <a:rPr lang="en" sz="1600">
                <a:solidFill>
                  <a:schemeClr val="tx1"/>
                </a:solidFill>
              </a:rPr>
              <a:t>cpsens@nola.gov</a:t>
            </a:r>
            <a:endParaRPr lang="en-US" sz="1600">
              <a:solidFill>
                <a:schemeClr val="tx1"/>
              </a:solidFill>
            </a:endParaRPr>
          </a:p>
          <a:p>
            <a:r>
              <a:rPr lang="en" sz="1600">
                <a:solidFill>
                  <a:schemeClr val="tx1"/>
                </a:solidFill>
              </a:rPr>
              <a:t>504-658-9772</a:t>
            </a:r>
            <a:br>
              <a:rPr lang="en" sz="1600" dirty="0"/>
            </a:br>
            <a:br>
              <a:rPr lang="en" sz="1600" dirty="0"/>
            </a:br>
            <a:r>
              <a:rPr lang="en" sz="1600">
                <a:solidFill>
                  <a:schemeClr val="accent6">
                    <a:lumMod val="76000"/>
                  </a:schemeClr>
                </a:solidFill>
              </a:rPr>
              <a:t>Marie Kerrin</a:t>
            </a:r>
            <a:r>
              <a:rPr lang="en" sz="1600">
                <a:solidFill>
                  <a:schemeClr val="tx1"/>
                </a:solidFill>
              </a:rPr>
              <a:t>, Community Court Director</a:t>
            </a:r>
            <a:endParaRPr sz="160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tx1"/>
                </a:solidFill>
              </a:rPr>
              <a:t>marie.kerrin@nola.gov</a:t>
            </a:r>
            <a:endParaRPr sz="1600">
              <a:solidFill>
                <a:schemeClr val="tx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tx1"/>
                </a:solidFill>
              </a:rPr>
              <a:t>504-813-2128</a:t>
            </a:r>
            <a:endParaRPr sz="160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1984-CB58-675A-0718-EFE38252E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89" y="400731"/>
            <a:ext cx="1733550" cy="16249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Google Shape;63;p14"/>
          <p:cNvCxnSpPr/>
          <p:nvPr/>
        </p:nvCxnSpPr>
        <p:spPr>
          <a:xfrm>
            <a:off x="272050" y="1193450"/>
            <a:ext cx="8626200" cy="0"/>
          </a:xfrm>
          <a:prstGeom prst="straightConnector1">
            <a:avLst/>
          </a:prstGeom>
          <a:noFill/>
          <a:ln w="38100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4" name="Google Shape;64;p14"/>
          <p:cNvSpPr txBox="1"/>
          <p:nvPr/>
        </p:nvSpPr>
        <p:spPr>
          <a:xfrm>
            <a:off x="270870" y="1362075"/>
            <a:ext cx="7388171" cy="3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76250" indent="-342900">
              <a:buClr>
                <a:srgbClr val="FFFFFF"/>
              </a:buClr>
              <a:buSzPts val="1500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</a:rPr>
              <a:t>Communtiy Court </a:t>
            </a:r>
            <a:endParaRPr lang="en-US" sz="2400">
              <a:solidFill>
                <a:schemeClr val="dk1"/>
              </a:solidFill>
              <a:ea typeface="Roboto"/>
            </a:endParaRPr>
          </a:p>
          <a:p>
            <a:pPr marL="476250" indent="-342900">
              <a:buClr>
                <a:srgbClr val="FFFFFF"/>
              </a:buClr>
              <a:buSzPts val="1500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</a:rPr>
              <a:t>Quarterly Report of Filings and Dispositions</a:t>
            </a:r>
            <a:endParaRPr lang="en-US" sz="2400">
              <a:solidFill>
                <a:schemeClr val="dk1"/>
              </a:solidFill>
              <a:ea typeface="Roboto"/>
            </a:endParaRPr>
          </a:p>
          <a:p>
            <a:pPr marL="476250" indent="-342900">
              <a:buClr>
                <a:schemeClr val="dk1"/>
              </a:buClr>
              <a:buSzPts val="1500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</a:rPr>
              <a:t>Online Case Resolution</a:t>
            </a:r>
          </a:p>
          <a:p>
            <a:pPr marL="476250" indent="-342900">
              <a:buClr>
                <a:schemeClr val="dk1"/>
              </a:buClr>
              <a:buSzPts val="1500"/>
              <a:buAutoNum type="arabicPeriod"/>
            </a:pPr>
            <a:r>
              <a:rPr lang="en" sz="2400">
                <a:solidFill>
                  <a:schemeClr val="dk1"/>
                </a:solidFill>
                <a:latin typeface="Roboto"/>
                <a:ea typeface="Roboto"/>
                <a:cs typeface="Roboto"/>
              </a:rPr>
              <a:t>Additional Updates</a:t>
            </a:r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271770" y="185905"/>
            <a:ext cx="32334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D966"/>
                </a:solidFill>
              </a:rPr>
              <a:t>Overview</a:t>
            </a:r>
            <a:endParaRPr>
              <a:solidFill>
                <a:srgbClr val="FFD9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>
          <a:extLst>
            <a:ext uri="{FF2B5EF4-FFF2-40B4-BE49-F238E27FC236}">
              <a16:creationId xmlns:a16="http://schemas.microsoft.com/office/drawing/2014/main" id="{CBF99B75-099C-1284-03D9-EE0D6975D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28C3E6C-4FD8-C2A9-5C43-ACA3A687539B}"/>
              </a:ext>
            </a:extLst>
          </p:cNvPr>
          <p:cNvSpPr txBox="1">
            <a:spLocks/>
          </p:cNvSpPr>
          <p:nvPr/>
        </p:nvSpPr>
        <p:spPr>
          <a:xfrm>
            <a:off x="628650" y="44387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1pPr>
            <a:lvl2pPr marL="342900" marR="0" lvl="1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2pPr>
            <a:lvl3pPr marL="685800" marR="0" lvl="2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3pPr>
            <a:lvl4pPr marL="1028700" marR="0" lvl="3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4pPr>
            <a:lvl5pPr marL="1371600" marR="0" lvl="4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5pPr>
            <a:lvl6pPr marL="1714500" marR="0" lvl="5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6pPr>
            <a:lvl7pPr marL="2057400" marR="0" lvl="6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7pPr>
            <a:lvl8pPr marL="2400300" marR="0" lvl="7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8pPr>
            <a:lvl9pPr marL="2743200" marR="0" lvl="8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135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Roboto Slab"/>
              </a:defRPr>
            </a:lvl9pPr>
          </a:lstStyle>
          <a:p>
            <a:pPr algn="ctr"/>
            <a:r>
              <a:rPr lang="en" sz="2850" b="1">
                <a:latin typeface="Roboto Slab"/>
                <a:ea typeface="Roboto Slab"/>
                <a:cs typeface="Roboto Slab"/>
              </a:rPr>
              <a:t>Crescent City Community Court</a:t>
            </a:r>
            <a:endParaRPr lang="en-US">
              <a:cs typeface="Arial"/>
            </a:endParaRP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5A17C0-B7EE-E2FB-0EE3-56C93702F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0" y="1826795"/>
            <a:ext cx="2933700" cy="2362200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18255A4-8550-F387-0AEE-D82744F3E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440527"/>
              </p:ext>
            </p:extLst>
          </p:nvPr>
        </p:nvGraphicFramePr>
        <p:xfrm>
          <a:off x="519507" y="2081464"/>
          <a:ext cx="5763709" cy="19681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502070">
                  <a:extLst>
                    <a:ext uri="{9D8B030D-6E8A-4147-A177-3AD203B41FA5}">
                      <a16:colId xmlns:a16="http://schemas.microsoft.com/office/drawing/2014/main" val="325436629"/>
                    </a:ext>
                  </a:extLst>
                </a:gridCol>
                <a:gridCol w="1261639">
                  <a:extLst>
                    <a:ext uri="{9D8B030D-6E8A-4147-A177-3AD203B41FA5}">
                      <a16:colId xmlns:a16="http://schemas.microsoft.com/office/drawing/2014/main" val="3649754370"/>
                    </a:ext>
                  </a:extLst>
                </a:gridCol>
              </a:tblGrid>
              <a:tr h="1036320">
                <a:tc>
                  <a:txBody>
                    <a:bodyPr/>
                    <a:lstStyle/>
                    <a:p>
                      <a:pPr marL="0" algn="l" rtl="0" eaLnBrk="1" fontAlgn="ctr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2400" b="1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1261</a:t>
                      </a:r>
                      <a:r>
                        <a:rPr lang="en-US" sz="1800" b="0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 Pre-Screen Intakes Conducted</a:t>
                      </a:r>
                      <a:endParaRPr lang="en-US" sz="1400">
                        <a:solidFill>
                          <a:srgbClr val="FFD966"/>
                        </a:solidFill>
                        <a:effectLst/>
                        <a:latin typeface="Roboto"/>
                      </a:endParaRPr>
                    </a:p>
                    <a:p>
                      <a:pPr marL="0" lvl="0" algn="l">
                        <a:lnSpc>
                          <a:spcPct val="150000"/>
                        </a:lnSpc>
                        <a:buNone/>
                      </a:pPr>
                      <a:r>
                        <a:rPr lang="en-US" sz="2400" b="1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681</a:t>
                      </a:r>
                      <a:r>
                        <a:rPr lang="en-US" sz="1800" b="0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 Total Participants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endParaRPr lang="en-US" sz="1700" b="0" i="0" u="none" strike="noStrike" kern="1200" noProof="0">
                        <a:solidFill>
                          <a:srgbClr val="FFC000"/>
                        </a:solidFill>
                        <a:effectLst/>
                        <a:latin typeface="Roboto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0320"/>
                  </a:ext>
                </a:extLst>
              </a:tr>
              <a:tr h="46593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50000"/>
                        </a:lnSpc>
                        <a:buNone/>
                      </a:pPr>
                      <a:r>
                        <a:rPr lang="en-US" sz="2400" b="1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148</a:t>
                      </a:r>
                      <a:r>
                        <a:rPr lang="en-US" sz="1800" b="0" i="0" kern="1200">
                          <a:solidFill>
                            <a:srgbClr val="FFD966"/>
                          </a:solidFill>
                          <a:effectLst/>
                          <a:latin typeface="Roboto"/>
                        </a:rPr>
                        <a:t> Participants Served in 2026</a:t>
                      </a:r>
                      <a:endParaRPr lang="en-US" sz="1400">
                        <a:solidFill>
                          <a:srgbClr val="FFD966"/>
                        </a:solidFill>
                        <a:effectLst/>
                        <a:latin typeface="Roboto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buNone/>
                      </a:pPr>
                      <a:endParaRPr lang="en-US" sz="1800" b="0" i="0" kern="1200">
                        <a:solidFill>
                          <a:srgbClr val="FFC000"/>
                        </a:solidFill>
                        <a:effectLst/>
                        <a:latin typeface="Roboto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559136"/>
                  </a:ext>
                </a:extLst>
              </a:tr>
              <a:tr h="465935">
                <a:tc>
                  <a:txBody>
                    <a:bodyPr/>
                    <a:lstStyle/>
                    <a:p>
                      <a:pPr marL="0" algn="l" rtl="0" eaLnBrk="1" fontAlgn="b" latinLnBrk="0" hangingPunct="1">
                        <a:lnSpc>
                          <a:spcPct val="150000"/>
                        </a:lnSpc>
                        <a:buNone/>
                      </a:pPr>
                      <a:endParaRPr lang="en-US" sz="1800" b="0" i="0" kern="1200">
                        <a:solidFill>
                          <a:srgbClr val="FFD966"/>
                        </a:solidFill>
                        <a:effectLst/>
                        <a:latin typeface="Roboto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buNone/>
                      </a:pPr>
                      <a:endParaRPr lang="en-US" sz="1800" b="0" i="0" kern="1200">
                        <a:solidFill>
                          <a:srgbClr val="FFC000"/>
                        </a:solidFill>
                        <a:effectLst/>
                        <a:latin typeface="Roboto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47776"/>
                  </a:ext>
                </a:extLst>
              </a:tr>
            </a:tbl>
          </a:graphicData>
        </a:graphic>
      </p:graphicFrame>
      <p:pic>
        <p:nvPicPr>
          <p:cNvPr id="12" name="Picture 11" descr="A logo with a bridge and crescent moon&#10;&#10;Description automatically generated">
            <a:extLst>
              <a:ext uri="{FF2B5EF4-FFF2-40B4-BE49-F238E27FC236}">
                <a16:creationId xmlns:a16="http://schemas.microsoft.com/office/drawing/2014/main" id="{3685D96F-F623-B47B-04C5-1D89FB8DC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524" y="204537"/>
            <a:ext cx="1438275" cy="157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3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45F1E-359E-764B-9081-7C10D3C37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B0E479-A6C7-6C1F-AC2A-B0DDB8D1FDE1}"/>
              </a:ext>
            </a:extLst>
          </p:cNvPr>
          <p:cNvSpPr txBox="1"/>
          <p:nvPr/>
        </p:nvSpPr>
        <p:spPr>
          <a:xfrm>
            <a:off x="5504446" y="0"/>
            <a:ext cx="3639553" cy="5143499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AE6D53F-1406-3911-91CF-7E570BA5EC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153345"/>
              </p:ext>
            </p:extLst>
          </p:nvPr>
        </p:nvGraphicFramePr>
        <p:xfrm>
          <a:off x="293270" y="970046"/>
          <a:ext cx="4909416" cy="364667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23145">
                  <a:extLst>
                    <a:ext uri="{9D8B030D-6E8A-4147-A177-3AD203B41FA5}">
                      <a16:colId xmlns:a16="http://schemas.microsoft.com/office/drawing/2014/main" val="325436629"/>
                    </a:ext>
                  </a:extLst>
                </a:gridCol>
                <a:gridCol w="1583113">
                  <a:extLst>
                    <a:ext uri="{9D8B030D-6E8A-4147-A177-3AD203B41FA5}">
                      <a16:colId xmlns:a16="http://schemas.microsoft.com/office/drawing/2014/main" val="3649754370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2256880952"/>
                    </a:ext>
                  </a:extLst>
                </a:gridCol>
              </a:tblGrid>
              <a:tr h="64353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sng" strike="noStrike" kern="1200" noProof="0">
                          <a:solidFill>
                            <a:schemeClr val="tx1"/>
                          </a:solidFill>
                          <a:effectLst/>
                        </a:rPr>
                        <a:t>Charge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700" b="1" i="0" u="sng" strike="noStrike" kern="1200" noProof="0">
                          <a:solidFill>
                            <a:schemeClr val="tx1"/>
                          </a:solidFill>
                          <a:effectLst/>
                        </a:rPr>
                        <a:t>Count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700" b="1" i="0" u="sng" strike="noStrike" kern="1200" noProof="0">
                          <a:solidFill>
                            <a:schemeClr val="tx1"/>
                          </a:solidFill>
                          <a:effectLst/>
                        </a:rPr>
                        <a:t>Percentage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0320"/>
                  </a:ext>
                </a:extLst>
              </a:tr>
              <a:tr h="6006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Theft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31%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3559136"/>
                  </a:ext>
                </a:extLst>
              </a:tr>
              <a:tr h="6006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Trespassing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47776"/>
                  </a:ext>
                </a:extLst>
              </a:tr>
              <a:tr h="6006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Property Damage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75453"/>
                  </a:ext>
                </a:extLst>
              </a:tr>
              <a:tr h="6006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Disturbing the Peace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935800"/>
                  </a:ext>
                </a:extLst>
              </a:tr>
              <a:tr h="60062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Noise Complaints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1" i="0" u="none" strike="noStrike" kern="1200" noProof="0">
                          <a:solidFill>
                            <a:srgbClr val="FFC000"/>
                          </a:solidFill>
                          <a:effectLst/>
                        </a:rPr>
                        <a:t>13%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999963"/>
                  </a:ext>
                </a:extLst>
              </a:tr>
            </a:tbl>
          </a:graphicData>
        </a:graphic>
      </p:graphicFrame>
      <p:sp>
        <p:nvSpPr>
          <p:cNvPr id="4" name="TextBox 8">
            <a:extLst>
              <a:ext uri="{FF2B5EF4-FFF2-40B4-BE49-F238E27FC236}">
                <a16:creationId xmlns:a16="http://schemas.microsoft.com/office/drawing/2014/main" id="{AB63385A-FCBF-B7D6-DBD1-B8BD09D14313}"/>
              </a:ext>
            </a:extLst>
          </p:cNvPr>
          <p:cNvSpPr txBox="1"/>
          <p:nvPr/>
        </p:nvSpPr>
        <p:spPr>
          <a:xfrm>
            <a:off x="1124326" y="4668634"/>
            <a:ext cx="3249574" cy="253916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The data illustrates only the top 5 charges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C07CF96-D8F7-9F88-53C4-50708A326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2535705"/>
              </p:ext>
            </p:extLst>
          </p:nvPr>
        </p:nvGraphicFramePr>
        <p:xfrm>
          <a:off x="5572123" y="1380149"/>
          <a:ext cx="3573218" cy="260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64C8C134-B507-1EED-0A48-4A1EFE7B192F}"/>
              </a:ext>
            </a:extLst>
          </p:cNvPr>
          <p:cNvSpPr txBox="1">
            <a:spLocks/>
          </p:cNvSpPr>
          <p:nvPr/>
        </p:nvSpPr>
        <p:spPr>
          <a:xfrm>
            <a:off x="863266" y="242344"/>
            <a:ext cx="3638049" cy="67082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2850" b="1">
                <a:solidFill>
                  <a:srgbClr val="FFD966"/>
                </a:solidFill>
                <a:latin typeface="Roboto Slab"/>
                <a:ea typeface="Roboto Slab"/>
                <a:cs typeface="Roboto Slab"/>
              </a:rPr>
              <a:t>2025 Top Charges</a:t>
            </a:r>
            <a:endParaRPr lang="en-US" sz="1000">
              <a:solidFill>
                <a:srgbClr val="FFD96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673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DA6F3E-4FD7-F99B-47B7-59D239BD1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5762B-D65B-6D85-935A-CC50CF31E8EF}"/>
              </a:ext>
            </a:extLst>
          </p:cNvPr>
          <p:cNvSpPr txBox="1"/>
          <p:nvPr/>
        </p:nvSpPr>
        <p:spPr>
          <a:xfrm>
            <a:off x="4226092" y="1857374"/>
            <a:ext cx="3872664" cy="2571750"/>
          </a:xfrm>
          <a:prstGeom prst="rect">
            <a:avLst/>
          </a:prstGeom>
          <a:solidFill>
            <a:schemeClr val="tx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2F0E34-A67F-D820-BE33-58E28E37C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483" y="2063416"/>
            <a:ext cx="3383882" cy="2159669"/>
          </a:xfrm>
          <a:prstGeom prst="rect">
            <a:avLst/>
          </a:prstGeom>
          <a:ln>
            <a:noFil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A40CEE-BEFD-0211-66AC-D6BAE25430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119946"/>
              </p:ext>
            </p:extLst>
          </p:nvPr>
        </p:nvGraphicFramePr>
        <p:xfrm>
          <a:off x="1045245" y="1948214"/>
          <a:ext cx="2789819" cy="23774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3268">
                  <a:extLst>
                    <a:ext uri="{9D8B030D-6E8A-4147-A177-3AD203B41FA5}">
                      <a16:colId xmlns:a16="http://schemas.microsoft.com/office/drawing/2014/main" val="2509423363"/>
                    </a:ext>
                  </a:extLst>
                </a:gridCol>
                <a:gridCol w="1729538">
                  <a:extLst>
                    <a:ext uri="{9D8B030D-6E8A-4147-A177-3AD203B41FA5}">
                      <a16:colId xmlns:a16="http://schemas.microsoft.com/office/drawing/2014/main" val="710420241"/>
                    </a:ext>
                  </a:extLst>
                </a:gridCol>
                <a:gridCol w="767013">
                  <a:extLst>
                    <a:ext uri="{9D8B030D-6E8A-4147-A177-3AD203B41FA5}">
                      <a16:colId xmlns:a16="http://schemas.microsoft.com/office/drawing/2014/main" val="2416090724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Housing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145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8450045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Substance Use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117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3982581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Employment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150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329877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Mental Health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222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8591523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Trauma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145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225378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Youth Services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34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608116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Education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105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252679"/>
                  </a:ext>
                </a:extLst>
              </a:tr>
              <a:tr h="2971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400">
                        <a:effectLst/>
                      </a:endParaRP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Other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500" b="1">
                          <a:solidFill>
                            <a:srgbClr val="FFD966"/>
                          </a:solidFill>
                          <a:effectLst/>
                        </a:rPr>
                        <a:t>4</a:t>
                      </a:r>
                    </a:p>
                  </a:txBody>
                  <a:tcPr marL="68580" marR="68580" marT="34290" marB="3429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590605"/>
                  </a:ext>
                </a:extLst>
              </a:tr>
            </a:tbl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A62FD417-6F71-1CA4-6E15-E00CF5E3CC00}"/>
              </a:ext>
            </a:extLst>
          </p:cNvPr>
          <p:cNvSpPr txBox="1">
            <a:spLocks/>
          </p:cNvSpPr>
          <p:nvPr/>
        </p:nvSpPr>
        <p:spPr>
          <a:xfrm>
            <a:off x="2096503" y="182186"/>
            <a:ext cx="4954003" cy="137015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2850" b="1">
                <a:solidFill>
                  <a:srgbClr val="FFD966"/>
                </a:solidFill>
                <a:latin typeface="Roboto Slab"/>
                <a:ea typeface="Roboto Slab"/>
                <a:cs typeface="Roboto Slab"/>
              </a:rPr>
              <a:t>2025 Most Common Needs</a:t>
            </a:r>
            <a:endParaRPr lang="en-US" sz="1000">
              <a:solidFill>
                <a:srgbClr val="FFD966"/>
              </a:solidFill>
              <a:latin typeface="Aptos Display" panose="020F0302020204030204"/>
              <a:ea typeface="Roboto Slab"/>
              <a:cs typeface="Roboto Slab"/>
            </a:endParaRPr>
          </a:p>
          <a:p>
            <a:pPr algn="ctr"/>
            <a:r>
              <a:rPr lang="en" sz="2850" b="1">
                <a:solidFill>
                  <a:srgbClr val="FFD966"/>
                </a:solidFill>
                <a:latin typeface="Roboto Slab"/>
                <a:ea typeface="Roboto Slab"/>
                <a:cs typeface="Roboto Slab"/>
              </a:rPr>
              <a:t>At Assessment</a:t>
            </a:r>
          </a:p>
        </p:txBody>
      </p:sp>
    </p:spTree>
    <p:extLst>
      <p:ext uri="{BB962C8B-B14F-4D97-AF65-F5344CB8AC3E}">
        <p14:creationId xmlns:p14="http://schemas.microsoft.com/office/powerpoint/2010/main" val="31806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D32B86-A4AF-1392-576C-3D6920B09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EC2CFD-704E-14BB-5E1A-1B86A63AF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64" t="4355" r="2053" b="4032"/>
          <a:stretch>
            <a:fillRect/>
          </a:stretch>
        </p:blipFill>
        <p:spPr>
          <a:xfrm>
            <a:off x="187778" y="253093"/>
            <a:ext cx="8776623" cy="463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547850-1C89-2A71-0888-A5C11942B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4E3464-79CE-3F78-6959-B5F102D328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6" t="3263" r="1429" b="3263"/>
          <a:stretch>
            <a:fillRect/>
          </a:stretch>
        </p:blipFill>
        <p:spPr>
          <a:xfrm>
            <a:off x="146957" y="234532"/>
            <a:ext cx="8850094" cy="467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2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195900" cy="51435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D966"/>
                </a:solidFill>
              </a:rPr>
              <a:t>Community Court Updates</a:t>
            </a:r>
          </a:p>
        </p:txBody>
      </p:sp>
      <p:sp>
        <p:nvSpPr>
          <p:cNvPr id="113" name="Google Shape;113;p19"/>
          <p:cNvSpPr txBox="1"/>
          <p:nvPr/>
        </p:nvSpPr>
        <p:spPr>
          <a:xfrm>
            <a:off x="3559569" y="1189282"/>
            <a:ext cx="5313600" cy="33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spcBef>
                <a:spcPts val="1000"/>
              </a:spcBef>
              <a:buClr>
                <a:srgbClr val="305699"/>
              </a:buClr>
              <a:buSzPts val="1800"/>
              <a:buFont typeface="Roboto"/>
              <a:buChar char="●"/>
            </a:pPr>
            <a:r>
              <a:rPr lang="en" sz="2400">
                <a:solidFill>
                  <a:srgbClr val="305699"/>
                </a:solidFill>
                <a:latin typeface="Roboto"/>
                <a:ea typeface="Roboto"/>
                <a:cs typeface="Roboto"/>
              </a:rPr>
              <a:t>Leadership Transition</a:t>
            </a:r>
            <a:endParaRPr lang="en" sz="2400"/>
          </a:p>
          <a:p>
            <a:pPr marL="457200" indent="-342900">
              <a:spcBef>
                <a:spcPts val="1000"/>
              </a:spcBef>
              <a:buClr>
                <a:srgbClr val="305699"/>
              </a:buClr>
              <a:buSzPts val="1800"/>
              <a:buFont typeface="Roboto"/>
              <a:buChar char="●"/>
            </a:pPr>
            <a:r>
              <a:rPr lang="en" sz="2400">
                <a:solidFill>
                  <a:srgbClr val="305699"/>
                </a:solidFill>
                <a:latin typeface="Roboto"/>
                <a:ea typeface="Roboto"/>
                <a:cs typeface="Roboto"/>
              </a:rPr>
              <a:t>Funding and Staffing</a:t>
            </a:r>
            <a:endParaRPr lang="en" sz="2400">
              <a:ea typeface="Roboto"/>
            </a:endParaRPr>
          </a:p>
        </p:txBody>
      </p:sp>
      <p:pic>
        <p:nvPicPr>
          <p:cNvPr id="2" name="Picture 1" descr="A logo with a bridge and crescent moon&#10;&#10;Description automatically generated">
            <a:extLst>
              <a:ext uri="{FF2B5EF4-FFF2-40B4-BE49-F238E27FC236}">
                <a16:creationId xmlns:a16="http://schemas.microsoft.com/office/drawing/2014/main" id="{21F70F56-601D-0421-5353-2FAF4C39B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83" y="400050"/>
            <a:ext cx="1438275" cy="15773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D966"/>
                </a:solidFill>
              </a:rPr>
              <a:t>Municipal and Traffic Court of New Orleans</a:t>
            </a:r>
            <a:endParaRPr sz="3100">
              <a:solidFill>
                <a:srgbClr val="FFD966"/>
              </a:solidFill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424850" y="1316974"/>
            <a:ext cx="8368200" cy="63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>
              <a:lnSpc>
                <a:spcPct val="114999"/>
              </a:lnSpc>
              <a:spcAft>
                <a:spcPts val="1200"/>
              </a:spcAft>
              <a:buNone/>
            </a:pPr>
            <a:r>
              <a:rPr lang="en" sz="2400">
                <a:solidFill>
                  <a:schemeClr val="tx1"/>
                </a:solidFill>
              </a:rPr>
              <a:t>2026 Case Filings and Dispositions</a:t>
            </a:r>
            <a:endParaRPr lang="en-US" sz="2400">
              <a:solidFill>
                <a:schemeClr val="tx1"/>
              </a:solidFill>
            </a:endParaRPr>
          </a:p>
        </p:txBody>
      </p:sp>
      <p:cxnSp>
        <p:nvCxnSpPr>
          <p:cNvPr id="74" name="Google Shape;74;p15"/>
          <p:cNvCxnSpPr/>
          <p:nvPr/>
        </p:nvCxnSpPr>
        <p:spPr>
          <a:xfrm>
            <a:off x="4359588" y="1230709"/>
            <a:ext cx="424800" cy="0"/>
          </a:xfrm>
          <a:prstGeom prst="straightConnector1">
            <a:avLst/>
          </a:prstGeom>
          <a:noFill/>
          <a:ln w="38100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5" name="Google Shape;75;p15"/>
          <p:cNvCxnSpPr/>
          <p:nvPr/>
        </p:nvCxnSpPr>
        <p:spPr>
          <a:xfrm>
            <a:off x="4359588" y="2121034"/>
            <a:ext cx="424800" cy="0"/>
          </a:xfrm>
          <a:prstGeom prst="straightConnector1">
            <a:avLst/>
          </a:prstGeom>
          <a:noFill/>
          <a:ln w="38100" cap="flat" cmpd="sng">
            <a:solidFill>
              <a:srgbClr val="FFD966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8EF8796-7F9B-7FAD-3BFA-DEB18CC0D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466485"/>
              </p:ext>
            </p:extLst>
          </p:nvPr>
        </p:nvGraphicFramePr>
        <p:xfrm>
          <a:off x="403860" y="2362200"/>
          <a:ext cx="8138167" cy="1902459"/>
        </p:xfrm>
        <a:graphic>
          <a:graphicData uri="http://schemas.openxmlformats.org/drawingml/2006/table">
            <a:tbl>
              <a:tblPr firstRow="1">
                <a:tableStyleId>{A8B418A5-514D-49D9-8FCD-1A662073BD81}</a:tableStyleId>
              </a:tblPr>
              <a:tblGrid>
                <a:gridCol w="3185160">
                  <a:extLst>
                    <a:ext uri="{9D8B030D-6E8A-4147-A177-3AD203B41FA5}">
                      <a16:colId xmlns:a16="http://schemas.microsoft.com/office/drawing/2014/main" val="1665541606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699395564"/>
                    </a:ext>
                  </a:extLst>
                </a:gridCol>
                <a:gridCol w="2484127">
                  <a:extLst>
                    <a:ext uri="{9D8B030D-6E8A-4147-A177-3AD203B41FA5}">
                      <a16:colId xmlns:a16="http://schemas.microsoft.com/office/drawing/2014/main" val="3398332041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>
                          <a:solidFill>
                            <a:srgbClr val="FFC000"/>
                          </a:solidFill>
                        </a:rPr>
                        <a:t>Case Type</a:t>
                      </a:r>
                      <a:endParaRPr lang="en" sz="1600" b="0" i="0" u="none" strike="noStrike" noProof="0" err="1">
                        <a:solidFill>
                          <a:srgbClr val="FFC000"/>
                        </a:solidFill>
                        <a:latin typeface="Roboto Slab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>
                          <a:solidFill>
                            <a:srgbClr val="FFC000"/>
                          </a:solidFill>
                        </a:rPr>
                        <a:t>Number of Filings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u="sng">
                          <a:solidFill>
                            <a:srgbClr val="FFC000"/>
                          </a:solidFill>
                        </a:rPr>
                        <a:t>Number of Dispositions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4614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Misdemeanor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1,559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11,292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19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Traffic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tx1"/>
                          </a:solidFill>
                          <a:latin typeface="Arial"/>
                        </a:rPr>
                        <a:t>7,577</a:t>
                      </a:r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9,691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413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Driving While Intoxicated (DWI)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214</a:t>
                      </a:r>
                      <a:endParaRPr lang="en-US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</a:rPr>
                        <a:t>182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068844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u="sng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u="sng">
                          <a:solidFill>
                            <a:schemeClr val="tx1"/>
                          </a:solidFill>
                        </a:rPr>
                        <a:t>9,350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u="sng">
                          <a:solidFill>
                            <a:schemeClr val="tx1"/>
                          </a:solidFill>
                        </a:rPr>
                        <a:t>21,165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053822"/>
                  </a:ext>
                </a:extLst>
              </a:tr>
            </a:tbl>
          </a:graphicData>
        </a:graphic>
      </p:graphicFrame>
      <p:sp>
        <p:nvSpPr>
          <p:cNvPr id="5" name="Google Shape;73;p15">
            <a:extLst>
              <a:ext uri="{FF2B5EF4-FFF2-40B4-BE49-F238E27FC236}">
                <a16:creationId xmlns:a16="http://schemas.microsoft.com/office/drawing/2014/main" id="{5D5EAFBC-A8EA-37DF-9B7F-39912EED2B07}"/>
              </a:ext>
            </a:extLst>
          </p:cNvPr>
          <p:cNvSpPr txBox="1">
            <a:spLocks/>
          </p:cNvSpPr>
          <p:nvPr/>
        </p:nvSpPr>
        <p:spPr>
          <a:xfrm>
            <a:off x="386750" y="4357354"/>
            <a:ext cx="83682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>
              <a:lnSpc>
                <a:spcPct val="114999"/>
              </a:lnSpc>
              <a:spcAft>
                <a:spcPts val="1200"/>
              </a:spcAft>
              <a:buNone/>
            </a:pPr>
            <a:r>
              <a:rPr lang="en" sz="1400">
                <a:solidFill>
                  <a:schemeClr val="tx1"/>
                </a:solidFill>
              </a:rPr>
              <a:t>*Date range: 1/1/26- 6/26/26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13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Marina</vt:lpstr>
      <vt:lpstr>Municipal and Traffic Court of New Orleans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Community Court Updates</vt:lpstr>
      <vt:lpstr>Municipal and Traffic Court of New Orleans</vt:lpstr>
      <vt:lpstr>Municipal and Traffic Court of New Orleans</vt:lpstr>
      <vt:lpstr>Online Case Resolution</vt:lpstr>
      <vt:lpstr>Additional MTCNO Updates</vt:lpstr>
      <vt:lpstr>Contact  Chief Judge Robert E. Jones, Administrative Judge of MTCNO rejones@nola.gov  Monique M. Boissiere, Judicial Administrator monique.boissiere@nola.gov 504-658-9709  Christopher P. Sens, Clerk of Court cpsens@nola.gov 504-658-9772  Marie Kerrin, Community Court Director marie.kerrin@nola.gov 504-813-2128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49</cp:revision>
  <dcterms:modified xsi:type="dcterms:W3CDTF">2026-06-26T16:51:51Z</dcterms:modified>
</cp:coreProperties>
</file>