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charts/chart2.xml" ContentType="application/vnd.openxmlformats-officedocument.drawingml.chart+xml"/>
  <Override PartName="/ppt/drawings/drawing1.xml" ContentType="application/vnd.openxmlformats-officedocument.drawingml.chartshapes+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6"/>
  </p:notesMasterIdLst>
  <p:sldIdLst>
    <p:sldId id="361" r:id="rId2"/>
    <p:sldId id="258" r:id="rId3"/>
    <p:sldId id="339" r:id="rId4"/>
    <p:sldId id="350" r:id="rId5"/>
    <p:sldId id="370" r:id="rId6"/>
    <p:sldId id="358" r:id="rId7"/>
    <p:sldId id="371" r:id="rId8"/>
    <p:sldId id="313" r:id="rId9"/>
    <p:sldId id="256" r:id="rId10"/>
    <p:sldId id="356" r:id="rId11"/>
    <p:sldId id="359" r:id="rId12"/>
    <p:sldId id="369" r:id="rId13"/>
    <p:sldId id="368" r:id="rId14"/>
    <p:sldId id="366" r:id="rId15"/>
    <p:sldId id="267" r:id="rId16"/>
    <p:sldId id="363" r:id="rId17"/>
    <p:sldId id="299" r:id="rId18"/>
    <p:sldId id="291" r:id="rId19"/>
    <p:sldId id="292" r:id="rId20"/>
    <p:sldId id="352" r:id="rId21"/>
    <p:sldId id="334" r:id="rId22"/>
    <p:sldId id="330" r:id="rId23"/>
    <p:sldId id="362" r:id="rId24"/>
    <p:sldId id="351"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7050" autoAdjust="0"/>
    <p:restoredTop sz="94660"/>
  </p:normalViewPr>
  <p:slideViewPr>
    <p:cSldViewPr snapToGrid="0" showGuides="1">
      <p:cViewPr varScale="1">
        <p:scale>
          <a:sx n="106" d="100"/>
          <a:sy n="106" d="100"/>
        </p:scale>
        <p:origin x="1362" y="120"/>
      </p:cViewPr>
      <p:guideLst>
        <p:guide orient="horz" pos="2160"/>
        <p:guide pos="2880"/>
      </p:guideLst>
    </p:cSldViewPr>
  </p:slid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405040279056027E-2"/>
          <c:y val="5.9879827333895574E-2"/>
          <c:w val="0.88"/>
          <c:h val="0.74012017266610441"/>
        </c:manualLayout>
      </c:layout>
      <c:barChart>
        <c:barDir val="col"/>
        <c:grouping val="clustered"/>
        <c:varyColors val="1"/>
        <c:ser>
          <c:idx val="0"/>
          <c:order val="0"/>
          <c:tx>
            <c:strRef>
              <c:f>Sheet1!$B$1</c:f>
              <c:strCache>
                <c:ptCount val="1"/>
                <c:pt idx="0">
                  <c:v>2025 YTD</c:v>
                </c:pt>
              </c:strCache>
            </c:strRef>
          </c:tx>
          <c:spPr>
            <a:solidFill>
              <a:srgbClr val="0070C0"/>
            </a:solidFill>
          </c:spPr>
          <c:invertIfNegative val="1"/>
          <c:dLbls>
            <c:dLbl>
              <c:idx val="0"/>
              <c:layout>
                <c:manualLayout>
                  <c:x val="-4.8100048100048103E-3"/>
                  <c:y val="3.3366700033366698E-3"/>
                </c:manualLayout>
              </c:layout>
              <c:numFmt formatCode="#,##0" sourceLinked="0"/>
              <c:spPr>
                <a:noFill/>
                <a:ln>
                  <a:noFill/>
                </a:ln>
                <a:effectLst/>
              </c:spPr>
              <c:txPr>
                <a:bodyPr/>
                <a:lstStyle/>
                <a:p>
                  <a:pPr>
                    <a:defRPr sz="1100"/>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D67-4D52-87FA-E681CF74AB63}"/>
                </c:ext>
              </c:extLst>
            </c:dLbl>
            <c:dLbl>
              <c:idx val="1"/>
              <c:layout>
                <c:manualLayout>
                  <c:x val="-1.9240019240019262E-2"/>
                  <c:y val="2.00200200200200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D67-4D52-87FA-E681CF74AB63}"/>
                </c:ext>
              </c:extLst>
            </c:dLbl>
            <c:dLbl>
              <c:idx val="2"/>
              <c:layout>
                <c:manualLayout>
                  <c:x val="-9.6200096200096206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D67-4D52-87FA-E681CF74AB63}"/>
                </c:ext>
              </c:extLst>
            </c:dLbl>
            <c:numFmt formatCode="#,##0" sourceLinked="0"/>
            <c:spPr>
              <a:noFill/>
              <a:ln>
                <a:noFill/>
              </a:ln>
              <a:effectLst/>
            </c:spPr>
            <c:txPr>
              <a:bodyPr/>
              <a:lstStyle/>
              <a:p>
                <a:pPr>
                  <a:defRPr sz="12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Vehicle Stops</c:v>
                </c:pt>
                <c:pt idx="1">
                  <c:v>Total Citations</c:v>
                </c:pt>
                <c:pt idx="2">
                  <c:v>DWI Arrest</c:v>
                </c:pt>
                <c:pt idx="3">
                  <c:v>Felony Arrest</c:v>
                </c:pt>
                <c:pt idx="4">
                  <c:v>Narcotics Arrest</c:v>
                </c:pt>
                <c:pt idx="5">
                  <c:v>Misdemeanor Arrest</c:v>
                </c:pt>
                <c:pt idx="6">
                  <c:v>Municipal/Traffic Arrest</c:v>
                </c:pt>
              </c:strCache>
            </c:strRef>
          </c:cat>
          <c:val>
            <c:numRef>
              <c:f>Sheet1!$B$2:$B$8</c:f>
              <c:numCache>
                <c:formatCode>General</c:formatCode>
                <c:ptCount val="7"/>
                <c:pt idx="0">
                  <c:v>2008</c:v>
                </c:pt>
                <c:pt idx="1">
                  <c:v>10695</c:v>
                </c:pt>
                <c:pt idx="2">
                  <c:v>168</c:v>
                </c:pt>
                <c:pt idx="3">
                  <c:v>1</c:v>
                </c:pt>
                <c:pt idx="4">
                  <c:v>1</c:v>
                </c:pt>
                <c:pt idx="5">
                  <c:v>10</c:v>
                </c:pt>
                <c:pt idx="6">
                  <c:v>23</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0-7C73-0542-8DE8-CE74FAB28719}"/>
            </c:ext>
          </c:extLst>
        </c:ser>
        <c:ser>
          <c:idx val="1"/>
          <c:order val="1"/>
          <c:tx>
            <c:strRef>
              <c:f>Sheet1!$C$1</c:f>
              <c:strCache>
                <c:ptCount val="1"/>
                <c:pt idx="0">
                  <c:v>2026 YTD</c:v>
                </c:pt>
              </c:strCache>
            </c:strRef>
          </c:tx>
          <c:spPr>
            <a:solidFill>
              <a:srgbClr val="FFFF00"/>
            </a:solidFill>
          </c:spPr>
          <c:invertIfNegative val="1"/>
          <c:dLbls>
            <c:dLbl>
              <c:idx val="0"/>
              <c:layout>
                <c:manualLayout>
                  <c:x val="1.443001443001443E-2"/>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D67-4D52-87FA-E681CF74AB63}"/>
                </c:ext>
              </c:extLst>
            </c:dLbl>
            <c:dLbl>
              <c:idx val="1"/>
              <c:layout>
                <c:manualLayout>
                  <c:x val="1.2025012025012025E-2"/>
                  <c:y val="1.33466800133466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D67-4D52-87FA-E681CF74AB63}"/>
                </c:ext>
              </c:extLst>
            </c:dLbl>
            <c:dLbl>
              <c:idx val="2"/>
              <c:layout>
                <c:manualLayout>
                  <c:x val="7.2150072150071708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D67-4D52-87FA-E681CF74AB63}"/>
                </c:ext>
              </c:extLst>
            </c:dLbl>
            <c:numFmt formatCode="#,##0" sourceLinked="0"/>
            <c:spPr>
              <a:noFill/>
              <a:ln>
                <a:noFill/>
              </a:ln>
              <a:effectLst/>
            </c:spPr>
            <c:txPr>
              <a:bodyPr/>
              <a:lstStyle/>
              <a:p>
                <a:pPr>
                  <a:defRPr sz="11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Vehicle Stops</c:v>
                </c:pt>
                <c:pt idx="1">
                  <c:v>Total Citations</c:v>
                </c:pt>
                <c:pt idx="2">
                  <c:v>DWI Arrest</c:v>
                </c:pt>
                <c:pt idx="3">
                  <c:v>Felony Arrest</c:v>
                </c:pt>
                <c:pt idx="4">
                  <c:v>Narcotics Arrest</c:v>
                </c:pt>
                <c:pt idx="5">
                  <c:v>Misdemeanor Arrest</c:v>
                </c:pt>
                <c:pt idx="6">
                  <c:v>Municipal/Traffic Arrest</c:v>
                </c:pt>
              </c:strCache>
            </c:strRef>
          </c:cat>
          <c:val>
            <c:numRef>
              <c:f>Sheet1!$C$2:$C$8</c:f>
              <c:numCache>
                <c:formatCode>General</c:formatCode>
                <c:ptCount val="7"/>
                <c:pt idx="0">
                  <c:v>3315</c:v>
                </c:pt>
                <c:pt idx="1">
                  <c:v>16354</c:v>
                </c:pt>
                <c:pt idx="2">
                  <c:v>200</c:v>
                </c:pt>
                <c:pt idx="3">
                  <c:v>0</c:v>
                </c:pt>
                <c:pt idx="4">
                  <c:v>1</c:v>
                </c:pt>
                <c:pt idx="5">
                  <c:v>24</c:v>
                </c:pt>
                <c:pt idx="6">
                  <c:v>96</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1-7C73-0542-8DE8-CE74FAB28719}"/>
            </c:ext>
          </c:extLst>
        </c:ser>
        <c:dLbls>
          <c:dLblPos val="outEnd"/>
          <c:showLegendKey val="0"/>
          <c:showVal val="1"/>
          <c:showCatName val="0"/>
          <c:showSerName val="0"/>
          <c:showPercent val="0"/>
          <c:showBubbleSize val="0"/>
        </c:dLbls>
        <c:gapWidth val="80"/>
        <c:axId val="1781953696"/>
        <c:axId val="1781957504"/>
      </c:barChart>
      <c:catAx>
        <c:axId val="1781953696"/>
        <c:scaling>
          <c:orientation val="minMax"/>
        </c:scaling>
        <c:delete val="1"/>
        <c:axPos val="b"/>
        <c:numFmt formatCode="General" sourceLinked="0"/>
        <c:majorTickMark val="out"/>
        <c:minorTickMark val="none"/>
        <c:tickLblPos val="nextTo"/>
        <c:crossAx val="1781957504"/>
        <c:crosses val="autoZero"/>
        <c:auto val="1"/>
        <c:lblAlgn val="ctr"/>
        <c:lblOffset val="100"/>
        <c:noMultiLvlLbl val="0"/>
      </c:catAx>
      <c:valAx>
        <c:axId val="1781957504"/>
        <c:scaling>
          <c:orientation val="minMax"/>
        </c:scaling>
        <c:delete val="0"/>
        <c:axPos val="l"/>
        <c:majorGridlines/>
        <c:numFmt formatCode="General" sourceLinked="1"/>
        <c:majorTickMark val="out"/>
        <c:minorTickMark val="none"/>
        <c:tickLblPos val="nextTo"/>
        <c:txPr>
          <a:bodyPr/>
          <a:lstStyle/>
          <a:p>
            <a:pPr>
              <a:defRPr sz="800"/>
            </a:pPr>
            <a:endParaRPr lang="en-US"/>
          </a:p>
        </c:txPr>
        <c:crossAx val="1781953696"/>
        <c:crosses val="autoZero"/>
        <c:crossBetween val="between"/>
      </c:valAx>
    </c:plotArea>
    <c:legend>
      <c:legendPos val="b"/>
      <c:overlay val="0"/>
      <c:txPr>
        <a:bodyPr/>
        <a:lstStyle/>
        <a:p>
          <a:pPr>
            <a:defRPr sz="1800"/>
          </a:pPr>
          <a:endParaRPr lang="en-US"/>
        </a:p>
      </c:txPr>
    </c:legend>
    <c:plotVisOnly val="1"/>
    <c:dispBlanksAs val="gap"/>
    <c:showDLblsOverMax val="1"/>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8"/>
          <c:y val="0.18"/>
          <c:w val="0.88"/>
          <c:h val="0.62"/>
        </c:manualLayout>
      </c:layout>
      <c:barChart>
        <c:barDir val="col"/>
        <c:grouping val="clustered"/>
        <c:varyColors val="1"/>
        <c:ser>
          <c:idx val="0"/>
          <c:order val="0"/>
          <c:tx>
            <c:strRef>
              <c:f>Sheet1!$B$1</c:f>
              <c:strCache>
                <c:ptCount val="1"/>
                <c:pt idx="0">
                  <c:v>2025 YTD</c:v>
                </c:pt>
              </c:strCache>
            </c:strRef>
          </c:tx>
          <c:spPr>
            <a:solidFill>
              <a:srgbClr val="0070C0"/>
            </a:solidFill>
          </c:spPr>
          <c:invertIfNegative val="1"/>
          <c:dLbls>
            <c:dLbl>
              <c:idx val="0"/>
              <c:layout>
                <c:manualLayout>
                  <c:x val="0"/>
                  <c:y val="2.00200200200200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171-47B8-92F4-CE0DFE452807}"/>
                </c:ext>
              </c:extLst>
            </c:dLbl>
            <c:numFmt formatCode="#,##0" sourceLinked="0"/>
            <c:spPr>
              <a:noFill/>
              <a:ln>
                <a:noFill/>
              </a:ln>
              <a:effectLst/>
            </c:spPr>
            <c:txPr>
              <a:bodyPr/>
              <a:lstStyle/>
              <a:p>
                <a:pPr>
                  <a:defRPr sz="14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c:f>
              <c:strCache>
                <c:ptCount val="1"/>
                <c:pt idx="0">
                  <c:v>Traffic Crashes</c:v>
                </c:pt>
              </c:strCache>
            </c:strRef>
          </c:cat>
          <c:val>
            <c:numRef>
              <c:f>Sheet1!$B$2:$B$2</c:f>
              <c:numCache>
                <c:formatCode>General</c:formatCode>
                <c:ptCount val="1"/>
                <c:pt idx="0">
                  <c:v>10089</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0-6236-FB4C-A421-D9031F08B8EA}"/>
            </c:ext>
          </c:extLst>
        </c:ser>
        <c:ser>
          <c:idx val="1"/>
          <c:order val="1"/>
          <c:tx>
            <c:strRef>
              <c:f>Sheet1!$C$1</c:f>
              <c:strCache>
                <c:ptCount val="1"/>
                <c:pt idx="0">
                  <c:v>2026 YTD</c:v>
                </c:pt>
              </c:strCache>
            </c:strRef>
          </c:tx>
          <c:spPr>
            <a:solidFill>
              <a:srgbClr val="FFFF00"/>
            </a:solidFill>
          </c:spPr>
          <c:invertIfNegative val="1"/>
          <c:dLbls>
            <c:dLbl>
              <c:idx val="0"/>
              <c:layout>
                <c:manualLayout>
                  <c:x val="7.215007215007215E-3"/>
                  <c:y val="2.335669002335656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171-47B8-92F4-CE0DFE452807}"/>
                </c:ext>
              </c:extLst>
            </c:dLbl>
            <c:numFmt formatCode="#,##0" sourceLinked="0"/>
            <c:spPr>
              <a:noFill/>
              <a:ln>
                <a:noFill/>
              </a:ln>
              <a:effectLst/>
            </c:spPr>
            <c:txPr>
              <a:bodyPr/>
              <a:lstStyle/>
              <a:p>
                <a:pPr>
                  <a:defRPr sz="14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c:f>
              <c:strCache>
                <c:ptCount val="1"/>
                <c:pt idx="0">
                  <c:v>Traffic Crashes</c:v>
                </c:pt>
              </c:strCache>
            </c:strRef>
          </c:cat>
          <c:val>
            <c:numRef>
              <c:f>Sheet1!$C$2:$C$2</c:f>
              <c:numCache>
                <c:formatCode>General</c:formatCode>
                <c:ptCount val="1"/>
                <c:pt idx="0">
                  <c:v>9315</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1-6236-FB4C-A421-D9031F08B8EA}"/>
            </c:ext>
          </c:extLst>
        </c:ser>
        <c:dLbls>
          <c:dLblPos val="outEnd"/>
          <c:showLegendKey val="0"/>
          <c:showVal val="1"/>
          <c:showCatName val="0"/>
          <c:showSerName val="0"/>
          <c:showPercent val="0"/>
          <c:showBubbleSize val="0"/>
        </c:dLbls>
        <c:gapWidth val="80"/>
        <c:axId val="1846003488"/>
        <c:axId val="1846004032"/>
      </c:barChart>
      <c:catAx>
        <c:axId val="1846003488"/>
        <c:scaling>
          <c:orientation val="minMax"/>
        </c:scaling>
        <c:delete val="0"/>
        <c:axPos val="b"/>
        <c:numFmt formatCode="General" sourceLinked="0"/>
        <c:majorTickMark val="out"/>
        <c:minorTickMark val="none"/>
        <c:tickLblPos val="nextTo"/>
        <c:txPr>
          <a:bodyPr/>
          <a:lstStyle/>
          <a:p>
            <a:pPr>
              <a:defRPr sz="900"/>
            </a:pPr>
            <a:endParaRPr lang="en-US"/>
          </a:p>
        </c:txPr>
        <c:crossAx val="1846004032"/>
        <c:crosses val="autoZero"/>
        <c:auto val="1"/>
        <c:lblAlgn val="ctr"/>
        <c:lblOffset val="100"/>
        <c:noMultiLvlLbl val="0"/>
      </c:catAx>
      <c:valAx>
        <c:axId val="1846004032"/>
        <c:scaling>
          <c:orientation val="minMax"/>
        </c:scaling>
        <c:delete val="0"/>
        <c:axPos val="l"/>
        <c:majorGridlines/>
        <c:numFmt formatCode="General" sourceLinked="1"/>
        <c:majorTickMark val="out"/>
        <c:minorTickMark val="none"/>
        <c:tickLblPos val="nextTo"/>
        <c:txPr>
          <a:bodyPr/>
          <a:lstStyle/>
          <a:p>
            <a:pPr>
              <a:defRPr sz="800"/>
            </a:pPr>
            <a:endParaRPr lang="en-US"/>
          </a:p>
        </c:txPr>
        <c:crossAx val="1846003488"/>
        <c:crosses val="autoZero"/>
        <c:crossBetween val="between"/>
      </c:valAx>
    </c:plotArea>
    <c:legend>
      <c:legendPos val="b"/>
      <c:overlay val="0"/>
      <c:txPr>
        <a:bodyPr/>
        <a:lstStyle/>
        <a:p>
          <a:pPr>
            <a:defRPr sz="1800"/>
          </a:pPr>
          <a:endParaRPr lang="en-US"/>
        </a:p>
      </c:txPr>
    </c:legend>
    <c:plotVisOnly val="1"/>
    <c:dispBlanksAs val="gap"/>
    <c:showDLblsOverMax val="1"/>
  </c:chart>
  <c:txPr>
    <a:bodyPr/>
    <a:lstStyle/>
    <a:p>
      <a:pPr>
        <a:defRPr sz="1800"/>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1" dirty="0"/>
              <a:t>2026 Overtime Spending</a:t>
            </a:r>
          </a:p>
          <a:p>
            <a:pPr>
              <a:defRPr/>
            </a:pPr>
            <a:endParaRPr lang="en-US" sz="1400" b="1" dirty="0"/>
          </a:p>
          <a:p>
            <a:pPr>
              <a:defRPr/>
            </a:pPr>
            <a:r>
              <a:rPr lang="en-US" sz="1400" b="1" dirty="0"/>
              <a:t>NOPD Allocation</a:t>
            </a:r>
          </a:p>
          <a:p>
            <a:pPr>
              <a:defRPr/>
            </a:pPr>
            <a:r>
              <a:rPr lang="en-US" sz="1400" b="1" dirty="0"/>
              <a:t>23M Overtime Budget (2026)</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Sales</c:v>
                </c:pt>
              </c:strCache>
            </c:strRef>
          </c:tx>
          <c:explosion val="22"/>
          <c:dPt>
            <c:idx val="0"/>
            <c:bubble3D val="0"/>
            <c:explosion val="0"/>
            <c:spPr>
              <a:solidFill>
                <a:srgbClr val="00B0F0"/>
              </a:solidFill>
              <a:ln w="25400">
                <a:solidFill>
                  <a:schemeClr val="lt1"/>
                </a:solidFill>
              </a:ln>
              <a:effectLst/>
              <a:sp3d contourW="25400">
                <a:contourClr>
                  <a:schemeClr val="lt1"/>
                </a:contourClr>
              </a:sp3d>
            </c:spPr>
            <c:extLst>
              <c:ext xmlns:c16="http://schemas.microsoft.com/office/drawing/2014/chart" uri="{C3380CC4-5D6E-409C-BE32-E72D297353CC}">
                <c16:uniqueId val="{00000001-5248-4FDD-9669-0E49CBF9E279}"/>
              </c:ext>
            </c:extLst>
          </c:dPt>
          <c:dPt>
            <c:idx val="1"/>
            <c:bubble3D val="0"/>
            <c:spPr>
              <a:solidFill>
                <a:srgbClr val="FF0000"/>
              </a:solidFill>
              <a:ln w="25400">
                <a:solidFill>
                  <a:schemeClr val="lt1"/>
                </a:solidFill>
              </a:ln>
              <a:effectLst/>
              <a:sp3d contourW="25400">
                <a:contourClr>
                  <a:schemeClr val="lt1"/>
                </a:contourClr>
              </a:sp3d>
            </c:spPr>
            <c:extLst>
              <c:ext xmlns:c16="http://schemas.microsoft.com/office/drawing/2014/chart" uri="{C3380CC4-5D6E-409C-BE32-E72D297353CC}">
                <c16:uniqueId val="{00000003-5248-4FDD-9669-0E49CBF9E279}"/>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5248-4FDD-9669-0E49CBF9E279}"/>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5248-4FDD-9669-0E49CBF9E279}"/>
              </c:ext>
            </c:extLst>
          </c:dPt>
          <c:dLbls>
            <c:dLbl>
              <c:idx val="0"/>
              <c:layout>
                <c:manualLayout>
                  <c:x val="-0.19420652279576159"/>
                  <c:y val="-8.9110494217842881E-2"/>
                </c:manualLayout>
              </c:layout>
              <c:showLegendKey val="0"/>
              <c:showVal val="1"/>
              <c:showCatName val="0"/>
              <c:showSerName val="0"/>
              <c:showPercent val="0"/>
              <c:showBubbleSize val="0"/>
              <c:extLst>
                <c:ext xmlns:c15="http://schemas.microsoft.com/office/drawing/2012/chart" uri="{CE6537A1-D6FC-4f65-9D91-7224C49458BB}">
                  <c15:layout>
                    <c:manualLayout>
                      <c:w val="0.32969752892687171"/>
                      <c:h val="0.11950179283312176"/>
                    </c:manualLayout>
                  </c15:layout>
                </c:ext>
                <c:ext xmlns:c16="http://schemas.microsoft.com/office/drawing/2014/chart" uri="{C3380CC4-5D6E-409C-BE32-E72D297353CC}">
                  <c16:uniqueId val="{00000001-5248-4FDD-9669-0E49CBF9E279}"/>
                </c:ext>
              </c:extLst>
            </c:dLbl>
            <c:dLbl>
              <c:idx val="1"/>
              <c:layout>
                <c:manualLayout>
                  <c:x val="0.16933240983765918"/>
                  <c:y val="2.8446080837048537E-2"/>
                </c:manualLayout>
              </c:layout>
              <c:showLegendKey val="0"/>
              <c:showVal val="1"/>
              <c:showCatName val="0"/>
              <c:showSerName val="0"/>
              <c:showPercent val="0"/>
              <c:showBubbleSize val="0"/>
              <c:extLst>
                <c:ext xmlns:c15="http://schemas.microsoft.com/office/drawing/2012/chart" uri="{CE6537A1-D6FC-4f65-9D91-7224C49458BB}">
                  <c15:layout>
                    <c:manualLayout>
                      <c:w val="0.2805864197530864"/>
                      <c:h val="0.11645678463533156"/>
                    </c:manualLayout>
                  </c15:layout>
                </c:ext>
                <c:ext xmlns:c16="http://schemas.microsoft.com/office/drawing/2014/chart" uri="{C3380CC4-5D6E-409C-BE32-E72D297353CC}">
                  <c16:uniqueId val="{00000003-5248-4FDD-9669-0E49CBF9E279}"/>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2"/>
                <c:pt idx="0">
                  <c:v>Remaining Budget</c:v>
                </c:pt>
                <c:pt idx="1">
                  <c:v>Overtime Spent</c:v>
                </c:pt>
              </c:strCache>
            </c:strRef>
          </c:cat>
          <c:val>
            <c:numRef>
              <c:f>Sheet1!$B$2:$B$5</c:f>
              <c:numCache>
                <c:formatCode>#,##0</c:formatCode>
                <c:ptCount val="4"/>
                <c:pt idx="0">
                  <c:v>14045043</c:v>
                </c:pt>
                <c:pt idx="1">
                  <c:v>8954946</c:v>
                </c:pt>
              </c:numCache>
            </c:numRef>
          </c:val>
          <c:extLst>
            <c:ext xmlns:c16="http://schemas.microsoft.com/office/drawing/2014/chart" uri="{C3380CC4-5D6E-409C-BE32-E72D297353CC}">
              <c16:uniqueId val="{00000008-5248-4FDD-9669-0E49CBF9E279}"/>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18B3FA-2372-448A-850C-09604F3AC69D}" type="doc">
      <dgm:prSet loTypeId="urn:microsoft.com/office/officeart/2008/layout/LinedList" loCatId="list" qsTypeId="urn:microsoft.com/office/officeart/2005/8/quickstyle/simple1" qsCatId="simple" csTypeId="urn:microsoft.com/office/officeart/2005/8/colors/accent3_2" csCatId="accent3" phldr="1"/>
      <dgm:spPr/>
      <dgm:t>
        <a:bodyPr/>
        <a:lstStyle/>
        <a:p>
          <a:endParaRPr lang="en-US"/>
        </a:p>
      </dgm:t>
    </dgm:pt>
    <dgm:pt modelId="{69FEC1D5-E67E-4DB3-8773-91944C5D49D6}">
      <dgm:prSet/>
      <dgm:spPr/>
      <dgm:t>
        <a:bodyPr/>
        <a:lstStyle/>
        <a:p>
          <a:r>
            <a:rPr lang="en-US" dirty="0"/>
            <a:t>Bourbon Street Terrorist Incident on January 1, 2025, has continued to impact NOPD’s approach and coverage of all special events, Mardi Gras 2026, SEAR 1 alert for the second weekend of parades</a:t>
          </a:r>
        </a:p>
      </dgm:t>
    </dgm:pt>
    <dgm:pt modelId="{93EF2BBB-7A42-48F3-85EA-2A1F3D107E21}" type="parTrans" cxnId="{39B1FB22-252B-495B-92C8-61EF1B01AA57}">
      <dgm:prSet/>
      <dgm:spPr/>
      <dgm:t>
        <a:bodyPr/>
        <a:lstStyle/>
        <a:p>
          <a:endParaRPr lang="en-US"/>
        </a:p>
      </dgm:t>
    </dgm:pt>
    <dgm:pt modelId="{69B3249B-1838-4184-9006-9FFD918ED9FE}" type="sibTrans" cxnId="{39B1FB22-252B-495B-92C8-61EF1B01AA57}">
      <dgm:prSet/>
      <dgm:spPr/>
      <dgm:t>
        <a:bodyPr/>
        <a:lstStyle/>
        <a:p>
          <a:endParaRPr lang="en-US"/>
        </a:p>
      </dgm:t>
    </dgm:pt>
    <dgm:pt modelId="{A27964A3-B81C-42A2-B07F-120B9924721F}">
      <dgm:prSet/>
      <dgm:spPr/>
      <dgm:t>
        <a:bodyPr/>
        <a:lstStyle/>
        <a:p>
          <a:r>
            <a:rPr lang="en-US" dirty="0"/>
            <a:t>NOPD has met with stakeholders to determine next steps for FQ barriers, a proposal of 18 permanent barriers for Bourbon Street and Jackson Square was recommended</a:t>
          </a:r>
        </a:p>
      </dgm:t>
    </dgm:pt>
    <dgm:pt modelId="{E8091F5D-E030-4CB0-8F71-E540602BE2DE}" type="parTrans" cxnId="{B105DF86-1FC3-4EB5-B0E4-0C9A524DBA37}">
      <dgm:prSet/>
      <dgm:spPr/>
      <dgm:t>
        <a:bodyPr/>
        <a:lstStyle/>
        <a:p>
          <a:endParaRPr lang="en-US"/>
        </a:p>
      </dgm:t>
    </dgm:pt>
    <dgm:pt modelId="{A166894F-4DD2-4C67-8470-C8F294093C8C}" type="sibTrans" cxnId="{B105DF86-1FC3-4EB5-B0E4-0C9A524DBA37}">
      <dgm:prSet/>
      <dgm:spPr/>
      <dgm:t>
        <a:bodyPr/>
        <a:lstStyle/>
        <a:p>
          <a:endParaRPr lang="en-US"/>
        </a:p>
      </dgm:t>
    </dgm:pt>
    <dgm:pt modelId="{55EDDCE6-E69A-4837-8D3D-30861F8B4A70}">
      <dgm:prSet/>
      <dgm:spPr/>
      <dgm:t>
        <a:bodyPr/>
        <a:lstStyle/>
        <a:p>
          <a:r>
            <a:rPr lang="en-US" dirty="0"/>
            <a:t>Deputy Mayor Harrison working with DPW engineers to establish guidelines for  installation of barrier, next step procurement process </a:t>
          </a:r>
        </a:p>
      </dgm:t>
    </dgm:pt>
    <dgm:pt modelId="{193F68BA-EAFC-4927-994E-60DA79E25845}" type="parTrans" cxnId="{136FAAF8-5D2B-4316-956E-8AA65155EDE7}">
      <dgm:prSet/>
      <dgm:spPr/>
      <dgm:t>
        <a:bodyPr/>
        <a:lstStyle/>
        <a:p>
          <a:endParaRPr lang="en-US"/>
        </a:p>
      </dgm:t>
    </dgm:pt>
    <dgm:pt modelId="{A0EC01BB-FE3D-403A-A5C2-68B5D93A2E6A}" type="sibTrans" cxnId="{136FAAF8-5D2B-4316-956E-8AA65155EDE7}">
      <dgm:prSet/>
      <dgm:spPr/>
      <dgm:t>
        <a:bodyPr/>
        <a:lstStyle/>
        <a:p>
          <a:endParaRPr lang="en-US"/>
        </a:p>
      </dgm:t>
    </dgm:pt>
    <dgm:pt modelId="{49B83C14-B0B8-47FA-81D8-8274F8F496CE}" type="pres">
      <dgm:prSet presAssocID="{A918B3FA-2372-448A-850C-09604F3AC69D}" presName="vert0" presStyleCnt="0">
        <dgm:presLayoutVars>
          <dgm:dir/>
          <dgm:animOne val="branch"/>
          <dgm:animLvl val="lvl"/>
        </dgm:presLayoutVars>
      </dgm:prSet>
      <dgm:spPr/>
    </dgm:pt>
    <dgm:pt modelId="{0C3E11F7-B57D-4FF1-BADA-7BD92D389987}" type="pres">
      <dgm:prSet presAssocID="{69FEC1D5-E67E-4DB3-8773-91944C5D49D6}" presName="thickLine" presStyleLbl="alignNode1" presStyleIdx="0" presStyleCnt="3"/>
      <dgm:spPr/>
    </dgm:pt>
    <dgm:pt modelId="{BB5EA4A3-B233-4F12-B5DB-A0D7FF737044}" type="pres">
      <dgm:prSet presAssocID="{69FEC1D5-E67E-4DB3-8773-91944C5D49D6}" presName="horz1" presStyleCnt="0"/>
      <dgm:spPr/>
    </dgm:pt>
    <dgm:pt modelId="{9D3E503F-7597-4A2D-80FF-409127779821}" type="pres">
      <dgm:prSet presAssocID="{69FEC1D5-E67E-4DB3-8773-91944C5D49D6}" presName="tx1" presStyleLbl="revTx" presStyleIdx="0" presStyleCnt="3"/>
      <dgm:spPr/>
    </dgm:pt>
    <dgm:pt modelId="{CB70510F-EC57-4C42-8670-5C6522D239C0}" type="pres">
      <dgm:prSet presAssocID="{69FEC1D5-E67E-4DB3-8773-91944C5D49D6}" presName="vert1" presStyleCnt="0"/>
      <dgm:spPr/>
    </dgm:pt>
    <dgm:pt modelId="{A7C3D126-5EBF-4E03-81BD-7AE7A5E98E0B}" type="pres">
      <dgm:prSet presAssocID="{A27964A3-B81C-42A2-B07F-120B9924721F}" presName="thickLine" presStyleLbl="alignNode1" presStyleIdx="1" presStyleCnt="3"/>
      <dgm:spPr/>
    </dgm:pt>
    <dgm:pt modelId="{A5D1CAEF-A1B1-455B-BBDA-0E896506312A}" type="pres">
      <dgm:prSet presAssocID="{A27964A3-B81C-42A2-B07F-120B9924721F}" presName="horz1" presStyleCnt="0"/>
      <dgm:spPr/>
    </dgm:pt>
    <dgm:pt modelId="{E2BD487A-7D7E-4D70-ABE7-12A61A531826}" type="pres">
      <dgm:prSet presAssocID="{A27964A3-B81C-42A2-B07F-120B9924721F}" presName="tx1" presStyleLbl="revTx" presStyleIdx="1" presStyleCnt="3"/>
      <dgm:spPr/>
    </dgm:pt>
    <dgm:pt modelId="{64B5A579-9759-4782-911B-6F16B0C1420C}" type="pres">
      <dgm:prSet presAssocID="{A27964A3-B81C-42A2-B07F-120B9924721F}" presName="vert1" presStyleCnt="0"/>
      <dgm:spPr/>
    </dgm:pt>
    <dgm:pt modelId="{53B656B7-D586-4F13-B0B0-B01E8150ACB2}" type="pres">
      <dgm:prSet presAssocID="{55EDDCE6-E69A-4837-8D3D-30861F8B4A70}" presName="thickLine" presStyleLbl="alignNode1" presStyleIdx="2" presStyleCnt="3"/>
      <dgm:spPr/>
    </dgm:pt>
    <dgm:pt modelId="{F1933798-C367-43A7-A9D7-84E7631879AC}" type="pres">
      <dgm:prSet presAssocID="{55EDDCE6-E69A-4837-8D3D-30861F8B4A70}" presName="horz1" presStyleCnt="0"/>
      <dgm:spPr/>
    </dgm:pt>
    <dgm:pt modelId="{E02E231C-7A7D-4315-847A-4F18FB9379C8}" type="pres">
      <dgm:prSet presAssocID="{55EDDCE6-E69A-4837-8D3D-30861F8B4A70}" presName="tx1" presStyleLbl="revTx" presStyleIdx="2" presStyleCnt="3"/>
      <dgm:spPr/>
    </dgm:pt>
    <dgm:pt modelId="{FE8A3B3E-8C07-488B-8DF7-1CE6CCDC6F86}" type="pres">
      <dgm:prSet presAssocID="{55EDDCE6-E69A-4837-8D3D-30861F8B4A70}" presName="vert1" presStyleCnt="0"/>
      <dgm:spPr/>
    </dgm:pt>
  </dgm:ptLst>
  <dgm:cxnLst>
    <dgm:cxn modelId="{EFEBA111-1409-425B-B4BE-0A6068D17AE8}" type="presOf" srcId="{55EDDCE6-E69A-4837-8D3D-30861F8B4A70}" destId="{E02E231C-7A7D-4315-847A-4F18FB9379C8}" srcOrd="0" destOrd="0" presId="urn:microsoft.com/office/officeart/2008/layout/LinedList"/>
    <dgm:cxn modelId="{39B1FB22-252B-495B-92C8-61EF1B01AA57}" srcId="{A918B3FA-2372-448A-850C-09604F3AC69D}" destId="{69FEC1D5-E67E-4DB3-8773-91944C5D49D6}" srcOrd="0" destOrd="0" parTransId="{93EF2BBB-7A42-48F3-85EA-2A1F3D107E21}" sibTransId="{69B3249B-1838-4184-9006-9FFD918ED9FE}"/>
    <dgm:cxn modelId="{B7C11581-356A-49CB-B073-D573FBDAC726}" type="presOf" srcId="{A918B3FA-2372-448A-850C-09604F3AC69D}" destId="{49B83C14-B0B8-47FA-81D8-8274F8F496CE}" srcOrd="0" destOrd="0" presId="urn:microsoft.com/office/officeart/2008/layout/LinedList"/>
    <dgm:cxn modelId="{7A1EF383-0EEC-48AD-9B5B-9A882C9AD185}" type="presOf" srcId="{69FEC1D5-E67E-4DB3-8773-91944C5D49D6}" destId="{9D3E503F-7597-4A2D-80FF-409127779821}" srcOrd="0" destOrd="0" presId="urn:microsoft.com/office/officeart/2008/layout/LinedList"/>
    <dgm:cxn modelId="{B105DF86-1FC3-4EB5-B0E4-0C9A524DBA37}" srcId="{A918B3FA-2372-448A-850C-09604F3AC69D}" destId="{A27964A3-B81C-42A2-B07F-120B9924721F}" srcOrd="1" destOrd="0" parTransId="{E8091F5D-E030-4CB0-8F71-E540602BE2DE}" sibTransId="{A166894F-4DD2-4C67-8470-C8F294093C8C}"/>
    <dgm:cxn modelId="{1955B6D1-F0DF-4555-B991-4B663F0D148F}" type="presOf" srcId="{A27964A3-B81C-42A2-B07F-120B9924721F}" destId="{E2BD487A-7D7E-4D70-ABE7-12A61A531826}" srcOrd="0" destOrd="0" presId="urn:microsoft.com/office/officeart/2008/layout/LinedList"/>
    <dgm:cxn modelId="{136FAAF8-5D2B-4316-956E-8AA65155EDE7}" srcId="{A918B3FA-2372-448A-850C-09604F3AC69D}" destId="{55EDDCE6-E69A-4837-8D3D-30861F8B4A70}" srcOrd="2" destOrd="0" parTransId="{193F68BA-EAFC-4927-994E-60DA79E25845}" sibTransId="{A0EC01BB-FE3D-403A-A5C2-68B5D93A2E6A}"/>
    <dgm:cxn modelId="{B387539B-308F-4F9D-8591-2174C3475D4D}" type="presParOf" srcId="{49B83C14-B0B8-47FA-81D8-8274F8F496CE}" destId="{0C3E11F7-B57D-4FF1-BADA-7BD92D389987}" srcOrd="0" destOrd="0" presId="urn:microsoft.com/office/officeart/2008/layout/LinedList"/>
    <dgm:cxn modelId="{252B5D91-D338-4FA5-82FD-9C04A8191676}" type="presParOf" srcId="{49B83C14-B0B8-47FA-81D8-8274F8F496CE}" destId="{BB5EA4A3-B233-4F12-B5DB-A0D7FF737044}" srcOrd="1" destOrd="0" presId="urn:microsoft.com/office/officeart/2008/layout/LinedList"/>
    <dgm:cxn modelId="{C1E236F4-BCB2-4139-B675-85491CD0C1FC}" type="presParOf" srcId="{BB5EA4A3-B233-4F12-B5DB-A0D7FF737044}" destId="{9D3E503F-7597-4A2D-80FF-409127779821}" srcOrd="0" destOrd="0" presId="urn:microsoft.com/office/officeart/2008/layout/LinedList"/>
    <dgm:cxn modelId="{C138A2B4-D55E-4F4F-97D7-D742B536755D}" type="presParOf" srcId="{BB5EA4A3-B233-4F12-B5DB-A0D7FF737044}" destId="{CB70510F-EC57-4C42-8670-5C6522D239C0}" srcOrd="1" destOrd="0" presId="urn:microsoft.com/office/officeart/2008/layout/LinedList"/>
    <dgm:cxn modelId="{08A9055A-C767-43CC-B295-693F12895EAD}" type="presParOf" srcId="{49B83C14-B0B8-47FA-81D8-8274F8F496CE}" destId="{A7C3D126-5EBF-4E03-81BD-7AE7A5E98E0B}" srcOrd="2" destOrd="0" presId="urn:microsoft.com/office/officeart/2008/layout/LinedList"/>
    <dgm:cxn modelId="{032A15AD-6B0F-439C-AE67-D7AE9AB0AEDD}" type="presParOf" srcId="{49B83C14-B0B8-47FA-81D8-8274F8F496CE}" destId="{A5D1CAEF-A1B1-455B-BBDA-0E896506312A}" srcOrd="3" destOrd="0" presId="urn:microsoft.com/office/officeart/2008/layout/LinedList"/>
    <dgm:cxn modelId="{6B08BA81-692C-4A4B-B0DC-8D3D85E8DC7C}" type="presParOf" srcId="{A5D1CAEF-A1B1-455B-BBDA-0E896506312A}" destId="{E2BD487A-7D7E-4D70-ABE7-12A61A531826}" srcOrd="0" destOrd="0" presId="urn:microsoft.com/office/officeart/2008/layout/LinedList"/>
    <dgm:cxn modelId="{B4395110-01FA-48B7-94D8-68CD9DABB809}" type="presParOf" srcId="{A5D1CAEF-A1B1-455B-BBDA-0E896506312A}" destId="{64B5A579-9759-4782-911B-6F16B0C1420C}" srcOrd="1" destOrd="0" presId="urn:microsoft.com/office/officeart/2008/layout/LinedList"/>
    <dgm:cxn modelId="{48C971CF-AFDE-42EE-B49F-C58BC68FB6EF}" type="presParOf" srcId="{49B83C14-B0B8-47FA-81D8-8274F8F496CE}" destId="{53B656B7-D586-4F13-B0B0-B01E8150ACB2}" srcOrd="4" destOrd="0" presId="urn:microsoft.com/office/officeart/2008/layout/LinedList"/>
    <dgm:cxn modelId="{93740FB8-9AC1-4054-85A9-01FC41C9A7BE}" type="presParOf" srcId="{49B83C14-B0B8-47FA-81D8-8274F8F496CE}" destId="{F1933798-C367-43A7-A9D7-84E7631879AC}" srcOrd="5" destOrd="0" presId="urn:microsoft.com/office/officeart/2008/layout/LinedList"/>
    <dgm:cxn modelId="{0FA5CB5E-4BCB-4211-B6B8-9E97D4E5A63B}" type="presParOf" srcId="{F1933798-C367-43A7-A9D7-84E7631879AC}" destId="{E02E231C-7A7D-4315-847A-4F18FB9379C8}" srcOrd="0" destOrd="0" presId="urn:microsoft.com/office/officeart/2008/layout/LinedList"/>
    <dgm:cxn modelId="{2F3674C8-F55C-4923-8DCA-6F7D253B0F60}" type="presParOf" srcId="{F1933798-C367-43A7-A9D7-84E7631879AC}" destId="{FE8A3B3E-8C07-488B-8DF7-1CE6CCDC6F86}"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53D0BC3-7D5D-43F6-94E5-EB6EF00FCE17}"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0C4A2AC5-89F4-4E16-9B99-65D44CAE1784}">
      <dgm:prSet/>
      <dgm:spPr/>
      <dgm:t>
        <a:bodyPr/>
        <a:lstStyle/>
        <a:p>
          <a:pPr>
            <a:lnSpc>
              <a:spcPct val="100000"/>
            </a:lnSpc>
          </a:pPr>
          <a:r>
            <a:rPr lang="en-US" dirty="0"/>
            <a:t>Anticipate NOPD only handling Bus Route Enforcement</a:t>
          </a:r>
        </a:p>
      </dgm:t>
    </dgm:pt>
    <dgm:pt modelId="{9F10C059-321B-450F-8B03-D090C4B00111}" type="parTrans" cxnId="{3FED6EBA-4B5B-41D5-9F5A-A294D1F788CC}">
      <dgm:prSet/>
      <dgm:spPr/>
      <dgm:t>
        <a:bodyPr/>
        <a:lstStyle/>
        <a:p>
          <a:endParaRPr lang="en-US"/>
        </a:p>
      </dgm:t>
    </dgm:pt>
    <dgm:pt modelId="{2E51D66E-5726-40E4-AEB7-D9CA475B65A0}" type="sibTrans" cxnId="{3FED6EBA-4B5B-41D5-9F5A-A294D1F788CC}">
      <dgm:prSet/>
      <dgm:spPr/>
      <dgm:t>
        <a:bodyPr/>
        <a:lstStyle/>
        <a:p>
          <a:endParaRPr lang="en-US"/>
        </a:p>
      </dgm:t>
    </dgm:pt>
    <dgm:pt modelId="{C9403C26-6E7A-44E5-8628-27B4AA3BCE02}">
      <dgm:prSet/>
      <dgm:spPr/>
      <dgm:t>
        <a:bodyPr/>
        <a:lstStyle/>
        <a:p>
          <a:pPr>
            <a:lnSpc>
              <a:spcPct val="100000"/>
            </a:lnSpc>
          </a:pPr>
          <a:r>
            <a:rPr lang="en-US" dirty="0"/>
            <a:t>Successfully completed transfer of  59 Parking and Towing employees from DPW to NOPD May 31</a:t>
          </a:r>
          <a:r>
            <a:rPr lang="en-US" baseline="30000" dirty="0"/>
            <a:t>st</a:t>
          </a:r>
          <a:r>
            <a:rPr lang="en-US" dirty="0"/>
            <a:t>, no issues</a:t>
          </a:r>
        </a:p>
      </dgm:t>
    </dgm:pt>
    <dgm:pt modelId="{AA1E49E2-4C20-4E4F-885C-AFBE87930188}" type="sibTrans" cxnId="{E46C6CC3-21F9-44ED-96E0-DAE3764DFD15}">
      <dgm:prSet/>
      <dgm:spPr/>
      <dgm:t>
        <a:bodyPr/>
        <a:lstStyle/>
        <a:p>
          <a:endParaRPr lang="en-US"/>
        </a:p>
      </dgm:t>
    </dgm:pt>
    <dgm:pt modelId="{C475C8EA-3390-4EB2-89D5-F675EFF1672D}" type="parTrans" cxnId="{E46C6CC3-21F9-44ED-96E0-DAE3764DFD15}">
      <dgm:prSet/>
      <dgm:spPr/>
      <dgm:t>
        <a:bodyPr/>
        <a:lstStyle/>
        <a:p>
          <a:endParaRPr lang="en-US"/>
        </a:p>
      </dgm:t>
    </dgm:pt>
    <dgm:pt modelId="{FE9EBF2A-812B-4539-93CE-F91FE2820E33}">
      <dgm:prSet/>
      <dgm:spPr/>
      <dgm:t>
        <a:bodyPr/>
        <a:lstStyle/>
        <a:p>
          <a:pPr>
            <a:lnSpc>
              <a:spcPct val="100000"/>
            </a:lnSpc>
          </a:pPr>
          <a:r>
            <a:rPr lang="en-US" dirty="0"/>
            <a:t>Ground Transportation Bureau (GTB) transfer currently under review to determine department best suited to assume primary authorities based on current codes</a:t>
          </a:r>
        </a:p>
      </dgm:t>
    </dgm:pt>
    <dgm:pt modelId="{3CD6848B-B163-4B26-958C-D8F86233837D}" type="parTrans" cxnId="{F42C3197-45C3-41F5-AA7B-5418DB64F2DA}">
      <dgm:prSet/>
      <dgm:spPr/>
      <dgm:t>
        <a:bodyPr/>
        <a:lstStyle/>
        <a:p>
          <a:endParaRPr lang="en-US"/>
        </a:p>
      </dgm:t>
    </dgm:pt>
    <dgm:pt modelId="{562C067B-8AA3-49FA-B349-2B2CB87572F5}" type="sibTrans" cxnId="{F42C3197-45C3-41F5-AA7B-5418DB64F2DA}">
      <dgm:prSet/>
      <dgm:spPr/>
      <dgm:t>
        <a:bodyPr/>
        <a:lstStyle/>
        <a:p>
          <a:endParaRPr lang="en-US"/>
        </a:p>
      </dgm:t>
    </dgm:pt>
    <dgm:pt modelId="{8ACB9C5F-8762-4A66-8ADA-9F4E478EBD2A}" type="pres">
      <dgm:prSet presAssocID="{553D0BC3-7D5D-43F6-94E5-EB6EF00FCE17}" presName="vert0" presStyleCnt="0">
        <dgm:presLayoutVars>
          <dgm:dir/>
          <dgm:animOne val="branch"/>
          <dgm:animLvl val="lvl"/>
        </dgm:presLayoutVars>
      </dgm:prSet>
      <dgm:spPr/>
    </dgm:pt>
    <dgm:pt modelId="{25634555-3BE0-44DB-BD32-9716C96C42D5}" type="pres">
      <dgm:prSet presAssocID="{C9403C26-6E7A-44E5-8628-27B4AA3BCE02}" presName="thickLine" presStyleLbl="alignNode1" presStyleIdx="0" presStyleCnt="3"/>
      <dgm:spPr/>
    </dgm:pt>
    <dgm:pt modelId="{AB53DC47-A685-4E3F-8CF8-2CD3445B4E62}" type="pres">
      <dgm:prSet presAssocID="{C9403C26-6E7A-44E5-8628-27B4AA3BCE02}" presName="horz1" presStyleCnt="0"/>
      <dgm:spPr/>
    </dgm:pt>
    <dgm:pt modelId="{DC12928D-42E7-47AD-9832-C1EB8B87B62B}" type="pres">
      <dgm:prSet presAssocID="{C9403C26-6E7A-44E5-8628-27B4AA3BCE02}" presName="tx1" presStyleLbl="revTx" presStyleIdx="0" presStyleCnt="3"/>
      <dgm:spPr/>
    </dgm:pt>
    <dgm:pt modelId="{E6654A8F-CB4D-427C-95D0-D17E2A3D2587}" type="pres">
      <dgm:prSet presAssocID="{C9403C26-6E7A-44E5-8628-27B4AA3BCE02}" presName="vert1" presStyleCnt="0"/>
      <dgm:spPr/>
    </dgm:pt>
    <dgm:pt modelId="{620DD9E2-CA39-4ED8-A6FC-2C63B8D0B5B6}" type="pres">
      <dgm:prSet presAssocID="{FE9EBF2A-812B-4539-93CE-F91FE2820E33}" presName="thickLine" presStyleLbl="alignNode1" presStyleIdx="1" presStyleCnt="3"/>
      <dgm:spPr/>
    </dgm:pt>
    <dgm:pt modelId="{6DF3AA8B-90E9-46F6-9FB5-F5E343881951}" type="pres">
      <dgm:prSet presAssocID="{FE9EBF2A-812B-4539-93CE-F91FE2820E33}" presName="horz1" presStyleCnt="0"/>
      <dgm:spPr/>
    </dgm:pt>
    <dgm:pt modelId="{5037ADA0-A1AB-4737-BC99-B0531119A55A}" type="pres">
      <dgm:prSet presAssocID="{FE9EBF2A-812B-4539-93CE-F91FE2820E33}" presName="tx1" presStyleLbl="revTx" presStyleIdx="1" presStyleCnt="3"/>
      <dgm:spPr/>
    </dgm:pt>
    <dgm:pt modelId="{8E2ABEB5-CDBC-4102-9819-F148EF8A83BC}" type="pres">
      <dgm:prSet presAssocID="{FE9EBF2A-812B-4539-93CE-F91FE2820E33}" presName="vert1" presStyleCnt="0"/>
      <dgm:spPr/>
    </dgm:pt>
    <dgm:pt modelId="{BB816D42-BC0C-4519-8E32-4D246647B652}" type="pres">
      <dgm:prSet presAssocID="{0C4A2AC5-89F4-4E16-9B99-65D44CAE1784}" presName="thickLine" presStyleLbl="alignNode1" presStyleIdx="2" presStyleCnt="3"/>
      <dgm:spPr/>
    </dgm:pt>
    <dgm:pt modelId="{EBBF1617-905A-427E-9EDC-406F51A0F442}" type="pres">
      <dgm:prSet presAssocID="{0C4A2AC5-89F4-4E16-9B99-65D44CAE1784}" presName="horz1" presStyleCnt="0"/>
      <dgm:spPr/>
    </dgm:pt>
    <dgm:pt modelId="{965F8257-B1DD-4747-B04A-3A3481C277EF}" type="pres">
      <dgm:prSet presAssocID="{0C4A2AC5-89F4-4E16-9B99-65D44CAE1784}" presName="tx1" presStyleLbl="revTx" presStyleIdx="2" presStyleCnt="3"/>
      <dgm:spPr/>
    </dgm:pt>
    <dgm:pt modelId="{64B0CECB-4D9F-4B0E-85FF-2F21A4A8FD86}" type="pres">
      <dgm:prSet presAssocID="{0C4A2AC5-89F4-4E16-9B99-65D44CAE1784}" presName="vert1" presStyleCnt="0"/>
      <dgm:spPr/>
    </dgm:pt>
  </dgm:ptLst>
  <dgm:cxnLst>
    <dgm:cxn modelId="{B5BFED13-2651-4315-8D99-2D3BF9BE9856}" type="presOf" srcId="{553D0BC3-7D5D-43F6-94E5-EB6EF00FCE17}" destId="{8ACB9C5F-8762-4A66-8ADA-9F4E478EBD2A}" srcOrd="0" destOrd="0" presId="urn:microsoft.com/office/officeart/2008/layout/LinedList"/>
    <dgm:cxn modelId="{DB53A328-4048-4D59-8949-A2DF3A8C0737}" type="presOf" srcId="{C9403C26-6E7A-44E5-8628-27B4AA3BCE02}" destId="{DC12928D-42E7-47AD-9832-C1EB8B87B62B}" srcOrd="0" destOrd="0" presId="urn:microsoft.com/office/officeart/2008/layout/LinedList"/>
    <dgm:cxn modelId="{4260587A-B107-4A1D-B239-15F8CB4004E4}" type="presOf" srcId="{FE9EBF2A-812B-4539-93CE-F91FE2820E33}" destId="{5037ADA0-A1AB-4737-BC99-B0531119A55A}" srcOrd="0" destOrd="0" presId="urn:microsoft.com/office/officeart/2008/layout/LinedList"/>
    <dgm:cxn modelId="{F42C3197-45C3-41F5-AA7B-5418DB64F2DA}" srcId="{553D0BC3-7D5D-43F6-94E5-EB6EF00FCE17}" destId="{FE9EBF2A-812B-4539-93CE-F91FE2820E33}" srcOrd="1" destOrd="0" parTransId="{3CD6848B-B163-4B26-958C-D8F86233837D}" sibTransId="{562C067B-8AA3-49FA-B349-2B2CB87572F5}"/>
    <dgm:cxn modelId="{3FED6EBA-4B5B-41D5-9F5A-A294D1F788CC}" srcId="{553D0BC3-7D5D-43F6-94E5-EB6EF00FCE17}" destId="{0C4A2AC5-89F4-4E16-9B99-65D44CAE1784}" srcOrd="2" destOrd="0" parTransId="{9F10C059-321B-450F-8B03-D090C4B00111}" sibTransId="{2E51D66E-5726-40E4-AEB7-D9CA475B65A0}"/>
    <dgm:cxn modelId="{E46C6CC3-21F9-44ED-96E0-DAE3764DFD15}" srcId="{553D0BC3-7D5D-43F6-94E5-EB6EF00FCE17}" destId="{C9403C26-6E7A-44E5-8628-27B4AA3BCE02}" srcOrd="0" destOrd="0" parTransId="{C475C8EA-3390-4EB2-89D5-F675EFF1672D}" sibTransId="{AA1E49E2-4C20-4E4F-885C-AFBE87930188}"/>
    <dgm:cxn modelId="{213B28F2-ED62-47AF-8D05-EE5BA9C8FB04}" type="presOf" srcId="{0C4A2AC5-89F4-4E16-9B99-65D44CAE1784}" destId="{965F8257-B1DD-4747-B04A-3A3481C277EF}" srcOrd="0" destOrd="0" presId="urn:microsoft.com/office/officeart/2008/layout/LinedList"/>
    <dgm:cxn modelId="{0BE5D23A-0D12-46E3-AB73-1D025FBB7CEB}" type="presParOf" srcId="{8ACB9C5F-8762-4A66-8ADA-9F4E478EBD2A}" destId="{25634555-3BE0-44DB-BD32-9716C96C42D5}" srcOrd="0" destOrd="0" presId="urn:microsoft.com/office/officeart/2008/layout/LinedList"/>
    <dgm:cxn modelId="{11A426C3-9B5F-4214-AA1D-3735E8797319}" type="presParOf" srcId="{8ACB9C5F-8762-4A66-8ADA-9F4E478EBD2A}" destId="{AB53DC47-A685-4E3F-8CF8-2CD3445B4E62}" srcOrd="1" destOrd="0" presId="urn:microsoft.com/office/officeart/2008/layout/LinedList"/>
    <dgm:cxn modelId="{66AC051C-4B08-49DC-9AC3-31786933032B}" type="presParOf" srcId="{AB53DC47-A685-4E3F-8CF8-2CD3445B4E62}" destId="{DC12928D-42E7-47AD-9832-C1EB8B87B62B}" srcOrd="0" destOrd="0" presId="urn:microsoft.com/office/officeart/2008/layout/LinedList"/>
    <dgm:cxn modelId="{D8FCCA76-AA4D-4AD1-9230-FEF074623701}" type="presParOf" srcId="{AB53DC47-A685-4E3F-8CF8-2CD3445B4E62}" destId="{E6654A8F-CB4D-427C-95D0-D17E2A3D2587}" srcOrd="1" destOrd="0" presId="urn:microsoft.com/office/officeart/2008/layout/LinedList"/>
    <dgm:cxn modelId="{7E97EBA8-9F85-4F5C-A794-0D2CECFB8412}" type="presParOf" srcId="{8ACB9C5F-8762-4A66-8ADA-9F4E478EBD2A}" destId="{620DD9E2-CA39-4ED8-A6FC-2C63B8D0B5B6}" srcOrd="2" destOrd="0" presId="urn:microsoft.com/office/officeart/2008/layout/LinedList"/>
    <dgm:cxn modelId="{B8F66B7F-2992-46D6-A204-634B23EC5BE4}" type="presParOf" srcId="{8ACB9C5F-8762-4A66-8ADA-9F4E478EBD2A}" destId="{6DF3AA8B-90E9-46F6-9FB5-F5E343881951}" srcOrd="3" destOrd="0" presId="urn:microsoft.com/office/officeart/2008/layout/LinedList"/>
    <dgm:cxn modelId="{41449FAA-459A-4F8B-9BCC-5BB026AC6500}" type="presParOf" srcId="{6DF3AA8B-90E9-46F6-9FB5-F5E343881951}" destId="{5037ADA0-A1AB-4737-BC99-B0531119A55A}" srcOrd="0" destOrd="0" presId="urn:microsoft.com/office/officeart/2008/layout/LinedList"/>
    <dgm:cxn modelId="{D484B065-2E33-4130-9FC1-E70276F0D5D2}" type="presParOf" srcId="{6DF3AA8B-90E9-46F6-9FB5-F5E343881951}" destId="{8E2ABEB5-CDBC-4102-9819-F148EF8A83BC}" srcOrd="1" destOrd="0" presId="urn:microsoft.com/office/officeart/2008/layout/LinedList"/>
    <dgm:cxn modelId="{E4830DD1-9F90-487B-8A6B-7CBA2E7B80C2}" type="presParOf" srcId="{8ACB9C5F-8762-4A66-8ADA-9F4E478EBD2A}" destId="{BB816D42-BC0C-4519-8E32-4D246647B652}" srcOrd="4" destOrd="0" presId="urn:microsoft.com/office/officeart/2008/layout/LinedList"/>
    <dgm:cxn modelId="{E852EF2D-3A27-46C0-9486-891C8BD0753B}" type="presParOf" srcId="{8ACB9C5F-8762-4A66-8ADA-9F4E478EBD2A}" destId="{EBBF1617-905A-427E-9EDC-406F51A0F442}" srcOrd="5" destOrd="0" presId="urn:microsoft.com/office/officeart/2008/layout/LinedList"/>
    <dgm:cxn modelId="{7643E8A2-6F83-4C98-8B4D-8C05286244CE}" type="presParOf" srcId="{EBBF1617-905A-427E-9EDC-406F51A0F442}" destId="{965F8257-B1DD-4747-B04A-3A3481C277EF}" srcOrd="0" destOrd="0" presId="urn:microsoft.com/office/officeart/2008/layout/LinedList"/>
    <dgm:cxn modelId="{BA56F9F3-63CE-4D01-ADB3-0B405F47D28A}" type="presParOf" srcId="{EBBF1617-905A-427E-9EDC-406F51A0F442}" destId="{64B0CECB-4D9F-4B0E-85FF-2F21A4A8FD86}"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47DAE36-D2A0-4FDE-9DB5-3B692C402F5A}"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EBF50651-45C6-47DB-B0C4-CFB390966BFE}">
      <dgm:prSet/>
      <dgm:spPr/>
      <dgm:t>
        <a:bodyPr/>
        <a:lstStyle/>
        <a:p>
          <a:r>
            <a:rPr lang="en-US" dirty="0"/>
            <a:t>NOPD IT &amp; Sex Offenders only operations at 715 S Broad-Sex Offenders potential move to criminal court building being vetted; NOPD IT vetting plans for move to  Paris Avenue provided MLK building is made available</a:t>
          </a:r>
        </a:p>
      </dgm:t>
    </dgm:pt>
    <dgm:pt modelId="{EF1F9DBF-9B7F-44E6-ABE4-80FDF58C3C31}" type="parTrans" cxnId="{45D7278D-2AD8-4BFB-BF21-A520B520C7B1}">
      <dgm:prSet/>
      <dgm:spPr/>
      <dgm:t>
        <a:bodyPr/>
        <a:lstStyle/>
        <a:p>
          <a:endParaRPr lang="en-US"/>
        </a:p>
      </dgm:t>
    </dgm:pt>
    <dgm:pt modelId="{62835E6D-77B7-41D1-90F4-736EFFA09B35}" type="sibTrans" cxnId="{45D7278D-2AD8-4BFB-BF21-A520B520C7B1}">
      <dgm:prSet/>
      <dgm:spPr/>
      <dgm:t>
        <a:bodyPr/>
        <a:lstStyle/>
        <a:p>
          <a:endParaRPr lang="en-US"/>
        </a:p>
      </dgm:t>
    </dgm:pt>
    <dgm:pt modelId="{8A98B36B-5891-420B-9CF1-8FA3B22BA150}">
      <dgm:prSet/>
      <dgm:spPr/>
      <dgm:t>
        <a:bodyPr/>
        <a:lstStyle/>
        <a:p>
          <a:r>
            <a:rPr lang="en-US" dirty="0"/>
            <a:t>Crime Lab 4</a:t>
          </a:r>
          <a:r>
            <a:rPr lang="en-US" baseline="30000" dirty="0"/>
            <a:t>th</a:t>
          </a:r>
          <a:r>
            <a:rPr lang="en-US" dirty="0"/>
            <a:t> Floor Renovation for DNA requested in recent 2026 Capital Budget Hearing- Capital Projects vetting renovations</a:t>
          </a:r>
        </a:p>
        <a:p>
          <a:r>
            <a:rPr lang="en-US" dirty="0"/>
            <a:t> (must happen to ensure accreditation)</a:t>
          </a:r>
        </a:p>
      </dgm:t>
    </dgm:pt>
    <dgm:pt modelId="{4FED7292-7E7E-4CCC-B38D-7F0B3AF847C9}" type="parTrans" cxnId="{D9897D4E-89AD-446A-8F05-A853B03D9A4F}">
      <dgm:prSet/>
      <dgm:spPr/>
      <dgm:t>
        <a:bodyPr/>
        <a:lstStyle/>
        <a:p>
          <a:endParaRPr lang="en-US"/>
        </a:p>
      </dgm:t>
    </dgm:pt>
    <dgm:pt modelId="{D3504791-2403-4440-8280-210C431005EC}" type="sibTrans" cxnId="{D9897D4E-89AD-446A-8F05-A853B03D9A4F}">
      <dgm:prSet/>
      <dgm:spPr/>
      <dgm:t>
        <a:bodyPr/>
        <a:lstStyle/>
        <a:p>
          <a:endParaRPr lang="en-US"/>
        </a:p>
      </dgm:t>
    </dgm:pt>
    <dgm:pt modelId="{89F37F03-55B2-4B3B-9660-75AB8271B908}">
      <dgm:prSet/>
      <dgm:spPr/>
      <dgm:t>
        <a:bodyPr/>
        <a:lstStyle/>
        <a:p>
          <a:r>
            <a:rPr lang="en-US" dirty="0"/>
            <a:t>HVAC issues are improving </a:t>
          </a:r>
        </a:p>
      </dgm:t>
    </dgm:pt>
    <dgm:pt modelId="{24A12BCD-7CE2-4E32-B796-6B92CB045D54}" type="parTrans" cxnId="{A0A174D0-1EA5-4889-9ABE-4999409C82CA}">
      <dgm:prSet/>
      <dgm:spPr/>
      <dgm:t>
        <a:bodyPr/>
        <a:lstStyle/>
        <a:p>
          <a:endParaRPr lang="en-US"/>
        </a:p>
      </dgm:t>
    </dgm:pt>
    <dgm:pt modelId="{854F89A4-3ACA-448E-A1C3-006FCD3D4200}" type="sibTrans" cxnId="{A0A174D0-1EA5-4889-9ABE-4999409C82CA}">
      <dgm:prSet/>
      <dgm:spPr/>
      <dgm:t>
        <a:bodyPr/>
        <a:lstStyle/>
        <a:p>
          <a:endParaRPr lang="en-US"/>
        </a:p>
      </dgm:t>
    </dgm:pt>
    <dgm:pt modelId="{A6B1CCE7-AED6-4A79-AE4E-CC99BFE045FE}">
      <dgm:prSet/>
      <dgm:spPr/>
      <dgm:t>
        <a:bodyPr/>
        <a:lstStyle/>
        <a:p>
          <a:r>
            <a:rPr lang="en-US" dirty="0"/>
            <a:t>6</a:t>
          </a:r>
          <a:r>
            <a:rPr lang="en-US" baseline="30000" dirty="0"/>
            <a:t>th</a:t>
          </a:r>
          <a:r>
            <a:rPr lang="en-US" dirty="0"/>
            <a:t> District- A/C issue again, $8k needed for compressor</a:t>
          </a:r>
        </a:p>
      </dgm:t>
    </dgm:pt>
    <dgm:pt modelId="{B75901F3-F225-4C45-AEDB-3DC011366A2C}" type="parTrans" cxnId="{3E85C49E-7967-4EFB-8F73-B836FA3196E6}">
      <dgm:prSet/>
      <dgm:spPr/>
      <dgm:t>
        <a:bodyPr/>
        <a:lstStyle/>
        <a:p>
          <a:endParaRPr lang="en-US"/>
        </a:p>
      </dgm:t>
    </dgm:pt>
    <dgm:pt modelId="{DB33A9F9-4C50-4152-BA4D-722AB7F32219}" type="sibTrans" cxnId="{3E85C49E-7967-4EFB-8F73-B836FA3196E6}">
      <dgm:prSet/>
      <dgm:spPr/>
      <dgm:t>
        <a:bodyPr/>
        <a:lstStyle/>
        <a:p>
          <a:endParaRPr lang="en-US"/>
        </a:p>
      </dgm:t>
    </dgm:pt>
    <dgm:pt modelId="{860CB927-373C-4BE6-8E40-48A26C0D32B4}">
      <dgm:prSet/>
      <dgm:spPr/>
      <dgm:t>
        <a:bodyPr/>
        <a:lstStyle/>
        <a:p>
          <a:r>
            <a:rPr lang="en-US" dirty="0"/>
            <a:t>3</a:t>
          </a:r>
          <a:r>
            <a:rPr lang="en-US" baseline="30000" dirty="0"/>
            <a:t>rd</a:t>
          </a:r>
          <a:r>
            <a:rPr lang="en-US" dirty="0"/>
            <a:t> District- Rental a/c, new unit on order</a:t>
          </a:r>
        </a:p>
      </dgm:t>
    </dgm:pt>
    <dgm:pt modelId="{7564A98E-5992-4889-A6CD-C315D243E436}" type="parTrans" cxnId="{15021011-8A70-4E80-85BB-3C41A28F225F}">
      <dgm:prSet/>
      <dgm:spPr/>
      <dgm:t>
        <a:bodyPr/>
        <a:lstStyle/>
        <a:p>
          <a:endParaRPr lang="en-US"/>
        </a:p>
      </dgm:t>
    </dgm:pt>
    <dgm:pt modelId="{741D367A-AD0B-4C83-BF32-F3FFD9610169}" type="sibTrans" cxnId="{15021011-8A70-4E80-85BB-3C41A28F225F}">
      <dgm:prSet/>
      <dgm:spPr/>
      <dgm:t>
        <a:bodyPr/>
        <a:lstStyle/>
        <a:p>
          <a:endParaRPr lang="en-US"/>
        </a:p>
      </dgm:t>
    </dgm:pt>
    <dgm:pt modelId="{0E83917A-0098-40F9-A8AC-99F8D946A913}">
      <dgm:prSet/>
      <dgm:spPr/>
      <dgm:t>
        <a:bodyPr/>
        <a:lstStyle/>
        <a:p>
          <a:r>
            <a:rPr lang="en-US" dirty="0"/>
            <a:t>7</a:t>
          </a:r>
          <a:r>
            <a:rPr lang="en-US" baseline="30000" dirty="0"/>
            <a:t>th</a:t>
          </a:r>
          <a:r>
            <a:rPr lang="en-US" dirty="0"/>
            <a:t> District- A/C fully operational</a:t>
          </a:r>
        </a:p>
      </dgm:t>
    </dgm:pt>
    <dgm:pt modelId="{398AEC2D-8F7E-4830-858F-F4B267958B58}" type="parTrans" cxnId="{69541CA6-7DD4-4946-A914-898B617CEC0F}">
      <dgm:prSet/>
      <dgm:spPr/>
      <dgm:t>
        <a:bodyPr/>
        <a:lstStyle/>
        <a:p>
          <a:endParaRPr lang="en-US"/>
        </a:p>
      </dgm:t>
    </dgm:pt>
    <dgm:pt modelId="{EAB9050E-9AD3-44E4-BF21-95493A020CE9}" type="sibTrans" cxnId="{69541CA6-7DD4-4946-A914-898B617CEC0F}">
      <dgm:prSet/>
      <dgm:spPr/>
      <dgm:t>
        <a:bodyPr/>
        <a:lstStyle/>
        <a:p>
          <a:endParaRPr lang="en-US"/>
        </a:p>
      </dgm:t>
    </dgm:pt>
    <dgm:pt modelId="{8069C969-CF78-4462-A2D6-33789CD49D26}">
      <dgm:prSet/>
      <dgm:spPr/>
      <dgm:t>
        <a:bodyPr/>
        <a:lstStyle/>
        <a:p>
          <a:r>
            <a:rPr lang="en-US" dirty="0"/>
            <a:t>Academy – 50% operational, new compressor and coils needed</a:t>
          </a:r>
        </a:p>
      </dgm:t>
    </dgm:pt>
    <dgm:pt modelId="{0A121BCD-5B69-409C-89D9-08CF25C94227}" type="parTrans" cxnId="{F373CE54-551D-4F14-85FD-34116FA7D3FE}">
      <dgm:prSet/>
      <dgm:spPr/>
      <dgm:t>
        <a:bodyPr/>
        <a:lstStyle/>
        <a:p>
          <a:endParaRPr lang="en-US"/>
        </a:p>
      </dgm:t>
    </dgm:pt>
    <dgm:pt modelId="{841C55B3-4A3A-4733-969E-BB01AC132D0F}" type="sibTrans" cxnId="{F373CE54-551D-4F14-85FD-34116FA7D3FE}">
      <dgm:prSet/>
      <dgm:spPr/>
      <dgm:t>
        <a:bodyPr/>
        <a:lstStyle/>
        <a:p>
          <a:endParaRPr lang="en-US"/>
        </a:p>
      </dgm:t>
    </dgm:pt>
    <dgm:pt modelId="{4BC1C35F-AE61-44AE-9C37-B8281BE58044}">
      <dgm:prSet/>
      <dgm:spPr/>
      <dgm:t>
        <a:bodyPr/>
        <a:lstStyle/>
        <a:p>
          <a:r>
            <a:rPr lang="en-US" dirty="0"/>
            <a:t>CE&amp;P- A/C fully operational   </a:t>
          </a:r>
        </a:p>
      </dgm:t>
    </dgm:pt>
    <dgm:pt modelId="{9D6D8832-A829-43CA-88DE-3B205BE1C992}" type="parTrans" cxnId="{0E49EA60-1FDB-451F-9C0C-A370D2E4E03B}">
      <dgm:prSet/>
      <dgm:spPr/>
      <dgm:t>
        <a:bodyPr/>
        <a:lstStyle/>
        <a:p>
          <a:endParaRPr lang="en-US"/>
        </a:p>
      </dgm:t>
    </dgm:pt>
    <dgm:pt modelId="{63276E59-4204-4268-BA15-89AFDDAC4B9A}" type="sibTrans" cxnId="{0E49EA60-1FDB-451F-9C0C-A370D2E4E03B}">
      <dgm:prSet/>
      <dgm:spPr/>
      <dgm:t>
        <a:bodyPr/>
        <a:lstStyle/>
        <a:p>
          <a:endParaRPr lang="en-US"/>
        </a:p>
      </dgm:t>
    </dgm:pt>
    <dgm:pt modelId="{08F06C4B-D5C1-4E8E-8496-8CFDFC7423F2}">
      <dgm:prSet/>
      <dgm:spPr/>
      <dgm:t>
        <a:bodyPr/>
        <a:lstStyle/>
        <a:p>
          <a:r>
            <a:rPr lang="en-US" dirty="0"/>
            <a:t>Crime Lab- Temporary unit installed, original 2 new chiller had 4 factory defects, DPM in process of replacing warranty expired</a:t>
          </a:r>
        </a:p>
      </dgm:t>
    </dgm:pt>
    <dgm:pt modelId="{C0A943AB-AA82-4AD4-9910-E756C311FF1B}" type="parTrans" cxnId="{3DE73B71-392F-4AF4-8C59-A7B97A7FFED1}">
      <dgm:prSet/>
      <dgm:spPr/>
      <dgm:t>
        <a:bodyPr/>
        <a:lstStyle/>
        <a:p>
          <a:endParaRPr lang="en-US"/>
        </a:p>
      </dgm:t>
    </dgm:pt>
    <dgm:pt modelId="{C9EF49FD-6F63-4435-899E-7A7A08B71ABA}" type="sibTrans" cxnId="{3DE73B71-392F-4AF4-8C59-A7B97A7FFED1}">
      <dgm:prSet/>
      <dgm:spPr/>
      <dgm:t>
        <a:bodyPr/>
        <a:lstStyle/>
        <a:p>
          <a:endParaRPr lang="en-US"/>
        </a:p>
      </dgm:t>
    </dgm:pt>
    <dgm:pt modelId="{35F69257-76E2-4087-8AB6-646681A0D7CF}">
      <dgm:prSet/>
      <dgm:spPr/>
      <dgm:t>
        <a:bodyPr/>
        <a:lstStyle/>
        <a:p>
          <a:r>
            <a:rPr lang="en-US" dirty="0"/>
            <a:t>4</a:t>
          </a:r>
          <a:r>
            <a:rPr lang="en-US" baseline="30000" dirty="0"/>
            <a:t>th</a:t>
          </a:r>
          <a:r>
            <a:rPr lang="en-US" dirty="0"/>
            <a:t> District- recent issue, waiting on contractor</a:t>
          </a:r>
        </a:p>
      </dgm:t>
    </dgm:pt>
    <dgm:pt modelId="{E4C287E5-1111-4CFD-8595-AA5D65E439BC}" type="parTrans" cxnId="{997D5E4F-807C-47CC-BBD5-4A3D3CF7D12A}">
      <dgm:prSet/>
      <dgm:spPr/>
      <dgm:t>
        <a:bodyPr/>
        <a:lstStyle/>
        <a:p>
          <a:endParaRPr lang="en-US"/>
        </a:p>
      </dgm:t>
    </dgm:pt>
    <dgm:pt modelId="{CEAC8B03-5A88-432A-89CE-805E4C9ECEFE}" type="sibTrans" cxnId="{997D5E4F-807C-47CC-BBD5-4A3D3CF7D12A}">
      <dgm:prSet/>
      <dgm:spPr/>
      <dgm:t>
        <a:bodyPr/>
        <a:lstStyle/>
        <a:p>
          <a:endParaRPr lang="en-US"/>
        </a:p>
      </dgm:t>
    </dgm:pt>
    <dgm:pt modelId="{7FFCE36C-C456-4772-BD3A-C2EF8AC4348F}">
      <dgm:prSet/>
      <dgm:spPr/>
      <dgm:t>
        <a:bodyPr/>
        <a:lstStyle/>
        <a:p>
          <a:r>
            <a:rPr lang="en-US" dirty="0"/>
            <a:t>2</a:t>
          </a:r>
          <a:r>
            <a:rPr lang="en-US" baseline="30000" dirty="0"/>
            <a:t>nd</a:t>
          </a:r>
          <a:r>
            <a:rPr lang="en-US" dirty="0"/>
            <a:t> District- A/C installed improperly factory defect, $17k for repair</a:t>
          </a:r>
        </a:p>
      </dgm:t>
    </dgm:pt>
    <dgm:pt modelId="{09792521-8CCE-4F88-B7B8-5CFB094F950E}" type="parTrans" cxnId="{0C4DF916-7471-41A3-9265-9B17839F13AE}">
      <dgm:prSet/>
      <dgm:spPr/>
      <dgm:t>
        <a:bodyPr/>
        <a:lstStyle/>
        <a:p>
          <a:endParaRPr lang="en-US"/>
        </a:p>
      </dgm:t>
    </dgm:pt>
    <dgm:pt modelId="{E43AF6B8-3E53-496D-A588-473D4181D6A3}" type="sibTrans" cxnId="{0C4DF916-7471-41A3-9265-9B17839F13AE}">
      <dgm:prSet/>
      <dgm:spPr/>
      <dgm:t>
        <a:bodyPr/>
        <a:lstStyle/>
        <a:p>
          <a:endParaRPr lang="en-US"/>
        </a:p>
      </dgm:t>
    </dgm:pt>
    <dgm:pt modelId="{7AE4318A-CE30-4B12-A6E0-0737D7B27E55}" type="pres">
      <dgm:prSet presAssocID="{F47DAE36-D2A0-4FDE-9DB5-3B692C402F5A}" presName="linear" presStyleCnt="0">
        <dgm:presLayoutVars>
          <dgm:animLvl val="lvl"/>
          <dgm:resizeHandles val="exact"/>
        </dgm:presLayoutVars>
      </dgm:prSet>
      <dgm:spPr/>
    </dgm:pt>
    <dgm:pt modelId="{0EC3858F-075D-4C5E-A90C-982511E730E9}" type="pres">
      <dgm:prSet presAssocID="{EBF50651-45C6-47DB-B0C4-CFB390966BFE}" presName="parentText" presStyleLbl="node1" presStyleIdx="0" presStyleCnt="2" custScaleY="132147">
        <dgm:presLayoutVars>
          <dgm:chMax val="0"/>
          <dgm:bulletEnabled val="1"/>
        </dgm:presLayoutVars>
      </dgm:prSet>
      <dgm:spPr/>
    </dgm:pt>
    <dgm:pt modelId="{4E629FCC-3D87-4374-A35E-75289B0A77CD}" type="pres">
      <dgm:prSet presAssocID="{62835E6D-77B7-41D1-90F4-736EFFA09B35}" presName="spacer" presStyleCnt="0"/>
      <dgm:spPr/>
    </dgm:pt>
    <dgm:pt modelId="{5B4CB833-A84C-4924-A71B-672FFEB01FB1}" type="pres">
      <dgm:prSet presAssocID="{8A98B36B-5891-420B-9CF1-8FA3B22BA150}" presName="parentText" presStyleLbl="node1" presStyleIdx="1" presStyleCnt="2" custScaleY="107379">
        <dgm:presLayoutVars>
          <dgm:chMax val="0"/>
          <dgm:bulletEnabled val="1"/>
        </dgm:presLayoutVars>
      </dgm:prSet>
      <dgm:spPr/>
    </dgm:pt>
    <dgm:pt modelId="{656A85B5-1CF1-4B07-A35C-B966DAA813AF}" type="pres">
      <dgm:prSet presAssocID="{8A98B36B-5891-420B-9CF1-8FA3B22BA150}" presName="childText" presStyleLbl="revTx" presStyleIdx="0" presStyleCnt="1">
        <dgm:presLayoutVars>
          <dgm:bulletEnabled val="1"/>
        </dgm:presLayoutVars>
      </dgm:prSet>
      <dgm:spPr/>
    </dgm:pt>
  </dgm:ptLst>
  <dgm:cxnLst>
    <dgm:cxn modelId="{15021011-8A70-4E80-85BB-3C41A28F225F}" srcId="{89F37F03-55B2-4B3B-9660-75AB8271B908}" destId="{860CB927-373C-4BE6-8E40-48A26C0D32B4}" srcOrd="2" destOrd="0" parTransId="{7564A98E-5992-4889-A6CD-C315D243E436}" sibTransId="{741D367A-AD0B-4C83-BF32-F3FFD9610169}"/>
    <dgm:cxn modelId="{FFA49516-A65C-4341-9238-BB44452FF9CA}" type="presOf" srcId="{8069C969-CF78-4462-A2D6-33789CD49D26}" destId="{656A85B5-1CF1-4B07-A35C-B966DAA813AF}" srcOrd="0" destOrd="6" presId="urn:microsoft.com/office/officeart/2005/8/layout/vList2"/>
    <dgm:cxn modelId="{0C4DF916-7471-41A3-9265-9B17839F13AE}" srcId="{89F37F03-55B2-4B3B-9660-75AB8271B908}" destId="{7FFCE36C-C456-4772-BD3A-C2EF8AC4348F}" srcOrd="1" destOrd="0" parTransId="{09792521-8CCE-4F88-B7B8-5CFB094F950E}" sibTransId="{E43AF6B8-3E53-496D-A588-473D4181D6A3}"/>
    <dgm:cxn modelId="{C6CEA81D-4F70-4457-8386-3137A35DF142}" type="presOf" srcId="{35F69257-76E2-4087-8AB6-646681A0D7CF}" destId="{656A85B5-1CF1-4B07-A35C-B966DAA813AF}" srcOrd="0" destOrd="4" presId="urn:microsoft.com/office/officeart/2005/8/layout/vList2"/>
    <dgm:cxn modelId="{65AC822A-40B5-48FA-A7EC-B5FBBF6577DE}" type="presOf" srcId="{A6B1CCE7-AED6-4A79-AE4E-CC99BFE045FE}" destId="{656A85B5-1CF1-4B07-A35C-B966DAA813AF}" srcOrd="0" destOrd="1" presId="urn:microsoft.com/office/officeart/2005/8/layout/vList2"/>
    <dgm:cxn modelId="{78FD702B-0DD3-4664-B6E5-156A2317DB8F}" type="presOf" srcId="{860CB927-373C-4BE6-8E40-48A26C0D32B4}" destId="{656A85B5-1CF1-4B07-A35C-B966DAA813AF}" srcOrd="0" destOrd="3" presId="urn:microsoft.com/office/officeart/2005/8/layout/vList2"/>
    <dgm:cxn modelId="{14F21C3B-CF4E-4CD9-862E-FAA064ACC92E}" type="presOf" srcId="{8A98B36B-5891-420B-9CF1-8FA3B22BA150}" destId="{5B4CB833-A84C-4924-A71B-672FFEB01FB1}" srcOrd="0" destOrd="0" presId="urn:microsoft.com/office/officeart/2005/8/layout/vList2"/>
    <dgm:cxn modelId="{0E49EA60-1FDB-451F-9C0C-A370D2E4E03B}" srcId="{89F37F03-55B2-4B3B-9660-75AB8271B908}" destId="{4BC1C35F-AE61-44AE-9C37-B8281BE58044}" srcOrd="6" destOrd="0" parTransId="{9D6D8832-A829-43CA-88DE-3B205BE1C992}" sibTransId="{63276E59-4204-4268-BA15-89AFDDAC4B9A}"/>
    <dgm:cxn modelId="{1A7A1364-55CA-4B10-A847-D45A342CFEF4}" type="presOf" srcId="{F47DAE36-D2A0-4FDE-9DB5-3B692C402F5A}" destId="{7AE4318A-CE30-4B12-A6E0-0737D7B27E55}" srcOrd="0" destOrd="0" presId="urn:microsoft.com/office/officeart/2005/8/layout/vList2"/>
    <dgm:cxn modelId="{D9897D4E-89AD-446A-8F05-A853B03D9A4F}" srcId="{F47DAE36-D2A0-4FDE-9DB5-3B692C402F5A}" destId="{8A98B36B-5891-420B-9CF1-8FA3B22BA150}" srcOrd="1" destOrd="0" parTransId="{4FED7292-7E7E-4CCC-B38D-7F0B3AF847C9}" sibTransId="{D3504791-2403-4440-8280-210C431005EC}"/>
    <dgm:cxn modelId="{997D5E4F-807C-47CC-BBD5-4A3D3CF7D12A}" srcId="{89F37F03-55B2-4B3B-9660-75AB8271B908}" destId="{35F69257-76E2-4087-8AB6-646681A0D7CF}" srcOrd="3" destOrd="0" parTransId="{E4C287E5-1111-4CFD-8595-AA5D65E439BC}" sibTransId="{CEAC8B03-5A88-432A-89CE-805E4C9ECEFE}"/>
    <dgm:cxn modelId="{3DE73B71-392F-4AF4-8C59-A7B97A7FFED1}" srcId="{89F37F03-55B2-4B3B-9660-75AB8271B908}" destId="{08F06C4B-D5C1-4E8E-8496-8CFDFC7423F2}" srcOrd="7" destOrd="0" parTransId="{C0A943AB-AA82-4AD4-9910-E756C311FF1B}" sibTransId="{C9EF49FD-6F63-4435-899E-7A7A08B71ABA}"/>
    <dgm:cxn modelId="{3A889B74-95B8-4144-831C-B78A382CCA05}" type="presOf" srcId="{89F37F03-55B2-4B3B-9660-75AB8271B908}" destId="{656A85B5-1CF1-4B07-A35C-B966DAA813AF}" srcOrd="0" destOrd="0" presId="urn:microsoft.com/office/officeart/2005/8/layout/vList2"/>
    <dgm:cxn modelId="{F373CE54-551D-4F14-85FD-34116FA7D3FE}" srcId="{89F37F03-55B2-4B3B-9660-75AB8271B908}" destId="{8069C969-CF78-4462-A2D6-33789CD49D26}" srcOrd="5" destOrd="0" parTransId="{0A121BCD-5B69-409C-89D9-08CF25C94227}" sibTransId="{841C55B3-4A3A-4733-969E-BB01AC132D0F}"/>
    <dgm:cxn modelId="{C41A388C-F3A2-4160-AC54-3330D21252EB}" type="presOf" srcId="{0E83917A-0098-40F9-A8AC-99F8D946A913}" destId="{656A85B5-1CF1-4B07-A35C-B966DAA813AF}" srcOrd="0" destOrd="5" presId="urn:microsoft.com/office/officeart/2005/8/layout/vList2"/>
    <dgm:cxn modelId="{45D7278D-2AD8-4BFB-BF21-A520B520C7B1}" srcId="{F47DAE36-D2A0-4FDE-9DB5-3B692C402F5A}" destId="{EBF50651-45C6-47DB-B0C4-CFB390966BFE}" srcOrd="0" destOrd="0" parTransId="{EF1F9DBF-9B7F-44E6-ABE4-80FDF58C3C31}" sibTransId="{62835E6D-77B7-41D1-90F4-736EFFA09B35}"/>
    <dgm:cxn modelId="{6CC78893-AECC-4F62-A156-98F67D538D24}" type="presOf" srcId="{4BC1C35F-AE61-44AE-9C37-B8281BE58044}" destId="{656A85B5-1CF1-4B07-A35C-B966DAA813AF}" srcOrd="0" destOrd="7" presId="urn:microsoft.com/office/officeart/2005/8/layout/vList2"/>
    <dgm:cxn modelId="{3E85C49E-7967-4EFB-8F73-B836FA3196E6}" srcId="{89F37F03-55B2-4B3B-9660-75AB8271B908}" destId="{A6B1CCE7-AED6-4A79-AE4E-CC99BFE045FE}" srcOrd="0" destOrd="0" parTransId="{B75901F3-F225-4C45-AEDB-3DC011366A2C}" sibTransId="{DB33A9F9-4C50-4152-BA4D-722AB7F32219}"/>
    <dgm:cxn modelId="{69541CA6-7DD4-4946-A914-898B617CEC0F}" srcId="{89F37F03-55B2-4B3B-9660-75AB8271B908}" destId="{0E83917A-0098-40F9-A8AC-99F8D946A913}" srcOrd="4" destOrd="0" parTransId="{398AEC2D-8F7E-4830-858F-F4B267958B58}" sibTransId="{EAB9050E-9AD3-44E4-BF21-95493A020CE9}"/>
    <dgm:cxn modelId="{A7047BAB-3A58-4852-AC0F-9BE81628A221}" type="presOf" srcId="{7FFCE36C-C456-4772-BD3A-C2EF8AC4348F}" destId="{656A85B5-1CF1-4B07-A35C-B966DAA813AF}" srcOrd="0" destOrd="2" presId="urn:microsoft.com/office/officeart/2005/8/layout/vList2"/>
    <dgm:cxn modelId="{148CA8C5-AE5B-40B3-84E9-7AC94F57290E}" type="presOf" srcId="{EBF50651-45C6-47DB-B0C4-CFB390966BFE}" destId="{0EC3858F-075D-4C5E-A90C-982511E730E9}" srcOrd="0" destOrd="0" presId="urn:microsoft.com/office/officeart/2005/8/layout/vList2"/>
    <dgm:cxn modelId="{76D1D1CF-F0D9-4279-80CE-E4086E9CBF7D}" type="presOf" srcId="{08F06C4B-D5C1-4E8E-8496-8CFDFC7423F2}" destId="{656A85B5-1CF1-4B07-A35C-B966DAA813AF}" srcOrd="0" destOrd="8" presId="urn:microsoft.com/office/officeart/2005/8/layout/vList2"/>
    <dgm:cxn modelId="{A0A174D0-1EA5-4889-9ABE-4999409C82CA}" srcId="{8A98B36B-5891-420B-9CF1-8FA3B22BA150}" destId="{89F37F03-55B2-4B3B-9660-75AB8271B908}" srcOrd="0" destOrd="0" parTransId="{24A12BCD-7CE2-4E32-B796-6B92CB045D54}" sibTransId="{854F89A4-3ACA-448E-A1C3-006FCD3D4200}"/>
    <dgm:cxn modelId="{4E9DFFE3-0203-4A09-ABE4-F588964523AA}" type="presParOf" srcId="{7AE4318A-CE30-4B12-A6E0-0737D7B27E55}" destId="{0EC3858F-075D-4C5E-A90C-982511E730E9}" srcOrd="0" destOrd="0" presId="urn:microsoft.com/office/officeart/2005/8/layout/vList2"/>
    <dgm:cxn modelId="{739D001A-6251-428E-B135-7A25CADCBF71}" type="presParOf" srcId="{7AE4318A-CE30-4B12-A6E0-0737D7B27E55}" destId="{4E629FCC-3D87-4374-A35E-75289B0A77CD}" srcOrd="1" destOrd="0" presId="urn:microsoft.com/office/officeart/2005/8/layout/vList2"/>
    <dgm:cxn modelId="{BE9E773B-D070-4259-8BA5-A807AEF2F01A}" type="presParOf" srcId="{7AE4318A-CE30-4B12-A6E0-0737D7B27E55}" destId="{5B4CB833-A84C-4924-A71B-672FFEB01FB1}" srcOrd="2" destOrd="0" presId="urn:microsoft.com/office/officeart/2005/8/layout/vList2"/>
    <dgm:cxn modelId="{B729B382-8511-4F85-9518-874FF45A3D5B}" type="presParOf" srcId="{7AE4318A-CE30-4B12-A6E0-0737D7B27E55}" destId="{656A85B5-1CF1-4B07-A35C-B966DAA813AF}"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3E11F7-B57D-4FF1-BADA-7BD92D389987}">
      <dsp:nvSpPr>
        <dsp:cNvPr id="0" name=""/>
        <dsp:cNvSpPr/>
      </dsp:nvSpPr>
      <dsp:spPr>
        <a:xfrm>
          <a:off x="0" y="1913"/>
          <a:ext cx="3993357"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D3E503F-7597-4A2D-80FF-409127779821}">
      <dsp:nvSpPr>
        <dsp:cNvPr id="0" name=""/>
        <dsp:cNvSpPr/>
      </dsp:nvSpPr>
      <dsp:spPr>
        <a:xfrm>
          <a:off x="0" y="1913"/>
          <a:ext cx="3993357" cy="1305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Bourbon Street Terrorist Incident on January 1, 2025, has continued to impact NOPD’s approach and coverage of all special events, Mardi Gras 2026, SEAR 1 alert for the second weekend of parades</a:t>
          </a:r>
        </a:p>
      </dsp:txBody>
      <dsp:txXfrm>
        <a:off x="0" y="1913"/>
        <a:ext cx="3993357" cy="1305236"/>
      </dsp:txXfrm>
    </dsp:sp>
    <dsp:sp modelId="{A7C3D126-5EBF-4E03-81BD-7AE7A5E98E0B}">
      <dsp:nvSpPr>
        <dsp:cNvPr id="0" name=""/>
        <dsp:cNvSpPr/>
      </dsp:nvSpPr>
      <dsp:spPr>
        <a:xfrm>
          <a:off x="0" y="1307150"/>
          <a:ext cx="3993357"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BD487A-7D7E-4D70-ABE7-12A61A531826}">
      <dsp:nvSpPr>
        <dsp:cNvPr id="0" name=""/>
        <dsp:cNvSpPr/>
      </dsp:nvSpPr>
      <dsp:spPr>
        <a:xfrm>
          <a:off x="0" y="1307150"/>
          <a:ext cx="3993357" cy="1305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NOPD has met with stakeholders to determine next steps for FQ barriers, a proposal of 18 permanent barriers for Bourbon Street and Jackson Square was recommended</a:t>
          </a:r>
        </a:p>
      </dsp:txBody>
      <dsp:txXfrm>
        <a:off x="0" y="1307150"/>
        <a:ext cx="3993357" cy="1305236"/>
      </dsp:txXfrm>
    </dsp:sp>
    <dsp:sp modelId="{53B656B7-D586-4F13-B0B0-B01E8150ACB2}">
      <dsp:nvSpPr>
        <dsp:cNvPr id="0" name=""/>
        <dsp:cNvSpPr/>
      </dsp:nvSpPr>
      <dsp:spPr>
        <a:xfrm>
          <a:off x="0" y="2612387"/>
          <a:ext cx="3993357"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2E231C-7A7D-4315-847A-4F18FB9379C8}">
      <dsp:nvSpPr>
        <dsp:cNvPr id="0" name=""/>
        <dsp:cNvSpPr/>
      </dsp:nvSpPr>
      <dsp:spPr>
        <a:xfrm>
          <a:off x="0" y="2612387"/>
          <a:ext cx="3993357" cy="1305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Deputy Mayor Harrison working with DPW engineers to establish guidelines for  installation of barrier, next step procurement process </a:t>
          </a:r>
        </a:p>
      </dsp:txBody>
      <dsp:txXfrm>
        <a:off x="0" y="2612387"/>
        <a:ext cx="3993357" cy="13052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634555-3BE0-44DB-BD32-9716C96C42D5}">
      <dsp:nvSpPr>
        <dsp:cNvPr id="0" name=""/>
        <dsp:cNvSpPr/>
      </dsp:nvSpPr>
      <dsp:spPr>
        <a:xfrm>
          <a:off x="0" y="1913"/>
          <a:ext cx="3993357"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12928D-42E7-47AD-9832-C1EB8B87B62B}">
      <dsp:nvSpPr>
        <dsp:cNvPr id="0" name=""/>
        <dsp:cNvSpPr/>
      </dsp:nvSpPr>
      <dsp:spPr>
        <a:xfrm>
          <a:off x="0" y="1913"/>
          <a:ext cx="3993357" cy="1305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100000"/>
            </a:lnSpc>
            <a:spcBef>
              <a:spcPct val="0"/>
            </a:spcBef>
            <a:spcAft>
              <a:spcPct val="35000"/>
            </a:spcAft>
            <a:buNone/>
          </a:pPr>
          <a:r>
            <a:rPr lang="en-US" sz="1600" kern="1200" dirty="0"/>
            <a:t>Successfully completed transfer of  59 Parking and Towing employees from DPW to NOPD May 31</a:t>
          </a:r>
          <a:r>
            <a:rPr lang="en-US" sz="1600" kern="1200" baseline="30000" dirty="0"/>
            <a:t>st</a:t>
          </a:r>
          <a:r>
            <a:rPr lang="en-US" sz="1600" kern="1200" dirty="0"/>
            <a:t>, no issues</a:t>
          </a:r>
        </a:p>
      </dsp:txBody>
      <dsp:txXfrm>
        <a:off x="0" y="1913"/>
        <a:ext cx="3993357" cy="1305236"/>
      </dsp:txXfrm>
    </dsp:sp>
    <dsp:sp modelId="{620DD9E2-CA39-4ED8-A6FC-2C63B8D0B5B6}">
      <dsp:nvSpPr>
        <dsp:cNvPr id="0" name=""/>
        <dsp:cNvSpPr/>
      </dsp:nvSpPr>
      <dsp:spPr>
        <a:xfrm>
          <a:off x="0" y="1307150"/>
          <a:ext cx="3993357" cy="0"/>
        </a:xfrm>
        <a:prstGeom prst="line">
          <a:avLst/>
        </a:prstGeom>
        <a:solidFill>
          <a:schemeClr val="accent2">
            <a:hueOff val="2340759"/>
            <a:satOff val="-2919"/>
            <a:lumOff val="686"/>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37ADA0-A1AB-4737-BC99-B0531119A55A}">
      <dsp:nvSpPr>
        <dsp:cNvPr id="0" name=""/>
        <dsp:cNvSpPr/>
      </dsp:nvSpPr>
      <dsp:spPr>
        <a:xfrm>
          <a:off x="0" y="1307150"/>
          <a:ext cx="3993357" cy="1305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100000"/>
            </a:lnSpc>
            <a:spcBef>
              <a:spcPct val="0"/>
            </a:spcBef>
            <a:spcAft>
              <a:spcPct val="35000"/>
            </a:spcAft>
            <a:buNone/>
          </a:pPr>
          <a:r>
            <a:rPr lang="en-US" sz="1600" kern="1200" dirty="0"/>
            <a:t>Ground Transportation Bureau (GTB) transfer currently under review to determine department best suited to assume primary authorities based on current codes</a:t>
          </a:r>
        </a:p>
      </dsp:txBody>
      <dsp:txXfrm>
        <a:off x="0" y="1307150"/>
        <a:ext cx="3993357" cy="1305236"/>
      </dsp:txXfrm>
    </dsp:sp>
    <dsp:sp modelId="{BB816D42-BC0C-4519-8E32-4D246647B652}">
      <dsp:nvSpPr>
        <dsp:cNvPr id="0" name=""/>
        <dsp:cNvSpPr/>
      </dsp:nvSpPr>
      <dsp:spPr>
        <a:xfrm>
          <a:off x="0" y="2612387"/>
          <a:ext cx="3993357" cy="0"/>
        </a:xfrm>
        <a:prstGeom prst="line">
          <a:avLst/>
        </a:prstGeom>
        <a:solidFill>
          <a:schemeClr val="accent2">
            <a:hueOff val="4681519"/>
            <a:satOff val="-5839"/>
            <a:lumOff val="1373"/>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65F8257-B1DD-4747-B04A-3A3481C277EF}">
      <dsp:nvSpPr>
        <dsp:cNvPr id="0" name=""/>
        <dsp:cNvSpPr/>
      </dsp:nvSpPr>
      <dsp:spPr>
        <a:xfrm>
          <a:off x="0" y="2612387"/>
          <a:ext cx="3993357" cy="1305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100000"/>
            </a:lnSpc>
            <a:spcBef>
              <a:spcPct val="0"/>
            </a:spcBef>
            <a:spcAft>
              <a:spcPct val="35000"/>
            </a:spcAft>
            <a:buNone/>
          </a:pPr>
          <a:r>
            <a:rPr lang="en-US" sz="1600" kern="1200" dirty="0"/>
            <a:t>Anticipate NOPD only handling Bus Route Enforcement</a:t>
          </a:r>
        </a:p>
      </dsp:txBody>
      <dsp:txXfrm>
        <a:off x="0" y="2612387"/>
        <a:ext cx="3993357" cy="130523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C3858F-075D-4C5E-A90C-982511E730E9}">
      <dsp:nvSpPr>
        <dsp:cNvPr id="0" name=""/>
        <dsp:cNvSpPr/>
      </dsp:nvSpPr>
      <dsp:spPr>
        <a:xfrm>
          <a:off x="0" y="67541"/>
          <a:ext cx="5098904" cy="1650482"/>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NOPD IT &amp; Sex Offenders only operations at 715 S Broad-Sex Offenders potential move to criminal court building being vetted; NOPD IT vetting plans for move to  Paris Avenue provided MLK building is made available</a:t>
          </a:r>
        </a:p>
      </dsp:txBody>
      <dsp:txXfrm>
        <a:off x="80570" y="148111"/>
        <a:ext cx="4937764" cy="1489342"/>
      </dsp:txXfrm>
    </dsp:sp>
    <dsp:sp modelId="{5B4CB833-A84C-4924-A71B-672FFEB01FB1}">
      <dsp:nvSpPr>
        <dsp:cNvPr id="0" name=""/>
        <dsp:cNvSpPr/>
      </dsp:nvSpPr>
      <dsp:spPr>
        <a:xfrm>
          <a:off x="0" y="1764104"/>
          <a:ext cx="5098904" cy="1341136"/>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Crime Lab 4</a:t>
          </a:r>
          <a:r>
            <a:rPr lang="en-US" sz="1600" kern="1200" baseline="30000" dirty="0"/>
            <a:t>th</a:t>
          </a:r>
          <a:r>
            <a:rPr lang="en-US" sz="1600" kern="1200" dirty="0"/>
            <a:t> Floor Renovation for DNA requested in recent 2026 Capital Budget Hearing- Capital Projects vetting renovations</a:t>
          </a:r>
        </a:p>
        <a:p>
          <a:pPr marL="0" lvl="0" indent="0" algn="l" defTabSz="711200">
            <a:lnSpc>
              <a:spcPct val="90000"/>
            </a:lnSpc>
            <a:spcBef>
              <a:spcPct val="0"/>
            </a:spcBef>
            <a:spcAft>
              <a:spcPct val="35000"/>
            </a:spcAft>
            <a:buNone/>
          </a:pPr>
          <a:r>
            <a:rPr lang="en-US" sz="1600" kern="1200" dirty="0"/>
            <a:t> (must happen to ensure accreditation)</a:t>
          </a:r>
        </a:p>
      </dsp:txBody>
      <dsp:txXfrm>
        <a:off x="65469" y="1829573"/>
        <a:ext cx="4967966" cy="1210198"/>
      </dsp:txXfrm>
    </dsp:sp>
    <dsp:sp modelId="{656A85B5-1CF1-4B07-A35C-B966DAA813AF}">
      <dsp:nvSpPr>
        <dsp:cNvPr id="0" name=""/>
        <dsp:cNvSpPr/>
      </dsp:nvSpPr>
      <dsp:spPr>
        <a:xfrm>
          <a:off x="0" y="3105240"/>
          <a:ext cx="5098904" cy="2020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890" tIns="20320" rIns="113792" bIns="20320" numCol="1" spcCol="1270" anchor="t" anchorCtr="0">
          <a:noAutofit/>
        </a:bodyPr>
        <a:lstStyle/>
        <a:p>
          <a:pPr marL="114300" lvl="1" indent="-114300" algn="l" defTabSz="533400">
            <a:lnSpc>
              <a:spcPct val="90000"/>
            </a:lnSpc>
            <a:spcBef>
              <a:spcPct val="0"/>
            </a:spcBef>
            <a:spcAft>
              <a:spcPct val="20000"/>
            </a:spcAft>
            <a:buChar char="•"/>
          </a:pPr>
          <a:r>
            <a:rPr lang="en-US" sz="1200" kern="1200" dirty="0"/>
            <a:t>HVAC issues are improving </a:t>
          </a:r>
        </a:p>
        <a:p>
          <a:pPr marL="228600" lvl="2" indent="-114300" algn="l" defTabSz="533400">
            <a:lnSpc>
              <a:spcPct val="90000"/>
            </a:lnSpc>
            <a:spcBef>
              <a:spcPct val="0"/>
            </a:spcBef>
            <a:spcAft>
              <a:spcPct val="20000"/>
            </a:spcAft>
            <a:buChar char="•"/>
          </a:pPr>
          <a:r>
            <a:rPr lang="en-US" sz="1200" kern="1200" dirty="0"/>
            <a:t>6</a:t>
          </a:r>
          <a:r>
            <a:rPr lang="en-US" sz="1200" kern="1200" baseline="30000" dirty="0"/>
            <a:t>th</a:t>
          </a:r>
          <a:r>
            <a:rPr lang="en-US" sz="1200" kern="1200" dirty="0"/>
            <a:t> District- A/C issue again, $8k needed for compressor</a:t>
          </a:r>
        </a:p>
        <a:p>
          <a:pPr marL="228600" lvl="2" indent="-114300" algn="l" defTabSz="533400">
            <a:lnSpc>
              <a:spcPct val="90000"/>
            </a:lnSpc>
            <a:spcBef>
              <a:spcPct val="0"/>
            </a:spcBef>
            <a:spcAft>
              <a:spcPct val="20000"/>
            </a:spcAft>
            <a:buChar char="•"/>
          </a:pPr>
          <a:r>
            <a:rPr lang="en-US" sz="1200" kern="1200" dirty="0"/>
            <a:t>2</a:t>
          </a:r>
          <a:r>
            <a:rPr lang="en-US" sz="1200" kern="1200" baseline="30000" dirty="0"/>
            <a:t>nd</a:t>
          </a:r>
          <a:r>
            <a:rPr lang="en-US" sz="1200" kern="1200" dirty="0"/>
            <a:t> District- A/C installed improperly factory defect, $17k for repair</a:t>
          </a:r>
        </a:p>
        <a:p>
          <a:pPr marL="228600" lvl="2" indent="-114300" algn="l" defTabSz="533400">
            <a:lnSpc>
              <a:spcPct val="90000"/>
            </a:lnSpc>
            <a:spcBef>
              <a:spcPct val="0"/>
            </a:spcBef>
            <a:spcAft>
              <a:spcPct val="20000"/>
            </a:spcAft>
            <a:buChar char="•"/>
          </a:pPr>
          <a:r>
            <a:rPr lang="en-US" sz="1200" kern="1200" dirty="0"/>
            <a:t>3</a:t>
          </a:r>
          <a:r>
            <a:rPr lang="en-US" sz="1200" kern="1200" baseline="30000" dirty="0"/>
            <a:t>rd</a:t>
          </a:r>
          <a:r>
            <a:rPr lang="en-US" sz="1200" kern="1200" dirty="0"/>
            <a:t> District- Rental a/c, new unit on order</a:t>
          </a:r>
        </a:p>
        <a:p>
          <a:pPr marL="228600" lvl="2" indent="-114300" algn="l" defTabSz="533400">
            <a:lnSpc>
              <a:spcPct val="90000"/>
            </a:lnSpc>
            <a:spcBef>
              <a:spcPct val="0"/>
            </a:spcBef>
            <a:spcAft>
              <a:spcPct val="20000"/>
            </a:spcAft>
            <a:buChar char="•"/>
          </a:pPr>
          <a:r>
            <a:rPr lang="en-US" sz="1200" kern="1200" dirty="0"/>
            <a:t>4</a:t>
          </a:r>
          <a:r>
            <a:rPr lang="en-US" sz="1200" kern="1200" baseline="30000" dirty="0"/>
            <a:t>th</a:t>
          </a:r>
          <a:r>
            <a:rPr lang="en-US" sz="1200" kern="1200" dirty="0"/>
            <a:t> District- recent issue, waiting on contractor</a:t>
          </a:r>
        </a:p>
        <a:p>
          <a:pPr marL="228600" lvl="2" indent="-114300" algn="l" defTabSz="533400">
            <a:lnSpc>
              <a:spcPct val="90000"/>
            </a:lnSpc>
            <a:spcBef>
              <a:spcPct val="0"/>
            </a:spcBef>
            <a:spcAft>
              <a:spcPct val="20000"/>
            </a:spcAft>
            <a:buChar char="•"/>
          </a:pPr>
          <a:r>
            <a:rPr lang="en-US" sz="1200" kern="1200" dirty="0"/>
            <a:t>7</a:t>
          </a:r>
          <a:r>
            <a:rPr lang="en-US" sz="1200" kern="1200" baseline="30000" dirty="0"/>
            <a:t>th</a:t>
          </a:r>
          <a:r>
            <a:rPr lang="en-US" sz="1200" kern="1200" dirty="0"/>
            <a:t> District- A/C fully operational</a:t>
          </a:r>
        </a:p>
        <a:p>
          <a:pPr marL="228600" lvl="2" indent="-114300" algn="l" defTabSz="533400">
            <a:lnSpc>
              <a:spcPct val="90000"/>
            </a:lnSpc>
            <a:spcBef>
              <a:spcPct val="0"/>
            </a:spcBef>
            <a:spcAft>
              <a:spcPct val="20000"/>
            </a:spcAft>
            <a:buChar char="•"/>
          </a:pPr>
          <a:r>
            <a:rPr lang="en-US" sz="1200" kern="1200" dirty="0"/>
            <a:t>Academy – 50% operational, new compressor and coils needed</a:t>
          </a:r>
        </a:p>
        <a:p>
          <a:pPr marL="228600" lvl="2" indent="-114300" algn="l" defTabSz="533400">
            <a:lnSpc>
              <a:spcPct val="90000"/>
            </a:lnSpc>
            <a:spcBef>
              <a:spcPct val="0"/>
            </a:spcBef>
            <a:spcAft>
              <a:spcPct val="20000"/>
            </a:spcAft>
            <a:buChar char="•"/>
          </a:pPr>
          <a:r>
            <a:rPr lang="en-US" sz="1200" kern="1200" dirty="0"/>
            <a:t>CE&amp;P- A/C fully operational   </a:t>
          </a:r>
        </a:p>
        <a:p>
          <a:pPr marL="228600" lvl="2" indent="-114300" algn="l" defTabSz="533400">
            <a:lnSpc>
              <a:spcPct val="90000"/>
            </a:lnSpc>
            <a:spcBef>
              <a:spcPct val="0"/>
            </a:spcBef>
            <a:spcAft>
              <a:spcPct val="20000"/>
            </a:spcAft>
            <a:buChar char="•"/>
          </a:pPr>
          <a:r>
            <a:rPr lang="en-US" sz="1200" kern="1200" dirty="0"/>
            <a:t>Crime Lab- Temporary unit installed, original 2 new chiller had 4 factory defects, DPM in process of replacing warranty expired</a:t>
          </a:r>
        </a:p>
      </dsp:txBody>
      <dsp:txXfrm>
        <a:off x="0" y="3105240"/>
        <a:ext cx="5098904" cy="202032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0.41659</cdr:x>
      <cdr:y>0.05416</cdr:y>
    </cdr:from>
    <cdr:to>
      <cdr:x>0.60114</cdr:x>
      <cdr:y>0.14324</cdr:y>
    </cdr:to>
    <cdr:sp macro="" textlink="">
      <cdr:nvSpPr>
        <cdr:cNvPr id="2" name="Rounded Rectangle 1">
          <a:extLst xmlns:a="http://schemas.openxmlformats.org/drawingml/2006/main">
            <a:ext uri="{FF2B5EF4-FFF2-40B4-BE49-F238E27FC236}">
              <a16:creationId xmlns:a16="http://schemas.microsoft.com/office/drawing/2014/main" id="{4EB741EB-2070-F486-520A-9ECEFBB99ACD}"/>
            </a:ext>
          </a:extLst>
        </cdr:cNvPr>
        <cdr:cNvSpPr/>
      </cdr:nvSpPr>
      <cdr:spPr>
        <a:xfrm xmlns:a="http://schemas.openxmlformats.org/drawingml/2006/main">
          <a:off x="2199845" y="206138"/>
          <a:ext cx="974561" cy="339071"/>
        </a:xfrm>
        <a:prstGeom xmlns:a="http://schemas.openxmlformats.org/drawingml/2006/main" prst="roundRect">
          <a:avLst/>
        </a:prstGeom>
        <a:solidFill xmlns:a="http://schemas.openxmlformats.org/drawingml/2006/main">
          <a:srgbClr val="FBE4E4"/>
        </a:solidFill>
        <a:ln xmlns:a="http://schemas.openxmlformats.org/drawingml/2006/main" w="12700">
          <a:solidFill>
            <a:srgbClr val="C0392B"/>
          </a:solidFill>
        </a:ln>
        <a:effectLst xmlns:a="http://schemas.openxmlformats.org/drawingml/2006/main"/>
      </cdr:spPr>
      <cdr:style>
        <a:lnRef xmlns:a="http://schemas.openxmlformats.org/drawingml/2006/main" idx="1">
          <a:schemeClr val="accent1"/>
        </a:lnRef>
        <a:fillRef xmlns:a="http://schemas.openxmlformats.org/drawingml/2006/main" idx="3">
          <a:schemeClr val="accent1"/>
        </a:fillRef>
        <a:effectRef xmlns:a="http://schemas.openxmlformats.org/drawingml/2006/main" idx="2">
          <a:schemeClr val="accent1"/>
        </a:effectRef>
        <a:fontRef xmlns:a="http://schemas.openxmlformats.org/drawingml/2006/main" idx="minor">
          <a:schemeClr val="lt1"/>
        </a:fontRef>
      </cdr:style>
      <cdr:txBody>
        <a:bodyPr xmlns:a="http://schemas.openxmlformats.org/drawingml/2006/main" wrap="none" lIns="0" tIns="0" rIns="0" bIns="0"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r>
            <a:rPr lang="en-US" sz="1400" b="1" dirty="0">
              <a:solidFill>
                <a:srgbClr val="C0392B"/>
              </a:solidFill>
              <a:latin typeface="Calibri"/>
            </a:rPr>
            <a:t>(-7.7)%</a:t>
          </a:r>
          <a:endParaRPr sz="1400" b="1" dirty="0">
            <a:solidFill>
              <a:srgbClr val="C0392B"/>
            </a:solidFill>
            <a:latin typeface="Calibri"/>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048B70-06A9-42C1-A938-B8885DF850E8}" type="datetimeFigureOut">
              <a:rPr lang="en-US" smtClean="0"/>
              <a:t>6/24/2026</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7725EB-E572-4926-8041-20D4A99412E8}" type="slidenum">
              <a:rPr lang="en-US" smtClean="0"/>
              <a:t>‹#›</a:t>
            </a:fld>
            <a:endParaRPr lang="en-US" dirty="0"/>
          </a:p>
        </p:txBody>
      </p:sp>
    </p:spTree>
    <p:extLst>
      <p:ext uri="{BB962C8B-B14F-4D97-AF65-F5344CB8AC3E}">
        <p14:creationId xmlns:p14="http://schemas.microsoft.com/office/powerpoint/2010/main" val="24361872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F7BE32-A141-4AE0-A895-88DC33EAA929}" type="slidenum">
              <a:rPr lang="en-US" smtClean="0"/>
              <a:t>3</a:t>
            </a:fld>
            <a:endParaRPr lang="en-US" dirty="0"/>
          </a:p>
        </p:txBody>
      </p:sp>
    </p:spTree>
    <p:extLst>
      <p:ext uri="{BB962C8B-B14F-4D97-AF65-F5344CB8AC3E}">
        <p14:creationId xmlns:p14="http://schemas.microsoft.com/office/powerpoint/2010/main" val="22155411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F7BE32-A141-4AE0-A895-88DC33EAA929}" type="slidenum">
              <a:rPr lang="en-US" smtClean="0"/>
              <a:t>4</a:t>
            </a:fld>
            <a:endParaRPr lang="en-US" dirty="0"/>
          </a:p>
        </p:txBody>
      </p:sp>
    </p:spTree>
    <p:extLst>
      <p:ext uri="{BB962C8B-B14F-4D97-AF65-F5344CB8AC3E}">
        <p14:creationId xmlns:p14="http://schemas.microsoft.com/office/powerpoint/2010/main" val="22155411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0C0AB0-C3AB-454C-A54E-7F39466365C4}" type="slidenum">
              <a:rPr lang="en-US" smtClean="0"/>
              <a:t>12</a:t>
            </a:fld>
            <a:endParaRPr lang="en-US" dirty="0"/>
          </a:p>
        </p:txBody>
      </p:sp>
    </p:spTree>
    <p:extLst>
      <p:ext uri="{BB962C8B-B14F-4D97-AF65-F5344CB8AC3E}">
        <p14:creationId xmlns:p14="http://schemas.microsoft.com/office/powerpoint/2010/main" val="10693691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0C0AB0-C3AB-454C-A54E-7F39466365C4}" type="slidenum">
              <a:rPr lang="en-US" smtClean="0"/>
              <a:t>13</a:t>
            </a:fld>
            <a:endParaRPr lang="en-US" dirty="0"/>
          </a:p>
        </p:txBody>
      </p:sp>
    </p:spTree>
    <p:extLst>
      <p:ext uri="{BB962C8B-B14F-4D97-AF65-F5344CB8AC3E}">
        <p14:creationId xmlns:p14="http://schemas.microsoft.com/office/powerpoint/2010/main" val="2331974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0C0AB0-C3AB-454C-A54E-7F39466365C4}" type="slidenum">
              <a:rPr lang="en-US" smtClean="0"/>
              <a:t>14</a:t>
            </a:fld>
            <a:endParaRPr lang="en-US" dirty="0"/>
          </a:p>
        </p:txBody>
      </p:sp>
    </p:spTree>
    <p:extLst>
      <p:ext uri="{BB962C8B-B14F-4D97-AF65-F5344CB8AC3E}">
        <p14:creationId xmlns:p14="http://schemas.microsoft.com/office/powerpoint/2010/main" val="32473680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0C0AB0-C3AB-454C-A54E-7F39466365C4}" type="slidenum">
              <a:rPr lang="en-US" smtClean="0"/>
              <a:t>15</a:t>
            </a:fld>
            <a:endParaRPr lang="en-US" dirty="0"/>
          </a:p>
        </p:txBody>
      </p:sp>
    </p:spTree>
    <p:extLst>
      <p:ext uri="{BB962C8B-B14F-4D97-AF65-F5344CB8AC3E}">
        <p14:creationId xmlns:p14="http://schemas.microsoft.com/office/powerpoint/2010/main" val="25438382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4CA3C2A-6868-4CE2-931F-33B58005C2A4}" type="datetime1">
              <a:rPr lang="en-US" smtClean="0">
                <a:solidFill>
                  <a:prstClr val="black">
                    <a:tint val="75000"/>
                  </a:prstClr>
                </a:solidFill>
              </a:rPr>
              <a:pPr/>
              <a:t>6/24/2026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80C97A5-8073-4ED7-BF2C-F9C71207781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17386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07B6E9-D2C1-4DD6-A0B7-EB2E401EF70C}" type="datetime1">
              <a:rPr lang="en-US" smtClean="0">
                <a:solidFill>
                  <a:prstClr val="black">
                    <a:tint val="75000"/>
                  </a:prstClr>
                </a:solidFill>
              </a:rPr>
              <a:pPr/>
              <a:t>6/24/2026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80C97A5-8073-4ED7-BF2C-F9C71207781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790119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04A4BB-2434-4991-8799-FE19D9FFA99A}" type="datetime1">
              <a:rPr lang="en-US" smtClean="0">
                <a:solidFill>
                  <a:prstClr val="black">
                    <a:tint val="75000"/>
                  </a:prstClr>
                </a:solidFill>
              </a:rPr>
              <a:pPr/>
              <a:t>6/24/2026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80C97A5-8073-4ED7-BF2C-F9C71207781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45290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6D0F5D-984A-41DD-9445-9B07726FA453}" type="datetime1">
              <a:rPr lang="en-US" smtClean="0">
                <a:solidFill>
                  <a:prstClr val="black">
                    <a:tint val="75000"/>
                  </a:prstClr>
                </a:solidFill>
              </a:rPr>
              <a:pPr/>
              <a:t>6/24/2026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80C97A5-8073-4ED7-BF2C-F9C71207781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27318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F886999-6977-42A2-B7F2-9F5954430248}" type="datetime1">
              <a:rPr lang="en-US" smtClean="0">
                <a:solidFill>
                  <a:prstClr val="black">
                    <a:tint val="75000"/>
                  </a:prstClr>
                </a:solidFill>
              </a:rPr>
              <a:pPr/>
              <a:t>6/24/2026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80C97A5-8073-4ED7-BF2C-F9C71207781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43593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C96DACB-013E-45B9-8FC6-7FB7B08EF938}" type="datetime1">
              <a:rPr lang="en-US" smtClean="0">
                <a:solidFill>
                  <a:prstClr val="black">
                    <a:tint val="75000"/>
                  </a:prstClr>
                </a:solidFill>
              </a:rPr>
              <a:pPr/>
              <a:t>6/24/2026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80C97A5-8073-4ED7-BF2C-F9C71207781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62956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1D9E49-D9FE-4D3F-9C04-F7715DE2C142}" type="datetime1">
              <a:rPr lang="en-US" smtClean="0">
                <a:solidFill>
                  <a:prstClr val="black">
                    <a:tint val="75000"/>
                  </a:prstClr>
                </a:solidFill>
              </a:rPr>
              <a:pPr/>
              <a:t>6/24/2026</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F80C97A5-8073-4ED7-BF2C-F9C71207781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427163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F02BAED-7EE8-44E5-B507-57C1397F6995}" type="datetime1">
              <a:rPr lang="en-US" smtClean="0">
                <a:solidFill>
                  <a:prstClr val="black">
                    <a:tint val="75000"/>
                  </a:prstClr>
                </a:solidFill>
              </a:rPr>
              <a:pPr/>
              <a:t>6/24/2026</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F80C97A5-8073-4ED7-BF2C-F9C71207781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619261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1B4DC9-8C49-4C87-A01B-285C7A19C432}" type="datetime1">
              <a:rPr lang="en-US" smtClean="0">
                <a:solidFill>
                  <a:prstClr val="black">
                    <a:tint val="75000"/>
                  </a:prstClr>
                </a:solidFill>
              </a:rPr>
              <a:pPr/>
              <a:t>6/24/2026</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F80C97A5-8073-4ED7-BF2C-F9C71207781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85753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3DC64B4-24AD-4587-8403-77CE6C2C632C}" type="datetime1">
              <a:rPr lang="en-US" smtClean="0">
                <a:solidFill>
                  <a:prstClr val="black">
                    <a:tint val="75000"/>
                  </a:prstClr>
                </a:solidFill>
              </a:rPr>
              <a:pPr/>
              <a:t>6/24/2026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80C97A5-8073-4ED7-BF2C-F9C71207781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9110849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48BEBB6-819E-4EA9-86B5-DDE338478ED2}" type="datetime1">
              <a:rPr lang="en-US" smtClean="0">
                <a:solidFill>
                  <a:prstClr val="black">
                    <a:tint val="75000"/>
                  </a:prstClr>
                </a:solidFill>
              </a:rPr>
              <a:pPr/>
              <a:t>6/24/2026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80C97A5-8073-4ED7-BF2C-F9C71207781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74269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3316DB-C2CB-464D-8771-9B980D2C953F}" type="datetime1">
              <a:rPr lang="en-US" smtClean="0">
                <a:solidFill>
                  <a:prstClr val="black">
                    <a:tint val="75000"/>
                  </a:prstClr>
                </a:solidFill>
              </a:rPr>
              <a:pPr/>
              <a:t>6/24/2026</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0C97A5-8073-4ED7-BF2C-F9C71207781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9762758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jpe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6.jpeg"/><Relationship Id="rId7" Type="http://schemas.openxmlformats.org/officeDocument/2006/relationships/diagramColors" Target="../diagrams/colors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cid:image001.png@01DD0249.62541A50" TargetMode="External"/><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3000" r="-33000"/>
          </a:stretch>
        </a:blip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80C97A5-8073-4ED7-BF2C-F9C712077812}" type="slidenum">
              <a:rPr lang="en-US" smtClean="0">
                <a:solidFill>
                  <a:prstClr val="black">
                    <a:tint val="75000"/>
                  </a:prstClr>
                </a:solidFill>
              </a:rPr>
              <a:pPr/>
              <a:t>1</a:t>
            </a:fld>
            <a:endParaRPr lang="en-US" dirty="0">
              <a:solidFill>
                <a:prstClr val="black">
                  <a:tint val="75000"/>
                </a:prstClr>
              </a:solidFill>
            </a:endParaRPr>
          </a:p>
        </p:txBody>
      </p:sp>
      <p:sp>
        <p:nvSpPr>
          <p:cNvPr id="9" name="Title 1"/>
          <p:cNvSpPr txBox="1">
            <a:spLocks/>
          </p:cNvSpPr>
          <p:nvPr/>
        </p:nvSpPr>
        <p:spPr>
          <a:xfrm>
            <a:off x="2971799" y="16150"/>
            <a:ext cx="5410200" cy="2362200"/>
          </a:xfrm>
          <a:prstGeom prst="rect">
            <a:avLst/>
          </a:prstGeom>
          <a:solidFill>
            <a:schemeClr val="tx2">
              <a:lumMod val="60000"/>
              <a:lumOff val="40000"/>
              <a:alpha val="25000"/>
            </a:schemeClr>
          </a:solidFill>
          <a:effectLst>
            <a:outerShdw blurRad="1041400" dist="50800" dir="5400000" algn="ctr" rotWithShape="0">
              <a:schemeClr val="tx2">
                <a:lumMod val="60000"/>
                <a:lumOff val="40000"/>
                <a:alpha val="60000"/>
              </a:schemeClr>
            </a:outerShdw>
            <a:softEdge rad="241300"/>
          </a:effectLst>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700" b="1" dirty="0">
                <a:solidFill>
                  <a:schemeClr val="bg1"/>
                </a:solidFill>
                <a:effectLst>
                  <a:outerShdw blurRad="38100" dist="101600" dir="2700000" algn="tl" rotWithShape="0">
                    <a:prstClr val="black">
                      <a:alpha val="40000"/>
                    </a:prstClr>
                  </a:outerShdw>
                </a:effectLst>
              </a:rPr>
              <a:t>NEW ORLEANS POLICE DEPARTMENT </a:t>
            </a:r>
            <a:br>
              <a:rPr lang="en-US" sz="2700" b="1" dirty="0">
                <a:solidFill>
                  <a:schemeClr val="bg1"/>
                </a:solidFill>
                <a:effectLst>
                  <a:outerShdw blurRad="38100" dist="101600" dir="2700000" algn="tl" rotWithShape="0">
                    <a:prstClr val="black">
                      <a:alpha val="40000"/>
                    </a:prstClr>
                  </a:outerShdw>
                </a:effectLst>
              </a:rPr>
            </a:br>
            <a:r>
              <a:rPr lang="en-US" sz="2700" b="1" dirty="0">
                <a:solidFill>
                  <a:schemeClr val="bg1"/>
                </a:solidFill>
                <a:effectLst>
                  <a:outerShdw blurRad="38100" dist="101600" dir="2700000" algn="tl" rotWithShape="0">
                    <a:prstClr val="black">
                      <a:alpha val="40000"/>
                    </a:prstClr>
                  </a:outerShdw>
                </a:effectLst>
              </a:rPr>
              <a:t>Criminal Justice Committee</a:t>
            </a:r>
            <a:br>
              <a:rPr lang="en-US" sz="2700" b="1" dirty="0">
                <a:solidFill>
                  <a:schemeClr val="bg1"/>
                </a:solidFill>
                <a:effectLst>
                  <a:outerShdw blurRad="38100" dist="101600" dir="2700000" algn="tl" rotWithShape="0">
                    <a:prstClr val="black">
                      <a:alpha val="40000"/>
                    </a:prstClr>
                  </a:outerShdw>
                </a:effectLst>
              </a:rPr>
            </a:br>
            <a:r>
              <a:rPr lang="en-US" sz="2700" b="1" dirty="0">
                <a:solidFill>
                  <a:schemeClr val="bg1"/>
                </a:solidFill>
                <a:effectLst>
                  <a:outerShdw blurRad="38100" dist="101600" dir="2700000" algn="tl" rotWithShape="0">
                    <a:prstClr val="black">
                      <a:alpha val="40000"/>
                    </a:prstClr>
                  </a:outerShdw>
                </a:effectLst>
              </a:rPr>
              <a:t>City Council Presentation </a:t>
            </a:r>
          </a:p>
        </p:txBody>
      </p:sp>
      <p:sp>
        <p:nvSpPr>
          <p:cNvPr id="2" name="Subtitle 2">
            <a:extLst>
              <a:ext uri="{FF2B5EF4-FFF2-40B4-BE49-F238E27FC236}">
                <a16:creationId xmlns:a16="http://schemas.microsoft.com/office/drawing/2014/main" id="{D892053A-3716-05AF-7956-B12856DB6517}"/>
              </a:ext>
            </a:extLst>
          </p:cNvPr>
          <p:cNvSpPr txBox="1">
            <a:spLocks/>
          </p:cNvSpPr>
          <p:nvPr/>
        </p:nvSpPr>
        <p:spPr>
          <a:xfrm>
            <a:off x="2803585" y="5270739"/>
            <a:ext cx="5883215" cy="951999"/>
          </a:xfrm>
          <a:prstGeom prst="rect">
            <a:avLst/>
          </a:prstGeom>
          <a:solidFill>
            <a:schemeClr val="tx2">
              <a:lumMod val="50000"/>
              <a:alpha val="0"/>
            </a:schemeClr>
          </a:solidFill>
          <a:effectLst>
            <a:outerShdw blurRad="50800" dist="50800" dir="5400000" algn="ctr" rotWithShape="0">
              <a:schemeClr val="accent1"/>
            </a:outerShdw>
            <a:reflection blurRad="6350" stA="52000" endA="300" endPos="35000" dir="5400000" sy="-100000" algn="bl" rotWithShape="0"/>
            <a:softEdge rad="31750"/>
          </a:effectLst>
        </p:spPr>
        <p:txBody>
          <a:bodyPr vert="horz" lIns="91440" tIns="45720" rIns="91440" bIns="45720" rtlCol="0">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3500" b="1" i="1" dirty="0">
                <a:solidFill>
                  <a:schemeClr val="bg1"/>
                </a:solidFill>
                <a:effectLst>
                  <a:outerShdw blurRad="50800" dist="63500" dir="2700000" algn="tl" rotWithShape="0">
                    <a:prstClr val="black">
                      <a:alpha val="40000"/>
                    </a:prstClr>
                  </a:outerShdw>
                </a:effectLst>
                <a:latin typeface="+mj-lt"/>
              </a:rPr>
              <a:t>Anne E. Kirkpatrick, Superintendent of Police</a:t>
            </a:r>
          </a:p>
          <a:p>
            <a:pPr marL="0" indent="0" algn="ctr">
              <a:buNone/>
            </a:pPr>
            <a:r>
              <a:rPr lang="en-US" sz="3500" b="1" i="1" dirty="0">
                <a:solidFill>
                  <a:schemeClr val="bg1"/>
                </a:solidFill>
                <a:effectLst>
                  <a:outerShdw blurRad="50800" dist="63500" dir="2700000" algn="tl" rotWithShape="0">
                    <a:prstClr val="black">
                      <a:alpha val="40000"/>
                    </a:prstClr>
                  </a:outerShdw>
                </a:effectLst>
                <a:latin typeface="+mj-lt"/>
                <a:cs typeface="Calibri Light" panose="020F0302020204030204" pitchFamily="34" charset="0"/>
              </a:rPr>
              <a:t>June 29, 2026 </a:t>
            </a:r>
          </a:p>
          <a:p>
            <a:endParaRPr lang="en-US" b="1" i="1" dirty="0">
              <a:effectLst>
                <a:outerShdw blurRad="50800" dist="63500" dir="2700000" algn="tl" rotWithShape="0">
                  <a:prstClr val="black">
                    <a:alpha val="40000"/>
                  </a:prstClr>
                </a:outerShdw>
              </a:effectLst>
              <a:latin typeface="+mj-lt"/>
            </a:endParaRPr>
          </a:p>
          <a:p>
            <a:endParaRPr lang="en-US"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35240" y="2511962"/>
            <a:ext cx="2619903" cy="2607463"/>
          </a:xfrm>
          <a:prstGeom prst="rect">
            <a:avLst/>
          </a:prstGeom>
        </p:spPr>
      </p:pic>
    </p:spTree>
    <p:extLst>
      <p:ext uri="{BB962C8B-B14F-4D97-AF65-F5344CB8AC3E}">
        <p14:creationId xmlns:p14="http://schemas.microsoft.com/office/powerpoint/2010/main" val="5370469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F7CD2-3495-2139-E161-614E66C0B96E}"/>
              </a:ext>
            </a:extLst>
          </p:cNvPr>
          <p:cNvSpPr>
            <a:spLocks noGrp="1"/>
          </p:cNvSpPr>
          <p:nvPr>
            <p:ph type="title"/>
          </p:nvPr>
        </p:nvSpPr>
        <p:spPr>
          <a:xfrm>
            <a:off x="657519" y="741391"/>
            <a:ext cx="2591866" cy="1616203"/>
          </a:xfrm>
        </p:spPr>
        <p:txBody>
          <a:bodyPr vert="horz" lIns="91440" tIns="45720" rIns="91440" bIns="45720" rtlCol="0" anchor="b">
            <a:normAutofit fontScale="90000"/>
          </a:bodyPr>
          <a:lstStyle/>
          <a:p>
            <a:pPr algn="l">
              <a:lnSpc>
                <a:spcPct val="90000"/>
              </a:lnSpc>
            </a:pPr>
            <a:r>
              <a:rPr lang="en-US" sz="2800" b="1" kern="1200" dirty="0">
                <a:solidFill>
                  <a:schemeClr val="tx1"/>
                </a:solidFill>
                <a:latin typeface="+mj-lt"/>
                <a:ea typeface="+mj-ea"/>
                <a:cs typeface="+mj-cs"/>
              </a:rPr>
              <a:t>Violent Crime </a:t>
            </a:r>
            <a:r>
              <a:rPr lang="en-US" sz="2800" b="1" dirty="0"/>
              <a:t>Collaboration C</a:t>
            </a:r>
            <a:r>
              <a:rPr lang="en-US" sz="2800" b="1" kern="1200" dirty="0">
                <a:solidFill>
                  <a:schemeClr val="tx1"/>
                </a:solidFill>
                <a:latin typeface="+mj-lt"/>
                <a:ea typeface="+mj-ea"/>
                <a:cs typeface="+mj-cs"/>
              </a:rPr>
              <a:t>ases Highlighted </a:t>
            </a:r>
          </a:p>
        </p:txBody>
      </p:sp>
      <p:sp>
        <p:nvSpPr>
          <p:cNvPr id="7" name="TextBox 6">
            <a:extLst>
              <a:ext uri="{FF2B5EF4-FFF2-40B4-BE49-F238E27FC236}">
                <a16:creationId xmlns:a16="http://schemas.microsoft.com/office/drawing/2014/main" id="{7A8533F3-BD70-DB55-9FA9-B298904EA77E}"/>
              </a:ext>
            </a:extLst>
          </p:cNvPr>
          <p:cNvSpPr txBox="1"/>
          <p:nvPr/>
        </p:nvSpPr>
        <p:spPr>
          <a:xfrm>
            <a:off x="657519" y="2533476"/>
            <a:ext cx="2591866" cy="3447832"/>
          </a:xfrm>
          <a:prstGeom prst="rect">
            <a:avLst/>
          </a:prstGeom>
        </p:spPr>
        <p:txBody>
          <a:bodyPr vert="horz" lIns="91440" tIns="45720" rIns="91440" bIns="45720" rtlCol="0" anchor="t">
            <a:normAutofit/>
          </a:bodyPr>
          <a:lstStyle/>
          <a:p>
            <a:pPr marL="0" marR="0" indent="-228600">
              <a:lnSpc>
                <a:spcPct val="90000"/>
              </a:lnSpc>
              <a:spcAft>
                <a:spcPts val="600"/>
              </a:spcAft>
              <a:buFont typeface="Arial" panose="020B0604020202020204" pitchFamily="34" charset="0"/>
              <a:buChar char="•"/>
            </a:pPr>
            <a:r>
              <a:rPr lang="en-US" sz="1600" b="1" dirty="0">
                <a:effectLst/>
              </a:rPr>
              <a:t>NEW ORLEANS, LA</a:t>
            </a:r>
            <a:r>
              <a:rPr lang="en-US" sz="1600" dirty="0">
                <a:effectLst/>
              </a:rPr>
              <a:t> — On Monday, April 6, 2026, in a coordinated, multi-agency enforcement operation led by the Louisiana State Police HIDTA Task Force, detectives executed search and arrest warrants resulting in the Orleans Parish District Attorney’s Office (OPDA) seizure of Fat’s Car Wash, a business identified as a front for a narcotics manufacturing and distribution operation.</a:t>
            </a:r>
          </a:p>
        </p:txBody>
      </p:sp>
      <p:sp>
        <p:nvSpPr>
          <p:cNvPr id="4" name="Slide Number Placeholder 3">
            <a:extLst>
              <a:ext uri="{FF2B5EF4-FFF2-40B4-BE49-F238E27FC236}">
                <a16:creationId xmlns:a16="http://schemas.microsoft.com/office/drawing/2014/main" id="{A0BF11A5-B582-EE1A-B4E2-44A530F37FE4}"/>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a:spcAft>
                <a:spcPts val="600"/>
              </a:spcAft>
            </a:pPr>
            <a:fld id="{F80C97A5-8073-4ED7-BF2C-F9C712077812}" type="slidenum">
              <a:rPr lang="en-US">
                <a:solidFill>
                  <a:schemeClr val="tx1">
                    <a:lumMod val="50000"/>
                    <a:lumOff val="50000"/>
                  </a:schemeClr>
                </a:solidFill>
              </a:rPr>
              <a:pPr>
                <a:spcAft>
                  <a:spcPts val="600"/>
                </a:spcAft>
              </a:pPr>
              <a:t>10</a:t>
            </a:fld>
            <a:endParaRPr lang="en-US" dirty="0">
              <a:solidFill>
                <a:schemeClr val="tx1">
                  <a:lumMod val="50000"/>
                  <a:lumOff val="50000"/>
                </a:schemeClr>
              </a:solidFill>
            </a:endParaRPr>
          </a:p>
        </p:txBody>
      </p:sp>
      <p:grpSp>
        <p:nvGrpSpPr>
          <p:cNvPr id="12" name="Group 11">
            <a:extLst>
              <a:ext uri="{FF2B5EF4-FFF2-40B4-BE49-F238E27FC236}">
                <a16:creationId xmlns:a16="http://schemas.microsoft.com/office/drawing/2014/main" id="{6258F736-B256-8039-9DC6-F4E49A5C5A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9051478" y="0"/>
            <a:ext cx="92522" cy="6858000"/>
            <a:chOff x="12068638" y="0"/>
            <a:chExt cx="123362" cy="6858000"/>
          </a:xfrm>
        </p:grpSpPr>
        <p:sp>
          <p:nvSpPr>
            <p:cNvPr id="13" name="Rectangle 12">
              <a:extLst>
                <a:ext uri="{FF2B5EF4-FFF2-40B4-BE49-F238E27FC236}">
                  <a16:creationId xmlns:a16="http://schemas.microsoft.com/office/drawing/2014/main" id="{10B4520A-996E-330C-99DA-69CA4D89E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EC8FA945-E356-695F-18D6-CAD4EF34FE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aphicFrame>
        <p:nvGraphicFramePr>
          <p:cNvPr id="5" name="Content Placeholder 4">
            <a:extLst>
              <a:ext uri="{FF2B5EF4-FFF2-40B4-BE49-F238E27FC236}">
                <a16:creationId xmlns:a16="http://schemas.microsoft.com/office/drawing/2014/main" id="{7C846DEE-33E1-FE41-DD43-8FA50E29B04B}"/>
              </a:ext>
            </a:extLst>
          </p:cNvPr>
          <p:cNvGraphicFramePr>
            <a:graphicFrameLocks noGrp="1"/>
          </p:cNvGraphicFramePr>
          <p:nvPr>
            <p:ph idx="1"/>
            <p:extLst>
              <p:ext uri="{D42A27DB-BD31-4B8C-83A1-F6EECF244321}">
                <p14:modId xmlns:p14="http://schemas.microsoft.com/office/powerpoint/2010/main" val="144721880"/>
              </p:ext>
            </p:extLst>
          </p:nvPr>
        </p:nvGraphicFramePr>
        <p:xfrm>
          <a:off x="3740754" y="1164566"/>
          <a:ext cx="4792009" cy="2156604"/>
        </p:xfrm>
        <a:graphic>
          <a:graphicData uri="http://schemas.openxmlformats.org/drawingml/2006/table">
            <a:tbl>
              <a:tblPr firstRow="1" firstCol="1" bandRow="1">
                <a:tableStyleId>{8EC20E35-A176-4012-BC5E-935CFFF8708E}</a:tableStyleId>
              </a:tblPr>
              <a:tblGrid>
                <a:gridCol w="4792009">
                  <a:extLst>
                    <a:ext uri="{9D8B030D-6E8A-4147-A177-3AD203B41FA5}">
                      <a16:colId xmlns:a16="http://schemas.microsoft.com/office/drawing/2014/main" val="1832468433"/>
                    </a:ext>
                  </a:extLst>
                </a:gridCol>
              </a:tblGrid>
              <a:tr h="2156604">
                <a:tc>
                  <a:txBody>
                    <a:bodyPr/>
                    <a:lstStyle/>
                    <a:p>
                      <a:pPr marL="0" marR="0" algn="ctr">
                        <a:buNone/>
                      </a:pPr>
                      <a:r>
                        <a:rPr lang="en-US" sz="2600" dirty="0">
                          <a:effectLst/>
                        </a:rPr>
                        <a:t>OPDA Seizes Car Wash: Disrupting Drug Distribution Operation Near St. Augustine High School</a:t>
                      </a:r>
                      <a:endParaRPr lang="en-US" sz="1300" b="1" dirty="0">
                        <a:effectLst/>
                        <a:latin typeface="Times New Roman" panose="02020603050405020304" pitchFamily="18" charset="0"/>
                        <a:ea typeface="Aptos" panose="020B0004020202020204" pitchFamily="34" charset="0"/>
                        <a:cs typeface="Aptos" panose="020B0004020202020204" pitchFamily="34" charset="0"/>
                      </a:endParaRPr>
                    </a:p>
                  </a:txBody>
                  <a:tcPr marL="178866" marR="178866" marT="178866" marB="178866" anchor="ctr"/>
                </a:tc>
                <a:extLst>
                  <a:ext uri="{0D108BD9-81ED-4DB2-BD59-A6C34878D82A}">
                    <a16:rowId xmlns:a16="http://schemas.microsoft.com/office/drawing/2014/main" val="1562886591"/>
                  </a:ext>
                </a:extLst>
              </a:tr>
            </a:tbl>
          </a:graphicData>
        </a:graphic>
      </p:graphicFrame>
      <p:sp>
        <p:nvSpPr>
          <p:cNvPr id="9" name="TextBox 8">
            <a:extLst>
              <a:ext uri="{FF2B5EF4-FFF2-40B4-BE49-F238E27FC236}">
                <a16:creationId xmlns:a16="http://schemas.microsoft.com/office/drawing/2014/main" id="{BBAD28CE-0589-7957-DC2C-758A2A33EC72}"/>
              </a:ext>
            </a:extLst>
          </p:cNvPr>
          <p:cNvSpPr txBox="1"/>
          <p:nvPr/>
        </p:nvSpPr>
        <p:spPr>
          <a:xfrm rot="10800000" flipV="1">
            <a:off x="3740754" y="3874109"/>
            <a:ext cx="4877034" cy="1754326"/>
          </a:xfrm>
          <a:prstGeom prst="rect">
            <a:avLst/>
          </a:prstGeom>
          <a:noFill/>
        </p:spPr>
        <p:txBody>
          <a:bodyPr wrap="square">
            <a:spAutoFit/>
          </a:bodyPr>
          <a:lstStyle/>
          <a:p>
            <a:pPr marL="0" marR="0" algn="just"/>
            <a:r>
              <a:rPr lang="en-US" sz="1800" dirty="0">
                <a:solidFill>
                  <a:srgbClr val="000000"/>
                </a:solidFill>
                <a:effectLst/>
                <a:latin typeface="Times New Roman" panose="02020603050405020304" pitchFamily="18" charset="0"/>
                <a:ea typeface="Aptos" panose="020B0004020202020204" pitchFamily="34" charset="0"/>
                <a:cs typeface="Aptos" panose="020B0004020202020204" pitchFamily="34" charset="0"/>
              </a:rPr>
              <a:t>The operation reflects a high level of collaboration between local, state, and federal partners, including the </a:t>
            </a:r>
            <a:r>
              <a:rPr lang="en-US" sz="1800" b="1" dirty="0">
                <a:solidFill>
                  <a:srgbClr val="000000"/>
                </a:solidFill>
                <a:effectLst/>
                <a:latin typeface="Times New Roman" panose="02020603050405020304" pitchFamily="18" charset="0"/>
                <a:ea typeface="Aptos" panose="020B0004020202020204" pitchFamily="34" charset="0"/>
                <a:cs typeface="Aptos" panose="020B0004020202020204" pitchFamily="34" charset="0"/>
              </a:rPr>
              <a:t>Louisiana State Police, the New Orleans Police Department (NOPD), the FBI New Orleans Field Office, and the Louisiana National Guard.</a:t>
            </a:r>
            <a:endParaRPr lang="en-US" sz="2400" b="1" dirty="0">
              <a:effectLst/>
              <a:latin typeface="Aptos" panose="020B0004020202020204" pitchFamily="34" charset="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14636011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C9993652-84E8-B020-8903-3BE7EE4C2E6D}"/>
              </a:ext>
            </a:extLst>
          </p:cNvPr>
          <p:cNvPicPr>
            <a:picLocks noChangeAspect="1"/>
          </p:cNvPicPr>
          <p:nvPr/>
        </p:nvPicPr>
        <p:blipFill>
          <a:blip r:embed="rId2"/>
          <a:stretch>
            <a:fillRect/>
          </a:stretch>
        </p:blipFill>
        <p:spPr>
          <a:xfrm>
            <a:off x="482600" y="1129924"/>
            <a:ext cx="8178799" cy="4598151"/>
          </a:xfrm>
          <a:prstGeom prst="rect">
            <a:avLst/>
          </a:prstGeom>
        </p:spPr>
      </p:pic>
      <p:sp>
        <p:nvSpPr>
          <p:cNvPr id="2" name="Slide Number Placeholder 1">
            <a:extLst>
              <a:ext uri="{FF2B5EF4-FFF2-40B4-BE49-F238E27FC236}">
                <a16:creationId xmlns:a16="http://schemas.microsoft.com/office/drawing/2014/main" id="{49748352-78F1-3BC4-3854-816FAC53F588}"/>
              </a:ext>
            </a:extLst>
          </p:cNvPr>
          <p:cNvSpPr>
            <a:spLocks noGrp="1"/>
          </p:cNvSpPr>
          <p:nvPr>
            <p:ph type="sldNum" sz="quarter" idx="12"/>
          </p:nvPr>
        </p:nvSpPr>
        <p:spPr>
          <a:xfrm>
            <a:off x="6457950" y="6356350"/>
            <a:ext cx="2057400" cy="365125"/>
          </a:xfrm>
        </p:spPr>
        <p:txBody>
          <a:bodyPr>
            <a:normAutofit/>
          </a:bodyPr>
          <a:lstStyle/>
          <a:p>
            <a:pPr>
              <a:spcAft>
                <a:spcPts val="600"/>
              </a:spcAft>
            </a:pPr>
            <a:fld id="{F80C97A5-8073-4ED7-BF2C-F9C712077812}" type="slidenum">
              <a:rPr lang="en-US" smtClean="0">
                <a:solidFill>
                  <a:srgbClr val="FFFFFF"/>
                </a:solidFill>
              </a:rPr>
              <a:pPr>
                <a:spcAft>
                  <a:spcPts val="600"/>
                </a:spcAft>
              </a:pPr>
              <a:t>11</a:t>
            </a:fld>
            <a:endParaRPr lang="en-US" dirty="0">
              <a:solidFill>
                <a:srgbClr val="FFFFFF"/>
              </a:solidFill>
            </a:endParaRPr>
          </a:p>
        </p:txBody>
      </p:sp>
    </p:spTree>
    <p:extLst>
      <p:ext uri="{BB962C8B-B14F-4D97-AF65-F5344CB8AC3E}">
        <p14:creationId xmlns:p14="http://schemas.microsoft.com/office/powerpoint/2010/main" val="36726115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 y="0"/>
            <a:ext cx="9143999"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642"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1"/>
            <a:ext cx="9144001"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988BD4F-F6B3-D605-2E27-744A0F7E9E4D}"/>
              </a:ext>
            </a:extLst>
          </p:cNvPr>
          <p:cNvSpPr>
            <a:spLocks noGrp="1"/>
          </p:cNvSpPr>
          <p:nvPr>
            <p:ph type="title"/>
          </p:nvPr>
        </p:nvSpPr>
        <p:spPr>
          <a:xfrm>
            <a:off x="176382" y="143890"/>
            <a:ext cx="8633421" cy="1076207"/>
          </a:xfrm>
        </p:spPr>
        <p:txBody>
          <a:bodyPr vert="horz" lIns="91440" tIns="45720" rIns="91440" bIns="45720" rtlCol="0" anchor="ctr" anchorCtr="0">
            <a:normAutofit/>
          </a:bodyPr>
          <a:lstStyle/>
          <a:p>
            <a:pPr algn="l">
              <a:lnSpc>
                <a:spcPct val="90000"/>
              </a:lnSpc>
            </a:pPr>
            <a:r>
              <a:rPr lang="en-US" sz="3200" kern="1200" dirty="0">
                <a:solidFill>
                  <a:srgbClr val="FFFFFF"/>
                </a:solidFill>
                <a:latin typeface="+mj-lt"/>
                <a:ea typeface="+mj-ea"/>
                <a:cs typeface="+mj-cs"/>
              </a:rPr>
              <a:t>Traffic Enforcement &amp; Parking</a:t>
            </a:r>
          </a:p>
        </p:txBody>
      </p:sp>
      <p:sp>
        <p:nvSpPr>
          <p:cNvPr id="27" name="Content Placeholder 3">
            <a:extLst>
              <a:ext uri="{FF2B5EF4-FFF2-40B4-BE49-F238E27FC236}">
                <a16:creationId xmlns:a16="http://schemas.microsoft.com/office/drawing/2014/main" id="{A0344D2A-5676-CE3D-3403-0D69E312300F}"/>
              </a:ext>
            </a:extLst>
          </p:cNvPr>
          <p:cNvSpPr txBox="1">
            <a:spLocks/>
          </p:cNvSpPr>
          <p:nvPr/>
        </p:nvSpPr>
        <p:spPr>
          <a:xfrm>
            <a:off x="4623058" y="2031871"/>
            <a:ext cx="4109752" cy="4525963"/>
          </a:xfrm>
          <a:prstGeom prst="rect">
            <a:avLst/>
          </a:prstGeom>
        </p:spPr>
        <p:txBody>
          <a:bodyPr>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n-US" dirty="0"/>
              <a:t>NOPD increased traffic enforcement efforts this year</a:t>
            </a:r>
          </a:p>
          <a:p>
            <a:pPr>
              <a:buFont typeface="Wingdings" panose="05000000000000000000" pitchFamily="2" charset="2"/>
              <a:buChar char="q"/>
            </a:pPr>
            <a:r>
              <a:rPr lang="en-US" dirty="0"/>
              <a:t>This has resulted in 65% more traffic citations issued compared to previous years</a:t>
            </a:r>
          </a:p>
          <a:p>
            <a:pPr>
              <a:buFont typeface="Wingdings" panose="05000000000000000000" pitchFamily="2" charset="2"/>
              <a:buChar char="q"/>
            </a:pPr>
            <a:r>
              <a:rPr lang="en-US" dirty="0"/>
              <a:t>Increased traffic enforcement and directed safety initiatives have contributed to fewer crashes citywide</a:t>
            </a:r>
            <a:r>
              <a:rPr lang="en-US" sz="2800" i="1" dirty="0">
                <a:solidFill>
                  <a:srgbClr val="888888"/>
                </a:solidFill>
                <a:latin typeface="Calibri"/>
              </a:rPr>
              <a:t>
</a:t>
            </a:r>
            <a:r>
              <a:rPr lang="en-US" dirty="0">
                <a:latin typeface="Calibri"/>
              </a:rPr>
              <a:t>May 31, 2025, Council transferred parking and towing duties from DPW  to NOPD to provide more efficiency in managing citywide enforcement  (force multiplier for </a:t>
            </a:r>
            <a:r>
              <a:rPr lang="en-US" dirty="0"/>
              <a:t>enforcement)</a:t>
            </a:r>
          </a:p>
        </p:txBody>
      </p:sp>
      <p:pic>
        <p:nvPicPr>
          <p:cNvPr id="28" name="Picture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917" y="2268089"/>
            <a:ext cx="3181834" cy="2119728"/>
          </a:xfrm>
          <a:prstGeom prst="rect">
            <a:avLst/>
          </a:prstGeom>
        </p:spPr>
      </p:pic>
      <p:pic>
        <p:nvPicPr>
          <p:cNvPr id="29" name="Picture 2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6108" y="4460417"/>
            <a:ext cx="3209683" cy="2134939"/>
          </a:xfrm>
          <a:prstGeom prst="rect">
            <a:avLst/>
          </a:prstGeom>
        </p:spPr>
      </p:pic>
    </p:spTree>
    <p:extLst>
      <p:ext uri="{BB962C8B-B14F-4D97-AF65-F5344CB8AC3E}">
        <p14:creationId xmlns:p14="http://schemas.microsoft.com/office/powerpoint/2010/main" val="569537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 y="0"/>
            <a:ext cx="9143999"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642"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1"/>
            <a:ext cx="9144001"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988BD4F-F6B3-D605-2E27-744A0F7E9E4D}"/>
              </a:ext>
            </a:extLst>
          </p:cNvPr>
          <p:cNvSpPr>
            <a:spLocks noGrp="1"/>
          </p:cNvSpPr>
          <p:nvPr>
            <p:ph type="title"/>
          </p:nvPr>
        </p:nvSpPr>
        <p:spPr>
          <a:xfrm>
            <a:off x="176382" y="143890"/>
            <a:ext cx="8633421" cy="1076207"/>
          </a:xfrm>
        </p:spPr>
        <p:txBody>
          <a:bodyPr vert="horz" lIns="91440" tIns="45720" rIns="91440" bIns="45720" rtlCol="0" anchor="ctr" anchorCtr="0">
            <a:normAutofit/>
          </a:bodyPr>
          <a:lstStyle/>
          <a:p>
            <a:pPr algn="l">
              <a:lnSpc>
                <a:spcPct val="90000"/>
              </a:lnSpc>
            </a:pPr>
            <a:r>
              <a:rPr lang="en-US" sz="3200" kern="1200" dirty="0">
                <a:solidFill>
                  <a:srgbClr val="FFFFFF"/>
                </a:solidFill>
                <a:latin typeface="+mj-lt"/>
                <a:ea typeface="+mj-ea"/>
                <a:cs typeface="+mj-cs"/>
              </a:rPr>
              <a:t>Enforcement Activity – Stops, Citations &amp; Arrests</a:t>
            </a:r>
          </a:p>
        </p:txBody>
      </p:sp>
      <p:sp>
        <p:nvSpPr>
          <p:cNvPr id="12" name="TextBox 11"/>
          <p:cNvSpPr txBox="1"/>
          <p:nvPr/>
        </p:nvSpPr>
        <p:spPr>
          <a:xfrm>
            <a:off x="312039" y="912456"/>
            <a:ext cx="7269480" cy="323165"/>
          </a:xfrm>
          <a:prstGeom prst="rect">
            <a:avLst/>
          </a:prstGeom>
          <a:noFill/>
        </p:spPr>
        <p:txBody>
          <a:bodyPr wrap="square" lIns="0" tIns="0">
            <a:spAutoFit/>
          </a:bodyPr>
          <a:lstStyle/>
          <a:p>
            <a:r>
              <a:rPr dirty="0">
                <a:solidFill>
                  <a:schemeClr val="bg1"/>
                </a:solidFill>
                <a:latin typeface="Calibri"/>
              </a:rPr>
              <a:t>2025 YTD vs 2026 YTD</a:t>
            </a:r>
            <a:r>
              <a:rPr lang="en-US" dirty="0">
                <a:solidFill>
                  <a:schemeClr val="bg1"/>
                </a:solidFill>
                <a:latin typeface="Calibri"/>
              </a:rPr>
              <a:t> as of June 20</a:t>
            </a:r>
            <a:r>
              <a:rPr lang="en-US" baseline="30000" dirty="0">
                <a:solidFill>
                  <a:schemeClr val="bg1"/>
                </a:solidFill>
                <a:latin typeface="Calibri"/>
              </a:rPr>
              <a:t>th</a:t>
            </a:r>
            <a:r>
              <a:rPr lang="en-US" dirty="0">
                <a:solidFill>
                  <a:schemeClr val="bg1"/>
                </a:solidFill>
                <a:latin typeface="Calibri"/>
              </a:rPr>
              <a:t> </a:t>
            </a:r>
            <a:endParaRPr dirty="0">
              <a:solidFill>
                <a:schemeClr val="bg1"/>
              </a:solidFill>
              <a:latin typeface="Calibri"/>
            </a:endParaRPr>
          </a:p>
        </p:txBody>
      </p:sp>
      <p:graphicFrame>
        <p:nvGraphicFramePr>
          <p:cNvPr id="13" name="Chart 12"/>
          <p:cNvGraphicFramePr>
            <a:graphicFrameLocks noGrp="1"/>
          </p:cNvGraphicFramePr>
          <p:nvPr>
            <p:extLst>
              <p:ext uri="{D42A27DB-BD31-4B8C-83A1-F6EECF244321}">
                <p14:modId xmlns:p14="http://schemas.microsoft.com/office/powerpoint/2010/main" val="1646069569"/>
              </p:ext>
            </p:extLst>
          </p:nvPr>
        </p:nvGraphicFramePr>
        <p:xfrm>
          <a:off x="343944" y="2594320"/>
          <a:ext cx="5280660" cy="3806190"/>
        </p:xfrm>
        <a:graphic>
          <a:graphicData uri="http://schemas.openxmlformats.org/drawingml/2006/chart">
            <c:chart xmlns:c="http://schemas.openxmlformats.org/drawingml/2006/chart" xmlns:r="http://schemas.openxmlformats.org/officeDocument/2006/relationships" r:id="rId3"/>
          </a:graphicData>
        </a:graphic>
      </p:graphicFrame>
      <p:sp>
        <p:nvSpPr>
          <p:cNvPr id="14" name="Rounded Rectangle 13"/>
          <p:cNvSpPr/>
          <p:nvPr/>
        </p:nvSpPr>
        <p:spPr>
          <a:xfrm>
            <a:off x="713232" y="2058600"/>
            <a:ext cx="794684" cy="226028"/>
          </a:xfrm>
          <a:prstGeom prst="roundRect">
            <a:avLst/>
          </a:prstGeom>
          <a:solidFill>
            <a:srgbClr val="E4F5E9"/>
          </a:solidFill>
          <a:ln w="12700">
            <a:solidFill>
              <a:srgbClr val="2E8B57"/>
            </a:solidFill>
          </a:ln>
          <a:effectLst/>
        </p:spPr>
        <p:style>
          <a:lnRef idx="1">
            <a:schemeClr val="accent1"/>
          </a:lnRef>
          <a:fillRef idx="3">
            <a:schemeClr val="accent1"/>
          </a:fillRef>
          <a:effectRef idx="2">
            <a:schemeClr val="accent1"/>
          </a:effectRef>
          <a:fontRef idx="minor">
            <a:schemeClr val="lt1"/>
          </a:fontRef>
        </p:style>
        <p:txBody>
          <a:bodyPr wrap="none" lIns="0" tIns="0" rIns="0" bIns="0" rtlCol="0" anchor="ctr"/>
          <a:lstStyle/>
          <a:p>
            <a:pPr algn="ctr"/>
            <a:r>
              <a:rPr lang="en-US" sz="1000" b="1" dirty="0">
                <a:solidFill>
                  <a:srgbClr val="2E8B57"/>
                </a:solidFill>
                <a:latin typeface="Calibri"/>
              </a:rPr>
              <a:t>65</a:t>
            </a:r>
            <a:r>
              <a:rPr sz="1000" b="1" dirty="0">
                <a:solidFill>
                  <a:srgbClr val="2E8B57"/>
                </a:solidFill>
                <a:latin typeface="Calibri"/>
              </a:rPr>
              <a:t>%</a:t>
            </a:r>
          </a:p>
        </p:txBody>
      </p:sp>
      <p:sp>
        <p:nvSpPr>
          <p:cNvPr id="15" name="Rounded Rectangle 14"/>
          <p:cNvSpPr/>
          <p:nvPr/>
        </p:nvSpPr>
        <p:spPr>
          <a:xfrm>
            <a:off x="1377086" y="2058600"/>
            <a:ext cx="794684" cy="226028"/>
          </a:xfrm>
          <a:prstGeom prst="roundRect">
            <a:avLst/>
          </a:prstGeom>
          <a:solidFill>
            <a:srgbClr val="E4F5E9"/>
          </a:solidFill>
          <a:ln w="12700">
            <a:solidFill>
              <a:srgbClr val="2E8B57"/>
            </a:solidFill>
          </a:ln>
          <a:effectLst/>
        </p:spPr>
        <p:style>
          <a:lnRef idx="1">
            <a:schemeClr val="accent1"/>
          </a:lnRef>
          <a:fillRef idx="3">
            <a:schemeClr val="accent1"/>
          </a:fillRef>
          <a:effectRef idx="2">
            <a:schemeClr val="accent1"/>
          </a:effectRef>
          <a:fontRef idx="minor">
            <a:schemeClr val="lt1"/>
          </a:fontRef>
        </p:style>
        <p:txBody>
          <a:bodyPr wrap="none" lIns="0" tIns="0" rIns="0" bIns="0" rtlCol="0" anchor="ctr"/>
          <a:lstStyle/>
          <a:p>
            <a:pPr algn="ctr"/>
            <a:r>
              <a:rPr lang="en-US" sz="1000" b="1" dirty="0">
                <a:solidFill>
                  <a:srgbClr val="2E8B57"/>
                </a:solidFill>
                <a:latin typeface="Calibri"/>
              </a:rPr>
              <a:t>52</a:t>
            </a:r>
            <a:r>
              <a:rPr sz="1000" b="1" dirty="0">
                <a:solidFill>
                  <a:srgbClr val="2E8B57"/>
                </a:solidFill>
                <a:latin typeface="Calibri"/>
              </a:rPr>
              <a:t>%</a:t>
            </a:r>
          </a:p>
        </p:txBody>
      </p:sp>
      <p:sp>
        <p:nvSpPr>
          <p:cNvPr id="16" name="Rounded Rectangle 15"/>
          <p:cNvSpPr/>
          <p:nvPr/>
        </p:nvSpPr>
        <p:spPr>
          <a:xfrm>
            <a:off x="2040941" y="2058600"/>
            <a:ext cx="794684" cy="226028"/>
          </a:xfrm>
          <a:prstGeom prst="roundRect">
            <a:avLst/>
          </a:prstGeom>
          <a:solidFill>
            <a:srgbClr val="E4F5E9"/>
          </a:solidFill>
          <a:ln w="12700">
            <a:solidFill>
              <a:srgbClr val="2E8B57"/>
            </a:solidFill>
          </a:ln>
          <a:effectLst/>
        </p:spPr>
        <p:style>
          <a:lnRef idx="1">
            <a:schemeClr val="accent1"/>
          </a:lnRef>
          <a:fillRef idx="3">
            <a:schemeClr val="accent1"/>
          </a:fillRef>
          <a:effectRef idx="2">
            <a:schemeClr val="accent1"/>
          </a:effectRef>
          <a:fontRef idx="minor">
            <a:schemeClr val="lt1"/>
          </a:fontRef>
        </p:style>
        <p:txBody>
          <a:bodyPr wrap="none" lIns="0" tIns="0" rIns="0" bIns="0" rtlCol="0" anchor="ctr"/>
          <a:lstStyle/>
          <a:p>
            <a:pPr algn="ctr"/>
            <a:r>
              <a:rPr lang="en-US" sz="1000" b="1" dirty="0">
                <a:solidFill>
                  <a:srgbClr val="2E8B57"/>
                </a:solidFill>
                <a:latin typeface="Calibri"/>
              </a:rPr>
              <a:t>19</a:t>
            </a:r>
            <a:r>
              <a:rPr sz="1000" b="1" dirty="0">
                <a:solidFill>
                  <a:srgbClr val="2E8B57"/>
                </a:solidFill>
                <a:latin typeface="Calibri"/>
              </a:rPr>
              <a:t>%</a:t>
            </a:r>
          </a:p>
        </p:txBody>
      </p:sp>
      <p:sp>
        <p:nvSpPr>
          <p:cNvPr id="17" name="Rounded Rectangle 16"/>
          <p:cNvSpPr/>
          <p:nvPr/>
        </p:nvSpPr>
        <p:spPr>
          <a:xfrm>
            <a:off x="2704795" y="2058600"/>
            <a:ext cx="794684" cy="226028"/>
          </a:xfrm>
          <a:prstGeom prst="roundRect">
            <a:avLst/>
          </a:prstGeom>
          <a:solidFill>
            <a:srgbClr val="FBE4E4"/>
          </a:solidFill>
          <a:ln w="12700">
            <a:solidFill>
              <a:srgbClr val="C0392B"/>
            </a:solidFill>
          </a:ln>
          <a:effectLst/>
        </p:spPr>
        <p:style>
          <a:lnRef idx="1">
            <a:schemeClr val="accent1"/>
          </a:lnRef>
          <a:fillRef idx="3">
            <a:schemeClr val="accent1"/>
          </a:fillRef>
          <a:effectRef idx="2">
            <a:schemeClr val="accent1"/>
          </a:effectRef>
          <a:fontRef idx="minor">
            <a:schemeClr val="lt1"/>
          </a:fontRef>
        </p:style>
        <p:txBody>
          <a:bodyPr wrap="none" lIns="0" tIns="0" rIns="0" bIns="0" rtlCol="0" anchor="ctr"/>
          <a:lstStyle/>
          <a:p>
            <a:pPr algn="ctr"/>
            <a:r>
              <a:rPr sz="1000" b="1" dirty="0">
                <a:solidFill>
                  <a:srgbClr val="C0392B"/>
                </a:solidFill>
                <a:latin typeface="Calibri"/>
              </a:rPr>
              <a:t>(100)%</a:t>
            </a:r>
          </a:p>
        </p:txBody>
      </p:sp>
      <p:sp>
        <p:nvSpPr>
          <p:cNvPr id="18" name="Rounded Rectangle 17"/>
          <p:cNvSpPr/>
          <p:nvPr/>
        </p:nvSpPr>
        <p:spPr>
          <a:xfrm>
            <a:off x="3368649" y="2058600"/>
            <a:ext cx="794684" cy="226028"/>
          </a:xfrm>
          <a:prstGeom prst="roundRect">
            <a:avLst/>
          </a:prstGeom>
          <a:solidFill>
            <a:srgbClr val="ECECEC"/>
          </a:solidFill>
          <a:ln w="12700">
            <a:solidFill>
              <a:srgbClr val="7A7A7A"/>
            </a:solidFill>
          </a:ln>
          <a:effectLst/>
        </p:spPr>
        <p:style>
          <a:lnRef idx="1">
            <a:schemeClr val="accent1"/>
          </a:lnRef>
          <a:fillRef idx="3">
            <a:schemeClr val="accent1"/>
          </a:fillRef>
          <a:effectRef idx="2">
            <a:schemeClr val="accent1"/>
          </a:effectRef>
          <a:fontRef idx="minor">
            <a:schemeClr val="lt1"/>
          </a:fontRef>
        </p:style>
        <p:txBody>
          <a:bodyPr wrap="none" lIns="0" tIns="0" rIns="0" bIns="0" rtlCol="0" anchor="ctr"/>
          <a:lstStyle/>
          <a:p>
            <a:pPr algn="ctr"/>
            <a:r>
              <a:rPr sz="1000" b="1" dirty="0">
                <a:solidFill>
                  <a:srgbClr val="7A7A7A"/>
                </a:solidFill>
                <a:latin typeface="Calibri"/>
              </a:rPr>
              <a:t>0%</a:t>
            </a:r>
          </a:p>
        </p:txBody>
      </p:sp>
      <p:sp>
        <p:nvSpPr>
          <p:cNvPr id="19" name="Rounded Rectangle 18"/>
          <p:cNvSpPr/>
          <p:nvPr/>
        </p:nvSpPr>
        <p:spPr>
          <a:xfrm>
            <a:off x="4032504" y="2058600"/>
            <a:ext cx="794684" cy="226028"/>
          </a:xfrm>
          <a:prstGeom prst="roundRect">
            <a:avLst/>
          </a:prstGeom>
          <a:solidFill>
            <a:srgbClr val="E4F5E9"/>
          </a:solidFill>
          <a:ln w="12700">
            <a:solidFill>
              <a:srgbClr val="2E8B57"/>
            </a:solidFill>
          </a:ln>
          <a:effectLst/>
        </p:spPr>
        <p:style>
          <a:lnRef idx="1">
            <a:schemeClr val="accent1"/>
          </a:lnRef>
          <a:fillRef idx="3">
            <a:schemeClr val="accent1"/>
          </a:fillRef>
          <a:effectRef idx="2">
            <a:schemeClr val="accent1"/>
          </a:effectRef>
          <a:fontRef idx="minor">
            <a:schemeClr val="lt1"/>
          </a:fontRef>
        </p:style>
        <p:txBody>
          <a:bodyPr wrap="none" lIns="0" tIns="0" rIns="0" bIns="0" rtlCol="0" anchor="ctr"/>
          <a:lstStyle/>
          <a:p>
            <a:pPr algn="ctr"/>
            <a:r>
              <a:rPr sz="1000" b="1" dirty="0">
                <a:solidFill>
                  <a:srgbClr val="2E8B57"/>
                </a:solidFill>
                <a:latin typeface="Calibri"/>
              </a:rPr>
              <a:t>140%</a:t>
            </a:r>
          </a:p>
        </p:txBody>
      </p:sp>
      <p:sp>
        <p:nvSpPr>
          <p:cNvPr id="21" name="Rounded Rectangle 20"/>
          <p:cNvSpPr/>
          <p:nvPr/>
        </p:nvSpPr>
        <p:spPr>
          <a:xfrm>
            <a:off x="4696358" y="2058600"/>
            <a:ext cx="794684" cy="226028"/>
          </a:xfrm>
          <a:prstGeom prst="roundRect">
            <a:avLst/>
          </a:prstGeom>
          <a:solidFill>
            <a:srgbClr val="E4F5E9"/>
          </a:solidFill>
          <a:ln w="12700">
            <a:solidFill>
              <a:srgbClr val="2E8B57"/>
            </a:solidFill>
          </a:ln>
          <a:effectLst/>
        </p:spPr>
        <p:style>
          <a:lnRef idx="1">
            <a:schemeClr val="accent1"/>
          </a:lnRef>
          <a:fillRef idx="3">
            <a:schemeClr val="accent1"/>
          </a:fillRef>
          <a:effectRef idx="2">
            <a:schemeClr val="accent1"/>
          </a:effectRef>
          <a:fontRef idx="minor">
            <a:schemeClr val="lt1"/>
          </a:fontRef>
        </p:style>
        <p:txBody>
          <a:bodyPr wrap="none" lIns="0" tIns="0" rIns="0" bIns="0" rtlCol="0" anchor="ctr"/>
          <a:lstStyle/>
          <a:p>
            <a:pPr algn="ctr"/>
            <a:r>
              <a:rPr sz="1000" b="1" dirty="0">
                <a:solidFill>
                  <a:srgbClr val="2E8B57"/>
                </a:solidFill>
                <a:latin typeface="Calibri"/>
              </a:rPr>
              <a:t>3</a:t>
            </a:r>
            <a:r>
              <a:rPr lang="en-US" sz="1000" b="1" dirty="0">
                <a:solidFill>
                  <a:srgbClr val="2E8B57"/>
                </a:solidFill>
                <a:latin typeface="Calibri"/>
              </a:rPr>
              <a:t>17</a:t>
            </a:r>
            <a:r>
              <a:rPr sz="1000" b="1" dirty="0">
                <a:solidFill>
                  <a:srgbClr val="2E8B57"/>
                </a:solidFill>
                <a:latin typeface="Calibri"/>
              </a:rPr>
              <a:t>%</a:t>
            </a:r>
          </a:p>
        </p:txBody>
      </p:sp>
      <p:sp>
        <p:nvSpPr>
          <p:cNvPr id="23" name="Rectangle 22"/>
          <p:cNvSpPr/>
          <p:nvPr/>
        </p:nvSpPr>
        <p:spPr>
          <a:xfrm>
            <a:off x="5624604" y="1718200"/>
            <a:ext cx="3519395" cy="5084215"/>
          </a:xfrm>
          <a:prstGeom prst="rect">
            <a:avLst/>
          </a:prstGeom>
          <a:noFill/>
          <a:ln w="12700">
            <a:solidFill>
              <a:srgbClr val="C9D4E6"/>
            </a:solidFill>
          </a:ln>
          <a:effectLst/>
        </p:spPr>
        <p:style>
          <a:lnRef idx="1">
            <a:schemeClr val="accent1"/>
          </a:lnRef>
          <a:fillRef idx="3">
            <a:schemeClr val="accent1"/>
          </a:fillRef>
          <a:effectRef idx="2">
            <a:schemeClr val="accent1"/>
          </a:effectRef>
          <a:fontRef idx="minor">
            <a:schemeClr val="lt1"/>
          </a:fontRef>
        </p:style>
        <p:txBody>
          <a:bodyPr wrap="square" lIns="150876" tIns="109728" rIns="150876" bIns="96012" rtlCol="0" anchor="t"/>
          <a:lstStyle/>
          <a:p>
            <a:pPr algn="ctr">
              <a:spcAft>
                <a:spcPts val="450"/>
              </a:spcAft>
            </a:pPr>
            <a:r>
              <a:rPr b="1" dirty="0">
                <a:solidFill>
                  <a:srgbClr val="0B2C5F"/>
                </a:solidFill>
                <a:latin typeface="Calibri"/>
              </a:rPr>
              <a:t>Summary</a:t>
            </a:r>
          </a:p>
          <a:p>
            <a:pPr>
              <a:lnSpc>
                <a:spcPct val="112000"/>
              </a:lnSpc>
            </a:pPr>
            <a:r>
              <a:rPr sz="1600" b="1" i="1" dirty="0">
                <a:solidFill>
                  <a:schemeClr val="tx1"/>
                </a:solidFill>
                <a:latin typeface="Calibri"/>
              </a:rPr>
              <a:t>• Notable changes vs 2025</a:t>
            </a:r>
            <a:r>
              <a:rPr lang="en-US" sz="1600" b="1" i="1" dirty="0">
                <a:solidFill>
                  <a:schemeClr val="tx1"/>
                </a:solidFill>
                <a:latin typeface="Calibri"/>
              </a:rPr>
              <a:t>: Enforcement activity increased across nearly every category year-over-year.</a:t>
            </a:r>
          </a:p>
          <a:p>
            <a:pPr>
              <a:lnSpc>
                <a:spcPct val="112000"/>
              </a:lnSpc>
            </a:pPr>
            <a:endParaRPr lang="en-US" sz="1600" b="1" i="1" dirty="0">
              <a:solidFill>
                <a:schemeClr val="tx1"/>
              </a:solidFill>
              <a:latin typeface="Calibri"/>
            </a:endParaRPr>
          </a:p>
          <a:p>
            <a:pPr>
              <a:lnSpc>
                <a:spcPct val="112000"/>
              </a:lnSpc>
            </a:pPr>
            <a:r>
              <a:rPr lang="en-US" sz="1600" b="1" i="1" dirty="0">
                <a:solidFill>
                  <a:schemeClr val="tx1"/>
                </a:solidFill>
                <a:latin typeface="Calibri"/>
              </a:rPr>
              <a:t>Increased enforcement coincides with reductions in overall crashes, fatal crashes, and traffic fatalities citywide.</a:t>
            </a:r>
            <a:r>
              <a:rPr sz="1600" b="1" i="1" dirty="0">
                <a:solidFill>
                  <a:schemeClr val="tx1"/>
                </a:solidFill>
                <a:latin typeface="Calibri"/>
              </a:rPr>
              <a:t>
• Action items:</a:t>
            </a:r>
            <a:r>
              <a:rPr lang="en-US" sz="1600" b="1" i="1" dirty="0">
                <a:solidFill>
                  <a:schemeClr val="tx1"/>
                </a:solidFill>
                <a:latin typeface="Calibri"/>
              </a:rPr>
              <a:t> Maintain focus on impaired driving, speeding, and other hazardous moving violations.</a:t>
            </a:r>
          </a:p>
          <a:p>
            <a:pPr>
              <a:lnSpc>
                <a:spcPct val="112000"/>
              </a:lnSpc>
            </a:pPr>
            <a:endParaRPr lang="en-US" sz="1600" b="1" i="1" dirty="0">
              <a:solidFill>
                <a:schemeClr val="tx1"/>
              </a:solidFill>
              <a:latin typeface="Calibri"/>
            </a:endParaRPr>
          </a:p>
          <a:p>
            <a:pPr>
              <a:lnSpc>
                <a:spcPct val="112000"/>
              </a:lnSpc>
            </a:pPr>
            <a:r>
              <a:rPr lang="en-US" sz="1600" b="1" i="1" dirty="0">
                <a:solidFill>
                  <a:schemeClr val="tx1"/>
                </a:solidFill>
                <a:latin typeface="Calibri"/>
              </a:rPr>
              <a:t>Continue high-visibility traffic enforcement in high-crash and high-complaint areas.</a:t>
            </a:r>
            <a:endParaRPr sz="1600" b="1" i="1" dirty="0">
              <a:solidFill>
                <a:schemeClr val="tx1"/>
              </a:solidFill>
              <a:latin typeface="Calibri"/>
            </a:endParaRPr>
          </a:p>
        </p:txBody>
      </p:sp>
    </p:spTree>
    <p:extLst>
      <p:ext uri="{BB962C8B-B14F-4D97-AF65-F5344CB8AC3E}">
        <p14:creationId xmlns:p14="http://schemas.microsoft.com/office/powerpoint/2010/main" val="12842537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 y="0"/>
            <a:ext cx="9143999"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642"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1"/>
            <a:ext cx="9144001"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988BD4F-F6B3-D605-2E27-744A0F7E9E4D}"/>
              </a:ext>
            </a:extLst>
          </p:cNvPr>
          <p:cNvSpPr>
            <a:spLocks noGrp="1"/>
          </p:cNvSpPr>
          <p:nvPr>
            <p:ph type="title"/>
          </p:nvPr>
        </p:nvSpPr>
        <p:spPr>
          <a:xfrm>
            <a:off x="508090" y="77432"/>
            <a:ext cx="5297791" cy="1142665"/>
          </a:xfrm>
        </p:spPr>
        <p:txBody>
          <a:bodyPr vert="horz" lIns="91440" tIns="45720" rIns="91440" bIns="45720" rtlCol="0" anchor="ctr" anchorCtr="0">
            <a:normAutofit/>
          </a:bodyPr>
          <a:lstStyle/>
          <a:p>
            <a:pPr algn="l">
              <a:lnSpc>
                <a:spcPct val="90000"/>
              </a:lnSpc>
            </a:pPr>
            <a:r>
              <a:rPr lang="en-US" sz="3200" kern="1200" dirty="0">
                <a:solidFill>
                  <a:srgbClr val="FFFFFF"/>
                </a:solidFill>
                <a:latin typeface="+mj-lt"/>
                <a:ea typeface="+mj-ea"/>
                <a:cs typeface="+mj-cs"/>
              </a:rPr>
              <a:t>Traffic Crashes YTD</a:t>
            </a:r>
          </a:p>
        </p:txBody>
      </p:sp>
      <p:sp>
        <p:nvSpPr>
          <p:cNvPr id="8" name="TextBox 7">
            <a:extLst>
              <a:ext uri="{FF2B5EF4-FFF2-40B4-BE49-F238E27FC236}">
                <a16:creationId xmlns:a16="http://schemas.microsoft.com/office/drawing/2014/main" id="{04488563-C307-0CD3-A860-B6CBAD3D2E82}"/>
              </a:ext>
            </a:extLst>
          </p:cNvPr>
          <p:cNvSpPr txBox="1"/>
          <p:nvPr/>
        </p:nvSpPr>
        <p:spPr>
          <a:xfrm>
            <a:off x="575560" y="873202"/>
            <a:ext cx="7111085" cy="323165"/>
          </a:xfrm>
          <a:prstGeom prst="rect">
            <a:avLst/>
          </a:prstGeom>
          <a:noFill/>
        </p:spPr>
        <p:txBody>
          <a:bodyPr wrap="square" lIns="0" tIns="0">
            <a:spAutoFit/>
          </a:bodyPr>
          <a:lstStyle/>
          <a:p>
            <a:r>
              <a:rPr lang="en-US" dirty="0">
                <a:solidFill>
                  <a:schemeClr val="bg1"/>
                </a:solidFill>
                <a:latin typeface="Calibri"/>
              </a:rPr>
              <a:t> YTD as of June 20</a:t>
            </a:r>
            <a:r>
              <a:rPr lang="en-US" baseline="30000" dirty="0">
                <a:solidFill>
                  <a:schemeClr val="bg1"/>
                </a:solidFill>
                <a:latin typeface="Calibri"/>
              </a:rPr>
              <a:t>th</a:t>
            </a:r>
            <a:r>
              <a:rPr lang="en-US" dirty="0">
                <a:solidFill>
                  <a:schemeClr val="bg1"/>
                </a:solidFill>
                <a:latin typeface="Calibri"/>
              </a:rPr>
              <a:t>  (Source NOPD Analytics Unit)</a:t>
            </a:r>
            <a:endParaRPr dirty="0">
              <a:solidFill>
                <a:schemeClr val="bg1"/>
              </a:solidFill>
              <a:latin typeface="Calibri"/>
            </a:endParaRPr>
          </a:p>
        </p:txBody>
      </p:sp>
      <p:graphicFrame>
        <p:nvGraphicFramePr>
          <p:cNvPr id="10" name="Chart 9">
            <a:extLst>
              <a:ext uri="{FF2B5EF4-FFF2-40B4-BE49-F238E27FC236}">
                <a16:creationId xmlns:a16="http://schemas.microsoft.com/office/drawing/2014/main" id="{D4790B15-03FE-BA17-839A-E14E423C2A33}"/>
              </a:ext>
            </a:extLst>
          </p:cNvPr>
          <p:cNvGraphicFramePr>
            <a:graphicFrameLocks noGrp="1"/>
          </p:cNvGraphicFramePr>
          <p:nvPr>
            <p:extLst>
              <p:ext uri="{D42A27DB-BD31-4B8C-83A1-F6EECF244321}">
                <p14:modId xmlns:p14="http://schemas.microsoft.com/office/powerpoint/2010/main" val="3709679795"/>
              </p:ext>
            </p:extLst>
          </p:nvPr>
        </p:nvGraphicFramePr>
        <p:xfrm>
          <a:off x="186129" y="1851660"/>
          <a:ext cx="5280660" cy="3806190"/>
        </p:xfrm>
        <a:graphic>
          <a:graphicData uri="http://schemas.openxmlformats.org/drawingml/2006/chart">
            <c:chart xmlns:c="http://schemas.openxmlformats.org/drawingml/2006/chart" xmlns:r="http://schemas.openxmlformats.org/officeDocument/2006/relationships" r:id="rId3"/>
          </a:graphicData>
        </a:graphic>
      </p:graphicFrame>
      <p:sp>
        <p:nvSpPr>
          <p:cNvPr id="11" name="Rectangle 10">
            <a:extLst>
              <a:ext uri="{FF2B5EF4-FFF2-40B4-BE49-F238E27FC236}">
                <a16:creationId xmlns:a16="http://schemas.microsoft.com/office/drawing/2014/main" id="{3725E199-1689-9549-49AC-48263D27B1F9}"/>
              </a:ext>
            </a:extLst>
          </p:cNvPr>
          <p:cNvSpPr/>
          <p:nvPr/>
        </p:nvSpPr>
        <p:spPr>
          <a:xfrm>
            <a:off x="5426059" y="1778588"/>
            <a:ext cx="3599667" cy="5156844"/>
          </a:xfrm>
          <a:prstGeom prst="rect">
            <a:avLst/>
          </a:prstGeom>
          <a:noFill/>
          <a:ln w="12700">
            <a:solidFill>
              <a:srgbClr val="C9D4E6"/>
            </a:solidFill>
          </a:ln>
          <a:effectLst/>
        </p:spPr>
        <p:style>
          <a:lnRef idx="1">
            <a:schemeClr val="accent1"/>
          </a:lnRef>
          <a:fillRef idx="3">
            <a:schemeClr val="accent1"/>
          </a:fillRef>
          <a:effectRef idx="2">
            <a:schemeClr val="accent1"/>
          </a:effectRef>
          <a:fontRef idx="minor">
            <a:schemeClr val="lt1"/>
          </a:fontRef>
        </p:style>
        <p:txBody>
          <a:bodyPr wrap="square" lIns="150876" tIns="109728" rIns="150876" bIns="96012" rtlCol="0" anchor="t"/>
          <a:lstStyle/>
          <a:p>
            <a:pPr algn="ctr">
              <a:spcAft>
                <a:spcPts val="450"/>
              </a:spcAft>
            </a:pPr>
            <a:r>
              <a:rPr b="1" dirty="0">
                <a:solidFill>
                  <a:srgbClr val="0B2C5F"/>
                </a:solidFill>
                <a:latin typeface="Calibri"/>
              </a:rPr>
              <a:t>Summary</a:t>
            </a:r>
          </a:p>
          <a:p>
            <a:pPr>
              <a:lnSpc>
                <a:spcPct val="112000"/>
              </a:lnSpc>
            </a:pPr>
            <a:r>
              <a:rPr sz="1600" i="1" dirty="0">
                <a:solidFill>
                  <a:schemeClr val="tx1"/>
                </a:solidFill>
                <a:latin typeface="Calibri"/>
              </a:rPr>
              <a:t>• </a:t>
            </a:r>
            <a:r>
              <a:rPr sz="1600" b="1" i="1" dirty="0">
                <a:solidFill>
                  <a:schemeClr val="tx1"/>
                </a:solidFill>
                <a:latin typeface="Calibri"/>
              </a:rPr>
              <a:t>Key drivers:</a:t>
            </a:r>
            <a:r>
              <a:rPr lang="en-US" sz="1600" b="1" i="1" dirty="0">
                <a:solidFill>
                  <a:schemeClr val="tx1"/>
                </a:solidFill>
                <a:latin typeface="Calibri"/>
              </a:rPr>
              <a:t> Increased traffic enforcement and targeted safety initiatives have contributed to fewer crashes citywide. </a:t>
            </a:r>
            <a:r>
              <a:rPr sz="1600" b="1" i="1" dirty="0">
                <a:solidFill>
                  <a:schemeClr val="tx1"/>
                </a:solidFill>
                <a:latin typeface="Calibri"/>
              </a:rPr>
              <a:t>
• Notable changes vs 2025:</a:t>
            </a:r>
            <a:r>
              <a:rPr lang="en-US" sz="1600" b="1" i="1" dirty="0">
                <a:solidFill>
                  <a:schemeClr val="tx1"/>
                </a:solidFill>
                <a:latin typeface="Calibri"/>
              </a:rPr>
              <a:t> The reduction in crashes aligns with the decrease in fatal crashes and traffic fatalities observed in 2026. </a:t>
            </a:r>
            <a:r>
              <a:rPr sz="1600" b="1" i="1" dirty="0">
                <a:solidFill>
                  <a:schemeClr val="tx1"/>
                </a:solidFill>
                <a:latin typeface="Calibri"/>
              </a:rPr>
              <a:t>
• Action items:</a:t>
            </a:r>
            <a:r>
              <a:rPr lang="en-US" sz="1600" b="1" i="1" dirty="0">
                <a:solidFill>
                  <a:schemeClr val="tx1"/>
                </a:solidFill>
                <a:latin typeface="Calibri"/>
              </a:rPr>
              <a:t> Maintain proactive traffic safety operations to sustain the downward trend in crashes throughout the remainder of the year.</a:t>
            </a:r>
            <a:endParaRPr sz="1600" b="1" i="1" dirty="0">
              <a:solidFill>
                <a:schemeClr val="tx1"/>
              </a:solidFill>
              <a:latin typeface="Calibri"/>
            </a:endParaRPr>
          </a:p>
        </p:txBody>
      </p:sp>
    </p:spTree>
    <p:extLst>
      <p:ext uri="{BB962C8B-B14F-4D97-AF65-F5344CB8AC3E}">
        <p14:creationId xmlns:p14="http://schemas.microsoft.com/office/powerpoint/2010/main" val="20694741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 y="0"/>
            <a:ext cx="9143999"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642"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1"/>
            <a:ext cx="9144001"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988BD4F-F6B3-D605-2E27-744A0F7E9E4D}"/>
              </a:ext>
            </a:extLst>
          </p:cNvPr>
          <p:cNvSpPr>
            <a:spLocks noGrp="1"/>
          </p:cNvSpPr>
          <p:nvPr>
            <p:ph type="title"/>
          </p:nvPr>
        </p:nvSpPr>
        <p:spPr>
          <a:xfrm>
            <a:off x="524784" y="248038"/>
            <a:ext cx="5297791" cy="1159200"/>
          </a:xfrm>
        </p:spPr>
        <p:txBody>
          <a:bodyPr vert="horz" lIns="91440" tIns="45720" rIns="91440" bIns="45720" rtlCol="0" anchor="ctr">
            <a:normAutofit/>
          </a:bodyPr>
          <a:lstStyle/>
          <a:p>
            <a:pPr algn="l">
              <a:lnSpc>
                <a:spcPct val="90000"/>
              </a:lnSpc>
            </a:pPr>
            <a:r>
              <a:rPr lang="en-US" sz="3200" kern="1200" dirty="0">
                <a:solidFill>
                  <a:srgbClr val="FFFFFF"/>
                </a:solidFill>
                <a:latin typeface="+mj-lt"/>
                <a:ea typeface="+mj-ea"/>
                <a:cs typeface="+mj-cs"/>
              </a:rPr>
              <a:t>Parking and Towing Enforcement and Collections </a:t>
            </a:r>
          </a:p>
        </p:txBody>
      </p:sp>
      <p:graphicFrame>
        <p:nvGraphicFramePr>
          <p:cNvPr id="4" name="Content Placeholder 3">
            <a:extLst>
              <a:ext uri="{FF2B5EF4-FFF2-40B4-BE49-F238E27FC236}">
                <a16:creationId xmlns:a16="http://schemas.microsoft.com/office/drawing/2014/main" id="{D9DF2B65-5EAE-B03F-273C-6FC6173F59A0}"/>
              </a:ext>
            </a:extLst>
          </p:cNvPr>
          <p:cNvGraphicFramePr>
            <a:graphicFrameLocks noGrp="1"/>
          </p:cNvGraphicFramePr>
          <p:nvPr>
            <p:ph idx="1"/>
            <p:extLst>
              <p:ext uri="{D42A27DB-BD31-4B8C-83A1-F6EECF244321}">
                <p14:modId xmlns:p14="http://schemas.microsoft.com/office/powerpoint/2010/main" val="2119300193"/>
              </p:ext>
            </p:extLst>
          </p:nvPr>
        </p:nvGraphicFramePr>
        <p:xfrm>
          <a:off x="738018" y="1822340"/>
          <a:ext cx="7714379" cy="4786331"/>
        </p:xfrm>
        <a:graphic>
          <a:graphicData uri="http://schemas.openxmlformats.org/drawingml/2006/table">
            <a:tbl>
              <a:tblPr firstRow="1" bandRow="1">
                <a:tableStyleId>{5C22544A-7EE6-4342-B048-85BDC9FD1C3A}</a:tableStyleId>
              </a:tblPr>
              <a:tblGrid>
                <a:gridCol w="2313768">
                  <a:extLst>
                    <a:ext uri="{9D8B030D-6E8A-4147-A177-3AD203B41FA5}">
                      <a16:colId xmlns:a16="http://schemas.microsoft.com/office/drawing/2014/main" val="1390893494"/>
                    </a:ext>
                  </a:extLst>
                </a:gridCol>
                <a:gridCol w="864611">
                  <a:extLst>
                    <a:ext uri="{9D8B030D-6E8A-4147-A177-3AD203B41FA5}">
                      <a16:colId xmlns:a16="http://schemas.microsoft.com/office/drawing/2014/main" val="2995624989"/>
                    </a:ext>
                  </a:extLst>
                </a:gridCol>
                <a:gridCol w="1054783">
                  <a:extLst>
                    <a:ext uri="{9D8B030D-6E8A-4147-A177-3AD203B41FA5}">
                      <a16:colId xmlns:a16="http://schemas.microsoft.com/office/drawing/2014/main" val="3834354667"/>
                    </a:ext>
                  </a:extLst>
                </a:gridCol>
                <a:gridCol w="993307">
                  <a:extLst>
                    <a:ext uri="{9D8B030D-6E8A-4147-A177-3AD203B41FA5}">
                      <a16:colId xmlns:a16="http://schemas.microsoft.com/office/drawing/2014/main" val="20003"/>
                    </a:ext>
                  </a:extLst>
                </a:gridCol>
                <a:gridCol w="793718">
                  <a:extLst>
                    <a:ext uri="{9D8B030D-6E8A-4147-A177-3AD203B41FA5}">
                      <a16:colId xmlns:a16="http://schemas.microsoft.com/office/drawing/2014/main" val="20004"/>
                    </a:ext>
                  </a:extLst>
                </a:gridCol>
                <a:gridCol w="807643">
                  <a:extLst>
                    <a:ext uri="{9D8B030D-6E8A-4147-A177-3AD203B41FA5}">
                      <a16:colId xmlns:a16="http://schemas.microsoft.com/office/drawing/2014/main" val="20005"/>
                    </a:ext>
                  </a:extLst>
                </a:gridCol>
                <a:gridCol w="886549">
                  <a:extLst>
                    <a:ext uri="{9D8B030D-6E8A-4147-A177-3AD203B41FA5}">
                      <a16:colId xmlns:a16="http://schemas.microsoft.com/office/drawing/2014/main" val="3065199006"/>
                    </a:ext>
                  </a:extLst>
                </a:gridCol>
              </a:tblGrid>
              <a:tr h="389353">
                <a:tc gridSpan="7">
                  <a:txBody>
                    <a:bodyPr/>
                    <a:lstStyle/>
                    <a:p>
                      <a:pPr algn="ctr" fontAlgn="b">
                        <a:buNone/>
                      </a:pPr>
                      <a:r>
                        <a:rPr lang="en-US" sz="1600" u="none" strike="noStrike" dirty="0">
                          <a:effectLst/>
                        </a:rPr>
                        <a:t>NOPD Parking and Towing Stats - June 2026</a:t>
                      </a:r>
                      <a:endParaRPr lang="en-US" sz="1600" b="1" i="0" u="none" strike="noStrike" dirty="0">
                        <a:solidFill>
                          <a:srgbClr val="000000"/>
                        </a:solidFill>
                        <a:effectLst/>
                        <a:latin typeface="Aptos Narrow" panose="020B0004020202020204" pitchFamily="34" charset="0"/>
                      </a:endParaRPr>
                    </a:p>
                  </a:txBody>
                  <a:tcPr marL="5563" marR="5563" marT="5563"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073639434"/>
                  </a:ext>
                </a:extLst>
              </a:tr>
              <a:tr h="189366">
                <a:tc>
                  <a:txBody>
                    <a:bodyPr/>
                    <a:lstStyle/>
                    <a:p>
                      <a:pPr algn="l" fontAlgn="b">
                        <a:buNone/>
                      </a:pPr>
                      <a:r>
                        <a:rPr lang="en-US" sz="1100" u="none" strike="noStrike" dirty="0">
                          <a:effectLst/>
                        </a:rPr>
                        <a:t>Week</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ctr" fontAlgn="b">
                        <a:buNone/>
                      </a:pPr>
                      <a:r>
                        <a:rPr lang="en-US" sz="1100" u="none" strike="noStrike" dirty="0">
                          <a:effectLst/>
                        </a:rPr>
                        <a:t>5/31-6/6</a:t>
                      </a:r>
                      <a:endParaRPr lang="en-US" sz="1100" b="0" i="0" u="none" strike="noStrike" dirty="0">
                        <a:solidFill>
                          <a:srgbClr val="000000"/>
                        </a:solidFill>
                        <a:effectLst/>
                        <a:latin typeface="Aptos Narrow" panose="020B0004020202020204" pitchFamily="34" charset="0"/>
                      </a:endParaRPr>
                    </a:p>
                  </a:txBody>
                  <a:tcPr marL="5563" marR="5563" marT="5563" marB="0" anchor="ctr"/>
                </a:tc>
                <a:tc>
                  <a:txBody>
                    <a:bodyPr/>
                    <a:lstStyle/>
                    <a:p>
                      <a:pPr algn="ctr" fontAlgn="b">
                        <a:buNone/>
                      </a:pPr>
                      <a:r>
                        <a:rPr lang="en-US" sz="1100" u="none" strike="noStrike" dirty="0">
                          <a:effectLst/>
                        </a:rPr>
                        <a:t>6/7-6/13</a:t>
                      </a:r>
                      <a:endParaRPr lang="en-US" sz="1100" b="0" i="0" u="none" strike="noStrike" dirty="0">
                        <a:solidFill>
                          <a:srgbClr val="000000"/>
                        </a:solidFill>
                        <a:effectLst/>
                        <a:latin typeface="Aptos Narrow" panose="020B0004020202020204" pitchFamily="34" charset="0"/>
                      </a:endParaRPr>
                    </a:p>
                  </a:txBody>
                  <a:tcPr marL="5563" marR="5563" marT="5563" marB="0" anchor="ctr"/>
                </a:tc>
                <a:tc>
                  <a:txBody>
                    <a:bodyPr/>
                    <a:lstStyle/>
                    <a:p>
                      <a:pPr algn="ctr" fontAlgn="b">
                        <a:buNone/>
                      </a:pPr>
                      <a:r>
                        <a:rPr lang="en-US" sz="1100" u="none" strike="noStrike" dirty="0">
                          <a:effectLst/>
                        </a:rPr>
                        <a:t>6/14-6/20</a:t>
                      </a:r>
                      <a:endParaRPr lang="en-US" sz="1100" b="0" i="0" u="none" strike="noStrike" dirty="0">
                        <a:solidFill>
                          <a:srgbClr val="000000"/>
                        </a:solidFill>
                        <a:effectLst/>
                        <a:latin typeface="Aptos Narrow" panose="020B0004020202020204" pitchFamily="34" charset="0"/>
                      </a:endParaRPr>
                    </a:p>
                  </a:txBody>
                  <a:tcPr marL="5563" marR="5563" marT="5563" marB="0" anchor="ctr"/>
                </a:tc>
                <a:tc>
                  <a:txBody>
                    <a:bodyPr/>
                    <a:lstStyle/>
                    <a:p>
                      <a:pPr algn="ctr" fontAlgn="b">
                        <a:buNone/>
                      </a:pPr>
                      <a:r>
                        <a:rPr lang="en-US" sz="1100" u="none" strike="noStrike" dirty="0">
                          <a:effectLst/>
                        </a:rPr>
                        <a:t>6/21-6/27</a:t>
                      </a:r>
                      <a:endParaRPr lang="en-US" sz="1100" b="0" i="0" u="none" strike="noStrike" dirty="0">
                        <a:solidFill>
                          <a:srgbClr val="000000"/>
                        </a:solidFill>
                        <a:effectLst/>
                        <a:latin typeface="Aptos Narrow" panose="020B0004020202020204" pitchFamily="34" charset="0"/>
                      </a:endParaRPr>
                    </a:p>
                  </a:txBody>
                  <a:tcPr marL="5563" marR="5563" marT="5563" marB="0" anchor="ctr"/>
                </a:tc>
                <a:tc>
                  <a:txBody>
                    <a:bodyPr/>
                    <a:lstStyle/>
                    <a:p>
                      <a:pPr algn="ctr" fontAlgn="b">
                        <a:buNone/>
                      </a:pPr>
                      <a:r>
                        <a:rPr lang="en-US" sz="1100" u="none" strike="noStrike" dirty="0">
                          <a:effectLst/>
                        </a:rPr>
                        <a:t>6/28-7/4</a:t>
                      </a:r>
                      <a:endParaRPr lang="en-US" sz="1100" b="0" i="0" u="none" strike="noStrike" dirty="0">
                        <a:solidFill>
                          <a:srgbClr val="000000"/>
                        </a:solidFill>
                        <a:effectLst/>
                        <a:latin typeface="Aptos Narrow" panose="020B0004020202020204" pitchFamily="34" charset="0"/>
                      </a:endParaRPr>
                    </a:p>
                  </a:txBody>
                  <a:tcPr marL="5563" marR="5563" marT="5563" marB="0" anchor="ctr"/>
                </a:tc>
                <a:tc>
                  <a:txBody>
                    <a:bodyPr/>
                    <a:lstStyle/>
                    <a:p>
                      <a:pPr algn="ctr" fontAlgn="b">
                        <a:buNone/>
                      </a:pPr>
                      <a:r>
                        <a:rPr lang="en-US" sz="1100" u="none" strike="noStrike" dirty="0">
                          <a:effectLst/>
                        </a:rPr>
                        <a:t> </a:t>
                      </a:r>
                      <a:endParaRPr lang="en-US" sz="1100" b="0" i="0" u="none" strike="noStrike" dirty="0">
                        <a:solidFill>
                          <a:srgbClr val="000000"/>
                        </a:solidFill>
                        <a:effectLst/>
                        <a:latin typeface="Aptos Narrow" panose="020B0004020202020204" pitchFamily="34" charset="0"/>
                      </a:endParaRPr>
                    </a:p>
                  </a:txBody>
                  <a:tcPr marL="5563" marR="5563" marT="5563" marB="0" anchor="ctr"/>
                </a:tc>
                <a:extLst>
                  <a:ext uri="{0D108BD9-81ED-4DB2-BD59-A6C34878D82A}">
                    <a16:rowId xmlns:a16="http://schemas.microsoft.com/office/drawing/2014/main" val="1925811807"/>
                  </a:ext>
                </a:extLst>
              </a:tr>
              <a:tr h="212176">
                <a:tc gridSpan="6">
                  <a:txBody>
                    <a:bodyPr/>
                    <a:lstStyle/>
                    <a:p>
                      <a:pPr algn="ctr" fontAlgn="b">
                        <a:buNone/>
                      </a:pPr>
                      <a:r>
                        <a:rPr lang="en-US" sz="1100" u="none" strike="noStrike" dirty="0">
                          <a:effectLst/>
                        </a:rPr>
                        <a:t>Parking Enforcement Unit</a:t>
                      </a:r>
                      <a:endParaRPr lang="en-US" sz="1100" b="1" i="0" u="none" strike="noStrike" dirty="0">
                        <a:solidFill>
                          <a:srgbClr val="000000"/>
                        </a:solidFill>
                        <a:effectLst/>
                        <a:latin typeface="Aptos Narrow" panose="020B0004020202020204" pitchFamily="34" charset="0"/>
                      </a:endParaRPr>
                    </a:p>
                  </a:txBody>
                  <a:tcPr marL="5563" marR="5563" marT="5563"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b">
                        <a:buNone/>
                      </a:pPr>
                      <a:r>
                        <a:rPr lang="en-US" sz="1100" u="none" strike="noStrike" dirty="0">
                          <a:effectLst/>
                        </a:rPr>
                        <a:t>TOTALS</a:t>
                      </a:r>
                      <a:endParaRPr lang="en-US" sz="1100" b="1" i="0" u="none" strike="noStrike" dirty="0">
                        <a:solidFill>
                          <a:srgbClr val="000000"/>
                        </a:solidFill>
                        <a:effectLst/>
                        <a:latin typeface="Aptos Narrow" panose="020B0004020202020204" pitchFamily="34" charset="0"/>
                      </a:endParaRPr>
                    </a:p>
                  </a:txBody>
                  <a:tcPr marL="5563" marR="5563" marT="5563" marB="0" anchor="ctr"/>
                </a:tc>
                <a:extLst>
                  <a:ext uri="{0D108BD9-81ED-4DB2-BD59-A6C34878D82A}">
                    <a16:rowId xmlns:a16="http://schemas.microsoft.com/office/drawing/2014/main" val="86996433"/>
                  </a:ext>
                </a:extLst>
              </a:tr>
              <a:tr h="189366">
                <a:tc>
                  <a:txBody>
                    <a:bodyPr/>
                    <a:lstStyle/>
                    <a:p>
                      <a:pPr algn="l" fontAlgn="b">
                        <a:buNone/>
                      </a:pPr>
                      <a:r>
                        <a:rPr lang="en-US" sz="1100" u="none" strike="noStrike" dirty="0">
                          <a:effectLst/>
                        </a:rPr>
                        <a:t>Total Citations Issued</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1749</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2244</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1835</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l" fontAlgn="b">
                        <a:buNone/>
                      </a:pPr>
                      <a:r>
                        <a:rPr lang="en-US" sz="1100" u="none" strike="noStrike" dirty="0">
                          <a:effectLst/>
                        </a:rPr>
                        <a:t> </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l" fontAlgn="b">
                        <a:buNone/>
                      </a:pPr>
                      <a:r>
                        <a:rPr lang="en-US" sz="1100" u="none" strike="noStrike" dirty="0">
                          <a:effectLst/>
                        </a:rPr>
                        <a:t> </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5828</a:t>
                      </a:r>
                      <a:endParaRPr lang="en-US" sz="1100" b="1" i="0" u="none" strike="noStrike" dirty="0">
                        <a:solidFill>
                          <a:srgbClr val="000000"/>
                        </a:solidFill>
                        <a:effectLst/>
                        <a:latin typeface="Aptos Narrow" panose="020B0004020202020204" pitchFamily="34" charset="0"/>
                      </a:endParaRPr>
                    </a:p>
                  </a:txBody>
                  <a:tcPr marL="5563" marR="5563" marT="5563" marB="0" anchor="b"/>
                </a:tc>
                <a:extLst>
                  <a:ext uri="{0D108BD9-81ED-4DB2-BD59-A6C34878D82A}">
                    <a16:rowId xmlns:a16="http://schemas.microsoft.com/office/drawing/2014/main" val="1923599588"/>
                  </a:ext>
                </a:extLst>
              </a:tr>
              <a:tr h="189366">
                <a:tc gridSpan="6">
                  <a:txBody>
                    <a:bodyPr/>
                    <a:lstStyle/>
                    <a:p>
                      <a:pPr algn="ctr" fontAlgn="b">
                        <a:buNone/>
                      </a:pPr>
                      <a:r>
                        <a:rPr lang="en-US" sz="1100" u="none" strike="noStrike" dirty="0">
                          <a:effectLst/>
                        </a:rPr>
                        <a:t>Booting/Collections Unit</a:t>
                      </a:r>
                      <a:endParaRPr lang="en-US" sz="1100" b="1" i="0" u="none" strike="noStrike" dirty="0">
                        <a:solidFill>
                          <a:srgbClr val="000000"/>
                        </a:solidFill>
                        <a:effectLst/>
                        <a:latin typeface="Aptos Narrow" panose="020B0004020202020204" pitchFamily="34" charset="0"/>
                      </a:endParaRPr>
                    </a:p>
                  </a:txBody>
                  <a:tcPr marL="5563" marR="5563" marT="5563"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buNone/>
                      </a:pPr>
                      <a:r>
                        <a:rPr lang="en-US" sz="1100" u="none" strike="noStrike" dirty="0">
                          <a:effectLst/>
                        </a:rPr>
                        <a:t> </a:t>
                      </a:r>
                      <a:endParaRPr lang="en-US" sz="1100" b="0" i="0" u="none" strike="noStrike" dirty="0">
                        <a:solidFill>
                          <a:srgbClr val="000000"/>
                        </a:solidFill>
                        <a:effectLst/>
                        <a:latin typeface="Aptos Narrow" panose="020B0004020202020204" pitchFamily="34" charset="0"/>
                      </a:endParaRPr>
                    </a:p>
                  </a:txBody>
                  <a:tcPr marL="5563" marR="5563" marT="5563" marB="0" anchor="b"/>
                </a:tc>
                <a:extLst>
                  <a:ext uri="{0D108BD9-81ED-4DB2-BD59-A6C34878D82A}">
                    <a16:rowId xmlns:a16="http://schemas.microsoft.com/office/drawing/2014/main" val="520592759"/>
                  </a:ext>
                </a:extLst>
              </a:tr>
              <a:tr h="189366">
                <a:tc>
                  <a:txBody>
                    <a:bodyPr/>
                    <a:lstStyle/>
                    <a:p>
                      <a:pPr algn="l" fontAlgn="b">
                        <a:buNone/>
                      </a:pPr>
                      <a:r>
                        <a:rPr lang="en-US" sz="1100" u="none" strike="noStrike" dirty="0">
                          <a:effectLst/>
                        </a:rPr>
                        <a:t>Boots applied</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146</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146</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79</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l" fontAlgn="b">
                        <a:buNone/>
                      </a:pPr>
                      <a:r>
                        <a:rPr lang="en-US" sz="1100" u="none" strike="noStrike" dirty="0">
                          <a:effectLst/>
                        </a:rPr>
                        <a:t> </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l" fontAlgn="b">
                        <a:buNone/>
                      </a:pPr>
                      <a:r>
                        <a:rPr lang="en-US" sz="1100" u="none" strike="noStrike" dirty="0">
                          <a:effectLst/>
                        </a:rPr>
                        <a:t> </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l" fontAlgn="b">
                        <a:buNone/>
                      </a:pPr>
                      <a:r>
                        <a:rPr lang="en-US" sz="1100" u="none" strike="noStrike" dirty="0">
                          <a:effectLst/>
                        </a:rPr>
                        <a:t> </a:t>
                      </a:r>
                      <a:endParaRPr lang="en-US" sz="1100" b="1" i="0" u="none" strike="noStrike" dirty="0">
                        <a:solidFill>
                          <a:srgbClr val="000000"/>
                        </a:solidFill>
                        <a:effectLst/>
                        <a:latin typeface="Aptos Narrow" panose="020B0004020202020204" pitchFamily="34" charset="0"/>
                      </a:endParaRPr>
                    </a:p>
                  </a:txBody>
                  <a:tcPr marL="5563" marR="5563" marT="5563" marB="0" anchor="b"/>
                </a:tc>
                <a:extLst>
                  <a:ext uri="{0D108BD9-81ED-4DB2-BD59-A6C34878D82A}">
                    <a16:rowId xmlns:a16="http://schemas.microsoft.com/office/drawing/2014/main" val="2937744338"/>
                  </a:ext>
                </a:extLst>
              </a:tr>
              <a:tr h="189366">
                <a:tc>
                  <a:txBody>
                    <a:bodyPr/>
                    <a:lstStyle/>
                    <a:p>
                      <a:pPr algn="l" fontAlgn="b">
                        <a:buNone/>
                      </a:pPr>
                      <a:r>
                        <a:rPr lang="en-US" sz="1100" u="none" strike="noStrike" dirty="0">
                          <a:effectLst/>
                        </a:rPr>
                        <a:t>Parking Fines Collected</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$4,670.00</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$6,852.34</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$2,230.00</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l" fontAlgn="b">
                        <a:buNone/>
                      </a:pPr>
                      <a:r>
                        <a:rPr lang="en-US" sz="1100" u="none" strike="noStrike" dirty="0">
                          <a:effectLst/>
                        </a:rPr>
                        <a:t> </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l" fontAlgn="b">
                        <a:buNone/>
                      </a:pPr>
                      <a:r>
                        <a:rPr lang="en-US" sz="1100" u="none" strike="noStrike" dirty="0">
                          <a:effectLst/>
                        </a:rPr>
                        <a:t> </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$13,752.34</a:t>
                      </a:r>
                      <a:endParaRPr lang="en-US" sz="1100" b="1" i="0" u="none" strike="noStrike" dirty="0">
                        <a:solidFill>
                          <a:srgbClr val="000000"/>
                        </a:solidFill>
                        <a:effectLst/>
                        <a:latin typeface="Aptos Narrow" panose="020B0004020202020204" pitchFamily="34" charset="0"/>
                      </a:endParaRPr>
                    </a:p>
                  </a:txBody>
                  <a:tcPr marL="5563" marR="5563" marT="5563" marB="0" anchor="b"/>
                </a:tc>
                <a:extLst>
                  <a:ext uri="{0D108BD9-81ED-4DB2-BD59-A6C34878D82A}">
                    <a16:rowId xmlns:a16="http://schemas.microsoft.com/office/drawing/2014/main" val="365977478"/>
                  </a:ext>
                </a:extLst>
              </a:tr>
              <a:tr h="189366">
                <a:tc>
                  <a:txBody>
                    <a:bodyPr/>
                    <a:lstStyle/>
                    <a:p>
                      <a:pPr algn="l" fontAlgn="b">
                        <a:buNone/>
                      </a:pPr>
                      <a:r>
                        <a:rPr lang="en-US" sz="1100" u="none" strike="noStrike" dirty="0">
                          <a:effectLst/>
                        </a:rPr>
                        <a:t>Speeding Fines Collected</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$17,570.00</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$19,825.00</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$12,015.00</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l" fontAlgn="b">
                        <a:buNone/>
                      </a:pPr>
                      <a:r>
                        <a:rPr lang="en-US" sz="1100" u="none" strike="noStrike" dirty="0">
                          <a:effectLst/>
                        </a:rPr>
                        <a:t> </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l" fontAlgn="b">
                        <a:buNone/>
                      </a:pPr>
                      <a:r>
                        <a:rPr lang="en-US" sz="1100" u="none" strike="noStrike" dirty="0">
                          <a:effectLst/>
                        </a:rPr>
                        <a:t> </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$49,410.00</a:t>
                      </a:r>
                      <a:endParaRPr lang="en-US" sz="1100" b="1" i="0" u="none" strike="noStrike" dirty="0">
                        <a:solidFill>
                          <a:srgbClr val="000000"/>
                        </a:solidFill>
                        <a:effectLst/>
                        <a:latin typeface="Aptos Narrow" panose="020B0004020202020204" pitchFamily="34" charset="0"/>
                      </a:endParaRPr>
                    </a:p>
                  </a:txBody>
                  <a:tcPr marL="5563" marR="5563" marT="5563" marB="0" anchor="b"/>
                </a:tc>
                <a:extLst>
                  <a:ext uri="{0D108BD9-81ED-4DB2-BD59-A6C34878D82A}">
                    <a16:rowId xmlns:a16="http://schemas.microsoft.com/office/drawing/2014/main" val="1107771822"/>
                  </a:ext>
                </a:extLst>
              </a:tr>
              <a:tr h="189366">
                <a:tc>
                  <a:txBody>
                    <a:bodyPr/>
                    <a:lstStyle/>
                    <a:p>
                      <a:pPr algn="l" fontAlgn="b">
                        <a:buNone/>
                      </a:pPr>
                      <a:r>
                        <a:rPr lang="en-US" sz="1100" u="none" strike="noStrike" dirty="0">
                          <a:effectLst/>
                        </a:rPr>
                        <a:t>Red light Fines Collected</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$8,910.00</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$7,695.00</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$4,185.00</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l" fontAlgn="b">
                        <a:buNone/>
                      </a:pPr>
                      <a:r>
                        <a:rPr lang="en-US" sz="1100" u="none" strike="noStrike" dirty="0">
                          <a:effectLst/>
                        </a:rPr>
                        <a:t> </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l" fontAlgn="b">
                        <a:buNone/>
                      </a:pPr>
                      <a:r>
                        <a:rPr lang="en-US" sz="1100" u="none" strike="noStrike" dirty="0">
                          <a:effectLst/>
                        </a:rPr>
                        <a:t> </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$20,790.00</a:t>
                      </a:r>
                      <a:endParaRPr lang="en-US" sz="1100" b="1" i="0" u="none" strike="noStrike" dirty="0">
                        <a:solidFill>
                          <a:srgbClr val="000000"/>
                        </a:solidFill>
                        <a:effectLst/>
                        <a:latin typeface="Aptos Narrow" panose="020B0004020202020204" pitchFamily="34" charset="0"/>
                      </a:endParaRPr>
                    </a:p>
                  </a:txBody>
                  <a:tcPr marL="5563" marR="5563" marT="5563" marB="0" anchor="b"/>
                </a:tc>
                <a:extLst>
                  <a:ext uri="{0D108BD9-81ED-4DB2-BD59-A6C34878D82A}">
                    <a16:rowId xmlns:a16="http://schemas.microsoft.com/office/drawing/2014/main" val="492832599"/>
                  </a:ext>
                </a:extLst>
              </a:tr>
              <a:tr h="189366">
                <a:tc>
                  <a:txBody>
                    <a:bodyPr/>
                    <a:lstStyle/>
                    <a:p>
                      <a:pPr algn="l" fontAlgn="b">
                        <a:buNone/>
                      </a:pPr>
                      <a:r>
                        <a:rPr lang="en-US" sz="1100" u="none" strike="noStrike" dirty="0">
                          <a:effectLst/>
                        </a:rPr>
                        <a:t>Total Fines Collected</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$31,150.00</a:t>
                      </a:r>
                      <a:endParaRPr lang="en-US" sz="1100" b="1"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$34,372.34</a:t>
                      </a:r>
                      <a:endParaRPr lang="en-US" sz="1100" b="1"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$18,430.00</a:t>
                      </a:r>
                      <a:endParaRPr lang="en-US" sz="1100" b="1"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$0.00</a:t>
                      </a:r>
                      <a:endParaRPr lang="en-US" sz="1100" b="1"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$0.00</a:t>
                      </a:r>
                      <a:endParaRPr lang="en-US" sz="1100" b="1"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$83,952.34</a:t>
                      </a:r>
                      <a:endParaRPr lang="en-US" sz="1100" b="1" i="0" u="none" strike="noStrike" dirty="0">
                        <a:solidFill>
                          <a:srgbClr val="000000"/>
                        </a:solidFill>
                        <a:effectLst/>
                        <a:latin typeface="Aptos Narrow" panose="020B0004020202020204" pitchFamily="34" charset="0"/>
                      </a:endParaRPr>
                    </a:p>
                  </a:txBody>
                  <a:tcPr marL="5563" marR="5563" marT="5563" marB="0" anchor="b"/>
                </a:tc>
                <a:extLst>
                  <a:ext uri="{0D108BD9-81ED-4DB2-BD59-A6C34878D82A}">
                    <a16:rowId xmlns:a16="http://schemas.microsoft.com/office/drawing/2014/main" val="2648488211"/>
                  </a:ext>
                </a:extLst>
              </a:tr>
              <a:tr h="189366">
                <a:tc gridSpan="6">
                  <a:txBody>
                    <a:bodyPr/>
                    <a:lstStyle/>
                    <a:p>
                      <a:pPr algn="ctr" fontAlgn="b">
                        <a:buNone/>
                      </a:pPr>
                      <a:r>
                        <a:rPr lang="en-US" sz="1100" u="none" strike="noStrike" dirty="0">
                          <a:effectLst/>
                        </a:rPr>
                        <a:t>Towing Unit</a:t>
                      </a:r>
                      <a:endParaRPr lang="en-US" sz="1100" b="1" i="0" u="none" strike="noStrike" dirty="0">
                        <a:solidFill>
                          <a:srgbClr val="000000"/>
                        </a:solidFill>
                        <a:effectLst/>
                        <a:latin typeface="Aptos Narrow" panose="020B0004020202020204" pitchFamily="34" charset="0"/>
                      </a:endParaRPr>
                    </a:p>
                  </a:txBody>
                  <a:tcPr marL="5563" marR="5563" marT="5563"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buNone/>
                      </a:pPr>
                      <a:r>
                        <a:rPr lang="en-US" sz="1100" u="none" strike="noStrike" dirty="0">
                          <a:effectLst/>
                        </a:rPr>
                        <a:t> </a:t>
                      </a:r>
                      <a:endParaRPr lang="en-US" sz="1100" b="0" i="0" u="none" strike="noStrike" dirty="0">
                        <a:solidFill>
                          <a:srgbClr val="000000"/>
                        </a:solidFill>
                        <a:effectLst/>
                        <a:latin typeface="Aptos Narrow" panose="020B0004020202020204" pitchFamily="34" charset="0"/>
                      </a:endParaRPr>
                    </a:p>
                  </a:txBody>
                  <a:tcPr marL="5563" marR="5563" marT="5563" marB="0" anchor="b"/>
                </a:tc>
                <a:extLst>
                  <a:ext uri="{0D108BD9-81ED-4DB2-BD59-A6C34878D82A}">
                    <a16:rowId xmlns:a16="http://schemas.microsoft.com/office/drawing/2014/main" val="3733401402"/>
                  </a:ext>
                </a:extLst>
              </a:tr>
              <a:tr h="189366">
                <a:tc>
                  <a:txBody>
                    <a:bodyPr/>
                    <a:lstStyle/>
                    <a:p>
                      <a:pPr algn="l" fontAlgn="b">
                        <a:buNone/>
                      </a:pPr>
                      <a:r>
                        <a:rPr lang="en-US" sz="1100" u="none" strike="noStrike" dirty="0">
                          <a:effectLst/>
                        </a:rPr>
                        <a:t>Parking Violation Tow</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l" fontAlgn="b">
                        <a:buNone/>
                      </a:pPr>
                      <a:r>
                        <a:rPr lang="en-US" sz="1100" u="none" strike="noStrike" dirty="0">
                          <a:effectLst/>
                        </a:rPr>
                        <a:t>n/a</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l" fontAlgn="b">
                        <a:buNone/>
                      </a:pPr>
                      <a:r>
                        <a:rPr lang="en-US" sz="1100" u="none" strike="noStrike" dirty="0">
                          <a:effectLst/>
                        </a:rPr>
                        <a:t>n/a</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88</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l" fontAlgn="b">
                        <a:buNone/>
                      </a:pPr>
                      <a:r>
                        <a:rPr lang="en-US" sz="1100" u="none" strike="noStrike" dirty="0">
                          <a:effectLst/>
                        </a:rPr>
                        <a:t> </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l" fontAlgn="b">
                        <a:buNone/>
                      </a:pPr>
                      <a:r>
                        <a:rPr lang="en-US" sz="1100" u="none" strike="noStrike" dirty="0">
                          <a:effectLst/>
                        </a:rPr>
                        <a:t> </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88</a:t>
                      </a:r>
                      <a:endParaRPr lang="en-US" sz="1100" b="1" i="0" u="none" strike="noStrike" dirty="0">
                        <a:solidFill>
                          <a:srgbClr val="000000"/>
                        </a:solidFill>
                        <a:effectLst/>
                        <a:latin typeface="Aptos Narrow" panose="020B0004020202020204" pitchFamily="34" charset="0"/>
                      </a:endParaRPr>
                    </a:p>
                  </a:txBody>
                  <a:tcPr marL="5563" marR="5563" marT="5563" marB="0" anchor="b"/>
                </a:tc>
                <a:extLst>
                  <a:ext uri="{0D108BD9-81ED-4DB2-BD59-A6C34878D82A}">
                    <a16:rowId xmlns:a16="http://schemas.microsoft.com/office/drawing/2014/main" val="4274339718"/>
                  </a:ext>
                </a:extLst>
              </a:tr>
              <a:tr h="189366">
                <a:tc>
                  <a:txBody>
                    <a:bodyPr/>
                    <a:lstStyle/>
                    <a:p>
                      <a:pPr algn="l" fontAlgn="b">
                        <a:buNone/>
                      </a:pPr>
                      <a:r>
                        <a:rPr lang="en-US" sz="1100" u="none" strike="noStrike" dirty="0">
                          <a:effectLst/>
                        </a:rPr>
                        <a:t>Booted Tow</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l" fontAlgn="b">
                        <a:buNone/>
                      </a:pPr>
                      <a:r>
                        <a:rPr lang="en-US" sz="1100" u="none" strike="noStrike" dirty="0">
                          <a:effectLst/>
                        </a:rPr>
                        <a:t>n/a</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l" fontAlgn="b">
                        <a:buNone/>
                      </a:pPr>
                      <a:r>
                        <a:rPr lang="en-US" sz="1100" u="none" strike="noStrike" dirty="0">
                          <a:effectLst/>
                        </a:rPr>
                        <a:t>n/a</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10</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l" fontAlgn="b">
                        <a:buNone/>
                      </a:pPr>
                      <a:r>
                        <a:rPr lang="en-US" sz="1100" u="none" strike="noStrike" dirty="0">
                          <a:effectLst/>
                        </a:rPr>
                        <a:t> </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l" fontAlgn="b">
                        <a:buNone/>
                      </a:pPr>
                      <a:r>
                        <a:rPr lang="en-US" sz="1100" u="none" strike="noStrike" dirty="0">
                          <a:effectLst/>
                        </a:rPr>
                        <a:t> </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10</a:t>
                      </a:r>
                      <a:endParaRPr lang="en-US" sz="1100" b="1" i="0" u="none" strike="noStrike" dirty="0">
                        <a:solidFill>
                          <a:srgbClr val="000000"/>
                        </a:solidFill>
                        <a:effectLst/>
                        <a:latin typeface="Aptos Narrow" panose="020B0004020202020204" pitchFamily="34" charset="0"/>
                      </a:endParaRPr>
                    </a:p>
                  </a:txBody>
                  <a:tcPr marL="5563" marR="5563" marT="5563" marB="0" anchor="b"/>
                </a:tc>
                <a:extLst>
                  <a:ext uri="{0D108BD9-81ED-4DB2-BD59-A6C34878D82A}">
                    <a16:rowId xmlns:a16="http://schemas.microsoft.com/office/drawing/2014/main" val="2272767219"/>
                  </a:ext>
                </a:extLst>
              </a:tr>
              <a:tr h="189366">
                <a:tc>
                  <a:txBody>
                    <a:bodyPr/>
                    <a:lstStyle/>
                    <a:p>
                      <a:pPr algn="l" fontAlgn="b">
                        <a:buNone/>
                      </a:pPr>
                      <a:r>
                        <a:rPr lang="en-US" sz="1100" u="none" strike="noStrike" dirty="0">
                          <a:effectLst/>
                        </a:rPr>
                        <a:t>Abandoned Tow</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l" fontAlgn="b">
                        <a:buNone/>
                      </a:pPr>
                      <a:r>
                        <a:rPr lang="en-US" sz="1100" u="none" strike="noStrike" dirty="0">
                          <a:effectLst/>
                        </a:rPr>
                        <a:t>n/a</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l" fontAlgn="b">
                        <a:buNone/>
                      </a:pPr>
                      <a:r>
                        <a:rPr lang="en-US" sz="1100" u="none" strike="noStrike" dirty="0">
                          <a:effectLst/>
                        </a:rPr>
                        <a:t>n/a</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1</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l" fontAlgn="b">
                        <a:buNone/>
                      </a:pPr>
                      <a:r>
                        <a:rPr lang="en-US" sz="1100" u="none" strike="noStrike" dirty="0">
                          <a:effectLst/>
                        </a:rPr>
                        <a:t> </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l" fontAlgn="b">
                        <a:buNone/>
                      </a:pPr>
                      <a:r>
                        <a:rPr lang="en-US" sz="1100" u="none" strike="noStrike" dirty="0">
                          <a:effectLst/>
                        </a:rPr>
                        <a:t> </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1</a:t>
                      </a:r>
                      <a:endParaRPr lang="en-US" sz="1100" b="1" i="0" u="none" strike="noStrike" dirty="0">
                        <a:solidFill>
                          <a:srgbClr val="000000"/>
                        </a:solidFill>
                        <a:effectLst/>
                        <a:latin typeface="Aptos Narrow" panose="020B0004020202020204" pitchFamily="34" charset="0"/>
                      </a:endParaRPr>
                    </a:p>
                  </a:txBody>
                  <a:tcPr marL="5563" marR="5563" marT="5563" marB="0" anchor="b"/>
                </a:tc>
                <a:extLst>
                  <a:ext uri="{0D108BD9-81ED-4DB2-BD59-A6C34878D82A}">
                    <a16:rowId xmlns:a16="http://schemas.microsoft.com/office/drawing/2014/main" val="3987685963"/>
                  </a:ext>
                </a:extLst>
              </a:tr>
              <a:tr h="189366">
                <a:tc>
                  <a:txBody>
                    <a:bodyPr/>
                    <a:lstStyle/>
                    <a:p>
                      <a:pPr algn="l" fontAlgn="b">
                        <a:buNone/>
                      </a:pPr>
                      <a:r>
                        <a:rPr lang="en-US" sz="1100" u="none" strike="noStrike" dirty="0">
                          <a:effectLst/>
                        </a:rPr>
                        <a:t>NOPD Tow Request (evidence)</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l" fontAlgn="b">
                        <a:buNone/>
                      </a:pPr>
                      <a:r>
                        <a:rPr lang="en-US" sz="1100" u="none" strike="noStrike" dirty="0">
                          <a:effectLst/>
                        </a:rPr>
                        <a:t>n/a</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l" fontAlgn="b">
                        <a:buNone/>
                      </a:pPr>
                      <a:r>
                        <a:rPr lang="en-US" sz="1100" u="none" strike="noStrike" dirty="0">
                          <a:effectLst/>
                        </a:rPr>
                        <a:t>n/a</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9</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l" fontAlgn="b">
                        <a:buNone/>
                      </a:pPr>
                      <a:r>
                        <a:rPr lang="en-US" sz="1100" u="none" strike="noStrike" dirty="0">
                          <a:effectLst/>
                        </a:rPr>
                        <a:t> </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l" fontAlgn="b">
                        <a:buNone/>
                      </a:pPr>
                      <a:r>
                        <a:rPr lang="en-US" sz="1100" u="none" strike="noStrike" dirty="0">
                          <a:effectLst/>
                        </a:rPr>
                        <a:t> </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9</a:t>
                      </a:r>
                      <a:endParaRPr lang="en-US" sz="1100" b="1" i="0" u="none" strike="noStrike" dirty="0">
                        <a:solidFill>
                          <a:srgbClr val="000000"/>
                        </a:solidFill>
                        <a:effectLst/>
                        <a:latin typeface="Aptos Narrow" panose="020B0004020202020204" pitchFamily="34" charset="0"/>
                      </a:endParaRPr>
                    </a:p>
                  </a:txBody>
                  <a:tcPr marL="5563" marR="5563" marT="5563" marB="0" anchor="b"/>
                </a:tc>
                <a:extLst>
                  <a:ext uri="{0D108BD9-81ED-4DB2-BD59-A6C34878D82A}">
                    <a16:rowId xmlns:a16="http://schemas.microsoft.com/office/drawing/2014/main" val="3845800957"/>
                  </a:ext>
                </a:extLst>
              </a:tr>
              <a:tr h="189366">
                <a:tc>
                  <a:txBody>
                    <a:bodyPr/>
                    <a:lstStyle/>
                    <a:p>
                      <a:pPr algn="l" fontAlgn="b">
                        <a:buNone/>
                      </a:pPr>
                      <a:r>
                        <a:rPr lang="en-US" sz="1100" u="none" strike="noStrike" dirty="0">
                          <a:effectLst/>
                        </a:rPr>
                        <a:t>NOPD/City Vehicle Tow</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l" fontAlgn="b">
                        <a:buNone/>
                      </a:pPr>
                      <a:r>
                        <a:rPr lang="en-US" sz="1100" u="none" strike="noStrike" dirty="0">
                          <a:effectLst/>
                        </a:rPr>
                        <a:t>n/a</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l" fontAlgn="b">
                        <a:buNone/>
                      </a:pPr>
                      <a:r>
                        <a:rPr lang="en-US" sz="1100" u="none" strike="noStrike" dirty="0">
                          <a:effectLst/>
                        </a:rPr>
                        <a:t>n/a</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9</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l" fontAlgn="b">
                        <a:buNone/>
                      </a:pPr>
                      <a:r>
                        <a:rPr lang="en-US" sz="1100" u="none" strike="noStrike" dirty="0">
                          <a:effectLst/>
                        </a:rPr>
                        <a:t> </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l" fontAlgn="b">
                        <a:buNone/>
                      </a:pPr>
                      <a:r>
                        <a:rPr lang="en-US" sz="1100" u="none" strike="noStrike" dirty="0">
                          <a:effectLst/>
                        </a:rPr>
                        <a:t> </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9</a:t>
                      </a:r>
                      <a:endParaRPr lang="en-US" sz="1100" b="1" i="0" u="none" strike="noStrike" dirty="0">
                        <a:solidFill>
                          <a:srgbClr val="000000"/>
                        </a:solidFill>
                        <a:effectLst/>
                        <a:latin typeface="Aptos Narrow" panose="020B0004020202020204" pitchFamily="34" charset="0"/>
                      </a:endParaRPr>
                    </a:p>
                  </a:txBody>
                  <a:tcPr marL="5563" marR="5563" marT="5563" marB="0" anchor="b"/>
                </a:tc>
                <a:extLst>
                  <a:ext uri="{0D108BD9-81ED-4DB2-BD59-A6C34878D82A}">
                    <a16:rowId xmlns:a16="http://schemas.microsoft.com/office/drawing/2014/main" val="3170923484"/>
                  </a:ext>
                </a:extLst>
              </a:tr>
              <a:tr h="189366">
                <a:tc>
                  <a:txBody>
                    <a:bodyPr/>
                    <a:lstStyle/>
                    <a:p>
                      <a:pPr algn="l" fontAlgn="b">
                        <a:buNone/>
                      </a:pPr>
                      <a:r>
                        <a:rPr lang="en-US" sz="1100" u="none" strike="noStrike" dirty="0">
                          <a:effectLst/>
                        </a:rPr>
                        <a:t>Total Tows</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100</a:t>
                      </a:r>
                      <a:endParaRPr lang="en-US" sz="1100" b="1"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120</a:t>
                      </a:r>
                      <a:endParaRPr lang="en-US" sz="1100" b="1"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117</a:t>
                      </a:r>
                      <a:endParaRPr lang="en-US" sz="1100" b="1" i="0" u="none" strike="noStrike" dirty="0">
                        <a:solidFill>
                          <a:srgbClr val="000000"/>
                        </a:solidFill>
                        <a:effectLst/>
                        <a:latin typeface="Aptos Narrow" panose="020B0004020202020204" pitchFamily="34" charset="0"/>
                      </a:endParaRPr>
                    </a:p>
                  </a:txBody>
                  <a:tcPr marL="5563" marR="5563" marT="5563" marB="0" anchor="b"/>
                </a:tc>
                <a:tc>
                  <a:txBody>
                    <a:bodyPr/>
                    <a:lstStyle/>
                    <a:p>
                      <a:pPr algn="l" fontAlgn="b">
                        <a:buNone/>
                      </a:pPr>
                      <a:r>
                        <a:rPr lang="en-US" sz="1100" u="none" strike="noStrike" dirty="0">
                          <a:effectLst/>
                        </a:rPr>
                        <a:t> </a:t>
                      </a:r>
                      <a:endParaRPr lang="en-US" sz="1100" b="1" i="0" u="none" strike="noStrike" dirty="0">
                        <a:solidFill>
                          <a:srgbClr val="000000"/>
                        </a:solidFill>
                        <a:effectLst/>
                        <a:latin typeface="Aptos Narrow" panose="020B0004020202020204" pitchFamily="34" charset="0"/>
                      </a:endParaRPr>
                    </a:p>
                  </a:txBody>
                  <a:tcPr marL="5563" marR="5563" marT="5563" marB="0" anchor="b"/>
                </a:tc>
                <a:tc>
                  <a:txBody>
                    <a:bodyPr/>
                    <a:lstStyle/>
                    <a:p>
                      <a:pPr algn="l" fontAlgn="b">
                        <a:buNone/>
                      </a:pPr>
                      <a:r>
                        <a:rPr lang="en-US" sz="1100" u="none" strike="noStrike" dirty="0">
                          <a:effectLst/>
                        </a:rPr>
                        <a:t> </a:t>
                      </a:r>
                      <a:endParaRPr lang="en-US" sz="1100" b="1"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337</a:t>
                      </a:r>
                      <a:endParaRPr lang="en-US" sz="1100" b="1" i="0" u="none" strike="noStrike" dirty="0">
                        <a:solidFill>
                          <a:srgbClr val="000000"/>
                        </a:solidFill>
                        <a:effectLst/>
                        <a:latin typeface="Aptos Narrow" panose="020B0004020202020204" pitchFamily="34" charset="0"/>
                      </a:endParaRPr>
                    </a:p>
                  </a:txBody>
                  <a:tcPr marL="5563" marR="5563" marT="5563" marB="0" anchor="b"/>
                </a:tc>
                <a:extLst>
                  <a:ext uri="{0D108BD9-81ED-4DB2-BD59-A6C34878D82A}">
                    <a16:rowId xmlns:a16="http://schemas.microsoft.com/office/drawing/2014/main" val="922837145"/>
                  </a:ext>
                </a:extLst>
              </a:tr>
              <a:tr h="208116">
                <a:tc gridSpan="6">
                  <a:txBody>
                    <a:bodyPr/>
                    <a:lstStyle/>
                    <a:p>
                      <a:pPr algn="ctr" fontAlgn="b">
                        <a:buNone/>
                      </a:pPr>
                      <a:r>
                        <a:rPr lang="en-US" sz="1100" u="none" strike="noStrike" dirty="0">
                          <a:effectLst/>
                        </a:rPr>
                        <a:t>Abandoned Veh. Unit (Almonaster)</a:t>
                      </a:r>
                      <a:endParaRPr lang="en-US" sz="1100" b="1" i="0" u="none" strike="noStrike" dirty="0">
                        <a:solidFill>
                          <a:srgbClr val="000000"/>
                        </a:solidFill>
                        <a:effectLst/>
                        <a:latin typeface="Aptos Narrow" panose="020B0004020202020204" pitchFamily="34" charset="0"/>
                      </a:endParaRPr>
                    </a:p>
                  </a:txBody>
                  <a:tcPr marL="5563" marR="5563" marT="5563"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buNone/>
                      </a:pPr>
                      <a:r>
                        <a:rPr lang="en-US" sz="1100" u="none" strike="noStrike" dirty="0">
                          <a:effectLst/>
                        </a:rPr>
                        <a:t> </a:t>
                      </a:r>
                      <a:endParaRPr lang="en-US" sz="1100" b="0" i="0" u="none" strike="noStrike" dirty="0">
                        <a:solidFill>
                          <a:srgbClr val="000000"/>
                        </a:solidFill>
                        <a:effectLst/>
                        <a:latin typeface="Aptos Narrow" panose="020B0004020202020204" pitchFamily="34" charset="0"/>
                      </a:endParaRPr>
                    </a:p>
                  </a:txBody>
                  <a:tcPr marL="5563" marR="5563" marT="5563" marB="0" anchor="b"/>
                </a:tc>
                <a:extLst>
                  <a:ext uri="{0D108BD9-81ED-4DB2-BD59-A6C34878D82A}">
                    <a16:rowId xmlns:a16="http://schemas.microsoft.com/office/drawing/2014/main" val="3189763976"/>
                  </a:ext>
                </a:extLst>
              </a:tr>
              <a:tr h="189366">
                <a:tc>
                  <a:txBody>
                    <a:bodyPr/>
                    <a:lstStyle/>
                    <a:p>
                      <a:pPr algn="l" fontAlgn="b">
                        <a:buNone/>
                      </a:pPr>
                      <a:r>
                        <a:rPr lang="en-US" sz="1100" u="none" strike="noStrike" dirty="0">
                          <a:effectLst/>
                        </a:rPr>
                        <a:t>Junk Vehicles Stickered</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69</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79</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57</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l" fontAlgn="b">
                        <a:buNone/>
                      </a:pPr>
                      <a:r>
                        <a:rPr lang="en-US" sz="1100" u="none" strike="noStrike" dirty="0">
                          <a:effectLst/>
                        </a:rPr>
                        <a:t> </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l" fontAlgn="b">
                        <a:buNone/>
                      </a:pPr>
                      <a:r>
                        <a:rPr lang="en-US" sz="1100" u="none" strike="noStrike" dirty="0">
                          <a:effectLst/>
                        </a:rPr>
                        <a:t> </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205</a:t>
                      </a:r>
                      <a:endParaRPr lang="en-US" sz="1100" b="1" i="0" u="none" strike="noStrike" dirty="0">
                        <a:solidFill>
                          <a:srgbClr val="000000"/>
                        </a:solidFill>
                        <a:effectLst/>
                        <a:latin typeface="Aptos Narrow" panose="020B0004020202020204" pitchFamily="34" charset="0"/>
                      </a:endParaRPr>
                    </a:p>
                  </a:txBody>
                  <a:tcPr marL="5563" marR="5563" marT="5563" marB="0" anchor="b"/>
                </a:tc>
                <a:extLst>
                  <a:ext uri="{0D108BD9-81ED-4DB2-BD59-A6C34878D82A}">
                    <a16:rowId xmlns:a16="http://schemas.microsoft.com/office/drawing/2014/main" val="3157738118"/>
                  </a:ext>
                </a:extLst>
              </a:tr>
              <a:tr h="189366">
                <a:tc>
                  <a:txBody>
                    <a:bodyPr/>
                    <a:lstStyle/>
                    <a:p>
                      <a:pPr algn="l" fontAlgn="b">
                        <a:buNone/>
                      </a:pPr>
                      <a:r>
                        <a:rPr lang="en-US" sz="1100" u="none" strike="noStrike" dirty="0">
                          <a:effectLst/>
                        </a:rPr>
                        <a:t>Abandoned Vehicles Chalked</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22</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33</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18</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l" fontAlgn="b">
                        <a:buNone/>
                      </a:pPr>
                      <a:r>
                        <a:rPr lang="en-US" sz="1100" u="none" strike="noStrike" dirty="0">
                          <a:effectLst/>
                        </a:rPr>
                        <a:t> </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l" fontAlgn="b">
                        <a:buNone/>
                      </a:pPr>
                      <a:r>
                        <a:rPr lang="en-US" sz="1100" u="none" strike="noStrike" dirty="0">
                          <a:effectLst/>
                        </a:rPr>
                        <a:t> </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73</a:t>
                      </a:r>
                      <a:endParaRPr lang="en-US" sz="1100" b="1" i="0" u="none" strike="noStrike" dirty="0">
                        <a:solidFill>
                          <a:srgbClr val="000000"/>
                        </a:solidFill>
                        <a:effectLst/>
                        <a:latin typeface="Aptos Narrow" panose="020B0004020202020204" pitchFamily="34" charset="0"/>
                      </a:endParaRPr>
                    </a:p>
                  </a:txBody>
                  <a:tcPr marL="5563" marR="5563" marT="5563" marB="0" anchor="b"/>
                </a:tc>
                <a:extLst>
                  <a:ext uri="{0D108BD9-81ED-4DB2-BD59-A6C34878D82A}">
                    <a16:rowId xmlns:a16="http://schemas.microsoft.com/office/drawing/2014/main" val="2221127786"/>
                  </a:ext>
                </a:extLst>
              </a:tr>
              <a:tr h="189366">
                <a:tc>
                  <a:txBody>
                    <a:bodyPr/>
                    <a:lstStyle/>
                    <a:p>
                      <a:pPr algn="l" fontAlgn="b">
                        <a:buNone/>
                      </a:pPr>
                      <a:r>
                        <a:rPr lang="en-US" sz="1100" u="none" strike="noStrike" dirty="0">
                          <a:effectLst/>
                        </a:rPr>
                        <a:t>Service Requests</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157</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158</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109</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l" fontAlgn="b">
                        <a:buNone/>
                      </a:pPr>
                      <a:r>
                        <a:rPr lang="en-US" sz="1100" u="none" strike="noStrike" dirty="0">
                          <a:effectLst/>
                        </a:rPr>
                        <a:t> </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l" fontAlgn="b">
                        <a:buNone/>
                      </a:pPr>
                      <a:r>
                        <a:rPr lang="en-US" sz="1100" u="none" strike="noStrike" dirty="0">
                          <a:effectLst/>
                        </a:rPr>
                        <a:t> </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424</a:t>
                      </a:r>
                      <a:endParaRPr lang="en-US" sz="1100" b="1" i="0" u="none" strike="noStrike" dirty="0">
                        <a:solidFill>
                          <a:srgbClr val="000000"/>
                        </a:solidFill>
                        <a:effectLst/>
                        <a:latin typeface="Aptos Narrow" panose="020B0004020202020204" pitchFamily="34" charset="0"/>
                      </a:endParaRPr>
                    </a:p>
                  </a:txBody>
                  <a:tcPr marL="5563" marR="5563" marT="5563" marB="0" anchor="b"/>
                </a:tc>
                <a:extLst>
                  <a:ext uri="{0D108BD9-81ED-4DB2-BD59-A6C34878D82A}">
                    <a16:rowId xmlns:a16="http://schemas.microsoft.com/office/drawing/2014/main" val="3828511187"/>
                  </a:ext>
                </a:extLst>
              </a:tr>
              <a:tr h="189366">
                <a:tc>
                  <a:txBody>
                    <a:bodyPr/>
                    <a:lstStyle/>
                    <a:p>
                      <a:pPr algn="l" fontAlgn="b">
                        <a:buNone/>
                      </a:pPr>
                      <a:r>
                        <a:rPr lang="en-US" sz="1100" u="none" strike="noStrike" dirty="0">
                          <a:effectLst/>
                        </a:rPr>
                        <a:t>Junk Vehicles Removed</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5</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10</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11</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l" fontAlgn="b">
                        <a:buNone/>
                      </a:pPr>
                      <a:r>
                        <a:rPr lang="en-US" sz="1100" u="none" strike="noStrike" dirty="0">
                          <a:effectLst/>
                        </a:rPr>
                        <a:t> </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l" fontAlgn="b">
                        <a:buNone/>
                      </a:pPr>
                      <a:r>
                        <a:rPr lang="en-US" sz="1100" u="none" strike="noStrike" dirty="0">
                          <a:effectLst/>
                        </a:rPr>
                        <a:t> </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26</a:t>
                      </a:r>
                      <a:endParaRPr lang="en-US" sz="1100" b="1" i="0" u="none" strike="noStrike" dirty="0">
                        <a:solidFill>
                          <a:srgbClr val="000000"/>
                        </a:solidFill>
                        <a:effectLst/>
                        <a:latin typeface="Aptos Narrow" panose="020B0004020202020204" pitchFamily="34" charset="0"/>
                      </a:endParaRPr>
                    </a:p>
                  </a:txBody>
                  <a:tcPr marL="5563" marR="5563" marT="5563" marB="0" anchor="b"/>
                </a:tc>
                <a:extLst>
                  <a:ext uri="{0D108BD9-81ED-4DB2-BD59-A6C34878D82A}">
                    <a16:rowId xmlns:a16="http://schemas.microsoft.com/office/drawing/2014/main" val="954846404"/>
                  </a:ext>
                </a:extLst>
              </a:tr>
              <a:tr h="189366">
                <a:tc>
                  <a:txBody>
                    <a:bodyPr/>
                    <a:lstStyle/>
                    <a:p>
                      <a:pPr algn="l" fontAlgn="b">
                        <a:buNone/>
                      </a:pPr>
                      <a:r>
                        <a:rPr lang="en-US" sz="1100" u="none" strike="noStrike" dirty="0">
                          <a:effectLst/>
                        </a:rPr>
                        <a:t>Vehicles GOA</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75</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70</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65</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l" fontAlgn="b">
                        <a:buNone/>
                      </a:pPr>
                      <a:r>
                        <a:rPr lang="en-US" sz="1100" u="none" strike="noStrike" dirty="0">
                          <a:effectLst/>
                        </a:rPr>
                        <a:t> </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l" fontAlgn="b">
                        <a:buNone/>
                      </a:pPr>
                      <a:r>
                        <a:rPr lang="en-US" sz="1100" u="none" strike="noStrike" dirty="0">
                          <a:effectLst/>
                        </a:rPr>
                        <a:t> </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210</a:t>
                      </a:r>
                      <a:endParaRPr lang="en-US" sz="1100" b="1" i="0" u="none" strike="noStrike" dirty="0">
                        <a:solidFill>
                          <a:srgbClr val="000000"/>
                        </a:solidFill>
                        <a:effectLst/>
                        <a:latin typeface="Aptos Narrow" panose="020B0004020202020204" pitchFamily="34" charset="0"/>
                      </a:endParaRPr>
                    </a:p>
                  </a:txBody>
                  <a:tcPr marL="5563" marR="5563" marT="5563" marB="0" anchor="b"/>
                </a:tc>
                <a:extLst>
                  <a:ext uri="{0D108BD9-81ED-4DB2-BD59-A6C34878D82A}">
                    <a16:rowId xmlns:a16="http://schemas.microsoft.com/office/drawing/2014/main" val="1810533065"/>
                  </a:ext>
                </a:extLst>
              </a:tr>
              <a:tr h="189366">
                <a:tc>
                  <a:txBody>
                    <a:bodyPr/>
                    <a:lstStyle/>
                    <a:p>
                      <a:pPr algn="l" fontAlgn="b">
                        <a:buNone/>
                      </a:pPr>
                      <a:r>
                        <a:rPr lang="en-US" sz="1100" u="none" strike="noStrike" dirty="0">
                          <a:effectLst/>
                        </a:rPr>
                        <a:t>Self Initiated Enforcement Actions</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1</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4</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3</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l" fontAlgn="b">
                        <a:buNone/>
                      </a:pPr>
                      <a:r>
                        <a:rPr lang="en-US" sz="1100" u="none" strike="noStrike" dirty="0">
                          <a:effectLst/>
                        </a:rPr>
                        <a:t> </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l" fontAlgn="b">
                        <a:buNone/>
                      </a:pPr>
                      <a:r>
                        <a:rPr lang="en-US" sz="1100" u="none" strike="noStrike" dirty="0">
                          <a:effectLst/>
                        </a:rPr>
                        <a:t> </a:t>
                      </a:r>
                      <a:endParaRPr lang="en-US" sz="1100" b="0" i="0" u="none" strike="noStrike" dirty="0">
                        <a:solidFill>
                          <a:srgbClr val="000000"/>
                        </a:solidFill>
                        <a:effectLst/>
                        <a:latin typeface="Aptos Narrow" panose="020B0004020202020204" pitchFamily="34" charset="0"/>
                      </a:endParaRPr>
                    </a:p>
                  </a:txBody>
                  <a:tcPr marL="5563" marR="5563" marT="5563" marB="0" anchor="b"/>
                </a:tc>
                <a:tc>
                  <a:txBody>
                    <a:bodyPr/>
                    <a:lstStyle/>
                    <a:p>
                      <a:pPr algn="r" fontAlgn="b">
                        <a:buNone/>
                      </a:pPr>
                      <a:r>
                        <a:rPr lang="en-US" sz="1100" u="none" strike="noStrike" dirty="0">
                          <a:effectLst/>
                        </a:rPr>
                        <a:t>8</a:t>
                      </a:r>
                      <a:endParaRPr lang="en-US" sz="1100" b="1" i="0" u="none" strike="noStrike" dirty="0">
                        <a:solidFill>
                          <a:srgbClr val="000000"/>
                        </a:solidFill>
                        <a:effectLst/>
                        <a:latin typeface="Aptos Narrow" panose="020B0004020202020204" pitchFamily="34" charset="0"/>
                      </a:endParaRPr>
                    </a:p>
                  </a:txBody>
                  <a:tcPr marL="5563" marR="5563" marT="5563" marB="0" anchor="b"/>
                </a:tc>
                <a:extLst>
                  <a:ext uri="{0D108BD9-81ED-4DB2-BD59-A6C34878D82A}">
                    <a16:rowId xmlns:a16="http://schemas.microsoft.com/office/drawing/2014/main" val="3729750232"/>
                  </a:ext>
                </a:extLst>
              </a:tr>
            </a:tbl>
          </a:graphicData>
        </a:graphic>
      </p:graphicFrame>
    </p:spTree>
    <p:extLst>
      <p:ext uri="{BB962C8B-B14F-4D97-AF65-F5344CB8AC3E}">
        <p14:creationId xmlns:p14="http://schemas.microsoft.com/office/powerpoint/2010/main" val="42685424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331E521-A261-F6F0-A750-4ED40A6FDD1C}"/>
              </a:ext>
            </a:extLst>
          </p:cNvPr>
          <p:cNvSpPr/>
          <p:nvPr/>
        </p:nvSpPr>
        <p:spPr>
          <a:xfrm>
            <a:off x="1207008" y="1763691"/>
            <a:ext cx="6729984" cy="3820342"/>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a:extLst>
              <a:ext uri="{FF2B5EF4-FFF2-40B4-BE49-F238E27FC236}">
                <a16:creationId xmlns:a16="http://schemas.microsoft.com/office/drawing/2014/main" id="{6C00E1A3-28D5-635B-6CB6-A6D7853320C0}"/>
              </a:ext>
            </a:extLst>
          </p:cNvPr>
          <p:cNvSpPr>
            <a:spLocks noGrp="1"/>
          </p:cNvSpPr>
          <p:nvPr>
            <p:ph type="title"/>
          </p:nvPr>
        </p:nvSpPr>
        <p:spPr>
          <a:xfrm>
            <a:off x="413657" y="176611"/>
            <a:ext cx="7206343" cy="1249730"/>
          </a:xfrm>
        </p:spPr>
        <p:txBody>
          <a:bodyPr>
            <a:noAutofit/>
          </a:bodyPr>
          <a:lstStyle/>
          <a:p>
            <a:pPr algn="l"/>
            <a:r>
              <a:rPr lang="en-US" sz="3600" dirty="0"/>
              <a:t>             </a:t>
            </a:r>
            <a:r>
              <a:rPr lang="en-US" sz="3600" b="1" dirty="0"/>
              <a:t>Recruitment Effort Updates</a:t>
            </a:r>
          </a:p>
        </p:txBody>
      </p:sp>
      <p:pic>
        <p:nvPicPr>
          <p:cNvPr id="6" name="Content Placeholder 5">
            <a:extLst>
              <a:ext uri="{FF2B5EF4-FFF2-40B4-BE49-F238E27FC236}">
                <a16:creationId xmlns:a16="http://schemas.microsoft.com/office/drawing/2014/main" id="{AE731EF2-74F3-A25A-E931-2F4732A45E48}"/>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07008" y="1260042"/>
            <a:ext cx="6876977" cy="4505301"/>
          </a:xfrm>
          <a:prstGeom prst="rect">
            <a:avLst/>
          </a:prstGeom>
        </p:spPr>
      </p:pic>
      <p:sp>
        <p:nvSpPr>
          <p:cNvPr id="5" name="Slide Number Placeholder 4"/>
          <p:cNvSpPr>
            <a:spLocks noGrp="1"/>
          </p:cNvSpPr>
          <p:nvPr>
            <p:ph type="sldNum" sz="quarter" idx="12"/>
          </p:nvPr>
        </p:nvSpPr>
        <p:spPr/>
        <p:txBody>
          <a:bodyPr/>
          <a:lstStyle/>
          <a:p>
            <a:fld id="{F80C97A5-8073-4ED7-BF2C-F9C712077812}" type="slidenum">
              <a:rPr lang="en-US" smtClean="0">
                <a:solidFill>
                  <a:prstClr val="black">
                    <a:tint val="75000"/>
                  </a:prstClr>
                </a:solidFill>
              </a:rPr>
              <a:pPr/>
              <a:t>16</a:t>
            </a:fld>
            <a:endParaRPr lang="en-US" dirty="0">
              <a:solidFill>
                <a:prstClr val="black">
                  <a:tint val="75000"/>
                </a:prstClr>
              </a:solidFill>
            </a:endParaRPr>
          </a:p>
        </p:txBody>
      </p:sp>
    </p:spTree>
    <p:extLst>
      <p:ext uri="{BB962C8B-B14F-4D97-AF65-F5344CB8AC3E}">
        <p14:creationId xmlns:p14="http://schemas.microsoft.com/office/powerpoint/2010/main" val="6257409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 y="0"/>
            <a:ext cx="9143999"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642"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1"/>
            <a:ext cx="9144001"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FCF3708D-ADD2-1A5E-3C83-EB479712F325}"/>
              </a:ext>
            </a:extLst>
          </p:cNvPr>
          <p:cNvSpPr txBox="1"/>
          <p:nvPr/>
        </p:nvSpPr>
        <p:spPr>
          <a:xfrm>
            <a:off x="524784" y="248038"/>
            <a:ext cx="5297791" cy="1159200"/>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500" b="1" kern="1200" dirty="0">
                <a:solidFill>
                  <a:srgbClr val="FFFFFF"/>
                </a:solidFill>
                <a:latin typeface="+mj-lt"/>
                <a:ea typeface="+mj-ea"/>
                <a:cs typeface="+mj-cs"/>
              </a:rPr>
              <a:t>Recruitment Metrics  </a:t>
            </a:r>
          </a:p>
          <a:p>
            <a:pPr>
              <a:lnSpc>
                <a:spcPct val="90000"/>
              </a:lnSpc>
              <a:spcBef>
                <a:spcPct val="0"/>
              </a:spcBef>
              <a:spcAft>
                <a:spcPts val="600"/>
              </a:spcAft>
            </a:pPr>
            <a:r>
              <a:rPr lang="en-US" sz="3500" b="1" kern="1200" dirty="0">
                <a:solidFill>
                  <a:srgbClr val="FFFFFF"/>
                </a:solidFill>
                <a:latin typeface="+mj-lt"/>
                <a:ea typeface="+mj-ea"/>
                <a:cs typeface="+mj-cs"/>
              </a:rPr>
              <a:t>  2025 vs 2026</a:t>
            </a:r>
            <a:endParaRPr lang="en-US" sz="3500" b="1" kern="1200" baseline="30000" dirty="0">
              <a:solidFill>
                <a:srgbClr val="FFFFFF"/>
              </a:solidFill>
              <a:latin typeface="+mj-lt"/>
              <a:ea typeface="+mj-ea"/>
              <a:cs typeface="+mj-cs"/>
            </a:endParaRPr>
          </a:p>
        </p:txBody>
      </p:sp>
      <p:graphicFrame>
        <p:nvGraphicFramePr>
          <p:cNvPr id="2" name="Table 1"/>
          <p:cNvGraphicFramePr>
            <a:graphicFrameLocks noGrp="1"/>
          </p:cNvGraphicFramePr>
          <p:nvPr>
            <p:extLst>
              <p:ext uri="{D42A27DB-BD31-4B8C-83A1-F6EECF244321}">
                <p14:modId xmlns:p14="http://schemas.microsoft.com/office/powerpoint/2010/main" val="2517393166"/>
              </p:ext>
            </p:extLst>
          </p:nvPr>
        </p:nvGraphicFramePr>
        <p:xfrm>
          <a:off x="372277" y="2761530"/>
          <a:ext cx="5602803" cy="2908099"/>
        </p:xfrm>
        <a:graphic>
          <a:graphicData uri="http://schemas.openxmlformats.org/drawingml/2006/table">
            <a:tbl>
              <a:tblPr>
                <a:tableStyleId>{5C22544A-7EE6-4342-B048-85BDC9FD1C3A}</a:tableStyleId>
              </a:tblPr>
              <a:tblGrid>
                <a:gridCol w="1689694">
                  <a:extLst>
                    <a:ext uri="{9D8B030D-6E8A-4147-A177-3AD203B41FA5}">
                      <a16:colId xmlns:a16="http://schemas.microsoft.com/office/drawing/2014/main" val="20000"/>
                    </a:ext>
                  </a:extLst>
                </a:gridCol>
                <a:gridCol w="874062">
                  <a:extLst>
                    <a:ext uri="{9D8B030D-6E8A-4147-A177-3AD203B41FA5}">
                      <a16:colId xmlns:a16="http://schemas.microsoft.com/office/drawing/2014/main" val="20001"/>
                    </a:ext>
                  </a:extLst>
                </a:gridCol>
                <a:gridCol w="1290923">
                  <a:extLst>
                    <a:ext uri="{9D8B030D-6E8A-4147-A177-3AD203B41FA5}">
                      <a16:colId xmlns:a16="http://schemas.microsoft.com/office/drawing/2014/main" val="20002"/>
                    </a:ext>
                  </a:extLst>
                </a:gridCol>
                <a:gridCol w="1748124">
                  <a:extLst>
                    <a:ext uri="{9D8B030D-6E8A-4147-A177-3AD203B41FA5}">
                      <a16:colId xmlns:a16="http://schemas.microsoft.com/office/drawing/2014/main" val="20003"/>
                    </a:ext>
                  </a:extLst>
                </a:gridCol>
              </a:tblGrid>
              <a:tr h="455832">
                <a:tc>
                  <a:txBody>
                    <a:bodyPr/>
                    <a:lstStyle/>
                    <a:p>
                      <a:pPr algn="l" fontAlgn="ctr"/>
                      <a:r>
                        <a:rPr lang="en-US" sz="1800" b="1" u="none" strike="noStrike" dirty="0">
                          <a:effectLst/>
                        </a:rPr>
                        <a:t>  Metric</a:t>
                      </a:r>
                      <a:endParaRPr lang="en-US" sz="1800" b="1" i="0" u="none" strike="noStrike" dirty="0">
                        <a:solidFill>
                          <a:srgbClr val="000000"/>
                        </a:solidFill>
                        <a:effectLst/>
                        <a:latin typeface="Calibri" panose="020F0502020204030204" pitchFamily="34" charset="0"/>
                      </a:endParaRPr>
                    </a:p>
                  </a:txBody>
                  <a:tcPr marL="4763" marR="4763" marT="4763" marB="0" anchor="ctr">
                    <a:solidFill>
                      <a:schemeClr val="bg1">
                        <a:lumMod val="95000"/>
                      </a:schemeClr>
                    </a:solidFill>
                  </a:tcPr>
                </a:tc>
                <a:tc>
                  <a:txBody>
                    <a:bodyPr/>
                    <a:lstStyle/>
                    <a:p>
                      <a:pPr algn="ctr" fontAlgn="ctr"/>
                      <a:r>
                        <a:rPr lang="en-US" sz="1800" b="1" u="none" strike="noStrike" dirty="0">
                          <a:effectLst/>
                        </a:rPr>
                        <a:t>2025</a:t>
                      </a:r>
                      <a:endParaRPr lang="en-US" sz="1800" b="1" i="0" u="none" strike="noStrike" dirty="0">
                        <a:solidFill>
                          <a:srgbClr val="000000"/>
                        </a:solidFill>
                        <a:effectLst/>
                        <a:latin typeface="Calibri" panose="020F0502020204030204" pitchFamily="34" charset="0"/>
                      </a:endParaRPr>
                    </a:p>
                  </a:txBody>
                  <a:tcPr marL="4763" marR="4763" marT="4763" marB="0" anchor="ctr">
                    <a:solidFill>
                      <a:schemeClr val="bg1">
                        <a:lumMod val="95000"/>
                      </a:schemeClr>
                    </a:solidFill>
                  </a:tcPr>
                </a:tc>
                <a:tc>
                  <a:txBody>
                    <a:bodyPr/>
                    <a:lstStyle/>
                    <a:p>
                      <a:pPr algn="ctr" fontAlgn="ctr"/>
                      <a:r>
                        <a:rPr lang="en-US" sz="1800" b="1" u="none" strike="noStrike" dirty="0">
                          <a:effectLst/>
                        </a:rPr>
                        <a:t>2026</a:t>
                      </a:r>
                      <a:endParaRPr lang="en-US" sz="1800" b="1" i="0" u="none" strike="noStrike" dirty="0">
                        <a:solidFill>
                          <a:srgbClr val="000000"/>
                        </a:solidFill>
                        <a:effectLst/>
                        <a:latin typeface="Calibri" panose="020F0502020204030204" pitchFamily="34" charset="0"/>
                      </a:endParaRPr>
                    </a:p>
                  </a:txBody>
                  <a:tcPr marL="4763" marR="4763" marT="4763" marB="0" anchor="ctr">
                    <a:solidFill>
                      <a:schemeClr val="bg1">
                        <a:lumMod val="95000"/>
                      </a:schemeClr>
                    </a:solidFill>
                  </a:tcPr>
                </a:tc>
                <a:tc>
                  <a:txBody>
                    <a:bodyPr/>
                    <a:lstStyle/>
                    <a:p>
                      <a:pPr algn="ctr" fontAlgn="ctr"/>
                      <a:r>
                        <a:rPr lang="en-US" sz="1800" b="1" u="none" strike="noStrike" dirty="0">
                          <a:effectLst/>
                        </a:rPr>
                        <a:t>%Increase</a:t>
                      </a:r>
                      <a:endParaRPr lang="en-US" sz="1800" b="1" i="0" u="none" strike="noStrike" dirty="0">
                        <a:solidFill>
                          <a:srgbClr val="000000"/>
                        </a:solidFill>
                        <a:effectLst/>
                        <a:latin typeface="Calibri" panose="020F0502020204030204" pitchFamily="34" charset="0"/>
                      </a:endParaRPr>
                    </a:p>
                  </a:txBody>
                  <a:tcPr marL="4763" marR="4763" marT="4763" marB="0" anchor="ctr">
                    <a:solidFill>
                      <a:schemeClr val="bg1">
                        <a:lumMod val="95000"/>
                      </a:schemeClr>
                    </a:solidFill>
                  </a:tcPr>
                </a:tc>
                <a:extLst>
                  <a:ext uri="{0D108BD9-81ED-4DB2-BD59-A6C34878D82A}">
                    <a16:rowId xmlns:a16="http://schemas.microsoft.com/office/drawing/2014/main" val="10000"/>
                  </a:ext>
                </a:extLst>
              </a:tr>
              <a:tr h="566165">
                <a:tc>
                  <a:txBody>
                    <a:bodyPr/>
                    <a:lstStyle/>
                    <a:p>
                      <a:pPr algn="l" fontAlgn="b"/>
                      <a:r>
                        <a:rPr lang="en-US" sz="1600" b="0" u="none" strike="noStrike" dirty="0">
                          <a:effectLst/>
                        </a:rPr>
                        <a:t>Applications</a:t>
                      </a:r>
                      <a:endParaRPr lang="en-US" sz="1600" b="0" i="0" u="none" strike="noStrike" dirty="0">
                        <a:solidFill>
                          <a:srgbClr val="000000"/>
                        </a:solidFill>
                        <a:effectLst/>
                        <a:latin typeface="Calibri" panose="020F0502020204030204" pitchFamily="34" charset="0"/>
                      </a:endParaRPr>
                    </a:p>
                  </a:txBody>
                  <a:tcPr marR="4763" marT="4763" marB="0" anchor="ctr">
                    <a:solidFill>
                      <a:schemeClr val="bg1">
                        <a:lumMod val="95000"/>
                      </a:schemeClr>
                    </a:solidFill>
                  </a:tcPr>
                </a:tc>
                <a:tc>
                  <a:txBody>
                    <a:bodyPr/>
                    <a:lstStyle/>
                    <a:p>
                      <a:pPr algn="ctr" fontAlgn="b"/>
                      <a:r>
                        <a:rPr lang="en-US" sz="1600" b="0" u="none" strike="noStrike" dirty="0">
                          <a:effectLst/>
                        </a:rPr>
                        <a:t>997</a:t>
                      </a:r>
                      <a:endParaRPr lang="en-US" sz="1600" b="0" i="0" u="none" strike="noStrike" dirty="0">
                        <a:solidFill>
                          <a:srgbClr val="000000"/>
                        </a:solidFill>
                        <a:effectLst/>
                        <a:latin typeface="Calibri" panose="020F0502020204030204" pitchFamily="34" charset="0"/>
                      </a:endParaRPr>
                    </a:p>
                  </a:txBody>
                  <a:tcPr marL="4763" marR="4763" marT="4763" marB="0" anchor="ctr">
                    <a:solidFill>
                      <a:schemeClr val="bg1">
                        <a:lumMod val="95000"/>
                      </a:schemeClr>
                    </a:solidFill>
                  </a:tcPr>
                </a:tc>
                <a:tc>
                  <a:txBody>
                    <a:bodyPr/>
                    <a:lstStyle/>
                    <a:p>
                      <a:pPr algn="ctr" fontAlgn="b"/>
                      <a:r>
                        <a:rPr lang="en-US" sz="1600" b="0" u="none" strike="noStrike" dirty="0">
                          <a:effectLst/>
                        </a:rPr>
                        <a:t>1,770</a:t>
                      </a:r>
                      <a:endParaRPr lang="en-US" sz="1600" b="0" i="0" u="none" strike="noStrike" dirty="0">
                        <a:solidFill>
                          <a:srgbClr val="000000"/>
                        </a:solidFill>
                        <a:effectLst/>
                        <a:latin typeface="Calibri" panose="020F0502020204030204" pitchFamily="34" charset="0"/>
                      </a:endParaRPr>
                    </a:p>
                  </a:txBody>
                  <a:tcPr marL="4763" marR="4763" marT="4763" marB="0" anchor="ctr">
                    <a:solidFill>
                      <a:schemeClr val="bg1">
                        <a:lumMod val="95000"/>
                      </a:schemeClr>
                    </a:solidFill>
                  </a:tcPr>
                </a:tc>
                <a:tc>
                  <a:txBody>
                    <a:bodyPr/>
                    <a:lstStyle/>
                    <a:p>
                      <a:pPr algn="ctr" fontAlgn="b"/>
                      <a:r>
                        <a:rPr lang="en-US" sz="1600" b="0" u="none" strike="noStrike" dirty="0">
                          <a:effectLst/>
                        </a:rPr>
                        <a:t>+77.5%</a:t>
                      </a:r>
                      <a:endParaRPr lang="en-US" sz="1600" b="0" i="0" u="none" strike="noStrike" dirty="0">
                        <a:solidFill>
                          <a:srgbClr val="000000"/>
                        </a:solidFill>
                        <a:effectLst/>
                        <a:latin typeface="Calibri" panose="020F0502020204030204" pitchFamily="34" charset="0"/>
                      </a:endParaRPr>
                    </a:p>
                  </a:txBody>
                  <a:tcPr marL="4763" marR="4763" marT="4763" marB="0" anchor="ctr">
                    <a:solidFill>
                      <a:schemeClr val="bg1">
                        <a:lumMod val="95000"/>
                      </a:schemeClr>
                    </a:solidFill>
                  </a:tcPr>
                </a:tc>
                <a:extLst>
                  <a:ext uri="{0D108BD9-81ED-4DB2-BD59-A6C34878D82A}">
                    <a16:rowId xmlns:a16="http://schemas.microsoft.com/office/drawing/2014/main" val="10001"/>
                  </a:ext>
                </a:extLst>
              </a:tr>
              <a:tr h="566165">
                <a:tc>
                  <a:txBody>
                    <a:bodyPr/>
                    <a:lstStyle/>
                    <a:p>
                      <a:pPr algn="l" fontAlgn="b"/>
                      <a:r>
                        <a:rPr lang="en-US" sz="1600" b="0" u="none" strike="noStrike" dirty="0">
                          <a:effectLst/>
                        </a:rPr>
                        <a:t>Test Takers</a:t>
                      </a:r>
                      <a:endParaRPr lang="en-US" sz="1600" b="0" i="0" u="none" strike="noStrike" dirty="0">
                        <a:solidFill>
                          <a:srgbClr val="000000"/>
                        </a:solidFill>
                        <a:effectLst/>
                        <a:latin typeface="Calibri" panose="020F0502020204030204" pitchFamily="34" charset="0"/>
                      </a:endParaRPr>
                    </a:p>
                  </a:txBody>
                  <a:tcPr marR="4763" marT="4763" marB="0" anchor="ctr">
                    <a:solidFill>
                      <a:schemeClr val="bg1">
                        <a:lumMod val="95000"/>
                      </a:schemeClr>
                    </a:solidFill>
                  </a:tcPr>
                </a:tc>
                <a:tc>
                  <a:txBody>
                    <a:bodyPr/>
                    <a:lstStyle/>
                    <a:p>
                      <a:pPr algn="ctr" fontAlgn="b"/>
                      <a:r>
                        <a:rPr lang="en-US" sz="1600" b="0" u="none" strike="noStrike" dirty="0">
                          <a:effectLst/>
                        </a:rPr>
                        <a:t>341</a:t>
                      </a:r>
                      <a:endParaRPr lang="en-US" sz="1600" b="0" i="0" u="none" strike="noStrike" dirty="0">
                        <a:solidFill>
                          <a:srgbClr val="000000"/>
                        </a:solidFill>
                        <a:effectLst/>
                        <a:latin typeface="Calibri" panose="020F0502020204030204" pitchFamily="34" charset="0"/>
                      </a:endParaRPr>
                    </a:p>
                  </a:txBody>
                  <a:tcPr marL="4763" marR="4763" marT="4763" marB="0" anchor="ctr">
                    <a:solidFill>
                      <a:schemeClr val="bg1">
                        <a:lumMod val="95000"/>
                      </a:schemeClr>
                    </a:solidFill>
                  </a:tcPr>
                </a:tc>
                <a:tc>
                  <a:txBody>
                    <a:bodyPr/>
                    <a:lstStyle/>
                    <a:p>
                      <a:pPr algn="ctr" fontAlgn="b"/>
                      <a:r>
                        <a:rPr lang="en-US" sz="1600" b="0" u="none" strike="noStrike" dirty="0">
                          <a:effectLst/>
                        </a:rPr>
                        <a:t>431</a:t>
                      </a:r>
                      <a:endParaRPr lang="en-US" sz="1600" b="0" i="0" u="none" strike="noStrike" dirty="0">
                        <a:solidFill>
                          <a:srgbClr val="000000"/>
                        </a:solidFill>
                        <a:effectLst/>
                        <a:latin typeface="Calibri" panose="020F0502020204030204" pitchFamily="34" charset="0"/>
                      </a:endParaRPr>
                    </a:p>
                  </a:txBody>
                  <a:tcPr marL="4763" marR="4763" marT="4763" marB="0" anchor="ctr">
                    <a:solidFill>
                      <a:schemeClr val="bg1">
                        <a:lumMod val="95000"/>
                      </a:schemeClr>
                    </a:solidFill>
                  </a:tcPr>
                </a:tc>
                <a:tc>
                  <a:txBody>
                    <a:bodyPr/>
                    <a:lstStyle/>
                    <a:p>
                      <a:pPr algn="ctr" fontAlgn="b"/>
                      <a:r>
                        <a:rPr lang="en-US" sz="1600" b="0" u="none" strike="noStrike" dirty="0">
                          <a:effectLst/>
                        </a:rPr>
                        <a:t>+26.4%</a:t>
                      </a:r>
                      <a:endParaRPr lang="en-US" sz="1600" b="0" i="0" u="none" strike="noStrike" dirty="0">
                        <a:solidFill>
                          <a:srgbClr val="000000"/>
                        </a:solidFill>
                        <a:effectLst/>
                        <a:latin typeface="Calibri" panose="020F0502020204030204" pitchFamily="34" charset="0"/>
                      </a:endParaRPr>
                    </a:p>
                  </a:txBody>
                  <a:tcPr marL="4763" marR="4763" marT="4763" marB="0" anchor="ctr">
                    <a:solidFill>
                      <a:schemeClr val="bg1">
                        <a:lumMod val="95000"/>
                      </a:schemeClr>
                    </a:solidFill>
                  </a:tcPr>
                </a:tc>
                <a:extLst>
                  <a:ext uri="{0D108BD9-81ED-4DB2-BD59-A6C34878D82A}">
                    <a16:rowId xmlns:a16="http://schemas.microsoft.com/office/drawing/2014/main" val="10002"/>
                  </a:ext>
                </a:extLst>
              </a:tr>
              <a:tr h="753772">
                <a:tc>
                  <a:txBody>
                    <a:bodyPr/>
                    <a:lstStyle/>
                    <a:p>
                      <a:pPr algn="l" fontAlgn="b"/>
                      <a:r>
                        <a:rPr lang="en-US" sz="1600" b="0" u="none" strike="noStrike" dirty="0">
                          <a:effectLst/>
                        </a:rPr>
                        <a:t>Background Investigations</a:t>
                      </a:r>
                      <a:endParaRPr lang="en-US" sz="1600" b="0" i="0" u="none" strike="noStrike" dirty="0">
                        <a:solidFill>
                          <a:srgbClr val="000000"/>
                        </a:solidFill>
                        <a:effectLst/>
                        <a:latin typeface="Calibri" panose="020F0502020204030204" pitchFamily="34" charset="0"/>
                      </a:endParaRPr>
                    </a:p>
                  </a:txBody>
                  <a:tcPr marR="4763" marT="4763" marB="0" anchor="ctr">
                    <a:solidFill>
                      <a:schemeClr val="bg1">
                        <a:lumMod val="95000"/>
                      </a:schemeClr>
                    </a:solidFill>
                  </a:tcPr>
                </a:tc>
                <a:tc>
                  <a:txBody>
                    <a:bodyPr/>
                    <a:lstStyle/>
                    <a:p>
                      <a:pPr algn="ctr" fontAlgn="b"/>
                      <a:r>
                        <a:rPr lang="en-US" sz="1600" b="0" u="none" strike="noStrike" dirty="0">
                          <a:effectLst/>
                        </a:rPr>
                        <a:t>142</a:t>
                      </a:r>
                      <a:endParaRPr lang="en-US" sz="1600" b="0" i="0" u="none" strike="noStrike" dirty="0">
                        <a:solidFill>
                          <a:srgbClr val="000000"/>
                        </a:solidFill>
                        <a:effectLst/>
                        <a:latin typeface="Calibri" panose="020F0502020204030204" pitchFamily="34" charset="0"/>
                      </a:endParaRPr>
                    </a:p>
                  </a:txBody>
                  <a:tcPr marL="4763" marR="4763" marT="4763" marB="0" anchor="ctr">
                    <a:solidFill>
                      <a:schemeClr val="bg1">
                        <a:lumMod val="95000"/>
                      </a:schemeClr>
                    </a:solidFill>
                  </a:tcPr>
                </a:tc>
                <a:tc>
                  <a:txBody>
                    <a:bodyPr/>
                    <a:lstStyle/>
                    <a:p>
                      <a:pPr algn="ctr" fontAlgn="b"/>
                      <a:r>
                        <a:rPr lang="en-US" sz="1600" b="0" u="none" strike="noStrike" dirty="0">
                          <a:effectLst/>
                        </a:rPr>
                        <a:t>165</a:t>
                      </a:r>
                      <a:endParaRPr lang="en-US" sz="1600" b="0" i="0" u="none" strike="noStrike" dirty="0">
                        <a:solidFill>
                          <a:srgbClr val="000000"/>
                        </a:solidFill>
                        <a:effectLst/>
                        <a:latin typeface="Calibri" panose="020F0502020204030204" pitchFamily="34" charset="0"/>
                      </a:endParaRPr>
                    </a:p>
                  </a:txBody>
                  <a:tcPr marL="4763" marR="4763" marT="4763" marB="0" anchor="ctr">
                    <a:solidFill>
                      <a:schemeClr val="bg1">
                        <a:lumMod val="95000"/>
                      </a:schemeClr>
                    </a:solidFill>
                  </a:tcPr>
                </a:tc>
                <a:tc>
                  <a:txBody>
                    <a:bodyPr/>
                    <a:lstStyle/>
                    <a:p>
                      <a:pPr algn="ctr" fontAlgn="b"/>
                      <a:r>
                        <a:rPr lang="en-US" sz="1600" b="0" u="none" strike="noStrike" dirty="0">
                          <a:effectLst/>
                        </a:rPr>
                        <a:t>+16.2%</a:t>
                      </a:r>
                      <a:endParaRPr lang="en-US" sz="1600" b="0" i="0" u="none" strike="noStrike" dirty="0">
                        <a:solidFill>
                          <a:srgbClr val="000000"/>
                        </a:solidFill>
                        <a:effectLst/>
                        <a:latin typeface="Calibri" panose="020F0502020204030204" pitchFamily="34" charset="0"/>
                      </a:endParaRPr>
                    </a:p>
                  </a:txBody>
                  <a:tcPr marL="4763" marR="4763" marT="4763" marB="0" anchor="ctr">
                    <a:solidFill>
                      <a:schemeClr val="bg1">
                        <a:lumMod val="95000"/>
                      </a:schemeClr>
                    </a:solidFill>
                  </a:tcPr>
                </a:tc>
                <a:extLst>
                  <a:ext uri="{0D108BD9-81ED-4DB2-BD59-A6C34878D82A}">
                    <a16:rowId xmlns:a16="http://schemas.microsoft.com/office/drawing/2014/main" val="10003"/>
                  </a:ext>
                </a:extLst>
              </a:tr>
              <a:tr h="566165">
                <a:tc>
                  <a:txBody>
                    <a:bodyPr/>
                    <a:lstStyle/>
                    <a:p>
                      <a:pPr algn="l" fontAlgn="b"/>
                      <a:r>
                        <a:rPr lang="en-US" sz="1600" b="0" u="none" strike="noStrike" dirty="0">
                          <a:effectLst/>
                        </a:rPr>
                        <a:t>Hired</a:t>
                      </a:r>
                      <a:endParaRPr lang="en-US" sz="1600" b="0" i="0" u="none" strike="noStrike" dirty="0">
                        <a:solidFill>
                          <a:srgbClr val="000000"/>
                        </a:solidFill>
                        <a:effectLst/>
                        <a:latin typeface="Calibri" panose="020F0502020204030204" pitchFamily="34" charset="0"/>
                      </a:endParaRPr>
                    </a:p>
                  </a:txBody>
                  <a:tcPr marR="4763" marT="4763" marB="0" anchor="ctr">
                    <a:solidFill>
                      <a:schemeClr val="bg1">
                        <a:lumMod val="95000"/>
                      </a:schemeClr>
                    </a:solidFill>
                  </a:tcPr>
                </a:tc>
                <a:tc>
                  <a:txBody>
                    <a:bodyPr/>
                    <a:lstStyle/>
                    <a:p>
                      <a:pPr algn="ctr" fontAlgn="b"/>
                      <a:r>
                        <a:rPr lang="en-US" sz="1600" b="0" u="none" strike="noStrike" dirty="0">
                          <a:effectLst/>
                        </a:rPr>
                        <a:t>32</a:t>
                      </a:r>
                      <a:endParaRPr lang="en-US" sz="1600" b="0" i="0" u="none" strike="noStrike" dirty="0">
                        <a:solidFill>
                          <a:srgbClr val="000000"/>
                        </a:solidFill>
                        <a:effectLst/>
                        <a:latin typeface="Calibri" panose="020F0502020204030204" pitchFamily="34" charset="0"/>
                      </a:endParaRPr>
                    </a:p>
                  </a:txBody>
                  <a:tcPr marL="4763" marR="4763" marT="4763" marB="0" anchor="ctr">
                    <a:solidFill>
                      <a:schemeClr val="bg1">
                        <a:lumMod val="95000"/>
                      </a:schemeClr>
                    </a:solidFill>
                  </a:tcPr>
                </a:tc>
                <a:tc>
                  <a:txBody>
                    <a:bodyPr/>
                    <a:lstStyle/>
                    <a:p>
                      <a:pPr algn="ctr" fontAlgn="b"/>
                      <a:r>
                        <a:rPr lang="en-US" sz="1600" b="0" u="none" strike="noStrike" dirty="0">
                          <a:effectLst/>
                        </a:rPr>
                        <a:t>44</a:t>
                      </a:r>
                      <a:endParaRPr lang="en-US" sz="1600" b="0" i="0" u="none" strike="noStrike" dirty="0">
                        <a:solidFill>
                          <a:srgbClr val="000000"/>
                        </a:solidFill>
                        <a:effectLst/>
                        <a:latin typeface="Calibri" panose="020F0502020204030204" pitchFamily="34" charset="0"/>
                      </a:endParaRPr>
                    </a:p>
                  </a:txBody>
                  <a:tcPr marL="4763" marR="4763" marT="4763" marB="0" anchor="ctr">
                    <a:solidFill>
                      <a:schemeClr val="bg1">
                        <a:lumMod val="95000"/>
                      </a:schemeClr>
                    </a:solidFill>
                  </a:tcPr>
                </a:tc>
                <a:tc>
                  <a:txBody>
                    <a:bodyPr/>
                    <a:lstStyle/>
                    <a:p>
                      <a:pPr algn="ctr" fontAlgn="b"/>
                      <a:r>
                        <a:rPr lang="en-US" sz="1600" b="0" u="none" strike="noStrike" dirty="0">
                          <a:effectLst/>
                        </a:rPr>
                        <a:t>+37.5%</a:t>
                      </a:r>
                      <a:endParaRPr lang="en-US" sz="1600" b="0" i="0" u="none" strike="noStrike" dirty="0">
                        <a:solidFill>
                          <a:srgbClr val="000000"/>
                        </a:solidFill>
                        <a:effectLst/>
                        <a:latin typeface="Calibri" panose="020F0502020204030204" pitchFamily="34" charset="0"/>
                      </a:endParaRPr>
                    </a:p>
                  </a:txBody>
                  <a:tcPr marL="4763" marR="4763" marT="4763" marB="0" anchor="ctr">
                    <a:solidFill>
                      <a:schemeClr val="bg1">
                        <a:lumMod val="95000"/>
                      </a:schemeClr>
                    </a:solidFill>
                  </a:tcPr>
                </a:tc>
                <a:extLst>
                  <a:ext uri="{0D108BD9-81ED-4DB2-BD59-A6C34878D82A}">
                    <a16:rowId xmlns:a16="http://schemas.microsoft.com/office/drawing/2014/main" val="10004"/>
                  </a:ext>
                </a:extLst>
              </a:tr>
            </a:tbl>
          </a:graphicData>
        </a:graphic>
      </p:graphicFrame>
      <p:sp>
        <p:nvSpPr>
          <p:cNvPr id="5" name="TextBox 4"/>
          <p:cNvSpPr txBox="1"/>
          <p:nvPr/>
        </p:nvSpPr>
        <p:spPr>
          <a:xfrm>
            <a:off x="274412" y="1822348"/>
            <a:ext cx="5448710" cy="461665"/>
          </a:xfrm>
          <a:prstGeom prst="rect">
            <a:avLst/>
          </a:prstGeom>
          <a:noFill/>
        </p:spPr>
        <p:txBody>
          <a:bodyPr wrap="square" rtlCol="0">
            <a:spAutoFit/>
          </a:bodyPr>
          <a:lstStyle/>
          <a:p>
            <a:r>
              <a:rPr lang="en-US" sz="2400" b="1" dirty="0"/>
              <a:t>Recruitment Results – Detailed Metrics</a:t>
            </a:r>
          </a:p>
        </p:txBody>
      </p:sp>
      <p:sp>
        <p:nvSpPr>
          <p:cNvPr id="6" name="Rounded Rectangle 5"/>
          <p:cNvSpPr/>
          <p:nvPr/>
        </p:nvSpPr>
        <p:spPr>
          <a:xfrm>
            <a:off x="6271946" y="2186206"/>
            <a:ext cx="2606369" cy="1295013"/>
          </a:xfrm>
          <a:prstGeom prst="round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bg1"/>
                </a:solidFill>
              </a:rPr>
              <a:t>Overall Growth</a:t>
            </a:r>
          </a:p>
          <a:p>
            <a:r>
              <a:rPr lang="en-US" sz="2000" dirty="0">
                <a:solidFill>
                  <a:schemeClr val="bg1"/>
                </a:solidFill>
              </a:rPr>
              <a:t>Applications +77.5%</a:t>
            </a:r>
          </a:p>
          <a:p>
            <a:r>
              <a:rPr lang="en-US" sz="2000" dirty="0">
                <a:solidFill>
                  <a:schemeClr val="bg1"/>
                </a:solidFill>
              </a:rPr>
              <a:t>Hires +37.5%</a:t>
            </a:r>
          </a:p>
        </p:txBody>
      </p:sp>
    </p:spTree>
    <p:extLst>
      <p:ext uri="{BB962C8B-B14F-4D97-AF65-F5344CB8AC3E}">
        <p14:creationId xmlns:p14="http://schemas.microsoft.com/office/powerpoint/2010/main" val="30564846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5" name="Rectangle 1034">
            <a:extLst>
              <a:ext uri="{FF2B5EF4-FFF2-40B4-BE49-F238E27FC236}">
                <a16:creationId xmlns:a16="http://schemas.microsoft.com/office/drawing/2014/main" id="{99F1FFA9-D672-408C-9220-ADEEC6ABD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28650" y="365125"/>
            <a:ext cx="2862072" cy="1166611"/>
          </a:xfrm>
        </p:spPr>
        <p:txBody>
          <a:bodyPr anchorCtr="0">
            <a:normAutofit/>
          </a:bodyPr>
          <a:lstStyle/>
          <a:p>
            <a:r>
              <a:rPr lang="en-US" sz="4000" b="1" dirty="0"/>
              <a:t>Results</a:t>
            </a:r>
          </a:p>
        </p:txBody>
      </p:sp>
      <p:sp>
        <p:nvSpPr>
          <p:cNvPr id="1034" name="Content Placeholder 2"/>
          <p:cNvSpPr>
            <a:spLocks noGrp="1"/>
          </p:cNvSpPr>
          <p:nvPr>
            <p:ph idx="1"/>
          </p:nvPr>
        </p:nvSpPr>
        <p:spPr>
          <a:xfrm>
            <a:off x="83877" y="1591892"/>
            <a:ext cx="3461169" cy="4716075"/>
          </a:xfrm>
        </p:spPr>
        <p:txBody>
          <a:bodyPr>
            <a:normAutofit fontScale="92500" lnSpcReduction="20000"/>
          </a:bodyPr>
          <a:lstStyle/>
          <a:p>
            <a:pPr>
              <a:spcBef>
                <a:spcPts val="0"/>
              </a:spcBef>
              <a:spcAft>
                <a:spcPts val="600"/>
              </a:spcAft>
              <a:buFont typeface="Wingdings" panose="05000000000000000000" pitchFamily="2" charset="2"/>
              <a:buChar char="q"/>
            </a:pPr>
            <a:r>
              <a:rPr lang="en-US" sz="2300" b="1" dirty="0"/>
              <a:t>Class 206 </a:t>
            </a:r>
            <a:r>
              <a:rPr lang="en-US" sz="2300" dirty="0"/>
              <a:t>–32 Recruits - Graduated March 2026, currently in FTO Phase 3</a:t>
            </a:r>
          </a:p>
          <a:p>
            <a:pPr>
              <a:spcBef>
                <a:spcPts val="0"/>
              </a:spcBef>
              <a:spcAft>
                <a:spcPts val="600"/>
              </a:spcAft>
              <a:buFont typeface="Wingdings" panose="05000000000000000000" pitchFamily="2" charset="2"/>
              <a:buChar char="q"/>
            </a:pPr>
            <a:r>
              <a:rPr lang="en-US" sz="2300" b="1" dirty="0"/>
              <a:t>Class 207</a:t>
            </a:r>
            <a:r>
              <a:rPr lang="en-US" sz="2300" dirty="0"/>
              <a:t>—25 Recruits Graduation July 2026</a:t>
            </a:r>
          </a:p>
          <a:p>
            <a:pPr>
              <a:spcBef>
                <a:spcPts val="0"/>
              </a:spcBef>
              <a:spcAft>
                <a:spcPts val="600"/>
              </a:spcAft>
              <a:buFont typeface="Wingdings" panose="05000000000000000000" pitchFamily="2" charset="2"/>
              <a:buChar char="q"/>
            </a:pPr>
            <a:r>
              <a:rPr lang="en-US" sz="2300" b="1" dirty="0"/>
              <a:t>Class 208 </a:t>
            </a:r>
            <a:r>
              <a:rPr lang="en-US" sz="2300" dirty="0"/>
              <a:t>– 26 Recruits Graduation October 2026 </a:t>
            </a:r>
          </a:p>
          <a:p>
            <a:pPr>
              <a:spcBef>
                <a:spcPts val="0"/>
              </a:spcBef>
              <a:spcAft>
                <a:spcPts val="600"/>
              </a:spcAft>
              <a:buFont typeface="Wingdings" panose="05000000000000000000" pitchFamily="2" charset="2"/>
              <a:buChar char="q"/>
            </a:pPr>
            <a:r>
              <a:rPr lang="en-US" sz="2300" b="1" dirty="0"/>
              <a:t>Class 209 </a:t>
            </a:r>
            <a:r>
              <a:rPr lang="en-US" sz="2300" dirty="0"/>
              <a:t>– 10 hired, 6 scheduled onboarding, 18 psych, 33  background - Launch date July 2026</a:t>
            </a:r>
          </a:p>
          <a:p>
            <a:pPr>
              <a:spcBef>
                <a:spcPts val="0"/>
              </a:spcBef>
              <a:spcAft>
                <a:spcPts val="600"/>
              </a:spcAft>
              <a:buFont typeface="Wingdings" panose="05000000000000000000" pitchFamily="2" charset="2"/>
              <a:buChar char="q"/>
            </a:pPr>
            <a:r>
              <a:rPr lang="en-US" sz="2300" b="1" dirty="0"/>
              <a:t>Laterals</a:t>
            </a:r>
            <a:r>
              <a:rPr lang="en-US" sz="2300" dirty="0"/>
              <a:t>- 1 scheduled onboarding, 5 background</a:t>
            </a:r>
          </a:p>
          <a:p>
            <a:pPr>
              <a:spcBef>
                <a:spcPts val="0"/>
              </a:spcBef>
              <a:spcAft>
                <a:spcPts val="600"/>
              </a:spcAft>
              <a:buFont typeface="Wingdings" panose="05000000000000000000" pitchFamily="2" charset="2"/>
              <a:buChar char="q"/>
            </a:pPr>
            <a:r>
              <a:rPr lang="en-US" sz="2300" b="1" dirty="0"/>
              <a:t>Reinstatements</a:t>
            </a:r>
            <a:r>
              <a:rPr lang="en-US" sz="2300" dirty="0"/>
              <a:t> – 1 in Academy, 3 background</a:t>
            </a:r>
          </a:p>
          <a:p>
            <a:pPr marL="0" indent="0">
              <a:spcBef>
                <a:spcPts val="0"/>
              </a:spcBef>
              <a:spcAft>
                <a:spcPts val="600"/>
              </a:spcAft>
              <a:buNone/>
            </a:pPr>
            <a:endParaRPr lang="en-US" sz="1800" dirty="0"/>
          </a:p>
          <a:p>
            <a:pPr marL="457200" lvl="1" indent="0">
              <a:spcBef>
                <a:spcPts val="0"/>
              </a:spcBef>
              <a:spcAft>
                <a:spcPts val="600"/>
              </a:spcAft>
              <a:buNone/>
            </a:pPr>
            <a:endParaRPr lang="en-US" sz="1700" dirty="0"/>
          </a:p>
        </p:txBody>
      </p:sp>
      <p:pic>
        <p:nvPicPr>
          <p:cNvPr id="1030" name="Picture 6" descr="Still not enough? NOPD faces uphill battle to meet hiring goals | wwltv.com">
            <a:extLst>
              <a:ext uri="{FF2B5EF4-FFF2-40B4-BE49-F238E27FC236}">
                <a16:creationId xmlns:a16="http://schemas.microsoft.com/office/drawing/2014/main" id="{F6989210-F094-8BC6-2A61-6CFDDE7DE5E6}"/>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r="13082" b="2"/>
          <a:stretch>
            <a:fillRect/>
          </a:stretch>
        </p:blipFill>
        <p:spPr bwMode="auto">
          <a:xfrm>
            <a:off x="3678237" y="-4"/>
            <a:ext cx="5465763" cy="3694372"/>
          </a:xfrm>
          <a:custGeom>
            <a:avLst/>
            <a:gdLst/>
            <a:ahLst/>
            <a:cxnLst/>
            <a:rect l="l" t="t" r="r" b="b"/>
            <a:pathLst>
              <a:path w="7287684" h="3694372">
                <a:moveTo>
                  <a:pt x="1047969" y="0"/>
                </a:moveTo>
                <a:lnTo>
                  <a:pt x="7287684" y="0"/>
                </a:lnTo>
                <a:lnTo>
                  <a:pt x="7287684" y="814388"/>
                </a:lnTo>
                <a:lnTo>
                  <a:pt x="7287684" y="3694372"/>
                </a:lnTo>
                <a:lnTo>
                  <a:pt x="471411" y="3694372"/>
                </a:lnTo>
                <a:lnTo>
                  <a:pt x="470992" y="3686621"/>
                </a:lnTo>
                <a:cubicBezTo>
                  <a:pt x="458999" y="3642419"/>
                  <a:pt x="427907" y="3602236"/>
                  <a:pt x="376383" y="3554015"/>
                </a:cubicBezTo>
                <a:cubicBezTo>
                  <a:pt x="315976" y="3500438"/>
                  <a:pt x="255568" y="3454003"/>
                  <a:pt x="170288" y="3407569"/>
                </a:cubicBezTo>
                <a:cubicBezTo>
                  <a:pt x="365723" y="3382565"/>
                  <a:pt x="163181" y="3296841"/>
                  <a:pt x="230695" y="3243263"/>
                </a:cubicBezTo>
                <a:cubicBezTo>
                  <a:pt x="369276" y="3221831"/>
                  <a:pt x="479431" y="3393282"/>
                  <a:pt x="667759" y="3343275"/>
                </a:cubicBezTo>
                <a:cubicBezTo>
                  <a:pt x="440344" y="3196828"/>
                  <a:pt x="184501" y="3150393"/>
                  <a:pt x="17493" y="2953940"/>
                </a:cubicBezTo>
                <a:cubicBezTo>
                  <a:pt x="56580" y="2911078"/>
                  <a:pt x="95667" y="2953940"/>
                  <a:pt x="127647" y="2936081"/>
                </a:cubicBezTo>
                <a:cubicBezTo>
                  <a:pt x="127647" y="2925365"/>
                  <a:pt x="500751" y="2993232"/>
                  <a:pt x="522071" y="2714625"/>
                </a:cubicBezTo>
                <a:cubicBezTo>
                  <a:pt x="529178" y="2714625"/>
                  <a:pt x="536285" y="2714625"/>
                  <a:pt x="543391" y="2703909"/>
                </a:cubicBezTo>
                <a:cubicBezTo>
                  <a:pt x="582478" y="2664619"/>
                  <a:pt x="546945" y="2571750"/>
                  <a:pt x="610905" y="2564606"/>
                </a:cubicBezTo>
                <a:cubicBezTo>
                  <a:pt x="681973" y="2557462"/>
                  <a:pt x="749487" y="2525315"/>
                  <a:pt x="824107" y="2543175"/>
                </a:cubicBezTo>
                <a:cubicBezTo>
                  <a:pt x="880961" y="2557462"/>
                  <a:pt x="941368" y="2575322"/>
                  <a:pt x="1001776" y="2575322"/>
                </a:cubicBezTo>
                <a:cubicBezTo>
                  <a:pt x="1065736" y="2575322"/>
                  <a:pt x="1154570" y="2696766"/>
                  <a:pt x="1193658" y="2536031"/>
                </a:cubicBezTo>
                <a:cubicBezTo>
                  <a:pt x="1193658" y="2528888"/>
                  <a:pt x="1303812" y="2546747"/>
                  <a:pt x="1364219" y="2553891"/>
                </a:cubicBezTo>
                <a:cubicBezTo>
                  <a:pt x="1413966" y="2561035"/>
                  <a:pt x="1474374" y="2593181"/>
                  <a:pt x="1509907" y="2528888"/>
                </a:cubicBezTo>
                <a:cubicBezTo>
                  <a:pt x="1527674" y="2489596"/>
                  <a:pt x="1442393" y="2418159"/>
                  <a:pt x="1367772" y="2411015"/>
                </a:cubicBezTo>
                <a:cubicBezTo>
                  <a:pt x="1300259" y="2403872"/>
                  <a:pt x="1232745" y="2396728"/>
                  <a:pt x="1168784" y="2411015"/>
                </a:cubicBezTo>
                <a:cubicBezTo>
                  <a:pt x="1090610" y="2428875"/>
                  <a:pt x="1047969" y="2400300"/>
                  <a:pt x="1026649" y="2336007"/>
                </a:cubicBezTo>
                <a:cubicBezTo>
                  <a:pt x="1001776" y="2268141"/>
                  <a:pt x="955582" y="2232422"/>
                  <a:pt x="891621" y="2200275"/>
                </a:cubicBezTo>
                <a:cubicBezTo>
                  <a:pt x="735273" y="2121694"/>
                  <a:pt x="586032" y="2028825"/>
                  <a:pt x="415470" y="1982390"/>
                </a:cubicBezTo>
                <a:cubicBezTo>
                  <a:pt x="383490" y="1975246"/>
                  <a:pt x="344403" y="1960959"/>
                  <a:pt x="330189" y="1900238"/>
                </a:cubicBezTo>
                <a:cubicBezTo>
                  <a:pt x="792127" y="1993106"/>
                  <a:pt x="1211424" y="2232422"/>
                  <a:pt x="1687576" y="2218135"/>
                </a:cubicBezTo>
                <a:cubicBezTo>
                  <a:pt x="1559654" y="2143125"/>
                  <a:pt x="1406860" y="2139554"/>
                  <a:pt x="1268278" y="2085975"/>
                </a:cubicBezTo>
                <a:cubicBezTo>
                  <a:pt x="1367772" y="2046685"/>
                  <a:pt x="1460160" y="2089547"/>
                  <a:pt x="1552548" y="2110978"/>
                </a:cubicBezTo>
                <a:cubicBezTo>
                  <a:pt x="1630722" y="2128837"/>
                  <a:pt x="1701789" y="2132410"/>
                  <a:pt x="1708896" y="2021681"/>
                </a:cubicBezTo>
                <a:cubicBezTo>
                  <a:pt x="1708896" y="2010965"/>
                  <a:pt x="1708896" y="2003821"/>
                  <a:pt x="1708896" y="1993106"/>
                </a:cubicBezTo>
                <a:cubicBezTo>
                  <a:pt x="1680469" y="1946672"/>
                  <a:pt x="1641382" y="1925240"/>
                  <a:pt x="1591635" y="1910953"/>
                </a:cubicBezTo>
                <a:cubicBezTo>
                  <a:pt x="1563208" y="1903809"/>
                  <a:pt x="1524121" y="1889522"/>
                  <a:pt x="1524121" y="1857375"/>
                </a:cubicBezTo>
                <a:cubicBezTo>
                  <a:pt x="1527674" y="1735931"/>
                  <a:pt x="1431733" y="1700212"/>
                  <a:pt x="1339346" y="1664493"/>
                </a:cubicBezTo>
                <a:cubicBezTo>
                  <a:pt x="1389093" y="1603772"/>
                  <a:pt x="1431733" y="1646635"/>
                  <a:pt x="1470820" y="1643062"/>
                </a:cubicBezTo>
                <a:cubicBezTo>
                  <a:pt x="1495694" y="1639491"/>
                  <a:pt x="1520567" y="1635919"/>
                  <a:pt x="1520567" y="1603772"/>
                </a:cubicBezTo>
                <a:cubicBezTo>
                  <a:pt x="1520567" y="1578769"/>
                  <a:pt x="1509907" y="1546622"/>
                  <a:pt x="1485034" y="1546622"/>
                </a:cubicBezTo>
                <a:cubicBezTo>
                  <a:pt x="1328686" y="1543050"/>
                  <a:pt x="1239851" y="1371600"/>
                  <a:pt x="1076396" y="1371600"/>
                </a:cubicBezTo>
                <a:cubicBezTo>
                  <a:pt x="976902" y="1371600"/>
                  <a:pt x="1126144" y="1275159"/>
                  <a:pt x="1044416" y="1235869"/>
                </a:cubicBezTo>
                <a:cubicBezTo>
                  <a:pt x="1026649" y="1225153"/>
                  <a:pt x="1094163" y="1210866"/>
                  <a:pt x="1122590" y="1214437"/>
                </a:cubicBezTo>
                <a:cubicBezTo>
                  <a:pt x="1151017" y="1218009"/>
                  <a:pt x="1175891" y="1243013"/>
                  <a:pt x="1211424" y="1225153"/>
                </a:cubicBezTo>
                <a:cubicBezTo>
                  <a:pt x="1229191" y="1160860"/>
                  <a:pt x="1182997" y="1135856"/>
                  <a:pt x="1140357" y="1117997"/>
                </a:cubicBezTo>
                <a:cubicBezTo>
                  <a:pt x="1047969" y="1075135"/>
                  <a:pt x="955582" y="1025129"/>
                  <a:pt x="852534" y="1010841"/>
                </a:cubicBezTo>
                <a:cubicBezTo>
                  <a:pt x="817001" y="1007269"/>
                  <a:pt x="795680" y="989409"/>
                  <a:pt x="799234" y="953690"/>
                </a:cubicBezTo>
                <a:cubicBezTo>
                  <a:pt x="806340" y="907256"/>
                  <a:pt x="841874" y="921544"/>
                  <a:pt x="870301" y="925115"/>
                </a:cubicBezTo>
                <a:cubicBezTo>
                  <a:pt x="888068" y="928688"/>
                  <a:pt x="905835" y="939403"/>
                  <a:pt x="923602" y="914400"/>
                </a:cubicBezTo>
                <a:cubicBezTo>
                  <a:pt x="611794" y="724198"/>
                  <a:pt x="409919" y="684684"/>
                  <a:pt x="132090" y="589415"/>
                </a:cubicBezTo>
                <a:lnTo>
                  <a:pt x="31922" y="552917"/>
                </a:lnTo>
                <a:lnTo>
                  <a:pt x="26859" y="541335"/>
                </a:lnTo>
                <a:cubicBezTo>
                  <a:pt x="20137" y="534929"/>
                  <a:pt x="8953" y="532232"/>
                  <a:pt x="0" y="527681"/>
                </a:cubicBezTo>
                <a:cubicBezTo>
                  <a:pt x="5969" y="516305"/>
                  <a:pt x="7617" y="502963"/>
                  <a:pt x="17905" y="493550"/>
                </a:cubicBezTo>
                <a:cubicBezTo>
                  <a:pt x="23947" y="488022"/>
                  <a:pt x="35344" y="487159"/>
                  <a:pt x="44763" y="486724"/>
                </a:cubicBezTo>
                <a:lnTo>
                  <a:pt x="165722" y="483650"/>
                </a:lnTo>
                <a:lnTo>
                  <a:pt x="193385" y="498723"/>
                </a:lnTo>
                <a:cubicBezTo>
                  <a:pt x="210263" y="511671"/>
                  <a:pt x="227142" y="525066"/>
                  <a:pt x="315976" y="535781"/>
                </a:cubicBezTo>
                <a:cubicBezTo>
                  <a:pt x="401257" y="546497"/>
                  <a:pt x="479431" y="582216"/>
                  <a:pt x="575372" y="525066"/>
                </a:cubicBezTo>
                <a:cubicBezTo>
                  <a:pt x="639332" y="485775"/>
                  <a:pt x="742380" y="528637"/>
                  <a:pt x="820554" y="560785"/>
                </a:cubicBezTo>
                <a:cubicBezTo>
                  <a:pt x="884515" y="589360"/>
                  <a:pt x="948475" y="596503"/>
                  <a:pt x="1033756" y="560785"/>
                </a:cubicBezTo>
                <a:cubicBezTo>
                  <a:pt x="955582" y="539354"/>
                  <a:pt x="895175" y="521494"/>
                  <a:pt x="834767" y="507206"/>
                </a:cubicBezTo>
                <a:cubicBezTo>
                  <a:pt x="785020" y="496491"/>
                  <a:pt x="756593" y="471488"/>
                  <a:pt x="760147" y="417909"/>
                </a:cubicBezTo>
                <a:cubicBezTo>
                  <a:pt x="760147" y="389334"/>
                  <a:pt x="749487" y="350044"/>
                  <a:pt x="785020" y="335757"/>
                </a:cubicBezTo>
                <a:cubicBezTo>
                  <a:pt x="813447" y="321469"/>
                  <a:pt x="852534" y="335757"/>
                  <a:pt x="866748" y="360759"/>
                </a:cubicBezTo>
                <a:cubicBezTo>
                  <a:pt x="884515" y="407194"/>
                  <a:pt x="902281" y="450056"/>
                  <a:pt x="962689" y="453629"/>
                </a:cubicBezTo>
                <a:cubicBezTo>
                  <a:pt x="1044416" y="460771"/>
                  <a:pt x="998222" y="432197"/>
                  <a:pt x="984009" y="396478"/>
                </a:cubicBezTo>
                <a:cubicBezTo>
                  <a:pt x="969795" y="357188"/>
                  <a:pt x="1012436" y="346472"/>
                  <a:pt x="1040863" y="353615"/>
                </a:cubicBezTo>
                <a:cubicBezTo>
                  <a:pt x="1147464" y="385763"/>
                  <a:pt x="1257618" y="328613"/>
                  <a:pt x="1367772" y="375047"/>
                </a:cubicBezTo>
                <a:cubicBezTo>
                  <a:pt x="1339346" y="260747"/>
                  <a:pt x="1278938" y="210741"/>
                  <a:pt x="1151017" y="192881"/>
                </a:cubicBezTo>
                <a:cubicBezTo>
                  <a:pt x="1104823" y="189310"/>
                  <a:pt x="1055076" y="196453"/>
                  <a:pt x="1012436" y="164306"/>
                </a:cubicBezTo>
                <a:cubicBezTo>
                  <a:pt x="987562" y="146447"/>
                  <a:pt x="962689" y="125016"/>
                  <a:pt x="980456" y="89297"/>
                </a:cubicBezTo>
                <a:cubicBezTo>
                  <a:pt x="991116" y="64294"/>
                  <a:pt x="1019542" y="64294"/>
                  <a:pt x="1044416" y="71437"/>
                </a:cubicBezTo>
                <a:cubicBezTo>
                  <a:pt x="1147464" y="110728"/>
                  <a:pt x="1257618" y="121444"/>
                  <a:pt x="1364219" y="135731"/>
                </a:cubicBezTo>
                <a:cubicBezTo>
                  <a:pt x="1381986" y="139303"/>
                  <a:pt x="1399753" y="146447"/>
                  <a:pt x="1417520" y="110728"/>
                </a:cubicBezTo>
                <a:cubicBezTo>
                  <a:pt x="1293152" y="78581"/>
                  <a:pt x="1172337" y="35719"/>
                  <a:pt x="1047969" y="0"/>
                </a:cubicBezTo>
                <a:close/>
              </a:path>
            </a:pathLst>
          </a:custGeom>
          <a:noFill/>
          <a:extLst>
            <a:ext uri="{909E8E84-426E-40DD-AFC4-6F175D3DCCD1}">
              <a14:hiddenFill xmlns:a14="http://schemas.microsoft.com/office/drawing/2010/main">
                <a:solidFill>
                  <a:srgbClr val="FFFFFF"/>
                </a:solidFill>
              </a14:hiddenFill>
            </a:ext>
          </a:extLst>
        </p:spPr>
      </p:pic>
      <p:pic>
        <p:nvPicPr>
          <p:cNvPr id="1026" name="Picture 2" descr="NOPD recruit class 174 begins academy training Wednesday morning">
            <a:extLst>
              <a:ext uri="{FF2B5EF4-FFF2-40B4-BE49-F238E27FC236}">
                <a16:creationId xmlns:a16="http://schemas.microsoft.com/office/drawing/2014/main" id="{128B9575-BFC7-D3CD-CFE9-C21E8B97A84C}"/>
              </a:ext>
            </a:extLst>
          </p:cNvPr>
          <p:cNvPicPr>
            <a:picLocks noChangeAspect="1" noChangeArrowheads="1"/>
          </p:cNvPicPr>
          <p:nvPr/>
        </p:nvPicPr>
        <p:blipFill>
          <a:blip r:embed="rId3">
            <a:extLst>
              <a:ext uri="{28A0092B-C50C-407E-A947-70E740481C1C}">
                <a14:useLocalDpi xmlns:a14="http://schemas.microsoft.com/office/drawing/2010/main"/>
              </a:ext>
            </a:extLst>
          </a:blip>
          <a:srcRect r="2" b="3091"/>
          <a:stretch>
            <a:fillRect/>
          </a:stretch>
        </p:blipFill>
        <p:spPr bwMode="auto">
          <a:xfrm>
            <a:off x="3545046" y="3802961"/>
            <a:ext cx="5604285" cy="3055043"/>
          </a:xfrm>
          <a:custGeom>
            <a:avLst/>
            <a:gdLst/>
            <a:ahLst/>
            <a:cxnLst/>
            <a:rect l="l" t="t" r="r" b="b"/>
            <a:pathLst>
              <a:path w="7472381" h="3055043">
                <a:moveTo>
                  <a:pt x="638975" y="0"/>
                </a:moveTo>
                <a:lnTo>
                  <a:pt x="7472381" y="0"/>
                </a:lnTo>
                <a:lnTo>
                  <a:pt x="7472381" y="2579984"/>
                </a:lnTo>
                <a:lnTo>
                  <a:pt x="7472381" y="3055043"/>
                </a:lnTo>
                <a:lnTo>
                  <a:pt x="6992676" y="3055043"/>
                </a:lnTo>
                <a:lnTo>
                  <a:pt x="1946893" y="3055043"/>
                </a:lnTo>
                <a:cubicBezTo>
                  <a:pt x="1801205" y="2983605"/>
                  <a:pt x="1662624" y="2897880"/>
                  <a:pt x="1506276" y="2855018"/>
                </a:cubicBezTo>
                <a:cubicBezTo>
                  <a:pt x="1399675" y="2826443"/>
                  <a:pt x="1296627" y="2776437"/>
                  <a:pt x="1314394" y="2626417"/>
                </a:cubicBezTo>
                <a:cubicBezTo>
                  <a:pt x="1317947" y="2583555"/>
                  <a:pt x="1289520" y="2551409"/>
                  <a:pt x="1246880" y="2562124"/>
                </a:cubicBezTo>
                <a:cubicBezTo>
                  <a:pt x="1165153" y="2583555"/>
                  <a:pt x="1126065" y="2522833"/>
                  <a:pt x="1079872" y="2476399"/>
                </a:cubicBezTo>
                <a:cubicBezTo>
                  <a:pt x="998144" y="2394247"/>
                  <a:pt x="919970" y="2308520"/>
                  <a:pt x="788495" y="2294233"/>
                </a:cubicBezTo>
                <a:cubicBezTo>
                  <a:pt x="813369" y="2229939"/>
                  <a:pt x="856009" y="2237083"/>
                  <a:pt x="895097" y="2251371"/>
                </a:cubicBezTo>
                <a:cubicBezTo>
                  <a:pt x="998144" y="2287090"/>
                  <a:pt x="1101192" y="2326380"/>
                  <a:pt x="1204239" y="2362099"/>
                </a:cubicBezTo>
                <a:cubicBezTo>
                  <a:pt x="1271754" y="2383530"/>
                  <a:pt x="1339267" y="2415677"/>
                  <a:pt x="1428102" y="2390674"/>
                </a:cubicBezTo>
                <a:cubicBezTo>
                  <a:pt x="1349928" y="2262087"/>
                  <a:pt x="1218453" y="2237083"/>
                  <a:pt x="1111852" y="2197793"/>
                </a:cubicBezTo>
                <a:cubicBezTo>
                  <a:pt x="980377" y="2147787"/>
                  <a:pt x="902203" y="2054918"/>
                  <a:pt x="806262" y="1947762"/>
                </a:cubicBezTo>
                <a:cubicBezTo>
                  <a:pt x="902203" y="1919187"/>
                  <a:pt x="962610" y="1997768"/>
                  <a:pt x="1040785" y="1994196"/>
                </a:cubicBezTo>
                <a:cubicBezTo>
                  <a:pt x="1044338" y="1983480"/>
                  <a:pt x="1051445" y="1962049"/>
                  <a:pt x="1051445" y="1962049"/>
                </a:cubicBezTo>
                <a:cubicBezTo>
                  <a:pt x="923523" y="1904899"/>
                  <a:pt x="866670" y="1797743"/>
                  <a:pt x="845349" y="1665583"/>
                </a:cubicBezTo>
                <a:cubicBezTo>
                  <a:pt x="838243" y="1597718"/>
                  <a:pt x="792049" y="1576287"/>
                  <a:pt x="745855" y="1544140"/>
                </a:cubicBezTo>
                <a:cubicBezTo>
                  <a:pt x="589507" y="1433411"/>
                  <a:pt x="422499" y="1333399"/>
                  <a:pt x="291024" y="1183381"/>
                </a:cubicBezTo>
                <a:cubicBezTo>
                  <a:pt x="443819" y="1201239"/>
                  <a:pt x="564633" y="1301252"/>
                  <a:pt x="724535" y="1344115"/>
                </a:cubicBezTo>
                <a:cubicBezTo>
                  <a:pt x="596614" y="1179808"/>
                  <a:pt x="429605" y="1094083"/>
                  <a:pt x="276811" y="994071"/>
                </a:cubicBezTo>
                <a:cubicBezTo>
                  <a:pt x="205743" y="947637"/>
                  <a:pt x="141783" y="890486"/>
                  <a:pt x="60055" y="865484"/>
                </a:cubicBezTo>
                <a:cubicBezTo>
                  <a:pt x="31628" y="858340"/>
                  <a:pt x="-18119" y="840481"/>
                  <a:pt x="6755" y="790474"/>
                </a:cubicBezTo>
                <a:cubicBezTo>
                  <a:pt x="28075" y="747612"/>
                  <a:pt x="67162" y="761900"/>
                  <a:pt x="102696" y="772614"/>
                </a:cubicBezTo>
                <a:cubicBezTo>
                  <a:pt x="187976" y="801190"/>
                  <a:pt x="280364" y="801190"/>
                  <a:pt x="397625" y="801190"/>
                </a:cubicBezTo>
                <a:cubicBezTo>
                  <a:pt x="298131" y="665458"/>
                  <a:pt x="116909" y="708321"/>
                  <a:pt x="31628" y="565446"/>
                </a:cubicBezTo>
                <a:cubicBezTo>
                  <a:pt x="138229" y="540444"/>
                  <a:pt x="219957" y="590450"/>
                  <a:pt x="305237" y="601165"/>
                </a:cubicBezTo>
                <a:cubicBezTo>
                  <a:pt x="383412" y="611881"/>
                  <a:pt x="401178" y="586877"/>
                  <a:pt x="383412" y="508296"/>
                </a:cubicBezTo>
                <a:cubicBezTo>
                  <a:pt x="354985" y="386853"/>
                  <a:pt x="397625" y="326130"/>
                  <a:pt x="511333" y="358278"/>
                </a:cubicBezTo>
                <a:cubicBezTo>
                  <a:pt x="617934" y="390424"/>
                  <a:pt x="628594" y="343990"/>
                  <a:pt x="600167" y="276124"/>
                </a:cubicBezTo>
                <a:cubicBezTo>
                  <a:pt x="557527" y="176112"/>
                  <a:pt x="603720" y="97531"/>
                  <a:pt x="635701" y="11805"/>
                </a:cubicBezTo>
                <a:close/>
              </a:path>
            </a:pathLst>
          </a:cu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a:xfrm>
            <a:off x="7886700" y="6356350"/>
            <a:ext cx="628650" cy="365125"/>
          </a:xfrm>
        </p:spPr>
        <p:txBody>
          <a:bodyPr>
            <a:normAutofit/>
          </a:bodyPr>
          <a:lstStyle/>
          <a:p>
            <a:pPr>
              <a:spcAft>
                <a:spcPts val="600"/>
              </a:spcAft>
            </a:pPr>
            <a:fld id="{F80C97A5-8073-4ED7-BF2C-F9C712077812}" type="slidenum">
              <a:rPr lang="en-US">
                <a:solidFill>
                  <a:srgbClr val="FFFFFF"/>
                </a:solidFill>
              </a:rPr>
              <a:pPr>
                <a:spcAft>
                  <a:spcPts val="600"/>
                </a:spcAft>
              </a:pPr>
              <a:t>18</a:t>
            </a:fld>
            <a:endParaRPr lang="en-US" dirty="0">
              <a:solidFill>
                <a:srgbClr val="FFFFFF"/>
              </a:solidFill>
            </a:endParaRPr>
          </a:p>
        </p:txBody>
      </p:sp>
    </p:spTree>
    <p:extLst>
      <p:ext uri="{BB962C8B-B14F-4D97-AF65-F5344CB8AC3E}">
        <p14:creationId xmlns:p14="http://schemas.microsoft.com/office/powerpoint/2010/main" val="7713330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9" name="Rectangle 5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Freeform: Shape 6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515125" y="1153572"/>
            <a:ext cx="2400300" cy="4461163"/>
          </a:xfrm>
        </p:spPr>
        <p:txBody>
          <a:bodyPr>
            <a:normAutofit/>
          </a:bodyPr>
          <a:lstStyle/>
          <a:p>
            <a:r>
              <a:rPr lang="en-US" sz="3400" dirty="0">
                <a:solidFill>
                  <a:srgbClr val="FFFFFF"/>
                </a:solidFill>
              </a:rPr>
              <a:t>Current Strength - Separations</a:t>
            </a:r>
          </a:p>
        </p:txBody>
      </p:sp>
      <p:sp>
        <p:nvSpPr>
          <p:cNvPr id="63" name="Arc 6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 name="Content Placeholder 5">
            <a:extLst>
              <a:ext uri="{FF2B5EF4-FFF2-40B4-BE49-F238E27FC236}">
                <a16:creationId xmlns:a16="http://schemas.microsoft.com/office/drawing/2014/main" id="{8A4D6299-4054-9FC5-884B-7DECEA602C45}"/>
              </a:ext>
            </a:extLst>
          </p:cNvPr>
          <p:cNvSpPr>
            <a:spLocks noGrp="1"/>
          </p:cNvSpPr>
          <p:nvPr>
            <p:ph idx="1"/>
          </p:nvPr>
        </p:nvSpPr>
        <p:spPr>
          <a:xfrm>
            <a:off x="3335481" y="591344"/>
            <a:ext cx="5179868" cy="5585619"/>
          </a:xfrm>
        </p:spPr>
        <p:txBody>
          <a:bodyPr anchor="ctr">
            <a:normAutofit/>
          </a:bodyPr>
          <a:lstStyle/>
          <a:p>
            <a:pPr marL="0" indent="0">
              <a:lnSpc>
                <a:spcPct val="90000"/>
              </a:lnSpc>
              <a:buNone/>
            </a:pPr>
            <a:r>
              <a:rPr lang="en-US" sz="2200" b="1" dirty="0"/>
              <a:t>2026 STAFFING LEVELS YTD</a:t>
            </a:r>
          </a:p>
          <a:p>
            <a:pPr marL="0" indent="0">
              <a:lnSpc>
                <a:spcPct val="90000"/>
              </a:lnSpc>
              <a:buNone/>
            </a:pPr>
            <a:endParaRPr lang="en-US" sz="2200" dirty="0"/>
          </a:p>
          <a:p>
            <a:pPr>
              <a:lnSpc>
                <a:spcPct val="90000"/>
              </a:lnSpc>
              <a:buFont typeface="Wingdings" panose="05000000000000000000" pitchFamily="2" charset="2"/>
              <a:buChar char="q"/>
            </a:pPr>
            <a:r>
              <a:rPr lang="en-US" sz="2200" dirty="0"/>
              <a:t>  Current 2025  Comm strength 	</a:t>
            </a:r>
            <a:r>
              <a:rPr lang="en-US" sz="2200" b="1" dirty="0"/>
              <a:t>902</a:t>
            </a:r>
          </a:p>
          <a:p>
            <a:pPr>
              <a:lnSpc>
                <a:spcPct val="90000"/>
              </a:lnSpc>
              <a:buFont typeface="Wingdings" panose="05000000000000000000" pitchFamily="2" charset="2"/>
              <a:buChar char="q"/>
            </a:pPr>
            <a:r>
              <a:rPr lang="en-US" sz="2200" dirty="0"/>
              <a:t>  Current 2025 Civilian strength	</a:t>
            </a:r>
            <a:r>
              <a:rPr lang="en-US" sz="2200" b="1" dirty="0"/>
              <a:t>361</a:t>
            </a:r>
          </a:p>
          <a:p>
            <a:pPr>
              <a:lnSpc>
                <a:spcPct val="90000"/>
              </a:lnSpc>
              <a:buFont typeface="Wingdings" panose="05000000000000000000" pitchFamily="2" charset="2"/>
              <a:buChar char="q"/>
            </a:pPr>
            <a:r>
              <a:rPr lang="en-US" sz="2200" dirty="0"/>
              <a:t>  Current 2025 Recruit strength </a:t>
            </a:r>
            <a:r>
              <a:rPr lang="en-US" sz="2200" b="1" dirty="0"/>
              <a:t>	  54</a:t>
            </a:r>
          </a:p>
          <a:p>
            <a:pPr marL="0" indent="0">
              <a:lnSpc>
                <a:spcPct val="90000"/>
              </a:lnSpc>
              <a:buNone/>
            </a:pPr>
            <a:r>
              <a:rPr lang="en-US" sz="2200" dirty="0"/>
              <a:t>		                </a:t>
            </a:r>
            <a:r>
              <a:rPr lang="en-US" sz="2200" b="1" dirty="0"/>
              <a:t>Total              1,317</a:t>
            </a:r>
          </a:p>
          <a:p>
            <a:pPr marL="0" indent="0">
              <a:lnSpc>
                <a:spcPct val="90000"/>
              </a:lnSpc>
              <a:buNone/>
            </a:pPr>
            <a:endParaRPr lang="en-US" sz="2200" b="1" dirty="0"/>
          </a:p>
          <a:p>
            <a:pPr marL="0" indent="0">
              <a:lnSpc>
                <a:spcPct val="90000"/>
              </a:lnSpc>
              <a:buNone/>
            </a:pPr>
            <a:r>
              <a:rPr lang="en-US" sz="2200" b="1" dirty="0"/>
              <a:t>2026 SEPARATIONS  YTD</a:t>
            </a:r>
          </a:p>
          <a:p>
            <a:pPr marL="0" indent="0">
              <a:lnSpc>
                <a:spcPct val="90000"/>
              </a:lnSpc>
              <a:buNone/>
            </a:pPr>
            <a:endParaRPr lang="en-US" sz="2200" b="1" dirty="0"/>
          </a:p>
          <a:p>
            <a:pPr>
              <a:lnSpc>
                <a:spcPct val="90000"/>
              </a:lnSpc>
              <a:buFont typeface="Wingdings" panose="05000000000000000000" pitchFamily="2" charset="2"/>
              <a:buChar char="q"/>
            </a:pPr>
            <a:r>
              <a:rPr lang="en-US" sz="2200" dirty="0"/>
              <a:t>  Current Comm Separations	                </a:t>
            </a:r>
            <a:r>
              <a:rPr lang="en-US" sz="2200" b="1" dirty="0"/>
              <a:t>47</a:t>
            </a:r>
          </a:p>
          <a:p>
            <a:pPr>
              <a:lnSpc>
                <a:spcPct val="90000"/>
              </a:lnSpc>
              <a:buFont typeface="Wingdings" panose="05000000000000000000" pitchFamily="2" charset="2"/>
              <a:buChar char="q"/>
            </a:pPr>
            <a:r>
              <a:rPr lang="en-US" sz="2200" dirty="0"/>
              <a:t>  Current Civilian Separations    	  </a:t>
            </a:r>
            <a:r>
              <a:rPr lang="en-US" sz="2200" b="1" dirty="0"/>
              <a:t>15</a:t>
            </a:r>
          </a:p>
          <a:p>
            <a:pPr marL="0" indent="0">
              <a:lnSpc>
                <a:spcPct val="90000"/>
              </a:lnSpc>
              <a:buNone/>
            </a:pPr>
            <a:r>
              <a:rPr lang="en-US" sz="2200" b="1" dirty="0"/>
              <a:t>			 Total	                62</a:t>
            </a:r>
          </a:p>
          <a:p>
            <a:pPr marL="0" indent="0">
              <a:lnSpc>
                <a:spcPct val="90000"/>
              </a:lnSpc>
              <a:buNone/>
            </a:pPr>
            <a:endParaRPr lang="en-US" sz="2200" b="1" u="sng" dirty="0"/>
          </a:p>
          <a:p>
            <a:pPr marL="0" indent="0">
              <a:lnSpc>
                <a:spcPct val="90000"/>
              </a:lnSpc>
              <a:buNone/>
            </a:pPr>
            <a:endParaRPr lang="en-US" sz="2200" dirty="0"/>
          </a:p>
          <a:p>
            <a:pPr>
              <a:lnSpc>
                <a:spcPct val="90000"/>
              </a:lnSpc>
            </a:pPr>
            <a:endParaRPr lang="en-US" sz="2200" dirty="0"/>
          </a:p>
        </p:txBody>
      </p:sp>
      <p:sp>
        <p:nvSpPr>
          <p:cNvPr id="3" name="Slide Number Placeholder 2"/>
          <p:cNvSpPr>
            <a:spLocks noGrp="1"/>
          </p:cNvSpPr>
          <p:nvPr>
            <p:ph type="sldNum" sz="quarter" idx="12"/>
          </p:nvPr>
        </p:nvSpPr>
        <p:spPr>
          <a:xfrm>
            <a:off x="7156173" y="6356350"/>
            <a:ext cx="1359176" cy="365125"/>
          </a:xfrm>
        </p:spPr>
        <p:txBody>
          <a:bodyPr>
            <a:normAutofit/>
          </a:bodyPr>
          <a:lstStyle/>
          <a:p>
            <a:pPr>
              <a:spcAft>
                <a:spcPts val="600"/>
              </a:spcAft>
            </a:pPr>
            <a:fld id="{F80C97A5-8073-4ED7-BF2C-F9C712077812}" type="slidenum">
              <a:rPr lang="en-US"/>
              <a:pPr>
                <a:spcAft>
                  <a:spcPts val="600"/>
                </a:spcAft>
              </a:pPr>
              <a:t>19</a:t>
            </a:fld>
            <a:endParaRPr lang="en-US" dirty="0"/>
          </a:p>
        </p:txBody>
      </p:sp>
    </p:spTree>
    <p:extLst>
      <p:ext uri="{BB962C8B-B14F-4D97-AF65-F5344CB8AC3E}">
        <p14:creationId xmlns:p14="http://schemas.microsoft.com/office/powerpoint/2010/main" val="14871845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0" y="1219201"/>
            <a:ext cx="6781800" cy="5284737"/>
          </a:xfrm>
        </p:spPr>
        <p:txBody>
          <a:bodyPr>
            <a:normAutofit/>
          </a:bodyPr>
          <a:lstStyle/>
          <a:p>
            <a:pPr marL="0" indent="0">
              <a:buNone/>
            </a:pPr>
            <a:endParaRPr lang="en-US" b="1" dirty="0"/>
          </a:p>
          <a:p>
            <a:pPr marL="801688" indent="-457200">
              <a:buSzPct val="88000"/>
              <a:buFont typeface="Wingdings" panose="05000000000000000000" pitchFamily="2" charset="2"/>
              <a:buChar char="q"/>
              <a:tabLst>
                <a:tab pos="914400" algn="l"/>
              </a:tabLst>
            </a:pPr>
            <a:r>
              <a:rPr lang="en-US" sz="2400" i="1" dirty="0"/>
              <a:t>FQ Security &amp; DPW Update</a:t>
            </a:r>
          </a:p>
          <a:p>
            <a:pPr marL="801688" lvl="1" indent="-457200">
              <a:buSzPct val="88000"/>
              <a:buFont typeface="Wingdings" panose="05000000000000000000" pitchFamily="2" charset="2"/>
              <a:buChar char="q"/>
              <a:tabLst>
                <a:tab pos="914400" algn="l"/>
              </a:tabLst>
            </a:pPr>
            <a:r>
              <a:rPr lang="en-US" sz="2400" i="1" dirty="0"/>
              <a:t>Crime Statistics 2026 YTD</a:t>
            </a:r>
          </a:p>
          <a:p>
            <a:pPr marL="801688" lvl="1" indent="-457200">
              <a:buSzPct val="88000"/>
              <a:buFont typeface="Wingdings" panose="05000000000000000000" pitchFamily="2" charset="2"/>
              <a:buChar char="q"/>
              <a:tabLst>
                <a:tab pos="914400" algn="l"/>
              </a:tabLst>
            </a:pPr>
            <a:r>
              <a:rPr lang="en-US" sz="2400" i="1" dirty="0"/>
              <a:t>Violent Crime Reduction Update</a:t>
            </a:r>
          </a:p>
          <a:p>
            <a:pPr marL="801688" lvl="1" indent="-457200">
              <a:buSzPct val="88000"/>
              <a:buFont typeface="Wingdings" panose="05000000000000000000" pitchFamily="2" charset="2"/>
              <a:buChar char="q"/>
              <a:tabLst>
                <a:tab pos="914400" algn="l"/>
              </a:tabLst>
            </a:pPr>
            <a:r>
              <a:rPr lang="en-US" sz="2400" i="1" dirty="0"/>
              <a:t>Traffic Enforcement &amp; Parking Operations</a:t>
            </a:r>
          </a:p>
          <a:p>
            <a:pPr marL="801688" lvl="1" indent="-457200">
              <a:buSzPct val="88000"/>
              <a:buFont typeface="Wingdings" panose="05000000000000000000" pitchFamily="2" charset="2"/>
              <a:buChar char="q"/>
              <a:tabLst>
                <a:tab pos="914400" algn="l"/>
              </a:tabLst>
            </a:pPr>
            <a:r>
              <a:rPr lang="en-US" sz="2400" i="1" dirty="0"/>
              <a:t>Recruitment Efforts</a:t>
            </a:r>
          </a:p>
          <a:p>
            <a:pPr marL="801688" lvl="1" indent="-457200">
              <a:buSzPct val="88000"/>
              <a:buFont typeface="Wingdings" panose="05000000000000000000" pitchFamily="2" charset="2"/>
              <a:buChar char="q"/>
              <a:tabLst>
                <a:tab pos="914400" algn="l"/>
              </a:tabLst>
            </a:pPr>
            <a:r>
              <a:rPr lang="en-US" sz="2400" i="1" dirty="0"/>
              <a:t>Current Strength and Separations </a:t>
            </a:r>
          </a:p>
          <a:p>
            <a:pPr marL="801688" lvl="1" indent="-457200">
              <a:buSzPct val="88000"/>
              <a:buFont typeface="Wingdings" panose="05000000000000000000" pitchFamily="2" charset="2"/>
              <a:buChar char="q"/>
              <a:tabLst>
                <a:tab pos="914400" algn="l"/>
              </a:tabLst>
            </a:pPr>
            <a:r>
              <a:rPr lang="en-US" sz="2400" i="1" dirty="0"/>
              <a:t>NOPD HQ &amp; Infrastructure Update</a:t>
            </a:r>
          </a:p>
          <a:p>
            <a:pPr marL="801688" lvl="1" indent="-457200">
              <a:buSzPct val="88000"/>
              <a:buFont typeface="Wingdings" panose="05000000000000000000" pitchFamily="2" charset="2"/>
              <a:buChar char="q"/>
              <a:tabLst>
                <a:tab pos="914400" algn="l"/>
              </a:tabLst>
            </a:pPr>
            <a:r>
              <a:rPr lang="en-US" sz="2400" i="1" dirty="0"/>
              <a:t>Overtime 2026</a:t>
            </a:r>
          </a:p>
          <a:p>
            <a:pPr marL="457200" lvl="1" indent="0">
              <a:buNone/>
            </a:pPr>
            <a:endParaRPr lang="en-US" dirty="0"/>
          </a:p>
        </p:txBody>
      </p:sp>
      <p:pic>
        <p:nvPicPr>
          <p:cNvPr id="6" name="Picture 5" descr="Logo&#10;&#10;Description automatically generated">
            <a:extLst>
              <a:ext uri="{FF2B5EF4-FFF2-40B4-BE49-F238E27FC236}">
                <a16:creationId xmlns:a16="http://schemas.microsoft.com/office/drawing/2014/main" id="{EC2B8119-D89A-9940-8A25-4C866C59C63E}"/>
              </a:ext>
            </a:extLst>
          </p:cNvPr>
          <p:cNvPicPr>
            <a:picLocks noChangeAspect="1"/>
          </p:cNvPicPr>
          <p:nvPr/>
        </p:nvPicPr>
        <p:blipFill>
          <a:blip r:embed="rId2" cstate="screen">
            <a:alphaModFix/>
            <a:extLst>
              <a:ext uri="{28A0092B-C50C-407E-A947-70E740481C1C}">
                <a14:useLocalDpi xmlns:a14="http://schemas.microsoft.com/office/drawing/2010/main"/>
              </a:ext>
            </a:extLst>
          </a:blip>
          <a:stretch>
            <a:fillRect/>
          </a:stretch>
        </p:blipFill>
        <p:spPr>
          <a:xfrm>
            <a:off x="7772400" y="228600"/>
            <a:ext cx="1150461" cy="1143873"/>
          </a:xfrm>
          <a:prstGeom prst="rect">
            <a:avLst/>
          </a:prstGeom>
        </p:spPr>
      </p:pic>
      <p:sp>
        <p:nvSpPr>
          <p:cNvPr id="2" name="Title 1"/>
          <p:cNvSpPr>
            <a:spLocks noGrp="1"/>
          </p:cNvSpPr>
          <p:nvPr>
            <p:ph type="title"/>
          </p:nvPr>
        </p:nvSpPr>
        <p:spPr>
          <a:xfrm>
            <a:off x="654368" y="125097"/>
            <a:ext cx="7886700" cy="1094104"/>
          </a:xfrm>
        </p:spPr>
        <p:txBody>
          <a:bodyPr/>
          <a:lstStyle/>
          <a:p>
            <a:pPr algn="ctr"/>
            <a:r>
              <a:rPr lang="en-US" b="1" dirty="0"/>
              <a:t>Departmental Overview</a:t>
            </a:r>
          </a:p>
        </p:txBody>
      </p:sp>
      <p:pic>
        <p:nvPicPr>
          <p:cNvPr id="8" name="Picture 7" descr="Logo&#10;&#10;Description automatically generated">
            <a:extLst>
              <a:ext uri="{FF2B5EF4-FFF2-40B4-BE49-F238E27FC236}">
                <a16:creationId xmlns:a16="http://schemas.microsoft.com/office/drawing/2014/main" id="{463A2298-5C28-A544-52AF-C81E91A6181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4800" y="228600"/>
            <a:ext cx="1143000" cy="1143000"/>
          </a:xfrm>
          <a:prstGeom prst="rect">
            <a:avLst/>
          </a:prstGeom>
        </p:spPr>
      </p:pic>
      <p:sp>
        <p:nvSpPr>
          <p:cNvPr id="5" name="Slide Number Placeholder 4"/>
          <p:cNvSpPr>
            <a:spLocks noGrp="1"/>
          </p:cNvSpPr>
          <p:nvPr>
            <p:ph type="sldNum" sz="quarter" idx="12"/>
          </p:nvPr>
        </p:nvSpPr>
        <p:spPr/>
        <p:txBody>
          <a:bodyPr/>
          <a:lstStyle/>
          <a:p>
            <a:fld id="{F80C97A5-8073-4ED7-BF2C-F9C712077812}" type="slidenum">
              <a:rPr lang="en-US" smtClean="0">
                <a:solidFill>
                  <a:prstClr val="black">
                    <a:tint val="75000"/>
                  </a:prstClr>
                </a:solidFill>
              </a:rPr>
              <a:pPr/>
              <a:t>2</a:t>
            </a:fld>
            <a:endParaRPr lang="en-US" dirty="0">
              <a:solidFill>
                <a:prstClr val="black">
                  <a:tint val="75000"/>
                </a:prstClr>
              </a:solidFill>
            </a:endParaRPr>
          </a:p>
        </p:txBody>
      </p:sp>
    </p:spTree>
    <p:extLst>
      <p:ext uri="{BB962C8B-B14F-4D97-AF65-F5344CB8AC3E}">
        <p14:creationId xmlns:p14="http://schemas.microsoft.com/office/powerpoint/2010/main" val="18663424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96C16AE-C4E8-C405-9A9F-5A0713D32AFF}"/>
              </a:ext>
            </a:extLst>
          </p:cNvPr>
          <p:cNvSpPr>
            <a:spLocks noGrp="1"/>
          </p:cNvSpPr>
          <p:nvPr>
            <p:ph type="title"/>
          </p:nvPr>
        </p:nvSpPr>
        <p:spPr>
          <a:xfrm>
            <a:off x="4809068" y="501651"/>
            <a:ext cx="3296505" cy="646429"/>
          </a:xfrm>
        </p:spPr>
        <p:txBody>
          <a:bodyPr anchor="b">
            <a:normAutofit fontScale="90000"/>
          </a:bodyPr>
          <a:lstStyle/>
          <a:p>
            <a:r>
              <a:rPr lang="en-US" sz="3200" b="1" dirty="0"/>
              <a:t>Facility Needs Update</a:t>
            </a:r>
          </a:p>
        </p:txBody>
      </p:sp>
      <p:sp>
        <p:nvSpPr>
          <p:cNvPr id="13" name="Rectangle 12">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334933"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descr="Home">
            <a:extLst>
              <a:ext uri="{FF2B5EF4-FFF2-40B4-BE49-F238E27FC236}">
                <a16:creationId xmlns:a16="http://schemas.microsoft.com/office/drawing/2014/main" id="{401D9948-4862-D849-FB50-5625279D3F7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9357" y="1470891"/>
            <a:ext cx="3916219" cy="3916219"/>
          </a:xfrm>
          <a:prstGeom prst="rect">
            <a:avLst/>
          </a:prstGeom>
        </p:spPr>
      </p:pic>
      <p:sp>
        <p:nvSpPr>
          <p:cNvPr id="3" name="Content Placeholder 2">
            <a:extLst>
              <a:ext uri="{FF2B5EF4-FFF2-40B4-BE49-F238E27FC236}">
                <a16:creationId xmlns:a16="http://schemas.microsoft.com/office/drawing/2014/main" id="{AF5B5DC8-CF39-FE78-A863-5724EDC84AB6}"/>
              </a:ext>
            </a:extLst>
          </p:cNvPr>
          <p:cNvSpPr>
            <a:spLocks noGrp="1"/>
          </p:cNvSpPr>
          <p:nvPr>
            <p:ph idx="1"/>
          </p:nvPr>
        </p:nvSpPr>
        <p:spPr>
          <a:xfrm>
            <a:off x="4794437" y="1649732"/>
            <a:ext cx="3326041" cy="4706618"/>
          </a:xfrm>
        </p:spPr>
        <p:txBody>
          <a:bodyPr anchor="t">
            <a:normAutofit lnSpcReduction="10000"/>
          </a:bodyPr>
          <a:lstStyle/>
          <a:p>
            <a:pPr>
              <a:lnSpc>
                <a:spcPct val="90000"/>
              </a:lnSpc>
            </a:pPr>
            <a:r>
              <a:rPr lang="en-US" sz="2000" dirty="0">
                <a:solidFill>
                  <a:schemeClr val="tx1">
                    <a:alpha val="80000"/>
                  </a:schemeClr>
                </a:solidFill>
              </a:rPr>
              <a:t>Property and Evidence Building – critical, </a:t>
            </a:r>
            <a:r>
              <a:rPr lang="en-US" sz="2000" b="1" dirty="0">
                <a:solidFill>
                  <a:schemeClr val="tx1">
                    <a:alpha val="80000"/>
                  </a:schemeClr>
                </a:solidFill>
              </a:rPr>
              <a:t>may have potential facility in NOLA East</a:t>
            </a:r>
          </a:p>
          <a:p>
            <a:pPr>
              <a:lnSpc>
                <a:spcPct val="90000"/>
              </a:lnSpc>
            </a:pPr>
            <a:r>
              <a:rPr lang="en-US" sz="2000" dirty="0">
                <a:solidFill>
                  <a:schemeClr val="tx1">
                    <a:alpha val="80000"/>
                  </a:schemeClr>
                </a:solidFill>
              </a:rPr>
              <a:t>Academy needs – out-grown and cost to maintain – AC alone is $450,000 – no restroom facilities on driving course</a:t>
            </a:r>
          </a:p>
          <a:p>
            <a:pPr>
              <a:lnSpc>
                <a:spcPct val="90000"/>
              </a:lnSpc>
            </a:pPr>
            <a:r>
              <a:rPr lang="en-US" sz="2000" b="1" dirty="0">
                <a:solidFill>
                  <a:schemeClr val="tx1">
                    <a:alpha val="80000"/>
                  </a:schemeClr>
                </a:solidFill>
              </a:rPr>
              <a:t>Opportunity to move into MLK School being vetted by DPM</a:t>
            </a:r>
            <a:endParaRPr lang="en-US" sz="2000" dirty="0">
              <a:solidFill>
                <a:schemeClr val="tx1">
                  <a:alpha val="80000"/>
                </a:schemeClr>
              </a:solidFill>
            </a:endParaRPr>
          </a:p>
          <a:p>
            <a:pPr>
              <a:lnSpc>
                <a:spcPct val="90000"/>
              </a:lnSpc>
            </a:pPr>
            <a:r>
              <a:rPr lang="en-US" sz="2000" dirty="0">
                <a:solidFill>
                  <a:schemeClr val="tx1">
                    <a:alpha val="80000"/>
                  </a:schemeClr>
                </a:solidFill>
              </a:rPr>
              <a:t>Police/Fire/EMS</a:t>
            </a:r>
          </a:p>
          <a:p>
            <a:pPr>
              <a:lnSpc>
                <a:spcPct val="90000"/>
              </a:lnSpc>
            </a:pPr>
            <a:r>
              <a:rPr lang="en-US" sz="2000" dirty="0">
                <a:solidFill>
                  <a:schemeClr val="tx1">
                    <a:alpha val="80000"/>
                  </a:schemeClr>
                </a:solidFill>
              </a:rPr>
              <a:t>Possible Regionalization with Feds and other jurisdictions</a:t>
            </a:r>
          </a:p>
          <a:p>
            <a:pPr>
              <a:lnSpc>
                <a:spcPct val="90000"/>
              </a:lnSpc>
            </a:pPr>
            <a:endParaRPr lang="en-US" sz="2000" dirty="0">
              <a:solidFill>
                <a:schemeClr val="tx1">
                  <a:alpha val="80000"/>
                </a:schemeClr>
              </a:solidFill>
            </a:endParaRPr>
          </a:p>
          <a:p>
            <a:pPr>
              <a:lnSpc>
                <a:spcPct val="90000"/>
              </a:lnSpc>
            </a:pPr>
            <a:endParaRPr lang="en-US" sz="2000" dirty="0">
              <a:solidFill>
                <a:schemeClr val="tx1">
                  <a:alpha val="80000"/>
                </a:schemeClr>
              </a:solidFill>
            </a:endParaRPr>
          </a:p>
        </p:txBody>
      </p:sp>
      <p:sp>
        <p:nvSpPr>
          <p:cNvPr id="4" name="Slide Number Placeholder 3">
            <a:extLst>
              <a:ext uri="{FF2B5EF4-FFF2-40B4-BE49-F238E27FC236}">
                <a16:creationId xmlns:a16="http://schemas.microsoft.com/office/drawing/2014/main" id="{A268C0DB-94DC-28A3-C705-DCB6759E9C13}"/>
              </a:ext>
            </a:extLst>
          </p:cNvPr>
          <p:cNvSpPr>
            <a:spLocks noGrp="1"/>
          </p:cNvSpPr>
          <p:nvPr>
            <p:ph type="sldNum" sz="quarter" idx="12"/>
          </p:nvPr>
        </p:nvSpPr>
        <p:spPr>
          <a:xfrm>
            <a:off x="6457950" y="6356350"/>
            <a:ext cx="2057400" cy="365125"/>
          </a:xfrm>
        </p:spPr>
        <p:txBody>
          <a:bodyPr>
            <a:normAutofit/>
          </a:bodyPr>
          <a:lstStyle/>
          <a:p>
            <a:pPr>
              <a:spcAft>
                <a:spcPts val="600"/>
              </a:spcAft>
            </a:pPr>
            <a:fld id="{F80C97A5-8073-4ED7-BF2C-F9C712077812}" type="slidenum">
              <a:rPr lang="en-US" smtClean="0">
                <a:solidFill>
                  <a:schemeClr val="tx1">
                    <a:alpha val="60000"/>
                  </a:schemeClr>
                </a:solidFill>
              </a:rPr>
              <a:pPr>
                <a:spcAft>
                  <a:spcPts val="600"/>
                </a:spcAft>
              </a:pPr>
              <a:t>20</a:t>
            </a:fld>
            <a:endParaRPr lang="en-US" dirty="0">
              <a:solidFill>
                <a:schemeClr val="tx1">
                  <a:alpha val="60000"/>
                </a:schemeClr>
              </a:solidFill>
            </a:endParaRPr>
          </a:p>
        </p:txBody>
      </p:sp>
      <p:cxnSp>
        <p:nvCxnSpPr>
          <p:cNvPr id="15" name="Straight Connector 14">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89621" y="3610394"/>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40779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5E4A9A6-DBF1-CC47-CE26-FBDEC232718B}"/>
              </a:ext>
            </a:extLst>
          </p:cNvPr>
          <p:cNvSpPr>
            <a:spLocks noGrp="1"/>
          </p:cNvSpPr>
          <p:nvPr>
            <p:ph type="title"/>
          </p:nvPr>
        </p:nvSpPr>
        <p:spPr>
          <a:xfrm>
            <a:off x="3415299" y="548465"/>
            <a:ext cx="5098906" cy="1046656"/>
          </a:xfrm>
        </p:spPr>
        <p:txBody>
          <a:bodyPr anchor="b">
            <a:normAutofit fontScale="90000"/>
          </a:bodyPr>
          <a:lstStyle/>
          <a:p>
            <a:r>
              <a:rPr lang="en-US" sz="3500" dirty="0"/>
              <a:t>DXC HQ &amp; Infrastructure Update </a:t>
            </a:r>
          </a:p>
        </p:txBody>
      </p:sp>
      <p:pic>
        <p:nvPicPr>
          <p:cNvPr id="15" name="Picture 14">
            <a:extLst>
              <a:ext uri="{FF2B5EF4-FFF2-40B4-BE49-F238E27FC236}">
                <a16:creationId xmlns:a16="http://schemas.microsoft.com/office/drawing/2014/main" id="{736A63F1-0E13-C7AB-4E54-39B8371F1D6E}"/>
              </a:ext>
            </a:extLst>
          </p:cNvPr>
          <p:cNvPicPr>
            <a:picLocks noChangeAspect="1"/>
          </p:cNvPicPr>
          <p:nvPr/>
        </p:nvPicPr>
        <p:blipFill>
          <a:blip r:embed="rId2"/>
          <a:srcRect l="29659" r="24448"/>
          <a:stretch>
            <a:fillRect/>
          </a:stretch>
        </p:blipFill>
        <p:spPr>
          <a:xfrm>
            <a:off x="20" y="10"/>
            <a:ext cx="3147352" cy="6857990"/>
          </a:xfrm>
          <a:prstGeom prst="rect">
            <a:avLst/>
          </a:prstGeom>
          <a:effectLst/>
        </p:spPr>
      </p:pic>
      <p:sp>
        <p:nvSpPr>
          <p:cNvPr id="5" name="Slide Number Placeholder 4"/>
          <p:cNvSpPr>
            <a:spLocks noGrp="1"/>
          </p:cNvSpPr>
          <p:nvPr>
            <p:ph type="sldNum" sz="quarter" idx="12"/>
          </p:nvPr>
        </p:nvSpPr>
        <p:spPr>
          <a:xfrm>
            <a:off x="6895264" y="6356350"/>
            <a:ext cx="1620086" cy="365125"/>
          </a:xfrm>
        </p:spPr>
        <p:txBody>
          <a:bodyPr>
            <a:normAutofit/>
          </a:bodyPr>
          <a:lstStyle/>
          <a:p>
            <a:pPr>
              <a:spcAft>
                <a:spcPts val="600"/>
              </a:spcAft>
            </a:pPr>
            <a:fld id="{F80C97A5-8073-4ED7-BF2C-F9C712077812}" type="slidenum">
              <a:rPr lang="en-US" smtClean="0"/>
              <a:pPr>
                <a:spcAft>
                  <a:spcPts val="600"/>
                </a:spcAft>
              </a:pPr>
              <a:t>21</a:t>
            </a:fld>
            <a:endParaRPr lang="en-US" dirty="0"/>
          </a:p>
        </p:txBody>
      </p:sp>
      <p:graphicFrame>
        <p:nvGraphicFramePr>
          <p:cNvPr id="14" name="Content Placeholder 2">
            <a:extLst>
              <a:ext uri="{FF2B5EF4-FFF2-40B4-BE49-F238E27FC236}">
                <a16:creationId xmlns:a16="http://schemas.microsoft.com/office/drawing/2014/main" id="{99C791DC-3F95-BCEB-3A33-679A9CEBF299}"/>
              </a:ext>
            </a:extLst>
          </p:cNvPr>
          <p:cNvGraphicFramePr>
            <a:graphicFrameLocks noGrp="1"/>
          </p:cNvGraphicFramePr>
          <p:nvPr>
            <p:ph idx="1"/>
            <p:extLst>
              <p:ext uri="{D42A27DB-BD31-4B8C-83A1-F6EECF244321}">
                <p14:modId xmlns:p14="http://schemas.microsoft.com/office/powerpoint/2010/main" val="892515192"/>
              </p:ext>
            </p:extLst>
          </p:nvPr>
        </p:nvGraphicFramePr>
        <p:xfrm>
          <a:off x="3415300" y="1664898"/>
          <a:ext cx="5098904" cy="51931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451933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 name="Rectangle 60">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itle 1">
            <a:extLst>
              <a:ext uri="{FF2B5EF4-FFF2-40B4-BE49-F238E27FC236}">
                <a16:creationId xmlns:a16="http://schemas.microsoft.com/office/drawing/2014/main" id="{FDF5D2E0-6457-C54C-E24D-F1F27A5E50C8}"/>
              </a:ext>
            </a:extLst>
          </p:cNvPr>
          <p:cNvSpPr>
            <a:spLocks noGrp="1"/>
          </p:cNvSpPr>
          <p:nvPr>
            <p:ph type="title"/>
          </p:nvPr>
        </p:nvSpPr>
        <p:spPr>
          <a:xfrm>
            <a:off x="4809068" y="501651"/>
            <a:ext cx="3296505" cy="1716255"/>
          </a:xfrm>
        </p:spPr>
        <p:txBody>
          <a:bodyPr vert="horz" lIns="91440" tIns="45720" rIns="91440" bIns="45720" rtlCol="0" anchor="b">
            <a:normAutofit/>
          </a:bodyPr>
          <a:lstStyle/>
          <a:p>
            <a:pPr algn="l">
              <a:lnSpc>
                <a:spcPct val="90000"/>
              </a:lnSpc>
            </a:pPr>
            <a:r>
              <a:rPr lang="en-US" sz="3800" kern="1200" dirty="0">
                <a:solidFill>
                  <a:schemeClr val="tx1"/>
                </a:solidFill>
                <a:latin typeface="+mj-lt"/>
                <a:ea typeface="+mj-ea"/>
                <a:cs typeface="+mj-cs"/>
              </a:rPr>
              <a:t>2026 LAB </a:t>
            </a:r>
            <a:br>
              <a:rPr lang="en-US" sz="3800" kern="1200" dirty="0">
                <a:solidFill>
                  <a:schemeClr val="tx1"/>
                </a:solidFill>
                <a:latin typeface="+mj-lt"/>
                <a:ea typeface="+mj-ea"/>
                <a:cs typeface="+mj-cs"/>
              </a:rPr>
            </a:br>
            <a:r>
              <a:rPr lang="en-US" sz="3800" kern="1200" dirty="0">
                <a:solidFill>
                  <a:schemeClr val="tx1"/>
                </a:solidFill>
                <a:latin typeface="+mj-lt"/>
                <a:ea typeface="+mj-ea"/>
                <a:cs typeface="+mj-cs"/>
              </a:rPr>
              <a:t>HIRE REQUEST</a:t>
            </a:r>
          </a:p>
        </p:txBody>
      </p:sp>
      <p:sp>
        <p:nvSpPr>
          <p:cNvPr id="63" name="Rectangle 62">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334933"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ntent Placeholder 10">
            <a:extLst>
              <a:ext uri="{FF2B5EF4-FFF2-40B4-BE49-F238E27FC236}">
                <a16:creationId xmlns:a16="http://schemas.microsoft.com/office/drawing/2014/main" id="{B9EA633B-1DFF-A0BE-63CF-E850F1BC9D38}"/>
              </a:ext>
            </a:extLst>
          </p:cNvPr>
          <p:cNvSpPr>
            <a:spLocks noGrp="1"/>
          </p:cNvSpPr>
          <p:nvPr>
            <p:ph sz="half" idx="2"/>
          </p:nvPr>
        </p:nvSpPr>
        <p:spPr>
          <a:xfrm>
            <a:off x="4794437" y="2645922"/>
            <a:ext cx="3326041" cy="3710427"/>
          </a:xfrm>
        </p:spPr>
        <p:txBody>
          <a:bodyPr vert="horz" lIns="91440" tIns="45720" rIns="91440" bIns="45720" rtlCol="0" anchor="t">
            <a:normAutofit/>
          </a:bodyPr>
          <a:lstStyle/>
          <a:p>
            <a:pPr marL="457200" indent="-228600">
              <a:lnSpc>
                <a:spcPct val="90000"/>
              </a:lnSpc>
            </a:pPr>
            <a:r>
              <a:rPr lang="en-US" sz="2000" dirty="0">
                <a:solidFill>
                  <a:schemeClr val="tx1">
                    <a:alpha val="80000"/>
                  </a:schemeClr>
                </a:solidFill>
              </a:rPr>
              <a:t>Department has requested to hire 2 CODIS positions to satisfy requirement for DNA Lab accreditation</a:t>
            </a:r>
          </a:p>
          <a:p>
            <a:pPr marL="457200" lvl="1" indent="-228600">
              <a:lnSpc>
                <a:spcPct val="90000"/>
              </a:lnSpc>
              <a:buFont typeface="Arial" panose="020B0604020202020204" pitchFamily="34" charset="0"/>
              <a:buChar char="•"/>
            </a:pPr>
            <a:r>
              <a:rPr lang="en-US" sz="2000" b="1" dirty="0">
                <a:solidFill>
                  <a:schemeClr val="tx1">
                    <a:alpha val="80000"/>
                  </a:schemeClr>
                </a:solidFill>
              </a:rPr>
              <a:t>Council approved</a:t>
            </a:r>
            <a:r>
              <a:rPr lang="en-US" sz="2000" dirty="0">
                <a:solidFill>
                  <a:schemeClr val="tx1">
                    <a:alpha val="80000"/>
                  </a:schemeClr>
                </a:solidFill>
              </a:rPr>
              <a:t> CODIS positions June 2026, initiated background for CODIS Admin &amp; CODIS Specialist</a:t>
            </a:r>
          </a:p>
          <a:p>
            <a:pPr marL="457200" lvl="1" indent="-228600">
              <a:lnSpc>
                <a:spcPct val="90000"/>
              </a:lnSpc>
              <a:buFont typeface="Arial" panose="020B0604020202020204" pitchFamily="34" charset="0"/>
              <a:buChar char="•"/>
            </a:pPr>
            <a:r>
              <a:rPr lang="en-US" sz="2000" dirty="0">
                <a:solidFill>
                  <a:schemeClr val="tx1">
                    <a:alpha val="80000"/>
                  </a:schemeClr>
                </a:solidFill>
              </a:rPr>
              <a:t>Hired controller April 2026</a:t>
            </a:r>
            <a:endParaRPr lang="en-US" sz="1700" dirty="0">
              <a:solidFill>
                <a:schemeClr val="tx1">
                  <a:alpha val="80000"/>
                </a:schemeClr>
              </a:solidFill>
            </a:endParaRPr>
          </a:p>
        </p:txBody>
      </p:sp>
      <p:sp>
        <p:nvSpPr>
          <p:cNvPr id="2" name="Slide Number Placeholder 1"/>
          <p:cNvSpPr>
            <a:spLocks noGrp="1"/>
          </p:cNvSpPr>
          <p:nvPr>
            <p:ph type="sldNum" sz="quarter" idx="12"/>
          </p:nvPr>
        </p:nvSpPr>
        <p:spPr>
          <a:xfrm>
            <a:off x="6457950" y="6356350"/>
            <a:ext cx="2057400" cy="365125"/>
          </a:xfrm>
        </p:spPr>
        <p:txBody>
          <a:bodyPr vert="horz" lIns="91440" tIns="45720" rIns="91440" bIns="45720" rtlCol="0" anchor="ctr">
            <a:normAutofit/>
          </a:bodyPr>
          <a:lstStyle/>
          <a:p>
            <a:pPr>
              <a:spcAft>
                <a:spcPts val="600"/>
              </a:spcAft>
            </a:pPr>
            <a:fld id="{F80C97A5-8073-4ED7-BF2C-F9C712077812}" type="slidenum">
              <a:rPr lang="en-US">
                <a:solidFill>
                  <a:schemeClr val="tx1">
                    <a:alpha val="60000"/>
                  </a:schemeClr>
                </a:solidFill>
              </a:rPr>
              <a:pPr>
                <a:spcAft>
                  <a:spcPts val="600"/>
                </a:spcAft>
              </a:pPr>
              <a:t>22</a:t>
            </a:fld>
            <a:endParaRPr lang="en-US" dirty="0">
              <a:solidFill>
                <a:schemeClr val="tx1">
                  <a:alpha val="60000"/>
                </a:schemeClr>
              </a:solidFill>
            </a:endParaRPr>
          </a:p>
        </p:txBody>
      </p:sp>
      <p:cxnSp>
        <p:nvCxnSpPr>
          <p:cNvPr id="65" name="Straight Connector 64">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89621" y="3610394"/>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07731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16345-0D24-3C0A-DB43-BC95061EEC9F}"/>
              </a:ext>
            </a:extLst>
          </p:cNvPr>
          <p:cNvSpPr>
            <a:spLocks noGrp="1"/>
          </p:cNvSpPr>
          <p:nvPr>
            <p:ph type="title"/>
          </p:nvPr>
        </p:nvSpPr>
        <p:spPr>
          <a:xfrm>
            <a:off x="457200" y="85258"/>
            <a:ext cx="8229600" cy="1143000"/>
          </a:xfrm>
        </p:spPr>
        <p:txBody>
          <a:bodyPr/>
          <a:lstStyle/>
          <a:p>
            <a:r>
              <a:rPr lang="en-US" dirty="0"/>
              <a:t>NOPD Overtime</a:t>
            </a:r>
          </a:p>
        </p:txBody>
      </p:sp>
      <p:sp>
        <p:nvSpPr>
          <p:cNvPr id="5" name="Text Placeholder 4">
            <a:extLst>
              <a:ext uri="{FF2B5EF4-FFF2-40B4-BE49-F238E27FC236}">
                <a16:creationId xmlns:a16="http://schemas.microsoft.com/office/drawing/2014/main" id="{52D71F3F-7015-CCFB-6ECD-52B457592E6A}"/>
              </a:ext>
            </a:extLst>
          </p:cNvPr>
          <p:cNvSpPr>
            <a:spLocks noGrp="1"/>
          </p:cNvSpPr>
          <p:nvPr>
            <p:ph type="body" sz="quarter" idx="3"/>
          </p:nvPr>
        </p:nvSpPr>
        <p:spPr>
          <a:xfrm>
            <a:off x="4051881" y="1028523"/>
            <a:ext cx="4840448" cy="411133"/>
          </a:xfrm>
        </p:spPr>
        <p:txBody>
          <a:bodyPr>
            <a:normAutofit fontScale="92500" lnSpcReduction="10000"/>
          </a:bodyPr>
          <a:lstStyle/>
          <a:p>
            <a:pPr algn="ctr"/>
            <a:r>
              <a:rPr lang="en-US" dirty="0"/>
              <a:t>Monitoring Overtime Usage Bi-weekly </a:t>
            </a:r>
          </a:p>
        </p:txBody>
      </p:sp>
      <p:graphicFrame>
        <p:nvGraphicFramePr>
          <p:cNvPr id="9" name="Content Placeholder 8">
            <a:extLst>
              <a:ext uri="{FF2B5EF4-FFF2-40B4-BE49-F238E27FC236}">
                <a16:creationId xmlns:a16="http://schemas.microsoft.com/office/drawing/2014/main" id="{6ABEF6A7-B79A-8E03-7D29-BACF80940EF8}"/>
              </a:ext>
            </a:extLst>
          </p:cNvPr>
          <p:cNvGraphicFramePr>
            <a:graphicFrameLocks noGrp="1"/>
          </p:cNvGraphicFramePr>
          <p:nvPr>
            <p:ph sz="quarter" idx="4"/>
            <p:extLst>
              <p:ext uri="{D42A27DB-BD31-4B8C-83A1-F6EECF244321}">
                <p14:modId xmlns:p14="http://schemas.microsoft.com/office/powerpoint/2010/main" val="88343540"/>
              </p:ext>
            </p:extLst>
          </p:nvPr>
        </p:nvGraphicFramePr>
        <p:xfrm>
          <a:off x="3892491" y="1450300"/>
          <a:ext cx="5029199" cy="4763948"/>
        </p:xfrm>
        <a:graphic>
          <a:graphicData uri="http://schemas.openxmlformats.org/drawingml/2006/table">
            <a:tbl>
              <a:tblPr>
                <a:tableStyleId>{5C22544A-7EE6-4342-B048-85BDC9FD1C3A}</a:tableStyleId>
              </a:tblPr>
              <a:tblGrid>
                <a:gridCol w="846498">
                  <a:extLst>
                    <a:ext uri="{9D8B030D-6E8A-4147-A177-3AD203B41FA5}">
                      <a16:colId xmlns:a16="http://schemas.microsoft.com/office/drawing/2014/main" val="913396752"/>
                    </a:ext>
                  </a:extLst>
                </a:gridCol>
                <a:gridCol w="726531">
                  <a:extLst>
                    <a:ext uri="{9D8B030D-6E8A-4147-A177-3AD203B41FA5}">
                      <a16:colId xmlns:a16="http://schemas.microsoft.com/office/drawing/2014/main" val="22956165"/>
                    </a:ext>
                  </a:extLst>
                </a:gridCol>
                <a:gridCol w="1078648">
                  <a:extLst>
                    <a:ext uri="{9D8B030D-6E8A-4147-A177-3AD203B41FA5}">
                      <a16:colId xmlns:a16="http://schemas.microsoft.com/office/drawing/2014/main" val="1999214716"/>
                    </a:ext>
                  </a:extLst>
                </a:gridCol>
                <a:gridCol w="1053001">
                  <a:extLst>
                    <a:ext uri="{9D8B030D-6E8A-4147-A177-3AD203B41FA5}">
                      <a16:colId xmlns:a16="http://schemas.microsoft.com/office/drawing/2014/main" val="701774941"/>
                    </a:ext>
                  </a:extLst>
                </a:gridCol>
                <a:gridCol w="1324521">
                  <a:extLst>
                    <a:ext uri="{9D8B030D-6E8A-4147-A177-3AD203B41FA5}">
                      <a16:colId xmlns:a16="http://schemas.microsoft.com/office/drawing/2014/main" val="3179267163"/>
                    </a:ext>
                  </a:extLst>
                </a:gridCol>
              </a:tblGrid>
              <a:tr h="167866">
                <a:tc>
                  <a:txBody>
                    <a:bodyPr/>
                    <a:lstStyle/>
                    <a:p>
                      <a:pPr algn="ctr" fontAlgn="b"/>
                      <a:r>
                        <a:rPr lang="en-US" sz="1000" b="1" u="none" strike="noStrike" dirty="0">
                          <a:effectLst/>
                        </a:rPr>
                        <a:t>PPE</a:t>
                      </a:r>
                      <a:endParaRPr lang="en-US" sz="1000" b="1" i="0" u="none" strike="noStrike" dirty="0">
                        <a:solidFill>
                          <a:srgbClr val="000000"/>
                        </a:solidFill>
                        <a:effectLst/>
                        <a:latin typeface="Calibri" panose="020F0502020204030204" pitchFamily="34" charset="0"/>
                      </a:endParaRPr>
                    </a:p>
                  </a:txBody>
                  <a:tcPr marL="4704" marR="4704" marT="4704" marB="0" anchor="b"/>
                </a:tc>
                <a:tc>
                  <a:txBody>
                    <a:bodyPr/>
                    <a:lstStyle/>
                    <a:p>
                      <a:pPr algn="ctr" fontAlgn="b"/>
                      <a:r>
                        <a:rPr lang="en-US" sz="1000" b="1" u="none" strike="noStrike" dirty="0">
                          <a:effectLst/>
                        </a:rPr>
                        <a:t>GF CODE</a:t>
                      </a:r>
                      <a:endParaRPr lang="en-US" sz="1000" b="1" i="0" u="none" strike="noStrike" dirty="0">
                        <a:solidFill>
                          <a:srgbClr val="000000"/>
                        </a:solidFill>
                        <a:effectLst/>
                        <a:latin typeface="Calibri" panose="020F0502020204030204" pitchFamily="34" charset="0"/>
                      </a:endParaRPr>
                    </a:p>
                  </a:txBody>
                  <a:tcPr marL="4704" marR="4704" marT="4704" marB="0" anchor="b"/>
                </a:tc>
                <a:tc>
                  <a:txBody>
                    <a:bodyPr/>
                    <a:lstStyle/>
                    <a:p>
                      <a:pPr algn="ctr" fontAlgn="b"/>
                      <a:r>
                        <a:rPr lang="en-US" sz="1000" b="1" u="none" strike="noStrike" dirty="0">
                          <a:effectLst/>
                        </a:rPr>
                        <a:t>OT GF EXPENDED</a:t>
                      </a:r>
                      <a:endParaRPr lang="en-US" sz="1000" b="1" i="0" u="none" strike="noStrike" dirty="0">
                        <a:solidFill>
                          <a:srgbClr val="000000"/>
                        </a:solidFill>
                        <a:effectLst/>
                        <a:latin typeface="Calibri" panose="020F0502020204030204" pitchFamily="34" charset="0"/>
                      </a:endParaRPr>
                    </a:p>
                  </a:txBody>
                  <a:tcPr marL="4704" marR="4704" marT="4704" marB="0" anchor="b"/>
                </a:tc>
                <a:tc>
                  <a:txBody>
                    <a:bodyPr/>
                    <a:lstStyle/>
                    <a:p>
                      <a:pPr algn="ctr" fontAlgn="b"/>
                      <a:r>
                        <a:rPr lang="en-US" sz="1000" b="1" u="none" strike="noStrike" dirty="0">
                          <a:effectLst/>
                        </a:rPr>
                        <a:t>BUDGETED AMT</a:t>
                      </a:r>
                      <a:endParaRPr lang="en-US" sz="1000" b="1" i="0" u="none" strike="noStrike" dirty="0">
                        <a:solidFill>
                          <a:srgbClr val="000000"/>
                        </a:solidFill>
                        <a:effectLst/>
                        <a:latin typeface="Calibri" panose="020F0502020204030204" pitchFamily="34" charset="0"/>
                      </a:endParaRPr>
                    </a:p>
                  </a:txBody>
                  <a:tcPr marL="4704" marR="4704" marT="4704" marB="0" anchor="b"/>
                </a:tc>
                <a:tc>
                  <a:txBody>
                    <a:bodyPr/>
                    <a:lstStyle/>
                    <a:p>
                      <a:pPr algn="ctr" fontAlgn="b"/>
                      <a:r>
                        <a:rPr lang="en-US" sz="1000" b="1" u="none" strike="noStrike" dirty="0">
                          <a:effectLst/>
                        </a:rPr>
                        <a:t> </a:t>
                      </a:r>
                      <a:endParaRPr lang="en-US" sz="1000" b="1" i="0" u="none" strike="noStrike" dirty="0">
                        <a:solidFill>
                          <a:srgbClr val="000000"/>
                        </a:solidFill>
                        <a:effectLst/>
                        <a:latin typeface="Calibri" panose="020F0502020204030204" pitchFamily="34" charset="0"/>
                      </a:endParaRPr>
                    </a:p>
                  </a:txBody>
                  <a:tcPr marL="4704" marR="4704" marT="4704" marB="0" anchor="b"/>
                </a:tc>
                <a:extLst>
                  <a:ext uri="{0D108BD9-81ED-4DB2-BD59-A6C34878D82A}">
                    <a16:rowId xmlns:a16="http://schemas.microsoft.com/office/drawing/2014/main" val="1518436653"/>
                  </a:ext>
                </a:extLst>
              </a:tr>
              <a:tr h="135298">
                <a:tc>
                  <a:txBody>
                    <a:bodyPr/>
                    <a:lstStyle/>
                    <a:p>
                      <a:pPr algn="l" fontAlgn="b"/>
                      <a:r>
                        <a:rPr lang="en-US" sz="800" u="none" strike="noStrike" dirty="0">
                          <a:effectLst/>
                        </a:rPr>
                        <a:t> </a:t>
                      </a:r>
                      <a:endParaRPr lang="en-US" sz="800" b="1" i="0" u="none" strike="noStrike" dirty="0">
                        <a:solidFill>
                          <a:srgbClr val="000000"/>
                        </a:solidFill>
                        <a:effectLst/>
                        <a:latin typeface="Calibri" panose="020F0502020204030204" pitchFamily="34" charset="0"/>
                      </a:endParaRPr>
                    </a:p>
                  </a:txBody>
                  <a:tcPr marL="4704" marR="4704" marT="4704" marB="0" anchor="b"/>
                </a:tc>
                <a:tc>
                  <a:txBody>
                    <a:bodyPr/>
                    <a:lstStyle/>
                    <a:p>
                      <a:pPr algn="l" fontAlgn="b"/>
                      <a:r>
                        <a:rPr lang="en-US" sz="800" u="none" strike="noStrike" dirty="0">
                          <a:effectLst/>
                        </a:rPr>
                        <a:t> </a:t>
                      </a:r>
                      <a:endParaRPr lang="en-US" sz="800" b="1"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800" u="none" strike="noStrike" dirty="0">
                          <a:effectLst/>
                        </a:rPr>
                        <a:t> </a:t>
                      </a:r>
                      <a:endParaRPr lang="en-US" sz="800" b="1"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1000" u="none" strike="noStrike" dirty="0">
                          <a:effectLst/>
                        </a:rPr>
                        <a:t>$23,000,000.00</a:t>
                      </a:r>
                      <a:endParaRPr lang="en-US" sz="1000" b="1" i="0" u="none" strike="noStrike" dirty="0">
                        <a:solidFill>
                          <a:srgbClr val="000000"/>
                        </a:solidFill>
                        <a:effectLst/>
                        <a:latin typeface="Calibri" panose="020F0502020204030204" pitchFamily="34" charset="0"/>
                      </a:endParaRPr>
                    </a:p>
                  </a:txBody>
                  <a:tcPr marL="4704" marR="4704" marT="4704" marB="0" anchor="b"/>
                </a:tc>
                <a:tc>
                  <a:txBody>
                    <a:bodyPr/>
                    <a:lstStyle/>
                    <a:p>
                      <a:pPr algn="l" fontAlgn="b"/>
                      <a:r>
                        <a:rPr lang="en-US" sz="1000" u="none" strike="noStrike" dirty="0">
                          <a:effectLst/>
                        </a:rPr>
                        <a:t> </a:t>
                      </a:r>
                      <a:endParaRPr lang="en-US" sz="1000" b="0" i="0" u="none" strike="noStrike" dirty="0">
                        <a:solidFill>
                          <a:srgbClr val="000000"/>
                        </a:solidFill>
                        <a:effectLst/>
                        <a:latin typeface="Calibri" panose="020F0502020204030204" pitchFamily="34" charset="0"/>
                      </a:endParaRPr>
                    </a:p>
                  </a:txBody>
                  <a:tcPr marL="4704" marR="4704" marT="4704" marB="0" anchor="b"/>
                </a:tc>
                <a:extLst>
                  <a:ext uri="{0D108BD9-81ED-4DB2-BD59-A6C34878D82A}">
                    <a16:rowId xmlns:a16="http://schemas.microsoft.com/office/drawing/2014/main" val="1453175290"/>
                  </a:ext>
                </a:extLst>
              </a:tr>
              <a:tr h="151582">
                <a:tc>
                  <a:txBody>
                    <a:bodyPr/>
                    <a:lstStyle/>
                    <a:p>
                      <a:pPr algn="l" fontAlgn="t"/>
                      <a:r>
                        <a:rPr lang="en-US" sz="900" u="none" strike="noStrike" dirty="0">
                          <a:effectLst/>
                        </a:rPr>
                        <a:t>1/10/2026</a:t>
                      </a:r>
                      <a:endParaRPr lang="en-US" sz="900" b="0" i="0" u="none" strike="noStrike" dirty="0">
                        <a:solidFill>
                          <a:srgbClr val="000000"/>
                        </a:solidFill>
                        <a:effectLst/>
                        <a:latin typeface="Calibri" panose="020F0502020204030204" pitchFamily="34" charset="0"/>
                      </a:endParaRPr>
                    </a:p>
                  </a:txBody>
                  <a:tcPr marR="4704" marT="4704" marB="0"/>
                </a:tc>
                <a:tc>
                  <a:txBody>
                    <a:bodyPr/>
                    <a:lstStyle/>
                    <a:p>
                      <a:pPr algn="r" fontAlgn="b"/>
                      <a:r>
                        <a:rPr lang="en-US" sz="900" u="none" strike="noStrike" dirty="0">
                          <a:effectLst/>
                        </a:rPr>
                        <a:t>6001020</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$1,215,238.52</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$21,784,761.48</a:t>
                      </a:r>
                      <a:endParaRPr lang="en-US" sz="900" b="1" i="0" u="none" strike="noStrike" dirty="0">
                        <a:solidFill>
                          <a:srgbClr val="000000"/>
                        </a:solidFill>
                        <a:effectLst/>
                        <a:latin typeface="Calibri" panose="020F0502020204030204" pitchFamily="34" charset="0"/>
                      </a:endParaRPr>
                    </a:p>
                  </a:txBody>
                  <a:tcPr marL="4704" marR="4704" marT="4704" marB="0" anchor="b"/>
                </a:tc>
                <a:tc>
                  <a:txBody>
                    <a:bodyPr/>
                    <a:lstStyle/>
                    <a:p>
                      <a:pPr algn="ctr" fontAlgn="b"/>
                      <a:r>
                        <a:rPr lang="en-US" sz="1000" b="1" u="none" strike="noStrike" dirty="0">
                          <a:solidFill>
                            <a:srgbClr val="FF0000"/>
                          </a:solidFill>
                          <a:effectLst/>
                        </a:rPr>
                        <a:t>New Year's/Sugar Bowl</a:t>
                      </a:r>
                      <a:endParaRPr lang="en-US" sz="1000" b="1" i="0" u="none" strike="noStrike" dirty="0">
                        <a:solidFill>
                          <a:srgbClr val="FF0000"/>
                        </a:solidFill>
                        <a:effectLst/>
                        <a:latin typeface="Calibri" panose="020F0502020204030204" pitchFamily="34" charset="0"/>
                      </a:endParaRPr>
                    </a:p>
                  </a:txBody>
                  <a:tcPr marL="4704" marR="4704" marT="4704" marB="0" anchor="b"/>
                </a:tc>
                <a:extLst>
                  <a:ext uri="{0D108BD9-81ED-4DB2-BD59-A6C34878D82A}">
                    <a16:rowId xmlns:a16="http://schemas.microsoft.com/office/drawing/2014/main" val="2927720865"/>
                  </a:ext>
                </a:extLst>
              </a:tr>
              <a:tr h="151582">
                <a:tc>
                  <a:txBody>
                    <a:bodyPr/>
                    <a:lstStyle/>
                    <a:p>
                      <a:pPr algn="l" fontAlgn="t"/>
                      <a:r>
                        <a:rPr lang="en-US" sz="900" u="none" strike="noStrike" dirty="0">
                          <a:effectLst/>
                        </a:rPr>
                        <a:t>1/24/2026</a:t>
                      </a:r>
                      <a:endParaRPr lang="en-US" sz="900" b="0" i="0" u="none" strike="noStrike" dirty="0">
                        <a:solidFill>
                          <a:srgbClr val="000000"/>
                        </a:solidFill>
                        <a:effectLst/>
                        <a:latin typeface="Calibri" panose="020F0502020204030204" pitchFamily="34" charset="0"/>
                      </a:endParaRPr>
                    </a:p>
                  </a:txBody>
                  <a:tcPr marR="4704" marT="4704" marB="0"/>
                </a:tc>
                <a:tc>
                  <a:txBody>
                    <a:bodyPr/>
                    <a:lstStyle/>
                    <a:p>
                      <a:pPr algn="r" fontAlgn="b"/>
                      <a:r>
                        <a:rPr lang="en-US" sz="900" u="none" strike="noStrike" dirty="0">
                          <a:effectLst/>
                        </a:rPr>
                        <a:t>6001020</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$589,044.13</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$21,195,717.35</a:t>
                      </a:r>
                      <a:endParaRPr lang="en-US" sz="900" b="1" i="0" u="none" strike="noStrike" dirty="0">
                        <a:solidFill>
                          <a:srgbClr val="000000"/>
                        </a:solidFill>
                        <a:effectLst/>
                        <a:latin typeface="Calibri" panose="020F0502020204030204" pitchFamily="34" charset="0"/>
                      </a:endParaRPr>
                    </a:p>
                  </a:txBody>
                  <a:tcPr marL="4704" marR="4704" marT="4704" marB="0" anchor="b"/>
                </a:tc>
                <a:tc>
                  <a:txBody>
                    <a:bodyPr/>
                    <a:lstStyle/>
                    <a:p>
                      <a:pPr algn="ctr" fontAlgn="b"/>
                      <a:r>
                        <a:rPr lang="en-US" sz="1000" b="1" u="none" strike="noStrike" dirty="0">
                          <a:solidFill>
                            <a:srgbClr val="FF0000"/>
                          </a:solidFill>
                          <a:effectLst/>
                        </a:rPr>
                        <a:t> MLK</a:t>
                      </a:r>
                      <a:endParaRPr lang="en-US" sz="1000" b="1" i="0" u="none" strike="noStrike" dirty="0">
                        <a:solidFill>
                          <a:srgbClr val="FF0000"/>
                        </a:solidFill>
                        <a:effectLst/>
                        <a:latin typeface="Calibri" panose="020F0502020204030204" pitchFamily="34" charset="0"/>
                      </a:endParaRPr>
                    </a:p>
                  </a:txBody>
                  <a:tcPr marL="4704" marR="4704" marT="4704" marB="0" anchor="b"/>
                </a:tc>
                <a:extLst>
                  <a:ext uri="{0D108BD9-81ED-4DB2-BD59-A6C34878D82A}">
                    <a16:rowId xmlns:a16="http://schemas.microsoft.com/office/drawing/2014/main" val="4192199259"/>
                  </a:ext>
                </a:extLst>
              </a:tr>
              <a:tr h="151582">
                <a:tc>
                  <a:txBody>
                    <a:bodyPr/>
                    <a:lstStyle/>
                    <a:p>
                      <a:pPr algn="l" fontAlgn="t"/>
                      <a:r>
                        <a:rPr lang="en-US" sz="900" u="none" strike="noStrike" dirty="0">
                          <a:effectLst/>
                        </a:rPr>
                        <a:t>2/7/2026</a:t>
                      </a:r>
                      <a:endParaRPr lang="en-US" sz="900" b="0" i="0" u="none" strike="noStrike" dirty="0">
                        <a:solidFill>
                          <a:srgbClr val="000000"/>
                        </a:solidFill>
                        <a:effectLst/>
                        <a:latin typeface="Calibri" panose="020F0502020204030204" pitchFamily="34" charset="0"/>
                      </a:endParaRPr>
                    </a:p>
                  </a:txBody>
                  <a:tcPr marR="4704" marT="4704" marB="0"/>
                </a:tc>
                <a:tc>
                  <a:txBody>
                    <a:bodyPr/>
                    <a:lstStyle/>
                    <a:p>
                      <a:pPr algn="r" fontAlgn="b"/>
                      <a:r>
                        <a:rPr lang="en-US" sz="900" u="none" strike="noStrike" dirty="0">
                          <a:effectLst/>
                        </a:rPr>
                        <a:t>6001020</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$840,341.89</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$20,355,375.46</a:t>
                      </a:r>
                      <a:endParaRPr lang="en-US" sz="900" b="1" i="0" u="none" strike="noStrike" dirty="0">
                        <a:solidFill>
                          <a:srgbClr val="000000"/>
                        </a:solidFill>
                        <a:effectLst/>
                        <a:latin typeface="Calibri" panose="020F0502020204030204" pitchFamily="34" charset="0"/>
                      </a:endParaRPr>
                    </a:p>
                  </a:txBody>
                  <a:tcPr marL="4704" marR="4704" marT="4704" marB="0" anchor="b"/>
                </a:tc>
                <a:tc>
                  <a:txBody>
                    <a:bodyPr/>
                    <a:lstStyle/>
                    <a:p>
                      <a:pPr algn="ctr" fontAlgn="b"/>
                      <a:r>
                        <a:rPr lang="en-US" sz="1000" b="1" u="none" strike="noStrike" dirty="0">
                          <a:solidFill>
                            <a:srgbClr val="FF0000"/>
                          </a:solidFill>
                          <a:effectLst/>
                        </a:rPr>
                        <a:t> MG</a:t>
                      </a:r>
                      <a:endParaRPr lang="en-US" sz="1000" b="1" i="0" u="none" strike="noStrike" dirty="0">
                        <a:solidFill>
                          <a:srgbClr val="FF0000"/>
                        </a:solidFill>
                        <a:effectLst/>
                        <a:latin typeface="Calibri" panose="020F0502020204030204" pitchFamily="34" charset="0"/>
                      </a:endParaRPr>
                    </a:p>
                  </a:txBody>
                  <a:tcPr marL="4704" marR="4704" marT="4704" marB="0" anchor="b"/>
                </a:tc>
                <a:extLst>
                  <a:ext uri="{0D108BD9-81ED-4DB2-BD59-A6C34878D82A}">
                    <a16:rowId xmlns:a16="http://schemas.microsoft.com/office/drawing/2014/main" val="4121841711"/>
                  </a:ext>
                </a:extLst>
              </a:tr>
              <a:tr h="151582">
                <a:tc>
                  <a:txBody>
                    <a:bodyPr/>
                    <a:lstStyle/>
                    <a:p>
                      <a:pPr algn="l" fontAlgn="t"/>
                      <a:r>
                        <a:rPr lang="en-US" sz="900" u="none" strike="noStrike" dirty="0">
                          <a:effectLst/>
                        </a:rPr>
                        <a:t>2/21/2026</a:t>
                      </a:r>
                      <a:endParaRPr lang="en-US" sz="900" b="0" i="0" u="none" strike="noStrike" dirty="0">
                        <a:solidFill>
                          <a:srgbClr val="000000"/>
                        </a:solidFill>
                        <a:effectLst/>
                        <a:latin typeface="Calibri" panose="020F0502020204030204" pitchFamily="34" charset="0"/>
                      </a:endParaRPr>
                    </a:p>
                  </a:txBody>
                  <a:tcPr marR="4704" marT="4704" marB="0"/>
                </a:tc>
                <a:tc>
                  <a:txBody>
                    <a:bodyPr/>
                    <a:lstStyle/>
                    <a:p>
                      <a:pPr algn="r" fontAlgn="b"/>
                      <a:r>
                        <a:rPr lang="en-US" sz="900" u="none" strike="noStrike" dirty="0">
                          <a:effectLst/>
                        </a:rPr>
                        <a:t>6001020</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$3,341,432.73</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$17,013,942.73</a:t>
                      </a:r>
                      <a:endParaRPr lang="en-US" sz="900" b="1" i="0" u="none" strike="noStrike" dirty="0">
                        <a:solidFill>
                          <a:srgbClr val="000000"/>
                        </a:solidFill>
                        <a:effectLst/>
                        <a:latin typeface="Calibri" panose="020F0502020204030204" pitchFamily="34" charset="0"/>
                      </a:endParaRPr>
                    </a:p>
                  </a:txBody>
                  <a:tcPr marL="4704" marR="4704" marT="4704" marB="0" anchor="b"/>
                </a:tc>
                <a:tc>
                  <a:txBody>
                    <a:bodyPr/>
                    <a:lstStyle/>
                    <a:p>
                      <a:pPr algn="ctr" fontAlgn="b"/>
                      <a:r>
                        <a:rPr lang="en-US" sz="1000" b="1" u="none" strike="noStrike" dirty="0">
                          <a:solidFill>
                            <a:srgbClr val="FF0000"/>
                          </a:solidFill>
                          <a:effectLst/>
                        </a:rPr>
                        <a:t> MG</a:t>
                      </a:r>
                      <a:endParaRPr lang="en-US" sz="1000" b="1" i="0" u="none" strike="noStrike" dirty="0">
                        <a:solidFill>
                          <a:srgbClr val="FF0000"/>
                        </a:solidFill>
                        <a:effectLst/>
                        <a:latin typeface="Calibri" panose="020F0502020204030204" pitchFamily="34" charset="0"/>
                      </a:endParaRPr>
                    </a:p>
                  </a:txBody>
                  <a:tcPr marL="4704" marR="4704" marT="4704" marB="0" anchor="b"/>
                </a:tc>
                <a:extLst>
                  <a:ext uri="{0D108BD9-81ED-4DB2-BD59-A6C34878D82A}">
                    <a16:rowId xmlns:a16="http://schemas.microsoft.com/office/drawing/2014/main" val="289960202"/>
                  </a:ext>
                </a:extLst>
              </a:tr>
              <a:tr h="151582">
                <a:tc>
                  <a:txBody>
                    <a:bodyPr/>
                    <a:lstStyle/>
                    <a:p>
                      <a:pPr algn="l" fontAlgn="t"/>
                      <a:r>
                        <a:rPr lang="en-US" sz="900" u="none" strike="noStrike" dirty="0">
                          <a:effectLst/>
                        </a:rPr>
                        <a:t>3/7/2026</a:t>
                      </a:r>
                      <a:endParaRPr lang="en-US" sz="900" b="0" i="0" u="none" strike="noStrike" dirty="0">
                        <a:solidFill>
                          <a:srgbClr val="000000"/>
                        </a:solidFill>
                        <a:effectLst/>
                        <a:latin typeface="Calibri" panose="020F0502020204030204" pitchFamily="34" charset="0"/>
                      </a:endParaRPr>
                    </a:p>
                  </a:txBody>
                  <a:tcPr marR="4704" marT="4704" marB="0"/>
                </a:tc>
                <a:tc>
                  <a:txBody>
                    <a:bodyPr/>
                    <a:lstStyle/>
                    <a:p>
                      <a:pPr algn="r" fontAlgn="b"/>
                      <a:r>
                        <a:rPr lang="en-US" sz="900" u="none" strike="noStrike" dirty="0">
                          <a:effectLst/>
                        </a:rPr>
                        <a:t>6001020</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$391,064.88</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$16,622,877.85</a:t>
                      </a:r>
                      <a:endParaRPr lang="en-US" sz="900" b="1" i="0" u="none" strike="noStrike" dirty="0">
                        <a:solidFill>
                          <a:srgbClr val="000000"/>
                        </a:solidFill>
                        <a:effectLst/>
                        <a:latin typeface="Calibri" panose="020F0502020204030204" pitchFamily="34" charset="0"/>
                      </a:endParaRPr>
                    </a:p>
                  </a:txBody>
                  <a:tcPr marL="4704" marR="4704" marT="4704" marB="0" anchor="b"/>
                </a:tc>
                <a:tc>
                  <a:txBody>
                    <a:bodyPr/>
                    <a:lstStyle/>
                    <a:p>
                      <a:pPr algn="ctr" fontAlgn="b"/>
                      <a:r>
                        <a:rPr lang="en-US" sz="1000" b="1" u="none" strike="noStrike" dirty="0">
                          <a:solidFill>
                            <a:srgbClr val="FF0000"/>
                          </a:solidFill>
                          <a:effectLst/>
                        </a:rPr>
                        <a:t> </a:t>
                      </a:r>
                      <a:endParaRPr lang="en-US" sz="1000" b="1" i="0" u="none" strike="noStrike" dirty="0">
                        <a:solidFill>
                          <a:srgbClr val="FF0000"/>
                        </a:solidFill>
                        <a:effectLst/>
                        <a:latin typeface="Calibri" panose="020F0502020204030204" pitchFamily="34" charset="0"/>
                      </a:endParaRPr>
                    </a:p>
                  </a:txBody>
                  <a:tcPr marL="4704" marR="4704" marT="4704" marB="0" anchor="b"/>
                </a:tc>
                <a:extLst>
                  <a:ext uri="{0D108BD9-81ED-4DB2-BD59-A6C34878D82A}">
                    <a16:rowId xmlns:a16="http://schemas.microsoft.com/office/drawing/2014/main" val="4020232026"/>
                  </a:ext>
                </a:extLst>
              </a:tr>
              <a:tr h="151582">
                <a:tc>
                  <a:txBody>
                    <a:bodyPr/>
                    <a:lstStyle/>
                    <a:p>
                      <a:pPr algn="l" fontAlgn="t"/>
                      <a:r>
                        <a:rPr lang="en-US" sz="900" u="none" strike="noStrike" dirty="0">
                          <a:effectLst/>
                        </a:rPr>
                        <a:t>3/21/2026</a:t>
                      </a:r>
                      <a:endParaRPr lang="en-US" sz="900" b="0" i="0" u="none" strike="noStrike" dirty="0">
                        <a:solidFill>
                          <a:srgbClr val="000000"/>
                        </a:solidFill>
                        <a:effectLst/>
                        <a:latin typeface="Calibri" panose="020F0502020204030204" pitchFamily="34" charset="0"/>
                      </a:endParaRPr>
                    </a:p>
                  </a:txBody>
                  <a:tcPr marR="4704" marT="4704" marB="0"/>
                </a:tc>
                <a:tc>
                  <a:txBody>
                    <a:bodyPr/>
                    <a:lstStyle/>
                    <a:p>
                      <a:pPr algn="r" fontAlgn="b"/>
                      <a:r>
                        <a:rPr lang="en-US" sz="900" u="none" strike="noStrike" dirty="0">
                          <a:effectLst/>
                        </a:rPr>
                        <a:t>6001020</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$391,218.27</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$16,231,659.58</a:t>
                      </a:r>
                      <a:endParaRPr lang="en-US" sz="900" b="1" i="0" u="none" strike="noStrike" dirty="0">
                        <a:solidFill>
                          <a:srgbClr val="000000"/>
                        </a:solidFill>
                        <a:effectLst/>
                        <a:latin typeface="Calibri" panose="020F0502020204030204" pitchFamily="34" charset="0"/>
                      </a:endParaRPr>
                    </a:p>
                  </a:txBody>
                  <a:tcPr marL="4704" marR="4704" marT="4704" marB="0" anchor="b"/>
                </a:tc>
                <a:tc>
                  <a:txBody>
                    <a:bodyPr/>
                    <a:lstStyle/>
                    <a:p>
                      <a:pPr algn="ctr" fontAlgn="b"/>
                      <a:r>
                        <a:rPr lang="en-US" sz="1000" b="1" u="none" strike="noStrike" dirty="0">
                          <a:solidFill>
                            <a:srgbClr val="FF0000"/>
                          </a:solidFill>
                          <a:effectLst/>
                        </a:rPr>
                        <a:t> </a:t>
                      </a:r>
                      <a:endParaRPr lang="en-US" sz="1000" b="1" i="0" u="none" strike="noStrike" dirty="0">
                        <a:solidFill>
                          <a:srgbClr val="FF0000"/>
                        </a:solidFill>
                        <a:effectLst/>
                        <a:latin typeface="Calibri" panose="020F0502020204030204" pitchFamily="34" charset="0"/>
                      </a:endParaRPr>
                    </a:p>
                  </a:txBody>
                  <a:tcPr marL="4704" marR="4704" marT="4704" marB="0" anchor="b"/>
                </a:tc>
                <a:extLst>
                  <a:ext uri="{0D108BD9-81ED-4DB2-BD59-A6C34878D82A}">
                    <a16:rowId xmlns:a16="http://schemas.microsoft.com/office/drawing/2014/main" val="103609817"/>
                  </a:ext>
                </a:extLst>
              </a:tr>
              <a:tr h="151582">
                <a:tc>
                  <a:txBody>
                    <a:bodyPr/>
                    <a:lstStyle/>
                    <a:p>
                      <a:pPr algn="l" fontAlgn="t"/>
                      <a:r>
                        <a:rPr lang="en-US" sz="900" u="none" strike="noStrike" dirty="0">
                          <a:effectLst/>
                        </a:rPr>
                        <a:t>4/4/2026</a:t>
                      </a:r>
                      <a:endParaRPr lang="en-US" sz="900" b="0" i="0" u="none" strike="noStrike" dirty="0">
                        <a:solidFill>
                          <a:srgbClr val="000000"/>
                        </a:solidFill>
                        <a:effectLst/>
                        <a:latin typeface="Calibri" panose="020F0502020204030204" pitchFamily="34" charset="0"/>
                      </a:endParaRPr>
                    </a:p>
                  </a:txBody>
                  <a:tcPr marR="4704" marT="4704" marB="0"/>
                </a:tc>
                <a:tc>
                  <a:txBody>
                    <a:bodyPr/>
                    <a:lstStyle/>
                    <a:p>
                      <a:pPr algn="r" fontAlgn="b"/>
                      <a:r>
                        <a:rPr lang="en-US" sz="900" u="none" strike="noStrike" dirty="0">
                          <a:effectLst/>
                        </a:rPr>
                        <a:t>6001020</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$503,102.94</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$15,728,556.64</a:t>
                      </a:r>
                      <a:endParaRPr lang="en-US" sz="900" b="1" i="0" u="none" strike="noStrike" dirty="0">
                        <a:solidFill>
                          <a:srgbClr val="000000"/>
                        </a:solidFill>
                        <a:effectLst/>
                        <a:latin typeface="Calibri" panose="020F0502020204030204" pitchFamily="34" charset="0"/>
                      </a:endParaRPr>
                    </a:p>
                  </a:txBody>
                  <a:tcPr marL="4704" marR="4704" marT="4704" marB="0" anchor="b"/>
                </a:tc>
                <a:tc>
                  <a:txBody>
                    <a:bodyPr/>
                    <a:lstStyle/>
                    <a:p>
                      <a:pPr algn="ctr" fontAlgn="b"/>
                      <a:r>
                        <a:rPr lang="en-US" sz="1000" b="1" u="none" strike="noStrike" dirty="0">
                          <a:solidFill>
                            <a:srgbClr val="FF0000"/>
                          </a:solidFill>
                          <a:effectLst/>
                        </a:rPr>
                        <a:t>Good Friday</a:t>
                      </a:r>
                      <a:endParaRPr lang="en-US" sz="1000" b="1" i="0" u="none" strike="noStrike" dirty="0">
                        <a:solidFill>
                          <a:srgbClr val="FF0000"/>
                        </a:solidFill>
                        <a:effectLst/>
                        <a:latin typeface="Calibri" panose="020F0502020204030204" pitchFamily="34" charset="0"/>
                      </a:endParaRPr>
                    </a:p>
                  </a:txBody>
                  <a:tcPr marL="4704" marR="4704" marT="4704" marB="0" anchor="b"/>
                </a:tc>
                <a:extLst>
                  <a:ext uri="{0D108BD9-81ED-4DB2-BD59-A6C34878D82A}">
                    <a16:rowId xmlns:a16="http://schemas.microsoft.com/office/drawing/2014/main" val="885318490"/>
                  </a:ext>
                </a:extLst>
              </a:tr>
              <a:tr h="151582">
                <a:tc>
                  <a:txBody>
                    <a:bodyPr/>
                    <a:lstStyle/>
                    <a:p>
                      <a:pPr algn="l" fontAlgn="t"/>
                      <a:r>
                        <a:rPr lang="en-US" sz="900" u="none" strike="noStrike" dirty="0">
                          <a:effectLst/>
                        </a:rPr>
                        <a:t>4/18/2026</a:t>
                      </a:r>
                      <a:endParaRPr lang="en-US" sz="900" b="0" i="0" u="none" strike="noStrike" dirty="0">
                        <a:solidFill>
                          <a:srgbClr val="000000"/>
                        </a:solidFill>
                        <a:effectLst/>
                        <a:latin typeface="Calibri" panose="020F0502020204030204" pitchFamily="34" charset="0"/>
                      </a:endParaRPr>
                    </a:p>
                  </a:txBody>
                  <a:tcPr marR="4704" marT="4704" marB="0"/>
                </a:tc>
                <a:tc>
                  <a:txBody>
                    <a:bodyPr/>
                    <a:lstStyle/>
                    <a:p>
                      <a:pPr algn="r" fontAlgn="b"/>
                      <a:r>
                        <a:rPr lang="en-US" sz="900" u="none" strike="noStrike" dirty="0">
                          <a:effectLst/>
                        </a:rPr>
                        <a:t>6001020</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$403,199.95</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$15,325,356.69</a:t>
                      </a:r>
                      <a:endParaRPr lang="en-US" sz="900" b="1" i="0" u="none" strike="noStrike" dirty="0">
                        <a:solidFill>
                          <a:srgbClr val="000000"/>
                        </a:solidFill>
                        <a:effectLst/>
                        <a:latin typeface="Calibri" panose="020F0502020204030204" pitchFamily="34" charset="0"/>
                      </a:endParaRPr>
                    </a:p>
                  </a:txBody>
                  <a:tcPr marL="4704" marR="4704" marT="4704" marB="0" anchor="b"/>
                </a:tc>
                <a:tc>
                  <a:txBody>
                    <a:bodyPr/>
                    <a:lstStyle/>
                    <a:p>
                      <a:pPr algn="ctr" fontAlgn="b"/>
                      <a:r>
                        <a:rPr lang="en-US" sz="1000" b="1" u="none" strike="noStrike" dirty="0">
                          <a:solidFill>
                            <a:srgbClr val="FF0000"/>
                          </a:solidFill>
                          <a:effectLst/>
                        </a:rPr>
                        <a:t> </a:t>
                      </a:r>
                      <a:endParaRPr lang="en-US" sz="1000" b="1" i="0" u="none" strike="noStrike" dirty="0">
                        <a:solidFill>
                          <a:srgbClr val="FF0000"/>
                        </a:solidFill>
                        <a:effectLst/>
                        <a:latin typeface="Calibri" panose="020F0502020204030204" pitchFamily="34" charset="0"/>
                      </a:endParaRPr>
                    </a:p>
                  </a:txBody>
                  <a:tcPr marL="4704" marR="4704" marT="4704" marB="0" anchor="b"/>
                </a:tc>
                <a:extLst>
                  <a:ext uri="{0D108BD9-81ED-4DB2-BD59-A6C34878D82A}">
                    <a16:rowId xmlns:a16="http://schemas.microsoft.com/office/drawing/2014/main" val="3519463079"/>
                  </a:ext>
                </a:extLst>
              </a:tr>
              <a:tr h="151582">
                <a:tc>
                  <a:txBody>
                    <a:bodyPr/>
                    <a:lstStyle/>
                    <a:p>
                      <a:pPr algn="l" fontAlgn="t"/>
                      <a:r>
                        <a:rPr lang="en-US" sz="900" u="none" strike="noStrike" dirty="0">
                          <a:effectLst/>
                        </a:rPr>
                        <a:t>5/2/2026</a:t>
                      </a:r>
                      <a:endParaRPr lang="en-US" sz="900" b="0" i="0" u="none" strike="noStrike" dirty="0">
                        <a:solidFill>
                          <a:srgbClr val="000000"/>
                        </a:solidFill>
                        <a:effectLst/>
                        <a:latin typeface="Calibri" panose="020F0502020204030204" pitchFamily="34" charset="0"/>
                      </a:endParaRPr>
                    </a:p>
                  </a:txBody>
                  <a:tcPr marR="4704" marT="4704" marB="0"/>
                </a:tc>
                <a:tc>
                  <a:txBody>
                    <a:bodyPr/>
                    <a:lstStyle/>
                    <a:p>
                      <a:pPr algn="r" fontAlgn="b"/>
                      <a:r>
                        <a:rPr lang="en-US" sz="900" u="none" strike="noStrike" dirty="0">
                          <a:effectLst/>
                        </a:rPr>
                        <a:t>6001020</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$453,604.33</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$14,871,752.36</a:t>
                      </a:r>
                      <a:endParaRPr lang="en-US" sz="900" b="1" i="0" u="none" strike="noStrike" dirty="0">
                        <a:solidFill>
                          <a:srgbClr val="000000"/>
                        </a:solidFill>
                        <a:effectLst/>
                        <a:latin typeface="Calibri" panose="020F0502020204030204" pitchFamily="34" charset="0"/>
                      </a:endParaRPr>
                    </a:p>
                  </a:txBody>
                  <a:tcPr marL="4704" marR="4704" marT="4704" marB="0" anchor="b"/>
                </a:tc>
                <a:tc>
                  <a:txBody>
                    <a:bodyPr/>
                    <a:lstStyle/>
                    <a:p>
                      <a:pPr algn="ctr" fontAlgn="b"/>
                      <a:r>
                        <a:rPr lang="en-US" sz="1000" b="1" u="none" strike="noStrike" dirty="0">
                          <a:solidFill>
                            <a:srgbClr val="FF0000"/>
                          </a:solidFill>
                          <a:effectLst/>
                        </a:rPr>
                        <a:t> </a:t>
                      </a:r>
                      <a:endParaRPr lang="en-US" sz="1000" b="1" i="0" u="none" strike="noStrike" dirty="0">
                        <a:solidFill>
                          <a:srgbClr val="FF0000"/>
                        </a:solidFill>
                        <a:effectLst/>
                        <a:latin typeface="Calibri" panose="020F0502020204030204" pitchFamily="34" charset="0"/>
                      </a:endParaRPr>
                    </a:p>
                  </a:txBody>
                  <a:tcPr marL="4704" marR="4704" marT="4704" marB="0" anchor="b"/>
                </a:tc>
                <a:extLst>
                  <a:ext uri="{0D108BD9-81ED-4DB2-BD59-A6C34878D82A}">
                    <a16:rowId xmlns:a16="http://schemas.microsoft.com/office/drawing/2014/main" val="3629624295"/>
                  </a:ext>
                </a:extLst>
              </a:tr>
              <a:tr h="151582">
                <a:tc>
                  <a:txBody>
                    <a:bodyPr/>
                    <a:lstStyle/>
                    <a:p>
                      <a:pPr algn="l" fontAlgn="t"/>
                      <a:r>
                        <a:rPr lang="en-US" sz="900" u="none" strike="noStrike" dirty="0">
                          <a:effectLst/>
                        </a:rPr>
                        <a:t>5/16/2026</a:t>
                      </a:r>
                      <a:endParaRPr lang="en-US" sz="900" b="0" i="0" u="none" strike="noStrike" dirty="0">
                        <a:solidFill>
                          <a:srgbClr val="000000"/>
                        </a:solidFill>
                        <a:effectLst/>
                        <a:latin typeface="Calibri" panose="020F0502020204030204" pitchFamily="34" charset="0"/>
                      </a:endParaRPr>
                    </a:p>
                  </a:txBody>
                  <a:tcPr marR="4704" marT="4704" marB="0"/>
                </a:tc>
                <a:tc>
                  <a:txBody>
                    <a:bodyPr/>
                    <a:lstStyle/>
                    <a:p>
                      <a:pPr algn="r" fontAlgn="b"/>
                      <a:r>
                        <a:rPr lang="en-US" sz="900" u="none" strike="noStrike" dirty="0">
                          <a:effectLst/>
                        </a:rPr>
                        <a:t>6001020</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$369,673.21</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$14,502,079.15</a:t>
                      </a:r>
                      <a:endParaRPr lang="en-US" sz="900" b="1" i="0" u="none" strike="noStrike" dirty="0">
                        <a:solidFill>
                          <a:srgbClr val="000000"/>
                        </a:solidFill>
                        <a:effectLst/>
                        <a:latin typeface="Calibri" panose="020F0502020204030204" pitchFamily="34" charset="0"/>
                      </a:endParaRPr>
                    </a:p>
                  </a:txBody>
                  <a:tcPr marL="4704" marR="4704" marT="4704" marB="0" anchor="b"/>
                </a:tc>
                <a:tc>
                  <a:txBody>
                    <a:bodyPr/>
                    <a:lstStyle/>
                    <a:p>
                      <a:pPr algn="ctr" fontAlgn="b"/>
                      <a:r>
                        <a:rPr lang="en-US" sz="1000" b="1" u="none" strike="noStrike" dirty="0">
                          <a:solidFill>
                            <a:srgbClr val="FF0000"/>
                          </a:solidFill>
                          <a:effectLst/>
                        </a:rPr>
                        <a:t> </a:t>
                      </a:r>
                      <a:endParaRPr lang="en-US" sz="1000" b="1" i="0" u="none" strike="noStrike" dirty="0">
                        <a:solidFill>
                          <a:srgbClr val="FF0000"/>
                        </a:solidFill>
                        <a:effectLst/>
                        <a:latin typeface="Calibri" panose="020F0502020204030204" pitchFamily="34" charset="0"/>
                      </a:endParaRPr>
                    </a:p>
                  </a:txBody>
                  <a:tcPr marL="4704" marR="4704" marT="4704" marB="0" anchor="b"/>
                </a:tc>
                <a:extLst>
                  <a:ext uri="{0D108BD9-81ED-4DB2-BD59-A6C34878D82A}">
                    <a16:rowId xmlns:a16="http://schemas.microsoft.com/office/drawing/2014/main" val="383008944"/>
                  </a:ext>
                </a:extLst>
              </a:tr>
              <a:tr h="197170">
                <a:tc>
                  <a:txBody>
                    <a:bodyPr/>
                    <a:lstStyle/>
                    <a:p>
                      <a:pPr algn="l" fontAlgn="t"/>
                      <a:r>
                        <a:rPr lang="en-US" sz="900" u="none" strike="noStrike" dirty="0">
                          <a:effectLst/>
                        </a:rPr>
                        <a:t>5/30/2026</a:t>
                      </a:r>
                      <a:endParaRPr lang="en-US" sz="900" b="0" i="0" u="none" strike="noStrike" dirty="0">
                        <a:solidFill>
                          <a:srgbClr val="000000"/>
                        </a:solidFill>
                        <a:effectLst/>
                        <a:latin typeface="Calibri" panose="020F0502020204030204" pitchFamily="34" charset="0"/>
                      </a:endParaRPr>
                    </a:p>
                  </a:txBody>
                  <a:tcPr marR="4704" marT="4704" marB="0"/>
                </a:tc>
                <a:tc>
                  <a:txBody>
                    <a:bodyPr/>
                    <a:lstStyle/>
                    <a:p>
                      <a:pPr algn="r" fontAlgn="b"/>
                      <a:r>
                        <a:rPr lang="en-US" sz="900" u="none" strike="noStrike" dirty="0">
                          <a:effectLst/>
                        </a:rPr>
                        <a:t>6001020</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$457,025.89</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$14,045,053.26</a:t>
                      </a:r>
                      <a:endParaRPr lang="en-US" sz="900" b="1" i="0" u="none" strike="noStrike" dirty="0">
                        <a:solidFill>
                          <a:srgbClr val="000000"/>
                        </a:solidFill>
                        <a:effectLst/>
                        <a:latin typeface="Calibri" panose="020F0502020204030204" pitchFamily="34" charset="0"/>
                      </a:endParaRPr>
                    </a:p>
                  </a:txBody>
                  <a:tcPr marL="4704" marR="4704" marT="4704" marB="0" anchor="b"/>
                </a:tc>
                <a:tc>
                  <a:txBody>
                    <a:bodyPr/>
                    <a:lstStyle/>
                    <a:p>
                      <a:pPr algn="ctr" fontAlgn="b"/>
                      <a:r>
                        <a:rPr lang="en-US" sz="1000" b="1" u="none" strike="noStrike" dirty="0">
                          <a:solidFill>
                            <a:srgbClr val="FF0000"/>
                          </a:solidFill>
                          <a:effectLst/>
                        </a:rPr>
                        <a:t>Memorial Day</a:t>
                      </a:r>
                      <a:endParaRPr lang="en-US" sz="1000" b="1" i="0" u="none" strike="noStrike" dirty="0">
                        <a:solidFill>
                          <a:srgbClr val="FF0000"/>
                        </a:solidFill>
                        <a:effectLst/>
                        <a:latin typeface="Calibri" panose="020F0502020204030204" pitchFamily="34" charset="0"/>
                      </a:endParaRPr>
                    </a:p>
                  </a:txBody>
                  <a:tcPr marL="4704" marR="4704" marT="4704" marB="0" anchor="b"/>
                </a:tc>
                <a:extLst>
                  <a:ext uri="{0D108BD9-81ED-4DB2-BD59-A6C34878D82A}">
                    <a16:rowId xmlns:a16="http://schemas.microsoft.com/office/drawing/2014/main" val="2357331139"/>
                  </a:ext>
                </a:extLst>
              </a:tr>
              <a:tr h="151582">
                <a:tc>
                  <a:txBody>
                    <a:bodyPr/>
                    <a:lstStyle/>
                    <a:p>
                      <a:pPr algn="l" fontAlgn="t"/>
                      <a:r>
                        <a:rPr lang="en-US" sz="900" u="none" strike="noStrike" dirty="0">
                          <a:effectLst/>
                        </a:rPr>
                        <a:t>6/13/2026</a:t>
                      </a:r>
                      <a:endParaRPr lang="en-US" sz="900" b="0" i="0" u="none" strike="noStrike" dirty="0">
                        <a:solidFill>
                          <a:srgbClr val="000000"/>
                        </a:solidFill>
                        <a:effectLst/>
                        <a:latin typeface="Calibri" panose="020F0502020204030204" pitchFamily="34" charset="0"/>
                      </a:endParaRPr>
                    </a:p>
                  </a:txBody>
                  <a:tcPr marR="4704" marT="4704" marB="0"/>
                </a:tc>
                <a:tc>
                  <a:txBody>
                    <a:bodyPr/>
                    <a:lstStyle/>
                    <a:p>
                      <a:pPr algn="r" fontAlgn="b"/>
                      <a:r>
                        <a:rPr lang="en-US" sz="900" u="none" strike="noStrike" dirty="0">
                          <a:effectLst/>
                        </a:rPr>
                        <a:t>6001020</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$0.00</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$14,045,053.26</a:t>
                      </a:r>
                      <a:endParaRPr lang="en-US" sz="900" b="1" i="0" u="none" strike="noStrike" dirty="0">
                        <a:solidFill>
                          <a:srgbClr val="000000"/>
                        </a:solidFill>
                        <a:effectLst/>
                        <a:latin typeface="Calibri" panose="020F0502020204030204" pitchFamily="34" charset="0"/>
                      </a:endParaRPr>
                    </a:p>
                  </a:txBody>
                  <a:tcPr marL="4704" marR="4704" marT="4704" marB="0" anchor="b"/>
                </a:tc>
                <a:tc>
                  <a:txBody>
                    <a:bodyPr/>
                    <a:lstStyle/>
                    <a:p>
                      <a:pPr algn="ctr" fontAlgn="b"/>
                      <a:r>
                        <a:rPr lang="en-US" sz="1000" b="1" u="none" strike="noStrike" dirty="0">
                          <a:solidFill>
                            <a:srgbClr val="FF0000"/>
                          </a:solidFill>
                          <a:effectLst/>
                        </a:rPr>
                        <a:t> </a:t>
                      </a:r>
                      <a:endParaRPr lang="en-US" sz="1000" b="1" i="0" u="none" strike="noStrike" dirty="0">
                        <a:solidFill>
                          <a:srgbClr val="FF0000"/>
                        </a:solidFill>
                        <a:effectLst/>
                        <a:latin typeface="Calibri" panose="020F0502020204030204" pitchFamily="34" charset="0"/>
                      </a:endParaRPr>
                    </a:p>
                  </a:txBody>
                  <a:tcPr marL="4704" marR="4704" marT="4704" marB="0" anchor="b"/>
                </a:tc>
                <a:extLst>
                  <a:ext uri="{0D108BD9-81ED-4DB2-BD59-A6C34878D82A}">
                    <a16:rowId xmlns:a16="http://schemas.microsoft.com/office/drawing/2014/main" val="1976411879"/>
                  </a:ext>
                </a:extLst>
              </a:tr>
              <a:tr h="151582">
                <a:tc>
                  <a:txBody>
                    <a:bodyPr/>
                    <a:lstStyle/>
                    <a:p>
                      <a:pPr algn="l" fontAlgn="t"/>
                      <a:r>
                        <a:rPr lang="en-US" sz="900" u="none" strike="noStrike" dirty="0">
                          <a:effectLst/>
                        </a:rPr>
                        <a:t>6/27/2026</a:t>
                      </a:r>
                      <a:endParaRPr lang="en-US" sz="900" b="0" i="0" u="none" strike="noStrike" dirty="0">
                        <a:solidFill>
                          <a:srgbClr val="000000"/>
                        </a:solidFill>
                        <a:effectLst/>
                        <a:latin typeface="Calibri" panose="020F0502020204030204" pitchFamily="34" charset="0"/>
                      </a:endParaRPr>
                    </a:p>
                  </a:txBody>
                  <a:tcPr marR="4704" marT="4704" marB="0"/>
                </a:tc>
                <a:tc>
                  <a:txBody>
                    <a:bodyPr/>
                    <a:lstStyle/>
                    <a:p>
                      <a:pPr algn="r" fontAlgn="b"/>
                      <a:r>
                        <a:rPr lang="en-US" sz="900" u="none" strike="noStrike" dirty="0">
                          <a:effectLst/>
                        </a:rPr>
                        <a:t>6001020</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$0.00</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$14,045,053.26</a:t>
                      </a:r>
                      <a:endParaRPr lang="en-US" sz="900" b="1" i="0" u="none" strike="noStrike" dirty="0">
                        <a:solidFill>
                          <a:srgbClr val="000000"/>
                        </a:solidFill>
                        <a:effectLst/>
                        <a:latin typeface="Calibri" panose="020F0502020204030204" pitchFamily="34" charset="0"/>
                      </a:endParaRPr>
                    </a:p>
                  </a:txBody>
                  <a:tcPr marL="4704" marR="4704" marT="4704" marB="0" anchor="b"/>
                </a:tc>
                <a:tc>
                  <a:txBody>
                    <a:bodyPr/>
                    <a:lstStyle/>
                    <a:p>
                      <a:pPr algn="ctr" fontAlgn="b"/>
                      <a:r>
                        <a:rPr lang="en-US" sz="1000" b="1" u="none" strike="noStrike" dirty="0">
                          <a:solidFill>
                            <a:srgbClr val="FF0000"/>
                          </a:solidFill>
                          <a:effectLst/>
                        </a:rPr>
                        <a:t> </a:t>
                      </a:r>
                      <a:endParaRPr lang="en-US" sz="1000" b="1" i="0" u="none" strike="noStrike" dirty="0">
                        <a:solidFill>
                          <a:srgbClr val="FF0000"/>
                        </a:solidFill>
                        <a:effectLst/>
                        <a:latin typeface="Calibri" panose="020F0502020204030204" pitchFamily="34" charset="0"/>
                      </a:endParaRPr>
                    </a:p>
                  </a:txBody>
                  <a:tcPr marL="4704" marR="4704" marT="4704" marB="0" anchor="b"/>
                </a:tc>
                <a:extLst>
                  <a:ext uri="{0D108BD9-81ED-4DB2-BD59-A6C34878D82A}">
                    <a16:rowId xmlns:a16="http://schemas.microsoft.com/office/drawing/2014/main" val="324050775"/>
                  </a:ext>
                </a:extLst>
              </a:tr>
              <a:tr h="151582">
                <a:tc>
                  <a:txBody>
                    <a:bodyPr/>
                    <a:lstStyle/>
                    <a:p>
                      <a:pPr algn="l" fontAlgn="t"/>
                      <a:r>
                        <a:rPr lang="en-US" sz="900" u="none" strike="noStrike" dirty="0">
                          <a:effectLst/>
                        </a:rPr>
                        <a:t>7/11/2026</a:t>
                      </a:r>
                      <a:endParaRPr lang="en-US" sz="900" b="0" i="0" u="none" strike="noStrike" dirty="0">
                        <a:solidFill>
                          <a:srgbClr val="000000"/>
                        </a:solidFill>
                        <a:effectLst/>
                        <a:latin typeface="Calibri" panose="020F0502020204030204" pitchFamily="34" charset="0"/>
                      </a:endParaRPr>
                    </a:p>
                  </a:txBody>
                  <a:tcPr marR="4704" marT="4704" marB="0"/>
                </a:tc>
                <a:tc>
                  <a:txBody>
                    <a:bodyPr/>
                    <a:lstStyle/>
                    <a:p>
                      <a:pPr algn="r" fontAlgn="b"/>
                      <a:r>
                        <a:rPr lang="en-US" sz="900" u="none" strike="noStrike" dirty="0">
                          <a:effectLst/>
                        </a:rPr>
                        <a:t>6001020</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$0.00</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$14,045,053.26</a:t>
                      </a:r>
                      <a:endParaRPr lang="en-US" sz="900" b="1" i="0" u="none" strike="noStrike" dirty="0">
                        <a:solidFill>
                          <a:srgbClr val="000000"/>
                        </a:solidFill>
                        <a:effectLst/>
                        <a:latin typeface="Calibri" panose="020F0502020204030204" pitchFamily="34" charset="0"/>
                      </a:endParaRPr>
                    </a:p>
                  </a:txBody>
                  <a:tcPr marL="4704" marR="4704" marT="4704" marB="0" anchor="b"/>
                </a:tc>
                <a:tc>
                  <a:txBody>
                    <a:bodyPr/>
                    <a:lstStyle/>
                    <a:p>
                      <a:pPr algn="ctr" fontAlgn="b"/>
                      <a:r>
                        <a:rPr lang="en-US" sz="1000" b="1" u="none" strike="noStrike" dirty="0">
                          <a:solidFill>
                            <a:srgbClr val="FF0000"/>
                          </a:solidFill>
                          <a:effectLst/>
                        </a:rPr>
                        <a:t>4th of July</a:t>
                      </a:r>
                      <a:endParaRPr lang="en-US" sz="1000" b="1" i="0" u="none" strike="noStrike" dirty="0">
                        <a:solidFill>
                          <a:srgbClr val="FF0000"/>
                        </a:solidFill>
                        <a:effectLst/>
                        <a:latin typeface="Calibri" panose="020F0502020204030204" pitchFamily="34" charset="0"/>
                      </a:endParaRPr>
                    </a:p>
                  </a:txBody>
                  <a:tcPr marL="4704" marR="4704" marT="4704" marB="0" anchor="b"/>
                </a:tc>
                <a:extLst>
                  <a:ext uri="{0D108BD9-81ED-4DB2-BD59-A6C34878D82A}">
                    <a16:rowId xmlns:a16="http://schemas.microsoft.com/office/drawing/2014/main" val="3410630501"/>
                  </a:ext>
                </a:extLst>
              </a:tr>
              <a:tr h="151582">
                <a:tc>
                  <a:txBody>
                    <a:bodyPr/>
                    <a:lstStyle/>
                    <a:p>
                      <a:pPr algn="l" fontAlgn="t"/>
                      <a:r>
                        <a:rPr lang="en-US" sz="900" u="none" strike="noStrike" dirty="0">
                          <a:effectLst/>
                        </a:rPr>
                        <a:t>7/25/2026</a:t>
                      </a:r>
                      <a:endParaRPr lang="en-US" sz="900" b="0" i="0" u="none" strike="noStrike" dirty="0">
                        <a:solidFill>
                          <a:srgbClr val="000000"/>
                        </a:solidFill>
                        <a:effectLst/>
                        <a:latin typeface="Calibri" panose="020F0502020204030204" pitchFamily="34" charset="0"/>
                      </a:endParaRPr>
                    </a:p>
                  </a:txBody>
                  <a:tcPr marR="4704" marT="4704" marB="0"/>
                </a:tc>
                <a:tc>
                  <a:txBody>
                    <a:bodyPr/>
                    <a:lstStyle/>
                    <a:p>
                      <a:pPr algn="r" fontAlgn="b"/>
                      <a:r>
                        <a:rPr lang="en-US" sz="900" u="none" strike="noStrike" dirty="0">
                          <a:effectLst/>
                        </a:rPr>
                        <a:t>6001020</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$0.00</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$14,045,053.26</a:t>
                      </a:r>
                      <a:endParaRPr lang="en-US" sz="900" b="1" i="0" u="none" strike="noStrike" dirty="0">
                        <a:solidFill>
                          <a:srgbClr val="000000"/>
                        </a:solidFill>
                        <a:effectLst/>
                        <a:latin typeface="Calibri" panose="020F0502020204030204" pitchFamily="34" charset="0"/>
                      </a:endParaRPr>
                    </a:p>
                  </a:txBody>
                  <a:tcPr marL="4704" marR="4704" marT="4704" marB="0" anchor="b"/>
                </a:tc>
                <a:tc>
                  <a:txBody>
                    <a:bodyPr/>
                    <a:lstStyle/>
                    <a:p>
                      <a:pPr algn="ctr" fontAlgn="b"/>
                      <a:r>
                        <a:rPr lang="en-US" sz="1000" b="1" u="none" strike="noStrike" dirty="0">
                          <a:solidFill>
                            <a:srgbClr val="FF0000"/>
                          </a:solidFill>
                          <a:effectLst/>
                        </a:rPr>
                        <a:t> </a:t>
                      </a:r>
                      <a:endParaRPr lang="en-US" sz="1000" b="1" i="0" u="none" strike="noStrike" dirty="0">
                        <a:solidFill>
                          <a:srgbClr val="FF0000"/>
                        </a:solidFill>
                        <a:effectLst/>
                        <a:latin typeface="Calibri" panose="020F0502020204030204" pitchFamily="34" charset="0"/>
                      </a:endParaRPr>
                    </a:p>
                  </a:txBody>
                  <a:tcPr marL="4704" marR="4704" marT="4704" marB="0" anchor="b"/>
                </a:tc>
                <a:extLst>
                  <a:ext uri="{0D108BD9-81ED-4DB2-BD59-A6C34878D82A}">
                    <a16:rowId xmlns:a16="http://schemas.microsoft.com/office/drawing/2014/main" val="3897142515"/>
                  </a:ext>
                </a:extLst>
              </a:tr>
              <a:tr h="151582">
                <a:tc>
                  <a:txBody>
                    <a:bodyPr/>
                    <a:lstStyle/>
                    <a:p>
                      <a:pPr algn="l" fontAlgn="t"/>
                      <a:r>
                        <a:rPr lang="en-US" sz="900" u="none" strike="noStrike" dirty="0">
                          <a:effectLst/>
                        </a:rPr>
                        <a:t>8/8/2026</a:t>
                      </a:r>
                      <a:endParaRPr lang="en-US" sz="900" b="0" i="0" u="none" strike="noStrike" dirty="0">
                        <a:solidFill>
                          <a:srgbClr val="000000"/>
                        </a:solidFill>
                        <a:effectLst/>
                        <a:latin typeface="Calibri" panose="020F0502020204030204" pitchFamily="34" charset="0"/>
                      </a:endParaRPr>
                    </a:p>
                  </a:txBody>
                  <a:tcPr marR="4704" marT="4704" marB="0"/>
                </a:tc>
                <a:tc>
                  <a:txBody>
                    <a:bodyPr/>
                    <a:lstStyle/>
                    <a:p>
                      <a:pPr algn="r" fontAlgn="b"/>
                      <a:r>
                        <a:rPr lang="en-US" sz="900" u="none" strike="noStrike" dirty="0">
                          <a:effectLst/>
                        </a:rPr>
                        <a:t>6001020</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$0.00</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$14,045,053.26</a:t>
                      </a:r>
                      <a:endParaRPr lang="en-US" sz="900" b="1" i="0" u="none" strike="noStrike" dirty="0">
                        <a:solidFill>
                          <a:srgbClr val="000000"/>
                        </a:solidFill>
                        <a:effectLst/>
                        <a:latin typeface="Calibri" panose="020F0502020204030204" pitchFamily="34" charset="0"/>
                      </a:endParaRPr>
                    </a:p>
                  </a:txBody>
                  <a:tcPr marL="4704" marR="4704" marT="4704" marB="0" anchor="b"/>
                </a:tc>
                <a:tc>
                  <a:txBody>
                    <a:bodyPr/>
                    <a:lstStyle/>
                    <a:p>
                      <a:pPr algn="ctr" fontAlgn="b"/>
                      <a:r>
                        <a:rPr lang="en-US" sz="1000" b="1" u="none" strike="noStrike" dirty="0">
                          <a:solidFill>
                            <a:srgbClr val="FF0000"/>
                          </a:solidFill>
                          <a:effectLst/>
                        </a:rPr>
                        <a:t> </a:t>
                      </a:r>
                      <a:endParaRPr lang="en-US" sz="1000" b="1" i="0" u="none" strike="noStrike" dirty="0">
                        <a:solidFill>
                          <a:srgbClr val="FF0000"/>
                        </a:solidFill>
                        <a:effectLst/>
                        <a:latin typeface="Calibri" panose="020F0502020204030204" pitchFamily="34" charset="0"/>
                      </a:endParaRPr>
                    </a:p>
                  </a:txBody>
                  <a:tcPr marL="4704" marR="4704" marT="4704" marB="0" anchor="b"/>
                </a:tc>
                <a:extLst>
                  <a:ext uri="{0D108BD9-81ED-4DB2-BD59-A6C34878D82A}">
                    <a16:rowId xmlns:a16="http://schemas.microsoft.com/office/drawing/2014/main" val="1195801"/>
                  </a:ext>
                </a:extLst>
              </a:tr>
              <a:tr h="151582">
                <a:tc>
                  <a:txBody>
                    <a:bodyPr/>
                    <a:lstStyle/>
                    <a:p>
                      <a:pPr algn="l" fontAlgn="t"/>
                      <a:r>
                        <a:rPr lang="en-US" sz="900" u="none" strike="noStrike" dirty="0">
                          <a:effectLst/>
                        </a:rPr>
                        <a:t>8/22/2026</a:t>
                      </a:r>
                      <a:endParaRPr lang="en-US" sz="900" b="0" i="0" u="none" strike="noStrike" dirty="0">
                        <a:solidFill>
                          <a:srgbClr val="000000"/>
                        </a:solidFill>
                        <a:effectLst/>
                        <a:latin typeface="Calibri" panose="020F0502020204030204" pitchFamily="34" charset="0"/>
                      </a:endParaRPr>
                    </a:p>
                  </a:txBody>
                  <a:tcPr marR="4704" marT="4704" marB="0"/>
                </a:tc>
                <a:tc>
                  <a:txBody>
                    <a:bodyPr/>
                    <a:lstStyle/>
                    <a:p>
                      <a:pPr algn="r" fontAlgn="b"/>
                      <a:r>
                        <a:rPr lang="en-US" sz="900" u="none" strike="noStrike" dirty="0">
                          <a:effectLst/>
                        </a:rPr>
                        <a:t>6001020</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$0.00</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$14,045,053.26</a:t>
                      </a:r>
                      <a:endParaRPr lang="en-US" sz="900" b="1" i="0" u="none" strike="noStrike" dirty="0">
                        <a:solidFill>
                          <a:srgbClr val="000000"/>
                        </a:solidFill>
                        <a:effectLst/>
                        <a:latin typeface="Calibri" panose="020F0502020204030204" pitchFamily="34" charset="0"/>
                      </a:endParaRPr>
                    </a:p>
                  </a:txBody>
                  <a:tcPr marL="4704" marR="4704" marT="4704" marB="0" anchor="b"/>
                </a:tc>
                <a:tc>
                  <a:txBody>
                    <a:bodyPr/>
                    <a:lstStyle/>
                    <a:p>
                      <a:pPr algn="ctr" fontAlgn="b"/>
                      <a:r>
                        <a:rPr lang="en-US" sz="1000" b="1" u="none" strike="noStrike" dirty="0">
                          <a:solidFill>
                            <a:srgbClr val="FF0000"/>
                          </a:solidFill>
                          <a:effectLst/>
                        </a:rPr>
                        <a:t> </a:t>
                      </a:r>
                      <a:endParaRPr lang="en-US" sz="1000" b="1" i="0" u="none" strike="noStrike" dirty="0">
                        <a:solidFill>
                          <a:srgbClr val="FF0000"/>
                        </a:solidFill>
                        <a:effectLst/>
                        <a:latin typeface="Calibri" panose="020F0502020204030204" pitchFamily="34" charset="0"/>
                      </a:endParaRPr>
                    </a:p>
                  </a:txBody>
                  <a:tcPr marL="4704" marR="4704" marT="4704" marB="0" anchor="b"/>
                </a:tc>
                <a:extLst>
                  <a:ext uri="{0D108BD9-81ED-4DB2-BD59-A6C34878D82A}">
                    <a16:rowId xmlns:a16="http://schemas.microsoft.com/office/drawing/2014/main" val="1466173561"/>
                  </a:ext>
                </a:extLst>
              </a:tr>
              <a:tr h="151582">
                <a:tc>
                  <a:txBody>
                    <a:bodyPr/>
                    <a:lstStyle/>
                    <a:p>
                      <a:pPr algn="l" fontAlgn="t"/>
                      <a:r>
                        <a:rPr lang="en-US" sz="900" u="none" strike="noStrike" dirty="0">
                          <a:effectLst/>
                        </a:rPr>
                        <a:t>9/5/2026</a:t>
                      </a:r>
                      <a:endParaRPr lang="en-US" sz="900" b="0" i="0" u="none" strike="noStrike" dirty="0">
                        <a:solidFill>
                          <a:srgbClr val="000000"/>
                        </a:solidFill>
                        <a:effectLst/>
                        <a:latin typeface="Calibri" panose="020F0502020204030204" pitchFamily="34" charset="0"/>
                      </a:endParaRPr>
                    </a:p>
                  </a:txBody>
                  <a:tcPr marR="4704" marT="4704" marB="0"/>
                </a:tc>
                <a:tc>
                  <a:txBody>
                    <a:bodyPr/>
                    <a:lstStyle/>
                    <a:p>
                      <a:pPr algn="r" fontAlgn="b"/>
                      <a:r>
                        <a:rPr lang="en-US" sz="900" u="none" strike="noStrike" dirty="0">
                          <a:effectLst/>
                        </a:rPr>
                        <a:t>6001020</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$0.00</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$14,045,053.26</a:t>
                      </a:r>
                      <a:endParaRPr lang="en-US" sz="900" b="1" i="0" u="none" strike="noStrike" dirty="0">
                        <a:solidFill>
                          <a:srgbClr val="000000"/>
                        </a:solidFill>
                        <a:effectLst/>
                        <a:latin typeface="Calibri" panose="020F0502020204030204" pitchFamily="34" charset="0"/>
                      </a:endParaRPr>
                    </a:p>
                  </a:txBody>
                  <a:tcPr marL="4704" marR="4704" marT="4704" marB="0" anchor="b"/>
                </a:tc>
                <a:tc>
                  <a:txBody>
                    <a:bodyPr/>
                    <a:lstStyle/>
                    <a:p>
                      <a:pPr algn="ctr" fontAlgn="b"/>
                      <a:r>
                        <a:rPr lang="en-US" sz="1000" b="1" u="none" strike="noStrike" dirty="0">
                          <a:solidFill>
                            <a:srgbClr val="FF0000"/>
                          </a:solidFill>
                          <a:effectLst/>
                        </a:rPr>
                        <a:t> </a:t>
                      </a:r>
                      <a:endParaRPr lang="en-US" sz="1000" b="1" i="0" u="none" strike="noStrike" dirty="0">
                        <a:solidFill>
                          <a:srgbClr val="FF0000"/>
                        </a:solidFill>
                        <a:effectLst/>
                        <a:latin typeface="Calibri" panose="020F0502020204030204" pitchFamily="34" charset="0"/>
                      </a:endParaRPr>
                    </a:p>
                  </a:txBody>
                  <a:tcPr marL="4704" marR="4704" marT="4704" marB="0" anchor="b"/>
                </a:tc>
                <a:extLst>
                  <a:ext uri="{0D108BD9-81ED-4DB2-BD59-A6C34878D82A}">
                    <a16:rowId xmlns:a16="http://schemas.microsoft.com/office/drawing/2014/main" val="1640017417"/>
                  </a:ext>
                </a:extLst>
              </a:tr>
              <a:tr h="151582">
                <a:tc>
                  <a:txBody>
                    <a:bodyPr/>
                    <a:lstStyle/>
                    <a:p>
                      <a:pPr algn="l" fontAlgn="t"/>
                      <a:r>
                        <a:rPr lang="en-US" sz="900" u="none" strike="noStrike" dirty="0">
                          <a:effectLst/>
                        </a:rPr>
                        <a:t>9/19/2026</a:t>
                      </a:r>
                      <a:endParaRPr lang="en-US" sz="900" b="0" i="0" u="none" strike="noStrike" dirty="0">
                        <a:solidFill>
                          <a:srgbClr val="000000"/>
                        </a:solidFill>
                        <a:effectLst/>
                        <a:latin typeface="Calibri" panose="020F0502020204030204" pitchFamily="34" charset="0"/>
                      </a:endParaRPr>
                    </a:p>
                  </a:txBody>
                  <a:tcPr marR="4704" marT="4704" marB="0"/>
                </a:tc>
                <a:tc>
                  <a:txBody>
                    <a:bodyPr/>
                    <a:lstStyle/>
                    <a:p>
                      <a:pPr algn="r" fontAlgn="b"/>
                      <a:r>
                        <a:rPr lang="en-US" sz="900" u="none" strike="noStrike" dirty="0">
                          <a:effectLst/>
                        </a:rPr>
                        <a:t>6001020</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$0.00</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$14,045,053.26</a:t>
                      </a:r>
                      <a:endParaRPr lang="en-US" sz="900" b="1" i="0" u="none" strike="noStrike" dirty="0">
                        <a:solidFill>
                          <a:srgbClr val="000000"/>
                        </a:solidFill>
                        <a:effectLst/>
                        <a:latin typeface="Calibri" panose="020F0502020204030204" pitchFamily="34" charset="0"/>
                      </a:endParaRPr>
                    </a:p>
                  </a:txBody>
                  <a:tcPr marL="4704" marR="4704" marT="4704" marB="0" anchor="b"/>
                </a:tc>
                <a:tc>
                  <a:txBody>
                    <a:bodyPr/>
                    <a:lstStyle/>
                    <a:p>
                      <a:pPr algn="ctr" fontAlgn="b"/>
                      <a:r>
                        <a:rPr lang="en-US" sz="1000" b="1" u="none" strike="noStrike" dirty="0">
                          <a:solidFill>
                            <a:srgbClr val="FF0000"/>
                          </a:solidFill>
                          <a:effectLst/>
                        </a:rPr>
                        <a:t>Labor Day </a:t>
                      </a:r>
                      <a:endParaRPr lang="en-US" sz="1000" b="1" i="0" u="none" strike="noStrike" dirty="0">
                        <a:solidFill>
                          <a:srgbClr val="FF0000"/>
                        </a:solidFill>
                        <a:effectLst/>
                        <a:latin typeface="Calibri" panose="020F0502020204030204" pitchFamily="34" charset="0"/>
                      </a:endParaRPr>
                    </a:p>
                  </a:txBody>
                  <a:tcPr marL="4704" marR="4704" marT="4704" marB="0" anchor="b"/>
                </a:tc>
                <a:extLst>
                  <a:ext uri="{0D108BD9-81ED-4DB2-BD59-A6C34878D82A}">
                    <a16:rowId xmlns:a16="http://schemas.microsoft.com/office/drawing/2014/main" val="4000045065"/>
                  </a:ext>
                </a:extLst>
              </a:tr>
              <a:tr h="151582">
                <a:tc>
                  <a:txBody>
                    <a:bodyPr/>
                    <a:lstStyle/>
                    <a:p>
                      <a:pPr algn="l" fontAlgn="t"/>
                      <a:r>
                        <a:rPr lang="en-US" sz="900" u="none" strike="noStrike" dirty="0">
                          <a:effectLst/>
                        </a:rPr>
                        <a:t>10/3/2026</a:t>
                      </a:r>
                      <a:endParaRPr lang="en-US" sz="900" b="0" i="0" u="none" strike="noStrike" dirty="0">
                        <a:solidFill>
                          <a:srgbClr val="000000"/>
                        </a:solidFill>
                        <a:effectLst/>
                        <a:latin typeface="Calibri" panose="020F0502020204030204" pitchFamily="34" charset="0"/>
                      </a:endParaRPr>
                    </a:p>
                  </a:txBody>
                  <a:tcPr marR="4704" marT="4704" marB="0"/>
                </a:tc>
                <a:tc>
                  <a:txBody>
                    <a:bodyPr/>
                    <a:lstStyle/>
                    <a:p>
                      <a:pPr algn="r" fontAlgn="b"/>
                      <a:r>
                        <a:rPr lang="en-US" sz="900" u="none" strike="noStrike" dirty="0">
                          <a:effectLst/>
                        </a:rPr>
                        <a:t>6001020</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$0.00</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$14,045,053.26</a:t>
                      </a:r>
                      <a:endParaRPr lang="en-US" sz="900" b="1" i="0" u="none" strike="noStrike" dirty="0">
                        <a:solidFill>
                          <a:srgbClr val="000000"/>
                        </a:solidFill>
                        <a:effectLst/>
                        <a:latin typeface="Calibri" panose="020F0502020204030204" pitchFamily="34" charset="0"/>
                      </a:endParaRPr>
                    </a:p>
                  </a:txBody>
                  <a:tcPr marL="4704" marR="4704" marT="4704" marB="0" anchor="b"/>
                </a:tc>
                <a:tc>
                  <a:txBody>
                    <a:bodyPr/>
                    <a:lstStyle/>
                    <a:p>
                      <a:pPr algn="ctr" fontAlgn="b"/>
                      <a:r>
                        <a:rPr lang="en-US" sz="1000" b="1" u="none" strike="noStrike" dirty="0">
                          <a:solidFill>
                            <a:srgbClr val="FF0000"/>
                          </a:solidFill>
                          <a:effectLst/>
                        </a:rPr>
                        <a:t> </a:t>
                      </a:r>
                      <a:endParaRPr lang="en-US" sz="1000" b="1" i="0" u="none" strike="noStrike" dirty="0">
                        <a:solidFill>
                          <a:srgbClr val="FF0000"/>
                        </a:solidFill>
                        <a:effectLst/>
                        <a:latin typeface="Calibri" panose="020F0502020204030204" pitchFamily="34" charset="0"/>
                      </a:endParaRPr>
                    </a:p>
                  </a:txBody>
                  <a:tcPr marL="4704" marR="4704" marT="4704" marB="0" anchor="b"/>
                </a:tc>
                <a:extLst>
                  <a:ext uri="{0D108BD9-81ED-4DB2-BD59-A6C34878D82A}">
                    <a16:rowId xmlns:a16="http://schemas.microsoft.com/office/drawing/2014/main" val="3661461341"/>
                  </a:ext>
                </a:extLst>
              </a:tr>
              <a:tr h="151582">
                <a:tc>
                  <a:txBody>
                    <a:bodyPr/>
                    <a:lstStyle/>
                    <a:p>
                      <a:pPr algn="l" fontAlgn="t"/>
                      <a:r>
                        <a:rPr lang="en-US" sz="900" u="none" strike="noStrike" dirty="0">
                          <a:effectLst/>
                        </a:rPr>
                        <a:t>10/17/2026</a:t>
                      </a:r>
                      <a:endParaRPr lang="en-US" sz="900" b="0" i="0" u="none" strike="noStrike" dirty="0">
                        <a:solidFill>
                          <a:srgbClr val="000000"/>
                        </a:solidFill>
                        <a:effectLst/>
                        <a:latin typeface="Calibri" panose="020F0502020204030204" pitchFamily="34" charset="0"/>
                      </a:endParaRPr>
                    </a:p>
                  </a:txBody>
                  <a:tcPr marR="4704" marT="4704" marB="0"/>
                </a:tc>
                <a:tc>
                  <a:txBody>
                    <a:bodyPr/>
                    <a:lstStyle/>
                    <a:p>
                      <a:pPr algn="r" fontAlgn="b"/>
                      <a:r>
                        <a:rPr lang="en-US" sz="900" u="none" strike="noStrike" dirty="0">
                          <a:effectLst/>
                        </a:rPr>
                        <a:t>6001020</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$0.00</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$14,045,053.26</a:t>
                      </a:r>
                      <a:endParaRPr lang="en-US" sz="900" b="1" i="0" u="none" strike="noStrike" dirty="0">
                        <a:solidFill>
                          <a:srgbClr val="000000"/>
                        </a:solidFill>
                        <a:effectLst/>
                        <a:latin typeface="Calibri" panose="020F0502020204030204" pitchFamily="34" charset="0"/>
                      </a:endParaRPr>
                    </a:p>
                  </a:txBody>
                  <a:tcPr marL="4704" marR="4704" marT="4704" marB="0" anchor="b"/>
                </a:tc>
                <a:tc>
                  <a:txBody>
                    <a:bodyPr/>
                    <a:lstStyle/>
                    <a:p>
                      <a:pPr algn="ctr" fontAlgn="b"/>
                      <a:r>
                        <a:rPr lang="en-US" sz="1000" b="1" u="none" strike="noStrike" dirty="0">
                          <a:solidFill>
                            <a:srgbClr val="FF0000"/>
                          </a:solidFill>
                          <a:effectLst/>
                        </a:rPr>
                        <a:t>Indigenous</a:t>
                      </a:r>
                      <a:endParaRPr lang="en-US" sz="1000" b="1" i="0" u="none" strike="noStrike" dirty="0">
                        <a:solidFill>
                          <a:srgbClr val="FF0000"/>
                        </a:solidFill>
                        <a:effectLst/>
                        <a:latin typeface="Calibri" panose="020F0502020204030204" pitchFamily="34" charset="0"/>
                      </a:endParaRPr>
                    </a:p>
                  </a:txBody>
                  <a:tcPr marL="4704" marR="4704" marT="4704" marB="0" anchor="b"/>
                </a:tc>
                <a:extLst>
                  <a:ext uri="{0D108BD9-81ED-4DB2-BD59-A6C34878D82A}">
                    <a16:rowId xmlns:a16="http://schemas.microsoft.com/office/drawing/2014/main" val="3396622556"/>
                  </a:ext>
                </a:extLst>
              </a:tr>
              <a:tr h="151582">
                <a:tc>
                  <a:txBody>
                    <a:bodyPr/>
                    <a:lstStyle/>
                    <a:p>
                      <a:pPr algn="l" fontAlgn="t"/>
                      <a:r>
                        <a:rPr lang="en-US" sz="900" u="none" strike="noStrike" dirty="0">
                          <a:effectLst/>
                        </a:rPr>
                        <a:t>10/31/2026</a:t>
                      </a:r>
                      <a:endParaRPr lang="en-US" sz="900" b="0" i="0" u="none" strike="noStrike" dirty="0">
                        <a:solidFill>
                          <a:srgbClr val="000000"/>
                        </a:solidFill>
                        <a:effectLst/>
                        <a:latin typeface="Calibri" panose="020F0502020204030204" pitchFamily="34" charset="0"/>
                      </a:endParaRPr>
                    </a:p>
                  </a:txBody>
                  <a:tcPr marR="4704" marT="4704" marB="0"/>
                </a:tc>
                <a:tc>
                  <a:txBody>
                    <a:bodyPr/>
                    <a:lstStyle/>
                    <a:p>
                      <a:pPr algn="r" fontAlgn="b"/>
                      <a:r>
                        <a:rPr lang="en-US" sz="900" u="none" strike="noStrike" dirty="0">
                          <a:effectLst/>
                        </a:rPr>
                        <a:t>6001020</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$0.00</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$14,045,053.26</a:t>
                      </a:r>
                      <a:endParaRPr lang="en-US" sz="900" b="1" i="0" u="none" strike="noStrike" dirty="0">
                        <a:solidFill>
                          <a:srgbClr val="000000"/>
                        </a:solidFill>
                        <a:effectLst/>
                        <a:latin typeface="Calibri" panose="020F0502020204030204" pitchFamily="34" charset="0"/>
                      </a:endParaRPr>
                    </a:p>
                  </a:txBody>
                  <a:tcPr marL="4704" marR="4704" marT="4704" marB="0" anchor="b"/>
                </a:tc>
                <a:tc>
                  <a:txBody>
                    <a:bodyPr/>
                    <a:lstStyle/>
                    <a:p>
                      <a:pPr algn="ctr" fontAlgn="b"/>
                      <a:r>
                        <a:rPr lang="en-US" sz="1000" b="1" u="none" strike="noStrike" dirty="0">
                          <a:solidFill>
                            <a:srgbClr val="FF0000"/>
                          </a:solidFill>
                          <a:effectLst/>
                        </a:rPr>
                        <a:t> </a:t>
                      </a:r>
                      <a:endParaRPr lang="en-US" sz="1000" b="1" i="0" u="none" strike="noStrike" dirty="0">
                        <a:solidFill>
                          <a:srgbClr val="FF0000"/>
                        </a:solidFill>
                        <a:effectLst/>
                        <a:latin typeface="Calibri" panose="020F0502020204030204" pitchFamily="34" charset="0"/>
                      </a:endParaRPr>
                    </a:p>
                  </a:txBody>
                  <a:tcPr marL="4704" marR="4704" marT="4704" marB="0" anchor="b"/>
                </a:tc>
                <a:extLst>
                  <a:ext uri="{0D108BD9-81ED-4DB2-BD59-A6C34878D82A}">
                    <a16:rowId xmlns:a16="http://schemas.microsoft.com/office/drawing/2014/main" val="846996289"/>
                  </a:ext>
                </a:extLst>
              </a:tr>
              <a:tr h="151582">
                <a:tc>
                  <a:txBody>
                    <a:bodyPr/>
                    <a:lstStyle/>
                    <a:p>
                      <a:pPr algn="l" fontAlgn="t"/>
                      <a:r>
                        <a:rPr lang="en-US" sz="900" u="none" strike="noStrike" dirty="0">
                          <a:effectLst/>
                        </a:rPr>
                        <a:t>11/14/2026</a:t>
                      </a:r>
                      <a:endParaRPr lang="en-US" sz="900" b="0" i="0" u="none" strike="noStrike" dirty="0">
                        <a:solidFill>
                          <a:srgbClr val="000000"/>
                        </a:solidFill>
                        <a:effectLst/>
                        <a:latin typeface="Calibri" panose="020F0502020204030204" pitchFamily="34" charset="0"/>
                      </a:endParaRPr>
                    </a:p>
                  </a:txBody>
                  <a:tcPr marR="4704" marT="4704" marB="0"/>
                </a:tc>
                <a:tc>
                  <a:txBody>
                    <a:bodyPr/>
                    <a:lstStyle/>
                    <a:p>
                      <a:pPr algn="r" fontAlgn="b"/>
                      <a:r>
                        <a:rPr lang="en-US" sz="900" u="none" strike="noStrike" dirty="0">
                          <a:effectLst/>
                        </a:rPr>
                        <a:t>6001020</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$0.00</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$14,045,053.26</a:t>
                      </a:r>
                      <a:endParaRPr lang="en-US" sz="900" b="1" i="0" u="none" strike="noStrike" dirty="0">
                        <a:solidFill>
                          <a:srgbClr val="000000"/>
                        </a:solidFill>
                        <a:effectLst/>
                        <a:latin typeface="Calibri" panose="020F0502020204030204" pitchFamily="34" charset="0"/>
                      </a:endParaRPr>
                    </a:p>
                  </a:txBody>
                  <a:tcPr marL="4704" marR="4704" marT="4704" marB="0" anchor="b"/>
                </a:tc>
                <a:tc>
                  <a:txBody>
                    <a:bodyPr/>
                    <a:lstStyle/>
                    <a:p>
                      <a:pPr algn="ctr" fontAlgn="b"/>
                      <a:r>
                        <a:rPr lang="en-US" sz="1000" b="1" u="none" strike="noStrike" dirty="0">
                          <a:solidFill>
                            <a:srgbClr val="FF0000"/>
                          </a:solidFill>
                          <a:effectLst/>
                        </a:rPr>
                        <a:t> </a:t>
                      </a:r>
                      <a:endParaRPr lang="en-US" sz="1000" b="1" i="0" u="none" strike="noStrike" dirty="0">
                        <a:solidFill>
                          <a:srgbClr val="FF0000"/>
                        </a:solidFill>
                        <a:effectLst/>
                        <a:latin typeface="Calibri" panose="020F0502020204030204" pitchFamily="34" charset="0"/>
                      </a:endParaRPr>
                    </a:p>
                  </a:txBody>
                  <a:tcPr marL="4704" marR="4704" marT="4704" marB="0" anchor="b"/>
                </a:tc>
                <a:extLst>
                  <a:ext uri="{0D108BD9-81ED-4DB2-BD59-A6C34878D82A}">
                    <a16:rowId xmlns:a16="http://schemas.microsoft.com/office/drawing/2014/main" val="3865838135"/>
                  </a:ext>
                </a:extLst>
              </a:tr>
              <a:tr h="151582">
                <a:tc>
                  <a:txBody>
                    <a:bodyPr/>
                    <a:lstStyle/>
                    <a:p>
                      <a:pPr algn="l" fontAlgn="t"/>
                      <a:r>
                        <a:rPr lang="en-US" sz="900" u="none" strike="noStrike" dirty="0">
                          <a:effectLst/>
                        </a:rPr>
                        <a:t>11/28/2026</a:t>
                      </a:r>
                      <a:endParaRPr lang="en-US" sz="900" b="0" i="0" u="none" strike="noStrike" dirty="0">
                        <a:solidFill>
                          <a:srgbClr val="000000"/>
                        </a:solidFill>
                        <a:effectLst/>
                        <a:latin typeface="Calibri" panose="020F0502020204030204" pitchFamily="34" charset="0"/>
                      </a:endParaRPr>
                    </a:p>
                  </a:txBody>
                  <a:tcPr marR="4704" marT="4704" marB="0"/>
                </a:tc>
                <a:tc>
                  <a:txBody>
                    <a:bodyPr/>
                    <a:lstStyle/>
                    <a:p>
                      <a:pPr algn="r" fontAlgn="b"/>
                      <a:r>
                        <a:rPr lang="en-US" sz="900" u="none" strike="noStrike" dirty="0">
                          <a:effectLst/>
                        </a:rPr>
                        <a:t>6001020</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$0.00</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$14,045,053.26</a:t>
                      </a:r>
                      <a:endParaRPr lang="en-US" sz="900" b="1" i="0" u="none" strike="noStrike" dirty="0">
                        <a:solidFill>
                          <a:srgbClr val="000000"/>
                        </a:solidFill>
                        <a:effectLst/>
                        <a:latin typeface="Calibri" panose="020F0502020204030204" pitchFamily="34" charset="0"/>
                      </a:endParaRPr>
                    </a:p>
                  </a:txBody>
                  <a:tcPr marL="4704" marR="4704" marT="4704" marB="0" anchor="b"/>
                </a:tc>
                <a:tc>
                  <a:txBody>
                    <a:bodyPr/>
                    <a:lstStyle/>
                    <a:p>
                      <a:pPr algn="ctr" fontAlgn="b"/>
                      <a:r>
                        <a:rPr lang="en-US" sz="1000" b="1" u="none" strike="noStrike" dirty="0">
                          <a:solidFill>
                            <a:srgbClr val="FF0000"/>
                          </a:solidFill>
                          <a:effectLst/>
                        </a:rPr>
                        <a:t>Thanksgiving</a:t>
                      </a:r>
                      <a:endParaRPr lang="en-US" sz="1000" b="1" i="0" u="none" strike="noStrike" dirty="0">
                        <a:solidFill>
                          <a:srgbClr val="FF0000"/>
                        </a:solidFill>
                        <a:effectLst/>
                        <a:latin typeface="Calibri" panose="020F0502020204030204" pitchFamily="34" charset="0"/>
                      </a:endParaRPr>
                    </a:p>
                  </a:txBody>
                  <a:tcPr marL="4704" marR="4704" marT="4704" marB="0" anchor="b"/>
                </a:tc>
                <a:extLst>
                  <a:ext uri="{0D108BD9-81ED-4DB2-BD59-A6C34878D82A}">
                    <a16:rowId xmlns:a16="http://schemas.microsoft.com/office/drawing/2014/main" val="1852343388"/>
                  </a:ext>
                </a:extLst>
              </a:tr>
              <a:tr h="151582">
                <a:tc>
                  <a:txBody>
                    <a:bodyPr/>
                    <a:lstStyle/>
                    <a:p>
                      <a:pPr algn="l" fontAlgn="t"/>
                      <a:r>
                        <a:rPr lang="en-US" sz="900" u="none" strike="noStrike" dirty="0">
                          <a:effectLst/>
                        </a:rPr>
                        <a:t>12/12/2026</a:t>
                      </a:r>
                      <a:endParaRPr lang="en-US" sz="900" b="0" i="0" u="none" strike="noStrike" dirty="0">
                        <a:solidFill>
                          <a:srgbClr val="000000"/>
                        </a:solidFill>
                        <a:effectLst/>
                        <a:latin typeface="Calibri" panose="020F0502020204030204" pitchFamily="34" charset="0"/>
                      </a:endParaRPr>
                    </a:p>
                  </a:txBody>
                  <a:tcPr marR="4704" marT="4704" marB="0"/>
                </a:tc>
                <a:tc>
                  <a:txBody>
                    <a:bodyPr/>
                    <a:lstStyle/>
                    <a:p>
                      <a:pPr algn="r" fontAlgn="b"/>
                      <a:r>
                        <a:rPr lang="en-US" sz="900" u="none" strike="noStrike" dirty="0">
                          <a:effectLst/>
                        </a:rPr>
                        <a:t>6001020</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$0.00</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$14,045,053.26</a:t>
                      </a:r>
                      <a:endParaRPr lang="en-US" sz="900" b="1" i="0" u="none" strike="noStrike" dirty="0">
                        <a:solidFill>
                          <a:srgbClr val="000000"/>
                        </a:solidFill>
                        <a:effectLst/>
                        <a:latin typeface="Calibri" panose="020F0502020204030204" pitchFamily="34" charset="0"/>
                      </a:endParaRPr>
                    </a:p>
                  </a:txBody>
                  <a:tcPr marL="4704" marR="4704" marT="4704" marB="0" anchor="b"/>
                </a:tc>
                <a:tc>
                  <a:txBody>
                    <a:bodyPr/>
                    <a:lstStyle/>
                    <a:p>
                      <a:pPr algn="ctr" fontAlgn="b"/>
                      <a:r>
                        <a:rPr lang="en-US" sz="1000" b="1" u="none" strike="noStrike" dirty="0">
                          <a:solidFill>
                            <a:srgbClr val="FF0000"/>
                          </a:solidFill>
                          <a:effectLst/>
                        </a:rPr>
                        <a:t> </a:t>
                      </a:r>
                      <a:endParaRPr lang="en-US" sz="1000" b="1" i="0" u="none" strike="noStrike" dirty="0">
                        <a:solidFill>
                          <a:srgbClr val="FF0000"/>
                        </a:solidFill>
                        <a:effectLst/>
                        <a:latin typeface="Calibri" panose="020F0502020204030204" pitchFamily="34" charset="0"/>
                      </a:endParaRPr>
                    </a:p>
                  </a:txBody>
                  <a:tcPr marL="4704" marR="4704" marT="4704" marB="0" anchor="b"/>
                </a:tc>
                <a:extLst>
                  <a:ext uri="{0D108BD9-81ED-4DB2-BD59-A6C34878D82A}">
                    <a16:rowId xmlns:a16="http://schemas.microsoft.com/office/drawing/2014/main" val="1558072776"/>
                  </a:ext>
                </a:extLst>
              </a:tr>
              <a:tr h="151582">
                <a:tc>
                  <a:txBody>
                    <a:bodyPr/>
                    <a:lstStyle/>
                    <a:p>
                      <a:pPr algn="l" fontAlgn="t"/>
                      <a:r>
                        <a:rPr lang="en-US" sz="900" u="none" strike="noStrike" dirty="0">
                          <a:effectLst/>
                        </a:rPr>
                        <a:t>12/26/2026</a:t>
                      </a:r>
                      <a:endParaRPr lang="en-US" sz="900" b="0" i="0" u="none" strike="noStrike" dirty="0">
                        <a:solidFill>
                          <a:srgbClr val="000000"/>
                        </a:solidFill>
                        <a:effectLst/>
                        <a:latin typeface="Calibri" panose="020F0502020204030204" pitchFamily="34" charset="0"/>
                      </a:endParaRPr>
                    </a:p>
                  </a:txBody>
                  <a:tcPr marR="4704" marT="4704" marB="0"/>
                </a:tc>
                <a:tc>
                  <a:txBody>
                    <a:bodyPr/>
                    <a:lstStyle/>
                    <a:p>
                      <a:pPr algn="r" fontAlgn="b"/>
                      <a:r>
                        <a:rPr lang="en-US" sz="900" u="none" strike="noStrike" dirty="0">
                          <a:effectLst/>
                        </a:rPr>
                        <a:t>6001020</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$0.00</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$14,045,053.26</a:t>
                      </a:r>
                      <a:endParaRPr lang="en-US" sz="900" b="1" i="0" u="none" strike="noStrike" dirty="0">
                        <a:solidFill>
                          <a:srgbClr val="000000"/>
                        </a:solidFill>
                        <a:effectLst/>
                        <a:latin typeface="Calibri" panose="020F0502020204030204" pitchFamily="34" charset="0"/>
                      </a:endParaRPr>
                    </a:p>
                  </a:txBody>
                  <a:tcPr marL="4704" marR="4704" marT="4704" marB="0" anchor="b"/>
                </a:tc>
                <a:tc>
                  <a:txBody>
                    <a:bodyPr/>
                    <a:lstStyle/>
                    <a:p>
                      <a:pPr algn="ctr" fontAlgn="b"/>
                      <a:r>
                        <a:rPr lang="en-US" sz="1000" b="1" u="none" strike="noStrike" dirty="0">
                          <a:solidFill>
                            <a:srgbClr val="FF0000"/>
                          </a:solidFill>
                          <a:effectLst/>
                        </a:rPr>
                        <a:t>Xmas</a:t>
                      </a:r>
                      <a:endParaRPr lang="en-US" sz="1000" b="1" i="0" u="none" strike="noStrike" dirty="0">
                        <a:solidFill>
                          <a:srgbClr val="FF0000"/>
                        </a:solidFill>
                        <a:effectLst/>
                        <a:latin typeface="Calibri" panose="020F0502020204030204" pitchFamily="34" charset="0"/>
                      </a:endParaRPr>
                    </a:p>
                  </a:txBody>
                  <a:tcPr marL="4704" marR="4704" marT="4704" marB="0" anchor="b"/>
                </a:tc>
                <a:extLst>
                  <a:ext uri="{0D108BD9-81ED-4DB2-BD59-A6C34878D82A}">
                    <a16:rowId xmlns:a16="http://schemas.microsoft.com/office/drawing/2014/main" val="755087933"/>
                  </a:ext>
                </a:extLst>
              </a:tr>
              <a:tr h="151582">
                <a:tc>
                  <a:txBody>
                    <a:bodyPr/>
                    <a:lstStyle/>
                    <a:p>
                      <a:pPr algn="l" fontAlgn="t"/>
                      <a:r>
                        <a:rPr lang="en-US" sz="900" b="1" u="none" strike="noStrike" dirty="0">
                          <a:effectLst/>
                        </a:rPr>
                        <a:t> </a:t>
                      </a:r>
                      <a:endParaRPr lang="en-US" sz="900" b="1" i="0" u="none" strike="noStrike" dirty="0">
                        <a:solidFill>
                          <a:srgbClr val="000000"/>
                        </a:solidFill>
                        <a:effectLst/>
                        <a:latin typeface="Calibri" panose="020F0502020204030204" pitchFamily="34" charset="0"/>
                      </a:endParaRPr>
                    </a:p>
                  </a:txBody>
                  <a:tcPr marL="4704" marR="4704" marT="4704" marB="0"/>
                </a:tc>
                <a:tc>
                  <a:txBody>
                    <a:bodyPr/>
                    <a:lstStyle/>
                    <a:p>
                      <a:pPr algn="r" fontAlgn="b"/>
                      <a:r>
                        <a:rPr lang="en-US" sz="900" u="none" strike="noStrike" dirty="0">
                          <a:effectLst/>
                        </a:rPr>
                        <a:t>6001020</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$0.00</a:t>
                      </a:r>
                      <a:endParaRPr lang="en-US" sz="9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900" u="none" strike="noStrike" dirty="0">
                          <a:effectLst/>
                        </a:rPr>
                        <a:t>$14,045,053.26</a:t>
                      </a:r>
                      <a:endParaRPr lang="en-US" sz="900" b="1" i="0" u="none" strike="noStrike" dirty="0">
                        <a:solidFill>
                          <a:srgbClr val="000000"/>
                        </a:solidFill>
                        <a:effectLst/>
                        <a:latin typeface="Calibri" panose="020F0502020204030204" pitchFamily="34" charset="0"/>
                      </a:endParaRPr>
                    </a:p>
                  </a:txBody>
                  <a:tcPr marL="4704" marR="4704" marT="4704" marB="0" anchor="b"/>
                </a:tc>
                <a:tc>
                  <a:txBody>
                    <a:bodyPr/>
                    <a:lstStyle/>
                    <a:p>
                      <a:pPr algn="ctr" fontAlgn="b"/>
                      <a:r>
                        <a:rPr lang="en-US" sz="1000" b="1" u="none" strike="noStrike" dirty="0">
                          <a:solidFill>
                            <a:srgbClr val="FF0000"/>
                          </a:solidFill>
                          <a:effectLst/>
                        </a:rPr>
                        <a:t>Balance Year End</a:t>
                      </a:r>
                      <a:endParaRPr lang="en-US" sz="1000" b="1" i="0" u="none" strike="noStrike" dirty="0">
                        <a:solidFill>
                          <a:srgbClr val="FF0000"/>
                        </a:solidFill>
                        <a:effectLst/>
                        <a:latin typeface="Calibri" panose="020F0502020204030204" pitchFamily="34" charset="0"/>
                      </a:endParaRPr>
                    </a:p>
                  </a:txBody>
                  <a:tcPr marL="4704" marR="4704" marT="4704" marB="0" anchor="b"/>
                </a:tc>
                <a:extLst>
                  <a:ext uri="{0D108BD9-81ED-4DB2-BD59-A6C34878D82A}">
                    <a16:rowId xmlns:a16="http://schemas.microsoft.com/office/drawing/2014/main" val="1005541379"/>
                  </a:ext>
                </a:extLst>
              </a:tr>
              <a:tr h="135298">
                <a:tc>
                  <a:txBody>
                    <a:bodyPr/>
                    <a:lstStyle/>
                    <a:p>
                      <a:pPr algn="l" fontAlgn="b"/>
                      <a:r>
                        <a:rPr lang="en-US" sz="1000" b="1" u="none" strike="noStrike" dirty="0">
                          <a:effectLst/>
                        </a:rPr>
                        <a:t>TOTAL </a:t>
                      </a:r>
                      <a:endParaRPr lang="en-US" sz="1000" b="1" i="0" u="none" strike="noStrike" dirty="0">
                        <a:solidFill>
                          <a:srgbClr val="000000"/>
                        </a:solidFill>
                        <a:effectLst/>
                        <a:latin typeface="Calibri" panose="020F0502020204030204" pitchFamily="34" charset="0"/>
                      </a:endParaRPr>
                    </a:p>
                  </a:txBody>
                  <a:tcPr marR="4704" marT="4704" marB="0" anchor="b"/>
                </a:tc>
                <a:tc>
                  <a:txBody>
                    <a:bodyPr/>
                    <a:lstStyle/>
                    <a:p>
                      <a:pPr algn="l" fontAlgn="b"/>
                      <a:r>
                        <a:rPr lang="en-US" sz="1000" u="none" strike="noStrike" dirty="0">
                          <a:effectLst/>
                        </a:rPr>
                        <a:t> </a:t>
                      </a:r>
                      <a:endParaRPr lang="en-US" sz="1000" b="0" i="0" u="none" strike="noStrike" dirty="0">
                        <a:solidFill>
                          <a:srgbClr val="000000"/>
                        </a:solidFill>
                        <a:effectLst/>
                        <a:latin typeface="Calibri" panose="020F0502020204030204" pitchFamily="34" charset="0"/>
                      </a:endParaRPr>
                    </a:p>
                  </a:txBody>
                  <a:tcPr marL="4704" marR="4704" marT="4704" marB="0" anchor="b"/>
                </a:tc>
                <a:tc>
                  <a:txBody>
                    <a:bodyPr/>
                    <a:lstStyle/>
                    <a:p>
                      <a:pPr algn="r" fontAlgn="b"/>
                      <a:r>
                        <a:rPr lang="en-US" sz="1000" b="1" u="none" strike="noStrike" dirty="0">
                          <a:effectLst/>
                        </a:rPr>
                        <a:t>$8,954,946.74</a:t>
                      </a:r>
                      <a:endParaRPr lang="en-US" sz="1000" b="1" i="0" u="none" strike="noStrike" dirty="0">
                        <a:solidFill>
                          <a:srgbClr val="000000"/>
                        </a:solidFill>
                        <a:effectLst/>
                        <a:latin typeface="Calibri" panose="020F0502020204030204" pitchFamily="34" charset="0"/>
                      </a:endParaRPr>
                    </a:p>
                  </a:txBody>
                  <a:tcPr marL="4704" marR="4704" marT="4704" marB="0" anchor="b"/>
                </a:tc>
                <a:tc>
                  <a:txBody>
                    <a:bodyPr/>
                    <a:lstStyle/>
                    <a:p>
                      <a:pPr algn="l" fontAlgn="b"/>
                      <a:r>
                        <a:rPr lang="en-US" sz="1000" b="1" u="none" strike="noStrike" dirty="0">
                          <a:effectLst/>
                        </a:rPr>
                        <a:t> </a:t>
                      </a:r>
                      <a:endParaRPr lang="en-US" sz="1000" b="1" i="0" u="none" strike="noStrike" dirty="0">
                        <a:solidFill>
                          <a:srgbClr val="000000"/>
                        </a:solidFill>
                        <a:effectLst/>
                        <a:latin typeface="Calibri" panose="020F0502020204030204" pitchFamily="34" charset="0"/>
                      </a:endParaRPr>
                    </a:p>
                  </a:txBody>
                  <a:tcPr marL="4704" marR="4704" marT="4704" marB="0" anchor="b"/>
                </a:tc>
                <a:tc>
                  <a:txBody>
                    <a:bodyPr/>
                    <a:lstStyle/>
                    <a:p>
                      <a:pPr algn="ctr" fontAlgn="b"/>
                      <a:r>
                        <a:rPr lang="en-US" sz="1000" u="none" strike="noStrike" dirty="0">
                          <a:effectLst/>
                        </a:rPr>
                        <a:t> </a:t>
                      </a:r>
                      <a:endParaRPr lang="en-US" sz="1000" b="1" i="0" u="none" strike="noStrike" dirty="0">
                        <a:solidFill>
                          <a:srgbClr val="FF0000"/>
                        </a:solidFill>
                        <a:effectLst/>
                        <a:latin typeface="Calibri" panose="020F0502020204030204" pitchFamily="34" charset="0"/>
                      </a:endParaRPr>
                    </a:p>
                  </a:txBody>
                  <a:tcPr marL="4704" marR="4704" marT="4704" marB="0" anchor="b"/>
                </a:tc>
                <a:extLst>
                  <a:ext uri="{0D108BD9-81ED-4DB2-BD59-A6C34878D82A}">
                    <a16:rowId xmlns:a16="http://schemas.microsoft.com/office/drawing/2014/main" val="3117631351"/>
                  </a:ext>
                </a:extLst>
              </a:tr>
            </a:tbl>
          </a:graphicData>
        </a:graphic>
      </p:graphicFrame>
      <p:sp>
        <p:nvSpPr>
          <p:cNvPr id="7" name="Slide Number Placeholder 6">
            <a:extLst>
              <a:ext uri="{FF2B5EF4-FFF2-40B4-BE49-F238E27FC236}">
                <a16:creationId xmlns:a16="http://schemas.microsoft.com/office/drawing/2014/main" id="{112C3777-34C5-2E67-1D77-DAE80A1E707C}"/>
              </a:ext>
            </a:extLst>
          </p:cNvPr>
          <p:cNvSpPr>
            <a:spLocks noGrp="1"/>
          </p:cNvSpPr>
          <p:nvPr>
            <p:ph type="sldNum" sz="quarter" idx="12"/>
          </p:nvPr>
        </p:nvSpPr>
        <p:spPr/>
        <p:txBody>
          <a:bodyPr/>
          <a:lstStyle/>
          <a:p>
            <a:fld id="{F80C97A5-8073-4ED7-BF2C-F9C712077812}" type="slidenum">
              <a:rPr lang="en-US" smtClean="0">
                <a:solidFill>
                  <a:prstClr val="black">
                    <a:tint val="75000"/>
                  </a:prstClr>
                </a:solidFill>
              </a:rPr>
              <a:pPr/>
              <a:t>23</a:t>
            </a:fld>
            <a:endParaRPr lang="en-US" dirty="0">
              <a:solidFill>
                <a:prstClr val="black">
                  <a:tint val="75000"/>
                </a:prstClr>
              </a:solidFill>
            </a:endParaRPr>
          </a:p>
        </p:txBody>
      </p:sp>
      <p:graphicFrame>
        <p:nvGraphicFramePr>
          <p:cNvPr id="11" name="Content Placeholder 11"/>
          <p:cNvGraphicFramePr>
            <a:graphicFrameLocks noGrp="1"/>
          </p:cNvGraphicFramePr>
          <p:nvPr>
            <p:ph sz="half" idx="2"/>
            <p:extLst>
              <p:ext uri="{D42A27DB-BD31-4B8C-83A1-F6EECF244321}">
                <p14:modId xmlns:p14="http://schemas.microsoft.com/office/powerpoint/2010/main" val="2228372204"/>
              </p:ext>
            </p:extLst>
          </p:nvPr>
        </p:nvGraphicFramePr>
        <p:xfrm>
          <a:off x="-62918" y="1648437"/>
          <a:ext cx="4114800" cy="458678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150086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42713" y="-1142284"/>
            <a:ext cx="6858000" cy="9143425"/>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733" y="0"/>
            <a:ext cx="6803134"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125298" y="-161647"/>
            <a:ext cx="4894564" cy="9145160"/>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686773B7-7C64-6AEE-C701-94B9C7431898}"/>
              </a:ext>
            </a:extLst>
          </p:cNvPr>
          <p:cNvPicPr>
            <a:picLocks noChangeAspect="1"/>
          </p:cNvPicPr>
          <p:nvPr/>
        </p:nvPicPr>
        <p:blipFill>
          <a:blip r:embed="rId2"/>
          <a:stretch>
            <a:fillRect/>
          </a:stretch>
        </p:blipFill>
        <p:spPr>
          <a:xfrm>
            <a:off x="1592753" y="457200"/>
            <a:ext cx="5958494" cy="5943600"/>
          </a:xfrm>
          <a:prstGeom prst="rect">
            <a:avLst/>
          </a:prstGeom>
        </p:spPr>
      </p:pic>
      <p:sp>
        <p:nvSpPr>
          <p:cNvPr id="3" name="Slide Number Placeholder 2"/>
          <p:cNvSpPr>
            <a:spLocks noGrp="1"/>
          </p:cNvSpPr>
          <p:nvPr>
            <p:ph type="sldNum" sz="quarter" idx="12"/>
          </p:nvPr>
        </p:nvSpPr>
        <p:spPr>
          <a:xfrm>
            <a:off x="8778240" y="6455664"/>
            <a:ext cx="336042" cy="365125"/>
          </a:xfrm>
        </p:spPr>
        <p:txBody>
          <a:bodyPr vert="horz" lIns="91440" tIns="45720" rIns="91440" bIns="45720" rtlCol="0" anchor="ctr">
            <a:normAutofit/>
          </a:bodyPr>
          <a:lstStyle/>
          <a:p>
            <a:pPr>
              <a:spcAft>
                <a:spcPts val="600"/>
              </a:spcAft>
            </a:pPr>
            <a:fld id="{F80C97A5-8073-4ED7-BF2C-F9C712077812}" type="slidenum">
              <a:rPr lang="en-US" sz="1000">
                <a:solidFill>
                  <a:srgbClr val="FFFFFF"/>
                </a:solidFill>
              </a:rPr>
              <a:pPr>
                <a:spcAft>
                  <a:spcPts val="600"/>
                </a:spcAft>
              </a:pPr>
              <a:t>24</a:t>
            </a:fld>
            <a:endParaRPr lang="en-US" sz="1000" dirty="0">
              <a:solidFill>
                <a:srgbClr val="FFFFFF"/>
              </a:solidFill>
            </a:endParaRPr>
          </a:p>
        </p:txBody>
      </p:sp>
    </p:spTree>
    <p:extLst>
      <p:ext uri="{BB962C8B-B14F-4D97-AF65-F5344CB8AC3E}">
        <p14:creationId xmlns:p14="http://schemas.microsoft.com/office/powerpoint/2010/main" val="9716348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FD9C057-A2AA-8DD4-EA36-8BF3A86B09A8}"/>
              </a:ext>
            </a:extLst>
          </p:cNvPr>
          <p:cNvSpPr>
            <a:spLocks noGrp="1"/>
          </p:cNvSpPr>
          <p:nvPr>
            <p:ph type="title"/>
          </p:nvPr>
        </p:nvSpPr>
        <p:spPr>
          <a:xfrm>
            <a:off x="360758" y="327025"/>
            <a:ext cx="3993358" cy="1630363"/>
          </a:xfrm>
        </p:spPr>
        <p:txBody>
          <a:bodyPr anchor="b">
            <a:normAutofit/>
          </a:bodyPr>
          <a:lstStyle/>
          <a:p>
            <a:r>
              <a:rPr lang="en-US" sz="3100" b="1" dirty="0"/>
              <a:t>FQ Security Update</a:t>
            </a:r>
          </a:p>
        </p:txBody>
      </p:sp>
      <p:pic>
        <p:nvPicPr>
          <p:cNvPr id="24" name="Picture 23">
            <a:extLst>
              <a:ext uri="{FF2B5EF4-FFF2-40B4-BE49-F238E27FC236}">
                <a16:creationId xmlns:a16="http://schemas.microsoft.com/office/drawing/2014/main" id="{941454C0-B878-167D-A74E-BB3BCBF24D3D}"/>
              </a:ext>
            </a:extLst>
          </p:cNvPr>
          <p:cNvPicPr>
            <a:picLocks noChangeAspect="1"/>
          </p:cNvPicPr>
          <p:nvPr/>
        </p:nvPicPr>
        <p:blipFill>
          <a:blip r:embed="rId3"/>
          <a:srcRect l="14348" r="40195" b="-2"/>
          <a:stretch>
            <a:fillRect/>
          </a:stretch>
        </p:blipFill>
        <p:spPr>
          <a:xfrm>
            <a:off x="4474766" y="1"/>
            <a:ext cx="4669234" cy="6856412"/>
          </a:xfrm>
          <a:custGeom>
            <a:avLst/>
            <a:gdLst/>
            <a:ahLst/>
            <a:cxnLst/>
            <a:rect l="l" t="t" r="r" b="b"/>
            <a:pathLst>
              <a:path w="5620032" h="6856412">
                <a:moveTo>
                  <a:pt x="13187" y="0"/>
                </a:moveTo>
                <a:lnTo>
                  <a:pt x="5620032" y="0"/>
                </a:lnTo>
                <a:lnTo>
                  <a:pt x="5620032" y="6856412"/>
                </a:lnTo>
                <a:lnTo>
                  <a:pt x="0" y="6856412"/>
                </a:lnTo>
                <a:lnTo>
                  <a:pt x="64318" y="6298274"/>
                </a:lnTo>
                <a:cubicBezTo>
                  <a:pt x="203221" y="4970220"/>
                  <a:pt x="240510" y="3632077"/>
                  <a:pt x="97152" y="2276000"/>
                </a:cubicBezTo>
                <a:cubicBezTo>
                  <a:pt x="35713" y="1694824"/>
                  <a:pt x="7455" y="1116942"/>
                  <a:pt x="6154" y="541737"/>
                </a:cubicBezTo>
                <a:close/>
              </a:path>
            </a:pathLst>
          </a:custGeom>
        </p:spPr>
      </p:pic>
      <p:sp>
        <p:nvSpPr>
          <p:cNvPr id="5" name="Slide Number Placeholder 4"/>
          <p:cNvSpPr>
            <a:spLocks noGrp="1"/>
          </p:cNvSpPr>
          <p:nvPr>
            <p:ph type="sldNum" sz="quarter" idx="12"/>
          </p:nvPr>
        </p:nvSpPr>
        <p:spPr>
          <a:xfrm>
            <a:off x="8152209" y="6356350"/>
            <a:ext cx="614390" cy="365125"/>
          </a:xfrm>
        </p:spPr>
        <p:txBody>
          <a:bodyPr>
            <a:normAutofit/>
          </a:bodyPr>
          <a:lstStyle/>
          <a:p>
            <a:pPr>
              <a:spcAft>
                <a:spcPts val="600"/>
              </a:spcAft>
            </a:pPr>
            <a:fld id="{F80C97A5-8073-4ED7-BF2C-F9C712077812}" type="slidenum">
              <a:rPr lang="en-US" sz="1000">
                <a:solidFill>
                  <a:prstClr val="white"/>
                </a:solidFill>
              </a:rPr>
              <a:pPr>
                <a:spcAft>
                  <a:spcPts val="600"/>
                </a:spcAft>
              </a:pPr>
              <a:t>3</a:t>
            </a:fld>
            <a:endParaRPr lang="en-US" sz="1000" dirty="0">
              <a:solidFill>
                <a:prstClr val="white"/>
              </a:solidFill>
            </a:endParaRPr>
          </a:p>
        </p:txBody>
      </p:sp>
      <p:graphicFrame>
        <p:nvGraphicFramePr>
          <p:cNvPr id="8" name="Content Placeholder 2">
            <a:extLst>
              <a:ext uri="{FF2B5EF4-FFF2-40B4-BE49-F238E27FC236}">
                <a16:creationId xmlns:a16="http://schemas.microsoft.com/office/drawing/2014/main" id="{BA3CE51F-AEEB-F38B-D5FC-D5F52D3A440E}"/>
              </a:ext>
            </a:extLst>
          </p:cNvPr>
          <p:cNvGraphicFramePr>
            <a:graphicFrameLocks noGrp="1"/>
          </p:cNvGraphicFramePr>
          <p:nvPr>
            <p:ph idx="1"/>
            <p:extLst>
              <p:ext uri="{D42A27DB-BD31-4B8C-83A1-F6EECF244321}">
                <p14:modId xmlns:p14="http://schemas.microsoft.com/office/powerpoint/2010/main" val="127910655"/>
              </p:ext>
            </p:extLst>
          </p:nvPr>
        </p:nvGraphicFramePr>
        <p:xfrm>
          <a:off x="360759" y="2286001"/>
          <a:ext cx="3993357" cy="39195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398645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079AE-8866-3A7C-663F-09642C04EB64}"/>
              </a:ext>
            </a:extLst>
          </p:cNvPr>
          <p:cNvSpPr>
            <a:spLocks noGrp="1"/>
          </p:cNvSpPr>
          <p:nvPr>
            <p:ph type="title"/>
          </p:nvPr>
        </p:nvSpPr>
        <p:spPr>
          <a:xfrm>
            <a:off x="360758" y="327025"/>
            <a:ext cx="3993358" cy="1630363"/>
          </a:xfrm>
        </p:spPr>
        <p:txBody>
          <a:bodyPr anchor="b">
            <a:normAutofit/>
          </a:bodyPr>
          <a:lstStyle/>
          <a:p>
            <a:r>
              <a:rPr lang="en-US" sz="3100" b="1" dirty="0"/>
              <a:t>DPW Transition Update </a:t>
            </a:r>
          </a:p>
        </p:txBody>
      </p:sp>
      <p:pic>
        <p:nvPicPr>
          <p:cNvPr id="23" name="Picture 22">
            <a:extLst>
              <a:ext uri="{FF2B5EF4-FFF2-40B4-BE49-F238E27FC236}">
                <a16:creationId xmlns:a16="http://schemas.microsoft.com/office/drawing/2014/main" id="{3B0F93F3-7DD4-5E30-F5C0-7C86DF8EA9AD}"/>
              </a:ext>
            </a:extLst>
          </p:cNvPr>
          <p:cNvPicPr>
            <a:picLocks noChangeAspect="1"/>
          </p:cNvPicPr>
          <p:nvPr/>
        </p:nvPicPr>
        <p:blipFill>
          <a:blip r:embed="rId3"/>
          <a:srcRect l="18540" r="36002" b="-2"/>
          <a:stretch>
            <a:fillRect/>
          </a:stretch>
        </p:blipFill>
        <p:spPr>
          <a:xfrm>
            <a:off x="4474766" y="1"/>
            <a:ext cx="4669234" cy="6856412"/>
          </a:xfrm>
          <a:custGeom>
            <a:avLst/>
            <a:gdLst/>
            <a:ahLst/>
            <a:cxnLst/>
            <a:rect l="l" t="t" r="r" b="b"/>
            <a:pathLst>
              <a:path w="5620032" h="6856412">
                <a:moveTo>
                  <a:pt x="13187" y="0"/>
                </a:moveTo>
                <a:lnTo>
                  <a:pt x="5620032" y="0"/>
                </a:lnTo>
                <a:lnTo>
                  <a:pt x="5620032" y="6856412"/>
                </a:lnTo>
                <a:lnTo>
                  <a:pt x="0" y="6856412"/>
                </a:lnTo>
                <a:lnTo>
                  <a:pt x="64318" y="6298274"/>
                </a:lnTo>
                <a:cubicBezTo>
                  <a:pt x="203221" y="4970220"/>
                  <a:pt x="240510" y="3632077"/>
                  <a:pt x="97152" y="2276000"/>
                </a:cubicBezTo>
                <a:cubicBezTo>
                  <a:pt x="35713" y="1694824"/>
                  <a:pt x="7455" y="1116942"/>
                  <a:pt x="6154" y="541737"/>
                </a:cubicBezTo>
                <a:close/>
              </a:path>
            </a:pathLst>
          </a:custGeom>
        </p:spPr>
      </p:pic>
      <p:sp>
        <p:nvSpPr>
          <p:cNvPr id="5" name="Slide Number Placeholder 4"/>
          <p:cNvSpPr>
            <a:spLocks noGrp="1"/>
          </p:cNvSpPr>
          <p:nvPr>
            <p:ph type="sldNum" sz="quarter" idx="12"/>
          </p:nvPr>
        </p:nvSpPr>
        <p:spPr>
          <a:xfrm>
            <a:off x="8152209" y="6356350"/>
            <a:ext cx="614390" cy="365125"/>
          </a:xfrm>
        </p:spPr>
        <p:txBody>
          <a:bodyPr>
            <a:normAutofit/>
          </a:bodyPr>
          <a:lstStyle/>
          <a:p>
            <a:pPr>
              <a:spcAft>
                <a:spcPts val="600"/>
              </a:spcAft>
            </a:pPr>
            <a:fld id="{F80C97A5-8073-4ED7-BF2C-F9C712077812}" type="slidenum">
              <a:rPr lang="en-US" sz="1000">
                <a:solidFill>
                  <a:prstClr val="white"/>
                </a:solidFill>
              </a:rPr>
              <a:pPr>
                <a:spcAft>
                  <a:spcPts val="600"/>
                </a:spcAft>
              </a:pPr>
              <a:t>4</a:t>
            </a:fld>
            <a:endParaRPr lang="en-US" sz="1000" dirty="0">
              <a:solidFill>
                <a:prstClr val="white"/>
              </a:solidFill>
            </a:endParaRPr>
          </a:p>
        </p:txBody>
      </p:sp>
      <p:graphicFrame>
        <p:nvGraphicFramePr>
          <p:cNvPr id="7" name="Content Placeholder 2">
            <a:extLst>
              <a:ext uri="{FF2B5EF4-FFF2-40B4-BE49-F238E27FC236}">
                <a16:creationId xmlns:a16="http://schemas.microsoft.com/office/drawing/2014/main" id="{A3CAE12B-6B40-16B9-3C8D-6E18152C88A2}"/>
              </a:ext>
            </a:extLst>
          </p:cNvPr>
          <p:cNvGraphicFramePr>
            <a:graphicFrameLocks noGrp="1"/>
          </p:cNvGraphicFramePr>
          <p:nvPr>
            <p:ph idx="1"/>
            <p:extLst>
              <p:ext uri="{D42A27DB-BD31-4B8C-83A1-F6EECF244321}">
                <p14:modId xmlns:p14="http://schemas.microsoft.com/office/powerpoint/2010/main" val="1619583851"/>
              </p:ext>
            </p:extLst>
          </p:nvPr>
        </p:nvGraphicFramePr>
        <p:xfrm>
          <a:off x="360759" y="2286001"/>
          <a:ext cx="3993357" cy="39195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0191047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3E2C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Graphical user interface, application&#10;&#10;AI-generated content may be incorrect.">
            <a:extLst>
              <a:ext uri="{FF2B5EF4-FFF2-40B4-BE49-F238E27FC236}">
                <a16:creationId xmlns:a16="http://schemas.microsoft.com/office/drawing/2014/main" id="{F57E8771-5061-D3E3-AA98-E73AC27FEB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2600" y="1138936"/>
            <a:ext cx="8178799" cy="4580127"/>
          </a:xfrm>
          <a:prstGeom prst="rect">
            <a:avLst/>
          </a:prstGeom>
        </p:spPr>
      </p:pic>
      <p:sp>
        <p:nvSpPr>
          <p:cNvPr id="2" name="Slide Number Placeholder 1">
            <a:extLst>
              <a:ext uri="{FF2B5EF4-FFF2-40B4-BE49-F238E27FC236}">
                <a16:creationId xmlns:a16="http://schemas.microsoft.com/office/drawing/2014/main" id="{25BB188E-B8E4-1150-9C97-21BF85E343A9}"/>
              </a:ext>
            </a:extLst>
          </p:cNvPr>
          <p:cNvSpPr>
            <a:spLocks noGrp="1"/>
          </p:cNvSpPr>
          <p:nvPr>
            <p:ph type="sldNum" sz="quarter" idx="12"/>
          </p:nvPr>
        </p:nvSpPr>
        <p:spPr>
          <a:xfrm>
            <a:off x="6457950" y="6356350"/>
            <a:ext cx="2057400" cy="365125"/>
          </a:xfrm>
        </p:spPr>
        <p:txBody>
          <a:bodyPr>
            <a:normAutofit/>
          </a:bodyPr>
          <a:lstStyle/>
          <a:p>
            <a:pPr>
              <a:spcAft>
                <a:spcPts val="600"/>
              </a:spcAft>
            </a:pPr>
            <a:fld id="{F80C97A5-8073-4ED7-BF2C-F9C712077812}" type="slidenum">
              <a:rPr lang="en-US">
                <a:solidFill>
                  <a:srgbClr val="FFFFFF"/>
                </a:solidFill>
              </a:rPr>
              <a:pPr>
                <a:spcAft>
                  <a:spcPts val="600"/>
                </a:spcAft>
              </a:pPr>
              <a:t>5</a:t>
            </a:fld>
            <a:endParaRPr lang="en-US" dirty="0">
              <a:solidFill>
                <a:srgbClr val="FFFFFF"/>
              </a:solidFill>
            </a:endParaRPr>
          </a:p>
        </p:txBody>
      </p:sp>
    </p:spTree>
    <p:extLst>
      <p:ext uri="{BB962C8B-B14F-4D97-AF65-F5344CB8AC3E}">
        <p14:creationId xmlns:p14="http://schemas.microsoft.com/office/powerpoint/2010/main" val="4204310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7A453D2-15D8-4403-815F-291FA1634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8161EA6B-09CA-445B-AB0D-8DF76FA92D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7" name="Group 16">
            <a:extLst>
              <a:ext uri="{FF2B5EF4-FFF2-40B4-BE49-F238E27FC236}">
                <a16:creationId xmlns:a16="http://schemas.microsoft.com/office/drawing/2014/main" id="{913B067F-3154-4968-A886-DF93A787EC4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75420"/>
            <a:ext cx="9036544" cy="4093306"/>
            <a:chOff x="1" y="2075420"/>
            <a:chExt cx="12048729" cy="4093306"/>
          </a:xfrm>
        </p:grpSpPr>
        <p:sp>
          <p:nvSpPr>
            <p:cNvPr id="10" name="Oval 9">
              <a:extLst>
                <a:ext uri="{FF2B5EF4-FFF2-40B4-BE49-F238E27FC236}">
                  <a16:creationId xmlns:a16="http://schemas.microsoft.com/office/drawing/2014/main" id="{97583D6C-C05B-47AB-8540-B2700B82A4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6501AD91-D973-4968-95E4-4C26CFDF8F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5C165989-F5FE-4BB6-9817-E7828CB1D6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6B0649CC-B912-4E82-BEA0-DA75ECB19A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6BA08C17-C9A5-4FA8-ABC4-44FB3B8696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a:extLst>
                <a:ext uri="{FF2B5EF4-FFF2-40B4-BE49-F238E27FC236}">
                  <a16:creationId xmlns:a16="http://schemas.microsoft.com/office/drawing/2014/main" id="{70DEAC6C-553C-437E-BC17-D449523375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5" name="Rectangle 24">
            <a:extLst>
              <a:ext uri="{FF2B5EF4-FFF2-40B4-BE49-F238E27FC236}">
                <a16:creationId xmlns:a16="http://schemas.microsoft.com/office/drawing/2014/main" id="{B8114C98-A349-4111-A123-E8EAB86ABE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479052" y="1131512"/>
            <a:ext cx="2796461" cy="533439"/>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7" name="Group 26">
            <a:extLst>
              <a:ext uri="{FF2B5EF4-FFF2-40B4-BE49-F238E27FC236}">
                <a16:creationId xmlns:a16="http://schemas.microsoft.com/office/drawing/2014/main" id="{670FB431-AE18-414D-92F4-1D12D199115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444654" y="317578"/>
            <a:ext cx="411480" cy="549007"/>
            <a:chOff x="7029447" y="3514725"/>
            <a:chExt cx="1285875" cy="549007"/>
          </a:xfrm>
        </p:grpSpPr>
        <p:cxnSp>
          <p:nvCxnSpPr>
            <p:cNvPr id="28" name="Straight Connector 27">
              <a:extLst>
                <a:ext uri="{FF2B5EF4-FFF2-40B4-BE49-F238E27FC236}">
                  <a16:creationId xmlns:a16="http://schemas.microsoft.com/office/drawing/2014/main" id="{24467063-D74E-4D42-8790-B9F6D69584B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1D19BAC-1681-47BC-AAF5-92FAFFF6F4C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4347C2B-E846-452C-97AA-7E254FC1CE8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0EA2B35-7959-4C2A-84AA-FF5D94FEDE9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33" name="Rectangle 32">
            <a:extLst>
              <a:ext uri="{FF2B5EF4-FFF2-40B4-BE49-F238E27FC236}">
                <a16:creationId xmlns:a16="http://schemas.microsoft.com/office/drawing/2014/main" id="{E2D3D3F2-ABBB-4453-B1C5-1BEBF7E4DD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6140785"/>
            <a:ext cx="4571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5" name="Group 34">
            <a:extLst>
              <a:ext uri="{FF2B5EF4-FFF2-40B4-BE49-F238E27FC236}">
                <a16:creationId xmlns:a16="http://schemas.microsoft.com/office/drawing/2014/main" id="{8214E4A5-A0D2-42C4-8D14-D2A7E495F0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45785" y="5940560"/>
            <a:ext cx="1285875" cy="549007"/>
            <a:chOff x="7029447" y="3514725"/>
            <a:chExt cx="1285875" cy="549007"/>
          </a:xfrm>
        </p:grpSpPr>
        <p:cxnSp>
          <p:nvCxnSpPr>
            <p:cNvPr id="36" name="Straight Connector 35">
              <a:extLst>
                <a:ext uri="{FF2B5EF4-FFF2-40B4-BE49-F238E27FC236}">
                  <a16:creationId xmlns:a16="http://schemas.microsoft.com/office/drawing/2014/main" id="{7494D7A0-6B21-41E8-A7D3-0033BBB7915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1E141D7D-32B0-448E-A666-EA8703AFCF2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8D87E268-6345-420F-8B97-B37ED04100E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35E1622E-7FA6-4760-A2BF-A8105EBF7B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03B466A2-0EB8-1346-9F46-D5316D161D94}"/>
              </a:ext>
            </a:extLst>
          </p:cNvPr>
          <p:cNvSpPr>
            <a:spLocks noGrp="1"/>
          </p:cNvSpPr>
          <p:nvPr>
            <p:ph type="title"/>
          </p:nvPr>
        </p:nvSpPr>
        <p:spPr>
          <a:xfrm>
            <a:off x="473201" y="4018137"/>
            <a:ext cx="3803416" cy="2129586"/>
          </a:xfrm>
          <a:noFill/>
        </p:spPr>
        <p:txBody>
          <a:bodyPr vert="horz" lIns="91440" tIns="45720" rIns="91440" bIns="45720" rtlCol="0" anchor="t">
            <a:normAutofit/>
          </a:bodyPr>
          <a:lstStyle/>
          <a:p>
            <a:pPr algn="l">
              <a:lnSpc>
                <a:spcPct val="90000"/>
              </a:lnSpc>
            </a:pPr>
            <a:r>
              <a:rPr lang="en-US" sz="3600" kern="1200" dirty="0">
                <a:solidFill>
                  <a:schemeClr val="bg1"/>
                </a:solidFill>
                <a:latin typeface="+mj-lt"/>
                <a:ea typeface="+mj-ea"/>
                <a:cs typeface="+mj-cs"/>
              </a:rPr>
              <a:t>NOPD Homicide Unit Exceptionally High Clearance Rate</a:t>
            </a:r>
          </a:p>
        </p:txBody>
      </p:sp>
      <p:pic>
        <p:nvPicPr>
          <p:cNvPr id="8" name="Picture 3" descr="Chart, line chart">
            <a:extLst>
              <a:ext uri="{FF2B5EF4-FFF2-40B4-BE49-F238E27FC236}">
                <a16:creationId xmlns:a16="http://schemas.microsoft.com/office/drawing/2014/main" id="{FFBE833B-A427-5740-B109-BFAA494899F1}"/>
              </a:ext>
            </a:extLst>
          </p:cNvPr>
          <p:cNvPicPr>
            <a:picLocks noGrp="1" noChangeAspect="1" noChangeArrowheads="1"/>
          </p:cNvPicPr>
          <p:nvPr>
            <p:ph sz="half" idx="2"/>
          </p:nvPr>
        </p:nvPicPr>
        <p:blipFill>
          <a:blip r:embed="rId2" r:link="rId3">
            <a:extLst>
              <a:ext uri="{28A0092B-C50C-407E-A947-70E740481C1C}">
                <a14:useLocalDpi xmlns:a14="http://schemas.microsoft.com/office/drawing/2010/main" val="0"/>
              </a:ext>
            </a:extLst>
          </a:blip>
          <a:srcRect b="14569"/>
          <a:stretch>
            <a:fillRect/>
          </a:stretch>
        </p:blipFill>
        <p:spPr bwMode="auto">
          <a:xfrm>
            <a:off x="516412" y="617779"/>
            <a:ext cx="8046513" cy="3265248"/>
          </a:xfrm>
          <a:prstGeom prst="rect">
            <a:avLst/>
          </a:prstGeom>
          <a:noFill/>
          <a:extLst>
            <a:ext uri="{909E8E84-426E-40DD-AFC4-6F175D3DCCD1}">
              <a14:hiddenFill xmlns:a14="http://schemas.microsoft.com/office/drawing/2010/main">
                <a:solidFill>
                  <a:srgbClr val="FFFFFF"/>
                </a:solidFill>
              </a14:hiddenFill>
            </a:ext>
          </a:extLst>
        </p:spPr>
      </p:pic>
      <p:grpSp>
        <p:nvGrpSpPr>
          <p:cNvPr id="41" name="Group 40">
            <a:extLst>
              <a:ext uri="{FF2B5EF4-FFF2-40B4-BE49-F238E27FC236}">
                <a16:creationId xmlns:a16="http://schemas.microsoft.com/office/drawing/2014/main" id="{1F4E1649-4D1F-4A91-AF97-A254BFDD524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317544" y="830625"/>
            <a:ext cx="304800" cy="322326"/>
            <a:chOff x="215328" y="-46937"/>
            <a:chExt cx="304800" cy="2773841"/>
          </a:xfrm>
        </p:grpSpPr>
        <p:cxnSp>
          <p:nvCxnSpPr>
            <p:cNvPr id="42" name="Straight Connector 41">
              <a:extLst>
                <a:ext uri="{FF2B5EF4-FFF2-40B4-BE49-F238E27FC236}">
                  <a16:creationId xmlns:a16="http://schemas.microsoft.com/office/drawing/2014/main" id="{FE483602-62F9-474D-9C9B-5EE4CD7671C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DD7D1AC0-A6C7-40E3-9841-F34AC831A48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F951C4DD-7427-497D-9DE3-9D731D3F456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0EE18298-0BF5-4D7A-921A-2F4186E8D96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7" name="Slide Number Placeholder 6">
            <a:extLst>
              <a:ext uri="{FF2B5EF4-FFF2-40B4-BE49-F238E27FC236}">
                <a16:creationId xmlns:a16="http://schemas.microsoft.com/office/drawing/2014/main" id="{71DFC47E-162F-0673-8FEC-963EFAF9AC5D}"/>
              </a:ext>
            </a:extLst>
          </p:cNvPr>
          <p:cNvSpPr>
            <a:spLocks noGrp="1"/>
          </p:cNvSpPr>
          <p:nvPr>
            <p:ph type="sldNum" sz="quarter" idx="12"/>
          </p:nvPr>
        </p:nvSpPr>
        <p:spPr>
          <a:xfrm>
            <a:off x="0" y="6309360"/>
            <a:ext cx="480060" cy="548640"/>
          </a:xfrm>
        </p:spPr>
        <p:txBody>
          <a:bodyPr vert="horz" lIns="91440" tIns="45720" rIns="91440" bIns="45720" rtlCol="0" anchor="ctr">
            <a:normAutofit/>
          </a:bodyPr>
          <a:lstStyle/>
          <a:p>
            <a:pPr algn="ctr">
              <a:spcAft>
                <a:spcPts val="600"/>
              </a:spcAft>
              <a:defRPr/>
            </a:pPr>
            <a:fld id="{F80C97A5-8073-4ED7-BF2C-F9C712077812}" type="slidenum">
              <a:rPr lang="en-US">
                <a:solidFill>
                  <a:schemeClr val="bg1"/>
                </a:solidFill>
              </a:rPr>
              <a:pPr algn="ctr">
                <a:spcAft>
                  <a:spcPts val="600"/>
                </a:spcAft>
                <a:defRPr/>
              </a:pPr>
              <a:t>6</a:t>
            </a:fld>
            <a:endParaRPr lang="en-US" dirty="0">
              <a:solidFill>
                <a:schemeClr val="bg1"/>
              </a:solidFill>
            </a:endParaRPr>
          </a:p>
        </p:txBody>
      </p:sp>
      <p:sp>
        <p:nvSpPr>
          <p:cNvPr id="47" name="Oval 46">
            <a:extLst>
              <a:ext uri="{FF2B5EF4-FFF2-40B4-BE49-F238E27FC236}">
                <a16:creationId xmlns:a16="http://schemas.microsoft.com/office/drawing/2014/main" id="{773AEA78-C03B-40B7-9D11-DC022119D5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600000">
            <a:off x="7613133" y="4270841"/>
            <a:ext cx="1423414" cy="1897885"/>
          </a:xfrm>
          <a:prstGeom prst="ellipse">
            <a:avLst/>
          </a:prstGeom>
          <a:gradFill>
            <a:gsLst>
              <a:gs pos="0">
                <a:schemeClr val="tx2">
                  <a:lumMod val="75000"/>
                  <a:alpha val="10000"/>
                </a:schemeClr>
              </a:gs>
              <a:gs pos="100000">
                <a:schemeClr val="tx2">
                  <a:lumMod val="60000"/>
                  <a:lumOff val="4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ontent Placeholder 5">
            <a:extLst>
              <a:ext uri="{FF2B5EF4-FFF2-40B4-BE49-F238E27FC236}">
                <a16:creationId xmlns:a16="http://schemas.microsoft.com/office/drawing/2014/main" id="{97E47857-C777-F53F-5782-D7C64F8E940A}"/>
              </a:ext>
            </a:extLst>
          </p:cNvPr>
          <p:cNvSpPr>
            <a:spLocks noGrp="1"/>
          </p:cNvSpPr>
          <p:nvPr>
            <p:ph sz="quarter" idx="4"/>
          </p:nvPr>
        </p:nvSpPr>
        <p:spPr>
          <a:xfrm>
            <a:off x="4443978" y="4018143"/>
            <a:ext cx="4161833" cy="2129599"/>
          </a:xfrm>
          <a:noFill/>
        </p:spPr>
        <p:txBody>
          <a:bodyPr vert="horz" lIns="91440" tIns="45720" rIns="91440" bIns="45720" rtlCol="0" anchor="t">
            <a:normAutofit/>
          </a:bodyPr>
          <a:lstStyle/>
          <a:p>
            <a:pPr marR="0" indent="-228600">
              <a:lnSpc>
                <a:spcPct val="90000"/>
              </a:lnSpc>
            </a:pPr>
            <a:r>
              <a:rPr lang="en-US" sz="1600" i="1" dirty="0">
                <a:solidFill>
                  <a:schemeClr val="bg1"/>
                </a:solidFill>
                <a:effectLst/>
              </a:rPr>
              <a:t>So far this year there have been 40 </a:t>
            </a:r>
            <a:r>
              <a:rPr lang="en-US" sz="1600" b="1" i="1" dirty="0">
                <a:solidFill>
                  <a:schemeClr val="bg1"/>
                </a:solidFill>
                <a:effectLst/>
              </a:rPr>
              <a:t>MURDERS </a:t>
            </a:r>
            <a:r>
              <a:rPr lang="en-US" sz="1600" i="1" dirty="0">
                <a:solidFill>
                  <a:schemeClr val="bg1"/>
                </a:solidFill>
                <a:effectLst/>
              </a:rPr>
              <a:t>and 42 cases </a:t>
            </a:r>
            <a:r>
              <a:rPr lang="en-US" sz="1600" b="1" i="1" dirty="0">
                <a:solidFill>
                  <a:schemeClr val="bg1"/>
                </a:solidFill>
                <a:effectLst/>
              </a:rPr>
              <a:t>SOLVED</a:t>
            </a:r>
            <a:r>
              <a:rPr lang="en-US" sz="1600" i="1" dirty="0">
                <a:solidFill>
                  <a:schemeClr val="bg1"/>
                </a:solidFill>
                <a:effectLst/>
              </a:rPr>
              <a:t> (some cases from last year were solved in the current year) for a 105 % SOLVE rate. For perspective the homicide count and solve rates for 2021-2025 are depicted on chart </a:t>
            </a:r>
          </a:p>
          <a:p>
            <a:pPr indent="-228600">
              <a:lnSpc>
                <a:spcPct val="90000"/>
              </a:lnSpc>
            </a:pPr>
            <a:endParaRPr lang="en-US" sz="1600" dirty="0">
              <a:solidFill>
                <a:schemeClr val="bg1"/>
              </a:solidFill>
            </a:endParaRPr>
          </a:p>
        </p:txBody>
      </p:sp>
    </p:spTree>
    <p:extLst>
      <p:ext uri="{BB962C8B-B14F-4D97-AF65-F5344CB8AC3E}">
        <p14:creationId xmlns:p14="http://schemas.microsoft.com/office/powerpoint/2010/main" val="25669870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5839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Graphical user interface, application&#10;&#10;AI-generated content may be incorrect.">
            <a:extLst>
              <a:ext uri="{FF2B5EF4-FFF2-40B4-BE49-F238E27FC236}">
                <a16:creationId xmlns:a16="http://schemas.microsoft.com/office/drawing/2014/main" id="{27B5FB09-0C0C-3F6C-FFEA-F318387E75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2600" y="1138936"/>
            <a:ext cx="8178799" cy="4580127"/>
          </a:xfrm>
          <a:prstGeom prst="rect">
            <a:avLst/>
          </a:prstGeom>
        </p:spPr>
      </p:pic>
      <p:sp>
        <p:nvSpPr>
          <p:cNvPr id="2" name="Slide Number Placeholder 1">
            <a:extLst>
              <a:ext uri="{FF2B5EF4-FFF2-40B4-BE49-F238E27FC236}">
                <a16:creationId xmlns:a16="http://schemas.microsoft.com/office/drawing/2014/main" id="{59722F5C-A9FA-70CE-B98E-D897EE72A7EF}"/>
              </a:ext>
            </a:extLst>
          </p:cNvPr>
          <p:cNvSpPr>
            <a:spLocks noGrp="1"/>
          </p:cNvSpPr>
          <p:nvPr>
            <p:ph type="sldNum" sz="quarter" idx="12"/>
          </p:nvPr>
        </p:nvSpPr>
        <p:spPr>
          <a:xfrm>
            <a:off x="6457950" y="6356350"/>
            <a:ext cx="2057400" cy="365125"/>
          </a:xfrm>
        </p:spPr>
        <p:txBody>
          <a:bodyPr>
            <a:normAutofit/>
          </a:bodyPr>
          <a:lstStyle/>
          <a:p>
            <a:pPr>
              <a:spcAft>
                <a:spcPts val="600"/>
              </a:spcAft>
            </a:pPr>
            <a:fld id="{F80C97A5-8073-4ED7-BF2C-F9C712077812}" type="slidenum">
              <a:rPr lang="en-US">
                <a:solidFill>
                  <a:srgbClr val="FFFFFF"/>
                </a:solidFill>
              </a:rPr>
              <a:pPr>
                <a:spcAft>
                  <a:spcPts val="600"/>
                </a:spcAft>
              </a:pPr>
              <a:t>7</a:t>
            </a:fld>
            <a:endParaRPr lang="en-US" dirty="0">
              <a:solidFill>
                <a:srgbClr val="FFFFFF"/>
              </a:solidFill>
            </a:endParaRPr>
          </a:p>
        </p:txBody>
      </p:sp>
    </p:spTree>
    <p:extLst>
      <p:ext uri="{BB962C8B-B14F-4D97-AF65-F5344CB8AC3E}">
        <p14:creationId xmlns:p14="http://schemas.microsoft.com/office/powerpoint/2010/main" val="36815962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4293"/>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3125451"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44B071A-B7C2-DBDD-D14A-71F8AC869956}"/>
              </a:ext>
            </a:extLst>
          </p:cNvPr>
          <p:cNvSpPr>
            <a:spLocks noGrp="1"/>
          </p:cNvSpPr>
          <p:nvPr>
            <p:ph type="title"/>
          </p:nvPr>
        </p:nvSpPr>
        <p:spPr>
          <a:xfrm>
            <a:off x="515125" y="591344"/>
            <a:ext cx="2400300" cy="5585619"/>
          </a:xfrm>
        </p:spPr>
        <p:txBody>
          <a:bodyPr>
            <a:normAutofit/>
          </a:bodyPr>
          <a:lstStyle/>
          <a:p>
            <a:r>
              <a:rPr lang="en-US" sz="4100" b="1" dirty="0">
                <a:solidFill>
                  <a:srgbClr val="FFFFFF"/>
                </a:solidFill>
              </a:rPr>
              <a:t>Violent Crime Reduction Strategies</a:t>
            </a:r>
          </a:p>
        </p:txBody>
      </p:sp>
      <p:sp>
        <p:nvSpPr>
          <p:cNvPr id="5" name="Slide Number Placeholder 4"/>
          <p:cNvSpPr>
            <a:spLocks noGrp="1"/>
          </p:cNvSpPr>
          <p:nvPr>
            <p:ph type="sldNum" sz="quarter" idx="12"/>
          </p:nvPr>
        </p:nvSpPr>
        <p:spPr>
          <a:xfrm>
            <a:off x="7364895" y="6356350"/>
            <a:ext cx="1150454" cy="365125"/>
          </a:xfrm>
        </p:spPr>
        <p:txBody>
          <a:bodyPr>
            <a:normAutofit/>
          </a:bodyPr>
          <a:lstStyle/>
          <a:p>
            <a:pPr>
              <a:spcAft>
                <a:spcPts val="600"/>
              </a:spcAft>
            </a:pPr>
            <a:fld id="{F80C97A5-8073-4ED7-BF2C-F9C712077812}" type="slidenum">
              <a:rPr lang="en-US"/>
              <a:pPr>
                <a:spcAft>
                  <a:spcPts val="600"/>
                </a:spcAft>
              </a:pPr>
              <a:t>8</a:t>
            </a:fld>
            <a:endParaRPr lang="en-US" dirty="0"/>
          </a:p>
        </p:txBody>
      </p:sp>
      <p:sp>
        <p:nvSpPr>
          <p:cNvPr id="29" name="Arc 2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EE141FD7-955A-AD35-3F14-540F6A20FD44}"/>
              </a:ext>
            </a:extLst>
          </p:cNvPr>
          <p:cNvSpPr>
            <a:spLocks noGrp="1"/>
          </p:cNvSpPr>
          <p:nvPr>
            <p:ph idx="1"/>
          </p:nvPr>
        </p:nvSpPr>
        <p:spPr>
          <a:xfrm>
            <a:off x="3335481" y="591344"/>
            <a:ext cx="5179868" cy="5585619"/>
          </a:xfrm>
        </p:spPr>
        <p:txBody>
          <a:bodyPr anchor="ctr">
            <a:normAutofit/>
          </a:bodyPr>
          <a:lstStyle/>
          <a:p>
            <a:pPr marL="0" marR="0" indent="0">
              <a:lnSpc>
                <a:spcPct val="90000"/>
              </a:lnSpc>
              <a:spcBef>
                <a:spcPts val="0"/>
              </a:spcBef>
              <a:spcAft>
                <a:spcPts val="0"/>
              </a:spcAft>
              <a:buNone/>
            </a:pPr>
            <a:r>
              <a:rPr lang="en-US" sz="1800" b="1" u="sng" dirty="0">
                <a:effectLst/>
                <a:latin typeface="Cambria" panose="02040503050406030204" pitchFamily="18" charset="0"/>
                <a:ea typeface="Cambria" panose="02040503050406030204" pitchFamily="18" charset="0"/>
                <a:cs typeface="Aptos" panose="020B0004020202020204" pitchFamily="34" charset="0"/>
              </a:rPr>
              <a:t>Violent Crime Strategies in Progress</a:t>
            </a:r>
          </a:p>
          <a:p>
            <a:pPr marL="0" marR="0" indent="0">
              <a:lnSpc>
                <a:spcPct val="90000"/>
              </a:lnSpc>
              <a:spcBef>
                <a:spcPts val="0"/>
              </a:spcBef>
              <a:spcAft>
                <a:spcPts val="0"/>
              </a:spcAft>
              <a:buNone/>
            </a:pPr>
            <a:endParaRPr lang="en-US" sz="1800" dirty="0">
              <a:latin typeface="Cambria" panose="02040503050406030204" pitchFamily="18" charset="0"/>
              <a:ea typeface="Cambria" panose="02040503050406030204" pitchFamily="18" charset="0"/>
              <a:cs typeface="Aptos" panose="020B0004020202020204" pitchFamily="34" charset="0"/>
            </a:endParaRPr>
          </a:p>
          <a:p>
            <a:pPr marR="0">
              <a:lnSpc>
                <a:spcPct val="90000"/>
              </a:lnSpc>
              <a:spcBef>
                <a:spcPts val="0"/>
              </a:spcBef>
              <a:spcAft>
                <a:spcPts val="0"/>
              </a:spcAft>
              <a:buFont typeface="Wingdings" panose="05000000000000000000" pitchFamily="2" charset="2"/>
              <a:buChar char="q"/>
            </a:pPr>
            <a:r>
              <a:rPr lang="en-US" sz="1800" dirty="0">
                <a:effectLst/>
                <a:latin typeface="Cambria" panose="02040503050406030204" pitchFamily="18" charset="0"/>
                <a:ea typeface="Cambria" panose="02040503050406030204" pitchFamily="18" charset="0"/>
                <a:cs typeface="Aptos" panose="020B0004020202020204" pitchFamily="34" charset="0"/>
              </a:rPr>
              <a:t>Continue with weekly GRIP meetings using Data Analytics  and wholistic approach to violent crime.</a:t>
            </a:r>
          </a:p>
          <a:p>
            <a:pPr marR="0">
              <a:lnSpc>
                <a:spcPct val="90000"/>
              </a:lnSpc>
              <a:spcBef>
                <a:spcPts val="0"/>
              </a:spcBef>
              <a:spcAft>
                <a:spcPts val="0"/>
              </a:spcAft>
              <a:buFont typeface="Wingdings" panose="05000000000000000000" pitchFamily="2" charset="2"/>
              <a:buChar char="q"/>
            </a:pPr>
            <a:endParaRPr lang="en-US" sz="1800" dirty="0">
              <a:latin typeface="Cambria" panose="02040503050406030204" pitchFamily="18" charset="0"/>
              <a:ea typeface="Cambria" panose="02040503050406030204" pitchFamily="18" charset="0"/>
              <a:cs typeface="Aptos" panose="020B0004020202020204" pitchFamily="34" charset="0"/>
            </a:endParaRPr>
          </a:p>
          <a:p>
            <a:pPr>
              <a:lnSpc>
                <a:spcPct val="90000"/>
              </a:lnSpc>
              <a:spcBef>
                <a:spcPts val="0"/>
              </a:spcBef>
              <a:buFont typeface="Wingdings" panose="05000000000000000000" pitchFamily="2" charset="2"/>
              <a:buChar char="q"/>
            </a:pPr>
            <a:r>
              <a:rPr lang="en-US" sz="1800" dirty="0">
                <a:latin typeface="Cambria" panose="02040503050406030204" pitchFamily="18" charset="0"/>
                <a:ea typeface="Cambria" panose="02040503050406030204" pitchFamily="18" charset="0"/>
                <a:cs typeface="Aptos" panose="020B0004020202020204" pitchFamily="34" charset="0"/>
              </a:rPr>
              <a:t>Continue to work with DA’s Office on N.O.D.I.C.E. (recent shutdown of carwash being used for illegal narcotics &amp; drug dealing, operation summer storm)</a:t>
            </a:r>
          </a:p>
          <a:p>
            <a:pPr marR="0">
              <a:lnSpc>
                <a:spcPct val="90000"/>
              </a:lnSpc>
              <a:spcBef>
                <a:spcPts val="0"/>
              </a:spcBef>
              <a:spcAft>
                <a:spcPts val="0"/>
              </a:spcAft>
              <a:buFont typeface="Wingdings" panose="05000000000000000000" pitchFamily="2" charset="2"/>
              <a:buChar char="q"/>
            </a:pPr>
            <a:endParaRPr lang="en-US" sz="1800" dirty="0">
              <a:effectLst/>
              <a:latin typeface="Cambria" panose="02040503050406030204" pitchFamily="18" charset="0"/>
              <a:ea typeface="Cambria" panose="02040503050406030204" pitchFamily="18" charset="0"/>
              <a:cs typeface="Aptos" panose="020B0004020202020204" pitchFamily="34" charset="0"/>
            </a:endParaRPr>
          </a:p>
          <a:p>
            <a:pPr marL="0" indent="0">
              <a:lnSpc>
                <a:spcPct val="90000"/>
              </a:lnSpc>
              <a:spcBef>
                <a:spcPts val="0"/>
              </a:spcBef>
              <a:buNone/>
            </a:pPr>
            <a:endParaRPr lang="en-US" sz="1800" dirty="0">
              <a:effectLst/>
              <a:latin typeface="Cambria" panose="02040503050406030204" pitchFamily="18" charset="0"/>
              <a:ea typeface="Cambria" panose="02040503050406030204" pitchFamily="18" charset="0"/>
              <a:cs typeface="Aptos" panose="020B0004020202020204" pitchFamily="34" charset="0"/>
            </a:endParaRPr>
          </a:p>
          <a:p>
            <a:pPr marR="0">
              <a:lnSpc>
                <a:spcPct val="90000"/>
              </a:lnSpc>
              <a:spcBef>
                <a:spcPts val="0"/>
              </a:spcBef>
              <a:spcAft>
                <a:spcPts val="0"/>
              </a:spcAft>
              <a:buFont typeface="Wingdings" panose="05000000000000000000" pitchFamily="2" charset="2"/>
              <a:buChar char="q"/>
            </a:pPr>
            <a:r>
              <a:rPr lang="en-US" sz="1800" dirty="0">
                <a:latin typeface="Cambria" panose="02040503050406030204" pitchFamily="18" charset="0"/>
                <a:ea typeface="Cambria" panose="02040503050406030204" pitchFamily="18" charset="0"/>
                <a:cs typeface="Aptos" panose="020B0004020202020204" pitchFamily="34" charset="0"/>
              </a:rPr>
              <a:t>Continued collaboration with federal, local and State law enforcement partners and in task forces with occasional focus surges to apprehend violent criminals.</a:t>
            </a:r>
          </a:p>
          <a:p>
            <a:pPr marR="0">
              <a:lnSpc>
                <a:spcPct val="90000"/>
              </a:lnSpc>
              <a:spcBef>
                <a:spcPts val="0"/>
              </a:spcBef>
              <a:spcAft>
                <a:spcPts val="0"/>
              </a:spcAft>
              <a:buFont typeface="Wingdings" panose="05000000000000000000" pitchFamily="2" charset="2"/>
              <a:buChar char="q"/>
            </a:pPr>
            <a:endParaRPr lang="en-US" sz="1800" dirty="0">
              <a:latin typeface="Cambria" panose="02040503050406030204" pitchFamily="18" charset="0"/>
              <a:ea typeface="Cambria" panose="02040503050406030204" pitchFamily="18" charset="0"/>
              <a:cs typeface="Aptos" panose="020B0004020202020204" pitchFamily="34" charset="0"/>
            </a:endParaRPr>
          </a:p>
          <a:p>
            <a:pPr marR="0">
              <a:lnSpc>
                <a:spcPct val="90000"/>
              </a:lnSpc>
              <a:spcBef>
                <a:spcPts val="0"/>
              </a:spcBef>
              <a:spcAft>
                <a:spcPts val="0"/>
              </a:spcAft>
              <a:buFont typeface="Wingdings" panose="05000000000000000000" pitchFamily="2" charset="2"/>
              <a:buChar char="q"/>
            </a:pPr>
            <a:r>
              <a:rPr lang="en-US" sz="1800" dirty="0">
                <a:latin typeface="Cambria" panose="02040503050406030204" pitchFamily="18" charset="0"/>
                <a:ea typeface="Cambria" panose="02040503050406030204" pitchFamily="18" charset="0"/>
                <a:cs typeface="Aptos" panose="020B0004020202020204" pitchFamily="34" charset="0"/>
              </a:rPr>
              <a:t>Will be partnering with Thomas Abt and the Violence Reduction Center with Commissioner Daniel Shanks to expand upon the GRIP and NODICE strategies with more evidence-based strategies that would best fit New Orleans. </a:t>
            </a:r>
          </a:p>
          <a:p>
            <a:pPr>
              <a:lnSpc>
                <a:spcPct val="90000"/>
              </a:lnSpc>
              <a:spcBef>
                <a:spcPts val="0"/>
              </a:spcBef>
              <a:buFont typeface="Wingdings" panose="05000000000000000000" pitchFamily="2" charset="2"/>
              <a:buChar char="q"/>
            </a:pPr>
            <a:endParaRPr lang="en-US" sz="1800" dirty="0">
              <a:effectLst/>
              <a:latin typeface="Cambria" panose="02040503050406030204" pitchFamily="18" charset="0"/>
              <a:ea typeface="Cambria" panose="02040503050406030204" pitchFamily="18" charset="0"/>
              <a:cs typeface="Aptos" panose="020B0004020202020204" pitchFamily="34" charset="0"/>
            </a:endParaRPr>
          </a:p>
          <a:p>
            <a:pPr marL="0" marR="0" indent="0">
              <a:lnSpc>
                <a:spcPct val="90000"/>
              </a:lnSpc>
              <a:spcBef>
                <a:spcPts val="0"/>
              </a:spcBef>
              <a:spcAft>
                <a:spcPts val="0"/>
              </a:spcAft>
              <a:buNone/>
            </a:pPr>
            <a:endParaRPr lang="en-US" sz="1800" dirty="0">
              <a:effectLst/>
              <a:latin typeface="Cambria" panose="02040503050406030204" pitchFamily="18" charset="0"/>
              <a:ea typeface="Cambria" panose="02040503050406030204" pitchFamily="18" charset="0"/>
              <a:cs typeface="Aptos" panose="020B0004020202020204" pitchFamily="34" charset="0"/>
            </a:endParaRPr>
          </a:p>
          <a:p>
            <a:pPr>
              <a:lnSpc>
                <a:spcPct val="90000"/>
              </a:lnSpc>
            </a:pPr>
            <a:endParaRPr lang="en-US" sz="1800" dirty="0"/>
          </a:p>
        </p:txBody>
      </p:sp>
    </p:spTree>
    <p:extLst>
      <p:ext uri="{BB962C8B-B14F-4D97-AF65-F5344CB8AC3E}">
        <p14:creationId xmlns:p14="http://schemas.microsoft.com/office/powerpoint/2010/main" val="3039001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F7790-35B3-AAAE-D340-E163F7A217CD}"/>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B37AF1AB-CA88-C650-43EC-08AB76B92318}"/>
              </a:ext>
            </a:extLst>
          </p:cNvPr>
          <p:cNvSpPr>
            <a:spLocks noGrp="1"/>
          </p:cNvSpPr>
          <p:nvPr>
            <p:ph type="subTitle" idx="1"/>
          </p:nvPr>
        </p:nvSpPr>
        <p:spPr/>
        <p:txBody>
          <a:bodyPr/>
          <a:lstStyle/>
          <a:p>
            <a:endParaRPr lang="en-US" dirty="0"/>
          </a:p>
        </p:txBody>
      </p:sp>
      <p:pic>
        <p:nvPicPr>
          <p:cNvPr id="7" name="Picture 6">
            <a:extLst>
              <a:ext uri="{FF2B5EF4-FFF2-40B4-BE49-F238E27FC236}">
                <a16:creationId xmlns:a16="http://schemas.microsoft.com/office/drawing/2014/main" id="{7E133FFC-F026-F082-9C02-DC4661B859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409" y="1496346"/>
            <a:ext cx="7641772" cy="3865308"/>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429454743"/>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1263</TotalTime>
  <Words>1702</Words>
  <Application>Microsoft Office PowerPoint</Application>
  <PresentationFormat>On-screen Show (4:3)</PresentationFormat>
  <Paragraphs>457</Paragraphs>
  <Slides>24</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Aptos</vt:lpstr>
      <vt:lpstr>Aptos Narrow</vt:lpstr>
      <vt:lpstr>Arial</vt:lpstr>
      <vt:lpstr>Calibri</vt:lpstr>
      <vt:lpstr>Cambria</vt:lpstr>
      <vt:lpstr>Times New Roman</vt:lpstr>
      <vt:lpstr>Wingdings</vt:lpstr>
      <vt:lpstr>1_Office Theme</vt:lpstr>
      <vt:lpstr>PowerPoint Presentation</vt:lpstr>
      <vt:lpstr>Departmental Overview</vt:lpstr>
      <vt:lpstr>FQ Security Update</vt:lpstr>
      <vt:lpstr>DPW Transition Update </vt:lpstr>
      <vt:lpstr>PowerPoint Presentation</vt:lpstr>
      <vt:lpstr>NOPD Homicide Unit Exceptionally High Clearance Rate</vt:lpstr>
      <vt:lpstr>PowerPoint Presentation</vt:lpstr>
      <vt:lpstr>Violent Crime Reduction Strategies</vt:lpstr>
      <vt:lpstr>PowerPoint Presentation</vt:lpstr>
      <vt:lpstr>Violent Crime Collaboration Cases Highlighted </vt:lpstr>
      <vt:lpstr>PowerPoint Presentation</vt:lpstr>
      <vt:lpstr>Traffic Enforcement &amp; Parking</vt:lpstr>
      <vt:lpstr>Enforcement Activity – Stops, Citations &amp; Arrests</vt:lpstr>
      <vt:lpstr>Traffic Crashes YTD</vt:lpstr>
      <vt:lpstr>Parking and Towing Enforcement and Collections </vt:lpstr>
      <vt:lpstr>             Recruitment Effort Updates</vt:lpstr>
      <vt:lpstr>PowerPoint Presentation</vt:lpstr>
      <vt:lpstr>Results</vt:lpstr>
      <vt:lpstr>Current Strength - Separations</vt:lpstr>
      <vt:lpstr>Facility Needs Update</vt:lpstr>
      <vt:lpstr>DXC HQ &amp; Infrastructure Update </vt:lpstr>
      <vt:lpstr>2026 LAB  HIRE REQUEST</vt:lpstr>
      <vt:lpstr>NOPD Overtime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Diane Deruise</dc:creator>
  <cp:lastModifiedBy>Stephanie M. Landry</cp:lastModifiedBy>
  <cp:revision>63</cp:revision>
  <dcterms:created xsi:type="dcterms:W3CDTF">2026-03-04T15:10:59Z</dcterms:created>
  <dcterms:modified xsi:type="dcterms:W3CDTF">2026-06-24T19:48:25Z</dcterms:modified>
</cp:coreProperties>
</file>