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14"/>
  </p:notesMasterIdLst>
  <p:sldIdLst>
    <p:sldId id="264" r:id="rId2"/>
    <p:sldId id="263" r:id="rId3"/>
    <p:sldId id="414" r:id="rId4"/>
    <p:sldId id="434" r:id="rId5"/>
    <p:sldId id="431" r:id="rId6"/>
    <p:sldId id="437" r:id="rId7"/>
    <p:sldId id="426" r:id="rId8"/>
    <p:sldId id="433" r:id="rId9"/>
    <p:sldId id="435" r:id="rId10"/>
    <p:sldId id="417" r:id="rId11"/>
    <p:sldId id="421" r:id="rId12"/>
    <p:sldId id="419" r:id="rId13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15AB4C-1914-47DB-9E07-F6B5A6CCC8BD}" v="1" dt="2026-06-28T17:15:56.885"/>
  </p1510:revLst>
</p1510:revInfo>
</file>

<file path=ppt/tableStyles.xml><?xml version="1.0" encoding="utf-8"?>
<a:tblStyleLst xmlns:a="http://schemas.openxmlformats.org/drawingml/2006/main" def="{5C22544A-7EE6-4342-B048-85BDC9FD1C3A}"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90" autoAdjust="0"/>
    <p:restoredTop sz="94068" autoAdjust="0"/>
  </p:normalViewPr>
  <p:slideViewPr>
    <p:cSldViewPr snapToGrid="0">
      <p:cViewPr varScale="1">
        <p:scale>
          <a:sx n="98" d="100"/>
          <a:sy n="98" d="100"/>
        </p:scale>
        <p:origin x="102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olanda S. Johnson" userId="f83c2d49-8ad7-49b1-a474-be367fd50a28" providerId="ADAL" clId="{9915AB4C-1914-47DB-9E07-F6B5A6CCC8BD}"/>
    <pc:docChg chg="custSel delSld modSld modNotesMaster">
      <pc:chgData name="Yolanda S. Johnson" userId="f83c2d49-8ad7-49b1-a474-be367fd50a28" providerId="ADAL" clId="{9915AB4C-1914-47DB-9E07-F6B5A6CCC8BD}" dt="2026-06-28T19:40:31.762" v="3" actId="33524"/>
      <pc:docMkLst>
        <pc:docMk/>
      </pc:docMkLst>
      <pc:sldChg chg="modSp mod">
        <pc:chgData name="Yolanda S. Johnson" userId="f83c2d49-8ad7-49b1-a474-be367fd50a28" providerId="ADAL" clId="{9915AB4C-1914-47DB-9E07-F6B5A6CCC8BD}" dt="2026-06-28T19:40:31.762" v="3" actId="33524"/>
        <pc:sldMkLst>
          <pc:docMk/>
          <pc:sldMk cId="2427800775" sldId="426"/>
        </pc:sldMkLst>
        <pc:spChg chg="mod">
          <ac:chgData name="Yolanda S. Johnson" userId="f83c2d49-8ad7-49b1-a474-be367fd50a28" providerId="ADAL" clId="{9915AB4C-1914-47DB-9E07-F6B5A6CCC8BD}" dt="2026-06-28T19:40:31.762" v="3" actId="33524"/>
          <ac:spMkLst>
            <pc:docMk/>
            <pc:sldMk cId="2427800775" sldId="426"/>
            <ac:spMk id="6" creationId="{37F7972B-BF77-153F-852B-402F486CE625}"/>
          </ac:spMkLst>
        </pc:spChg>
      </pc:sldChg>
      <pc:sldChg chg="del">
        <pc:chgData name="Yolanda S. Johnson" userId="f83c2d49-8ad7-49b1-a474-be367fd50a28" providerId="ADAL" clId="{9915AB4C-1914-47DB-9E07-F6B5A6CCC8BD}" dt="2026-06-28T19:40:01.824" v="1" actId="2696"/>
        <pc:sldMkLst>
          <pc:docMk/>
          <pc:sldMk cId="2466700848" sldId="427"/>
        </pc:sldMkLst>
      </pc:sldChg>
      <pc:sldChg chg="del">
        <pc:chgData name="Yolanda S. Johnson" userId="f83c2d49-8ad7-49b1-a474-be367fd50a28" providerId="ADAL" clId="{9915AB4C-1914-47DB-9E07-F6B5A6CCC8BD}" dt="2026-06-28T19:40:13.527" v="2" actId="2696"/>
        <pc:sldMkLst>
          <pc:docMk/>
          <pc:sldMk cId="521506334" sldId="436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aseline="0" dirty="0"/>
              <a:t>1/1/2024 to 12/31/2024  (600</a:t>
            </a:r>
            <a:r>
              <a:rPr lang="en-US" sz="1800" dirty="0"/>
              <a:t> Intakes)</a:t>
            </a:r>
          </a:p>
        </c:rich>
      </c:tx>
      <c:layout>
        <c:manualLayout>
          <c:xMode val="edge"/>
          <c:yMode val="edge"/>
          <c:x val="0.11447127766328613"/>
          <c:y val="8.4362399612065812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016546575545981"/>
          <c:y val="0.22104937146402243"/>
          <c:w val="0.62813722577130693"/>
          <c:h val="0.73887753093407693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421 Intakes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rgbClr val="0070C0"/>
              </a:solidFill>
            </a:ln>
          </c:spPr>
          <c:dPt>
            <c:idx val="0"/>
            <c:bubble3D val="0"/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F30-4168-9D1D-D614603AC3FC}"/>
              </c:ext>
            </c:extLst>
          </c:dPt>
          <c:dPt>
            <c:idx val="1"/>
            <c:bubble3D val="0"/>
            <c:explosion val="3"/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F30-4168-9D1D-D614603AC3FC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476</a:t>
                    </a:r>
                    <a:r>
                      <a:rPr lang="en-US" baseline="0" dirty="0"/>
                      <a:t>
79%</a:t>
                    </a:r>
                  </a:p>
                </c:rich>
              </c:tx>
              <c:dLblPos val="ctr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BF30-4168-9D1D-D614603AC3FC}"/>
                </c:ext>
              </c:extLst>
            </c:dLbl>
            <c:dLbl>
              <c:idx val="1"/>
              <c:layout>
                <c:manualLayout>
                  <c:x val="5.5673892768120965E-2"/>
                  <c:y val="0.140614824715999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33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560A0C1-D5EA-47F7-AD78-7B1C736554C7}" type="VALUE">
                      <a:rPr lang="en-US" smtClean="0"/>
                      <a:pPr>
                        <a:defRPr/>
                      </a:pPr>
                      <a:t>[VALUE]</a:t>
                    </a:fld>
                    <a:r>
                      <a:rPr lang="en-US" baseline="0" dirty="0"/>
                      <a:t>
21%</a:t>
                    </a:r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1600444508526957"/>
                      <c:h val="0.1582487961174241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F30-4168-9D1D-D614603AC3FC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Intakes</c:v>
                </c:pt>
                <c:pt idx="1">
                  <c:v>M-F - 8 AM-3:30 PM (121)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600</c:v>
                </c:pt>
                <c:pt idx="1">
                  <c:v>124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F30-4168-9D1D-D614603AC3FC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>
          <a:outerShdw blurRad="50800" dist="50800" dir="5400000" algn="ctr" rotWithShape="0">
            <a:srgbClr val="0070C0"/>
          </a:outerShdw>
        </a:effectLst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>
      <a:outerShdw blurRad="50800" dist="50800" dir="5400000" algn="ctr" rotWithShape="0">
        <a:schemeClr val="accent4"/>
      </a:outerShdw>
    </a:effectLst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aseline="0" dirty="0"/>
              <a:t>1/1/2025 to 12/31/2025  (440</a:t>
            </a:r>
            <a:r>
              <a:rPr lang="en-US" sz="1800" dirty="0"/>
              <a:t> Intakes)</a:t>
            </a:r>
          </a:p>
        </c:rich>
      </c:tx>
      <c:layout>
        <c:manualLayout>
          <c:xMode val="edge"/>
          <c:yMode val="edge"/>
          <c:x val="0.11186986720721384"/>
          <c:y val="8.4362399612065812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016546575545981"/>
          <c:y val="0.22104937146402243"/>
          <c:w val="0.62813722577130693"/>
          <c:h val="0.73887753093407693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421 Intakes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rgbClr val="0070C0"/>
              </a:solidFill>
            </a:ln>
          </c:spPr>
          <c:dPt>
            <c:idx val="0"/>
            <c:bubble3D val="0"/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91FD-458D-98B3-6A8CAA71934C}"/>
              </c:ext>
            </c:extLst>
          </c:dPt>
          <c:dPt>
            <c:idx val="1"/>
            <c:bubble3D val="0"/>
            <c:explosion val="3"/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91FD-458D-98B3-6A8CAA71934C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349</a:t>
                    </a:r>
                    <a:r>
                      <a:rPr lang="en-US" baseline="0" dirty="0"/>
                      <a:t>
79%</a:t>
                    </a:r>
                  </a:p>
                </c:rich>
              </c:tx>
              <c:dLblPos val="ctr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91FD-458D-98B3-6A8CAA71934C}"/>
                </c:ext>
              </c:extLst>
            </c:dLbl>
            <c:dLbl>
              <c:idx val="1"/>
              <c:layout>
                <c:manualLayout>
                  <c:x val="5.5673892768120965E-2"/>
                  <c:y val="0.140614824715999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33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91</a:t>
                    </a:r>
                    <a:r>
                      <a:rPr lang="en-US" baseline="0" dirty="0"/>
                      <a:t>
21%</a:t>
                    </a:r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1600444508526957"/>
                      <c:h val="0.1582487961174241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91FD-458D-98B3-6A8CAA71934C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Intakes</c:v>
                </c:pt>
                <c:pt idx="1">
                  <c:v>M-F - 8 AM-3:30 PM (121)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600</c:v>
                </c:pt>
                <c:pt idx="1">
                  <c:v>124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1FD-458D-98B3-6A8CAA71934C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>
          <a:outerShdw blurRad="50800" dist="50800" dir="5400000" algn="ctr" rotWithShape="0">
            <a:srgbClr val="0070C0"/>
          </a:outerShdw>
        </a:effectLst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>
      <a:outerShdw blurRad="50800" dist="50800" dir="5400000" algn="ctr" rotWithShape="0">
        <a:schemeClr val="accent4"/>
      </a:outerShdw>
    </a:effectLst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aseline="0" dirty="0"/>
              <a:t>1/1/2026 to 6/26/2026 (306</a:t>
            </a:r>
            <a:r>
              <a:rPr lang="en-US" sz="1800" dirty="0"/>
              <a:t> Intakes)</a:t>
            </a:r>
          </a:p>
        </c:rich>
      </c:tx>
      <c:layout>
        <c:manualLayout>
          <c:xMode val="edge"/>
          <c:yMode val="edge"/>
          <c:x val="0.11447127766328613"/>
          <c:y val="8.4362399612065812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016546575545981"/>
          <c:y val="0.22104937146402243"/>
          <c:w val="0.62813722577130693"/>
          <c:h val="0.73887753093407693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421 Intakes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rgbClr val="0070C0"/>
              </a:solidFill>
            </a:ln>
          </c:spPr>
          <c:dPt>
            <c:idx val="0"/>
            <c:bubble3D val="0"/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0ACB-4CD4-9079-78AC680F8BEB}"/>
              </c:ext>
            </c:extLst>
          </c:dPt>
          <c:dPt>
            <c:idx val="1"/>
            <c:bubble3D val="0"/>
            <c:explosion val="3"/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0ACB-4CD4-9079-78AC680F8BEB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239</a:t>
                    </a:r>
                    <a:r>
                      <a:rPr lang="en-US" baseline="0" dirty="0"/>
                      <a:t>
78%</a:t>
                    </a:r>
                  </a:p>
                </c:rich>
              </c:tx>
              <c:dLblPos val="ctr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0ACB-4CD4-9079-78AC680F8BEB}"/>
                </c:ext>
              </c:extLst>
            </c:dLbl>
            <c:dLbl>
              <c:idx val="1"/>
              <c:layout>
                <c:manualLayout>
                  <c:x val="5.5673892768120965E-2"/>
                  <c:y val="0.140614824715999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33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67</a:t>
                    </a:r>
                    <a:r>
                      <a:rPr lang="en-US" baseline="0" dirty="0"/>
                      <a:t>
22%</a:t>
                    </a:r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1600444508526957"/>
                      <c:h val="0.1582487961174241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0ACB-4CD4-9079-78AC680F8BEB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Intakes</c:v>
                </c:pt>
                <c:pt idx="1">
                  <c:v>M-F - 8 AM-3:30 PM (121)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600</c:v>
                </c:pt>
                <c:pt idx="1">
                  <c:v>124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ACB-4CD4-9079-78AC680F8BEB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>
          <a:outerShdw blurRad="50800" dist="50800" dir="5400000" algn="ctr" rotWithShape="0">
            <a:srgbClr val="0070C0"/>
          </a:outerShdw>
        </a:effectLst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>
      <a:outerShdw blurRad="50800" dist="50800" dir="5400000" algn="ctr" rotWithShape="0">
        <a:schemeClr val="accent4"/>
      </a:outerShdw>
    </a:effectLst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1" tIns="47111" rIns="94221" bIns="4711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3" y="0"/>
            <a:ext cx="3077739" cy="471054"/>
          </a:xfrm>
          <a:prstGeom prst="rect">
            <a:avLst/>
          </a:prstGeom>
        </p:spPr>
        <p:txBody>
          <a:bodyPr vert="horz" lIns="94221" tIns="47111" rIns="94221" bIns="47111" rtlCol="0"/>
          <a:lstStyle>
            <a:lvl1pPr algn="r">
              <a:defRPr sz="1200"/>
            </a:lvl1pPr>
          </a:lstStyle>
          <a:p>
            <a:fld id="{8CC34BEE-268E-43C4-9935-811E1C5E3325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1" tIns="47111" rIns="94221" bIns="4711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3"/>
            <a:ext cx="5681980" cy="3696713"/>
          </a:xfrm>
          <a:prstGeom prst="rect">
            <a:avLst/>
          </a:prstGeom>
        </p:spPr>
        <p:txBody>
          <a:bodyPr vert="horz" lIns="94221" tIns="47111" rIns="94221" bIns="4711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3"/>
            <a:ext cx="3077739" cy="471053"/>
          </a:xfrm>
          <a:prstGeom prst="rect">
            <a:avLst/>
          </a:prstGeom>
        </p:spPr>
        <p:txBody>
          <a:bodyPr vert="horz" lIns="94221" tIns="47111" rIns="94221" bIns="4711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3" y="8917423"/>
            <a:ext cx="3077739" cy="471053"/>
          </a:xfrm>
          <a:prstGeom prst="rect">
            <a:avLst/>
          </a:prstGeom>
        </p:spPr>
        <p:txBody>
          <a:bodyPr vert="horz" lIns="94221" tIns="47111" rIns="94221" bIns="47111" rtlCol="0" anchor="b"/>
          <a:lstStyle>
            <a:lvl1pPr algn="r">
              <a:defRPr sz="1200"/>
            </a:lvl1pPr>
          </a:lstStyle>
          <a:p>
            <a:fld id="{B572F1AE-4E0A-4C8F-83CF-ED3920A96F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383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3AE178-8933-8E29-6064-E303D02A4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CEB038-7544-0CE1-0B0F-668DF4F646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166912-DE63-9664-F075-96068A517F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7BFECD-7695-A003-7A47-B8173F84FE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72F1AE-4E0A-4C8F-83CF-ED3920A96FA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961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80B4A-9B22-6D32-6969-D5BAFDDEDA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B1BFEA-AA10-1120-AEAB-F9CBD1A28F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0DE31-1710-E15B-7C86-E15CD3465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CE969-7BDE-435F-A03A-F0F377D3483E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D37D13-1B74-AA17-04CB-52B4C5CCB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EF91F-EA98-11CE-08C5-5269A3B78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F4C53-8D07-413B-9315-A2487E9EB6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83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73098-5468-6941-E0D6-6F34491D8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8DEF1E-6223-8D91-4B62-09D89A9DE3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18AC8B-9C9B-DD63-DE3A-3D40BA675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CE969-7BDE-435F-A03A-F0F377D3483E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C6194-9093-994A-2AAA-CFDE91967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9DB934-7704-2C88-A8C6-C6349FC45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F4C53-8D07-413B-9315-A2487E9EB6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371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CD502EF-4DFD-C3AE-41AA-086D615267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B8FEBF-380F-D458-ADA9-93B7C1B537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52C2F4-9481-397A-562A-DBD501A68D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CE969-7BDE-435F-A03A-F0F377D3483E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019E16-363C-9940-12F1-C71D281CA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8C0D8A-A9BD-663E-AA37-060C32589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F4C53-8D07-413B-9315-A2487E9EB6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1439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29445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Footer Placeholder 4"/>
          <p:cNvSpPr txBox="1">
            <a:spLocks/>
          </p:cNvSpPr>
          <p:nvPr userDrawn="1"/>
        </p:nvSpPr>
        <p:spPr>
          <a:xfrm>
            <a:off x="1239387" y="6356350"/>
            <a:ext cx="69140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City of New Orleans</a:t>
            </a: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38B5BA0-6825-4B13-AFCA-044D8F62CED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6A57EAB-29A6-AD4F-8CA0-52EA4B0D69A2}"/>
              </a:ext>
            </a:extLst>
          </p:cNvPr>
          <p:cNvCxnSpPr>
            <a:cxnSpLocks/>
          </p:cNvCxnSpPr>
          <p:nvPr userDrawn="1"/>
        </p:nvCxnSpPr>
        <p:spPr>
          <a:xfrm>
            <a:off x="823686" y="1999380"/>
            <a:ext cx="10530114" cy="0"/>
          </a:xfrm>
          <a:prstGeom prst="line">
            <a:avLst/>
          </a:prstGeom>
          <a:ln w="34925">
            <a:solidFill>
              <a:srgbClr val="AD2F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F9712991-EC0E-794F-ABB2-00B15AA932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356350"/>
            <a:ext cx="401187" cy="365125"/>
          </a:xfrm>
          <a:prstGeom prst="rect">
            <a:avLst/>
          </a:prstGeom>
        </p:spPr>
      </p:pic>
      <p:sp>
        <p:nvSpPr>
          <p:cNvPr id="12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838199" y="2444901"/>
            <a:ext cx="10515601" cy="3732062"/>
          </a:xfrm>
        </p:spPr>
        <p:txBody>
          <a:bodyPr/>
          <a:lstStyle>
            <a:lvl1pPr marL="571500" indent="-571500">
              <a:spcBef>
                <a:spcPts val="1200"/>
              </a:spcBef>
              <a:buFont typeface="+mj-lt"/>
              <a:buAutoNum type="romanUcPeriod"/>
              <a:defRPr/>
            </a:lvl1pPr>
            <a:lvl2pPr marL="971550" indent="-514350">
              <a:spcBef>
                <a:spcPts val="1200"/>
              </a:spcBef>
              <a:buFont typeface="+mj-lt"/>
              <a:buAutoNum type="alphaUcPeriod"/>
              <a:defRPr/>
            </a:lvl2pPr>
            <a:lvl3pPr marL="1428750" indent="-514350">
              <a:buFont typeface="+mj-lt"/>
              <a:buAutoNum type="romanUcPeriod"/>
              <a:defRPr/>
            </a:lvl3pPr>
            <a:lvl4pPr marL="1771650" indent="-400050">
              <a:buFont typeface="+mj-lt"/>
              <a:buAutoNum type="romanUcPeriod"/>
              <a:defRPr/>
            </a:lvl4pPr>
            <a:lvl5pPr marL="2228850" indent="-400050">
              <a:buFont typeface="+mj-lt"/>
              <a:buAutoNum type="romanUcPeriod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13330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9C56D-53A1-909A-510B-0F27600E3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DFF8BF-8A91-088D-5FC5-2CD8A4F6C1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4F7D0C-7FDE-55FE-4CE6-0184B2706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CE969-7BDE-435F-A03A-F0F377D3483E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FBBB03-CA0C-0C08-8B19-C816FE7B9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9DC659-0CEE-EE3C-4FC4-50C091641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F4C53-8D07-413B-9315-A2487E9EB6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954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95CCD-EE40-17E8-DF5C-93B4C4108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AAA249-41C8-2274-D8A7-59A9C4756A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97D247-7AA6-0844-91F9-AF769694C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CE969-7BDE-435F-A03A-F0F377D3483E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0A27AA-8FDE-7DD6-DF09-BD5153F6B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2C87B6-3517-B6E1-0CB8-7F61331EF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F4C53-8D07-413B-9315-A2487E9EB6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062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54E44-D5B6-7AFC-E5E5-648C4DB09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BDE5AA-D0F4-8CA6-48AA-0354A790DE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78D51B-13BF-F81C-FF5B-CFA44C6515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A5BF82-5E77-52F7-3F9D-DD3B0CD3B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CE969-7BDE-435F-A03A-F0F377D3483E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A1D67F-C039-C6C3-136F-9C3986649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D72973-0388-8B2D-7A8E-CAF328CD8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F4C53-8D07-413B-9315-A2487E9EB6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621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43CA9-D123-D745-F2A5-7369E0582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CC8DCF-F22E-6194-4986-A1A218B373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5ECDD3-6B29-A59C-1C57-89BFC0F76C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8011CB-3F0B-6E55-6479-BA6ECE75BF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C9FD3A-C47E-3229-F1F6-DCFB91FF35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A7FDB3F-B5B9-3302-29FC-E7E94A559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CE969-7BDE-435F-A03A-F0F377D3483E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5387BE-685A-418F-6917-A979F438E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779923-DEF5-1EE1-BD43-4D553FFA9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F4C53-8D07-413B-9315-A2487E9EB6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595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E7A64-3914-AB12-7C9C-E0956603D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4A6FDD-1CA9-4993-8229-F235F7AA1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CE969-7BDE-435F-A03A-F0F377D3483E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6B3049-8D9A-A346-B00A-2BAC019A4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A90689-B4F6-915A-DBB7-8D5D679E8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F4C53-8D07-413B-9315-A2487E9EB6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601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EFDCCA-F73F-FF07-7C78-3664E25E6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CE969-7BDE-435F-A03A-F0F377D3483E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087AC8-E99E-8B00-4909-6F234F9C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95E9CE-3E63-34D5-906E-15AE0B5D0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F4C53-8D07-413B-9315-A2487E9EB6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650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6AC4C-CC91-8205-901F-019545BE0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794E05-DE71-43B6-ECDE-0468B90884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A91B1C-63B9-DC0A-3078-5EDF1CD17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D1CC21-BEF4-7796-43E4-AA151AA5F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CE969-7BDE-435F-A03A-F0F377D3483E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207D7A-5E9E-7DB4-3EAD-089804693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430F85-D85C-E78D-FFBC-F171272A2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F4C53-8D07-413B-9315-A2487E9EB6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957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1B79AA-9DAD-84DA-1FC9-6EF553DB2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1B9083-7880-3567-34B5-CB7D691F4F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1EE569-F619-701F-FD93-6EAC1052FF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F957A1-B2A0-C172-9F31-374FC797F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CE969-7BDE-435F-A03A-F0F377D3483E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71C89D-E047-AF2C-9ABD-75AA22765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497CD7-A138-6482-816C-291557DCD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F4C53-8D07-413B-9315-A2487E9EB6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58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9D0F30E-19A1-6ACB-E7C7-80BBB758C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68F1DD-ABCB-00E1-782F-DD7B83DED1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B50DFB-289F-5028-C07F-2814A6284C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4CE969-7BDE-435F-A03A-F0F377D3483E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75982E-F746-4018-CD52-924333F61C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964FE0-4EBB-1FB8-F7F6-1572778489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3F4C53-8D07-413B-9315-A2487E9EB6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481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FD2465-6443-E83C-9825-1FCDC65AA2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675" y="2152650"/>
            <a:ext cx="4188093" cy="3686362"/>
          </a:xfrm>
        </p:spPr>
        <p:txBody>
          <a:bodyPr anchor="t">
            <a:normAutofit/>
          </a:bodyPr>
          <a:lstStyle/>
          <a:p>
            <a:br>
              <a:rPr lang="en-US" sz="1300" i="1" dirty="0">
                <a:solidFill>
                  <a:srgbClr val="FFFFFF"/>
                </a:solidFill>
                <a:latin typeface="Angsana New"/>
                <a:cs typeface="Angsana New"/>
              </a:rPr>
            </a:br>
            <a:br>
              <a:rPr lang="en-US" sz="1300" i="1" dirty="0">
                <a:solidFill>
                  <a:srgbClr val="FFFFFF"/>
                </a:solidFill>
                <a:latin typeface="Angsana New"/>
                <a:cs typeface="Angsana New"/>
              </a:rPr>
            </a:br>
            <a:br>
              <a:rPr lang="en-US" sz="1300" i="1" dirty="0">
                <a:solidFill>
                  <a:srgbClr val="FFFFFF"/>
                </a:solidFill>
                <a:latin typeface="Angsana New"/>
                <a:cs typeface="Angsana New"/>
              </a:rPr>
            </a:br>
            <a:r>
              <a:rPr lang="en-US" sz="1300" i="1" dirty="0">
                <a:solidFill>
                  <a:srgbClr val="FFFFFF"/>
                </a:solidFill>
                <a:latin typeface="Angsana New"/>
                <a:cs typeface="Angsana New"/>
              </a:rPr>
              <a:t>                                                                                      </a:t>
            </a:r>
            <a:br>
              <a:rPr lang="en-US" sz="1300" i="1" dirty="0">
                <a:solidFill>
                  <a:srgbClr val="FFFFFF"/>
                </a:solidFill>
                <a:latin typeface="Angsana New"/>
                <a:cs typeface="Angsana New"/>
              </a:rPr>
            </a:br>
            <a:br>
              <a:rPr lang="en-US" sz="1300" i="1" dirty="0">
                <a:solidFill>
                  <a:srgbClr val="FFFFFF"/>
                </a:solidFill>
                <a:latin typeface="Angsana New"/>
                <a:cs typeface="Angsana New"/>
              </a:rPr>
            </a:br>
            <a:br>
              <a:rPr lang="en-US" sz="1300" i="1" dirty="0">
                <a:solidFill>
                  <a:srgbClr val="FFFFFF"/>
                </a:solidFill>
                <a:latin typeface="Angsana New"/>
                <a:cs typeface="Angsana New"/>
              </a:rPr>
            </a:br>
            <a:r>
              <a:rPr lang="en-US" sz="3200" b="1" i="1" dirty="0">
                <a:solidFill>
                  <a:srgbClr val="FFFFFF"/>
                </a:solidFill>
                <a:latin typeface="Angsana New"/>
                <a:cs typeface="Angsana New"/>
              </a:rPr>
              <a:t>Fulfilling Our Purpose:</a:t>
            </a:r>
            <a:br>
              <a:rPr lang="en-US" sz="3200" b="1" i="1" dirty="0">
                <a:solidFill>
                  <a:srgbClr val="FFFFFF"/>
                </a:solidFill>
                <a:latin typeface="Angsana New"/>
                <a:cs typeface="Angsana New"/>
              </a:rPr>
            </a:br>
            <a:r>
              <a:rPr lang="en-US" sz="3200" b="1" i="1" dirty="0">
                <a:solidFill>
                  <a:srgbClr val="FFFFFF"/>
                </a:solidFill>
                <a:latin typeface="Angsana New"/>
                <a:cs typeface="Angsana New"/>
              </a:rPr>
              <a:t>“Strengthening Public Safety for our Community”</a:t>
            </a:r>
            <a:endParaRPr lang="en-US" sz="3200" b="1" dirty="0">
              <a:solidFill>
                <a:srgbClr val="FFFFFF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900A3A-E697-96DB-BBAC-9B6CA45E80DA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01" t="34208" r="13462" b="43867"/>
          <a:stretch/>
        </p:blipFill>
        <p:spPr bwMode="auto">
          <a:xfrm>
            <a:off x="4711971" y="573962"/>
            <a:ext cx="7022826" cy="2464513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Subtitle 4">
            <a:extLst>
              <a:ext uri="{FF2B5EF4-FFF2-40B4-BE49-F238E27FC236}">
                <a16:creationId xmlns:a16="http://schemas.microsoft.com/office/drawing/2014/main" id="{F4B70151-A04F-E0FF-1DCA-41965008697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5353051" y="4026932"/>
            <a:ext cx="5010150" cy="440294"/>
          </a:xfrm>
          <a:prstGeom prst="rect">
            <a:avLst/>
          </a:prstGeom>
        </p:spPr>
        <p:txBody>
          <a:bodyPr lIns="91440" tIns="45720" rIns="91440" bIns="45720" rtlCol="0" anchor="b">
            <a:normAutofit/>
          </a:bodyPr>
          <a:lstStyle/>
          <a:p>
            <a:pPr algn="l"/>
            <a:r>
              <a:rPr lang="en-US" sz="1700" b="1" dirty="0">
                <a:solidFill>
                  <a:srgbClr val="FFFFFF"/>
                </a:solidFill>
              </a:rPr>
              <a:t>June 29, 2026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2C31A8-8CF9-076D-CB18-9C5703E7A883}"/>
              </a:ext>
            </a:extLst>
          </p:cNvPr>
          <p:cNvSpPr txBox="1"/>
          <p:nvPr/>
        </p:nvSpPr>
        <p:spPr>
          <a:xfrm>
            <a:off x="6353176" y="3695697"/>
            <a:ext cx="48096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</a:rPr>
              <a:t>Quarterly Law Enforcement Check In @ </a:t>
            </a:r>
            <a:endParaRPr lang="en-US" sz="2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8DD2323-E10A-6203-AAAF-AB73CE5FE927}"/>
              </a:ext>
            </a:extLst>
          </p:cNvPr>
          <p:cNvSpPr txBox="1"/>
          <p:nvPr/>
        </p:nvSpPr>
        <p:spPr>
          <a:xfrm rot="10800000" flipV="1">
            <a:off x="6734175" y="4111077"/>
            <a:ext cx="380477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</a:rPr>
              <a:t>Criminal Justice Committee</a:t>
            </a:r>
            <a:endParaRPr lang="en-US" sz="2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6DA01AE-A676-C57D-0FB0-101D1AF6C23C}"/>
              </a:ext>
            </a:extLst>
          </p:cNvPr>
          <p:cNvSpPr txBox="1"/>
          <p:nvPr/>
        </p:nvSpPr>
        <p:spPr>
          <a:xfrm>
            <a:off x="9182101" y="4753029"/>
            <a:ext cx="1752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</a:rPr>
              <a:t>June 29, 2026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522355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8" name="Rectangle 77">
            <a:extLst>
              <a:ext uri="{FF2B5EF4-FFF2-40B4-BE49-F238E27FC236}">
                <a16:creationId xmlns:a16="http://schemas.microsoft.com/office/drawing/2014/main" id="{91DC6ABD-215C-4EA8-A483-CEF5B99AB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7108A9-85E2-9AE9-9220-86D12E39CF3F}"/>
              </a:ext>
            </a:extLst>
          </p:cNvPr>
          <p:cNvSpPr txBox="1"/>
          <p:nvPr/>
        </p:nvSpPr>
        <p:spPr>
          <a:xfrm>
            <a:off x="599608" y="679731"/>
            <a:ext cx="4786989" cy="37365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indent="0"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2026 CHALLENGES</a:t>
            </a: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86598" y="269324"/>
            <a:ext cx="6116779" cy="62087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Graphic 1" descr="Upward trend">
            <a:extLst>
              <a:ext uri="{FF2B5EF4-FFF2-40B4-BE49-F238E27FC236}">
                <a16:creationId xmlns:a16="http://schemas.microsoft.com/office/drawing/2014/main" id="{B53B644B-602F-CD0D-0DBD-08FAC95DD0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82510" y="569297"/>
            <a:ext cx="5266891" cy="560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6829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BD0794F-8AEC-ABE8-6991-4BADAC3BA4E6}"/>
              </a:ext>
            </a:extLst>
          </p:cNvPr>
          <p:cNvSpPr/>
          <p:nvPr/>
        </p:nvSpPr>
        <p:spPr>
          <a:xfrm>
            <a:off x="1057275" y="887468"/>
            <a:ext cx="9542717" cy="950857"/>
          </a:xfrm>
          <a:prstGeom prst="roundRect">
            <a:avLst>
              <a:gd name="adj" fmla="val 10000"/>
            </a:avLst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r>
              <a:rPr lang="en-US" dirty="0"/>
              <a:t>                                        </a:t>
            </a:r>
          </a:p>
          <a:p>
            <a:r>
              <a:rPr lang="en-US" dirty="0"/>
              <a:t>	        </a:t>
            </a:r>
            <a:r>
              <a:rPr lang="en-US" sz="4000" dirty="0"/>
              <a:t>1. Staff Vacancies</a:t>
            </a:r>
          </a:p>
        </p:txBody>
      </p:sp>
      <p:sp>
        <p:nvSpPr>
          <p:cNvPr id="5" name="Rectangle 4" descr="House">
            <a:extLst>
              <a:ext uri="{FF2B5EF4-FFF2-40B4-BE49-F238E27FC236}">
                <a16:creationId xmlns:a16="http://schemas.microsoft.com/office/drawing/2014/main" id="{DB9D3A95-7A69-08EB-61C6-30954F196B0A}"/>
              </a:ext>
            </a:extLst>
          </p:cNvPr>
          <p:cNvSpPr/>
          <p:nvPr/>
        </p:nvSpPr>
        <p:spPr>
          <a:xfrm>
            <a:off x="1221865" y="1039866"/>
            <a:ext cx="740285" cy="740285"/>
          </a:xfrm>
          <a:prstGeom prst="rect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6B9BA2D-4B20-B2EE-0A2E-2BB36441D010}"/>
              </a:ext>
            </a:extLst>
          </p:cNvPr>
          <p:cNvSpPr/>
          <p:nvPr/>
        </p:nvSpPr>
        <p:spPr>
          <a:xfrm>
            <a:off x="1057275" y="2129302"/>
            <a:ext cx="9542717" cy="950857"/>
          </a:xfrm>
          <a:prstGeom prst="roundRect">
            <a:avLst>
              <a:gd name="adj" fmla="val 10000"/>
            </a:avLst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r>
              <a:rPr lang="en-US" sz="4000" dirty="0"/>
              <a:t>.            2.  Staff Security Gate</a:t>
            </a:r>
          </a:p>
        </p:txBody>
      </p:sp>
      <p:sp>
        <p:nvSpPr>
          <p:cNvPr id="9" name="Rectangle 8" descr="House">
            <a:extLst>
              <a:ext uri="{FF2B5EF4-FFF2-40B4-BE49-F238E27FC236}">
                <a16:creationId xmlns:a16="http://schemas.microsoft.com/office/drawing/2014/main" id="{88D74F55-23B5-379B-DCE9-2A9E85EDB7AB}"/>
              </a:ext>
            </a:extLst>
          </p:cNvPr>
          <p:cNvSpPr/>
          <p:nvPr/>
        </p:nvSpPr>
        <p:spPr>
          <a:xfrm>
            <a:off x="1221865" y="2152959"/>
            <a:ext cx="740285" cy="740285"/>
          </a:xfrm>
          <a:prstGeom prst="rect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09088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20498E7-7F7C-5FAA-81A2-7B12252472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86" b="6521"/>
          <a:stretch>
            <a:fillRect/>
          </a:stretch>
        </p:blipFill>
        <p:spPr>
          <a:xfrm>
            <a:off x="457200" y="542863"/>
            <a:ext cx="11277600" cy="577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365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734F41E-FB4F-8B10-EAD6-D1F5C163356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894960" y="981689"/>
            <a:ext cx="4691001" cy="1409085"/>
          </a:xfrm>
          <a:prstGeom prst="rect">
            <a:avLst/>
          </a:prstGeom>
          <a:effectLst>
            <a:outerShdw blurRad="50800" dist="50800" dir="5400000" algn="ctr" rotWithShape="0">
              <a:schemeClr val="tx2">
                <a:lumMod val="75000"/>
                <a:lumOff val="25000"/>
              </a:schemeClr>
            </a:outerShdw>
          </a:effectLst>
        </p:spPr>
      </p:pic>
      <p:sp>
        <p:nvSpPr>
          <p:cNvPr id="5" name="Content Placeholder 34">
            <a:extLst>
              <a:ext uri="{FF2B5EF4-FFF2-40B4-BE49-F238E27FC236}">
                <a16:creationId xmlns:a16="http://schemas.microsoft.com/office/drawing/2014/main" id="{CA476AF1-79BB-73AC-3277-7320B6A24D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94962" y="2314574"/>
            <a:ext cx="4690998" cy="111442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indent="0"/>
            <a:endParaRPr lang="en-US" dirty="0">
              <a:solidFill>
                <a:srgbClr val="002060"/>
              </a:solidFill>
            </a:endParaRPr>
          </a:p>
          <a:p>
            <a:pPr marL="0" indent="0" algn="l">
              <a:buNone/>
            </a:pPr>
            <a:r>
              <a:rPr lang="en-US" sz="1600" dirty="0"/>
              <a:t>The Judges of Orleans Parish Juvenile Court believe that, through a unified voice and collaboration, the New Orleans Juvenile Justice System can be a leader in administering fair and equal justice, provide individualized comprehensive and effective programs for delinquent and neglected youth, and ensure accountability that builds safe, resilient families and communities.  </a:t>
            </a:r>
          </a:p>
          <a:p>
            <a:pPr marL="0" indent="0"/>
            <a:endParaRPr lang="en-US" i="1" dirty="0"/>
          </a:p>
        </p:txBody>
      </p:sp>
      <p:pic>
        <p:nvPicPr>
          <p:cNvPr id="6" name="Content Placeholder 14">
            <a:extLst>
              <a:ext uri="{FF2B5EF4-FFF2-40B4-BE49-F238E27FC236}">
                <a16:creationId xmlns:a16="http://schemas.microsoft.com/office/drawing/2014/main" id="{3FD5A97D-05DD-177E-C9DE-B6EA7CE31587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894962" y="3733800"/>
            <a:ext cx="4703687" cy="1182855"/>
          </a:xfrm>
          <a:prstGeom prst="rect">
            <a:avLst/>
          </a:prstGeom>
          <a:effectLst>
            <a:outerShdw blurRad="50800" dist="50800" dir="5400000" algn="ctr" rotWithShape="0">
              <a:schemeClr val="tx2">
                <a:lumMod val="75000"/>
                <a:lumOff val="25000"/>
              </a:scheme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47978CF-29EB-A233-2AB9-19A73B9D344D}"/>
              </a:ext>
            </a:extLst>
          </p:cNvPr>
          <p:cNvSpPr txBox="1"/>
          <p:nvPr/>
        </p:nvSpPr>
        <p:spPr>
          <a:xfrm>
            <a:off x="5894961" y="4767761"/>
            <a:ext cx="47036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/>
            <a:r>
              <a:rPr lang="en-US" sz="1400" dirty="0"/>
              <a:t>To provide a court of excellence for children, youth, and families by enforcing the Louisiana Children’s Code.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141F04C-A405-5C69-82F7-F54C5B9AAAB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" y="981689"/>
            <a:ext cx="5394898" cy="40570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3093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8" name="Rectangle 157">
            <a:extLst>
              <a:ext uri="{FF2B5EF4-FFF2-40B4-BE49-F238E27FC236}">
                <a16:creationId xmlns:a16="http://schemas.microsoft.com/office/drawing/2014/main" id="{B7BD7FCF-A254-4A97-A15C-319B67622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Freeform: Shape 159">
            <a:extLst>
              <a:ext uri="{FF2B5EF4-FFF2-40B4-BE49-F238E27FC236}">
                <a16:creationId xmlns:a16="http://schemas.microsoft.com/office/drawing/2014/main" id="{52FFAF72-6204-4676-9C6F-9A4CC4D918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ABC35C2-2F08-D95B-F2B4-577ED3D41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264596"/>
            <a:ext cx="6887183" cy="2344366"/>
          </a:xfrm>
        </p:spPr>
        <p:txBody>
          <a:bodyPr vert="horz" lIns="91440" tIns="45720" rIns="91440" bIns="45720" rtlCol="0" anchor="b">
            <a:normAutofit/>
          </a:bodyPr>
          <a:lstStyle/>
          <a:p>
            <a:b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1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CURRENT BUDGET/STAFFING</a:t>
            </a:r>
          </a:p>
        </p:txBody>
      </p:sp>
      <p:pic>
        <p:nvPicPr>
          <p:cNvPr id="137" name="Graphic 136" descr="Users">
            <a:extLst>
              <a:ext uri="{FF2B5EF4-FFF2-40B4-BE49-F238E27FC236}">
                <a16:creationId xmlns:a16="http://schemas.microsoft.com/office/drawing/2014/main" id="{9D60A525-C60F-9D7B-B48D-D996B7CA83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06253" y="957860"/>
            <a:ext cx="4942280" cy="4942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0323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873020-88DD-5AE5-26ED-05CFBEE0BC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CC2DC58A-9C7E-2854-67A1-36D8112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57B88A-EDB7-65B9-EBA1-100EBD5A77FC}"/>
              </a:ext>
            </a:extLst>
          </p:cNvPr>
          <p:cNvSpPr txBox="1"/>
          <p:nvPr/>
        </p:nvSpPr>
        <p:spPr>
          <a:xfrm>
            <a:off x="7470800" y="637307"/>
            <a:ext cx="4171994" cy="39327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7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6B686FE-C60E-CF0D-82CC-2E68A999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2218698" y="2733627"/>
            <a:ext cx="1340409" cy="5777807"/>
            <a:chOff x="329184" y="2"/>
            <a:chExt cx="524256" cy="5777807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63851CB3-A2EF-4253-C52F-8A6B77E927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B6F6EFAA-FF42-C76D-8DCC-B8BF0A45AE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2"/>
              <a:ext cx="524256" cy="566677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A06FFF1B-9BC2-3B9E-402B-D3836B7388A6}"/>
              </a:ext>
            </a:extLst>
          </p:cNvPr>
          <p:cNvSpPr txBox="1"/>
          <p:nvPr/>
        </p:nvSpPr>
        <p:spPr>
          <a:xfrm>
            <a:off x="7035475" y="5227455"/>
            <a:ext cx="5042644" cy="8574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</a:pPr>
            <a:endParaRPr lang="en-US" sz="24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30A5C49-A3EE-9CF8-9A32-F120AED9AB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23" y="372533"/>
            <a:ext cx="6116779" cy="60687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47F3F3-B684-A5B4-8AB6-2E60C8ADFE31}"/>
              </a:ext>
            </a:extLst>
          </p:cNvPr>
          <p:cNvSpPr txBox="1"/>
          <p:nvPr/>
        </p:nvSpPr>
        <p:spPr>
          <a:xfrm>
            <a:off x="2619386" y="245686"/>
            <a:ext cx="6522103" cy="6694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ORLEANS PARISH JUVENILE COURT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2026 </a:t>
            </a:r>
            <a:r>
              <a:rPr lang="en-US" b="1" dirty="0">
                <a:latin typeface="+mj-lt"/>
                <a:ea typeface="+mj-ea"/>
                <a:cs typeface="+mj-cs"/>
              </a:rPr>
              <a:t>CURRENT STAFFING AND APPROVED BUDGET</a:t>
            </a:r>
            <a:endParaRPr lang="en-US" sz="1800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DAE522F-A658-F6AD-3034-BB78170148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6949658"/>
              </p:ext>
            </p:extLst>
          </p:nvPr>
        </p:nvGraphicFramePr>
        <p:xfrm>
          <a:off x="688623" y="1160850"/>
          <a:ext cx="9484069" cy="49817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5247">
                  <a:extLst>
                    <a:ext uri="{9D8B030D-6E8A-4147-A177-3AD203B41FA5}">
                      <a16:colId xmlns:a16="http://schemas.microsoft.com/office/drawing/2014/main" val="436679803"/>
                    </a:ext>
                  </a:extLst>
                </a:gridCol>
                <a:gridCol w="2853495">
                  <a:extLst>
                    <a:ext uri="{9D8B030D-6E8A-4147-A177-3AD203B41FA5}">
                      <a16:colId xmlns:a16="http://schemas.microsoft.com/office/drawing/2014/main" val="2684845059"/>
                    </a:ext>
                  </a:extLst>
                </a:gridCol>
                <a:gridCol w="801652">
                  <a:extLst>
                    <a:ext uri="{9D8B030D-6E8A-4147-A177-3AD203B41FA5}">
                      <a16:colId xmlns:a16="http://schemas.microsoft.com/office/drawing/2014/main" val="3643824861"/>
                    </a:ext>
                  </a:extLst>
                </a:gridCol>
                <a:gridCol w="782564">
                  <a:extLst>
                    <a:ext uri="{9D8B030D-6E8A-4147-A177-3AD203B41FA5}">
                      <a16:colId xmlns:a16="http://schemas.microsoft.com/office/drawing/2014/main" val="2108617721"/>
                    </a:ext>
                  </a:extLst>
                </a:gridCol>
                <a:gridCol w="1575847">
                  <a:extLst>
                    <a:ext uri="{9D8B030D-6E8A-4147-A177-3AD203B41FA5}">
                      <a16:colId xmlns:a16="http://schemas.microsoft.com/office/drawing/2014/main" val="1903972383"/>
                    </a:ext>
                  </a:extLst>
                </a:gridCol>
                <a:gridCol w="2445264">
                  <a:extLst>
                    <a:ext uri="{9D8B030D-6E8A-4147-A177-3AD203B41FA5}">
                      <a16:colId xmlns:a16="http://schemas.microsoft.com/office/drawing/2014/main" val="3687507712"/>
                    </a:ext>
                  </a:extLst>
                </a:gridCol>
              </a:tblGrid>
              <a:tr h="1040737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u="none" strike="noStrike" dirty="0">
                          <a:effectLst/>
                        </a:rPr>
                        <a:t>Org</a:t>
                      </a:r>
                      <a:endParaRPr lang="en-US" sz="2400" b="1" i="0" u="none" strike="noStrike" dirty="0">
                        <a:solidFill>
                          <a:srgbClr val="FFFFFF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u="none" strike="noStrike" dirty="0">
                          <a:effectLst/>
                        </a:rPr>
                        <a:t>Description</a:t>
                      </a:r>
                      <a:endParaRPr lang="en-US" sz="2400" b="1" i="0" u="none" strike="noStrike" dirty="0">
                        <a:solidFill>
                          <a:srgbClr val="FFFFFF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u="none" strike="noStrike">
                          <a:effectLst/>
                        </a:rPr>
                        <a:t>FTE</a:t>
                      </a:r>
                      <a:endParaRPr lang="en-US" sz="2400" b="1" i="0" u="none" strike="noStrike">
                        <a:solidFill>
                          <a:srgbClr val="FFFFFF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u="none" strike="noStrike">
                          <a:effectLst/>
                        </a:rPr>
                        <a:t>PT</a:t>
                      </a:r>
                      <a:endParaRPr lang="en-US" sz="2400" b="1" i="0" u="none" strike="noStrike">
                        <a:solidFill>
                          <a:srgbClr val="FFFFFF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u="none" strike="noStrike">
                          <a:effectLst/>
                        </a:rPr>
                        <a:t>Budget</a:t>
                      </a:r>
                      <a:endParaRPr lang="en-US" sz="2400" b="1" i="0" u="none" strike="noStrike">
                        <a:solidFill>
                          <a:srgbClr val="FFFFFF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u="none" strike="noStrike">
                          <a:effectLst/>
                        </a:rPr>
                        <a:t>Vacancies*</a:t>
                      </a:r>
                      <a:endParaRPr lang="en-US" sz="2400" b="1" i="0" u="none" strike="noStrike">
                        <a:solidFill>
                          <a:srgbClr val="FFFFFF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89806788"/>
                  </a:ext>
                </a:extLst>
              </a:tr>
              <a:tr h="125400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>
                          <a:effectLst/>
                        </a:rPr>
                        <a:t>8302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1" u="none" strike="noStrike" dirty="0">
                          <a:effectLst/>
                        </a:rPr>
                        <a:t>Administrative Services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>
                          <a:effectLst/>
                        </a:rPr>
                        <a:t>14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>
                          <a:effectLst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1" u="none" strike="noStrike" dirty="0">
                          <a:effectLst/>
                        </a:rPr>
                        <a:t>$1,261,307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>
                          <a:effectLst/>
                        </a:rPr>
                        <a:t>4*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31289814"/>
                  </a:ext>
                </a:extLst>
              </a:tr>
              <a:tr h="931422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>
                          <a:effectLst/>
                        </a:rPr>
                        <a:t>8302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1" u="none" strike="noStrike" dirty="0">
                          <a:effectLst/>
                        </a:rPr>
                        <a:t>Other Operating - Contractors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>
                          <a:effectLst/>
                        </a:rPr>
                        <a:t>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1" u="none" strike="noStrike" dirty="0">
                          <a:effectLst/>
                        </a:rPr>
                        <a:t>$775,989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92521651"/>
                  </a:ext>
                </a:extLst>
              </a:tr>
              <a:tr h="585202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>
                          <a:effectLst/>
                        </a:rPr>
                        <a:t>8303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1" u="none" strike="noStrike">
                          <a:effectLst/>
                        </a:rPr>
                        <a:t>Clerk's Services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>
                          <a:effectLst/>
                        </a:rPr>
                        <a:t>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>
                          <a:effectLst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1" u="none" strike="noStrike" dirty="0">
                          <a:effectLst/>
                        </a:rPr>
                        <a:t>$292,011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>
                          <a:effectLst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76301886"/>
                  </a:ext>
                </a:extLst>
              </a:tr>
              <a:tr h="585202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>
                          <a:effectLst/>
                        </a:rPr>
                        <a:t>8308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1" u="none" strike="noStrike">
                          <a:effectLst/>
                        </a:rPr>
                        <a:t>Judges Personnel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>
                          <a:effectLst/>
                        </a:rPr>
                        <a:t>10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>
                          <a:effectLst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1" u="none" strike="noStrike" dirty="0">
                          <a:effectLst/>
                        </a:rPr>
                        <a:t>$677,711.0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>
                          <a:effectLst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87944897"/>
                  </a:ext>
                </a:extLst>
              </a:tr>
              <a:tr h="585202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1" u="none" strike="noStrike">
                          <a:effectLst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>
                          <a:effectLst/>
                        </a:rPr>
                        <a:t>Total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 dirty="0">
                          <a:effectLst/>
                        </a:rPr>
                        <a:t>38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u="none" strike="noStrike">
                          <a:effectLst/>
                        </a:rPr>
                        <a:t>1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1" u="none" strike="noStrike" dirty="0">
                          <a:effectLst/>
                        </a:rPr>
                        <a:t>$3,007,018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4*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38209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55421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85F55C16-BC21-49EF-A4FF-C3155BB93B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8B4EFA-A952-1A46-E8B8-30203566A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8400" y="365125"/>
            <a:ext cx="5105398" cy="195274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2025 Vacancies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0C5F069E-AFE6-4825-8945-46F2918A50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6116569" cy="6858000"/>
          </a:xfrm>
          <a:custGeom>
            <a:avLst/>
            <a:gdLst>
              <a:gd name="connsiteX0" fmla="*/ 0 w 6116569"/>
              <a:gd name="connsiteY0" fmla="*/ 0 h 6879321"/>
              <a:gd name="connsiteX1" fmla="*/ 2935851 w 6116569"/>
              <a:gd name="connsiteY1" fmla="*/ 0 h 6879321"/>
              <a:gd name="connsiteX2" fmla="*/ 3238280 w 6116569"/>
              <a:gd name="connsiteY2" fmla="*/ 31980 h 6879321"/>
              <a:gd name="connsiteX3" fmla="*/ 3660541 w 6116569"/>
              <a:gd name="connsiteY3" fmla="*/ 550772 h 6879321"/>
              <a:gd name="connsiteX4" fmla="*/ 3808902 w 6116569"/>
              <a:gd name="connsiteY4" fmla="*/ 589860 h 6879321"/>
              <a:gd name="connsiteX5" fmla="*/ 4413762 w 6116569"/>
              <a:gd name="connsiteY5" fmla="*/ 625393 h 6879321"/>
              <a:gd name="connsiteX6" fmla="*/ 4567830 w 6116569"/>
              <a:gd name="connsiteY6" fmla="*/ 721333 h 6879321"/>
              <a:gd name="connsiteX7" fmla="*/ 4171247 w 6116569"/>
              <a:gd name="connsiteY7" fmla="*/ 792401 h 6879321"/>
              <a:gd name="connsiteX8" fmla="*/ 4376671 w 6116569"/>
              <a:gd name="connsiteY8" fmla="*/ 842148 h 6879321"/>
              <a:gd name="connsiteX9" fmla="*/ 4527887 w 6116569"/>
              <a:gd name="connsiteY9" fmla="*/ 813722 h 6879321"/>
              <a:gd name="connsiteX10" fmla="*/ 4633452 w 6116569"/>
              <a:gd name="connsiteY10" fmla="*/ 799508 h 6879321"/>
              <a:gd name="connsiteX11" fmla="*/ 4947293 w 6116569"/>
              <a:gd name="connsiteY11" fmla="*/ 870576 h 6879321"/>
              <a:gd name="connsiteX12" fmla="*/ 5263988 w 6116569"/>
              <a:gd name="connsiteY12" fmla="*/ 820828 h 6879321"/>
              <a:gd name="connsiteX13" fmla="*/ 5249723 w 6116569"/>
              <a:gd name="connsiteY13" fmla="*/ 895449 h 6879321"/>
              <a:gd name="connsiteX14" fmla="*/ 4744723 w 6116569"/>
              <a:gd name="connsiteY14" fmla="*/ 1197485 h 6879321"/>
              <a:gd name="connsiteX15" fmla="*/ 4767548 w 6116569"/>
              <a:gd name="connsiteY15" fmla="*/ 1346727 h 6879321"/>
              <a:gd name="connsiteX16" fmla="*/ 4539299 w 6116569"/>
              <a:gd name="connsiteY16" fmla="*/ 1421348 h 6879321"/>
              <a:gd name="connsiteX17" fmla="*/ 4607773 w 6116569"/>
              <a:gd name="connsiteY17" fmla="*/ 1485309 h 6879321"/>
              <a:gd name="connsiteX18" fmla="*/ 4579242 w 6116569"/>
              <a:gd name="connsiteY18" fmla="*/ 1535055 h 6879321"/>
              <a:gd name="connsiteX19" fmla="*/ 5278255 w 6116569"/>
              <a:gd name="connsiteY19" fmla="*/ 1609676 h 6879321"/>
              <a:gd name="connsiteX20" fmla="*/ 5771843 w 6116569"/>
              <a:gd name="connsiteY20" fmla="*/ 1630997 h 6879321"/>
              <a:gd name="connsiteX21" fmla="*/ 6105656 w 6116569"/>
              <a:gd name="connsiteY21" fmla="*/ 1748257 h 6879321"/>
              <a:gd name="connsiteX22" fmla="*/ 5691955 w 6116569"/>
              <a:gd name="connsiteY22" fmla="*/ 2167555 h 6879321"/>
              <a:gd name="connsiteX23" fmla="*/ 5475118 w 6116569"/>
              <a:gd name="connsiteY23" fmla="*/ 2348776 h 6879321"/>
              <a:gd name="connsiteX24" fmla="*/ 5826051 w 6116569"/>
              <a:gd name="connsiteY24" fmla="*/ 2291922 h 6879321"/>
              <a:gd name="connsiteX25" fmla="*/ 5552153 w 6116569"/>
              <a:gd name="connsiteY25" fmla="*/ 2597513 h 6879321"/>
              <a:gd name="connsiteX26" fmla="*/ 5603508 w 6116569"/>
              <a:gd name="connsiteY26" fmla="*/ 2647260 h 6879321"/>
              <a:gd name="connsiteX27" fmla="*/ 5700515 w 6116569"/>
              <a:gd name="connsiteY27" fmla="*/ 2679240 h 6879321"/>
              <a:gd name="connsiteX28" fmla="*/ 5246870 w 6116569"/>
              <a:gd name="connsiteY28" fmla="*/ 2888889 h 6879321"/>
              <a:gd name="connsiteX29" fmla="*/ 4836022 w 6116569"/>
              <a:gd name="connsiteY29" fmla="*/ 3169605 h 6879321"/>
              <a:gd name="connsiteX30" fmla="*/ 4736163 w 6116569"/>
              <a:gd name="connsiteY30" fmla="*/ 3233565 h 6879321"/>
              <a:gd name="connsiteX31" fmla="*/ 4853141 w 6116569"/>
              <a:gd name="connsiteY31" fmla="*/ 3233565 h 6879321"/>
              <a:gd name="connsiteX32" fmla="*/ 4944440 w 6116569"/>
              <a:gd name="connsiteY32" fmla="*/ 3226459 h 6879321"/>
              <a:gd name="connsiteX33" fmla="*/ 5109921 w 6116569"/>
              <a:gd name="connsiteY33" fmla="*/ 3283313 h 6879321"/>
              <a:gd name="connsiteX34" fmla="*/ 5694809 w 6116569"/>
              <a:gd name="connsiteY34" fmla="*/ 3141178 h 6879321"/>
              <a:gd name="connsiteX35" fmla="*/ 5566419 w 6116569"/>
              <a:gd name="connsiteY35" fmla="*/ 3301079 h 6879321"/>
              <a:gd name="connsiteX36" fmla="*/ 5415203 w 6116569"/>
              <a:gd name="connsiteY36" fmla="*/ 3397020 h 6879321"/>
              <a:gd name="connsiteX37" fmla="*/ 5612068 w 6116569"/>
              <a:gd name="connsiteY37" fmla="*/ 3432554 h 6879321"/>
              <a:gd name="connsiteX38" fmla="*/ 5206927 w 6116569"/>
              <a:gd name="connsiteY38" fmla="*/ 3599562 h 6879321"/>
              <a:gd name="connsiteX39" fmla="*/ 5301079 w 6116569"/>
              <a:gd name="connsiteY39" fmla="*/ 3723930 h 6879321"/>
              <a:gd name="connsiteX40" fmla="*/ 4507915 w 6116569"/>
              <a:gd name="connsiteY40" fmla="*/ 4306683 h 6879321"/>
              <a:gd name="connsiteX41" fmla="*/ 3982942 w 6116569"/>
              <a:gd name="connsiteY41" fmla="*/ 4587399 h 6879321"/>
              <a:gd name="connsiteX42" fmla="*/ 4185513 w 6116569"/>
              <a:gd name="connsiteY42" fmla="*/ 4541205 h 6879321"/>
              <a:gd name="connsiteX43" fmla="*/ 5212633 w 6116569"/>
              <a:gd name="connsiteY43" fmla="*/ 4455924 h 6879321"/>
              <a:gd name="connsiteX44" fmla="*/ 5312492 w 6116569"/>
              <a:gd name="connsiteY44" fmla="*/ 4473691 h 6879321"/>
              <a:gd name="connsiteX45" fmla="*/ 4596361 w 6116569"/>
              <a:gd name="connsiteY45" fmla="*/ 4818368 h 6879321"/>
              <a:gd name="connsiteX46" fmla="*/ 4873113 w 6116569"/>
              <a:gd name="connsiteY46" fmla="*/ 4885882 h 6879321"/>
              <a:gd name="connsiteX47" fmla="*/ 4935881 w 6116569"/>
              <a:gd name="connsiteY47" fmla="*/ 4914309 h 6879321"/>
              <a:gd name="connsiteX48" fmla="*/ 4873113 w 6116569"/>
              <a:gd name="connsiteY48" fmla="*/ 5003143 h 6879321"/>
              <a:gd name="connsiteX49" fmla="*/ 4721898 w 6116569"/>
              <a:gd name="connsiteY49" fmla="*/ 5095530 h 6879321"/>
              <a:gd name="connsiteX50" fmla="*/ 5132745 w 6116569"/>
              <a:gd name="connsiteY50" fmla="*/ 4949842 h 6879321"/>
              <a:gd name="connsiteX51" fmla="*/ 5101362 w 6116569"/>
              <a:gd name="connsiteY51" fmla="*/ 5081317 h 6879321"/>
              <a:gd name="connsiteX52" fmla="*/ 5138452 w 6116569"/>
              <a:gd name="connsiteY52" fmla="*/ 5198578 h 6879321"/>
              <a:gd name="connsiteX53" fmla="*/ 4904497 w 6116569"/>
              <a:gd name="connsiteY53" fmla="*/ 5362033 h 6879321"/>
              <a:gd name="connsiteX54" fmla="*/ 4579242 w 6116569"/>
              <a:gd name="connsiteY54" fmla="*/ 5674729 h 6879321"/>
              <a:gd name="connsiteX55" fmla="*/ 4253988 w 6116569"/>
              <a:gd name="connsiteY55" fmla="*/ 5884379 h 6879321"/>
              <a:gd name="connsiteX56" fmla="*/ 3985795 w 6116569"/>
              <a:gd name="connsiteY56" fmla="*/ 6069153 h 6879321"/>
              <a:gd name="connsiteX57" fmla="*/ 4231163 w 6116569"/>
              <a:gd name="connsiteY57" fmla="*/ 6030066 h 6879321"/>
              <a:gd name="connsiteX58" fmla="*/ 3814609 w 6116569"/>
              <a:gd name="connsiteY58" fmla="*/ 6317889 h 6879321"/>
              <a:gd name="connsiteX59" fmla="*/ 3751840 w 6116569"/>
              <a:gd name="connsiteY59" fmla="*/ 6339209 h 6879321"/>
              <a:gd name="connsiteX60" fmla="*/ 3089919 w 6116569"/>
              <a:gd name="connsiteY60" fmla="*/ 6563071 h 6879321"/>
              <a:gd name="connsiteX61" fmla="*/ 2961529 w 6116569"/>
              <a:gd name="connsiteY61" fmla="*/ 6662566 h 6879321"/>
              <a:gd name="connsiteX62" fmla="*/ 3107038 w 6116569"/>
              <a:gd name="connsiteY62" fmla="*/ 6673226 h 6879321"/>
              <a:gd name="connsiteX63" fmla="*/ 3594919 w 6116569"/>
              <a:gd name="connsiteY63" fmla="*/ 6591499 h 6879321"/>
              <a:gd name="connsiteX64" fmla="*/ 3261106 w 6116569"/>
              <a:gd name="connsiteY64" fmla="*/ 6726527 h 6879321"/>
              <a:gd name="connsiteX65" fmla="*/ 3620597 w 6116569"/>
              <a:gd name="connsiteY65" fmla="*/ 6740740 h 6879321"/>
              <a:gd name="connsiteX66" fmla="*/ 3703337 w 6116569"/>
              <a:gd name="connsiteY66" fmla="*/ 6826020 h 6879321"/>
              <a:gd name="connsiteX67" fmla="*/ 3689072 w 6116569"/>
              <a:gd name="connsiteY67" fmla="*/ 6879321 h 6879321"/>
              <a:gd name="connsiteX68" fmla="*/ 0 w 6116569"/>
              <a:gd name="connsiteY68" fmla="*/ 6879321 h 6879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Graphic 6" descr="Group">
            <a:extLst>
              <a:ext uri="{FF2B5EF4-FFF2-40B4-BE49-F238E27FC236}">
                <a16:creationId xmlns:a16="http://schemas.microsoft.com/office/drawing/2014/main" id="{422B4E98-B3B0-BABA-495D-89B26133BE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1134" y="1918107"/>
            <a:ext cx="3195204" cy="3195204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3333D1-2B3F-3D3D-507D-16F3F5FF96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48400" y="2497257"/>
            <a:ext cx="5105398" cy="3679705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000" b="1" dirty="0"/>
              <a:t>2 Vacancies –</a:t>
            </a:r>
          </a:p>
          <a:p>
            <a:pPr marL="342900" indent="0">
              <a:buNone/>
            </a:pPr>
            <a:r>
              <a:rPr lang="en-US" sz="2000" b="1" dirty="0"/>
              <a:t>              1 Case Manager</a:t>
            </a:r>
          </a:p>
          <a:p>
            <a:pPr marL="114300" indent="0">
              <a:buNone/>
            </a:pPr>
            <a:r>
              <a:rPr lang="en-US" sz="2000" b="1" dirty="0"/>
              <a:t>                   1 Data Analyst</a:t>
            </a:r>
          </a:p>
          <a:p>
            <a:pPr marL="114300" indent="0">
              <a:buNone/>
            </a:pPr>
            <a:r>
              <a:rPr lang="en-US" sz="2000" b="1" dirty="0"/>
              <a:t>       (Vacant beginning 1/1/2026)</a:t>
            </a: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2000" b="1" dirty="0"/>
              <a:t>_________________________________</a:t>
            </a:r>
          </a:p>
          <a:p>
            <a:pPr marL="685800" indent="-228600">
              <a:buFont typeface="Arial" panose="020B0604020202020204" pitchFamily="34" charset="0"/>
              <a:buChar char="•"/>
            </a:pPr>
            <a:r>
              <a:rPr lang="en-US" sz="2000" b="1" dirty="0"/>
              <a:t>2 Vacancies – 1 Court Clerk II</a:t>
            </a: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2000" b="1" dirty="0"/>
              <a:t>                                     1 Law Clerk</a:t>
            </a: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2000" b="1" dirty="0"/>
              <a:t>              (Result of resignations)</a:t>
            </a:r>
          </a:p>
          <a:p>
            <a:pPr marL="342900" indent="-228600">
              <a:buFont typeface="Arial" panose="020B0604020202020204" pitchFamily="34" charset="0"/>
              <a:buChar char="•"/>
            </a:pP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511559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1C70B3C-2EC3-A26A-098B-EFA8CC116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98644D36-AAA8-6E8B-A44C-EF98AAAEBE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6900939-E76B-FB80-8A31-5AA85CA9E3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B0D3D14-8D34-E2D1-F31D-E103A96024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14D2265-FF45-990B-B5B1-8D297BAD66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A1EE14C8-4138-FEE8-ADE4-EACDBBECE9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6966B008-F620-2B79-053D-F1A5CD884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B1B977-6630-236C-E5EE-E6AF3DFB62DE}"/>
              </a:ext>
            </a:extLst>
          </p:cNvPr>
          <p:cNvSpPr txBox="1"/>
          <p:nvPr/>
        </p:nvSpPr>
        <p:spPr>
          <a:xfrm>
            <a:off x="640079" y="1842432"/>
            <a:ext cx="11388493" cy="44848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b="0" i="0" dirty="0">
              <a:effectLst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0D922C9-A8CF-91AF-A8D4-3BB8E19634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Content Placeholder 8">
            <a:extLst>
              <a:ext uri="{FF2B5EF4-FFF2-40B4-BE49-F238E27FC236}">
                <a16:creationId xmlns:a16="http://schemas.microsoft.com/office/drawing/2014/main" id="{2B6712A6-2276-043C-EB92-78FA4C0B98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1450690"/>
              </p:ext>
            </p:extLst>
          </p:nvPr>
        </p:nvGraphicFramePr>
        <p:xfrm>
          <a:off x="838200" y="1941215"/>
          <a:ext cx="4881967" cy="4516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F1C8C954-80CC-E4B1-8DFC-5E5B086A7DDE}"/>
              </a:ext>
            </a:extLst>
          </p:cNvPr>
          <p:cNvSpPr txBox="1">
            <a:spLocks/>
          </p:cNvSpPr>
          <p:nvPr/>
        </p:nvSpPr>
        <p:spPr>
          <a:xfrm>
            <a:off x="1175745" y="520914"/>
            <a:ext cx="9180264" cy="94946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>
                <a:solidFill>
                  <a:srgbClr val="0070C0"/>
                </a:solidFill>
              </a:rPr>
              <a:t>Juvenile Arrests for 2024, 2025, January 1, 2026 to June 26, 2026 </a:t>
            </a:r>
            <a:r>
              <a:rPr lang="en-US" sz="2800" b="1" dirty="0">
                <a:solidFill>
                  <a:srgbClr val="0070C0"/>
                </a:solidFill>
              </a:rPr>
              <a:t> Offenses between Monday – Friday, 8AM – 3:30PM</a:t>
            </a:r>
          </a:p>
        </p:txBody>
      </p:sp>
      <p:graphicFrame>
        <p:nvGraphicFramePr>
          <p:cNvPr id="6" name="Content Placeholder 8">
            <a:extLst>
              <a:ext uri="{FF2B5EF4-FFF2-40B4-BE49-F238E27FC236}">
                <a16:creationId xmlns:a16="http://schemas.microsoft.com/office/drawing/2014/main" id="{CEE769E0-21F5-C883-6D57-DD43DDD563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2880631"/>
              </p:ext>
            </p:extLst>
          </p:nvPr>
        </p:nvGraphicFramePr>
        <p:xfrm>
          <a:off x="5991225" y="1941215"/>
          <a:ext cx="4881967" cy="4516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44313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03DD84-0B3C-EC1F-3646-92B6AEC9848C}"/>
              </a:ext>
            </a:extLst>
          </p:cNvPr>
          <p:cNvSpPr txBox="1"/>
          <p:nvPr/>
        </p:nvSpPr>
        <p:spPr>
          <a:xfrm>
            <a:off x="640079" y="1842432"/>
            <a:ext cx="11388493" cy="44848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b="0" i="0" dirty="0">
              <a:effectLst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>
            <a:extLst>
              <a:ext uri="{FF2B5EF4-FFF2-40B4-BE49-F238E27FC236}">
                <a16:creationId xmlns:a16="http://schemas.microsoft.com/office/drawing/2014/main" id="{9A4472C4-7C3C-5F53-7AA5-C772C88D618A}"/>
              </a:ext>
            </a:extLst>
          </p:cNvPr>
          <p:cNvSpPr txBox="1">
            <a:spLocks/>
          </p:cNvSpPr>
          <p:nvPr/>
        </p:nvSpPr>
        <p:spPr>
          <a:xfrm>
            <a:off x="1175746" y="476192"/>
            <a:ext cx="9180264" cy="153358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>
                <a:solidFill>
                  <a:srgbClr val="0070C0"/>
                </a:solidFill>
              </a:rPr>
              <a:t>.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7F7972B-BF77-153F-852B-402F486CE625}"/>
              </a:ext>
            </a:extLst>
          </p:cNvPr>
          <p:cNvSpPr txBox="1">
            <a:spLocks/>
          </p:cNvSpPr>
          <p:nvPr/>
        </p:nvSpPr>
        <p:spPr>
          <a:xfrm>
            <a:off x="1175745" y="520914"/>
            <a:ext cx="9180264" cy="94946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>
                <a:solidFill>
                  <a:srgbClr val="0070C0"/>
                </a:solidFill>
              </a:rPr>
              <a:t>Juvenile Arrests for 2024, 2025, January 1, 2026, to June 26, 2026 </a:t>
            </a:r>
            <a:r>
              <a:rPr lang="en-US" sz="2800" b="1" dirty="0">
                <a:solidFill>
                  <a:srgbClr val="0070C0"/>
                </a:solidFill>
              </a:rPr>
              <a:t> Offenses between Monday – Friday, 8AM – 3:30PM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FF686FEE-A891-B8D2-3ADC-591F640D2CF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4368895"/>
              </p:ext>
            </p:extLst>
          </p:nvPr>
        </p:nvGraphicFramePr>
        <p:xfrm>
          <a:off x="3543300" y="1787255"/>
          <a:ext cx="4881967" cy="4516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278007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25A965-AB6E-FC83-71AF-7AB33D4DEB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6" name="Rectangle 115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Text&#10;&#10;AI-generated content may be incorrect.">
            <a:extLst>
              <a:ext uri="{FF2B5EF4-FFF2-40B4-BE49-F238E27FC236}">
                <a16:creationId xmlns:a16="http://schemas.microsoft.com/office/drawing/2014/main" id="{5D68D527-EDAD-7D2F-19C2-A8E6651E93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284" y="457200"/>
            <a:ext cx="4591431" cy="59436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F9CCC43-5600-0708-A8D0-BC5A13CE1034}"/>
              </a:ext>
            </a:extLst>
          </p:cNvPr>
          <p:cNvSpPr txBox="1"/>
          <p:nvPr/>
        </p:nvSpPr>
        <p:spPr>
          <a:xfrm>
            <a:off x="640079" y="1842432"/>
            <a:ext cx="11388493" cy="44848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b="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851269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EBDC81-8AA1-F6C7-158B-9A36DC0A71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Logo, company name&#10;&#10;AI-generated content may be incorrect.">
            <a:extLst>
              <a:ext uri="{FF2B5EF4-FFF2-40B4-BE49-F238E27FC236}">
                <a16:creationId xmlns:a16="http://schemas.microsoft.com/office/drawing/2014/main" id="{B38DAA33-D67B-8992-2345-C23319F5AF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323" y="457200"/>
            <a:ext cx="3967353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1617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08cbf485-1cb7-4a02-9a21-0dd9b45b9ff7}" enabled="0" method="" siteId="{08cbf485-1cb7-4a02-9a21-0dd9b45b9ff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1695</TotalTime>
  <Words>330</Words>
  <Application>Microsoft Office PowerPoint</Application>
  <PresentationFormat>Widescreen</PresentationFormat>
  <Paragraphs>72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Angsana New</vt:lpstr>
      <vt:lpstr>Aptos</vt:lpstr>
      <vt:lpstr>Aptos Display</vt:lpstr>
      <vt:lpstr>Arial</vt:lpstr>
      <vt:lpstr>Calibri</vt:lpstr>
      <vt:lpstr>Office Theme</vt:lpstr>
      <vt:lpstr>                                                                                            Fulfilling Our Purpose: “Strengthening Public Safety for our Community”</vt:lpstr>
      <vt:lpstr> The Judges of Orleans Parish Juvenile Court believe that, through a unified voice and collaboration, the New Orleans Juvenile Justice System can be a leader in administering fair and equal justice, provide individualized comprehensive and effective programs for delinquent and neglected youth, and ensure accountability that builds safe, resilient families and communities.   </vt:lpstr>
      <vt:lpstr>  CURRENT BUDGET/STAFFING</vt:lpstr>
      <vt:lpstr>PowerPoint Presentation</vt:lpstr>
      <vt:lpstr>2025 Vacancies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Orleans Parish Juvenile Court</dc:title>
  <dc:creator>Shantel J. Easterling</dc:creator>
  <cp:lastModifiedBy>Yolanda S. Johnson</cp:lastModifiedBy>
  <cp:revision>15</cp:revision>
  <cp:lastPrinted>2026-06-28T17:16:01Z</cp:lastPrinted>
  <dcterms:created xsi:type="dcterms:W3CDTF">2025-03-18T19:58:35Z</dcterms:created>
  <dcterms:modified xsi:type="dcterms:W3CDTF">2026-06-28T19:40:40Z</dcterms:modified>
</cp:coreProperties>
</file>