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handoutMasterIdLst>
    <p:handoutMasterId r:id="rId12"/>
  </p:handout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67E"/>
    <a:srgbClr val="ECD7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0F5A02-F840-4102-BFF3-0C2E667819A2}" v="41" dt="2026-05-13T21:30:10.7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4" autoAdjust="0"/>
    <p:restoredTop sz="94660"/>
  </p:normalViewPr>
  <p:slideViewPr>
    <p:cSldViewPr snapToGrid="0">
      <p:cViewPr varScale="1">
        <p:scale>
          <a:sx n="74" d="100"/>
          <a:sy n="74" d="100"/>
        </p:scale>
        <p:origin x="2004" y="888"/>
      </p:cViewPr>
      <p:guideLst/>
    </p:cSldViewPr>
  </p:slideViewPr>
  <p:notesTextViewPr>
    <p:cViewPr>
      <p:scale>
        <a:sx n="1" d="1"/>
        <a:sy n="1" d="1"/>
      </p:scale>
      <p:origin x="0" y="0"/>
    </p:cViewPr>
  </p:notesTextViewPr>
  <p:notesViewPr>
    <p:cSldViewPr snapToGrid="0">
      <p:cViewPr varScale="1">
        <p:scale>
          <a:sx n="83" d="100"/>
          <a:sy n="83" d="100"/>
        </p:scale>
        <p:origin x="313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nah E Kirby" userId="806e7f28-50b1-4740-b684-ed65cb1f06f0" providerId="ADAL" clId="{F36A34E6-F632-40B3-9844-8DA44BC0ACD8}"/>
    <pc:docChg chg="modSld">
      <pc:chgData name="Susannah E Kirby" userId="806e7f28-50b1-4740-b684-ed65cb1f06f0" providerId="ADAL" clId="{F36A34E6-F632-40B3-9844-8DA44BC0ACD8}" dt="2026-05-13T21:30:10.759" v="46" actId="403"/>
      <pc:docMkLst>
        <pc:docMk/>
      </pc:docMkLst>
      <pc:sldChg chg="modSp mod">
        <pc:chgData name="Susannah E Kirby" userId="806e7f28-50b1-4740-b684-ed65cb1f06f0" providerId="ADAL" clId="{F36A34E6-F632-40B3-9844-8DA44BC0ACD8}" dt="2026-05-13T21:29:32.609" v="40" actId="207"/>
        <pc:sldMkLst>
          <pc:docMk/>
          <pc:sldMk cId="1644431668" sldId="258"/>
        </pc:sldMkLst>
        <pc:spChg chg="mod">
          <ac:chgData name="Susannah E Kirby" userId="806e7f28-50b1-4740-b684-ed65cb1f06f0" providerId="ADAL" clId="{F36A34E6-F632-40B3-9844-8DA44BC0ACD8}" dt="2026-05-13T21:29:32.609" v="40" actId="207"/>
          <ac:spMkLst>
            <pc:docMk/>
            <pc:sldMk cId="1644431668" sldId="258"/>
            <ac:spMk id="3" creationId="{35827BE9-6490-B438-787C-8A35C3D8D340}"/>
          </ac:spMkLst>
        </pc:spChg>
      </pc:sldChg>
      <pc:sldChg chg="modSp">
        <pc:chgData name="Susannah E Kirby" userId="806e7f28-50b1-4740-b684-ed65cb1f06f0" providerId="ADAL" clId="{F36A34E6-F632-40B3-9844-8DA44BC0ACD8}" dt="2026-05-13T21:30:10.759" v="46" actId="403"/>
        <pc:sldMkLst>
          <pc:docMk/>
          <pc:sldMk cId="2289774048" sldId="262"/>
        </pc:sldMkLst>
        <pc:graphicFrameChg chg="mod">
          <ac:chgData name="Susannah E Kirby" userId="806e7f28-50b1-4740-b684-ed65cb1f06f0" providerId="ADAL" clId="{F36A34E6-F632-40B3-9844-8DA44BC0ACD8}" dt="2026-05-13T21:30:10.759" v="46" actId="403"/>
          <ac:graphicFrameMkLst>
            <pc:docMk/>
            <pc:sldMk cId="2289774048" sldId="262"/>
            <ac:graphicFrameMk id="11" creationId="{DA9D010B-A02F-9032-0BB5-3912D22693FE}"/>
          </ac:graphicFrameMkLst>
        </pc:graphicFrameChg>
      </pc:sldChg>
      <pc:sldChg chg="modSp mod">
        <pc:chgData name="Susannah E Kirby" userId="806e7f28-50b1-4740-b684-ed65cb1f06f0" providerId="ADAL" clId="{F36A34E6-F632-40B3-9844-8DA44BC0ACD8}" dt="2026-05-13T19:52:28.573" v="34" actId="404"/>
        <pc:sldMkLst>
          <pc:docMk/>
          <pc:sldMk cId="729998426" sldId="263"/>
        </pc:sldMkLst>
        <pc:graphicFrameChg chg="mod">
          <ac:chgData name="Susannah E Kirby" userId="806e7f28-50b1-4740-b684-ed65cb1f06f0" providerId="ADAL" clId="{F36A34E6-F632-40B3-9844-8DA44BC0ACD8}" dt="2026-05-13T19:51:54.980" v="25" actId="113"/>
          <ac:graphicFrameMkLst>
            <pc:docMk/>
            <pc:sldMk cId="729998426" sldId="263"/>
            <ac:graphicFrameMk id="5" creationId="{5D20925F-2469-4EDF-A18F-DBADC91A725A}"/>
          </ac:graphicFrameMkLst>
        </pc:graphicFrameChg>
        <pc:graphicFrameChg chg="mod">
          <ac:chgData name="Susannah E Kirby" userId="806e7f28-50b1-4740-b684-ed65cb1f06f0" providerId="ADAL" clId="{F36A34E6-F632-40B3-9844-8DA44BC0ACD8}" dt="2026-05-13T19:52:28.573" v="34" actId="404"/>
          <ac:graphicFrameMkLst>
            <pc:docMk/>
            <pc:sldMk cId="729998426" sldId="263"/>
            <ac:graphicFrameMk id="7" creationId="{5BD51837-2161-86E8-E077-42B8AB00568B}"/>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t>April 2026 Call Metrics</a:t>
            </a:r>
          </a:p>
          <a:p>
            <a:pPr>
              <a:defRPr/>
            </a:pPr>
            <a:r>
              <a:rPr lang="en-US" sz="1800" b="1" dirty="0"/>
              <a:t>Answered:</a:t>
            </a:r>
            <a:r>
              <a:rPr lang="en-US" sz="1800" b="1" baseline="0" dirty="0"/>
              <a:t> 83%   Dropped: 17%</a:t>
            </a:r>
            <a:endParaRPr lang="en-US" sz="1800" b="1" dirty="0"/>
          </a:p>
        </c:rich>
      </c:tx>
      <c:layout>
        <c:manualLayout>
          <c:xMode val="edge"/>
          <c:yMode val="edge"/>
          <c:x val="0.31013285024154591"/>
          <c:y val="5.104210290248707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5AA-4B19-B66F-702988AEFA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5AA-4B19-B66F-702988AEFA5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5AA-4B19-B66F-702988AEFA55}"/>
              </c:ext>
            </c:extLst>
          </c:dPt>
          <c:dLbls>
            <c:dLbl>
              <c:idx val="0"/>
              <c:tx>
                <c:rich>
                  <a:bodyPr/>
                  <a:lstStyle/>
                  <a:p>
                    <a:r>
                      <a:rPr lang="en-US"/>
                      <a:t>3,503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5AA-4B19-B66F-702988AEFA55}"/>
                </c:ext>
              </c:extLst>
            </c:dLbl>
            <c:dLbl>
              <c:idx val="1"/>
              <c:tx>
                <c:rich>
                  <a:bodyPr/>
                  <a:lstStyle/>
                  <a:p>
                    <a:r>
                      <a:rPr lang="en-US"/>
                      <a:t>2,906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5AA-4B19-B66F-702988AEFA55}"/>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'Summary Contact Center'!$A$12:$C$12</c:f>
              <c:strCache>
                <c:ptCount val="3"/>
                <c:pt idx="0">
                  <c:v>Calls Presented</c:v>
                </c:pt>
                <c:pt idx="1">
                  <c:v>Calls Handled</c:v>
                </c:pt>
                <c:pt idx="2">
                  <c:v>Calls Abandoned</c:v>
                </c:pt>
              </c:strCache>
            </c:strRef>
          </c:cat>
          <c:val>
            <c:numRef>
              <c:f>'Summary Contact Center'!$A$13:$C$13</c:f>
              <c:numCache>
                <c:formatCode>General</c:formatCode>
                <c:ptCount val="3"/>
                <c:pt idx="0">
                  <c:v>3503</c:v>
                </c:pt>
                <c:pt idx="1">
                  <c:v>2906</c:v>
                </c:pt>
                <c:pt idx="2">
                  <c:v>594</c:v>
                </c:pt>
              </c:numCache>
            </c:numRef>
          </c:val>
          <c:extLst>
            <c:ext xmlns:c16="http://schemas.microsoft.com/office/drawing/2014/chart" uri="{C3380CC4-5D6E-409C-BE32-E72D297353CC}">
              <c16:uniqueId val="{00000006-25AA-4B19-B66F-702988AEFA55}"/>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62191119860017496"/>
          <c:y val="0.34850612423447069"/>
          <c:w val="0.36142213473315843"/>
          <c:h val="0.3686358996792067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Count of Incoming Questions/Concerns per Category</a:t>
            </a:r>
          </a:p>
          <a:p>
            <a:pPr>
              <a:defRPr/>
            </a:pPr>
            <a:r>
              <a:rPr lang="en-US"/>
              <a:t>Beginning April 27,2026</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Sheet1!$E$4</c:f>
              <c:strCache>
                <c:ptCount val="1"/>
                <c:pt idx="0">
                  <c:v>Count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FBB-49B2-AF03-A0C09758135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FBB-49B2-AF03-A0C09758135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FBB-49B2-AF03-A0C09758135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FBB-49B2-AF03-A0C09758135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FBB-49B2-AF03-A0C09758135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FBB-49B2-AF03-A0C09758135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DFBB-49B2-AF03-A0C09758135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DFBB-49B2-AF03-A0C09758135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DFBB-49B2-AF03-A0C09758135F}"/>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Sheet1!$D$5:$D$13</c:f>
              <c:strCache>
                <c:ptCount val="9"/>
                <c:pt idx="0">
                  <c:v>Building</c:v>
                </c:pt>
                <c:pt idx="1">
                  <c:v>Electrical</c:v>
                </c:pt>
                <c:pt idx="2">
                  <c:v>Mechanical</c:v>
                </c:pt>
                <c:pt idx="3">
                  <c:v>Plan Review</c:v>
                </c:pt>
                <c:pt idx="4">
                  <c:v>Special Events</c:v>
                </c:pt>
                <c:pt idx="5">
                  <c:v>Permit Intake</c:v>
                </c:pt>
                <c:pt idx="6">
                  <c:v>Short Term Rental</c:v>
                </c:pt>
                <c:pt idx="7">
                  <c:v>Trade Licenses</c:v>
                </c:pt>
                <c:pt idx="8">
                  <c:v>Zoning</c:v>
                </c:pt>
              </c:strCache>
            </c:strRef>
          </c:cat>
          <c:val>
            <c:numRef>
              <c:f>Sheet1!$E$5:$E$13</c:f>
              <c:numCache>
                <c:formatCode>General</c:formatCode>
                <c:ptCount val="9"/>
                <c:pt idx="0">
                  <c:v>16</c:v>
                </c:pt>
                <c:pt idx="1">
                  <c:v>5</c:v>
                </c:pt>
                <c:pt idx="2">
                  <c:v>8</c:v>
                </c:pt>
                <c:pt idx="3">
                  <c:v>5</c:v>
                </c:pt>
                <c:pt idx="4">
                  <c:v>2</c:v>
                </c:pt>
                <c:pt idx="5">
                  <c:v>2</c:v>
                </c:pt>
                <c:pt idx="6">
                  <c:v>2</c:v>
                </c:pt>
                <c:pt idx="7">
                  <c:v>2</c:v>
                </c:pt>
                <c:pt idx="8">
                  <c:v>24</c:v>
                </c:pt>
              </c:numCache>
            </c:numRef>
          </c:val>
          <c:extLst>
            <c:ext xmlns:c16="http://schemas.microsoft.com/office/drawing/2014/chart" uri="{C3380CC4-5D6E-409C-BE32-E72D297353CC}">
              <c16:uniqueId val="{00000012-DFBB-49B2-AF03-A0C09758135F}"/>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5"/>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6"/>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7"/>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8"/>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66031884813734021"/>
          <c:y val="0.20221753179342128"/>
          <c:w val="0.32846881912064713"/>
          <c:h val="0.5925501824293940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Status of Questions/Concerns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Sheet1!$E$15</c:f>
              <c:strCache>
                <c:ptCount val="1"/>
                <c:pt idx="0">
                  <c:v>Count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5C3-4B84-9471-AE9EF6F5151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5C3-4B84-9471-AE9EF6F5151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5C3-4B84-9471-AE9EF6F5151B}"/>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Sheet1!$D$16:$D$18</c:f>
              <c:strCache>
                <c:ptCount val="3"/>
                <c:pt idx="0">
                  <c:v>Open</c:v>
                </c:pt>
                <c:pt idx="1">
                  <c:v>In Progress</c:v>
                </c:pt>
                <c:pt idx="2">
                  <c:v>Closed</c:v>
                </c:pt>
              </c:strCache>
            </c:strRef>
          </c:cat>
          <c:val>
            <c:numRef>
              <c:f>Sheet1!$E$16:$E$18</c:f>
              <c:numCache>
                <c:formatCode>General</c:formatCode>
                <c:ptCount val="3"/>
                <c:pt idx="0">
                  <c:v>7</c:v>
                </c:pt>
                <c:pt idx="1">
                  <c:v>8</c:v>
                </c:pt>
                <c:pt idx="2">
                  <c:v>53</c:v>
                </c:pt>
              </c:numCache>
            </c:numRef>
          </c:val>
          <c:extLst>
            <c:ext xmlns:c16="http://schemas.microsoft.com/office/drawing/2014/chart" uri="{C3380CC4-5D6E-409C-BE32-E72D297353CC}">
              <c16:uniqueId val="{00000006-55C3-4B84-9471-AE9EF6F5151B}"/>
            </c:ext>
          </c:extLst>
        </c:ser>
        <c:dLbls>
          <c:showLegendKey val="0"/>
          <c:showVal val="0"/>
          <c:showCatName val="0"/>
          <c:showSerName val="0"/>
          <c:showPercent val="0"/>
          <c:showBubbleSize val="0"/>
          <c:showLeaderLines val="1"/>
        </c:dLbls>
        <c:firstSliceAng val="0"/>
      </c:pieChart>
      <c:spPr>
        <a:noFill/>
        <a:ln>
          <a:noFill/>
        </a:ln>
        <a:effectLst/>
      </c:spPr>
    </c:plotArea>
    <c:legend>
      <c:legendPos val="l"/>
      <c:legendEntry>
        <c:idx val="1"/>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12777777777777777"/>
          <c:y val="0.37634222805482648"/>
          <c:w val="0.20654221347331583"/>
          <c:h val="0.28476924759405076"/>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80D187-1980-4EF1-B979-DD6D250CB28F}" type="datetimeFigureOut">
              <a:rPr lang="en-US" smtClean="0"/>
              <a:t>5/13/2026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F209FC-BB8F-4057-9F26-5182CC434450}" type="slidenum">
              <a:rPr lang="en-US" smtClean="0"/>
              <a:t>‹#›</a:t>
            </a:fld>
            <a:endParaRPr lang="en-US"/>
          </a:p>
        </p:txBody>
      </p:sp>
    </p:spTree>
    <p:extLst>
      <p:ext uri="{BB962C8B-B14F-4D97-AF65-F5344CB8AC3E}">
        <p14:creationId xmlns:p14="http://schemas.microsoft.com/office/powerpoint/2010/main" val="20119300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73484" y="1521953"/>
            <a:ext cx="5998997" cy="2123658"/>
          </a:xfrm>
        </p:spPr>
        <p:txBody>
          <a:bodyPr anchor="b">
            <a:normAutofit/>
          </a:bodyPr>
          <a:lstStyle>
            <a:lvl1pPr algn="r">
              <a:defRPr sz="4000" b="1">
                <a:solidFill>
                  <a:schemeClr val="accent4"/>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5573485" y="5198418"/>
            <a:ext cx="5998998" cy="350559"/>
          </a:xfrm>
        </p:spPr>
        <p:txBody>
          <a:bodyPr>
            <a:normAutofit/>
          </a:bodyPr>
          <a:lstStyle>
            <a:lvl1pPr marL="0" indent="0" algn="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sp>
        <p:nvSpPr>
          <p:cNvPr id="24" name="TextBox 23"/>
          <p:cNvSpPr txBox="1"/>
          <p:nvPr userDrawn="1"/>
        </p:nvSpPr>
        <p:spPr>
          <a:xfrm>
            <a:off x="5573487" y="4875064"/>
            <a:ext cx="5998996" cy="369332"/>
          </a:xfrm>
          <a:prstGeom prst="rect">
            <a:avLst/>
          </a:prstGeom>
          <a:noFill/>
        </p:spPr>
        <p:txBody>
          <a:bodyPr wrap="square" rtlCol="0">
            <a:spAutoFit/>
          </a:bodyPr>
          <a:lstStyle/>
          <a:p>
            <a:pPr algn="r"/>
            <a:r>
              <a:rPr lang="en-US" b="1" dirty="0"/>
              <a:t>City of New Orleans</a:t>
            </a:r>
          </a:p>
        </p:txBody>
      </p:sp>
      <p:pic>
        <p:nvPicPr>
          <p:cNvPr id="25" name="Picture 24"/>
          <p:cNvPicPr>
            <a:picLocks noChangeAspect="1"/>
          </p:cNvPicPr>
          <p:nvPr userDrawn="1"/>
        </p:nvPicPr>
        <p:blipFill rotWithShape="1">
          <a:blip r:embed="rId2" cstate="print">
            <a:extLst>
              <a:ext uri="{28A0092B-C50C-407E-A947-70E740481C1C}">
                <a14:useLocalDpi xmlns:a14="http://schemas.microsoft.com/office/drawing/2010/main" val="0"/>
              </a:ext>
            </a:extLst>
          </a:blip>
          <a:srcRect l="28203"/>
          <a:stretch/>
        </p:blipFill>
        <p:spPr>
          <a:xfrm>
            <a:off x="0" y="0"/>
            <a:ext cx="4897518" cy="6858000"/>
          </a:xfrm>
          <a:prstGeom prst="rect">
            <a:avLst/>
          </a:prstGeom>
        </p:spPr>
      </p:pic>
      <p:cxnSp>
        <p:nvCxnSpPr>
          <p:cNvPr id="26" name="Straight Connector 25">
            <a:extLst>
              <a:ext uri="{FF2B5EF4-FFF2-40B4-BE49-F238E27FC236}">
                <a16:creationId xmlns:a16="http://schemas.microsoft.com/office/drawing/2014/main" id="{8EC1DD08-F5DA-C740-BADF-F49892C837A4}"/>
              </a:ext>
            </a:extLst>
          </p:cNvPr>
          <p:cNvCxnSpPr>
            <a:cxnSpLocks/>
          </p:cNvCxnSpPr>
          <p:nvPr userDrawn="1"/>
        </p:nvCxnSpPr>
        <p:spPr>
          <a:xfrm>
            <a:off x="5573486" y="4760275"/>
            <a:ext cx="5998997"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227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Footer Placeholder 4"/>
          <p:cNvSpPr txBox="1">
            <a:spLocks/>
          </p:cNvSpPr>
          <p:nvPr userDrawn="1"/>
        </p:nvSpPr>
        <p:spPr>
          <a:xfrm>
            <a:off x="1239387" y="6356350"/>
            <a:ext cx="6914013" cy="365125"/>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City of New Orleans</a:t>
            </a:r>
          </a:p>
        </p:txBody>
      </p:sp>
      <p:sp>
        <p:nvSpPr>
          <p:cNvPr id="10"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8B5BA0-6825-4B13-AFCA-044D8F62CED4}" type="slidenum">
              <a:rPr lang="en-US" smtClean="0"/>
              <a:pPr/>
              <a:t>‹#›</a:t>
            </a:fld>
            <a:endParaRPr lang="en-US" dirty="0"/>
          </a:p>
        </p:txBody>
      </p:sp>
      <p:cxnSp>
        <p:nvCxnSpPr>
          <p:cNvPr id="11" name="Straight Connector 10">
            <a:extLst>
              <a:ext uri="{FF2B5EF4-FFF2-40B4-BE49-F238E27FC236}">
                <a16:creationId xmlns:a16="http://schemas.microsoft.com/office/drawing/2014/main" id="{86A57EAB-29A6-AD4F-8CA0-52EA4B0D69A2}"/>
              </a:ext>
            </a:extLst>
          </p:cNvPr>
          <p:cNvCxnSpPr>
            <a:cxnSpLocks/>
          </p:cNvCxnSpPr>
          <p:nvPr userDrawn="1"/>
        </p:nvCxnSpPr>
        <p:spPr>
          <a:xfrm>
            <a:off x="823686" y="1999380"/>
            <a:ext cx="10530114"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9712991-EC0E-794F-ABB2-00B15AA932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356350"/>
            <a:ext cx="401187" cy="365125"/>
          </a:xfrm>
          <a:prstGeom prst="rect">
            <a:avLst/>
          </a:prstGeom>
        </p:spPr>
      </p:pic>
      <p:sp>
        <p:nvSpPr>
          <p:cNvPr id="12" name="Text Placeholder 6"/>
          <p:cNvSpPr>
            <a:spLocks noGrp="1"/>
          </p:cNvSpPr>
          <p:nvPr>
            <p:ph type="body" sz="quarter" idx="12"/>
          </p:nvPr>
        </p:nvSpPr>
        <p:spPr>
          <a:xfrm>
            <a:off x="838199" y="2444901"/>
            <a:ext cx="10515601" cy="3732062"/>
          </a:xfrm>
        </p:spPr>
        <p:txBody>
          <a:bodyPr/>
          <a:lstStyle>
            <a:lvl1pPr marL="571500" indent="-571500">
              <a:spcBef>
                <a:spcPts val="1200"/>
              </a:spcBef>
              <a:buFont typeface="+mj-lt"/>
              <a:buAutoNum type="romanUcPeriod"/>
              <a:defRPr/>
            </a:lvl1pPr>
            <a:lvl2pPr marL="971550" indent="-514350">
              <a:spcBef>
                <a:spcPts val="1200"/>
              </a:spcBef>
              <a:buFont typeface="+mj-lt"/>
              <a:buAutoNum type="alphaUcPeriod"/>
              <a:defRPr/>
            </a:lvl2pPr>
            <a:lvl3pPr marL="1428750" indent="-514350">
              <a:buFont typeface="+mj-lt"/>
              <a:buAutoNum type="romanUcPeriod"/>
              <a:defRPr/>
            </a:lvl3pPr>
            <a:lvl4pPr marL="1771650" indent="-400050">
              <a:buFont typeface="+mj-lt"/>
              <a:buAutoNum type="romanUcPeriod"/>
              <a:defRPr/>
            </a:lvl4pPr>
            <a:lvl5pPr marL="2228850" indent="-400050">
              <a:buFont typeface="+mj-lt"/>
              <a:buAutoNum type="romanUcPeriod"/>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54287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p:cNvSpPr txBox="1">
            <a:spLocks/>
          </p:cNvSpPr>
          <p:nvPr userDrawn="1"/>
        </p:nvSpPr>
        <p:spPr>
          <a:xfrm>
            <a:off x="1239387" y="6356350"/>
            <a:ext cx="6914013" cy="365125"/>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City of New Orleans</a:t>
            </a:r>
          </a:p>
        </p:txBody>
      </p:sp>
      <p:sp>
        <p:nvSpPr>
          <p:cNvPr id="10"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8B5BA0-6825-4B13-AFCA-044D8F62CED4}" type="slidenum">
              <a:rPr lang="en-US" smtClean="0"/>
              <a:pPr/>
              <a:t>‹#›</a:t>
            </a:fld>
            <a:endParaRPr lang="en-US" dirty="0"/>
          </a:p>
        </p:txBody>
      </p:sp>
      <p:cxnSp>
        <p:nvCxnSpPr>
          <p:cNvPr id="11" name="Straight Connector 10">
            <a:extLst>
              <a:ext uri="{FF2B5EF4-FFF2-40B4-BE49-F238E27FC236}">
                <a16:creationId xmlns:a16="http://schemas.microsoft.com/office/drawing/2014/main" id="{86A57EAB-29A6-AD4F-8CA0-52EA4B0D69A2}"/>
              </a:ext>
            </a:extLst>
          </p:cNvPr>
          <p:cNvCxnSpPr>
            <a:cxnSpLocks/>
          </p:cNvCxnSpPr>
          <p:nvPr userDrawn="1"/>
        </p:nvCxnSpPr>
        <p:spPr>
          <a:xfrm>
            <a:off x="823686" y="1999380"/>
            <a:ext cx="10530114"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9712991-EC0E-794F-ABB2-00B15AA932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356350"/>
            <a:ext cx="401187" cy="365125"/>
          </a:xfrm>
          <a:prstGeom prst="rect">
            <a:avLst/>
          </a:prstGeom>
        </p:spPr>
      </p:pic>
      <p:sp>
        <p:nvSpPr>
          <p:cNvPr id="15" name="Text Placeholder 14"/>
          <p:cNvSpPr>
            <a:spLocks noGrp="1"/>
          </p:cNvSpPr>
          <p:nvPr>
            <p:ph type="body" sz="quarter" idx="14"/>
          </p:nvPr>
        </p:nvSpPr>
        <p:spPr>
          <a:xfrm>
            <a:off x="838200" y="1092196"/>
            <a:ext cx="10515600" cy="822960"/>
          </a:xfrm>
        </p:spPr>
        <p:txBody>
          <a:bodyPr>
            <a:normAutofit/>
          </a:bodyPr>
          <a:lstStyle>
            <a:lvl1pPr marL="0" indent="0">
              <a:buNone/>
              <a:defRPr sz="2400" i="1"/>
            </a:lvl1pPr>
          </a:lstStyle>
          <a:p>
            <a:pPr lvl="0"/>
            <a:r>
              <a:rPr lang="en-US"/>
              <a:t>Click to edit Master text styles</a:t>
            </a:r>
          </a:p>
        </p:txBody>
      </p:sp>
    </p:spTree>
    <p:extLst>
      <p:ext uri="{BB962C8B-B14F-4D97-AF65-F5344CB8AC3E}">
        <p14:creationId xmlns:p14="http://schemas.microsoft.com/office/powerpoint/2010/main" val="3967781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solidFill>
                  <a:schemeClr val="accent4"/>
                </a:solidFill>
              </a:defRPr>
            </a:lvl1pPr>
          </a:lstStyle>
          <a:p>
            <a:r>
              <a:rPr lang="en-US" dirty="0"/>
              <a:t>I. Section Title</a:t>
            </a:r>
          </a:p>
        </p:txBody>
      </p:sp>
    </p:spTree>
    <p:extLst>
      <p:ext uri="{BB962C8B-B14F-4D97-AF65-F5344CB8AC3E}">
        <p14:creationId xmlns:p14="http://schemas.microsoft.com/office/powerpoint/2010/main" val="2630384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444899"/>
            <a:ext cx="5181600" cy="3732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444899"/>
            <a:ext cx="5181600" cy="3732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838200" y="365125"/>
            <a:ext cx="10515600" cy="860171"/>
          </a:xfrm>
        </p:spPr>
        <p:txBody>
          <a:body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86A57EAB-29A6-AD4F-8CA0-52EA4B0D69A2}"/>
              </a:ext>
            </a:extLst>
          </p:cNvPr>
          <p:cNvCxnSpPr>
            <a:cxnSpLocks/>
          </p:cNvCxnSpPr>
          <p:nvPr userDrawn="1"/>
        </p:nvCxnSpPr>
        <p:spPr>
          <a:xfrm>
            <a:off x="823686" y="1999380"/>
            <a:ext cx="10530114"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sp>
        <p:nvSpPr>
          <p:cNvPr id="10" name="Text Placeholder 14"/>
          <p:cNvSpPr>
            <a:spLocks noGrp="1"/>
          </p:cNvSpPr>
          <p:nvPr>
            <p:ph type="body" sz="quarter" idx="14"/>
          </p:nvPr>
        </p:nvSpPr>
        <p:spPr>
          <a:xfrm>
            <a:off x="838200" y="1092196"/>
            <a:ext cx="10515600" cy="822960"/>
          </a:xfrm>
        </p:spPr>
        <p:txBody>
          <a:bodyPr>
            <a:normAutofit/>
          </a:bodyPr>
          <a:lstStyle>
            <a:lvl1pPr marL="0" indent="0">
              <a:buNone/>
              <a:defRPr sz="2400" i="1"/>
            </a:lvl1pPr>
          </a:lstStyle>
          <a:p>
            <a:pPr lvl="0"/>
            <a:r>
              <a:rPr lang="en-US"/>
              <a:t>Click to edit Master text styles</a:t>
            </a:r>
          </a:p>
        </p:txBody>
      </p:sp>
      <p:sp>
        <p:nvSpPr>
          <p:cNvPr id="16" name="Footer Placeholder 4"/>
          <p:cNvSpPr txBox="1">
            <a:spLocks/>
          </p:cNvSpPr>
          <p:nvPr userDrawn="1"/>
        </p:nvSpPr>
        <p:spPr>
          <a:xfrm>
            <a:off x="1239387" y="6356350"/>
            <a:ext cx="6914013" cy="365125"/>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City of New Orleans</a:t>
            </a:r>
          </a:p>
        </p:txBody>
      </p:sp>
      <p:sp>
        <p:nvSpPr>
          <p:cNvPr id="17"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8B5BA0-6825-4B13-AFCA-044D8F62CED4}" type="slidenum">
              <a:rPr lang="en-US" smtClean="0"/>
              <a:pPr/>
              <a:t>‹#›</a:t>
            </a:fld>
            <a:endParaRPr lang="en-US" dirty="0"/>
          </a:p>
        </p:txBody>
      </p:sp>
      <p:pic>
        <p:nvPicPr>
          <p:cNvPr id="18" name="Picture 17">
            <a:extLst>
              <a:ext uri="{FF2B5EF4-FFF2-40B4-BE49-F238E27FC236}">
                <a16:creationId xmlns:a16="http://schemas.microsoft.com/office/drawing/2014/main" id="{F9712991-EC0E-794F-ABB2-00B15AA932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356350"/>
            <a:ext cx="401187" cy="365125"/>
          </a:xfrm>
          <a:prstGeom prst="rect">
            <a:avLst/>
          </a:prstGeom>
        </p:spPr>
      </p:pic>
    </p:spTree>
    <p:extLst>
      <p:ext uri="{BB962C8B-B14F-4D97-AF65-F5344CB8AC3E}">
        <p14:creationId xmlns:p14="http://schemas.microsoft.com/office/powerpoint/2010/main" val="3933850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866369"/>
            <a:ext cx="5181600" cy="3310594"/>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866369"/>
            <a:ext cx="5181600" cy="3310594"/>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838200" y="365125"/>
            <a:ext cx="10515600" cy="860171"/>
          </a:xfrm>
        </p:spPr>
        <p:txBody>
          <a:body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86A57EAB-29A6-AD4F-8CA0-52EA4B0D69A2}"/>
              </a:ext>
            </a:extLst>
          </p:cNvPr>
          <p:cNvCxnSpPr>
            <a:cxnSpLocks/>
          </p:cNvCxnSpPr>
          <p:nvPr userDrawn="1"/>
        </p:nvCxnSpPr>
        <p:spPr>
          <a:xfrm>
            <a:off x="823686" y="1999380"/>
            <a:ext cx="10530114"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sp>
        <p:nvSpPr>
          <p:cNvPr id="10" name="Text Placeholder 14"/>
          <p:cNvSpPr>
            <a:spLocks noGrp="1"/>
          </p:cNvSpPr>
          <p:nvPr>
            <p:ph type="body" sz="quarter" idx="14"/>
          </p:nvPr>
        </p:nvSpPr>
        <p:spPr>
          <a:xfrm>
            <a:off x="838200" y="1092196"/>
            <a:ext cx="10515600" cy="822960"/>
          </a:xfrm>
        </p:spPr>
        <p:txBody>
          <a:bodyPr>
            <a:normAutofit/>
          </a:bodyPr>
          <a:lstStyle>
            <a:lvl1pPr marL="0" indent="0">
              <a:buNone/>
              <a:defRPr sz="2400" i="1"/>
            </a:lvl1pPr>
          </a:lstStyle>
          <a:p>
            <a:pPr lvl="0"/>
            <a:r>
              <a:rPr lang="en-US"/>
              <a:t>Click to edit Master text styles</a:t>
            </a:r>
          </a:p>
        </p:txBody>
      </p:sp>
      <p:sp>
        <p:nvSpPr>
          <p:cNvPr id="13" name="Text Placeholder 2"/>
          <p:cNvSpPr>
            <a:spLocks noGrp="1"/>
          </p:cNvSpPr>
          <p:nvPr>
            <p:ph type="body" idx="15"/>
          </p:nvPr>
        </p:nvSpPr>
        <p:spPr>
          <a:xfrm>
            <a:off x="839788" y="2444899"/>
            <a:ext cx="5180012" cy="421470"/>
          </a:xfrm>
          <a:solidFill>
            <a:schemeClr val="accent4"/>
          </a:solidFill>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4"/>
          <p:cNvSpPr>
            <a:spLocks noGrp="1"/>
          </p:cNvSpPr>
          <p:nvPr>
            <p:ph type="body" sz="quarter" idx="3"/>
          </p:nvPr>
        </p:nvSpPr>
        <p:spPr>
          <a:xfrm>
            <a:off x="6172200" y="2444899"/>
            <a:ext cx="5183188" cy="421470"/>
          </a:xfrm>
          <a:solidFill>
            <a:schemeClr val="accent4"/>
          </a:solidFill>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Footer Placeholder 4"/>
          <p:cNvSpPr txBox="1">
            <a:spLocks/>
          </p:cNvSpPr>
          <p:nvPr userDrawn="1"/>
        </p:nvSpPr>
        <p:spPr>
          <a:xfrm>
            <a:off x="1239387" y="6356350"/>
            <a:ext cx="6914013" cy="365125"/>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City of New Orleans</a:t>
            </a:r>
          </a:p>
        </p:txBody>
      </p:sp>
      <p:sp>
        <p:nvSpPr>
          <p:cNvPr id="17"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8B5BA0-6825-4B13-AFCA-044D8F62CED4}" type="slidenum">
              <a:rPr lang="en-US" smtClean="0"/>
              <a:pPr/>
              <a:t>‹#›</a:t>
            </a:fld>
            <a:endParaRPr lang="en-US"/>
          </a:p>
        </p:txBody>
      </p:sp>
      <p:pic>
        <p:nvPicPr>
          <p:cNvPr id="18" name="Picture 17">
            <a:extLst>
              <a:ext uri="{FF2B5EF4-FFF2-40B4-BE49-F238E27FC236}">
                <a16:creationId xmlns:a16="http://schemas.microsoft.com/office/drawing/2014/main" id="{F9712991-EC0E-794F-ABB2-00B15AA932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356350"/>
            <a:ext cx="401187" cy="365125"/>
          </a:xfrm>
          <a:prstGeom prst="rect">
            <a:avLst/>
          </a:prstGeom>
        </p:spPr>
      </p:pic>
    </p:spTree>
    <p:extLst>
      <p:ext uri="{BB962C8B-B14F-4D97-AF65-F5344CB8AC3E}">
        <p14:creationId xmlns:p14="http://schemas.microsoft.com/office/powerpoint/2010/main" val="377400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860171"/>
          </a:xfrm>
        </p:spPr>
        <p:txBody>
          <a:body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86A57EAB-29A6-AD4F-8CA0-52EA4B0D69A2}"/>
              </a:ext>
            </a:extLst>
          </p:cNvPr>
          <p:cNvCxnSpPr>
            <a:cxnSpLocks/>
          </p:cNvCxnSpPr>
          <p:nvPr userDrawn="1"/>
        </p:nvCxnSpPr>
        <p:spPr>
          <a:xfrm>
            <a:off x="823686" y="1999380"/>
            <a:ext cx="10530114" cy="0"/>
          </a:xfrm>
          <a:prstGeom prst="line">
            <a:avLst/>
          </a:prstGeom>
          <a:ln w="34925">
            <a:solidFill>
              <a:srgbClr val="AD2F01"/>
            </a:solidFill>
          </a:ln>
        </p:spPr>
        <p:style>
          <a:lnRef idx="1">
            <a:schemeClr val="accent1"/>
          </a:lnRef>
          <a:fillRef idx="0">
            <a:schemeClr val="accent1"/>
          </a:fillRef>
          <a:effectRef idx="0">
            <a:schemeClr val="accent1"/>
          </a:effectRef>
          <a:fontRef idx="minor">
            <a:schemeClr val="tx1"/>
          </a:fontRef>
        </p:style>
      </p:cxnSp>
      <p:sp>
        <p:nvSpPr>
          <p:cNvPr id="10" name="Text Placeholder 14"/>
          <p:cNvSpPr>
            <a:spLocks noGrp="1"/>
          </p:cNvSpPr>
          <p:nvPr>
            <p:ph type="body" sz="quarter" idx="14"/>
          </p:nvPr>
        </p:nvSpPr>
        <p:spPr>
          <a:xfrm>
            <a:off x="838200" y="1092196"/>
            <a:ext cx="10515600" cy="822960"/>
          </a:xfrm>
        </p:spPr>
        <p:txBody>
          <a:bodyPr>
            <a:normAutofit/>
          </a:bodyPr>
          <a:lstStyle>
            <a:lvl1pPr marL="0" indent="0">
              <a:buNone/>
              <a:defRPr sz="2400" i="1"/>
            </a:lvl1pPr>
          </a:lstStyle>
          <a:p>
            <a:pPr lvl="0"/>
            <a:r>
              <a:rPr lang="en-US"/>
              <a:t>Click to edit Master text styles</a:t>
            </a:r>
          </a:p>
        </p:txBody>
      </p:sp>
      <p:sp>
        <p:nvSpPr>
          <p:cNvPr id="20" name="Footer Placeholder 4"/>
          <p:cNvSpPr txBox="1">
            <a:spLocks/>
          </p:cNvSpPr>
          <p:nvPr userDrawn="1"/>
        </p:nvSpPr>
        <p:spPr>
          <a:xfrm>
            <a:off x="1239387" y="6356350"/>
            <a:ext cx="6914013" cy="365125"/>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City of New Orleans</a:t>
            </a:r>
          </a:p>
        </p:txBody>
      </p:sp>
      <p:sp>
        <p:nvSpPr>
          <p:cNvPr id="21"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8B5BA0-6825-4B13-AFCA-044D8F62CED4}" type="slidenum">
              <a:rPr lang="en-US" smtClean="0"/>
              <a:pPr/>
              <a:t>‹#›</a:t>
            </a:fld>
            <a:endParaRPr lang="en-US"/>
          </a:p>
        </p:txBody>
      </p:sp>
      <p:pic>
        <p:nvPicPr>
          <p:cNvPr id="22" name="Picture 21">
            <a:extLst>
              <a:ext uri="{FF2B5EF4-FFF2-40B4-BE49-F238E27FC236}">
                <a16:creationId xmlns:a16="http://schemas.microsoft.com/office/drawing/2014/main" id="{F9712991-EC0E-794F-ABB2-00B15AA932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356350"/>
            <a:ext cx="401187" cy="365125"/>
          </a:xfrm>
          <a:prstGeom prst="rect">
            <a:avLst/>
          </a:prstGeom>
        </p:spPr>
      </p:pic>
    </p:spTree>
    <p:extLst>
      <p:ext uri="{BB962C8B-B14F-4D97-AF65-F5344CB8AC3E}">
        <p14:creationId xmlns:p14="http://schemas.microsoft.com/office/powerpoint/2010/main" val="2571143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Footers)">
    <p:spTree>
      <p:nvGrpSpPr>
        <p:cNvPr id="1" name=""/>
        <p:cNvGrpSpPr/>
        <p:nvPr/>
      </p:nvGrpSpPr>
      <p:grpSpPr>
        <a:xfrm>
          <a:off x="0" y="0"/>
          <a:ext cx="0" cy="0"/>
          <a:chOff x="0" y="0"/>
          <a:chExt cx="0" cy="0"/>
        </a:xfrm>
      </p:grpSpPr>
      <p:sp>
        <p:nvSpPr>
          <p:cNvPr id="9" name="Footer Placeholder 4"/>
          <p:cNvSpPr txBox="1">
            <a:spLocks/>
          </p:cNvSpPr>
          <p:nvPr userDrawn="1"/>
        </p:nvSpPr>
        <p:spPr>
          <a:xfrm>
            <a:off x="1239387" y="6356350"/>
            <a:ext cx="6914013" cy="365125"/>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City of New Orleans</a:t>
            </a:r>
          </a:p>
        </p:txBody>
      </p:sp>
      <p:sp>
        <p:nvSpPr>
          <p:cNvPr id="10"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8B5BA0-6825-4B13-AFCA-044D8F62CED4}" type="slidenum">
              <a:rPr lang="en-US" smtClean="0"/>
              <a:pPr/>
              <a:t>‹#›</a:t>
            </a:fld>
            <a:endParaRPr lang="en-US" dirty="0"/>
          </a:p>
        </p:txBody>
      </p:sp>
      <p:pic>
        <p:nvPicPr>
          <p:cNvPr id="13" name="Picture 12">
            <a:extLst>
              <a:ext uri="{FF2B5EF4-FFF2-40B4-BE49-F238E27FC236}">
                <a16:creationId xmlns:a16="http://schemas.microsoft.com/office/drawing/2014/main" id="{F9712991-EC0E-794F-ABB2-00B15AA932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356350"/>
            <a:ext cx="401187" cy="365125"/>
          </a:xfrm>
          <a:prstGeom prst="rect">
            <a:avLst/>
          </a:prstGeom>
        </p:spPr>
      </p:pic>
    </p:spTree>
    <p:extLst>
      <p:ext uri="{BB962C8B-B14F-4D97-AF65-F5344CB8AC3E}">
        <p14:creationId xmlns:p14="http://schemas.microsoft.com/office/powerpoint/2010/main" val="599547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012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86017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444900"/>
            <a:ext cx="10515600" cy="37320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39386" y="6356350"/>
            <a:ext cx="6914013" cy="365125"/>
          </a:xfrm>
          <a:prstGeom prst="rect">
            <a:avLst/>
          </a:prstGeom>
        </p:spPr>
        <p:txBody>
          <a:bodyPr vert="horz" lIns="91440" tIns="45720" rIns="91440" bIns="45720" rtlCol="0" anchor="ctr"/>
          <a:lstStyle>
            <a:lvl1pPr algn="l">
              <a:defRPr sz="1000" b="1">
                <a:solidFill>
                  <a:schemeClr val="tx1"/>
                </a:solidFill>
              </a:defRPr>
            </a:lvl1pPr>
          </a:lstStyle>
          <a:p>
            <a:r>
              <a:rPr lang="en-US" dirty="0"/>
              <a:t>City of New Orleans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solidFill>
              </a:defRPr>
            </a:lvl1pPr>
          </a:lstStyle>
          <a:p>
            <a:fld id="{238B5BA0-6825-4B13-AFCA-044D8F62CED4}" type="slidenum">
              <a:rPr lang="en-US" smtClean="0"/>
              <a:pPr/>
              <a:t>‹#›</a:t>
            </a:fld>
            <a:endParaRPr lang="en-US"/>
          </a:p>
        </p:txBody>
      </p:sp>
    </p:spTree>
    <p:extLst>
      <p:ext uri="{BB962C8B-B14F-4D97-AF65-F5344CB8AC3E}">
        <p14:creationId xmlns:p14="http://schemas.microsoft.com/office/powerpoint/2010/main" val="3936546515"/>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51" r:id="rId4"/>
    <p:sldLayoutId id="2147483652" r:id="rId5"/>
    <p:sldLayoutId id="2147483660" r:id="rId6"/>
    <p:sldLayoutId id="2147483661" r:id="rId7"/>
    <p:sldLayoutId id="2147483663" r:id="rId8"/>
    <p:sldLayoutId id="2147483662" r:id="rId9"/>
  </p:sldLayoutIdLst>
  <p:txStyles>
    <p:titleStyle>
      <a:lvl1pPr algn="l" defTabSz="914400" rtl="0" eaLnBrk="1" latinLnBrk="0" hangingPunct="1">
        <a:lnSpc>
          <a:spcPct val="10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46121" y="326853"/>
            <a:ext cx="6965975" cy="3102147"/>
          </a:xfrm>
        </p:spPr>
        <p:txBody>
          <a:bodyPr>
            <a:normAutofit/>
          </a:bodyPr>
          <a:lstStyle/>
          <a:p>
            <a:pPr algn="ctr"/>
            <a:r>
              <a:rPr lang="en-US" dirty="0"/>
              <a:t>City of New Orleans City Council Governmental Affairs Committee-Safety &amp; Permits</a:t>
            </a:r>
          </a:p>
        </p:txBody>
      </p:sp>
      <p:sp>
        <p:nvSpPr>
          <p:cNvPr id="3" name="Subtitle 2"/>
          <p:cNvSpPr>
            <a:spLocks noGrp="1"/>
          </p:cNvSpPr>
          <p:nvPr>
            <p:ph type="subTitle" idx="1"/>
          </p:nvPr>
        </p:nvSpPr>
        <p:spPr/>
        <p:txBody>
          <a:bodyPr>
            <a:normAutofit lnSpcReduction="10000"/>
          </a:bodyPr>
          <a:lstStyle/>
          <a:p>
            <a:r>
              <a:rPr lang="en-US" dirty="0"/>
              <a:t>As of May 2026</a:t>
            </a:r>
          </a:p>
        </p:txBody>
      </p:sp>
    </p:spTree>
    <p:extLst>
      <p:ext uri="{BB962C8B-B14F-4D97-AF65-F5344CB8AC3E}">
        <p14:creationId xmlns:p14="http://schemas.microsoft.com/office/powerpoint/2010/main" val="1246196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B74C7-A489-6B0C-9D21-F1EE6301870A}"/>
              </a:ext>
            </a:extLst>
          </p:cNvPr>
          <p:cNvSpPr>
            <a:spLocks noGrp="1"/>
          </p:cNvSpPr>
          <p:nvPr>
            <p:ph type="ctrTitle"/>
          </p:nvPr>
        </p:nvSpPr>
        <p:spPr>
          <a:xfrm>
            <a:off x="5573485" y="2177560"/>
            <a:ext cx="5998997" cy="2123658"/>
          </a:xfrm>
        </p:spPr>
        <p:txBody>
          <a:bodyPr>
            <a:normAutofit fontScale="90000"/>
          </a:bodyPr>
          <a:lstStyle/>
          <a:p>
            <a:r>
              <a:rPr lang="en-US" dirty="0"/>
              <a:t>Safety and Permits</a:t>
            </a:r>
            <a:br>
              <a:rPr lang="en-US" dirty="0"/>
            </a:br>
            <a:r>
              <a:rPr lang="en-US" dirty="0"/>
              <a:t>Phone: </a:t>
            </a:r>
            <a:r>
              <a:rPr lang="en-US" dirty="0">
                <a:solidFill>
                  <a:schemeClr val="tx1"/>
                </a:solidFill>
              </a:rPr>
              <a:t>504-658-7200</a:t>
            </a:r>
            <a:br>
              <a:rPr lang="en-US" dirty="0"/>
            </a:br>
            <a:r>
              <a:rPr lang="en-US" dirty="0"/>
              <a:t>Address:  </a:t>
            </a:r>
            <a:r>
              <a:rPr lang="en-US" dirty="0">
                <a:solidFill>
                  <a:schemeClr val="tx1"/>
                </a:solidFill>
              </a:rPr>
              <a:t>1340 Poydras</a:t>
            </a:r>
            <a:br>
              <a:rPr lang="en-US" dirty="0">
                <a:solidFill>
                  <a:schemeClr val="tx1"/>
                </a:solidFill>
              </a:rPr>
            </a:br>
            <a:r>
              <a:rPr lang="en-US" dirty="0">
                <a:solidFill>
                  <a:schemeClr val="tx1"/>
                </a:solidFill>
              </a:rPr>
              <a:t>Street, Suite 800  </a:t>
            </a:r>
            <a:br>
              <a:rPr lang="en-US" dirty="0"/>
            </a:br>
            <a:r>
              <a:rPr lang="en-US" dirty="0">
                <a:solidFill>
                  <a:schemeClr val="tx1"/>
                </a:solidFill>
              </a:rPr>
              <a:t>New Orleans, LA  70112</a:t>
            </a:r>
            <a:br>
              <a:rPr lang="en-US" dirty="0"/>
            </a:br>
            <a:r>
              <a:rPr lang="en-US" dirty="0"/>
              <a:t>Hours: </a:t>
            </a:r>
            <a:r>
              <a:rPr lang="en-US" dirty="0">
                <a:solidFill>
                  <a:schemeClr val="tx1"/>
                </a:solidFill>
              </a:rPr>
              <a:t>8am-5pm</a:t>
            </a:r>
            <a:r>
              <a:rPr lang="en-US" dirty="0"/>
              <a:t>    </a:t>
            </a:r>
            <a:r>
              <a:rPr lang="en-US" dirty="0">
                <a:solidFill>
                  <a:schemeClr val="tx1"/>
                </a:solidFill>
              </a:rPr>
              <a:t>Monday to Friday</a:t>
            </a:r>
          </a:p>
        </p:txBody>
      </p:sp>
      <p:sp>
        <p:nvSpPr>
          <p:cNvPr id="3" name="Subtitle 2">
            <a:extLst>
              <a:ext uri="{FF2B5EF4-FFF2-40B4-BE49-F238E27FC236}">
                <a16:creationId xmlns:a16="http://schemas.microsoft.com/office/drawing/2014/main" id="{1613FC31-9ECF-7133-CD8C-B1803734AFEE}"/>
              </a:ext>
            </a:extLst>
          </p:cNvPr>
          <p:cNvSpPr>
            <a:spLocks noGrp="1"/>
          </p:cNvSpPr>
          <p:nvPr>
            <p:ph type="subTitle" idx="1"/>
          </p:nvPr>
        </p:nvSpPr>
        <p:spPr/>
        <p:txBody>
          <a:bodyPr>
            <a:normAutofit lnSpcReduction="10000"/>
          </a:bodyPr>
          <a:lstStyle/>
          <a:p>
            <a:r>
              <a:rPr lang="en-US" dirty="0"/>
              <a:t>May, 2026</a:t>
            </a:r>
          </a:p>
        </p:txBody>
      </p:sp>
    </p:spTree>
    <p:extLst>
      <p:ext uri="{BB962C8B-B14F-4D97-AF65-F5344CB8AC3E}">
        <p14:creationId xmlns:p14="http://schemas.microsoft.com/office/powerpoint/2010/main" val="3893684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C1DEE-8645-94CB-0047-807B8AD6580C}"/>
              </a:ext>
            </a:extLst>
          </p:cNvPr>
          <p:cNvSpPr>
            <a:spLocks noGrp="1"/>
          </p:cNvSpPr>
          <p:nvPr>
            <p:ph type="title"/>
          </p:nvPr>
        </p:nvSpPr>
        <p:spPr/>
        <p:txBody>
          <a:bodyPr>
            <a:normAutofit/>
          </a:bodyPr>
          <a:lstStyle/>
          <a:p>
            <a:r>
              <a:rPr lang="en-US" dirty="0"/>
              <a:t>Safety and Permits Overview</a:t>
            </a:r>
            <a:endParaRPr lang="en-US" i="1" dirty="0"/>
          </a:p>
        </p:txBody>
      </p:sp>
      <p:sp>
        <p:nvSpPr>
          <p:cNvPr id="3" name="Text Placeholder 2">
            <a:extLst>
              <a:ext uri="{FF2B5EF4-FFF2-40B4-BE49-F238E27FC236}">
                <a16:creationId xmlns:a16="http://schemas.microsoft.com/office/drawing/2014/main" id="{82255AD8-B52B-9913-88EB-87AA4A394EB1}"/>
              </a:ext>
            </a:extLst>
          </p:cNvPr>
          <p:cNvSpPr>
            <a:spLocks noGrp="1"/>
          </p:cNvSpPr>
          <p:nvPr>
            <p:ph type="body" sz="quarter" idx="12"/>
          </p:nvPr>
        </p:nvSpPr>
        <p:spPr/>
        <p:txBody>
          <a:bodyPr/>
          <a:lstStyle/>
          <a:p>
            <a:pPr marL="0" indent="0">
              <a:buNone/>
            </a:pPr>
            <a:r>
              <a:rPr lang="en-US" dirty="0"/>
              <a:t>The Department of Safety &amp; Permits is made up of various divisions.  These divisions work collectively to ensure safety standards for all construction and building uses.</a:t>
            </a:r>
          </a:p>
          <a:p>
            <a:pPr marL="0" indent="0" algn="ctr">
              <a:buNone/>
            </a:pPr>
            <a:r>
              <a:rPr lang="en-US" b="1" i="1" dirty="0"/>
              <a:t>Focusing on organizational-wide improvements will enhance customer service and rebuild public trust. </a:t>
            </a:r>
          </a:p>
        </p:txBody>
      </p:sp>
    </p:spTree>
    <p:extLst>
      <p:ext uri="{BB962C8B-B14F-4D97-AF65-F5344CB8AC3E}">
        <p14:creationId xmlns:p14="http://schemas.microsoft.com/office/powerpoint/2010/main" val="3840553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FB7E9-999B-FDC0-36E4-FE2122476C40}"/>
              </a:ext>
            </a:extLst>
          </p:cNvPr>
          <p:cNvSpPr>
            <a:spLocks noGrp="1"/>
          </p:cNvSpPr>
          <p:nvPr>
            <p:ph type="title"/>
          </p:nvPr>
        </p:nvSpPr>
        <p:spPr/>
        <p:txBody>
          <a:bodyPr>
            <a:normAutofit fontScale="90000"/>
          </a:bodyPr>
          <a:lstStyle/>
          <a:p>
            <a:r>
              <a:rPr lang="en-US" dirty="0"/>
              <a:t>Interim Director of Safety and Permits</a:t>
            </a:r>
            <a:br>
              <a:rPr lang="en-US" dirty="0"/>
            </a:br>
            <a:r>
              <a:rPr lang="en-US" i="1" dirty="0"/>
              <a:t>Susannah Kirby</a:t>
            </a:r>
          </a:p>
        </p:txBody>
      </p:sp>
      <p:sp>
        <p:nvSpPr>
          <p:cNvPr id="3" name="Text Placeholder 2">
            <a:extLst>
              <a:ext uri="{FF2B5EF4-FFF2-40B4-BE49-F238E27FC236}">
                <a16:creationId xmlns:a16="http://schemas.microsoft.com/office/drawing/2014/main" id="{35827BE9-6490-B438-787C-8A35C3D8D340}"/>
              </a:ext>
            </a:extLst>
          </p:cNvPr>
          <p:cNvSpPr>
            <a:spLocks noGrp="1"/>
          </p:cNvSpPr>
          <p:nvPr>
            <p:ph type="body" sz="quarter" idx="12"/>
          </p:nvPr>
        </p:nvSpPr>
        <p:spPr/>
        <p:txBody>
          <a:bodyPr>
            <a:normAutofit/>
          </a:bodyPr>
          <a:lstStyle/>
          <a:p>
            <a:pPr marL="514350" indent="-514350">
              <a:buFont typeface="Arial" panose="020B0604020202020204" pitchFamily="34" charset="0"/>
              <a:buChar char="•"/>
            </a:pPr>
            <a:r>
              <a:rPr lang="en-US" sz="2400" dirty="0">
                <a:ea typeface="Calibri" panose="020F0502020204030204" pitchFamily="34" charset="0"/>
                <a:cs typeface="Arial" panose="020B0604020202020204" pitchFamily="34" charset="0"/>
              </a:rPr>
              <a:t>Susannah’s qualifications position her to carry out the Mayors vision:</a:t>
            </a:r>
          </a:p>
          <a:p>
            <a:pPr lvl="1">
              <a:buFont typeface="Courier New" panose="02070309020205020404" pitchFamily="49" charset="0"/>
              <a:buChar char="o"/>
            </a:pPr>
            <a:r>
              <a:rPr lang="en-US" sz="1800" dirty="0">
                <a:ea typeface="Calibri" panose="020F0502020204030204" pitchFamily="34" charset="0"/>
                <a:cs typeface="Arial" panose="020B0604020202020204" pitchFamily="34" charset="0"/>
              </a:rPr>
              <a:t>Sewerage and Water Board– Comptroller </a:t>
            </a:r>
            <a:r>
              <a:rPr lang="en-US" sz="1800" dirty="0">
                <a:ea typeface="Calibri" panose="020F0502020204030204" pitchFamily="34" charset="0"/>
                <a:cs typeface="Arial" panose="020B0604020202020204" pitchFamily="34" charset="0"/>
                <a:sym typeface="Wingdings" panose="05000000000000000000" pitchFamily="2" charset="2"/>
              </a:rPr>
              <a:t> Chief Customer Service Officer</a:t>
            </a:r>
            <a:r>
              <a:rPr lang="en-US" sz="1800" dirty="0">
                <a:ea typeface="Calibri" panose="020F0502020204030204" pitchFamily="34" charset="0"/>
                <a:cs typeface="Arial" panose="020B0604020202020204" pitchFamily="34" charset="0"/>
              </a:rPr>
              <a:t>, 2023-2026</a:t>
            </a:r>
          </a:p>
          <a:p>
            <a:pPr lvl="1">
              <a:buFont typeface="Courier New" panose="02070309020205020404" pitchFamily="49" charset="0"/>
              <a:buChar char="o"/>
            </a:pPr>
            <a:r>
              <a:rPr lang="en-US" sz="1800" dirty="0">
                <a:ea typeface="Calibri" panose="020F0502020204030204" pitchFamily="34" charset="0"/>
                <a:cs typeface="Arial" panose="020B0604020202020204" pitchFamily="34" charset="0"/>
              </a:rPr>
              <a:t>Tulane University – Director of Finance, 2020-2022</a:t>
            </a:r>
          </a:p>
          <a:p>
            <a:pPr lvl="1">
              <a:buFont typeface="Courier New" panose="02070309020205020404" pitchFamily="49" charset="0"/>
              <a:buChar char="o"/>
            </a:pPr>
            <a:r>
              <a:rPr lang="en-US" sz="1800" dirty="0">
                <a:ea typeface="Calibri" panose="020F0502020204030204" pitchFamily="34" charset="0"/>
                <a:cs typeface="Arial" panose="020B0604020202020204" pitchFamily="34" charset="0"/>
              </a:rPr>
              <a:t>University of Arkansas for Medical Sciences– Senior Financial Manager, 2015-2020</a:t>
            </a:r>
          </a:p>
        </p:txBody>
      </p:sp>
    </p:spTree>
    <p:extLst>
      <p:ext uri="{BB962C8B-B14F-4D97-AF65-F5344CB8AC3E}">
        <p14:creationId xmlns:p14="http://schemas.microsoft.com/office/powerpoint/2010/main" val="1644431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A1EDA-AD57-0795-BD4C-95D5D28C59BD}"/>
              </a:ext>
            </a:extLst>
          </p:cNvPr>
          <p:cNvSpPr>
            <a:spLocks noGrp="1"/>
          </p:cNvSpPr>
          <p:nvPr>
            <p:ph type="title"/>
          </p:nvPr>
        </p:nvSpPr>
        <p:spPr/>
        <p:txBody>
          <a:bodyPr/>
          <a:lstStyle/>
          <a:p>
            <a:r>
              <a:rPr lang="en-US" dirty="0"/>
              <a:t>Department of Safety and Permits</a:t>
            </a:r>
          </a:p>
        </p:txBody>
      </p:sp>
      <p:sp>
        <p:nvSpPr>
          <p:cNvPr id="3" name="Content Placeholder 2">
            <a:extLst>
              <a:ext uri="{FF2B5EF4-FFF2-40B4-BE49-F238E27FC236}">
                <a16:creationId xmlns:a16="http://schemas.microsoft.com/office/drawing/2014/main" id="{36BA1983-E9A3-CE6E-FDB5-48539C7CA88F}"/>
              </a:ext>
            </a:extLst>
          </p:cNvPr>
          <p:cNvSpPr>
            <a:spLocks noGrp="1"/>
          </p:cNvSpPr>
          <p:nvPr>
            <p:ph idx="1"/>
          </p:nvPr>
        </p:nvSpPr>
        <p:spPr/>
        <p:txBody>
          <a:bodyPr/>
          <a:lstStyle/>
          <a:p>
            <a:r>
              <a:rPr lang="en-US" dirty="0"/>
              <a:t>Divisions of S&amp;P</a:t>
            </a:r>
          </a:p>
          <a:p>
            <a:pPr lvl="1"/>
            <a:r>
              <a:rPr lang="en-US" dirty="0"/>
              <a:t>Building divisions</a:t>
            </a:r>
          </a:p>
          <a:p>
            <a:pPr lvl="1"/>
            <a:r>
              <a:rPr lang="en-US" dirty="0"/>
              <a:t>Electrical &amp; Mechanical Trade Licenses</a:t>
            </a:r>
          </a:p>
          <a:p>
            <a:pPr lvl="1"/>
            <a:r>
              <a:rPr lang="en-US" dirty="0"/>
              <a:t>Special Events</a:t>
            </a:r>
          </a:p>
          <a:p>
            <a:pPr lvl="1"/>
            <a:r>
              <a:rPr lang="en-US" dirty="0"/>
              <a:t>Zoning Division</a:t>
            </a:r>
          </a:p>
          <a:p>
            <a:pPr marL="457200" lvl="1" indent="0">
              <a:buNone/>
            </a:pPr>
            <a:endParaRPr lang="en-US" dirty="0"/>
          </a:p>
        </p:txBody>
      </p:sp>
      <p:sp>
        <p:nvSpPr>
          <p:cNvPr id="4" name="Text Placeholder 3">
            <a:extLst>
              <a:ext uri="{FF2B5EF4-FFF2-40B4-BE49-F238E27FC236}">
                <a16:creationId xmlns:a16="http://schemas.microsoft.com/office/drawing/2014/main" id="{6BA5D06D-223F-C1B0-8DC6-112FCCDA7A02}"/>
              </a:ext>
            </a:extLst>
          </p:cNvPr>
          <p:cNvSpPr>
            <a:spLocks noGrp="1"/>
          </p:cNvSpPr>
          <p:nvPr>
            <p:ph type="body" sz="quarter" idx="14"/>
          </p:nvPr>
        </p:nvSpPr>
        <p:spPr/>
        <p:txBody>
          <a:bodyPr>
            <a:normAutofit fontScale="85000" lnSpcReduction="20000"/>
          </a:bodyPr>
          <a:lstStyle/>
          <a:p>
            <a:r>
              <a:rPr lang="en-US" dirty="0"/>
              <a:t>Safety and Permits is made up of various divisions, which work collectively to ensure that safety standards are met for all construction and use of buildings and properties in the city of New Orleans</a:t>
            </a:r>
          </a:p>
        </p:txBody>
      </p:sp>
    </p:spTree>
    <p:extLst>
      <p:ext uri="{BB962C8B-B14F-4D97-AF65-F5344CB8AC3E}">
        <p14:creationId xmlns:p14="http://schemas.microsoft.com/office/powerpoint/2010/main" val="1281345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33E0A-26D3-7204-FE3B-7CEE87719440}"/>
              </a:ext>
            </a:extLst>
          </p:cNvPr>
          <p:cNvSpPr>
            <a:spLocks noGrp="1"/>
          </p:cNvSpPr>
          <p:nvPr>
            <p:ph type="title"/>
          </p:nvPr>
        </p:nvSpPr>
        <p:spPr/>
        <p:txBody>
          <a:bodyPr/>
          <a:lstStyle/>
          <a:p>
            <a:r>
              <a:rPr lang="en-US" dirty="0"/>
              <a:t>Past and Future for Safety and Permits</a:t>
            </a:r>
          </a:p>
        </p:txBody>
      </p:sp>
      <p:graphicFrame>
        <p:nvGraphicFramePr>
          <p:cNvPr id="5" name="Content Placeholder 4">
            <a:extLst>
              <a:ext uri="{FF2B5EF4-FFF2-40B4-BE49-F238E27FC236}">
                <a16:creationId xmlns:a16="http://schemas.microsoft.com/office/drawing/2014/main" id="{DEE5BB66-A98A-E76B-9B73-1C5685C18613}"/>
              </a:ext>
            </a:extLst>
          </p:cNvPr>
          <p:cNvGraphicFramePr>
            <a:graphicFrameLocks noGrp="1"/>
          </p:cNvGraphicFramePr>
          <p:nvPr>
            <p:ph idx="1"/>
            <p:extLst>
              <p:ext uri="{D42A27DB-BD31-4B8C-83A1-F6EECF244321}">
                <p14:modId xmlns:p14="http://schemas.microsoft.com/office/powerpoint/2010/main" val="2516608957"/>
              </p:ext>
            </p:extLst>
          </p:nvPr>
        </p:nvGraphicFramePr>
        <p:xfrm>
          <a:off x="838200" y="2444750"/>
          <a:ext cx="10515600" cy="17526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126129929"/>
                    </a:ext>
                  </a:extLst>
                </a:gridCol>
                <a:gridCol w="5257800">
                  <a:extLst>
                    <a:ext uri="{9D8B030D-6E8A-4147-A177-3AD203B41FA5}">
                      <a16:colId xmlns:a16="http://schemas.microsoft.com/office/drawing/2014/main" val="1724492789"/>
                    </a:ext>
                  </a:extLst>
                </a:gridCol>
              </a:tblGrid>
              <a:tr h="370840">
                <a:tc>
                  <a:txBody>
                    <a:bodyPr/>
                    <a:lstStyle/>
                    <a:p>
                      <a:r>
                        <a:rPr lang="en-US" dirty="0"/>
                        <a:t>Past Challenges</a:t>
                      </a:r>
                    </a:p>
                  </a:txBody>
                  <a:tcPr/>
                </a:tc>
                <a:tc>
                  <a:txBody>
                    <a:bodyPr/>
                    <a:lstStyle/>
                    <a:p>
                      <a:r>
                        <a:rPr lang="en-US" dirty="0"/>
                        <a:t>Future Progress and Priorities</a:t>
                      </a:r>
                    </a:p>
                  </a:txBody>
                  <a:tcPr/>
                </a:tc>
                <a:extLst>
                  <a:ext uri="{0D108BD9-81ED-4DB2-BD59-A6C34878D82A}">
                    <a16:rowId xmlns:a16="http://schemas.microsoft.com/office/drawing/2014/main" val="2971981201"/>
                  </a:ext>
                </a:extLst>
              </a:tr>
              <a:tr h="370840">
                <a:tc>
                  <a:txBody>
                    <a:bodyPr/>
                    <a:lstStyle/>
                    <a:p>
                      <a:r>
                        <a:rPr lang="en-US" dirty="0"/>
                        <a:t>Timely Permit Issuance</a:t>
                      </a:r>
                    </a:p>
                  </a:txBody>
                  <a:tcPr/>
                </a:tc>
                <a:tc>
                  <a:txBody>
                    <a:bodyPr/>
                    <a:lstStyle/>
                    <a:p>
                      <a:r>
                        <a:rPr lang="en-US" dirty="0"/>
                        <a:t>Filling Key Vacancies</a:t>
                      </a:r>
                    </a:p>
                  </a:txBody>
                  <a:tcPr/>
                </a:tc>
                <a:extLst>
                  <a:ext uri="{0D108BD9-81ED-4DB2-BD59-A6C34878D82A}">
                    <a16:rowId xmlns:a16="http://schemas.microsoft.com/office/drawing/2014/main" val="165836564"/>
                  </a:ext>
                </a:extLst>
              </a:tr>
              <a:tr h="370840">
                <a:tc>
                  <a:txBody>
                    <a:bodyPr/>
                    <a:lstStyle/>
                    <a:p>
                      <a:r>
                        <a:rPr lang="en-US" dirty="0"/>
                        <a:t>Lack of communication and transparency</a:t>
                      </a:r>
                    </a:p>
                  </a:txBody>
                  <a:tcPr/>
                </a:tc>
                <a:tc>
                  <a:txBody>
                    <a:bodyPr/>
                    <a:lstStyle/>
                    <a:p>
                      <a:r>
                        <a:rPr lang="en-US" dirty="0"/>
                        <a:t>New communication structure and community engagement events</a:t>
                      </a:r>
                    </a:p>
                  </a:txBody>
                  <a:tcPr/>
                </a:tc>
                <a:extLst>
                  <a:ext uri="{0D108BD9-81ED-4DB2-BD59-A6C34878D82A}">
                    <a16:rowId xmlns:a16="http://schemas.microsoft.com/office/drawing/2014/main" val="2970771199"/>
                  </a:ext>
                </a:extLst>
              </a:tr>
              <a:tr h="370840">
                <a:tc>
                  <a:txBody>
                    <a:bodyPr/>
                    <a:lstStyle/>
                    <a:p>
                      <a:r>
                        <a:rPr lang="en-US" dirty="0"/>
                        <a:t>Internal and External Education</a:t>
                      </a:r>
                    </a:p>
                  </a:txBody>
                  <a:tcPr/>
                </a:tc>
                <a:tc>
                  <a:txBody>
                    <a:bodyPr/>
                    <a:lstStyle/>
                    <a:p>
                      <a:r>
                        <a:rPr lang="en-US" dirty="0"/>
                        <a:t>Cross training and refined job aids/checklists</a:t>
                      </a:r>
                    </a:p>
                  </a:txBody>
                  <a:tcPr/>
                </a:tc>
                <a:extLst>
                  <a:ext uri="{0D108BD9-81ED-4DB2-BD59-A6C34878D82A}">
                    <a16:rowId xmlns:a16="http://schemas.microsoft.com/office/drawing/2014/main" val="2778749043"/>
                  </a:ext>
                </a:extLst>
              </a:tr>
            </a:tbl>
          </a:graphicData>
        </a:graphic>
      </p:graphicFrame>
    </p:spTree>
    <p:extLst>
      <p:ext uri="{BB962C8B-B14F-4D97-AF65-F5344CB8AC3E}">
        <p14:creationId xmlns:p14="http://schemas.microsoft.com/office/powerpoint/2010/main" val="523574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A8701-957E-873B-B977-375CE8E8EB62}"/>
              </a:ext>
            </a:extLst>
          </p:cNvPr>
          <p:cNvSpPr>
            <a:spLocks noGrp="1"/>
          </p:cNvSpPr>
          <p:nvPr>
            <p:ph type="title"/>
          </p:nvPr>
        </p:nvSpPr>
        <p:spPr/>
        <p:txBody>
          <a:bodyPr/>
          <a:lstStyle/>
          <a:p>
            <a:r>
              <a:rPr lang="en-US" dirty="0"/>
              <a:t>Recent Wins</a:t>
            </a:r>
          </a:p>
        </p:txBody>
      </p:sp>
      <p:sp>
        <p:nvSpPr>
          <p:cNvPr id="3" name="Content Placeholder 2">
            <a:extLst>
              <a:ext uri="{FF2B5EF4-FFF2-40B4-BE49-F238E27FC236}">
                <a16:creationId xmlns:a16="http://schemas.microsoft.com/office/drawing/2014/main" id="{2AEB67A5-FA56-4222-321C-5DEB0FF815EF}"/>
              </a:ext>
            </a:extLst>
          </p:cNvPr>
          <p:cNvSpPr>
            <a:spLocks noGrp="1"/>
          </p:cNvSpPr>
          <p:nvPr>
            <p:ph idx="1"/>
          </p:nvPr>
        </p:nvSpPr>
        <p:spPr/>
        <p:txBody>
          <a:bodyPr/>
          <a:lstStyle/>
          <a:p>
            <a:r>
              <a:rPr lang="en-US" dirty="0"/>
              <a:t>Temporary ABO</a:t>
            </a:r>
          </a:p>
          <a:p>
            <a:r>
              <a:rPr lang="en-US" dirty="0"/>
              <a:t>Community Engagement</a:t>
            </a:r>
          </a:p>
          <a:p>
            <a:r>
              <a:rPr lang="en-US" dirty="0"/>
              <a:t>New online application process for trades</a:t>
            </a:r>
          </a:p>
          <a:p>
            <a:r>
              <a:rPr lang="en-US" dirty="0"/>
              <a:t>Elimination of permit requirements for &gt;2 year vacancy</a:t>
            </a:r>
          </a:p>
        </p:txBody>
      </p:sp>
      <p:sp>
        <p:nvSpPr>
          <p:cNvPr id="4" name="Text Placeholder 3">
            <a:extLst>
              <a:ext uri="{FF2B5EF4-FFF2-40B4-BE49-F238E27FC236}">
                <a16:creationId xmlns:a16="http://schemas.microsoft.com/office/drawing/2014/main" id="{FE79DF89-7637-E1A2-3606-B169853409E8}"/>
              </a:ext>
            </a:extLst>
          </p:cNvPr>
          <p:cNvSpPr>
            <a:spLocks noGrp="1"/>
          </p:cNvSpPr>
          <p:nvPr>
            <p:ph type="body" sz="quarter" idx="14"/>
          </p:nvPr>
        </p:nvSpPr>
        <p:spPr/>
        <p:txBody>
          <a:bodyPr/>
          <a:lstStyle/>
          <a:p>
            <a:r>
              <a:rPr lang="en-US" dirty="0"/>
              <a:t>Removing barriers, improving service and building trust</a:t>
            </a:r>
          </a:p>
        </p:txBody>
      </p:sp>
    </p:spTree>
    <p:extLst>
      <p:ext uri="{BB962C8B-B14F-4D97-AF65-F5344CB8AC3E}">
        <p14:creationId xmlns:p14="http://schemas.microsoft.com/office/powerpoint/2010/main" val="2750781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5EB12-795C-E09F-5B71-AC0840137FBC}"/>
              </a:ext>
            </a:extLst>
          </p:cNvPr>
          <p:cNvSpPr>
            <a:spLocks noGrp="1"/>
          </p:cNvSpPr>
          <p:nvPr>
            <p:ph type="title"/>
          </p:nvPr>
        </p:nvSpPr>
        <p:spPr/>
        <p:txBody>
          <a:bodyPr/>
          <a:lstStyle/>
          <a:p>
            <a:r>
              <a:rPr lang="en-US" dirty="0"/>
              <a:t>April </a:t>
            </a:r>
            <a:r>
              <a:rPr lang="en-US" dirty="0" err="1"/>
              <a:t>SPICEcenter</a:t>
            </a:r>
            <a:r>
              <a:rPr lang="en-US" dirty="0"/>
              <a:t> Call metrics</a:t>
            </a:r>
          </a:p>
        </p:txBody>
      </p:sp>
      <p:sp>
        <p:nvSpPr>
          <p:cNvPr id="4" name="Text Placeholder 3">
            <a:extLst>
              <a:ext uri="{FF2B5EF4-FFF2-40B4-BE49-F238E27FC236}">
                <a16:creationId xmlns:a16="http://schemas.microsoft.com/office/drawing/2014/main" id="{4F72F3A8-37D5-357D-72A7-845954FCF793}"/>
              </a:ext>
            </a:extLst>
          </p:cNvPr>
          <p:cNvSpPr>
            <a:spLocks noGrp="1"/>
          </p:cNvSpPr>
          <p:nvPr>
            <p:ph type="body" sz="quarter" idx="14"/>
          </p:nvPr>
        </p:nvSpPr>
        <p:spPr/>
        <p:txBody>
          <a:bodyPr/>
          <a:lstStyle/>
          <a:p>
            <a:r>
              <a:rPr lang="en-US" dirty="0"/>
              <a:t>Safety and Permits Information and Customer Engagement call center</a:t>
            </a:r>
          </a:p>
        </p:txBody>
      </p:sp>
      <p:graphicFrame>
        <p:nvGraphicFramePr>
          <p:cNvPr id="11" name="Content Placeholder 10">
            <a:extLst>
              <a:ext uri="{FF2B5EF4-FFF2-40B4-BE49-F238E27FC236}">
                <a16:creationId xmlns:a16="http://schemas.microsoft.com/office/drawing/2014/main" id="{DA9D010B-A02F-9032-0BB5-3912D22693FE}"/>
              </a:ext>
            </a:extLst>
          </p:cNvPr>
          <p:cNvGraphicFramePr>
            <a:graphicFrameLocks noGrp="1"/>
          </p:cNvGraphicFramePr>
          <p:nvPr>
            <p:ph idx="1"/>
            <p:extLst>
              <p:ext uri="{D42A27DB-BD31-4B8C-83A1-F6EECF244321}">
                <p14:modId xmlns:p14="http://schemas.microsoft.com/office/powerpoint/2010/main" val="3511131727"/>
              </p:ext>
            </p:extLst>
          </p:nvPr>
        </p:nvGraphicFramePr>
        <p:xfrm>
          <a:off x="838200" y="2444750"/>
          <a:ext cx="10515600" cy="37322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89774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8E5FB-E562-2E3E-E765-8A2609BCDA68}"/>
              </a:ext>
            </a:extLst>
          </p:cNvPr>
          <p:cNvSpPr>
            <a:spLocks noGrp="1"/>
          </p:cNvSpPr>
          <p:nvPr>
            <p:ph type="title"/>
          </p:nvPr>
        </p:nvSpPr>
        <p:spPr/>
        <p:txBody>
          <a:bodyPr/>
          <a:lstStyle/>
          <a:p>
            <a:r>
              <a:rPr lang="en-US" dirty="0"/>
              <a:t>SPARC City Council Dashboard</a:t>
            </a:r>
          </a:p>
        </p:txBody>
      </p:sp>
      <p:sp>
        <p:nvSpPr>
          <p:cNvPr id="4" name="Text Placeholder 3">
            <a:extLst>
              <a:ext uri="{FF2B5EF4-FFF2-40B4-BE49-F238E27FC236}">
                <a16:creationId xmlns:a16="http://schemas.microsoft.com/office/drawing/2014/main" id="{EF959719-FCAF-4FBE-4C99-5B1179EFBA7B}"/>
              </a:ext>
            </a:extLst>
          </p:cNvPr>
          <p:cNvSpPr>
            <a:spLocks noGrp="1"/>
          </p:cNvSpPr>
          <p:nvPr>
            <p:ph type="body" sz="quarter" idx="14"/>
          </p:nvPr>
        </p:nvSpPr>
        <p:spPr/>
        <p:txBody>
          <a:bodyPr/>
          <a:lstStyle/>
          <a:p>
            <a:r>
              <a:rPr lang="en-US" dirty="0"/>
              <a:t>Safety and Permits Assistance and Response to Council</a:t>
            </a:r>
          </a:p>
        </p:txBody>
      </p:sp>
      <p:graphicFrame>
        <p:nvGraphicFramePr>
          <p:cNvPr id="5" name="Content Placeholder 4">
            <a:extLst>
              <a:ext uri="{FF2B5EF4-FFF2-40B4-BE49-F238E27FC236}">
                <a16:creationId xmlns:a16="http://schemas.microsoft.com/office/drawing/2014/main" id="{5D20925F-2469-4EDF-A18F-DBADC91A725A}"/>
              </a:ext>
            </a:extLst>
          </p:cNvPr>
          <p:cNvGraphicFramePr>
            <a:graphicFrameLocks noGrp="1"/>
          </p:cNvGraphicFramePr>
          <p:nvPr>
            <p:ph idx="1"/>
            <p:extLst>
              <p:ext uri="{D42A27DB-BD31-4B8C-83A1-F6EECF244321}">
                <p14:modId xmlns:p14="http://schemas.microsoft.com/office/powerpoint/2010/main" val="3899519150"/>
              </p:ext>
            </p:extLst>
          </p:nvPr>
        </p:nvGraphicFramePr>
        <p:xfrm>
          <a:off x="4899804" y="2277373"/>
          <a:ext cx="6453996" cy="33906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id="{9DF97A08-FE21-3948-4C47-CB82CFD2CEE0}"/>
              </a:ext>
            </a:extLst>
          </p:cNvPr>
          <p:cNvGraphicFramePr>
            <a:graphicFrameLocks noGrp="1"/>
          </p:cNvGraphicFramePr>
          <p:nvPr>
            <p:extLst>
              <p:ext uri="{D42A27DB-BD31-4B8C-83A1-F6EECF244321}">
                <p14:modId xmlns:p14="http://schemas.microsoft.com/office/powerpoint/2010/main" val="3236448009"/>
              </p:ext>
            </p:extLst>
          </p:nvPr>
        </p:nvGraphicFramePr>
        <p:xfrm>
          <a:off x="4259891" y="2429504"/>
          <a:ext cx="1739900" cy="3238500"/>
        </p:xfrm>
        <a:graphic>
          <a:graphicData uri="http://schemas.openxmlformats.org/drawingml/2006/table">
            <a:tbl>
              <a:tblPr/>
              <a:tblGrid>
                <a:gridCol w="1131410">
                  <a:extLst>
                    <a:ext uri="{9D8B030D-6E8A-4147-A177-3AD203B41FA5}">
                      <a16:colId xmlns:a16="http://schemas.microsoft.com/office/drawing/2014/main" val="190934945"/>
                    </a:ext>
                  </a:extLst>
                </a:gridCol>
                <a:gridCol w="608490">
                  <a:extLst>
                    <a:ext uri="{9D8B030D-6E8A-4147-A177-3AD203B41FA5}">
                      <a16:colId xmlns:a16="http://schemas.microsoft.com/office/drawing/2014/main" val="1273254737"/>
                    </a:ext>
                  </a:extLst>
                </a:gridCol>
              </a:tblGrid>
              <a:tr h="190500">
                <a:tc>
                  <a:txBody>
                    <a:bodyPr/>
                    <a:lstStyle/>
                    <a:p>
                      <a:pPr algn="l" fontAlgn="b">
                        <a:buNone/>
                      </a:pPr>
                      <a:r>
                        <a:rPr lang="en-US" sz="1100" b="1" i="0" u="none" strike="noStrike">
                          <a:solidFill>
                            <a:srgbClr val="000000"/>
                          </a:solidFill>
                          <a:effectLst/>
                          <a:latin typeface="Calibri" panose="020F0502020204030204" pitchFamily="34" charset="0"/>
                        </a:rPr>
                        <a:t>Category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l" fontAlgn="b">
                        <a:buNone/>
                      </a:pPr>
                      <a:r>
                        <a:rPr lang="en-US" sz="1100" b="1" i="0" u="none" strike="noStrike">
                          <a:solidFill>
                            <a:srgbClr val="000000"/>
                          </a:solidFill>
                          <a:effectLst/>
                          <a:latin typeface="Calibri" panose="020F0502020204030204" pitchFamily="34" charset="0"/>
                        </a:rPr>
                        <a:t>Count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extLst>
                  <a:ext uri="{0D108BD9-81ED-4DB2-BD59-A6C34878D82A}">
                    <a16:rowId xmlns:a16="http://schemas.microsoft.com/office/drawing/2014/main" val="435348901"/>
                  </a:ext>
                </a:extLst>
              </a:tr>
              <a:tr h="190500">
                <a:tc>
                  <a:txBody>
                    <a:bodyPr/>
                    <a:lstStyle/>
                    <a:p>
                      <a:pPr algn="l" fontAlgn="b">
                        <a:buNone/>
                      </a:pPr>
                      <a:r>
                        <a:rPr lang="en-US" sz="1100" b="0" i="0" u="none" strike="noStrike">
                          <a:solidFill>
                            <a:srgbClr val="000000"/>
                          </a:solidFill>
                          <a:effectLst/>
                          <a:latin typeface="Calibri" panose="020F0502020204030204" pitchFamily="34" charset="0"/>
                        </a:rPr>
                        <a:t>Building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6349973"/>
                  </a:ext>
                </a:extLst>
              </a:tr>
              <a:tr h="190500">
                <a:tc>
                  <a:txBody>
                    <a:bodyPr/>
                    <a:lstStyle/>
                    <a:p>
                      <a:pPr algn="l" fontAlgn="b">
                        <a:buNone/>
                      </a:pPr>
                      <a:r>
                        <a:rPr lang="en-US" sz="1100" b="0" i="0" u="none" strike="noStrike">
                          <a:solidFill>
                            <a:srgbClr val="000000"/>
                          </a:solidFill>
                          <a:effectLst/>
                          <a:latin typeface="Calibri" panose="020F0502020204030204" pitchFamily="34" charset="0"/>
                        </a:rPr>
                        <a:t>Electrical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6545465"/>
                  </a:ext>
                </a:extLst>
              </a:tr>
              <a:tr h="190500">
                <a:tc>
                  <a:txBody>
                    <a:bodyPr/>
                    <a:lstStyle/>
                    <a:p>
                      <a:pPr algn="l" fontAlgn="b">
                        <a:buNone/>
                      </a:pPr>
                      <a:r>
                        <a:rPr lang="en-US" sz="1100" b="0" i="0" u="none" strike="noStrike">
                          <a:solidFill>
                            <a:srgbClr val="000000"/>
                          </a:solidFill>
                          <a:effectLst/>
                          <a:latin typeface="Calibri" panose="020F0502020204030204" pitchFamily="34" charset="0"/>
                        </a:rPr>
                        <a:t>Mechanical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8631776"/>
                  </a:ext>
                </a:extLst>
              </a:tr>
              <a:tr h="190500">
                <a:tc>
                  <a:txBody>
                    <a:bodyPr/>
                    <a:lstStyle/>
                    <a:p>
                      <a:pPr algn="l" fontAlgn="b">
                        <a:buNone/>
                      </a:pPr>
                      <a:r>
                        <a:rPr lang="en-US" sz="1100" b="0" i="0" u="none" strike="noStrike">
                          <a:solidFill>
                            <a:srgbClr val="000000"/>
                          </a:solidFill>
                          <a:effectLst/>
                          <a:latin typeface="Calibri" panose="020F0502020204030204" pitchFamily="34" charset="0"/>
                        </a:rPr>
                        <a:t>Plan Review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4282521"/>
                  </a:ext>
                </a:extLst>
              </a:tr>
              <a:tr h="190500">
                <a:tc>
                  <a:txBody>
                    <a:bodyPr/>
                    <a:lstStyle/>
                    <a:p>
                      <a:pPr algn="l" fontAlgn="b">
                        <a:buNone/>
                      </a:pPr>
                      <a:r>
                        <a:rPr lang="en-US" sz="1100" b="0" i="0" u="none" strike="noStrike">
                          <a:solidFill>
                            <a:srgbClr val="000000"/>
                          </a:solidFill>
                          <a:effectLst/>
                          <a:latin typeface="Calibri" panose="020F0502020204030204" pitchFamily="34" charset="0"/>
                        </a:rPr>
                        <a:t>Special Events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2339690"/>
                  </a:ext>
                </a:extLst>
              </a:tr>
              <a:tr h="190500">
                <a:tc>
                  <a:txBody>
                    <a:bodyPr/>
                    <a:lstStyle/>
                    <a:p>
                      <a:pPr algn="l" fontAlgn="b">
                        <a:buNone/>
                      </a:pPr>
                      <a:r>
                        <a:rPr lang="en-US" sz="1100" b="0" i="0" u="none" strike="noStrike">
                          <a:solidFill>
                            <a:srgbClr val="000000"/>
                          </a:solidFill>
                          <a:effectLst/>
                          <a:latin typeface="Calibri" panose="020F0502020204030204" pitchFamily="34" charset="0"/>
                        </a:rPr>
                        <a:t>Permit Intake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5509126"/>
                  </a:ext>
                </a:extLst>
              </a:tr>
              <a:tr h="190500">
                <a:tc>
                  <a:txBody>
                    <a:bodyPr/>
                    <a:lstStyle/>
                    <a:p>
                      <a:pPr algn="l" fontAlgn="b">
                        <a:buNone/>
                      </a:pPr>
                      <a:r>
                        <a:rPr lang="en-US" sz="1100" b="0" i="0" u="none" strike="noStrike">
                          <a:solidFill>
                            <a:srgbClr val="000000"/>
                          </a:solidFill>
                          <a:effectLst/>
                          <a:latin typeface="Calibri" panose="020F0502020204030204" pitchFamily="34" charset="0"/>
                        </a:rPr>
                        <a:t>Short Term Rental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2789403"/>
                  </a:ext>
                </a:extLst>
              </a:tr>
              <a:tr h="190500">
                <a:tc>
                  <a:txBody>
                    <a:bodyPr/>
                    <a:lstStyle/>
                    <a:p>
                      <a:pPr algn="l" fontAlgn="b">
                        <a:buNone/>
                      </a:pPr>
                      <a:r>
                        <a:rPr lang="en-US" sz="1100" b="0" i="0" u="none" strike="noStrike">
                          <a:solidFill>
                            <a:srgbClr val="000000"/>
                          </a:solidFill>
                          <a:effectLst/>
                          <a:latin typeface="Calibri" panose="020F0502020204030204" pitchFamily="34" charset="0"/>
                        </a:rPr>
                        <a:t>Trade Licenses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0385740"/>
                  </a:ext>
                </a:extLst>
              </a:tr>
              <a:tr h="190500">
                <a:tc>
                  <a:txBody>
                    <a:bodyPr/>
                    <a:lstStyle/>
                    <a:p>
                      <a:pPr algn="l" fontAlgn="b">
                        <a:buNone/>
                      </a:pPr>
                      <a:r>
                        <a:rPr lang="en-US" sz="1100" b="0" i="0" u="none" strike="noStrike">
                          <a:solidFill>
                            <a:srgbClr val="000000"/>
                          </a:solidFill>
                          <a:effectLst/>
                          <a:latin typeface="Calibri" panose="020F0502020204030204" pitchFamily="34" charset="0"/>
                        </a:rPr>
                        <a:t>Zoning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a:solidFill>
                            <a:srgbClr val="000000"/>
                          </a:solidFill>
                          <a:effectLst/>
                          <a:latin typeface="Calibri" panose="020F050202020403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9718654"/>
                  </a:ext>
                </a:extLst>
              </a:tr>
              <a:tr h="190500">
                <a:tc>
                  <a:txBody>
                    <a:bodyPr/>
                    <a:lstStyle/>
                    <a:p>
                      <a:pPr algn="l" fontAlgn="b">
                        <a:buNone/>
                      </a:pPr>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9932092"/>
                  </a:ext>
                </a:extLst>
              </a:tr>
              <a:tr h="190500">
                <a:tc>
                  <a:txBody>
                    <a:bodyPr/>
                    <a:lstStyle/>
                    <a:p>
                      <a:pPr algn="l" fontAlgn="b">
                        <a:buNone/>
                      </a:pPr>
                      <a:r>
                        <a:rPr lang="en-US" sz="1100" b="1" i="0" u="none" strike="noStrike">
                          <a:solidFill>
                            <a:srgbClr val="000000"/>
                          </a:solidFill>
                          <a:effectLst/>
                          <a:latin typeface="Calibri" panose="020F0502020204030204" pitchFamily="34" charset="0"/>
                        </a:rPr>
                        <a:t>Status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l" fontAlgn="b">
                        <a:buNone/>
                      </a:pPr>
                      <a:r>
                        <a:rPr lang="en-US" sz="1100" b="1" i="0" u="none" strike="noStrike">
                          <a:solidFill>
                            <a:srgbClr val="000000"/>
                          </a:solidFill>
                          <a:effectLst/>
                          <a:latin typeface="Calibri" panose="020F0502020204030204" pitchFamily="34" charset="0"/>
                        </a:rPr>
                        <a:t>Count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extLst>
                  <a:ext uri="{0D108BD9-81ED-4DB2-BD59-A6C34878D82A}">
                    <a16:rowId xmlns:a16="http://schemas.microsoft.com/office/drawing/2014/main" val="406538191"/>
                  </a:ext>
                </a:extLst>
              </a:tr>
              <a:tr h="190500">
                <a:tc>
                  <a:txBody>
                    <a:bodyPr/>
                    <a:lstStyle/>
                    <a:p>
                      <a:pPr algn="l" fontAlgn="b">
                        <a:buNone/>
                      </a:pPr>
                      <a:r>
                        <a:rPr lang="en-US" sz="1100" b="0" i="0" u="none" strike="noStrike">
                          <a:solidFill>
                            <a:srgbClr val="000000"/>
                          </a:solidFill>
                          <a:effectLst/>
                          <a:latin typeface="Calibri" panose="020F0502020204030204" pitchFamily="34" charset="0"/>
                        </a:rPr>
                        <a:t>Open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5271945"/>
                  </a:ext>
                </a:extLst>
              </a:tr>
              <a:tr h="190500">
                <a:tc>
                  <a:txBody>
                    <a:bodyPr/>
                    <a:lstStyle/>
                    <a:p>
                      <a:pPr algn="l" fontAlgn="b">
                        <a:buNone/>
                      </a:pPr>
                      <a:r>
                        <a:rPr lang="en-US" sz="1100" b="0" i="0" u="none" strike="noStrike">
                          <a:solidFill>
                            <a:srgbClr val="000000"/>
                          </a:solidFill>
                          <a:effectLst/>
                          <a:latin typeface="Calibri" panose="020F0502020204030204" pitchFamily="34" charset="0"/>
                        </a:rPr>
                        <a:t>In Progress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2606422"/>
                  </a:ext>
                </a:extLst>
              </a:tr>
              <a:tr h="190500">
                <a:tc>
                  <a:txBody>
                    <a:bodyPr/>
                    <a:lstStyle/>
                    <a:p>
                      <a:pPr algn="l" fontAlgn="b">
                        <a:buNone/>
                      </a:pPr>
                      <a:r>
                        <a:rPr lang="en-US" sz="1100" b="0" i="0" u="none" strike="noStrike">
                          <a:solidFill>
                            <a:srgbClr val="000000"/>
                          </a:solidFill>
                          <a:effectLst/>
                          <a:latin typeface="Calibri" panose="020F0502020204030204" pitchFamily="34" charset="0"/>
                        </a:rPr>
                        <a:t>Waiting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929430"/>
                  </a:ext>
                </a:extLst>
              </a:tr>
              <a:tr h="190500">
                <a:tc>
                  <a:txBody>
                    <a:bodyPr/>
                    <a:lstStyle/>
                    <a:p>
                      <a:pPr algn="l" fontAlgn="b">
                        <a:buNone/>
                      </a:pPr>
                      <a:r>
                        <a:rPr lang="en-US" sz="1100" b="0" i="0" u="none" strike="noStrike">
                          <a:solidFill>
                            <a:srgbClr val="000000"/>
                          </a:solidFill>
                          <a:effectLst/>
                          <a:latin typeface="Calibri" panose="020F0502020204030204" pitchFamily="34" charset="0"/>
                        </a:rPr>
                        <a:t>Escalated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098562"/>
                  </a:ext>
                </a:extLst>
              </a:tr>
              <a:tr h="190500">
                <a:tc>
                  <a:txBody>
                    <a:bodyPr/>
                    <a:lstStyle/>
                    <a:p>
                      <a:pPr algn="l" fontAlgn="b">
                        <a:buNone/>
                      </a:pPr>
                      <a:r>
                        <a:rPr lang="en-US" sz="1100" b="0" i="0" u="none" strike="noStrike">
                          <a:solidFill>
                            <a:srgbClr val="000000"/>
                          </a:solidFill>
                          <a:effectLst/>
                          <a:latin typeface="Calibri" panose="020F0502020204030204" pitchFamily="34" charset="0"/>
                        </a:rPr>
                        <a:t>Closed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100" b="0" i="0" u="none" strike="noStrike" dirty="0">
                          <a:solidFill>
                            <a:srgbClr val="000000"/>
                          </a:solidFill>
                          <a:effectLst/>
                          <a:latin typeface="Calibri" panose="020F0502020204030204" pitchFamily="34" charset="0"/>
                        </a:rPr>
                        <a:t>53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6636041"/>
                  </a:ext>
                </a:extLst>
              </a:tr>
            </a:tbl>
          </a:graphicData>
        </a:graphic>
      </p:graphicFrame>
      <p:graphicFrame>
        <p:nvGraphicFramePr>
          <p:cNvPr id="7" name="Chart 6">
            <a:extLst>
              <a:ext uri="{FF2B5EF4-FFF2-40B4-BE49-F238E27FC236}">
                <a16:creationId xmlns:a16="http://schemas.microsoft.com/office/drawing/2014/main" id="{5BD51837-2161-86E8-E077-42B8AB00568B}"/>
              </a:ext>
            </a:extLst>
          </p:cNvPr>
          <p:cNvGraphicFramePr>
            <a:graphicFrameLocks/>
          </p:cNvGraphicFramePr>
          <p:nvPr>
            <p:extLst>
              <p:ext uri="{D42A27DB-BD31-4B8C-83A1-F6EECF244321}">
                <p14:modId xmlns:p14="http://schemas.microsoft.com/office/powerpoint/2010/main" val="1082120655"/>
              </p:ext>
            </p:extLst>
          </p:nvPr>
        </p:nvGraphicFramePr>
        <p:xfrm>
          <a:off x="327804" y="2429504"/>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9998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25E57A-7864-2D31-FA32-80CC0451B9C9}"/>
              </a:ext>
            </a:extLst>
          </p:cNvPr>
          <p:cNvPicPr>
            <a:picLocks noChangeAspect="1"/>
          </p:cNvPicPr>
          <p:nvPr/>
        </p:nvPicPr>
        <p:blipFill>
          <a:blip r:embed="rId2"/>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1398249145"/>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F9F67E"/>
      </a:dk2>
      <a:lt2>
        <a:srgbClr val="F2F2F2"/>
      </a:lt2>
      <a:accent1>
        <a:srgbClr val="032246"/>
      </a:accent1>
      <a:accent2>
        <a:srgbClr val="7096B8"/>
      </a:accent2>
      <a:accent3>
        <a:srgbClr val="DAE7F6"/>
      </a:accent3>
      <a:accent4>
        <a:srgbClr val="AD2F01"/>
      </a:accent4>
      <a:accent5>
        <a:srgbClr val="ED7D31"/>
      </a:accent5>
      <a:accent6>
        <a:srgbClr val="FFBC76"/>
      </a:accent6>
      <a:hlink>
        <a:srgbClr val="AD2F01"/>
      </a:hlink>
      <a:folHlink>
        <a:srgbClr val="AD2F01"/>
      </a:folHlink>
    </a:clrScheme>
    <a:fontScheme name="City of New Orlea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y Presentation Style  Design Guide v2" id="{CDE6CA7A-98A5-453B-84F1-E32B9A55A310}" vid="{B06AF88C-63B8-47F8-8E05-90072E99D0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City-of-New-Orleans-Official-PowerPoint-Template-v8 (4)</Template>
  <TotalTime>133</TotalTime>
  <Words>370</Words>
  <Application>Microsoft Office PowerPoint</Application>
  <PresentationFormat>Widescreen</PresentationFormat>
  <Paragraphs>79</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Courier New</vt:lpstr>
      <vt:lpstr>Wingdings</vt:lpstr>
      <vt:lpstr>Office Theme</vt:lpstr>
      <vt:lpstr>City of New Orleans City Council Governmental Affairs Committee-Safety &amp; Permits</vt:lpstr>
      <vt:lpstr>Safety and Permits Overview</vt:lpstr>
      <vt:lpstr>Interim Director of Safety and Permits Susannah Kirby</vt:lpstr>
      <vt:lpstr>Department of Safety and Permits</vt:lpstr>
      <vt:lpstr>Past and Future for Safety and Permits</vt:lpstr>
      <vt:lpstr>Recent Wins</vt:lpstr>
      <vt:lpstr>April SPICEcenter Call metrics</vt:lpstr>
      <vt:lpstr>SPARC City Council Dashboard</vt:lpstr>
      <vt:lpstr>PowerPoint Presentation</vt:lpstr>
      <vt:lpstr>Safety and Permits Phone: 504-658-7200 Address:  1340 Poydras Street, Suite 800   New Orleans, LA  70112 Hours: 8am-5pm    Monday to Friday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Susannah E Kirby</dc:creator>
  <cp:lastModifiedBy>Susannah E Kirby</cp:lastModifiedBy>
  <cp:revision>1</cp:revision>
  <dcterms:created xsi:type="dcterms:W3CDTF">2026-05-13T15:26:25Z</dcterms:created>
  <dcterms:modified xsi:type="dcterms:W3CDTF">2026-05-13T21:30:13Z</dcterms:modified>
</cp:coreProperties>
</file>