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Inter" panose="020B0604020202020204" charset="0"/>
      <p:regular r:id="rId12"/>
    </p:embeddedFont>
    <p:embeddedFont>
      <p:font typeface="Inter Bold" panose="020B0604020202020204" charset="0"/>
      <p:regular r:id="rId13"/>
    </p:embeddedFont>
    <p:embeddedFont>
      <p:font typeface="Inter Bold Italics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68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sha E. Robinson" userId="b04e7965-fd50-4855-8a02-5f427d7a2405" providerId="ADAL" clId="{F0E749E4-4C4A-4694-B02C-74F4ADC7B1EB}"/>
    <pc:docChg chg="modSld">
      <pc:chgData name="Natasha E. Robinson" userId="b04e7965-fd50-4855-8a02-5f427d7a2405" providerId="ADAL" clId="{F0E749E4-4C4A-4694-B02C-74F4ADC7B1EB}" dt="2026-05-07T19:40:32.693" v="4" actId="404"/>
      <pc:docMkLst>
        <pc:docMk/>
      </pc:docMkLst>
      <pc:sldChg chg="modSp mod">
        <pc:chgData name="Natasha E. Robinson" userId="b04e7965-fd50-4855-8a02-5f427d7a2405" providerId="ADAL" clId="{F0E749E4-4C4A-4694-B02C-74F4ADC7B1EB}" dt="2026-05-07T19:40:32.693" v="4" actId="404"/>
        <pc:sldMkLst>
          <pc:docMk/>
          <pc:sldMk cId="0" sldId="258"/>
        </pc:sldMkLst>
        <pc:spChg chg="mod">
          <ac:chgData name="Natasha E. Robinson" userId="b04e7965-fd50-4855-8a02-5f427d7a2405" providerId="ADAL" clId="{F0E749E4-4C4A-4694-B02C-74F4ADC7B1EB}" dt="2026-05-07T19:40:32.693" v="4" actId="404"/>
          <ac:spMkLst>
            <pc:docMk/>
            <pc:sldMk cId="0" sldId="258"/>
            <ac:spMk id="3" creationId="{00000000-0000-0000-0000-000000000000}"/>
          </ac:spMkLst>
        </pc:spChg>
      </pc:sldChg>
      <pc:sldChg chg="modSp mod">
        <pc:chgData name="Natasha E. Robinson" userId="b04e7965-fd50-4855-8a02-5f427d7a2405" providerId="ADAL" clId="{F0E749E4-4C4A-4694-B02C-74F4ADC7B1EB}" dt="2026-05-07T19:40:19.181" v="2" actId="404"/>
        <pc:sldMkLst>
          <pc:docMk/>
          <pc:sldMk cId="0" sldId="259"/>
        </pc:sldMkLst>
        <pc:spChg chg="mod">
          <ac:chgData name="Natasha E. Robinson" userId="b04e7965-fd50-4855-8a02-5f427d7a2405" providerId="ADAL" clId="{F0E749E4-4C4A-4694-B02C-74F4ADC7B1EB}" dt="2026-05-07T19:40:19.181" v="2" actId="404"/>
          <ac:spMkLst>
            <pc:docMk/>
            <pc:sldMk cId="0" sldId="259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42905" y="1028700"/>
            <a:ext cx="1116395" cy="1116395"/>
          </a:xfrm>
          <a:custGeom>
            <a:avLst/>
            <a:gdLst/>
            <a:ahLst/>
            <a:cxnLst/>
            <a:rect l="l" t="t" r="r" b="b"/>
            <a:pathLst>
              <a:path w="1116395" h="1116395">
                <a:moveTo>
                  <a:pt x="0" y="0"/>
                </a:moveTo>
                <a:lnTo>
                  <a:pt x="1116395" y="0"/>
                </a:lnTo>
                <a:lnTo>
                  <a:pt x="1116395" y="1116395"/>
                </a:lnTo>
                <a:lnTo>
                  <a:pt x="0" y="111639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28700" y="647996"/>
            <a:ext cx="3427328" cy="1451726"/>
          </a:xfrm>
          <a:custGeom>
            <a:avLst/>
            <a:gdLst/>
            <a:ahLst/>
            <a:cxnLst/>
            <a:rect l="l" t="t" r="r" b="b"/>
            <a:pathLst>
              <a:path w="3427328" h="1451726">
                <a:moveTo>
                  <a:pt x="0" y="0"/>
                </a:moveTo>
                <a:lnTo>
                  <a:pt x="3427328" y="0"/>
                </a:lnTo>
                <a:lnTo>
                  <a:pt x="3427328" y="1451726"/>
                </a:lnTo>
                <a:lnTo>
                  <a:pt x="0" y="14517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4456028" y="3626980"/>
            <a:ext cx="10960468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174"/>
              </a:lnSpc>
            </a:pPr>
            <a:r>
              <a:rPr lang="en-US" sz="5124" b="1">
                <a:solidFill>
                  <a:srgbClr val="1F4FD8"/>
                </a:solidFill>
                <a:latin typeface="Inter Bold"/>
                <a:ea typeface="Inter Bold"/>
                <a:cs typeface="Inter Bold"/>
                <a:sym typeface="Inter Bold"/>
              </a:rPr>
              <a:t>NORD SUMMER HIGHLIGHTS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456028" y="5048250"/>
            <a:ext cx="7953850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174"/>
              </a:lnSpc>
            </a:pPr>
            <a:r>
              <a:rPr lang="en-US" sz="5124" b="1">
                <a:solidFill>
                  <a:srgbClr val="3B82F6"/>
                </a:solidFill>
                <a:latin typeface="Inter Bold"/>
                <a:ea typeface="Inter Bold"/>
                <a:cs typeface="Inter Bold"/>
                <a:sym typeface="Inter Bold"/>
              </a:rPr>
              <a:t>HIRING AND PROGRAMS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8845484"/>
            <a:ext cx="4291680" cy="41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7"/>
              </a:lnSpc>
              <a:spcBef>
                <a:spcPct val="0"/>
              </a:spcBef>
            </a:pPr>
            <a:r>
              <a:rPr lang="en-US" sz="249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www.nordc.org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1028700"/>
            <a:ext cx="8115300" cy="8229600"/>
            <a:chOff x="0" y="0"/>
            <a:chExt cx="1257272" cy="1274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57272" cy="1274980"/>
            </a:xfrm>
            <a:custGeom>
              <a:avLst/>
              <a:gdLst/>
              <a:ahLst/>
              <a:cxnLst/>
              <a:rect l="l" t="t" r="r" b="b"/>
              <a:pathLst>
                <a:path w="1257272" h="1274980">
                  <a:moveTo>
                    <a:pt x="38160" y="0"/>
                  </a:moveTo>
                  <a:lnTo>
                    <a:pt x="1219113" y="0"/>
                  </a:lnTo>
                  <a:cubicBezTo>
                    <a:pt x="1240188" y="0"/>
                    <a:pt x="1257272" y="17085"/>
                    <a:pt x="1257272" y="38160"/>
                  </a:cubicBezTo>
                  <a:lnTo>
                    <a:pt x="1257272" y="1236821"/>
                  </a:lnTo>
                  <a:cubicBezTo>
                    <a:pt x="1257272" y="1257896"/>
                    <a:pt x="1240188" y="1274980"/>
                    <a:pt x="1219113" y="1274980"/>
                  </a:cubicBezTo>
                  <a:lnTo>
                    <a:pt x="38160" y="1274980"/>
                  </a:lnTo>
                  <a:cubicBezTo>
                    <a:pt x="17085" y="1274980"/>
                    <a:pt x="0" y="1257896"/>
                    <a:pt x="0" y="1236821"/>
                  </a:cubicBezTo>
                  <a:lnTo>
                    <a:pt x="0" y="38160"/>
                  </a:lnTo>
                  <a:cubicBezTo>
                    <a:pt x="0" y="17085"/>
                    <a:pt x="17085" y="0"/>
                    <a:pt x="38160" y="0"/>
                  </a:cubicBezTo>
                  <a:close/>
                </a:path>
              </a:pathLst>
            </a:custGeom>
            <a:blipFill>
              <a:blip r:embed="rId2"/>
              <a:stretch>
                <a:fillRect l="-15704" r="-3640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1028700" y="1028700"/>
            <a:ext cx="3427328" cy="1451726"/>
          </a:xfrm>
          <a:custGeom>
            <a:avLst/>
            <a:gdLst/>
            <a:ahLst/>
            <a:cxnLst/>
            <a:rect l="l" t="t" r="r" b="b"/>
            <a:pathLst>
              <a:path w="3427328" h="1451726">
                <a:moveTo>
                  <a:pt x="0" y="0"/>
                </a:moveTo>
                <a:lnTo>
                  <a:pt x="3427328" y="0"/>
                </a:lnTo>
                <a:lnTo>
                  <a:pt x="3427328" y="1451726"/>
                </a:lnTo>
                <a:lnTo>
                  <a:pt x="0" y="14517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2965913"/>
            <a:ext cx="5629378" cy="1698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990"/>
              </a:lnSpc>
            </a:pPr>
            <a:r>
              <a:rPr lang="en-US" sz="9992" b="1">
                <a:solidFill>
                  <a:srgbClr val="1F4FD8"/>
                </a:solidFill>
                <a:latin typeface="Inter Bold"/>
                <a:ea typeface="Inter Bold"/>
                <a:cs typeface="Inter Bold"/>
                <a:sym typeface="Inter Bold"/>
              </a:rPr>
              <a:t>THANK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4336553"/>
            <a:ext cx="6531756" cy="1698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990"/>
              </a:lnSpc>
            </a:pPr>
            <a:r>
              <a:rPr lang="en-US" sz="9992" b="1">
                <a:solidFill>
                  <a:srgbClr val="3B82F6"/>
                </a:solidFill>
                <a:latin typeface="Inter Bold"/>
                <a:ea typeface="Inter Bold"/>
                <a:cs typeface="Inter Bold"/>
                <a:sym typeface="Inter Bold"/>
              </a:rPr>
              <a:t>YOU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8845484"/>
            <a:ext cx="4291680" cy="41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7"/>
              </a:lnSpc>
              <a:spcBef>
                <a:spcPct val="0"/>
              </a:spcBef>
            </a:pPr>
            <a:r>
              <a:rPr lang="en-US" sz="249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www.nordc.org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08525" y="5730727"/>
            <a:ext cx="5881900" cy="977151"/>
            <a:chOff x="0" y="0"/>
            <a:chExt cx="1549142" cy="2573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49142" cy="257357"/>
            </a:xfrm>
            <a:custGeom>
              <a:avLst/>
              <a:gdLst/>
              <a:ahLst/>
              <a:cxnLst/>
              <a:rect l="l" t="t" r="r" b="b"/>
              <a:pathLst>
                <a:path w="1549142" h="257357">
                  <a:moveTo>
                    <a:pt x="67128" y="0"/>
                  </a:moveTo>
                  <a:lnTo>
                    <a:pt x="1482015" y="0"/>
                  </a:lnTo>
                  <a:cubicBezTo>
                    <a:pt x="1519088" y="0"/>
                    <a:pt x="1549142" y="30054"/>
                    <a:pt x="1549142" y="67128"/>
                  </a:cubicBezTo>
                  <a:lnTo>
                    <a:pt x="1549142" y="190229"/>
                  </a:lnTo>
                  <a:cubicBezTo>
                    <a:pt x="1549142" y="208032"/>
                    <a:pt x="1542070" y="225106"/>
                    <a:pt x="1529481" y="237695"/>
                  </a:cubicBezTo>
                  <a:cubicBezTo>
                    <a:pt x="1516892" y="250284"/>
                    <a:pt x="1499818" y="257357"/>
                    <a:pt x="1482015" y="257357"/>
                  </a:cubicBezTo>
                  <a:lnTo>
                    <a:pt x="67128" y="257357"/>
                  </a:lnTo>
                  <a:cubicBezTo>
                    <a:pt x="30054" y="257357"/>
                    <a:pt x="0" y="227303"/>
                    <a:pt x="0" y="190229"/>
                  </a:cubicBezTo>
                  <a:lnTo>
                    <a:pt x="0" y="67128"/>
                  </a:lnTo>
                  <a:cubicBezTo>
                    <a:pt x="0" y="30054"/>
                    <a:pt x="30054" y="0"/>
                    <a:pt x="67128" y="0"/>
                  </a:cubicBezTo>
                  <a:close/>
                </a:path>
              </a:pathLst>
            </a:custGeom>
            <a:solidFill>
              <a:srgbClr val="F3F6F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549142" cy="2954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508525" y="4553551"/>
            <a:ext cx="5881900" cy="977151"/>
            <a:chOff x="0" y="0"/>
            <a:chExt cx="1549142" cy="25735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49142" cy="257357"/>
            </a:xfrm>
            <a:custGeom>
              <a:avLst/>
              <a:gdLst/>
              <a:ahLst/>
              <a:cxnLst/>
              <a:rect l="l" t="t" r="r" b="b"/>
              <a:pathLst>
                <a:path w="1549142" h="257357">
                  <a:moveTo>
                    <a:pt x="67128" y="0"/>
                  </a:moveTo>
                  <a:lnTo>
                    <a:pt x="1482015" y="0"/>
                  </a:lnTo>
                  <a:cubicBezTo>
                    <a:pt x="1519088" y="0"/>
                    <a:pt x="1549142" y="30054"/>
                    <a:pt x="1549142" y="67128"/>
                  </a:cubicBezTo>
                  <a:lnTo>
                    <a:pt x="1549142" y="190229"/>
                  </a:lnTo>
                  <a:cubicBezTo>
                    <a:pt x="1549142" y="208032"/>
                    <a:pt x="1542070" y="225106"/>
                    <a:pt x="1529481" y="237695"/>
                  </a:cubicBezTo>
                  <a:cubicBezTo>
                    <a:pt x="1516892" y="250284"/>
                    <a:pt x="1499818" y="257357"/>
                    <a:pt x="1482015" y="257357"/>
                  </a:cubicBezTo>
                  <a:lnTo>
                    <a:pt x="67128" y="257357"/>
                  </a:lnTo>
                  <a:cubicBezTo>
                    <a:pt x="30054" y="257357"/>
                    <a:pt x="0" y="227303"/>
                    <a:pt x="0" y="190229"/>
                  </a:cubicBezTo>
                  <a:lnTo>
                    <a:pt x="0" y="67128"/>
                  </a:lnTo>
                  <a:cubicBezTo>
                    <a:pt x="0" y="30054"/>
                    <a:pt x="30054" y="0"/>
                    <a:pt x="67128" y="0"/>
                  </a:cubicBezTo>
                  <a:close/>
                </a:path>
              </a:pathLst>
            </a:custGeom>
            <a:solidFill>
              <a:srgbClr val="F3F6F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549142" cy="2954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847725"/>
            <a:ext cx="7534275" cy="1698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990"/>
              </a:lnSpc>
            </a:pPr>
            <a:r>
              <a:rPr lang="en-US" sz="9992" b="1">
                <a:solidFill>
                  <a:srgbClr val="1F4FD8"/>
                </a:solidFill>
                <a:latin typeface="Inter Bold"/>
                <a:ea typeface="Inter Bold"/>
                <a:cs typeface="Inter Bold"/>
                <a:sym typeface="Inter Bold"/>
              </a:rPr>
              <a:t>SEASONAL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2179202"/>
            <a:ext cx="10621786" cy="1698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990"/>
              </a:lnSpc>
            </a:pPr>
            <a:r>
              <a:rPr lang="en-US" sz="9992" b="1">
                <a:solidFill>
                  <a:srgbClr val="3B82F6"/>
                </a:solidFill>
                <a:latin typeface="Inter Bold"/>
                <a:ea typeface="Inter Bold"/>
                <a:cs typeface="Inter Bold"/>
                <a:sym typeface="Inter Bold"/>
              </a:rPr>
              <a:t>HIRING GOALS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174668" y="5730727"/>
            <a:ext cx="4525327" cy="977151"/>
            <a:chOff x="0" y="0"/>
            <a:chExt cx="1191856" cy="25735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91856" cy="257357"/>
            </a:xfrm>
            <a:custGeom>
              <a:avLst/>
              <a:gdLst/>
              <a:ahLst/>
              <a:cxnLst/>
              <a:rect l="l" t="t" r="r" b="b"/>
              <a:pathLst>
                <a:path w="1191856" h="257357">
                  <a:moveTo>
                    <a:pt x="87251" y="0"/>
                  </a:moveTo>
                  <a:lnTo>
                    <a:pt x="1104605" y="0"/>
                  </a:lnTo>
                  <a:cubicBezTo>
                    <a:pt x="1127745" y="0"/>
                    <a:pt x="1149938" y="9192"/>
                    <a:pt x="1166301" y="25555"/>
                  </a:cubicBezTo>
                  <a:cubicBezTo>
                    <a:pt x="1182663" y="41918"/>
                    <a:pt x="1191856" y="64110"/>
                    <a:pt x="1191856" y="87251"/>
                  </a:cubicBezTo>
                  <a:lnTo>
                    <a:pt x="1191856" y="170106"/>
                  </a:lnTo>
                  <a:cubicBezTo>
                    <a:pt x="1191856" y="193246"/>
                    <a:pt x="1182663" y="215439"/>
                    <a:pt x="1166301" y="231801"/>
                  </a:cubicBezTo>
                  <a:cubicBezTo>
                    <a:pt x="1149938" y="248164"/>
                    <a:pt x="1127745" y="257357"/>
                    <a:pt x="1104605" y="257357"/>
                  </a:cubicBezTo>
                  <a:lnTo>
                    <a:pt x="87251" y="257357"/>
                  </a:lnTo>
                  <a:cubicBezTo>
                    <a:pt x="39063" y="257357"/>
                    <a:pt x="0" y="218293"/>
                    <a:pt x="0" y="170106"/>
                  </a:cubicBezTo>
                  <a:lnTo>
                    <a:pt x="0" y="87251"/>
                  </a:lnTo>
                  <a:cubicBezTo>
                    <a:pt x="0" y="64110"/>
                    <a:pt x="9192" y="41918"/>
                    <a:pt x="25555" y="25555"/>
                  </a:cubicBezTo>
                  <a:cubicBezTo>
                    <a:pt x="41918" y="9192"/>
                    <a:pt x="64110" y="0"/>
                    <a:pt x="87251" y="0"/>
                  </a:cubicBezTo>
                  <a:close/>
                </a:path>
              </a:pathLst>
            </a:custGeom>
            <a:solidFill>
              <a:srgbClr val="1F4FD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191856" cy="2954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74668" y="4553551"/>
            <a:ext cx="4525327" cy="977151"/>
            <a:chOff x="0" y="0"/>
            <a:chExt cx="1191856" cy="25735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91856" cy="257357"/>
            </a:xfrm>
            <a:custGeom>
              <a:avLst/>
              <a:gdLst/>
              <a:ahLst/>
              <a:cxnLst/>
              <a:rect l="l" t="t" r="r" b="b"/>
              <a:pathLst>
                <a:path w="1191856" h="257357">
                  <a:moveTo>
                    <a:pt x="87251" y="0"/>
                  </a:moveTo>
                  <a:lnTo>
                    <a:pt x="1104605" y="0"/>
                  </a:lnTo>
                  <a:cubicBezTo>
                    <a:pt x="1127745" y="0"/>
                    <a:pt x="1149938" y="9192"/>
                    <a:pt x="1166301" y="25555"/>
                  </a:cubicBezTo>
                  <a:cubicBezTo>
                    <a:pt x="1182663" y="41918"/>
                    <a:pt x="1191856" y="64110"/>
                    <a:pt x="1191856" y="87251"/>
                  </a:cubicBezTo>
                  <a:lnTo>
                    <a:pt x="1191856" y="170106"/>
                  </a:lnTo>
                  <a:cubicBezTo>
                    <a:pt x="1191856" y="193246"/>
                    <a:pt x="1182663" y="215439"/>
                    <a:pt x="1166301" y="231801"/>
                  </a:cubicBezTo>
                  <a:cubicBezTo>
                    <a:pt x="1149938" y="248164"/>
                    <a:pt x="1127745" y="257357"/>
                    <a:pt x="1104605" y="257357"/>
                  </a:cubicBezTo>
                  <a:lnTo>
                    <a:pt x="87251" y="257357"/>
                  </a:lnTo>
                  <a:cubicBezTo>
                    <a:pt x="39063" y="257357"/>
                    <a:pt x="0" y="218293"/>
                    <a:pt x="0" y="170106"/>
                  </a:cubicBezTo>
                  <a:lnTo>
                    <a:pt x="0" y="87251"/>
                  </a:lnTo>
                  <a:cubicBezTo>
                    <a:pt x="0" y="64110"/>
                    <a:pt x="9192" y="41918"/>
                    <a:pt x="25555" y="25555"/>
                  </a:cubicBezTo>
                  <a:cubicBezTo>
                    <a:pt x="41918" y="9192"/>
                    <a:pt x="64110" y="0"/>
                    <a:pt x="87251" y="0"/>
                  </a:cubicBezTo>
                  <a:close/>
                </a:path>
              </a:pathLst>
            </a:custGeom>
            <a:solidFill>
              <a:srgbClr val="1F4FD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191856" cy="2954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377400" y="1028700"/>
            <a:ext cx="5765854" cy="5679177"/>
            <a:chOff x="0" y="0"/>
            <a:chExt cx="893282" cy="87985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93282" cy="879853"/>
            </a:xfrm>
            <a:custGeom>
              <a:avLst/>
              <a:gdLst/>
              <a:ahLst/>
              <a:cxnLst/>
              <a:rect l="l" t="t" r="r" b="b"/>
              <a:pathLst>
                <a:path w="893282" h="879853">
                  <a:moveTo>
                    <a:pt x="53709" y="0"/>
                  </a:moveTo>
                  <a:lnTo>
                    <a:pt x="839573" y="0"/>
                  </a:lnTo>
                  <a:cubicBezTo>
                    <a:pt x="869235" y="0"/>
                    <a:pt x="893282" y="24046"/>
                    <a:pt x="893282" y="53709"/>
                  </a:cubicBezTo>
                  <a:lnTo>
                    <a:pt x="893282" y="826144"/>
                  </a:lnTo>
                  <a:cubicBezTo>
                    <a:pt x="893282" y="855807"/>
                    <a:pt x="869235" y="879853"/>
                    <a:pt x="839573" y="879853"/>
                  </a:cubicBezTo>
                  <a:lnTo>
                    <a:pt x="53709" y="879853"/>
                  </a:lnTo>
                  <a:cubicBezTo>
                    <a:pt x="24046" y="879853"/>
                    <a:pt x="0" y="855807"/>
                    <a:pt x="0" y="826144"/>
                  </a:cubicBezTo>
                  <a:lnTo>
                    <a:pt x="0" y="53709"/>
                  </a:lnTo>
                  <a:cubicBezTo>
                    <a:pt x="0" y="24046"/>
                    <a:pt x="24046" y="0"/>
                    <a:pt x="53709" y="0"/>
                  </a:cubicBezTo>
                  <a:close/>
                </a:path>
              </a:pathLst>
            </a:custGeom>
            <a:blipFill>
              <a:blip r:embed="rId2"/>
              <a:stretch>
                <a:fillRect l="-155" r="-4768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/>
          <p:cNvSpPr/>
          <p:nvPr/>
        </p:nvSpPr>
        <p:spPr>
          <a:xfrm>
            <a:off x="9716181" y="1229361"/>
            <a:ext cx="1116395" cy="1116395"/>
          </a:xfrm>
          <a:custGeom>
            <a:avLst/>
            <a:gdLst/>
            <a:ahLst/>
            <a:cxnLst/>
            <a:rect l="l" t="t" r="r" b="b"/>
            <a:pathLst>
              <a:path w="1116395" h="1116395">
                <a:moveTo>
                  <a:pt x="0" y="0"/>
                </a:moveTo>
                <a:lnTo>
                  <a:pt x="1116396" y="0"/>
                </a:lnTo>
                <a:lnTo>
                  <a:pt x="1116396" y="1116395"/>
                </a:lnTo>
                <a:lnTo>
                  <a:pt x="0" y="111639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1387594" y="5943044"/>
            <a:ext cx="4099475" cy="495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7"/>
              </a:lnSpc>
              <a:spcBef>
                <a:spcPct val="0"/>
              </a:spcBef>
            </a:pPr>
            <a:r>
              <a:rPr lang="en-US" sz="2997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Summer Camp Staff: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87594" y="4765868"/>
            <a:ext cx="4099475" cy="495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7"/>
              </a:lnSpc>
              <a:spcBef>
                <a:spcPct val="0"/>
              </a:spcBef>
            </a:pPr>
            <a:r>
              <a:rPr lang="en-US" sz="2997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Lifeguards Needed: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927833" y="6035119"/>
            <a:ext cx="4346546" cy="41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7"/>
              </a:lnSpc>
              <a:spcBef>
                <a:spcPct val="0"/>
              </a:spcBef>
            </a:pPr>
            <a:r>
              <a:rPr lang="en-US" sz="249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31 positions to fill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927833" y="4857943"/>
            <a:ext cx="4346546" cy="41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7"/>
              </a:lnSpc>
              <a:spcBef>
                <a:spcPct val="0"/>
              </a:spcBef>
            </a:pPr>
            <a:r>
              <a:rPr lang="en-US" sz="249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100 positions to fill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85825"/>
            <a:ext cx="13397729" cy="1285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45"/>
              </a:lnSpc>
            </a:pPr>
            <a:r>
              <a:rPr lang="en-US" sz="7532" b="1">
                <a:solidFill>
                  <a:srgbClr val="1F4FD8"/>
                </a:solidFill>
                <a:latin typeface="Inter Bold"/>
                <a:ea typeface="Inter Bold"/>
                <a:cs typeface="Inter Bold"/>
                <a:sym typeface="Inter Bold"/>
              </a:rPr>
              <a:t>LIFEGUARD APPLICATION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403542"/>
            <a:ext cx="10345630" cy="1285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45"/>
              </a:lnSpc>
            </a:pPr>
            <a:r>
              <a:rPr lang="en-US" sz="6600" b="1" dirty="0">
                <a:solidFill>
                  <a:srgbClr val="3B82F6">
                    <a:alpha val="98824"/>
                  </a:srgbClr>
                </a:solidFill>
                <a:latin typeface="Inter Bold"/>
                <a:ea typeface="Inter Bold"/>
                <a:cs typeface="Inter Bold"/>
                <a:sym typeface="Inter Bold"/>
              </a:rPr>
              <a:t>STATUS</a:t>
            </a:r>
            <a:r>
              <a:rPr lang="en-US" sz="7532" b="1" dirty="0">
                <a:solidFill>
                  <a:srgbClr val="3B82F6">
                    <a:alpha val="98824"/>
                  </a:srgbClr>
                </a:solidFill>
                <a:latin typeface="Inter Bold"/>
                <a:ea typeface="Inter Bold"/>
                <a:cs typeface="Inter Bold"/>
                <a:sym typeface="Inter Bold"/>
              </a:rPr>
              <a:t> (TOTAL 77)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244748" y="5706357"/>
            <a:ext cx="3646588" cy="1927895"/>
            <a:chOff x="0" y="0"/>
            <a:chExt cx="960418" cy="5077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60418" cy="507758"/>
            </a:xfrm>
            <a:custGeom>
              <a:avLst/>
              <a:gdLst/>
              <a:ahLst/>
              <a:cxnLst/>
              <a:rect l="l" t="t" r="r" b="b"/>
              <a:pathLst>
                <a:path w="960418" h="507758">
                  <a:moveTo>
                    <a:pt x="108276" y="0"/>
                  </a:moveTo>
                  <a:lnTo>
                    <a:pt x="852142" y="0"/>
                  </a:lnTo>
                  <a:cubicBezTo>
                    <a:pt x="911941" y="0"/>
                    <a:pt x="960418" y="48477"/>
                    <a:pt x="960418" y="108276"/>
                  </a:cubicBezTo>
                  <a:lnTo>
                    <a:pt x="960418" y="399482"/>
                  </a:lnTo>
                  <a:cubicBezTo>
                    <a:pt x="960418" y="459282"/>
                    <a:pt x="911941" y="507758"/>
                    <a:pt x="852142" y="507758"/>
                  </a:cubicBezTo>
                  <a:lnTo>
                    <a:pt x="108276" y="507758"/>
                  </a:lnTo>
                  <a:cubicBezTo>
                    <a:pt x="48477" y="507758"/>
                    <a:pt x="0" y="459282"/>
                    <a:pt x="0" y="399482"/>
                  </a:cubicBezTo>
                  <a:lnTo>
                    <a:pt x="0" y="108276"/>
                  </a:lnTo>
                  <a:cubicBezTo>
                    <a:pt x="0" y="48477"/>
                    <a:pt x="48477" y="0"/>
                    <a:pt x="108276" y="0"/>
                  </a:cubicBezTo>
                  <a:close/>
                </a:path>
              </a:pathLst>
            </a:custGeom>
            <a:solidFill>
              <a:srgbClr val="3B82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960418" cy="545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367586" y="7330405"/>
            <a:ext cx="3646588" cy="1927895"/>
            <a:chOff x="0" y="0"/>
            <a:chExt cx="960418" cy="50775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60418" cy="507758"/>
            </a:xfrm>
            <a:custGeom>
              <a:avLst/>
              <a:gdLst/>
              <a:ahLst/>
              <a:cxnLst/>
              <a:rect l="l" t="t" r="r" b="b"/>
              <a:pathLst>
                <a:path w="960418" h="507758">
                  <a:moveTo>
                    <a:pt x="108276" y="0"/>
                  </a:moveTo>
                  <a:lnTo>
                    <a:pt x="852142" y="0"/>
                  </a:lnTo>
                  <a:cubicBezTo>
                    <a:pt x="911941" y="0"/>
                    <a:pt x="960418" y="48477"/>
                    <a:pt x="960418" y="108276"/>
                  </a:cubicBezTo>
                  <a:lnTo>
                    <a:pt x="960418" y="399482"/>
                  </a:lnTo>
                  <a:cubicBezTo>
                    <a:pt x="960418" y="459282"/>
                    <a:pt x="911941" y="507758"/>
                    <a:pt x="852142" y="507758"/>
                  </a:cubicBezTo>
                  <a:lnTo>
                    <a:pt x="108276" y="507758"/>
                  </a:lnTo>
                  <a:cubicBezTo>
                    <a:pt x="48477" y="507758"/>
                    <a:pt x="0" y="459282"/>
                    <a:pt x="0" y="399482"/>
                  </a:cubicBezTo>
                  <a:lnTo>
                    <a:pt x="0" y="108276"/>
                  </a:lnTo>
                  <a:cubicBezTo>
                    <a:pt x="0" y="48477"/>
                    <a:pt x="48477" y="0"/>
                    <a:pt x="108276" y="0"/>
                  </a:cubicBezTo>
                  <a:close/>
                </a:path>
              </a:pathLst>
            </a:custGeom>
            <a:solidFill>
              <a:srgbClr val="3B82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960418" cy="545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490424" y="5553525"/>
            <a:ext cx="3646588" cy="1927895"/>
            <a:chOff x="0" y="0"/>
            <a:chExt cx="960418" cy="50775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60418" cy="507758"/>
            </a:xfrm>
            <a:custGeom>
              <a:avLst/>
              <a:gdLst/>
              <a:ahLst/>
              <a:cxnLst/>
              <a:rect l="l" t="t" r="r" b="b"/>
              <a:pathLst>
                <a:path w="960418" h="507758">
                  <a:moveTo>
                    <a:pt x="108276" y="0"/>
                  </a:moveTo>
                  <a:lnTo>
                    <a:pt x="852142" y="0"/>
                  </a:lnTo>
                  <a:cubicBezTo>
                    <a:pt x="911941" y="0"/>
                    <a:pt x="960418" y="48477"/>
                    <a:pt x="960418" y="108276"/>
                  </a:cubicBezTo>
                  <a:lnTo>
                    <a:pt x="960418" y="399482"/>
                  </a:lnTo>
                  <a:cubicBezTo>
                    <a:pt x="960418" y="459282"/>
                    <a:pt x="911941" y="507758"/>
                    <a:pt x="852142" y="507758"/>
                  </a:cubicBezTo>
                  <a:lnTo>
                    <a:pt x="108276" y="507758"/>
                  </a:lnTo>
                  <a:cubicBezTo>
                    <a:pt x="48477" y="507758"/>
                    <a:pt x="0" y="459282"/>
                    <a:pt x="0" y="399482"/>
                  </a:cubicBezTo>
                  <a:lnTo>
                    <a:pt x="0" y="108276"/>
                  </a:lnTo>
                  <a:cubicBezTo>
                    <a:pt x="0" y="48477"/>
                    <a:pt x="48477" y="0"/>
                    <a:pt x="108276" y="0"/>
                  </a:cubicBezTo>
                  <a:close/>
                </a:path>
              </a:pathLst>
            </a:custGeom>
            <a:solidFill>
              <a:srgbClr val="3B82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960418" cy="545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612712" y="7070406"/>
            <a:ext cx="3646588" cy="1927895"/>
            <a:chOff x="0" y="0"/>
            <a:chExt cx="960418" cy="50775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60418" cy="507758"/>
            </a:xfrm>
            <a:custGeom>
              <a:avLst/>
              <a:gdLst/>
              <a:ahLst/>
              <a:cxnLst/>
              <a:rect l="l" t="t" r="r" b="b"/>
              <a:pathLst>
                <a:path w="960418" h="507758">
                  <a:moveTo>
                    <a:pt x="108276" y="0"/>
                  </a:moveTo>
                  <a:lnTo>
                    <a:pt x="852142" y="0"/>
                  </a:lnTo>
                  <a:cubicBezTo>
                    <a:pt x="911941" y="0"/>
                    <a:pt x="960418" y="48477"/>
                    <a:pt x="960418" y="108276"/>
                  </a:cubicBezTo>
                  <a:lnTo>
                    <a:pt x="960418" y="399482"/>
                  </a:lnTo>
                  <a:cubicBezTo>
                    <a:pt x="960418" y="459282"/>
                    <a:pt x="911941" y="507758"/>
                    <a:pt x="852142" y="507758"/>
                  </a:cubicBezTo>
                  <a:lnTo>
                    <a:pt x="108276" y="507758"/>
                  </a:lnTo>
                  <a:cubicBezTo>
                    <a:pt x="48477" y="507758"/>
                    <a:pt x="0" y="459282"/>
                    <a:pt x="0" y="399482"/>
                  </a:cubicBezTo>
                  <a:lnTo>
                    <a:pt x="0" y="108276"/>
                  </a:lnTo>
                  <a:cubicBezTo>
                    <a:pt x="0" y="48477"/>
                    <a:pt x="48477" y="0"/>
                    <a:pt x="108276" y="0"/>
                  </a:cubicBezTo>
                  <a:close/>
                </a:path>
              </a:pathLst>
            </a:custGeom>
            <a:solidFill>
              <a:srgbClr val="3B82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960418" cy="545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653763" y="4703971"/>
            <a:ext cx="794924" cy="794924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D4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793418" y="6257474"/>
            <a:ext cx="794924" cy="794924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D4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916256" y="4608102"/>
            <a:ext cx="794924" cy="794924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D4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5038544" y="5955882"/>
            <a:ext cx="794924" cy="794924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D4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513784" y="6434363"/>
            <a:ext cx="3108515" cy="389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04"/>
              </a:lnSpc>
              <a:spcBef>
                <a:spcPct val="0"/>
              </a:spcBef>
            </a:pPr>
            <a:r>
              <a:rPr lang="en-US" sz="2288">
                <a:solidFill>
                  <a:srgbClr val="F3F6FB"/>
                </a:solidFill>
                <a:latin typeface="Inter"/>
                <a:ea typeface="Inter"/>
                <a:cs typeface="Inter"/>
                <a:sym typeface="Inter"/>
              </a:rPr>
              <a:t>40 completed packets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493696" y="7833896"/>
            <a:ext cx="3394368" cy="789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04"/>
              </a:lnSpc>
              <a:spcBef>
                <a:spcPct val="0"/>
              </a:spcBef>
            </a:pPr>
            <a:r>
              <a:rPr lang="en-US" sz="2288">
                <a:solidFill>
                  <a:srgbClr val="F3F6FB"/>
                </a:solidFill>
                <a:latin typeface="Inter"/>
                <a:ea typeface="Inter"/>
                <a:cs typeface="Inter"/>
                <a:sym typeface="Inter"/>
              </a:rPr>
              <a:t>2 failed drug screens (CS letters sent)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616534" y="6063381"/>
            <a:ext cx="3394368" cy="789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04"/>
              </a:lnSpc>
              <a:spcBef>
                <a:spcPct val="0"/>
              </a:spcBef>
            </a:pPr>
            <a:r>
              <a:rPr lang="en-US" sz="2288">
                <a:solidFill>
                  <a:srgbClr val="F3F6FB"/>
                </a:solidFill>
                <a:latin typeface="Inter"/>
                <a:ea typeface="Inter"/>
                <a:cs typeface="Inter"/>
                <a:sym typeface="Inter"/>
              </a:rPr>
              <a:t>22 pending background checks/drug screens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738822" y="7580263"/>
            <a:ext cx="3394368" cy="789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04"/>
              </a:lnSpc>
              <a:spcBef>
                <a:spcPct val="0"/>
              </a:spcBef>
            </a:pPr>
            <a:r>
              <a:rPr lang="en-US" sz="2288">
                <a:solidFill>
                  <a:srgbClr val="F3F6FB"/>
                </a:solidFill>
                <a:latin typeface="Inter"/>
                <a:ea typeface="Inter"/>
                <a:cs typeface="Inter"/>
                <a:sym typeface="Inter"/>
              </a:rPr>
              <a:t>13 pending misc issues (work permits, IDs, certs)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718444" y="4723641"/>
            <a:ext cx="665562" cy="679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6"/>
              </a:lnSpc>
            </a:pPr>
            <a:r>
              <a:rPr lang="en-US" sz="3997" b="1">
                <a:solidFill>
                  <a:srgbClr val="F3F6FB"/>
                </a:solidFill>
                <a:latin typeface="Inter Bold"/>
                <a:ea typeface="Inter Bold"/>
                <a:cs typeface="Inter Bold"/>
                <a:sym typeface="Inter Bold"/>
              </a:rPr>
              <a:t>1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858099" y="6277144"/>
            <a:ext cx="665562" cy="679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6"/>
              </a:lnSpc>
            </a:pPr>
            <a:r>
              <a:rPr lang="en-US" sz="3997" b="1">
                <a:solidFill>
                  <a:srgbClr val="F3F6FB"/>
                </a:solidFill>
                <a:latin typeface="Inter Bold"/>
                <a:ea typeface="Inter Bold"/>
                <a:cs typeface="Inter Bold"/>
                <a:sym typeface="Inter Bold"/>
              </a:rPr>
              <a:t>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980937" y="4627771"/>
            <a:ext cx="665562" cy="679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6"/>
              </a:lnSpc>
            </a:pPr>
            <a:r>
              <a:rPr lang="en-US" sz="3997" b="1">
                <a:solidFill>
                  <a:srgbClr val="F3F6FB"/>
                </a:solidFill>
                <a:latin typeface="Inter Bold"/>
                <a:ea typeface="Inter Bold"/>
                <a:cs typeface="Inter Bold"/>
                <a:sym typeface="Inter Bold"/>
              </a:rPr>
              <a:t>3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5103225" y="5975552"/>
            <a:ext cx="665562" cy="679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6"/>
              </a:lnSpc>
            </a:pPr>
            <a:r>
              <a:rPr lang="en-US" sz="3997" b="1">
                <a:solidFill>
                  <a:srgbClr val="F3F6FB"/>
                </a:solidFill>
                <a:latin typeface="Inter Bold"/>
                <a:ea typeface="Inter Bold"/>
                <a:cs typeface="Inter Bold"/>
                <a:sym typeface="Inter Bold"/>
              </a:rPr>
              <a:t>4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26342" y="9734550"/>
            <a:ext cx="6531756" cy="24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38"/>
              </a:lnSpc>
              <a:spcBef>
                <a:spcPct val="0"/>
              </a:spcBef>
            </a:pPr>
            <a:r>
              <a:rPr lang="en-US" sz="1455" b="1" i="1">
                <a:solidFill>
                  <a:srgbClr val="000000"/>
                </a:solidFill>
                <a:latin typeface="Inter Bold Italics"/>
                <a:ea typeface="Inter Bold Italics"/>
                <a:cs typeface="Inter Bold Italics"/>
                <a:sym typeface="Inter Bold Italics"/>
              </a:rPr>
              <a:t>As of 5.5.26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85825"/>
            <a:ext cx="14009844" cy="1310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725"/>
              </a:lnSpc>
            </a:pPr>
            <a:r>
              <a:rPr lang="en-US" sz="7661" b="1">
                <a:solidFill>
                  <a:srgbClr val="1F4FD8"/>
                </a:solidFill>
                <a:latin typeface="Inter Bold"/>
                <a:ea typeface="Inter Bold"/>
                <a:cs typeface="Inter Bold"/>
                <a:sym typeface="Inter Bold"/>
              </a:rPr>
              <a:t>SUMMER CAMP COUNSELOR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394017"/>
            <a:ext cx="10345630" cy="131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425"/>
              </a:lnSpc>
            </a:pPr>
            <a:r>
              <a:rPr lang="en-US" sz="6600" b="1" dirty="0">
                <a:solidFill>
                  <a:srgbClr val="3B82F6"/>
                </a:solidFill>
                <a:latin typeface="Inter Bold"/>
                <a:ea typeface="Inter Bold"/>
                <a:cs typeface="Inter Bold"/>
                <a:sym typeface="Inter Bold"/>
              </a:rPr>
              <a:t>STATUS (TOTAL 34)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244748" y="5706357"/>
            <a:ext cx="3646588" cy="1927895"/>
            <a:chOff x="0" y="0"/>
            <a:chExt cx="960418" cy="5077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60418" cy="507758"/>
            </a:xfrm>
            <a:custGeom>
              <a:avLst/>
              <a:gdLst/>
              <a:ahLst/>
              <a:cxnLst/>
              <a:rect l="l" t="t" r="r" b="b"/>
              <a:pathLst>
                <a:path w="960418" h="507758">
                  <a:moveTo>
                    <a:pt x="108276" y="0"/>
                  </a:moveTo>
                  <a:lnTo>
                    <a:pt x="852142" y="0"/>
                  </a:lnTo>
                  <a:cubicBezTo>
                    <a:pt x="911941" y="0"/>
                    <a:pt x="960418" y="48477"/>
                    <a:pt x="960418" y="108276"/>
                  </a:cubicBezTo>
                  <a:lnTo>
                    <a:pt x="960418" y="399482"/>
                  </a:lnTo>
                  <a:cubicBezTo>
                    <a:pt x="960418" y="459282"/>
                    <a:pt x="911941" y="507758"/>
                    <a:pt x="852142" y="507758"/>
                  </a:cubicBezTo>
                  <a:lnTo>
                    <a:pt x="108276" y="507758"/>
                  </a:lnTo>
                  <a:cubicBezTo>
                    <a:pt x="48477" y="507758"/>
                    <a:pt x="0" y="459282"/>
                    <a:pt x="0" y="399482"/>
                  </a:cubicBezTo>
                  <a:lnTo>
                    <a:pt x="0" y="108276"/>
                  </a:lnTo>
                  <a:cubicBezTo>
                    <a:pt x="0" y="48477"/>
                    <a:pt x="48477" y="0"/>
                    <a:pt x="108276" y="0"/>
                  </a:cubicBezTo>
                  <a:close/>
                </a:path>
              </a:pathLst>
            </a:custGeom>
            <a:solidFill>
              <a:srgbClr val="3B82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960418" cy="545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367586" y="7330405"/>
            <a:ext cx="3646588" cy="1927895"/>
            <a:chOff x="0" y="0"/>
            <a:chExt cx="960418" cy="50775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60418" cy="507758"/>
            </a:xfrm>
            <a:custGeom>
              <a:avLst/>
              <a:gdLst/>
              <a:ahLst/>
              <a:cxnLst/>
              <a:rect l="l" t="t" r="r" b="b"/>
              <a:pathLst>
                <a:path w="960418" h="507758">
                  <a:moveTo>
                    <a:pt x="108276" y="0"/>
                  </a:moveTo>
                  <a:lnTo>
                    <a:pt x="852142" y="0"/>
                  </a:lnTo>
                  <a:cubicBezTo>
                    <a:pt x="911941" y="0"/>
                    <a:pt x="960418" y="48477"/>
                    <a:pt x="960418" y="108276"/>
                  </a:cubicBezTo>
                  <a:lnTo>
                    <a:pt x="960418" y="399482"/>
                  </a:lnTo>
                  <a:cubicBezTo>
                    <a:pt x="960418" y="459282"/>
                    <a:pt x="911941" y="507758"/>
                    <a:pt x="852142" y="507758"/>
                  </a:cubicBezTo>
                  <a:lnTo>
                    <a:pt x="108276" y="507758"/>
                  </a:lnTo>
                  <a:cubicBezTo>
                    <a:pt x="48477" y="507758"/>
                    <a:pt x="0" y="459282"/>
                    <a:pt x="0" y="399482"/>
                  </a:cubicBezTo>
                  <a:lnTo>
                    <a:pt x="0" y="108276"/>
                  </a:lnTo>
                  <a:cubicBezTo>
                    <a:pt x="0" y="48477"/>
                    <a:pt x="48477" y="0"/>
                    <a:pt x="108276" y="0"/>
                  </a:cubicBezTo>
                  <a:close/>
                </a:path>
              </a:pathLst>
            </a:custGeom>
            <a:solidFill>
              <a:srgbClr val="3B82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960418" cy="545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490424" y="5553525"/>
            <a:ext cx="3646588" cy="1927895"/>
            <a:chOff x="0" y="0"/>
            <a:chExt cx="960418" cy="50775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60418" cy="507758"/>
            </a:xfrm>
            <a:custGeom>
              <a:avLst/>
              <a:gdLst/>
              <a:ahLst/>
              <a:cxnLst/>
              <a:rect l="l" t="t" r="r" b="b"/>
              <a:pathLst>
                <a:path w="960418" h="507758">
                  <a:moveTo>
                    <a:pt x="108276" y="0"/>
                  </a:moveTo>
                  <a:lnTo>
                    <a:pt x="852142" y="0"/>
                  </a:lnTo>
                  <a:cubicBezTo>
                    <a:pt x="911941" y="0"/>
                    <a:pt x="960418" y="48477"/>
                    <a:pt x="960418" y="108276"/>
                  </a:cubicBezTo>
                  <a:lnTo>
                    <a:pt x="960418" y="399482"/>
                  </a:lnTo>
                  <a:cubicBezTo>
                    <a:pt x="960418" y="459282"/>
                    <a:pt x="911941" y="507758"/>
                    <a:pt x="852142" y="507758"/>
                  </a:cubicBezTo>
                  <a:lnTo>
                    <a:pt x="108276" y="507758"/>
                  </a:lnTo>
                  <a:cubicBezTo>
                    <a:pt x="48477" y="507758"/>
                    <a:pt x="0" y="459282"/>
                    <a:pt x="0" y="399482"/>
                  </a:cubicBezTo>
                  <a:lnTo>
                    <a:pt x="0" y="108276"/>
                  </a:lnTo>
                  <a:cubicBezTo>
                    <a:pt x="0" y="48477"/>
                    <a:pt x="48477" y="0"/>
                    <a:pt x="108276" y="0"/>
                  </a:cubicBezTo>
                  <a:close/>
                </a:path>
              </a:pathLst>
            </a:custGeom>
            <a:solidFill>
              <a:srgbClr val="3B82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960418" cy="545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612712" y="7070406"/>
            <a:ext cx="3646588" cy="1927895"/>
            <a:chOff x="0" y="0"/>
            <a:chExt cx="960418" cy="50775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60418" cy="507758"/>
            </a:xfrm>
            <a:custGeom>
              <a:avLst/>
              <a:gdLst/>
              <a:ahLst/>
              <a:cxnLst/>
              <a:rect l="l" t="t" r="r" b="b"/>
              <a:pathLst>
                <a:path w="960418" h="507758">
                  <a:moveTo>
                    <a:pt x="108276" y="0"/>
                  </a:moveTo>
                  <a:lnTo>
                    <a:pt x="852142" y="0"/>
                  </a:lnTo>
                  <a:cubicBezTo>
                    <a:pt x="911941" y="0"/>
                    <a:pt x="960418" y="48477"/>
                    <a:pt x="960418" y="108276"/>
                  </a:cubicBezTo>
                  <a:lnTo>
                    <a:pt x="960418" y="399482"/>
                  </a:lnTo>
                  <a:cubicBezTo>
                    <a:pt x="960418" y="459282"/>
                    <a:pt x="911941" y="507758"/>
                    <a:pt x="852142" y="507758"/>
                  </a:cubicBezTo>
                  <a:lnTo>
                    <a:pt x="108276" y="507758"/>
                  </a:lnTo>
                  <a:cubicBezTo>
                    <a:pt x="48477" y="507758"/>
                    <a:pt x="0" y="459282"/>
                    <a:pt x="0" y="399482"/>
                  </a:cubicBezTo>
                  <a:lnTo>
                    <a:pt x="0" y="108276"/>
                  </a:lnTo>
                  <a:cubicBezTo>
                    <a:pt x="0" y="48477"/>
                    <a:pt x="48477" y="0"/>
                    <a:pt x="108276" y="0"/>
                  </a:cubicBezTo>
                  <a:close/>
                </a:path>
              </a:pathLst>
            </a:custGeom>
            <a:solidFill>
              <a:srgbClr val="3B82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960418" cy="545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653763" y="4703971"/>
            <a:ext cx="794924" cy="794924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D4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793418" y="6257474"/>
            <a:ext cx="794924" cy="794924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D4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916256" y="4608102"/>
            <a:ext cx="794924" cy="794924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D4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5038544" y="5955882"/>
            <a:ext cx="794924" cy="794924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D4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496967" y="6209849"/>
            <a:ext cx="3108515" cy="719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56"/>
              </a:lnSpc>
              <a:spcBef>
                <a:spcPct val="0"/>
              </a:spcBef>
            </a:pPr>
            <a:r>
              <a:rPr lang="en-US" sz="2040">
                <a:solidFill>
                  <a:srgbClr val="F3F6FB"/>
                </a:solidFill>
                <a:latin typeface="Inter"/>
                <a:ea typeface="Inter"/>
                <a:cs typeface="Inter"/>
                <a:sym typeface="Inter"/>
              </a:rPr>
              <a:t>21 completed packets ready for onboarding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493696" y="7833896"/>
            <a:ext cx="3394368" cy="719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56"/>
              </a:lnSpc>
              <a:spcBef>
                <a:spcPct val="0"/>
              </a:spcBef>
            </a:pPr>
            <a:r>
              <a:rPr lang="en-US" sz="2040">
                <a:solidFill>
                  <a:srgbClr val="F3F6FB"/>
                </a:solidFill>
                <a:latin typeface="Inter"/>
                <a:ea typeface="Inter"/>
                <a:cs typeface="Inter"/>
                <a:sym typeface="Inter"/>
              </a:rPr>
              <a:t>4 failed drug screens (2 now cleared)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616534" y="6063381"/>
            <a:ext cx="3394368" cy="719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56"/>
              </a:lnSpc>
              <a:spcBef>
                <a:spcPct val="0"/>
              </a:spcBef>
            </a:pPr>
            <a:r>
              <a:rPr lang="en-US" sz="2040">
                <a:solidFill>
                  <a:srgbClr val="F3F6FB"/>
                </a:solidFill>
                <a:latin typeface="Inter"/>
                <a:ea typeface="Inter"/>
                <a:cs typeface="Inter"/>
                <a:sym typeface="Inter"/>
              </a:rPr>
              <a:t>4 pending background checks/drug screens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738822" y="7580263"/>
            <a:ext cx="3394368" cy="719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56"/>
              </a:lnSpc>
              <a:spcBef>
                <a:spcPct val="0"/>
              </a:spcBef>
            </a:pPr>
            <a:r>
              <a:rPr lang="en-US" sz="2040">
                <a:solidFill>
                  <a:srgbClr val="F3F6FB"/>
                </a:solidFill>
                <a:latin typeface="Inter"/>
                <a:ea typeface="Inter"/>
                <a:cs typeface="Inter"/>
                <a:sym typeface="Inter"/>
              </a:rPr>
              <a:t>5 pending misc issues (expired IDs, missing forms)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718444" y="4723641"/>
            <a:ext cx="665562" cy="679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6"/>
              </a:lnSpc>
            </a:pPr>
            <a:r>
              <a:rPr lang="en-US" sz="3997" b="1">
                <a:solidFill>
                  <a:srgbClr val="F3F6FB"/>
                </a:solidFill>
                <a:latin typeface="Inter Bold"/>
                <a:ea typeface="Inter Bold"/>
                <a:cs typeface="Inter Bold"/>
                <a:sym typeface="Inter Bold"/>
              </a:rPr>
              <a:t>1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858099" y="6277144"/>
            <a:ext cx="665562" cy="679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6"/>
              </a:lnSpc>
            </a:pPr>
            <a:r>
              <a:rPr lang="en-US" sz="3997" b="1">
                <a:solidFill>
                  <a:srgbClr val="F3F6FB"/>
                </a:solidFill>
                <a:latin typeface="Inter Bold"/>
                <a:ea typeface="Inter Bold"/>
                <a:cs typeface="Inter Bold"/>
                <a:sym typeface="Inter Bold"/>
              </a:rPr>
              <a:t>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980937" y="4627771"/>
            <a:ext cx="665562" cy="679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6"/>
              </a:lnSpc>
            </a:pPr>
            <a:r>
              <a:rPr lang="en-US" sz="3997" b="1">
                <a:solidFill>
                  <a:srgbClr val="F3F6FB"/>
                </a:solidFill>
                <a:latin typeface="Inter Bold"/>
                <a:ea typeface="Inter Bold"/>
                <a:cs typeface="Inter Bold"/>
                <a:sym typeface="Inter Bold"/>
              </a:rPr>
              <a:t>3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5103225" y="5975552"/>
            <a:ext cx="665562" cy="679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6"/>
              </a:lnSpc>
            </a:pPr>
            <a:r>
              <a:rPr lang="en-US" sz="3997" b="1">
                <a:solidFill>
                  <a:srgbClr val="F3F6FB"/>
                </a:solidFill>
                <a:latin typeface="Inter Bold"/>
                <a:ea typeface="Inter Bold"/>
                <a:cs typeface="Inter Bold"/>
                <a:sym typeface="Inter Bold"/>
              </a:rPr>
              <a:t>4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30651" y="9529727"/>
            <a:ext cx="1035397" cy="240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 i="1">
                <a:solidFill>
                  <a:srgbClr val="000000"/>
                </a:solidFill>
                <a:latin typeface="Inter Bold Italics"/>
                <a:ea typeface="Inter Bold Italics"/>
                <a:cs typeface="Inter Bold Italics"/>
                <a:sym typeface="Inter Bold Italics"/>
              </a:rPr>
              <a:t>As of 5.5.26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30277" y="3381947"/>
            <a:ext cx="5938580" cy="977151"/>
            <a:chOff x="0" y="0"/>
            <a:chExt cx="1564070" cy="2573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64070" cy="257357"/>
            </a:xfrm>
            <a:custGeom>
              <a:avLst/>
              <a:gdLst/>
              <a:ahLst/>
              <a:cxnLst/>
              <a:rect l="l" t="t" r="r" b="b"/>
              <a:pathLst>
                <a:path w="1564070" h="257357">
                  <a:moveTo>
                    <a:pt x="66487" y="0"/>
                  </a:moveTo>
                  <a:lnTo>
                    <a:pt x="1497583" y="0"/>
                  </a:lnTo>
                  <a:cubicBezTo>
                    <a:pt x="1515217" y="0"/>
                    <a:pt x="1532128" y="7005"/>
                    <a:pt x="1544597" y="19474"/>
                  </a:cubicBezTo>
                  <a:cubicBezTo>
                    <a:pt x="1557066" y="31942"/>
                    <a:pt x="1564070" y="48853"/>
                    <a:pt x="1564070" y="66487"/>
                  </a:cubicBezTo>
                  <a:lnTo>
                    <a:pt x="1564070" y="190870"/>
                  </a:lnTo>
                  <a:cubicBezTo>
                    <a:pt x="1564070" y="227589"/>
                    <a:pt x="1534303" y="257357"/>
                    <a:pt x="1497583" y="257357"/>
                  </a:cubicBezTo>
                  <a:lnTo>
                    <a:pt x="66487" y="257357"/>
                  </a:lnTo>
                  <a:cubicBezTo>
                    <a:pt x="29767" y="257357"/>
                    <a:pt x="0" y="227589"/>
                    <a:pt x="0" y="190870"/>
                  </a:cubicBezTo>
                  <a:lnTo>
                    <a:pt x="0" y="66487"/>
                  </a:lnTo>
                  <a:cubicBezTo>
                    <a:pt x="0" y="29767"/>
                    <a:pt x="29767" y="0"/>
                    <a:pt x="66487" y="0"/>
                  </a:cubicBezTo>
                  <a:close/>
                </a:path>
              </a:pathLst>
            </a:custGeom>
            <a:solidFill>
              <a:srgbClr val="1F4FD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564070" cy="2954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330277" y="4606747"/>
            <a:ext cx="5938580" cy="977151"/>
            <a:chOff x="0" y="0"/>
            <a:chExt cx="1564070" cy="25735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64070" cy="257357"/>
            </a:xfrm>
            <a:custGeom>
              <a:avLst/>
              <a:gdLst/>
              <a:ahLst/>
              <a:cxnLst/>
              <a:rect l="l" t="t" r="r" b="b"/>
              <a:pathLst>
                <a:path w="1564070" h="257357">
                  <a:moveTo>
                    <a:pt x="66487" y="0"/>
                  </a:moveTo>
                  <a:lnTo>
                    <a:pt x="1497583" y="0"/>
                  </a:lnTo>
                  <a:cubicBezTo>
                    <a:pt x="1515217" y="0"/>
                    <a:pt x="1532128" y="7005"/>
                    <a:pt x="1544597" y="19474"/>
                  </a:cubicBezTo>
                  <a:cubicBezTo>
                    <a:pt x="1557066" y="31942"/>
                    <a:pt x="1564070" y="48853"/>
                    <a:pt x="1564070" y="66487"/>
                  </a:cubicBezTo>
                  <a:lnTo>
                    <a:pt x="1564070" y="190870"/>
                  </a:lnTo>
                  <a:cubicBezTo>
                    <a:pt x="1564070" y="227589"/>
                    <a:pt x="1534303" y="257357"/>
                    <a:pt x="1497583" y="257357"/>
                  </a:cubicBezTo>
                  <a:lnTo>
                    <a:pt x="66487" y="257357"/>
                  </a:lnTo>
                  <a:cubicBezTo>
                    <a:pt x="29767" y="257357"/>
                    <a:pt x="0" y="227589"/>
                    <a:pt x="0" y="190870"/>
                  </a:cubicBezTo>
                  <a:lnTo>
                    <a:pt x="0" y="66487"/>
                  </a:lnTo>
                  <a:cubicBezTo>
                    <a:pt x="0" y="29767"/>
                    <a:pt x="29767" y="0"/>
                    <a:pt x="66487" y="0"/>
                  </a:cubicBezTo>
                  <a:close/>
                </a:path>
              </a:pathLst>
            </a:custGeom>
            <a:solidFill>
              <a:srgbClr val="1F4FD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564070" cy="2954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381646" y="8769725"/>
            <a:ext cx="5938580" cy="977151"/>
            <a:chOff x="0" y="0"/>
            <a:chExt cx="1564070" cy="25735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64070" cy="257357"/>
            </a:xfrm>
            <a:custGeom>
              <a:avLst/>
              <a:gdLst/>
              <a:ahLst/>
              <a:cxnLst/>
              <a:rect l="l" t="t" r="r" b="b"/>
              <a:pathLst>
                <a:path w="1564070" h="257357">
                  <a:moveTo>
                    <a:pt x="66487" y="0"/>
                  </a:moveTo>
                  <a:lnTo>
                    <a:pt x="1497583" y="0"/>
                  </a:lnTo>
                  <a:cubicBezTo>
                    <a:pt x="1515217" y="0"/>
                    <a:pt x="1532128" y="7005"/>
                    <a:pt x="1544597" y="19474"/>
                  </a:cubicBezTo>
                  <a:cubicBezTo>
                    <a:pt x="1557066" y="31942"/>
                    <a:pt x="1564070" y="48853"/>
                    <a:pt x="1564070" y="66487"/>
                  </a:cubicBezTo>
                  <a:lnTo>
                    <a:pt x="1564070" y="190870"/>
                  </a:lnTo>
                  <a:cubicBezTo>
                    <a:pt x="1564070" y="227589"/>
                    <a:pt x="1534303" y="257357"/>
                    <a:pt x="1497583" y="257357"/>
                  </a:cubicBezTo>
                  <a:lnTo>
                    <a:pt x="66487" y="257357"/>
                  </a:lnTo>
                  <a:cubicBezTo>
                    <a:pt x="29767" y="257357"/>
                    <a:pt x="0" y="227589"/>
                    <a:pt x="0" y="190870"/>
                  </a:cubicBezTo>
                  <a:lnTo>
                    <a:pt x="0" y="66487"/>
                  </a:lnTo>
                  <a:cubicBezTo>
                    <a:pt x="0" y="29767"/>
                    <a:pt x="29767" y="0"/>
                    <a:pt x="66487" y="0"/>
                  </a:cubicBezTo>
                  <a:close/>
                </a:path>
              </a:pathLst>
            </a:custGeom>
            <a:solidFill>
              <a:srgbClr val="1F4FD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564070" cy="2954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330277" y="5831548"/>
            <a:ext cx="5938580" cy="977151"/>
            <a:chOff x="0" y="0"/>
            <a:chExt cx="1564070" cy="25735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64070" cy="257357"/>
            </a:xfrm>
            <a:custGeom>
              <a:avLst/>
              <a:gdLst/>
              <a:ahLst/>
              <a:cxnLst/>
              <a:rect l="l" t="t" r="r" b="b"/>
              <a:pathLst>
                <a:path w="1564070" h="257357">
                  <a:moveTo>
                    <a:pt x="66487" y="0"/>
                  </a:moveTo>
                  <a:lnTo>
                    <a:pt x="1497583" y="0"/>
                  </a:lnTo>
                  <a:cubicBezTo>
                    <a:pt x="1515217" y="0"/>
                    <a:pt x="1532128" y="7005"/>
                    <a:pt x="1544597" y="19474"/>
                  </a:cubicBezTo>
                  <a:cubicBezTo>
                    <a:pt x="1557066" y="31942"/>
                    <a:pt x="1564070" y="48853"/>
                    <a:pt x="1564070" y="66487"/>
                  </a:cubicBezTo>
                  <a:lnTo>
                    <a:pt x="1564070" y="190870"/>
                  </a:lnTo>
                  <a:cubicBezTo>
                    <a:pt x="1564070" y="227589"/>
                    <a:pt x="1534303" y="257357"/>
                    <a:pt x="1497583" y="257357"/>
                  </a:cubicBezTo>
                  <a:lnTo>
                    <a:pt x="66487" y="257357"/>
                  </a:lnTo>
                  <a:cubicBezTo>
                    <a:pt x="29767" y="257357"/>
                    <a:pt x="0" y="227589"/>
                    <a:pt x="0" y="190870"/>
                  </a:cubicBezTo>
                  <a:lnTo>
                    <a:pt x="0" y="66487"/>
                  </a:lnTo>
                  <a:cubicBezTo>
                    <a:pt x="0" y="29767"/>
                    <a:pt x="29767" y="0"/>
                    <a:pt x="66487" y="0"/>
                  </a:cubicBezTo>
                  <a:close/>
                </a:path>
              </a:pathLst>
            </a:custGeom>
            <a:solidFill>
              <a:srgbClr val="1F4FD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564070" cy="2954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381646" y="7012232"/>
            <a:ext cx="5938580" cy="1528860"/>
            <a:chOff x="0" y="0"/>
            <a:chExt cx="1564070" cy="40266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64070" cy="402663"/>
            </a:xfrm>
            <a:custGeom>
              <a:avLst/>
              <a:gdLst/>
              <a:ahLst/>
              <a:cxnLst/>
              <a:rect l="l" t="t" r="r" b="b"/>
              <a:pathLst>
                <a:path w="1564070" h="402663">
                  <a:moveTo>
                    <a:pt x="66487" y="0"/>
                  </a:moveTo>
                  <a:lnTo>
                    <a:pt x="1497583" y="0"/>
                  </a:lnTo>
                  <a:cubicBezTo>
                    <a:pt x="1515217" y="0"/>
                    <a:pt x="1532128" y="7005"/>
                    <a:pt x="1544597" y="19474"/>
                  </a:cubicBezTo>
                  <a:cubicBezTo>
                    <a:pt x="1557066" y="31942"/>
                    <a:pt x="1564070" y="48853"/>
                    <a:pt x="1564070" y="66487"/>
                  </a:cubicBezTo>
                  <a:lnTo>
                    <a:pt x="1564070" y="336176"/>
                  </a:lnTo>
                  <a:cubicBezTo>
                    <a:pt x="1564070" y="372895"/>
                    <a:pt x="1534303" y="402663"/>
                    <a:pt x="1497583" y="402663"/>
                  </a:cubicBezTo>
                  <a:lnTo>
                    <a:pt x="66487" y="402663"/>
                  </a:lnTo>
                  <a:cubicBezTo>
                    <a:pt x="29767" y="402663"/>
                    <a:pt x="0" y="372895"/>
                    <a:pt x="0" y="336176"/>
                  </a:cubicBezTo>
                  <a:lnTo>
                    <a:pt x="0" y="66487"/>
                  </a:lnTo>
                  <a:cubicBezTo>
                    <a:pt x="0" y="29767"/>
                    <a:pt x="29767" y="0"/>
                    <a:pt x="66487" y="0"/>
                  </a:cubicBezTo>
                  <a:close/>
                </a:path>
              </a:pathLst>
            </a:custGeom>
            <a:solidFill>
              <a:srgbClr val="1F4FD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564070" cy="4407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72745" y="3473060"/>
            <a:ext cx="794924" cy="794924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D4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272745" y="4697861"/>
            <a:ext cx="794924" cy="79492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D4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272745" y="5929419"/>
            <a:ext cx="794924" cy="794924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D4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272745" y="7154220"/>
            <a:ext cx="794924" cy="794924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D4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272745" y="8769725"/>
            <a:ext cx="794924" cy="79492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D4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607697" y="4606747"/>
            <a:ext cx="6512953" cy="5047539"/>
          </a:xfrm>
          <a:custGeom>
            <a:avLst/>
            <a:gdLst/>
            <a:ahLst/>
            <a:cxnLst/>
            <a:rect l="l" t="t" r="r" b="b"/>
            <a:pathLst>
              <a:path w="6512953" h="5047539">
                <a:moveTo>
                  <a:pt x="0" y="0"/>
                </a:moveTo>
                <a:lnTo>
                  <a:pt x="6512954" y="0"/>
                </a:lnTo>
                <a:lnTo>
                  <a:pt x="6512954" y="5047539"/>
                </a:lnTo>
                <a:lnTo>
                  <a:pt x="0" y="50475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TextBox 33"/>
          <p:cNvSpPr txBox="1"/>
          <p:nvPr/>
        </p:nvSpPr>
        <p:spPr>
          <a:xfrm>
            <a:off x="1181100" y="1085850"/>
            <a:ext cx="7534275" cy="821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15"/>
              </a:lnSpc>
            </a:pPr>
            <a:r>
              <a:rPr lang="en-US" sz="4796" b="1">
                <a:solidFill>
                  <a:srgbClr val="1F4FD8"/>
                </a:solidFill>
                <a:latin typeface="Inter Bold"/>
                <a:ea typeface="Inter Bold"/>
                <a:cs typeface="Inter Bold"/>
                <a:sym typeface="Inter Bold"/>
              </a:rPr>
              <a:t>LIFEGUARD HIRING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81100" y="2232820"/>
            <a:ext cx="9222619" cy="821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15"/>
              </a:lnSpc>
            </a:pPr>
            <a:r>
              <a:rPr lang="en-US" sz="4796" b="1">
                <a:solidFill>
                  <a:srgbClr val="3B82F6"/>
                </a:solidFill>
                <a:latin typeface="Inter Bold"/>
                <a:ea typeface="Inter Bold"/>
                <a:cs typeface="Inter Bold"/>
                <a:sym typeface="Inter Bold"/>
              </a:rPr>
              <a:t>HOW TO APPLY &amp; CRITERIA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756129" y="3594264"/>
            <a:ext cx="5189614" cy="357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77"/>
              </a:lnSpc>
              <a:spcBef>
                <a:spcPct val="0"/>
              </a:spcBef>
            </a:pPr>
            <a:r>
              <a:rPr lang="en-US" sz="2055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Candidates must be at least 15 years old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614726" y="4746106"/>
            <a:ext cx="5369681" cy="719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77"/>
              </a:lnSpc>
              <a:spcBef>
                <a:spcPct val="0"/>
              </a:spcBef>
            </a:pPr>
            <a:r>
              <a:rPr lang="en-US" sz="2055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Must take and pass a swim test at a NORD pool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756129" y="8900940"/>
            <a:ext cx="5369681" cy="719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77"/>
              </a:lnSpc>
              <a:spcBef>
                <a:spcPct val="0"/>
              </a:spcBef>
            </a:pPr>
            <a:r>
              <a:rPr lang="en-US" sz="2055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Applicants must pass a background check and a drug test before being hired.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614726" y="5877002"/>
            <a:ext cx="5331017" cy="719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77"/>
              </a:lnSpc>
              <a:spcBef>
                <a:spcPct val="0"/>
              </a:spcBef>
            </a:pPr>
            <a:r>
              <a:rPr lang="en-US" sz="2055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Applicants that pass the test are then placed in the lifeguard certification class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1686793" y="7218274"/>
            <a:ext cx="5258950" cy="1081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77"/>
              </a:lnSpc>
              <a:spcBef>
                <a:spcPct val="0"/>
              </a:spcBef>
            </a:pPr>
            <a:r>
              <a:rPr lang="en-US" sz="2055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If they pass the certification program, they are directed to NORD’s Admin office to complete the application packet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337425" y="3511780"/>
            <a:ext cx="665562" cy="473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37"/>
              </a:lnSpc>
            </a:pPr>
            <a:r>
              <a:rPr lang="en-US" sz="2740" b="1">
                <a:solidFill>
                  <a:srgbClr val="F3F6FB"/>
                </a:solidFill>
                <a:latin typeface="Inter Bold"/>
                <a:ea typeface="Inter Bold"/>
                <a:cs typeface="Inter Bold"/>
                <a:sym typeface="Inter Bold"/>
              </a:rPr>
              <a:t>1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0337425" y="4736581"/>
            <a:ext cx="665562" cy="473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37"/>
              </a:lnSpc>
            </a:pPr>
            <a:r>
              <a:rPr lang="en-US" sz="2740" b="1">
                <a:solidFill>
                  <a:srgbClr val="F3F6FB"/>
                </a:solidFill>
                <a:latin typeface="Inter Bold"/>
                <a:ea typeface="Inter Bold"/>
                <a:cs typeface="Inter Bold"/>
                <a:sym typeface="Inter Bold"/>
              </a:rPr>
              <a:t>2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337425" y="5968139"/>
            <a:ext cx="665562" cy="473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37"/>
              </a:lnSpc>
            </a:pPr>
            <a:r>
              <a:rPr lang="en-US" sz="2740" b="1">
                <a:solidFill>
                  <a:srgbClr val="F3F6FB"/>
                </a:solidFill>
                <a:latin typeface="Inter Bold"/>
                <a:ea typeface="Inter Bold"/>
                <a:cs typeface="Inter Bold"/>
                <a:sym typeface="Inter Bold"/>
              </a:rPr>
              <a:t>3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337425" y="7192940"/>
            <a:ext cx="665562" cy="473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37"/>
              </a:lnSpc>
            </a:pPr>
            <a:r>
              <a:rPr lang="en-US" sz="2740" b="1">
                <a:solidFill>
                  <a:srgbClr val="F3F6FB"/>
                </a:solidFill>
                <a:latin typeface="Inter Bold"/>
                <a:ea typeface="Inter Bold"/>
                <a:cs typeface="Inter Bold"/>
                <a:sym typeface="Inter Bold"/>
              </a:rPr>
              <a:t>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337425" y="8891415"/>
            <a:ext cx="665562" cy="473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37"/>
              </a:lnSpc>
            </a:pPr>
            <a:r>
              <a:rPr lang="en-US" sz="2740" b="1">
                <a:solidFill>
                  <a:srgbClr val="F3F6FB"/>
                </a:solidFill>
                <a:latin typeface="Inter Bold"/>
                <a:ea typeface="Inter Bold"/>
                <a:cs typeface="Inter Bold"/>
                <a:sym typeface="Inter Bold"/>
              </a:rPr>
              <a:t>5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670207" y="1859365"/>
            <a:ext cx="6531756" cy="397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97"/>
              </a:lnSpc>
              <a:spcBef>
                <a:spcPct val="0"/>
              </a:spcBef>
            </a:pPr>
            <a:r>
              <a:rPr lang="en-US" sz="2355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Starting salary is $17.58 / hour for Lifeguard 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42905" y="1028700"/>
            <a:ext cx="1116395" cy="1116395"/>
          </a:xfrm>
          <a:custGeom>
            <a:avLst/>
            <a:gdLst/>
            <a:ahLst/>
            <a:cxnLst/>
            <a:rect l="l" t="t" r="r" b="b"/>
            <a:pathLst>
              <a:path w="1116395" h="1116395">
                <a:moveTo>
                  <a:pt x="0" y="0"/>
                </a:moveTo>
                <a:lnTo>
                  <a:pt x="1116395" y="0"/>
                </a:lnTo>
                <a:lnTo>
                  <a:pt x="1116395" y="1116395"/>
                </a:lnTo>
                <a:lnTo>
                  <a:pt x="0" y="111639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25709" y="4970684"/>
            <a:ext cx="6621675" cy="4966256"/>
          </a:xfrm>
          <a:custGeom>
            <a:avLst/>
            <a:gdLst/>
            <a:ahLst/>
            <a:cxnLst/>
            <a:rect l="l" t="t" r="r" b="b"/>
            <a:pathLst>
              <a:path w="6621675" h="4966256">
                <a:moveTo>
                  <a:pt x="0" y="0"/>
                </a:moveTo>
                <a:lnTo>
                  <a:pt x="6621675" y="0"/>
                </a:lnTo>
                <a:lnTo>
                  <a:pt x="6621675" y="4966256"/>
                </a:lnTo>
                <a:lnTo>
                  <a:pt x="0" y="49662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914400"/>
            <a:ext cx="11819411" cy="1117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291"/>
              </a:lnSpc>
            </a:pPr>
            <a:r>
              <a:rPr lang="en-US" sz="6636" b="1">
                <a:solidFill>
                  <a:srgbClr val="1F4FD8"/>
                </a:solidFill>
                <a:latin typeface="Inter Bold"/>
                <a:ea typeface="Inter Bold"/>
                <a:cs typeface="Inter Bold"/>
                <a:sym typeface="Inter Bold"/>
              </a:rPr>
              <a:t>STIPEND BASED PROGRAMS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422592"/>
            <a:ext cx="11941926" cy="1053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600"/>
              </a:lnSpc>
            </a:pPr>
            <a:r>
              <a:rPr lang="en-US" sz="6142" b="1">
                <a:solidFill>
                  <a:srgbClr val="3B82F6"/>
                </a:solidFill>
                <a:latin typeface="Inter Bold"/>
                <a:ea typeface="Inter Bold"/>
                <a:cs typeface="Inter Bold"/>
                <a:sym typeface="Inter Bold"/>
              </a:rPr>
              <a:t>JR. LIFEGUARDS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02474" y="2778108"/>
            <a:ext cx="8956826" cy="1074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311"/>
              </a:lnSpc>
              <a:spcBef>
                <a:spcPct val="0"/>
              </a:spcBef>
            </a:pPr>
            <a:r>
              <a:rPr lang="en-US" sz="307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Earn a stipend of up to $450 as a </a:t>
            </a:r>
            <a:r>
              <a:rPr lang="en-US" sz="3079" b="1">
                <a:solidFill>
                  <a:srgbClr val="1F4FD8"/>
                </a:solidFill>
                <a:latin typeface="Inter Bold"/>
                <a:ea typeface="Inter Bold"/>
                <a:cs typeface="Inter Bold"/>
                <a:sym typeface="Inter Bold"/>
              </a:rPr>
              <a:t>Jr. Lifeguard Teen Career Camp Participant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189693" y="4060895"/>
            <a:ext cx="6579470" cy="1082605"/>
            <a:chOff x="0" y="0"/>
            <a:chExt cx="1564070" cy="25735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64070" cy="257357"/>
            </a:xfrm>
            <a:custGeom>
              <a:avLst/>
              <a:gdLst/>
              <a:ahLst/>
              <a:cxnLst/>
              <a:rect l="l" t="t" r="r" b="b"/>
              <a:pathLst>
                <a:path w="1564070" h="257357">
                  <a:moveTo>
                    <a:pt x="60011" y="0"/>
                  </a:moveTo>
                  <a:lnTo>
                    <a:pt x="1504060" y="0"/>
                  </a:lnTo>
                  <a:cubicBezTo>
                    <a:pt x="1519976" y="0"/>
                    <a:pt x="1535240" y="6323"/>
                    <a:pt x="1546494" y="17577"/>
                  </a:cubicBezTo>
                  <a:cubicBezTo>
                    <a:pt x="1557748" y="28831"/>
                    <a:pt x="1564070" y="44095"/>
                    <a:pt x="1564070" y="60011"/>
                  </a:cubicBezTo>
                  <a:lnTo>
                    <a:pt x="1564070" y="197346"/>
                  </a:lnTo>
                  <a:cubicBezTo>
                    <a:pt x="1564070" y="213262"/>
                    <a:pt x="1557748" y="228526"/>
                    <a:pt x="1546494" y="239780"/>
                  </a:cubicBezTo>
                  <a:cubicBezTo>
                    <a:pt x="1535240" y="251034"/>
                    <a:pt x="1519976" y="257357"/>
                    <a:pt x="1504060" y="257357"/>
                  </a:cubicBezTo>
                  <a:lnTo>
                    <a:pt x="60011" y="257357"/>
                  </a:lnTo>
                  <a:cubicBezTo>
                    <a:pt x="26868" y="257357"/>
                    <a:pt x="0" y="230489"/>
                    <a:pt x="0" y="197346"/>
                  </a:cubicBezTo>
                  <a:lnTo>
                    <a:pt x="0" y="60011"/>
                  </a:lnTo>
                  <a:cubicBezTo>
                    <a:pt x="0" y="44095"/>
                    <a:pt x="6323" y="28831"/>
                    <a:pt x="17577" y="17577"/>
                  </a:cubicBezTo>
                  <a:cubicBezTo>
                    <a:pt x="28831" y="6323"/>
                    <a:pt x="44095" y="0"/>
                    <a:pt x="60011" y="0"/>
                  </a:cubicBezTo>
                  <a:close/>
                </a:path>
              </a:pathLst>
            </a:custGeom>
            <a:solidFill>
              <a:srgbClr val="1F4FD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564070" cy="2954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189693" y="6564890"/>
            <a:ext cx="6579470" cy="1082605"/>
            <a:chOff x="0" y="0"/>
            <a:chExt cx="1564070" cy="25735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64070" cy="257357"/>
            </a:xfrm>
            <a:custGeom>
              <a:avLst/>
              <a:gdLst/>
              <a:ahLst/>
              <a:cxnLst/>
              <a:rect l="l" t="t" r="r" b="b"/>
              <a:pathLst>
                <a:path w="1564070" h="257357">
                  <a:moveTo>
                    <a:pt x="60011" y="0"/>
                  </a:moveTo>
                  <a:lnTo>
                    <a:pt x="1504060" y="0"/>
                  </a:lnTo>
                  <a:cubicBezTo>
                    <a:pt x="1519976" y="0"/>
                    <a:pt x="1535240" y="6323"/>
                    <a:pt x="1546494" y="17577"/>
                  </a:cubicBezTo>
                  <a:cubicBezTo>
                    <a:pt x="1557748" y="28831"/>
                    <a:pt x="1564070" y="44095"/>
                    <a:pt x="1564070" y="60011"/>
                  </a:cubicBezTo>
                  <a:lnTo>
                    <a:pt x="1564070" y="197346"/>
                  </a:lnTo>
                  <a:cubicBezTo>
                    <a:pt x="1564070" y="213262"/>
                    <a:pt x="1557748" y="228526"/>
                    <a:pt x="1546494" y="239780"/>
                  </a:cubicBezTo>
                  <a:cubicBezTo>
                    <a:pt x="1535240" y="251034"/>
                    <a:pt x="1519976" y="257357"/>
                    <a:pt x="1504060" y="257357"/>
                  </a:cubicBezTo>
                  <a:lnTo>
                    <a:pt x="60011" y="257357"/>
                  </a:lnTo>
                  <a:cubicBezTo>
                    <a:pt x="26868" y="257357"/>
                    <a:pt x="0" y="230489"/>
                    <a:pt x="0" y="197346"/>
                  </a:cubicBezTo>
                  <a:lnTo>
                    <a:pt x="0" y="60011"/>
                  </a:lnTo>
                  <a:cubicBezTo>
                    <a:pt x="0" y="44095"/>
                    <a:pt x="6323" y="28831"/>
                    <a:pt x="17577" y="17577"/>
                  </a:cubicBezTo>
                  <a:cubicBezTo>
                    <a:pt x="28831" y="6323"/>
                    <a:pt x="44095" y="0"/>
                    <a:pt x="60011" y="0"/>
                  </a:cubicBezTo>
                  <a:close/>
                </a:path>
              </a:pathLst>
            </a:custGeom>
            <a:solidFill>
              <a:srgbClr val="1F4FD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564070" cy="2954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189693" y="7833879"/>
            <a:ext cx="6874438" cy="1967508"/>
            <a:chOff x="0" y="0"/>
            <a:chExt cx="1634190" cy="46771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34190" cy="467716"/>
            </a:xfrm>
            <a:custGeom>
              <a:avLst/>
              <a:gdLst/>
              <a:ahLst/>
              <a:cxnLst/>
              <a:rect l="l" t="t" r="r" b="b"/>
              <a:pathLst>
                <a:path w="1634190" h="467716">
                  <a:moveTo>
                    <a:pt x="57436" y="0"/>
                  </a:moveTo>
                  <a:lnTo>
                    <a:pt x="1576754" y="0"/>
                  </a:lnTo>
                  <a:cubicBezTo>
                    <a:pt x="1608475" y="0"/>
                    <a:pt x="1634190" y="25715"/>
                    <a:pt x="1634190" y="57436"/>
                  </a:cubicBezTo>
                  <a:lnTo>
                    <a:pt x="1634190" y="410280"/>
                  </a:lnTo>
                  <a:cubicBezTo>
                    <a:pt x="1634190" y="442001"/>
                    <a:pt x="1608475" y="467716"/>
                    <a:pt x="1576754" y="467716"/>
                  </a:cubicBezTo>
                  <a:lnTo>
                    <a:pt x="57436" y="467716"/>
                  </a:lnTo>
                  <a:cubicBezTo>
                    <a:pt x="42203" y="467716"/>
                    <a:pt x="27594" y="461664"/>
                    <a:pt x="16823" y="450893"/>
                  </a:cubicBezTo>
                  <a:cubicBezTo>
                    <a:pt x="6051" y="440122"/>
                    <a:pt x="0" y="425513"/>
                    <a:pt x="0" y="410280"/>
                  </a:cubicBezTo>
                  <a:lnTo>
                    <a:pt x="0" y="57436"/>
                  </a:lnTo>
                  <a:cubicBezTo>
                    <a:pt x="0" y="42203"/>
                    <a:pt x="6051" y="27594"/>
                    <a:pt x="16823" y="16823"/>
                  </a:cubicBezTo>
                  <a:cubicBezTo>
                    <a:pt x="27594" y="6051"/>
                    <a:pt x="42203" y="0"/>
                    <a:pt x="57436" y="0"/>
                  </a:cubicBezTo>
                  <a:close/>
                </a:path>
              </a:pathLst>
            </a:custGeom>
            <a:solidFill>
              <a:srgbClr val="1F4FD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634190" cy="505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8660999" y="4392517"/>
            <a:ext cx="5749676" cy="381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88"/>
              </a:lnSpc>
              <a:spcBef>
                <a:spcPct val="0"/>
              </a:spcBef>
            </a:pPr>
            <a:r>
              <a:rPr lang="en-US" sz="2277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Open to 13 - 15 Year Olds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618162" y="6695196"/>
            <a:ext cx="5949176" cy="782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88"/>
              </a:lnSpc>
              <a:spcBef>
                <a:spcPct val="0"/>
              </a:spcBef>
            </a:pPr>
            <a:r>
              <a:rPr lang="en-US" sz="2277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Available at all 5 NORD Natatoriums, between the hours of 8am - 3pm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459175" y="8043429"/>
            <a:ext cx="6108164" cy="1580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88"/>
              </a:lnSpc>
              <a:spcBef>
                <a:spcPct val="0"/>
              </a:spcBef>
            </a:pPr>
            <a:r>
              <a:rPr lang="en-US" sz="2277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To apply, visit nordc.org /summer camp for a list of required documents and contact Destiny Collins at 504-658-3015 to schedule a registration appointment 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8189693" y="5272735"/>
            <a:ext cx="6579470" cy="1082605"/>
            <a:chOff x="0" y="0"/>
            <a:chExt cx="1564070" cy="25735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564070" cy="257357"/>
            </a:xfrm>
            <a:custGeom>
              <a:avLst/>
              <a:gdLst/>
              <a:ahLst/>
              <a:cxnLst/>
              <a:rect l="l" t="t" r="r" b="b"/>
              <a:pathLst>
                <a:path w="1564070" h="257357">
                  <a:moveTo>
                    <a:pt x="60011" y="0"/>
                  </a:moveTo>
                  <a:lnTo>
                    <a:pt x="1504060" y="0"/>
                  </a:lnTo>
                  <a:cubicBezTo>
                    <a:pt x="1519976" y="0"/>
                    <a:pt x="1535240" y="6323"/>
                    <a:pt x="1546494" y="17577"/>
                  </a:cubicBezTo>
                  <a:cubicBezTo>
                    <a:pt x="1557748" y="28831"/>
                    <a:pt x="1564070" y="44095"/>
                    <a:pt x="1564070" y="60011"/>
                  </a:cubicBezTo>
                  <a:lnTo>
                    <a:pt x="1564070" y="197346"/>
                  </a:lnTo>
                  <a:cubicBezTo>
                    <a:pt x="1564070" y="213262"/>
                    <a:pt x="1557748" y="228526"/>
                    <a:pt x="1546494" y="239780"/>
                  </a:cubicBezTo>
                  <a:cubicBezTo>
                    <a:pt x="1535240" y="251034"/>
                    <a:pt x="1519976" y="257357"/>
                    <a:pt x="1504060" y="257357"/>
                  </a:cubicBezTo>
                  <a:lnTo>
                    <a:pt x="60011" y="257357"/>
                  </a:lnTo>
                  <a:cubicBezTo>
                    <a:pt x="26868" y="257357"/>
                    <a:pt x="0" y="230489"/>
                    <a:pt x="0" y="197346"/>
                  </a:cubicBezTo>
                  <a:lnTo>
                    <a:pt x="0" y="60011"/>
                  </a:lnTo>
                  <a:cubicBezTo>
                    <a:pt x="0" y="44095"/>
                    <a:pt x="6323" y="28831"/>
                    <a:pt x="17577" y="17577"/>
                  </a:cubicBezTo>
                  <a:cubicBezTo>
                    <a:pt x="28831" y="6323"/>
                    <a:pt x="44095" y="0"/>
                    <a:pt x="60011" y="0"/>
                  </a:cubicBezTo>
                  <a:close/>
                </a:path>
              </a:pathLst>
            </a:custGeom>
            <a:solidFill>
              <a:srgbClr val="1F4FD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1564070" cy="2954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8583171" y="5391554"/>
            <a:ext cx="5792513" cy="797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12"/>
              </a:lnSpc>
              <a:spcBef>
                <a:spcPct val="0"/>
              </a:spcBef>
            </a:pPr>
            <a:r>
              <a:rPr lang="en-US" sz="2294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6 week camp program runs June 1st - July 10th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96507" y="1200733"/>
            <a:ext cx="1116395" cy="1116395"/>
          </a:xfrm>
          <a:custGeom>
            <a:avLst/>
            <a:gdLst/>
            <a:ahLst/>
            <a:cxnLst/>
            <a:rect l="l" t="t" r="r" b="b"/>
            <a:pathLst>
              <a:path w="1116395" h="1116395">
                <a:moveTo>
                  <a:pt x="0" y="0"/>
                </a:moveTo>
                <a:lnTo>
                  <a:pt x="1116395" y="0"/>
                </a:lnTo>
                <a:lnTo>
                  <a:pt x="1116395" y="1116395"/>
                </a:lnTo>
                <a:lnTo>
                  <a:pt x="0" y="111639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357805" y="4324427"/>
            <a:ext cx="9379643" cy="5637764"/>
          </a:xfrm>
          <a:custGeom>
            <a:avLst/>
            <a:gdLst/>
            <a:ahLst/>
            <a:cxnLst/>
            <a:rect l="l" t="t" r="r" b="b"/>
            <a:pathLst>
              <a:path w="9379643" h="5637764">
                <a:moveTo>
                  <a:pt x="0" y="0"/>
                </a:moveTo>
                <a:lnTo>
                  <a:pt x="9379643" y="0"/>
                </a:lnTo>
                <a:lnTo>
                  <a:pt x="9379643" y="5637764"/>
                </a:lnTo>
                <a:lnTo>
                  <a:pt x="0" y="56377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1029283"/>
            <a:ext cx="9507693" cy="1631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477"/>
              </a:lnSpc>
            </a:pPr>
            <a:r>
              <a:rPr lang="en-US" sz="9626" b="1">
                <a:solidFill>
                  <a:srgbClr val="1F4FD8"/>
                </a:solidFill>
                <a:latin typeface="Inter Bold"/>
                <a:ea typeface="Inter Bold"/>
                <a:cs typeface="Inter Bold"/>
                <a:sym typeface="Inter Bold"/>
              </a:rPr>
              <a:t>SUMMER CAMP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489743"/>
            <a:ext cx="10345630" cy="1631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477"/>
              </a:lnSpc>
            </a:pPr>
            <a:r>
              <a:rPr lang="en-US" sz="9626" b="1">
                <a:solidFill>
                  <a:srgbClr val="3B82F6"/>
                </a:solidFill>
                <a:latin typeface="Inter Bold"/>
                <a:ea typeface="Inter Bold"/>
                <a:cs typeface="Inter Bold"/>
                <a:sym typeface="Inter Bold"/>
              </a:rPr>
              <a:t>REGISTRATION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50157" y="4872011"/>
            <a:ext cx="6531756" cy="495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7"/>
              </a:lnSpc>
              <a:spcBef>
                <a:spcPct val="0"/>
              </a:spcBef>
            </a:pPr>
            <a:r>
              <a:rPr lang="en-US" sz="2997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Capacity vs. Actual Enrollment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5961" y="6293063"/>
            <a:ext cx="6487057" cy="2687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22"/>
              </a:lnSpc>
              <a:spcBef>
                <a:spcPct val="0"/>
              </a:spcBef>
            </a:pPr>
            <a:r>
              <a:rPr lang="en-US" sz="2587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Youth &amp; Teen camp registration always begins the 2nd Saturday in March.  Youth camps were full within 1 month! Teen career camp registration closed May 7th with extremely limited availability at 2 camp locations.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42905" y="1028700"/>
            <a:ext cx="1116395" cy="1116395"/>
          </a:xfrm>
          <a:custGeom>
            <a:avLst/>
            <a:gdLst/>
            <a:ahLst/>
            <a:cxnLst/>
            <a:rect l="l" t="t" r="r" b="b"/>
            <a:pathLst>
              <a:path w="1116395" h="1116395">
                <a:moveTo>
                  <a:pt x="0" y="0"/>
                </a:moveTo>
                <a:lnTo>
                  <a:pt x="1116395" y="0"/>
                </a:lnTo>
                <a:lnTo>
                  <a:pt x="1116395" y="1116395"/>
                </a:lnTo>
                <a:lnTo>
                  <a:pt x="0" y="111639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7987868" y="4362324"/>
            <a:ext cx="6431986" cy="991836"/>
            <a:chOff x="0" y="0"/>
            <a:chExt cx="1529011" cy="2357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29011" cy="235779"/>
            </a:xfrm>
            <a:custGeom>
              <a:avLst/>
              <a:gdLst/>
              <a:ahLst/>
              <a:cxnLst/>
              <a:rect l="l" t="t" r="r" b="b"/>
              <a:pathLst>
                <a:path w="1529011" h="235779">
                  <a:moveTo>
                    <a:pt x="61387" y="0"/>
                  </a:moveTo>
                  <a:lnTo>
                    <a:pt x="1467624" y="0"/>
                  </a:lnTo>
                  <a:cubicBezTo>
                    <a:pt x="1501527" y="0"/>
                    <a:pt x="1529011" y="27484"/>
                    <a:pt x="1529011" y="61387"/>
                  </a:cubicBezTo>
                  <a:lnTo>
                    <a:pt x="1529011" y="174392"/>
                  </a:lnTo>
                  <a:cubicBezTo>
                    <a:pt x="1529011" y="208295"/>
                    <a:pt x="1501527" y="235779"/>
                    <a:pt x="1467624" y="235779"/>
                  </a:cubicBezTo>
                  <a:lnTo>
                    <a:pt x="61387" y="235779"/>
                  </a:lnTo>
                  <a:cubicBezTo>
                    <a:pt x="27484" y="235779"/>
                    <a:pt x="0" y="208295"/>
                    <a:pt x="0" y="174392"/>
                  </a:cubicBezTo>
                  <a:lnTo>
                    <a:pt x="0" y="61387"/>
                  </a:lnTo>
                  <a:cubicBezTo>
                    <a:pt x="0" y="27484"/>
                    <a:pt x="27484" y="0"/>
                    <a:pt x="61387" y="0"/>
                  </a:cubicBezTo>
                  <a:close/>
                </a:path>
              </a:pathLst>
            </a:custGeom>
            <a:solidFill>
              <a:srgbClr val="1F4FD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529011" cy="2738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008048" y="6756549"/>
            <a:ext cx="6622847" cy="1232763"/>
            <a:chOff x="0" y="0"/>
            <a:chExt cx="1574382" cy="2930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74382" cy="293052"/>
            </a:xfrm>
            <a:custGeom>
              <a:avLst/>
              <a:gdLst/>
              <a:ahLst/>
              <a:cxnLst/>
              <a:rect l="l" t="t" r="r" b="b"/>
              <a:pathLst>
                <a:path w="1574382" h="293052">
                  <a:moveTo>
                    <a:pt x="59618" y="0"/>
                  </a:moveTo>
                  <a:lnTo>
                    <a:pt x="1514765" y="0"/>
                  </a:lnTo>
                  <a:cubicBezTo>
                    <a:pt x="1547690" y="0"/>
                    <a:pt x="1574382" y="26692"/>
                    <a:pt x="1574382" y="59618"/>
                  </a:cubicBezTo>
                  <a:lnTo>
                    <a:pt x="1574382" y="233435"/>
                  </a:lnTo>
                  <a:cubicBezTo>
                    <a:pt x="1574382" y="249246"/>
                    <a:pt x="1568101" y="264410"/>
                    <a:pt x="1556921" y="275591"/>
                  </a:cubicBezTo>
                  <a:cubicBezTo>
                    <a:pt x="1545740" y="286771"/>
                    <a:pt x="1530576" y="293052"/>
                    <a:pt x="1514765" y="293052"/>
                  </a:cubicBezTo>
                  <a:lnTo>
                    <a:pt x="59618" y="293052"/>
                  </a:lnTo>
                  <a:cubicBezTo>
                    <a:pt x="26692" y="293052"/>
                    <a:pt x="0" y="266360"/>
                    <a:pt x="0" y="233435"/>
                  </a:cubicBezTo>
                  <a:lnTo>
                    <a:pt x="0" y="59618"/>
                  </a:lnTo>
                  <a:cubicBezTo>
                    <a:pt x="0" y="43806"/>
                    <a:pt x="6281" y="28642"/>
                    <a:pt x="17462" y="17462"/>
                  </a:cubicBezTo>
                  <a:cubicBezTo>
                    <a:pt x="28642" y="6281"/>
                    <a:pt x="43806" y="0"/>
                    <a:pt x="59618" y="0"/>
                  </a:cubicBezTo>
                  <a:close/>
                </a:path>
              </a:pathLst>
            </a:custGeom>
            <a:solidFill>
              <a:srgbClr val="1F4FD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574382" cy="331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008048" y="8081529"/>
            <a:ext cx="6874438" cy="1967508"/>
            <a:chOff x="0" y="0"/>
            <a:chExt cx="1634190" cy="46771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34190" cy="467716"/>
            </a:xfrm>
            <a:custGeom>
              <a:avLst/>
              <a:gdLst/>
              <a:ahLst/>
              <a:cxnLst/>
              <a:rect l="l" t="t" r="r" b="b"/>
              <a:pathLst>
                <a:path w="1634190" h="467716">
                  <a:moveTo>
                    <a:pt x="57436" y="0"/>
                  </a:moveTo>
                  <a:lnTo>
                    <a:pt x="1576754" y="0"/>
                  </a:lnTo>
                  <a:cubicBezTo>
                    <a:pt x="1608475" y="0"/>
                    <a:pt x="1634190" y="25715"/>
                    <a:pt x="1634190" y="57436"/>
                  </a:cubicBezTo>
                  <a:lnTo>
                    <a:pt x="1634190" y="410280"/>
                  </a:lnTo>
                  <a:cubicBezTo>
                    <a:pt x="1634190" y="442001"/>
                    <a:pt x="1608475" y="467716"/>
                    <a:pt x="1576754" y="467716"/>
                  </a:cubicBezTo>
                  <a:lnTo>
                    <a:pt x="57436" y="467716"/>
                  </a:lnTo>
                  <a:cubicBezTo>
                    <a:pt x="42203" y="467716"/>
                    <a:pt x="27594" y="461664"/>
                    <a:pt x="16823" y="450893"/>
                  </a:cubicBezTo>
                  <a:cubicBezTo>
                    <a:pt x="6051" y="440122"/>
                    <a:pt x="0" y="425513"/>
                    <a:pt x="0" y="410280"/>
                  </a:cubicBezTo>
                  <a:lnTo>
                    <a:pt x="0" y="57436"/>
                  </a:lnTo>
                  <a:cubicBezTo>
                    <a:pt x="0" y="42203"/>
                    <a:pt x="6051" y="27594"/>
                    <a:pt x="16823" y="16823"/>
                  </a:cubicBezTo>
                  <a:cubicBezTo>
                    <a:pt x="27594" y="6051"/>
                    <a:pt x="42203" y="0"/>
                    <a:pt x="57436" y="0"/>
                  </a:cubicBezTo>
                  <a:close/>
                </a:path>
              </a:pathLst>
            </a:custGeom>
            <a:solidFill>
              <a:srgbClr val="1F4FD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634190" cy="505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987868" y="5514052"/>
            <a:ext cx="6579470" cy="1082605"/>
            <a:chOff x="0" y="0"/>
            <a:chExt cx="1564070" cy="25735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64070" cy="257357"/>
            </a:xfrm>
            <a:custGeom>
              <a:avLst/>
              <a:gdLst/>
              <a:ahLst/>
              <a:cxnLst/>
              <a:rect l="l" t="t" r="r" b="b"/>
              <a:pathLst>
                <a:path w="1564070" h="257357">
                  <a:moveTo>
                    <a:pt x="60011" y="0"/>
                  </a:moveTo>
                  <a:lnTo>
                    <a:pt x="1504060" y="0"/>
                  </a:lnTo>
                  <a:cubicBezTo>
                    <a:pt x="1519976" y="0"/>
                    <a:pt x="1535240" y="6323"/>
                    <a:pt x="1546494" y="17577"/>
                  </a:cubicBezTo>
                  <a:cubicBezTo>
                    <a:pt x="1557748" y="28831"/>
                    <a:pt x="1564070" y="44095"/>
                    <a:pt x="1564070" y="60011"/>
                  </a:cubicBezTo>
                  <a:lnTo>
                    <a:pt x="1564070" y="197346"/>
                  </a:lnTo>
                  <a:cubicBezTo>
                    <a:pt x="1564070" y="213262"/>
                    <a:pt x="1557748" y="228526"/>
                    <a:pt x="1546494" y="239780"/>
                  </a:cubicBezTo>
                  <a:cubicBezTo>
                    <a:pt x="1535240" y="251034"/>
                    <a:pt x="1519976" y="257357"/>
                    <a:pt x="1504060" y="257357"/>
                  </a:cubicBezTo>
                  <a:lnTo>
                    <a:pt x="60011" y="257357"/>
                  </a:lnTo>
                  <a:cubicBezTo>
                    <a:pt x="26868" y="257357"/>
                    <a:pt x="0" y="230489"/>
                    <a:pt x="0" y="197346"/>
                  </a:cubicBezTo>
                  <a:lnTo>
                    <a:pt x="0" y="60011"/>
                  </a:lnTo>
                  <a:cubicBezTo>
                    <a:pt x="0" y="44095"/>
                    <a:pt x="6323" y="28831"/>
                    <a:pt x="17577" y="17577"/>
                  </a:cubicBezTo>
                  <a:cubicBezTo>
                    <a:pt x="28831" y="6323"/>
                    <a:pt x="44095" y="0"/>
                    <a:pt x="60011" y="0"/>
                  </a:cubicBezTo>
                  <a:close/>
                </a:path>
              </a:pathLst>
            </a:custGeom>
            <a:solidFill>
              <a:srgbClr val="1F4FD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564070" cy="2954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715030" y="4858242"/>
            <a:ext cx="6805164" cy="4632614"/>
          </a:xfrm>
          <a:custGeom>
            <a:avLst/>
            <a:gdLst/>
            <a:ahLst/>
            <a:cxnLst/>
            <a:rect l="l" t="t" r="r" b="b"/>
            <a:pathLst>
              <a:path w="6805164" h="4632614">
                <a:moveTo>
                  <a:pt x="0" y="0"/>
                </a:moveTo>
                <a:lnTo>
                  <a:pt x="6805165" y="0"/>
                </a:lnTo>
                <a:lnTo>
                  <a:pt x="6805165" y="4632614"/>
                </a:lnTo>
                <a:lnTo>
                  <a:pt x="0" y="46326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334" r="-145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725709" y="762369"/>
            <a:ext cx="11819411" cy="1117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291"/>
              </a:lnSpc>
            </a:pPr>
            <a:r>
              <a:rPr lang="en-US" sz="6636" b="1">
                <a:solidFill>
                  <a:srgbClr val="1F4FD8"/>
                </a:solidFill>
                <a:latin typeface="Inter Bold"/>
                <a:ea typeface="Inter Bold"/>
                <a:cs typeface="Inter Bold"/>
                <a:sym typeface="Inter Bold"/>
              </a:rPr>
              <a:t>STIPEND BASED PROGRAMS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49231" y="1966048"/>
            <a:ext cx="11941926" cy="1053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600"/>
              </a:lnSpc>
            </a:pPr>
            <a:r>
              <a:rPr lang="en-US" sz="6142" b="1">
                <a:solidFill>
                  <a:srgbClr val="3B82F6"/>
                </a:solidFill>
                <a:latin typeface="Inter Bold"/>
                <a:ea typeface="Inter Bold"/>
                <a:cs typeface="Inter Bold"/>
                <a:sym typeface="Inter Bold"/>
              </a:rPr>
              <a:t>SUMMER SPORTS CHALLENGE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68955" y="3471126"/>
            <a:ext cx="14980440" cy="531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311"/>
              </a:lnSpc>
              <a:spcBef>
                <a:spcPct val="0"/>
              </a:spcBef>
            </a:pPr>
            <a:r>
              <a:rPr lang="en-US" sz="307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Teens can earn a stipend of up to $450 through this summer evening program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381347" y="4577340"/>
            <a:ext cx="5792513" cy="393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12"/>
              </a:lnSpc>
              <a:spcBef>
                <a:spcPct val="0"/>
              </a:spcBef>
            </a:pPr>
            <a:r>
              <a:rPr lang="en-US" sz="2294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Open to 13 - 17 Year Olds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391185" y="6762238"/>
            <a:ext cx="5949176" cy="1183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88"/>
              </a:lnSpc>
              <a:spcBef>
                <a:spcPct val="0"/>
              </a:spcBef>
            </a:pPr>
            <a:r>
              <a:rPr lang="en-US" sz="2277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Evening programs include 7 x 7 flag football, volleyball, basketball, e-Sports, Podcast, and more!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391185" y="8256008"/>
            <a:ext cx="6108164" cy="1580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88"/>
              </a:lnSpc>
              <a:spcBef>
                <a:spcPct val="0"/>
              </a:spcBef>
            </a:pPr>
            <a:r>
              <a:rPr lang="en-US" sz="2277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To apply, visit nordc.org /summer camp for a list of required documents and contact Destiny Collins at 504-658-3015 to schedule a registration appointment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381347" y="5632871"/>
            <a:ext cx="5807789" cy="797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12"/>
              </a:lnSpc>
              <a:spcBef>
                <a:spcPct val="0"/>
              </a:spcBef>
            </a:pPr>
            <a:r>
              <a:rPr lang="en-US" sz="2294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Must participate up to 6 hours a week for 6 weeks, June 1st - July 10th, 4pm - 7pm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4748" y="5403025"/>
            <a:ext cx="3799511" cy="3012024"/>
            <a:chOff x="0" y="0"/>
            <a:chExt cx="1000694" cy="7932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00694" cy="793290"/>
            </a:xfrm>
            <a:custGeom>
              <a:avLst/>
              <a:gdLst/>
              <a:ahLst/>
              <a:cxnLst/>
              <a:rect l="l" t="t" r="r" b="b"/>
              <a:pathLst>
                <a:path w="1000694" h="793290">
                  <a:moveTo>
                    <a:pt x="103918" y="0"/>
                  </a:moveTo>
                  <a:lnTo>
                    <a:pt x="896776" y="0"/>
                  </a:lnTo>
                  <a:cubicBezTo>
                    <a:pt x="924337" y="0"/>
                    <a:pt x="950769" y="10948"/>
                    <a:pt x="970257" y="30437"/>
                  </a:cubicBezTo>
                  <a:cubicBezTo>
                    <a:pt x="989746" y="49925"/>
                    <a:pt x="1000694" y="76357"/>
                    <a:pt x="1000694" y="103918"/>
                  </a:cubicBezTo>
                  <a:lnTo>
                    <a:pt x="1000694" y="689372"/>
                  </a:lnTo>
                  <a:cubicBezTo>
                    <a:pt x="1000694" y="716933"/>
                    <a:pt x="989746" y="743365"/>
                    <a:pt x="970257" y="762853"/>
                  </a:cubicBezTo>
                  <a:cubicBezTo>
                    <a:pt x="950769" y="782342"/>
                    <a:pt x="924337" y="793290"/>
                    <a:pt x="896776" y="793290"/>
                  </a:cubicBezTo>
                  <a:lnTo>
                    <a:pt x="103918" y="793290"/>
                  </a:lnTo>
                  <a:cubicBezTo>
                    <a:pt x="76357" y="793290"/>
                    <a:pt x="49925" y="782342"/>
                    <a:pt x="30437" y="762853"/>
                  </a:cubicBezTo>
                  <a:cubicBezTo>
                    <a:pt x="10948" y="743365"/>
                    <a:pt x="0" y="716933"/>
                    <a:pt x="0" y="689372"/>
                  </a:cubicBezTo>
                  <a:lnTo>
                    <a:pt x="0" y="103918"/>
                  </a:lnTo>
                  <a:cubicBezTo>
                    <a:pt x="0" y="76357"/>
                    <a:pt x="10948" y="49925"/>
                    <a:pt x="30437" y="30437"/>
                  </a:cubicBezTo>
                  <a:cubicBezTo>
                    <a:pt x="49925" y="10948"/>
                    <a:pt x="76357" y="0"/>
                    <a:pt x="103918" y="0"/>
                  </a:cubicBezTo>
                  <a:close/>
                </a:path>
              </a:pathLst>
            </a:custGeom>
            <a:solidFill>
              <a:srgbClr val="3B82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00694" cy="8313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558609" y="5527303"/>
            <a:ext cx="3560340" cy="2838212"/>
            <a:chOff x="0" y="0"/>
            <a:chExt cx="937703" cy="7475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37703" cy="747513"/>
            </a:xfrm>
            <a:custGeom>
              <a:avLst/>
              <a:gdLst/>
              <a:ahLst/>
              <a:cxnLst/>
              <a:rect l="l" t="t" r="r" b="b"/>
              <a:pathLst>
                <a:path w="937703" h="747513">
                  <a:moveTo>
                    <a:pt x="110899" y="0"/>
                  </a:moveTo>
                  <a:lnTo>
                    <a:pt x="826804" y="0"/>
                  </a:lnTo>
                  <a:cubicBezTo>
                    <a:pt x="856216" y="0"/>
                    <a:pt x="884424" y="11684"/>
                    <a:pt x="905221" y="32482"/>
                  </a:cubicBezTo>
                  <a:cubicBezTo>
                    <a:pt x="926019" y="53279"/>
                    <a:pt x="937703" y="81487"/>
                    <a:pt x="937703" y="110899"/>
                  </a:cubicBezTo>
                  <a:lnTo>
                    <a:pt x="937703" y="636614"/>
                  </a:lnTo>
                  <a:cubicBezTo>
                    <a:pt x="937703" y="666026"/>
                    <a:pt x="926019" y="694233"/>
                    <a:pt x="905221" y="715031"/>
                  </a:cubicBezTo>
                  <a:cubicBezTo>
                    <a:pt x="884424" y="735829"/>
                    <a:pt x="856216" y="747513"/>
                    <a:pt x="826804" y="747513"/>
                  </a:cubicBezTo>
                  <a:lnTo>
                    <a:pt x="110899" y="747513"/>
                  </a:lnTo>
                  <a:cubicBezTo>
                    <a:pt x="81487" y="747513"/>
                    <a:pt x="53279" y="735829"/>
                    <a:pt x="32482" y="715031"/>
                  </a:cubicBezTo>
                  <a:cubicBezTo>
                    <a:pt x="11684" y="694233"/>
                    <a:pt x="0" y="666026"/>
                    <a:pt x="0" y="636614"/>
                  </a:cubicBezTo>
                  <a:lnTo>
                    <a:pt x="0" y="110899"/>
                  </a:lnTo>
                  <a:cubicBezTo>
                    <a:pt x="0" y="81487"/>
                    <a:pt x="11684" y="53279"/>
                    <a:pt x="32482" y="32482"/>
                  </a:cubicBezTo>
                  <a:cubicBezTo>
                    <a:pt x="53279" y="11684"/>
                    <a:pt x="81487" y="0"/>
                    <a:pt x="110899" y="0"/>
                  </a:cubicBezTo>
                  <a:close/>
                </a:path>
              </a:pathLst>
            </a:custGeom>
            <a:solidFill>
              <a:srgbClr val="3B82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937703" cy="7856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490424" y="5553525"/>
            <a:ext cx="3750694" cy="2652641"/>
            <a:chOff x="0" y="0"/>
            <a:chExt cx="987837" cy="69863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87837" cy="698638"/>
            </a:xfrm>
            <a:custGeom>
              <a:avLst/>
              <a:gdLst/>
              <a:ahLst/>
              <a:cxnLst/>
              <a:rect l="l" t="t" r="r" b="b"/>
              <a:pathLst>
                <a:path w="987837" h="698638">
                  <a:moveTo>
                    <a:pt x="105271" y="0"/>
                  </a:moveTo>
                  <a:lnTo>
                    <a:pt x="882567" y="0"/>
                  </a:lnTo>
                  <a:cubicBezTo>
                    <a:pt x="940706" y="0"/>
                    <a:pt x="987837" y="47131"/>
                    <a:pt x="987837" y="105271"/>
                  </a:cubicBezTo>
                  <a:lnTo>
                    <a:pt x="987837" y="593367"/>
                  </a:lnTo>
                  <a:cubicBezTo>
                    <a:pt x="987837" y="621287"/>
                    <a:pt x="976746" y="648063"/>
                    <a:pt x="957004" y="667805"/>
                  </a:cubicBezTo>
                  <a:cubicBezTo>
                    <a:pt x="937262" y="687547"/>
                    <a:pt x="910486" y="698638"/>
                    <a:pt x="882567" y="698638"/>
                  </a:cubicBezTo>
                  <a:lnTo>
                    <a:pt x="105271" y="698638"/>
                  </a:lnTo>
                  <a:cubicBezTo>
                    <a:pt x="77351" y="698638"/>
                    <a:pt x="50575" y="687547"/>
                    <a:pt x="30833" y="667805"/>
                  </a:cubicBezTo>
                  <a:cubicBezTo>
                    <a:pt x="11091" y="648063"/>
                    <a:pt x="0" y="621287"/>
                    <a:pt x="0" y="593367"/>
                  </a:cubicBezTo>
                  <a:lnTo>
                    <a:pt x="0" y="105271"/>
                  </a:lnTo>
                  <a:cubicBezTo>
                    <a:pt x="0" y="77351"/>
                    <a:pt x="11091" y="50575"/>
                    <a:pt x="30833" y="30833"/>
                  </a:cubicBezTo>
                  <a:cubicBezTo>
                    <a:pt x="50575" y="11091"/>
                    <a:pt x="77351" y="0"/>
                    <a:pt x="105271" y="0"/>
                  </a:cubicBezTo>
                  <a:close/>
                </a:path>
              </a:pathLst>
            </a:custGeom>
            <a:solidFill>
              <a:srgbClr val="3B82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987837" cy="736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612712" y="5637860"/>
            <a:ext cx="3993012" cy="2727655"/>
            <a:chOff x="0" y="0"/>
            <a:chExt cx="1051657" cy="71839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51658" cy="718395"/>
            </a:xfrm>
            <a:custGeom>
              <a:avLst/>
              <a:gdLst/>
              <a:ahLst/>
              <a:cxnLst/>
              <a:rect l="l" t="t" r="r" b="b"/>
              <a:pathLst>
                <a:path w="1051658" h="718395">
                  <a:moveTo>
                    <a:pt x="98882" y="0"/>
                  </a:moveTo>
                  <a:lnTo>
                    <a:pt x="952775" y="0"/>
                  </a:lnTo>
                  <a:cubicBezTo>
                    <a:pt x="1007386" y="0"/>
                    <a:pt x="1051658" y="44271"/>
                    <a:pt x="1051658" y="98882"/>
                  </a:cubicBezTo>
                  <a:lnTo>
                    <a:pt x="1051658" y="619512"/>
                  </a:lnTo>
                  <a:cubicBezTo>
                    <a:pt x="1051658" y="645738"/>
                    <a:pt x="1041240" y="670889"/>
                    <a:pt x="1022696" y="689433"/>
                  </a:cubicBezTo>
                  <a:cubicBezTo>
                    <a:pt x="1004152" y="707977"/>
                    <a:pt x="979001" y="718395"/>
                    <a:pt x="952775" y="718395"/>
                  </a:cubicBezTo>
                  <a:lnTo>
                    <a:pt x="98882" y="718395"/>
                  </a:lnTo>
                  <a:cubicBezTo>
                    <a:pt x="72657" y="718395"/>
                    <a:pt x="47506" y="707977"/>
                    <a:pt x="28962" y="689433"/>
                  </a:cubicBezTo>
                  <a:cubicBezTo>
                    <a:pt x="10418" y="670889"/>
                    <a:pt x="0" y="645738"/>
                    <a:pt x="0" y="619512"/>
                  </a:cubicBezTo>
                  <a:lnTo>
                    <a:pt x="0" y="98882"/>
                  </a:lnTo>
                  <a:cubicBezTo>
                    <a:pt x="0" y="72657"/>
                    <a:pt x="10418" y="47506"/>
                    <a:pt x="28962" y="28962"/>
                  </a:cubicBezTo>
                  <a:cubicBezTo>
                    <a:pt x="47506" y="10418"/>
                    <a:pt x="72657" y="0"/>
                    <a:pt x="98882" y="0"/>
                  </a:cubicBezTo>
                  <a:close/>
                </a:path>
              </a:pathLst>
            </a:custGeom>
            <a:solidFill>
              <a:srgbClr val="3B82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051657" cy="7564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674270" y="4473639"/>
            <a:ext cx="794924" cy="794924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D4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793418" y="4517581"/>
            <a:ext cx="794924" cy="794924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D4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916256" y="4608102"/>
            <a:ext cx="794924" cy="79492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D4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5038544" y="4569440"/>
            <a:ext cx="794924" cy="794924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D4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1374330" y="494065"/>
            <a:ext cx="6231393" cy="2639455"/>
          </a:xfrm>
          <a:custGeom>
            <a:avLst/>
            <a:gdLst/>
            <a:ahLst/>
            <a:cxnLst/>
            <a:rect l="l" t="t" r="r" b="b"/>
            <a:pathLst>
              <a:path w="6231393" h="2639455">
                <a:moveTo>
                  <a:pt x="0" y="0"/>
                </a:moveTo>
                <a:lnTo>
                  <a:pt x="6231394" y="0"/>
                </a:lnTo>
                <a:lnTo>
                  <a:pt x="6231394" y="2639455"/>
                </a:lnTo>
                <a:lnTo>
                  <a:pt x="0" y="2639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1028700" y="876300"/>
            <a:ext cx="11107392" cy="1392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425"/>
              </a:lnSpc>
            </a:pPr>
            <a:r>
              <a:rPr lang="en-US" sz="8160" b="1">
                <a:solidFill>
                  <a:srgbClr val="1F4FD8"/>
                </a:solidFill>
                <a:latin typeface="Inter Bold"/>
                <a:ea typeface="Inter Bold"/>
                <a:cs typeface="Inter Bold"/>
                <a:sym typeface="Inter Bold"/>
              </a:rPr>
              <a:t>SUMMER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28700" y="2394017"/>
            <a:ext cx="10345630" cy="1392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425"/>
              </a:lnSpc>
            </a:pPr>
            <a:r>
              <a:rPr lang="en-US" sz="8160" b="1">
                <a:solidFill>
                  <a:srgbClr val="3B82F6"/>
                </a:solidFill>
                <a:latin typeface="Inter Bold"/>
                <a:ea typeface="Inter Bold"/>
                <a:cs typeface="Inter Bold"/>
                <a:sym typeface="Inter Bold"/>
              </a:rPr>
              <a:t>PROGRAMS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53445" y="5595185"/>
            <a:ext cx="3499666" cy="1081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56"/>
              </a:lnSpc>
              <a:spcBef>
                <a:spcPct val="0"/>
              </a:spcBef>
            </a:pPr>
            <a:r>
              <a:rPr lang="en-US" sz="2040">
                <a:solidFill>
                  <a:srgbClr val="F3F6FB"/>
                </a:solidFill>
                <a:latin typeface="Inter"/>
                <a:ea typeface="Inter"/>
                <a:cs typeface="Inter"/>
                <a:sym typeface="Inter"/>
              </a:rPr>
              <a:t>Swimming Lessons for all ages at NORD’s Natatoriums &amp; Select Outdoor Pools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701484" y="5703665"/>
            <a:ext cx="3255540" cy="180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56"/>
              </a:lnSpc>
              <a:spcBef>
                <a:spcPct val="0"/>
              </a:spcBef>
            </a:pPr>
            <a:r>
              <a:rPr lang="en-US" sz="2040">
                <a:solidFill>
                  <a:srgbClr val="F3F6FB"/>
                </a:solidFill>
                <a:latin typeface="Inter"/>
                <a:ea typeface="Inter"/>
                <a:cs typeface="Inter"/>
                <a:sym typeface="Inter"/>
              </a:rPr>
              <a:t>Open Play Basketball and/or Volleyball available at NORD Recreation Centers for Youth &amp; Adults most evenings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681172" y="5884640"/>
            <a:ext cx="3394368" cy="1443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56"/>
              </a:lnSpc>
              <a:spcBef>
                <a:spcPct val="0"/>
              </a:spcBef>
            </a:pPr>
            <a:r>
              <a:rPr lang="en-US" sz="2040">
                <a:solidFill>
                  <a:srgbClr val="F3F6FB"/>
                </a:solidFill>
                <a:latin typeface="Inter"/>
                <a:ea typeface="Inter"/>
                <a:cs typeface="Inter"/>
                <a:sym typeface="Inter"/>
              </a:rPr>
              <a:t>Youth Athletic Team Sports offered this summer include Baseball / Softball and Flag Football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755468" y="5871167"/>
            <a:ext cx="3686429" cy="1563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02"/>
              </a:lnSpc>
              <a:spcBef>
                <a:spcPct val="0"/>
              </a:spcBef>
            </a:pPr>
            <a:r>
              <a:rPr lang="en-US" sz="2215">
                <a:solidFill>
                  <a:srgbClr val="F3F6FB"/>
                </a:solidFill>
                <a:latin typeface="Inter"/>
                <a:ea typeface="Inter"/>
                <a:cs typeface="Inter"/>
                <a:sym typeface="Inter"/>
              </a:rPr>
              <a:t>Family Game Nights - May 15th at Morris FX Jeff Rec Center and July 17th at St. Bernard  Rec Center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803631" y="4493240"/>
            <a:ext cx="665562" cy="679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6"/>
              </a:lnSpc>
            </a:pPr>
            <a:r>
              <a:rPr lang="en-US" sz="3997" b="1">
                <a:solidFill>
                  <a:srgbClr val="F3F6FB"/>
                </a:solidFill>
                <a:latin typeface="Inter Bold"/>
                <a:ea typeface="Inter Bold"/>
                <a:cs typeface="Inter Bold"/>
                <a:sym typeface="Inter Bold"/>
              </a:rPr>
              <a:t>F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875717" y="4531902"/>
            <a:ext cx="665562" cy="679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6"/>
              </a:lnSpc>
            </a:pPr>
            <a:r>
              <a:rPr lang="en-US" sz="3997" b="1">
                <a:solidFill>
                  <a:srgbClr val="F3F6FB"/>
                </a:solidFill>
                <a:latin typeface="Inter Bold"/>
                <a:ea typeface="Inter Bold"/>
                <a:cs typeface="Inter Bold"/>
                <a:sym typeface="Inter Bold"/>
              </a:rPr>
              <a:t>R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980937" y="4627771"/>
            <a:ext cx="665562" cy="679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6"/>
              </a:lnSpc>
            </a:pPr>
            <a:r>
              <a:rPr lang="en-US" sz="3997" b="1">
                <a:solidFill>
                  <a:srgbClr val="F3F6FB"/>
                </a:solidFill>
                <a:latin typeface="Inter Bold"/>
                <a:ea typeface="Inter Bold"/>
                <a:cs typeface="Inter Bold"/>
                <a:sym typeface="Inter Bold"/>
              </a:rPr>
              <a:t>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5103225" y="4589041"/>
            <a:ext cx="665562" cy="679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6"/>
              </a:lnSpc>
            </a:pPr>
            <a:r>
              <a:rPr lang="en-US" sz="3997" b="1">
                <a:solidFill>
                  <a:srgbClr val="F3F6FB"/>
                </a:solidFill>
                <a:latin typeface="Inter Bold"/>
                <a:ea typeface="Inter Bold"/>
                <a:cs typeface="Inter Bold"/>
                <a:sym typeface="Inter Bold"/>
              </a:rPr>
              <a:t>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347331" y="7124513"/>
            <a:ext cx="3594344" cy="1081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56"/>
              </a:lnSpc>
              <a:spcBef>
                <a:spcPct val="0"/>
              </a:spcBef>
            </a:pPr>
            <a:r>
              <a:rPr lang="en-US" sz="2040">
                <a:solidFill>
                  <a:srgbClr val="F3F6FB"/>
                </a:solidFill>
                <a:latin typeface="Inter"/>
                <a:ea typeface="Inter"/>
                <a:cs typeface="Inter"/>
                <a:sym typeface="Inter"/>
              </a:rPr>
              <a:t>Open / Family swim times at all Outdoor Pools including 2 brand new splashpads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08cbf485-1cb7-4a02-9a21-0dd9b45b9ff7}" enabled="0" method="" siteId="{08cbf485-1cb7-4a02-9a21-0dd9b45b9ff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523</Words>
  <Application>Microsoft Office PowerPoint</Application>
  <PresentationFormat>Custom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Arial</vt:lpstr>
      <vt:lpstr>Inter Bold Italics</vt:lpstr>
      <vt:lpstr>Inter Bold</vt:lpstr>
      <vt:lpstr>Inter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NORD Seasonal Hiring Tracker Overview</dc:title>
  <cp:lastModifiedBy>Natasha E. Robinson</cp:lastModifiedBy>
  <cp:revision>1</cp:revision>
  <dcterms:created xsi:type="dcterms:W3CDTF">2006-08-16T00:00:00Z</dcterms:created>
  <dcterms:modified xsi:type="dcterms:W3CDTF">2026-05-07T19:40:36Z</dcterms:modified>
  <dc:identifier>DAHI6rhTHuk</dc:identifier>
</cp:coreProperties>
</file>