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97" r:id="rId5"/>
    <p:sldId id="299" r:id="rId6"/>
    <p:sldId id="292" r:id="rId7"/>
    <p:sldId id="296" r:id="rId8"/>
    <p:sldId id="300" r:id="rId9"/>
    <p:sldId id="290" r:id="rId10"/>
    <p:sldId id="291" r:id="rId11"/>
    <p:sldId id="289" r:id="rId12"/>
    <p:sldId id="288" r:id="rId13"/>
    <p:sldId id="287" r:id="rId14"/>
    <p:sldId id="303" r:id="rId15"/>
    <p:sldId id="304" r:id="rId16"/>
    <p:sldId id="305" r:id="rId17"/>
    <p:sldId id="293" r:id="rId18"/>
    <p:sldId id="295" r:id="rId19"/>
    <p:sldId id="294" r:id="rId20"/>
    <p:sldId id="298" r:id="rId21"/>
    <p:sldId id="30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67E"/>
    <a:srgbClr val="ECD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2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3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0D187-1980-4EF1-B979-DD6D250CB28F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209FC-BB8F-4057-9F26-5182CC434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3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4EA69-0364-4F79-AF11-13F3D1C5DC3A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001A4-1755-4AD6-AD17-FEAB4BAA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3484" y="1521953"/>
            <a:ext cx="5998997" cy="2123658"/>
          </a:xfrm>
        </p:spPr>
        <p:txBody>
          <a:bodyPr anchor="b">
            <a:normAutofit/>
          </a:bodyPr>
          <a:lstStyle>
            <a:lvl1pPr algn="r">
              <a:defRPr sz="40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73485" y="5198418"/>
            <a:ext cx="5998998" cy="350559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5573487" y="4875064"/>
            <a:ext cx="599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City of New Orleans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3"/>
          <a:stretch/>
        </p:blipFill>
        <p:spPr>
          <a:xfrm>
            <a:off x="0" y="0"/>
            <a:ext cx="4897518" cy="68580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C1DD08-F5DA-C740-BADF-F49892C837A4}"/>
              </a:ext>
            </a:extLst>
          </p:cNvPr>
          <p:cNvCxnSpPr>
            <a:cxnSpLocks/>
          </p:cNvCxnSpPr>
          <p:nvPr userDrawn="1"/>
        </p:nvCxnSpPr>
        <p:spPr>
          <a:xfrm>
            <a:off x="5573486" y="4760275"/>
            <a:ext cx="5998997" cy="0"/>
          </a:xfrm>
          <a:prstGeom prst="line">
            <a:avLst/>
          </a:prstGeom>
          <a:ln w="34925">
            <a:solidFill>
              <a:srgbClr val="AD2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27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239387" y="6356350"/>
            <a:ext cx="691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City of New Orleans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A57EAB-29A6-AD4F-8CA0-52EA4B0D69A2}"/>
              </a:ext>
            </a:extLst>
          </p:cNvPr>
          <p:cNvCxnSpPr>
            <a:cxnSpLocks/>
          </p:cNvCxnSpPr>
          <p:nvPr userDrawn="1"/>
        </p:nvCxnSpPr>
        <p:spPr>
          <a:xfrm>
            <a:off x="823686" y="1999380"/>
            <a:ext cx="10530114" cy="0"/>
          </a:xfrm>
          <a:prstGeom prst="line">
            <a:avLst/>
          </a:prstGeom>
          <a:ln w="34925">
            <a:solidFill>
              <a:srgbClr val="AD2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401187" cy="365125"/>
          </a:xfrm>
          <a:prstGeom prst="rect">
            <a:avLst/>
          </a:prstGeom>
        </p:spPr>
      </p:pic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38199" y="2444901"/>
            <a:ext cx="10515601" cy="3732062"/>
          </a:xfrm>
        </p:spPr>
        <p:txBody>
          <a:bodyPr/>
          <a:lstStyle>
            <a:lvl1pPr marL="571500" indent="-571500">
              <a:spcBef>
                <a:spcPts val="1200"/>
              </a:spcBef>
              <a:buFont typeface="+mj-lt"/>
              <a:buAutoNum type="romanUcPeriod"/>
              <a:defRPr/>
            </a:lvl1pPr>
            <a:lvl2pPr marL="971550" indent="-514350">
              <a:spcBef>
                <a:spcPts val="1200"/>
              </a:spcBef>
              <a:buFont typeface="+mj-lt"/>
              <a:buAutoNum type="alphaUcPeriod"/>
              <a:defRPr/>
            </a:lvl2pPr>
            <a:lvl3pPr marL="1428750" indent="-514350">
              <a:buFont typeface="+mj-lt"/>
              <a:buAutoNum type="romanUcPeriod"/>
              <a:defRPr/>
            </a:lvl3pPr>
            <a:lvl4pPr marL="1771650" indent="-400050">
              <a:buFont typeface="+mj-lt"/>
              <a:buAutoNum type="romanUcPeriod"/>
              <a:defRPr/>
            </a:lvl4pPr>
            <a:lvl5pPr marL="2228850" indent="-400050">
              <a:buFont typeface="+mj-lt"/>
              <a:buAutoNum type="romanU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5428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239387" y="6356350"/>
            <a:ext cx="691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City of New Orleans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A57EAB-29A6-AD4F-8CA0-52EA4B0D69A2}"/>
              </a:ext>
            </a:extLst>
          </p:cNvPr>
          <p:cNvCxnSpPr>
            <a:cxnSpLocks/>
          </p:cNvCxnSpPr>
          <p:nvPr userDrawn="1"/>
        </p:nvCxnSpPr>
        <p:spPr>
          <a:xfrm>
            <a:off x="823686" y="1999380"/>
            <a:ext cx="10530114" cy="0"/>
          </a:xfrm>
          <a:prstGeom prst="line">
            <a:avLst/>
          </a:prstGeom>
          <a:ln w="34925">
            <a:solidFill>
              <a:srgbClr val="AD2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401187" cy="365125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7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I.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3038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44899"/>
            <a:ext cx="5181600" cy="3732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44899"/>
            <a:ext cx="5181600" cy="3732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A57EAB-29A6-AD4F-8CA0-52EA4B0D69A2}"/>
              </a:ext>
            </a:extLst>
          </p:cNvPr>
          <p:cNvCxnSpPr>
            <a:cxnSpLocks/>
          </p:cNvCxnSpPr>
          <p:nvPr userDrawn="1"/>
        </p:nvCxnSpPr>
        <p:spPr>
          <a:xfrm>
            <a:off x="823686" y="1999380"/>
            <a:ext cx="10530114" cy="0"/>
          </a:xfrm>
          <a:prstGeom prst="line">
            <a:avLst/>
          </a:prstGeom>
          <a:ln w="34925">
            <a:solidFill>
              <a:srgbClr val="AD2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1239387" y="6356350"/>
            <a:ext cx="691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City of New Orleans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40118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866369"/>
            <a:ext cx="5181600" cy="331059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866369"/>
            <a:ext cx="5181600" cy="331059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A57EAB-29A6-AD4F-8CA0-52EA4B0D69A2}"/>
              </a:ext>
            </a:extLst>
          </p:cNvPr>
          <p:cNvCxnSpPr>
            <a:cxnSpLocks/>
          </p:cNvCxnSpPr>
          <p:nvPr userDrawn="1"/>
        </p:nvCxnSpPr>
        <p:spPr>
          <a:xfrm>
            <a:off x="823686" y="1999380"/>
            <a:ext cx="10530114" cy="0"/>
          </a:xfrm>
          <a:prstGeom prst="line">
            <a:avLst/>
          </a:prstGeom>
          <a:ln w="34925">
            <a:solidFill>
              <a:srgbClr val="AD2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839788" y="2444899"/>
            <a:ext cx="5180012" cy="421470"/>
          </a:xfrm>
          <a:solidFill>
            <a:schemeClr val="accent4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444899"/>
            <a:ext cx="5183188" cy="421470"/>
          </a:xfrm>
          <a:solidFill>
            <a:schemeClr val="accent4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1239387" y="6356350"/>
            <a:ext cx="691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City of New Orleans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40118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0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A57EAB-29A6-AD4F-8CA0-52EA4B0D69A2}"/>
              </a:ext>
            </a:extLst>
          </p:cNvPr>
          <p:cNvCxnSpPr>
            <a:cxnSpLocks/>
          </p:cNvCxnSpPr>
          <p:nvPr userDrawn="1"/>
        </p:nvCxnSpPr>
        <p:spPr>
          <a:xfrm>
            <a:off x="823686" y="1999380"/>
            <a:ext cx="10530114" cy="0"/>
          </a:xfrm>
          <a:prstGeom prst="line">
            <a:avLst/>
          </a:prstGeom>
          <a:ln w="34925">
            <a:solidFill>
              <a:srgbClr val="AD2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1239387" y="6356350"/>
            <a:ext cx="691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City of New Orleans</a:t>
            </a:r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40118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4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239387" y="6356350"/>
            <a:ext cx="691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City of New Orleans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40118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4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1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44900"/>
            <a:ext cx="10515600" cy="373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9386" y="6356350"/>
            <a:ext cx="691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City of New Orleans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38B5BA0-6825-4B13-AFCA-044D8F62C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4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51" r:id="rId4"/>
    <p:sldLayoutId id="2147483652" r:id="rId5"/>
    <p:sldLayoutId id="2147483660" r:id="rId6"/>
    <p:sldLayoutId id="2147483661" r:id="rId7"/>
    <p:sldLayoutId id="2147483663" r:id="rId8"/>
    <p:sldLayoutId id="2147483662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banner with a city skyline and a fleur-de-lis symbol&#10;&#10;AI-generated content may be incorrect.">
            <a:extLst>
              <a:ext uri="{FF2B5EF4-FFF2-40B4-BE49-F238E27FC236}">
                <a16:creationId xmlns:a16="http://schemas.microsoft.com/office/drawing/2014/main" id="{9B32BFD7-8489-85DD-55CE-991B699FF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65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data analysis&#10;&#10;AI-generated content may be incorrect.">
            <a:extLst>
              <a:ext uri="{FF2B5EF4-FFF2-40B4-BE49-F238E27FC236}">
                <a16:creationId xmlns:a16="http://schemas.microsoft.com/office/drawing/2014/main" id="{52940993-3E02-959E-7F30-EFB4A8C05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29"/>
            <a:ext cx="12192000" cy="68543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B3BAE1-ABD6-5E6C-F69A-0DEA92C90ECF}"/>
              </a:ext>
            </a:extLst>
          </p:cNvPr>
          <p:cNvSpPr/>
          <p:nvPr/>
        </p:nvSpPr>
        <p:spPr>
          <a:xfrm>
            <a:off x="6369173" y="1759787"/>
            <a:ext cx="1549875" cy="1768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AVERAGE SERVICE TIME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F90DC9-3658-3D51-F594-F9A0D5EB578C}"/>
              </a:ext>
            </a:extLst>
          </p:cNvPr>
          <p:cNvSpPr/>
          <p:nvPr/>
        </p:nvSpPr>
        <p:spPr>
          <a:xfrm>
            <a:off x="8436635" y="1772727"/>
            <a:ext cx="1687904" cy="1639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AVERAGE WAIT TIME</a:t>
            </a:r>
          </a:p>
        </p:txBody>
      </p:sp>
    </p:spTree>
    <p:extLst>
      <p:ext uri="{BB962C8B-B14F-4D97-AF65-F5344CB8AC3E}">
        <p14:creationId xmlns:p14="http://schemas.microsoft.com/office/powerpoint/2010/main" val="1507586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B818C-3608-9C13-6EBC-55232F349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8E06C7F-CF95-5B38-99F9-6BB3D0C83E14}"/>
              </a:ext>
            </a:extLst>
          </p:cNvPr>
          <p:cNvSpPr txBox="1"/>
          <p:nvPr/>
        </p:nvSpPr>
        <p:spPr>
          <a:xfrm>
            <a:off x="0" y="140578"/>
            <a:ext cx="11999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What Is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PermitSTAT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?</a:t>
            </a:r>
            <a:endParaRPr lang="en-US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25B137-72E4-03DF-9AB2-CC927230DDDE}"/>
              </a:ext>
            </a:extLst>
          </p:cNvPr>
          <p:cNvSpPr txBox="1"/>
          <p:nvPr/>
        </p:nvSpPr>
        <p:spPr>
          <a:xfrm>
            <a:off x="0" y="713934"/>
            <a:ext cx="119993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A structured, data-driven performance management program for the City's Safety &amp; Permits processes, led by the Office of Performance &amp; Accountability.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756CCAE-7FE6-C269-A649-087B14CEE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41" y="2037915"/>
            <a:ext cx="10857917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45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05C1E-66BB-97F2-7D53-AABE0CB8A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CF1A4F4-CE9C-41C2-3850-2A15113BB08E}"/>
              </a:ext>
            </a:extLst>
          </p:cNvPr>
          <p:cNvSpPr txBox="1"/>
          <p:nvPr/>
        </p:nvSpPr>
        <p:spPr>
          <a:xfrm>
            <a:off x="0" y="140578"/>
            <a:ext cx="11999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Building the Program, Expanding the Impact</a:t>
            </a:r>
            <a:endParaRPr lang="en-US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604397-33AD-97F8-3137-CB205AA81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04" y="1039161"/>
            <a:ext cx="11077392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30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D0E3E-645A-23F7-E29E-B0AFB9D73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5920E88-C4B6-8EC5-DCE9-51F89385198A}"/>
              </a:ext>
            </a:extLst>
          </p:cNvPr>
          <p:cNvSpPr txBox="1"/>
          <p:nvPr/>
        </p:nvSpPr>
        <p:spPr>
          <a:xfrm>
            <a:off x="0" y="140578"/>
            <a:ext cx="11999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Working Group &amp; Meeting Structure</a:t>
            </a:r>
            <a:endParaRPr lang="en-US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777C27-9120-E378-6D52-CD62EAAF6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14" y="1215960"/>
            <a:ext cx="11113971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55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construction process&#10;&#10;AI-generated content may be incorrect.">
            <a:extLst>
              <a:ext uri="{FF2B5EF4-FFF2-40B4-BE49-F238E27FC236}">
                <a16:creationId xmlns:a16="http://schemas.microsoft.com/office/drawing/2014/main" id="{96C0DBA3-A9F1-5EE1-0BBF-AA4297564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1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web page&#10;&#10;AI-generated content may be incorrect.">
            <a:extLst>
              <a:ext uri="{FF2B5EF4-FFF2-40B4-BE49-F238E27FC236}">
                <a16:creationId xmlns:a16="http://schemas.microsoft.com/office/drawing/2014/main" id="{F41F6070-6117-B1D5-01C6-0363A6DEF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26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7374C-9C3E-D769-FCAD-FE1B3D298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screenshot of a web page&#10;&#10;AI-generated content may be incorrect.">
            <a:extLst>
              <a:ext uri="{FF2B5EF4-FFF2-40B4-BE49-F238E27FC236}">
                <a16:creationId xmlns:a16="http://schemas.microsoft.com/office/drawing/2014/main" id="{BA595F89-9D06-9247-D0F9-F31334437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484" cy="6858000"/>
          </a:xfrm>
        </p:spPr>
      </p:pic>
    </p:spTree>
    <p:extLst>
      <p:ext uri="{BB962C8B-B14F-4D97-AF65-F5344CB8AC3E}">
        <p14:creationId xmlns:p14="http://schemas.microsoft.com/office/powerpoint/2010/main" val="3263819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rochure with a picture of a building and a city&#10;&#10;AI-generated content may be incorrect.">
            <a:extLst>
              <a:ext uri="{FF2B5EF4-FFF2-40B4-BE49-F238E27FC236}">
                <a16:creationId xmlns:a16="http://schemas.microsoft.com/office/drawing/2014/main" id="{DA829C2B-C3EC-3FAA-BCAC-5FC27F5BC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68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74655-7D4C-AF74-3CD7-491FF3877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banner with a city skyline and a fleur-de-lis symbol&#10;&#10;AI-generated content may be incorrect.">
            <a:extLst>
              <a:ext uri="{FF2B5EF4-FFF2-40B4-BE49-F238E27FC236}">
                <a16:creationId xmlns:a16="http://schemas.microsoft.com/office/drawing/2014/main" id="{37C55540-74E3-D81D-115D-1AC823292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48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4EA774-75EA-D1E9-8FA7-6368F3D63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8" y="1840301"/>
            <a:ext cx="4865298" cy="36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1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66D1A-5CCC-10D1-DAFD-9637DF530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498" y="140578"/>
            <a:ext cx="7895004" cy="963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F06C75-FCA9-3A33-9009-F7ECBC8926E0}"/>
              </a:ext>
            </a:extLst>
          </p:cNvPr>
          <p:cNvSpPr txBox="1"/>
          <p:nvPr/>
        </p:nvSpPr>
        <p:spPr>
          <a:xfrm>
            <a:off x="2148498" y="879267"/>
            <a:ext cx="81929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805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911"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DAE7F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Department of Safety and Permits is made up of various divisions, which work collectively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DAE7F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ensure that safety standards are met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DAE7F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all construction and use of buildings and properties in the city of New Orleans.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8B503D-1A7E-95A3-4CCC-CD602B76F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854" y="1842518"/>
            <a:ext cx="6926291" cy="46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5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screen&#10;&#10;AI-generated content may be incorrect.">
            <a:extLst>
              <a:ext uri="{FF2B5EF4-FFF2-40B4-BE49-F238E27FC236}">
                <a16:creationId xmlns:a16="http://schemas.microsoft.com/office/drawing/2014/main" id="{CBC69F98-70EF-ED7D-A8E9-EEB80C5D2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33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website&#10;&#10;AI-generated content may be incorrect.">
            <a:extLst>
              <a:ext uri="{FF2B5EF4-FFF2-40B4-BE49-F238E27FC236}">
                <a16:creationId xmlns:a16="http://schemas.microsoft.com/office/drawing/2014/main" id="{9DCC3A85-6AF1-5A44-0126-D3A815847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2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A35D-7495-59E0-9AFA-B618D7AFB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E09B7B-628F-9A1F-AD8E-02213B8F7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15" y="1838528"/>
            <a:ext cx="6966908" cy="46446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898319-8CDE-7C9D-F1DD-B5F6B4E6FAA9}"/>
              </a:ext>
            </a:extLst>
          </p:cNvPr>
          <p:cNvSpPr txBox="1"/>
          <p:nvPr/>
        </p:nvSpPr>
        <p:spPr>
          <a:xfrm>
            <a:off x="0" y="140578"/>
            <a:ext cx="11999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Impact of Improved Services for Customers &amp; Council</a:t>
            </a:r>
            <a:endParaRPr lang="en-US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F39C46-C80D-E9DE-F338-B2D46B0E03C9}"/>
              </a:ext>
            </a:extLst>
          </p:cNvPr>
          <p:cNvSpPr txBox="1"/>
          <p:nvPr/>
        </p:nvSpPr>
        <p:spPr>
          <a:xfrm>
            <a:off x="0" y="713934"/>
            <a:ext cx="1199934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/>
            </a:pPr>
            <a:r>
              <a:rPr kumimoji="0" lang="en-US" sz="2100" b="0" i="1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Strengthening communication is </a:t>
            </a:r>
            <a:r>
              <a:rPr kumimoji="0" lang="en-US" sz="2100" b="1" i="1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critical for customers and the City Council </a:t>
            </a:r>
            <a:r>
              <a:rPr kumimoji="0" lang="en-US" sz="2100" b="0" i="1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— it improves the customer experience through </a:t>
            </a:r>
            <a:r>
              <a:rPr kumimoji="0" lang="en-US" sz="2100" b="1" i="1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clearer, more responsive service while reducing confusion and complaints</a:t>
            </a:r>
            <a:r>
              <a:rPr kumimoji="0" lang="en-US" sz="2100" b="0" i="1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that too often fall to Council offices to resolve.</a:t>
            </a:r>
          </a:p>
        </p:txBody>
      </p:sp>
    </p:spTree>
    <p:extLst>
      <p:ext uri="{BB962C8B-B14F-4D97-AF65-F5344CB8AC3E}">
        <p14:creationId xmlns:p14="http://schemas.microsoft.com/office/powerpoint/2010/main" val="12216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web page&#10;&#10;AI-generated content may be incorrect.">
            <a:extLst>
              <a:ext uri="{FF2B5EF4-FFF2-40B4-BE49-F238E27FC236}">
                <a16:creationId xmlns:a16="http://schemas.microsoft.com/office/drawing/2014/main" id="{FEA54A62-2B9F-1403-D4D8-BABB214A9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12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all center&#10;&#10;AI-generated content may be incorrect.">
            <a:extLst>
              <a:ext uri="{FF2B5EF4-FFF2-40B4-BE49-F238E27FC236}">
                <a16:creationId xmlns:a16="http://schemas.microsoft.com/office/drawing/2014/main" id="{611FA7B9-F1A7-4BC0-A689-5A5BDD0FF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1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dashboard&#10;&#10;AI-generated content may be incorrect.">
            <a:extLst>
              <a:ext uri="{FF2B5EF4-FFF2-40B4-BE49-F238E27FC236}">
                <a16:creationId xmlns:a16="http://schemas.microsoft.com/office/drawing/2014/main" id="{611E0CD8-2CA0-6948-12C6-27CB0121F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1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web page&#10;&#10;AI-generated content may be incorrect.">
            <a:extLst>
              <a:ext uri="{FF2B5EF4-FFF2-40B4-BE49-F238E27FC236}">
                <a16:creationId xmlns:a16="http://schemas.microsoft.com/office/drawing/2014/main" id="{80AC5634-BF9B-74A5-DA3B-575B4563A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84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F9F67E"/>
      </a:dk2>
      <a:lt2>
        <a:srgbClr val="F2F2F2"/>
      </a:lt2>
      <a:accent1>
        <a:srgbClr val="032246"/>
      </a:accent1>
      <a:accent2>
        <a:srgbClr val="7096B8"/>
      </a:accent2>
      <a:accent3>
        <a:srgbClr val="DAE7F6"/>
      </a:accent3>
      <a:accent4>
        <a:srgbClr val="AD2F01"/>
      </a:accent4>
      <a:accent5>
        <a:srgbClr val="ED7D31"/>
      </a:accent5>
      <a:accent6>
        <a:srgbClr val="FFBC76"/>
      </a:accent6>
      <a:hlink>
        <a:srgbClr val="AD2F01"/>
      </a:hlink>
      <a:folHlink>
        <a:srgbClr val="AD2F01"/>
      </a:folHlink>
    </a:clrScheme>
    <a:fontScheme name="City of New Orlea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 Presentation Style  Design Guide v2" id="{CDE6CA7A-98A5-453B-84F1-E32B9A55A310}" vid="{B06AF88C-63B8-47F8-8E05-90072E99D0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33E7D83D94204BA0AD26E89F409ED4" ma:contentTypeVersion="17" ma:contentTypeDescription="Create a new document." ma:contentTypeScope="" ma:versionID="23485a8fa95455920634de4f8744cbc7">
  <xsd:schema xmlns:xsd="http://www.w3.org/2001/XMLSchema" xmlns:xs="http://www.w3.org/2001/XMLSchema" xmlns:p="http://schemas.microsoft.com/office/2006/metadata/properties" xmlns:ns1="http://schemas.microsoft.com/sharepoint/v3" xmlns:ns2="214ecbe1-f749-4524-aaea-e619a2da4ac9" xmlns:ns3="30ce23dd-da25-4595-9d95-283011eea43a" targetNamespace="http://schemas.microsoft.com/office/2006/metadata/properties" ma:root="true" ma:fieldsID="9f245f9345bef39d4af68973dd3ca26d" ns1:_="" ns2:_="" ns3:_="">
    <xsd:import namespace="http://schemas.microsoft.com/sharepoint/v3"/>
    <xsd:import namespace="214ecbe1-f749-4524-aaea-e619a2da4ac9"/>
    <xsd:import namespace="30ce23dd-da25-4595-9d95-283011eea4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ecbe1-f749-4524-aaea-e619a2da4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bb12ba4-be90-464f-b02c-3d5a455f4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e23dd-da25-4595-9d95-283011eea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3c3766d-f614-4062-be34-95b39d40ed69}" ma:internalName="TaxCatchAll" ma:showField="CatchAllData" ma:web="30ce23dd-da25-4595-9d95-283011eea4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214ecbe1-f749-4524-aaea-e619a2da4ac9">
      <Terms xmlns="http://schemas.microsoft.com/office/infopath/2007/PartnerControls"/>
    </lcf76f155ced4ddcb4097134ff3c332f>
    <TaxCatchAll xmlns="30ce23dd-da25-4595-9d95-283011eea43a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282F36C-363F-4A5A-93B0-4A88B96E0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4ecbe1-f749-4524-aaea-e619a2da4ac9"/>
    <ds:schemaRef ds:uri="30ce23dd-da25-4595-9d95-283011eea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DF82F5-6F1F-4A2D-A2B7-394A0B4CB6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EAA085-2039-4C0B-B81A-E7AF6C901838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214ecbe1-f749-4524-aaea-e619a2da4ac9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30ce23dd-da25-4595-9d95-283011eea43a"/>
    <ds:schemaRef ds:uri="http://purl.org/dc/terms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08cbf485-1cb7-4a02-9a21-0dd9b45b9ff7}" enabled="0" method="" siteId="{08cbf485-1cb7-4a02-9a21-0dd9b45b9ff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City-of-New-Orleans-Official-PowerPoint-Template-v8 (2)</Template>
  <TotalTime>8239</TotalTime>
  <Words>130</Words>
  <Application>Microsoft Office PowerPoint</Application>
  <PresentationFormat>Widescreen</PresentationFormat>
  <Paragraphs>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Susannah E Kirby</dc:creator>
  <cp:lastModifiedBy>Ernest Legier</cp:lastModifiedBy>
  <cp:revision>12</cp:revision>
  <cp:lastPrinted>2026-04-15T20:47:09Z</cp:lastPrinted>
  <dcterms:created xsi:type="dcterms:W3CDTF">2026-04-08T16:50:25Z</dcterms:created>
  <dcterms:modified xsi:type="dcterms:W3CDTF">2026-04-28T16:12:10Z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0x0101005233E7D83D94204BA0AD26E89F409ED4</vt:lpwstr>
  </property>
  <property fmtid="{D5CDD505-2E9C-101B-9397-08002B2CF9AE}" pid="3" name="MediaServiceImageTags">
    <vt:lpwstr/>
  </property>
</Properties>
</file>