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7010400" cy="92964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BCE"/>
          </a:solidFill>
        </a:fill>
      </a:tcStyle>
    </a:wholeTbl>
    <a:band2H>
      <a:tcTxStyle/>
      <a:tcStyle>
        <a:tcBdr/>
        <a:fill>
          <a:solidFill>
            <a:srgbClr val="E6E7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1F6FB"/>
          </a:solidFill>
        </a:fill>
      </a:tcStyle>
    </a:wholeTbl>
    <a:band2H>
      <a:tcTxStyle/>
      <a:tcStyle>
        <a:tcBdr/>
        <a:fill>
          <a:solidFill>
            <a:srgbClr val="F8FAF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7D5"/>
          </a:solidFill>
        </a:fill>
      </a:tcStyle>
    </a:wholeTbl>
    <a:band2H>
      <a:tcTxStyle/>
      <a:tcStyle>
        <a:tcBdr/>
        <a:fill>
          <a:solidFill>
            <a:srgbClr val="FFF3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27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9" name="Shape 99"/>
          <p:cNvSpPr>
            <a:spLocks noGrp="1" noRot="1" noChangeAspect="1"/>
          </p:cNvSpPr>
          <p:nvPr>
            <p:ph type="sldImg"/>
          </p:nvPr>
        </p:nvSpPr>
        <p:spPr>
          <a:xfrm>
            <a:off x="406400" y="696913"/>
            <a:ext cx="6197600" cy="3486150"/>
          </a:xfrm>
          <a:prstGeom prst="rect">
            <a:avLst/>
          </a:prstGeom>
        </p:spPr>
        <p:txBody>
          <a:bodyPr lIns="93177" tIns="46589" rIns="93177" bIns="46589"/>
          <a:lstStyle/>
          <a:p>
            <a:endParaRPr/>
          </a:p>
        </p:txBody>
      </p:sp>
      <p:sp>
        <p:nvSpPr>
          <p:cNvPr id="100" name="Shape 100"/>
          <p:cNvSpPr>
            <a:spLocks noGrp="1"/>
          </p:cNvSpPr>
          <p:nvPr>
            <p:ph type="body" sz="quarter" idx="1"/>
          </p:nvPr>
        </p:nvSpPr>
        <p:spPr>
          <a:xfrm>
            <a:off x="934720" y="4415790"/>
            <a:ext cx="5140960" cy="4183380"/>
          </a:xfrm>
          <a:prstGeom prst="rect">
            <a:avLst/>
          </a:prstGeom>
        </p:spPr>
        <p:txBody>
          <a:bodyPr lIns="93177" tIns="46589" rIns="93177" bIns="46589"/>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rial"/>
      </a:defRPr>
    </a:lvl1pPr>
    <a:lvl2pPr indent="228600" latinLnBrk="0">
      <a:defRPr sz="1200">
        <a:latin typeface="+mn-lt"/>
        <a:ea typeface="+mn-ea"/>
        <a:cs typeface="+mn-cs"/>
        <a:sym typeface="Arial"/>
      </a:defRPr>
    </a:lvl2pPr>
    <a:lvl3pPr indent="457200" latinLnBrk="0">
      <a:defRPr sz="1200">
        <a:latin typeface="+mn-lt"/>
        <a:ea typeface="+mn-ea"/>
        <a:cs typeface="+mn-cs"/>
        <a:sym typeface="Arial"/>
      </a:defRPr>
    </a:lvl3pPr>
    <a:lvl4pPr indent="685800" latinLnBrk="0">
      <a:defRPr sz="1200">
        <a:latin typeface="+mn-lt"/>
        <a:ea typeface="+mn-ea"/>
        <a:cs typeface="+mn-cs"/>
        <a:sym typeface="Arial"/>
      </a:defRPr>
    </a:lvl4pPr>
    <a:lvl5pPr indent="914400" latinLnBrk="0">
      <a:defRPr sz="1200">
        <a:latin typeface="+mn-lt"/>
        <a:ea typeface="+mn-ea"/>
        <a:cs typeface="+mn-cs"/>
        <a:sym typeface="Arial"/>
      </a:defRPr>
    </a:lvl5pPr>
    <a:lvl6pPr indent="1143000" latinLnBrk="0">
      <a:defRPr sz="1200">
        <a:latin typeface="+mn-lt"/>
        <a:ea typeface="+mn-ea"/>
        <a:cs typeface="+mn-cs"/>
        <a:sym typeface="Arial"/>
      </a:defRPr>
    </a:lvl6pPr>
    <a:lvl7pPr indent="1371600" latinLnBrk="0">
      <a:defRPr sz="1200">
        <a:latin typeface="+mn-lt"/>
        <a:ea typeface="+mn-ea"/>
        <a:cs typeface="+mn-cs"/>
        <a:sym typeface="Arial"/>
      </a:defRPr>
    </a:lvl7pPr>
    <a:lvl8pPr indent="1600200" latinLnBrk="0">
      <a:defRPr sz="1200">
        <a:latin typeface="+mn-lt"/>
        <a:ea typeface="+mn-ea"/>
        <a:cs typeface="+mn-cs"/>
        <a:sym typeface="Arial"/>
      </a:defRPr>
    </a:lvl8pPr>
    <a:lvl9pPr indent="1828800" latinLnBrk="0">
      <a:defRPr sz="12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Title Text"/>
          <p:cNvSpPr txBox="1">
            <a:spLocks noGrp="1"/>
          </p:cNvSpPr>
          <p:nvPr>
            <p:ph type="title"/>
          </p:nvPr>
        </p:nvSpPr>
        <p:spPr>
          <a:xfrm>
            <a:off x="5573483" y="1521953"/>
            <a:ext cx="5999000" cy="2123659"/>
          </a:xfrm>
          <a:prstGeom prst="rect">
            <a:avLst/>
          </a:prstGeom>
        </p:spPr>
        <p:txBody>
          <a:bodyPr anchor="b"/>
          <a:lstStyle>
            <a:lvl1pPr algn="r">
              <a:defRPr sz="4000">
                <a:solidFill>
                  <a:schemeClr val="accent4"/>
                </a:solidFill>
              </a:defRPr>
            </a:lvl1pPr>
          </a:lstStyle>
          <a:p>
            <a:r>
              <a:t>Title Text</a:t>
            </a:r>
          </a:p>
        </p:txBody>
      </p:sp>
      <p:sp>
        <p:nvSpPr>
          <p:cNvPr id="15" name="Body Level One…"/>
          <p:cNvSpPr txBox="1">
            <a:spLocks noGrp="1"/>
          </p:cNvSpPr>
          <p:nvPr>
            <p:ph type="body" sz="quarter" idx="1" hasCustomPrompt="1"/>
          </p:nvPr>
        </p:nvSpPr>
        <p:spPr>
          <a:xfrm>
            <a:off x="5573483" y="5198417"/>
            <a:ext cx="5999001" cy="350562"/>
          </a:xfrm>
          <a:prstGeom prst="rect">
            <a:avLst/>
          </a:prstGeom>
        </p:spPr>
        <p:txBody>
          <a:bodyPr/>
          <a:lstStyle>
            <a:lvl1pPr marL="0" indent="0" algn="r">
              <a:spcBef>
                <a:spcPts val="1000"/>
              </a:spcBef>
              <a:buSzTx/>
              <a:buNone/>
              <a:defRPr sz="1800"/>
            </a:lvl1pPr>
            <a:lvl2pPr marL="0" indent="0" algn="r">
              <a:spcBef>
                <a:spcPts val="1000"/>
              </a:spcBef>
              <a:buSzTx/>
              <a:buNone/>
              <a:defRPr sz="1800"/>
            </a:lvl2pPr>
            <a:lvl3pPr marL="0" indent="0" algn="r">
              <a:spcBef>
                <a:spcPts val="1000"/>
              </a:spcBef>
              <a:buSzTx/>
              <a:buNone/>
              <a:defRPr sz="1800"/>
            </a:lvl3pPr>
            <a:lvl4pPr marL="0" indent="0" algn="r">
              <a:spcBef>
                <a:spcPts val="1000"/>
              </a:spcBef>
              <a:buSzTx/>
              <a:buNone/>
              <a:defRPr sz="1800"/>
            </a:lvl4pPr>
            <a:lvl5pPr marL="0" indent="0" algn="r">
              <a:spcBef>
                <a:spcPts val="1000"/>
              </a:spcBef>
              <a:buSzTx/>
              <a:buNone/>
              <a:defRPr sz="1800"/>
            </a:lvl5pPr>
          </a:lstStyle>
          <a:p>
            <a:r>
              <a:t>Date</a:t>
            </a:r>
          </a:p>
          <a:p>
            <a:pPr lvl="1"/>
            <a:endParaRPr/>
          </a:p>
          <a:p>
            <a:pPr lvl="2"/>
            <a:endParaRPr/>
          </a:p>
          <a:p>
            <a:pPr lvl="3"/>
            <a:endParaRPr/>
          </a:p>
          <a:p>
            <a:pPr lvl="4"/>
            <a:endParaRPr/>
          </a:p>
        </p:txBody>
      </p:sp>
      <p:sp>
        <p:nvSpPr>
          <p:cNvPr id="16" name="TextBox 23"/>
          <p:cNvSpPr txBox="1"/>
          <p:nvPr/>
        </p:nvSpPr>
        <p:spPr>
          <a:xfrm>
            <a:off x="5619205" y="4875064"/>
            <a:ext cx="5907559" cy="3506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lgn="r">
              <a:defRPr b="1">
                <a:latin typeface="+mn-lt"/>
                <a:ea typeface="+mn-ea"/>
                <a:cs typeface="+mn-cs"/>
                <a:sym typeface="Arial"/>
              </a:defRPr>
            </a:lvl1pPr>
          </a:lstStyle>
          <a:p>
            <a:r>
              <a:t>City of New Orleans</a:t>
            </a:r>
          </a:p>
        </p:txBody>
      </p:sp>
      <p:pic>
        <p:nvPicPr>
          <p:cNvPr id="17" name="Picture 24" descr="Picture 24"/>
          <p:cNvPicPr>
            <a:picLocks noChangeAspect="1"/>
          </p:cNvPicPr>
          <p:nvPr/>
        </p:nvPicPr>
        <p:blipFill>
          <a:blip r:embed="rId2"/>
          <a:srcRect l="28202"/>
          <a:stretch>
            <a:fillRect/>
          </a:stretch>
        </p:blipFill>
        <p:spPr>
          <a:xfrm>
            <a:off x="-1" y="0"/>
            <a:ext cx="4897519" cy="6858000"/>
          </a:xfrm>
          <a:prstGeom prst="rect">
            <a:avLst/>
          </a:prstGeom>
          <a:ln w="12700">
            <a:miter lim="400000"/>
          </a:ln>
        </p:spPr>
      </p:pic>
      <p:sp>
        <p:nvSpPr>
          <p:cNvPr id="18" name="Straight Connector 25"/>
          <p:cNvSpPr/>
          <p:nvPr/>
        </p:nvSpPr>
        <p:spPr>
          <a:xfrm>
            <a:off x="5573486" y="4760273"/>
            <a:ext cx="5999000" cy="4"/>
          </a:xfrm>
          <a:prstGeom prst="line">
            <a:avLst/>
          </a:prstGeom>
          <a:ln w="34925">
            <a:solidFill>
              <a:schemeClr val="accent4"/>
            </a:solidFill>
            <a:miter/>
          </a:ln>
        </p:spPr>
        <p:txBody>
          <a:bodyPr lIns="45718" tIns="45718" rIns="45718" bIns="45718"/>
          <a:lstStyle/>
          <a:p>
            <a:endParaRPr/>
          </a:p>
        </p:txBody>
      </p:sp>
      <p:sp>
        <p:nvSpPr>
          <p:cNvPr id="19" name="Slide Number"/>
          <p:cNvSpPr txBox="1">
            <a:spLocks noGrp="1"/>
          </p:cNvSpPr>
          <p:nvPr>
            <p:ph type="sldNum" sz="quarter" idx="2"/>
          </p:nvPr>
        </p:nvSpPr>
        <p:spPr>
          <a:xfrm>
            <a:off x="8492201" y="6242860"/>
            <a:ext cx="245399" cy="226982"/>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able of Contents">
    <p:spTree>
      <p:nvGrpSpPr>
        <p:cNvPr id="1" name=""/>
        <p:cNvGrpSpPr/>
        <p:nvPr/>
      </p:nvGrpSpPr>
      <p:grpSpPr>
        <a:xfrm>
          <a:off x="0" y="0"/>
          <a:ext cx="0" cy="0"/>
          <a:chOff x="0" y="0"/>
          <a:chExt cx="0" cy="0"/>
        </a:xfrm>
      </p:grpSpPr>
      <p:sp>
        <p:nvSpPr>
          <p:cNvPr id="26" name="Title Text"/>
          <p:cNvSpPr txBox="1">
            <a:spLocks noGrp="1"/>
          </p:cNvSpPr>
          <p:nvPr>
            <p:ph type="title"/>
          </p:nvPr>
        </p:nvSpPr>
        <p:spPr>
          <a:prstGeom prst="rect">
            <a:avLst/>
          </a:prstGeom>
        </p:spPr>
        <p:txBody>
          <a:bodyPr/>
          <a:lstStyle/>
          <a:p>
            <a:r>
              <a:t>Title Text</a:t>
            </a:r>
          </a:p>
        </p:txBody>
      </p:sp>
      <p:sp>
        <p:nvSpPr>
          <p:cNvPr id="2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35" name="Title Text"/>
          <p:cNvSpPr txBox="1">
            <a:spLocks noGrp="1"/>
          </p:cNvSpPr>
          <p:nvPr>
            <p:ph type="title"/>
          </p:nvPr>
        </p:nvSpPr>
        <p:spPr>
          <a:prstGeom prst="rect">
            <a:avLst/>
          </a:prstGeom>
        </p:spPr>
        <p:txBody>
          <a:bodyPr/>
          <a:lstStyle/>
          <a:p>
            <a:r>
              <a:t>Title Text</a:t>
            </a:r>
          </a:p>
        </p:txBody>
      </p:sp>
      <p:sp>
        <p:nvSpPr>
          <p:cNvPr id="36" name="Body Level One…"/>
          <p:cNvSpPr txBox="1">
            <a:spLocks noGrp="1"/>
          </p:cNvSpPr>
          <p:nvPr>
            <p:ph type="body" idx="1"/>
          </p:nvPr>
        </p:nvSpPr>
        <p:spPr>
          <a:xfrm>
            <a:off x="838200" y="2444899"/>
            <a:ext cx="10515600" cy="3732065"/>
          </a:xfrm>
          <a:prstGeom prst="rect">
            <a:avLst/>
          </a:prstGeom>
        </p:spPr>
        <p:txBody>
          <a:bodyPr/>
          <a:lstStyle>
            <a:lvl1pPr marL="228600" indent="-228600">
              <a:spcBef>
                <a:spcPts val="1000"/>
              </a:spcBef>
              <a:buChar char="▪"/>
            </a:lvl1pPr>
            <a:lvl2pPr marL="723900" indent="-266700">
              <a:spcBef>
                <a:spcPts val="1000"/>
              </a:spcBef>
              <a:buChar char="-"/>
            </a:lvl2pPr>
            <a:lvl3pPr marL="1234438" indent="-320038">
              <a:spcBef>
                <a:spcPts val="1000"/>
              </a:spcBef>
              <a:buChar char="▪"/>
            </a:lvl3pPr>
            <a:lvl4pPr marL="1727200" indent="-355600">
              <a:spcBef>
                <a:spcPts val="1000"/>
              </a:spcBef>
              <a:buChar char="-"/>
            </a:lvl4pPr>
            <a:lvl5pPr marL="2184400" indent="-355600">
              <a:spcBef>
                <a:spcPts val="1000"/>
              </a:spcBef>
              <a:buChar char="▪"/>
            </a:lvl5pPr>
          </a:lstStyle>
          <a:p>
            <a:r>
              <a:t>Body Level One</a:t>
            </a:r>
          </a:p>
          <a:p>
            <a:pPr lvl="1"/>
            <a:r>
              <a:t>Body Level Two</a:t>
            </a:r>
          </a:p>
          <a:p>
            <a:pPr lvl="2"/>
            <a:r>
              <a:t>Body Level Three</a:t>
            </a:r>
          </a:p>
          <a:p>
            <a:pPr lvl="3"/>
            <a:r>
              <a:t>Body Level Four</a:t>
            </a:r>
          </a:p>
          <a:p>
            <a:pPr lvl="4"/>
            <a:r>
              <a:t>Body Level Five</a:t>
            </a:r>
          </a:p>
        </p:txBody>
      </p:sp>
      <p:sp>
        <p:nvSpPr>
          <p:cNvPr id="37" name="Footer Placeholder 4"/>
          <p:cNvSpPr txBox="1"/>
          <p:nvPr/>
        </p:nvSpPr>
        <p:spPr>
          <a:xfrm>
            <a:off x="1285107" y="6425419"/>
            <a:ext cx="6822572" cy="2269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1000" b="1">
                <a:latin typeface="+mn-lt"/>
                <a:ea typeface="+mn-ea"/>
                <a:cs typeface="+mn-cs"/>
                <a:sym typeface="Arial"/>
              </a:defRPr>
            </a:lvl1pPr>
          </a:lstStyle>
          <a:p>
            <a:r>
              <a:t>City of New Orleans</a:t>
            </a:r>
          </a:p>
        </p:txBody>
      </p:sp>
      <p:sp>
        <p:nvSpPr>
          <p:cNvPr id="38" name="Straight Connector 10"/>
          <p:cNvSpPr/>
          <p:nvPr/>
        </p:nvSpPr>
        <p:spPr>
          <a:xfrm>
            <a:off x="830942" y="1835099"/>
            <a:ext cx="10530115" cy="1"/>
          </a:xfrm>
          <a:prstGeom prst="line">
            <a:avLst/>
          </a:prstGeom>
          <a:ln w="34925">
            <a:solidFill>
              <a:schemeClr val="accent4"/>
            </a:solidFill>
            <a:miter/>
          </a:ln>
        </p:spPr>
        <p:txBody>
          <a:bodyPr lIns="45718" tIns="45718" rIns="45718" bIns="45718"/>
          <a:lstStyle/>
          <a:p>
            <a:endParaRPr/>
          </a:p>
        </p:txBody>
      </p:sp>
      <p:pic>
        <p:nvPicPr>
          <p:cNvPr id="39" name="Picture 12" descr="Picture 12"/>
          <p:cNvPicPr>
            <a:picLocks noChangeAspect="1"/>
          </p:cNvPicPr>
          <p:nvPr/>
        </p:nvPicPr>
        <p:blipFill>
          <a:blip r:embed="rId2"/>
          <a:stretch>
            <a:fillRect/>
          </a:stretch>
        </p:blipFill>
        <p:spPr>
          <a:xfrm>
            <a:off x="838200" y="6356350"/>
            <a:ext cx="401187" cy="365125"/>
          </a:xfrm>
          <a:prstGeom prst="rect">
            <a:avLst/>
          </a:prstGeom>
          <a:ln w="12700">
            <a:miter lim="400000"/>
          </a:ln>
        </p:spPr>
      </p:pic>
      <p:sp>
        <p:nvSpPr>
          <p:cNvPr id="40" name="Text Placeholder 14"/>
          <p:cNvSpPr>
            <a:spLocks noGrp="1"/>
          </p:cNvSpPr>
          <p:nvPr>
            <p:ph type="body" sz="quarter" idx="21"/>
          </p:nvPr>
        </p:nvSpPr>
        <p:spPr>
          <a:xfrm>
            <a:off x="838200" y="1228238"/>
            <a:ext cx="10515600" cy="822962"/>
          </a:xfrm>
          <a:prstGeom prst="rect">
            <a:avLst/>
          </a:prstGeom>
        </p:spPr>
        <p:txBody>
          <a:bodyPr/>
          <a:lstStyle/>
          <a:p>
            <a:endParaRP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48" name="I. Section Title"/>
          <p:cNvSpPr txBox="1">
            <a:spLocks noGrp="1"/>
          </p:cNvSpPr>
          <p:nvPr>
            <p:ph type="title" hasCustomPrompt="1"/>
          </p:nvPr>
        </p:nvSpPr>
        <p:spPr>
          <a:xfrm>
            <a:off x="831850" y="1709738"/>
            <a:ext cx="10515600" cy="2852737"/>
          </a:xfrm>
          <a:prstGeom prst="rect">
            <a:avLst/>
          </a:prstGeom>
        </p:spPr>
        <p:txBody>
          <a:bodyPr anchor="b"/>
          <a:lstStyle>
            <a:lvl1pPr>
              <a:defRPr sz="6000">
                <a:solidFill>
                  <a:schemeClr val="accent4"/>
                </a:solidFill>
              </a:defRPr>
            </a:lvl1pPr>
          </a:lstStyle>
          <a:p>
            <a:r>
              <a:t>I. Section Title</a:t>
            </a:r>
          </a:p>
        </p:txBody>
      </p:sp>
      <p:sp>
        <p:nvSpPr>
          <p:cNvPr id="49" name="Slide Number"/>
          <p:cNvSpPr txBox="1">
            <a:spLocks noGrp="1"/>
          </p:cNvSpPr>
          <p:nvPr>
            <p:ph type="sldNum" sz="quarter" idx="2"/>
          </p:nvPr>
        </p:nvSpPr>
        <p:spPr>
          <a:xfrm>
            <a:off x="8492201" y="6242860"/>
            <a:ext cx="245399" cy="226982"/>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6" name="Body Level One…"/>
          <p:cNvSpPr txBox="1">
            <a:spLocks noGrp="1"/>
          </p:cNvSpPr>
          <p:nvPr>
            <p:ph type="body" sz="half" idx="1"/>
          </p:nvPr>
        </p:nvSpPr>
        <p:spPr>
          <a:xfrm>
            <a:off x="838200" y="2444899"/>
            <a:ext cx="5181600" cy="3732065"/>
          </a:xfrm>
          <a:prstGeom prst="rect">
            <a:avLst/>
          </a:prstGeom>
        </p:spPr>
        <p:txBody>
          <a:bodyPr/>
          <a:lstStyle>
            <a:lvl1pPr marL="228600" indent="-228600">
              <a:spcBef>
                <a:spcPts val="1000"/>
              </a:spcBef>
              <a:buChar char="▪"/>
            </a:lvl1pPr>
            <a:lvl2pPr marL="723900" indent="-266700">
              <a:spcBef>
                <a:spcPts val="1000"/>
              </a:spcBef>
              <a:buChar char="-"/>
            </a:lvl2pPr>
            <a:lvl3pPr marL="1234438" indent="-320038">
              <a:spcBef>
                <a:spcPts val="1000"/>
              </a:spcBef>
              <a:buChar char="▪"/>
            </a:lvl3pPr>
            <a:lvl4pPr marL="1727200" indent="-355600">
              <a:spcBef>
                <a:spcPts val="1000"/>
              </a:spcBef>
              <a:buChar char="-"/>
            </a:lvl4pPr>
            <a:lvl5pPr marL="2184400" indent="-355600">
              <a:spcBef>
                <a:spcPts val="1000"/>
              </a:spcBef>
              <a:buChar char="▪"/>
            </a:lvl5pPr>
          </a:lstStyle>
          <a:p>
            <a:r>
              <a:t>Body Level One</a:t>
            </a:r>
          </a:p>
          <a:p>
            <a:pPr lvl="1"/>
            <a:r>
              <a:t>Body Level Two</a:t>
            </a:r>
          </a:p>
          <a:p>
            <a:pPr lvl="2"/>
            <a:r>
              <a:t>Body Level Three</a:t>
            </a:r>
          </a:p>
          <a:p>
            <a:pPr lvl="3"/>
            <a:r>
              <a:t>Body Level Four</a:t>
            </a:r>
          </a:p>
          <a:p>
            <a:pPr lvl="4"/>
            <a:r>
              <a:t>Body Level Five</a:t>
            </a:r>
          </a:p>
        </p:txBody>
      </p:sp>
      <p:sp>
        <p:nvSpPr>
          <p:cNvPr id="57" name="Title Text"/>
          <p:cNvSpPr txBox="1">
            <a:spLocks noGrp="1"/>
          </p:cNvSpPr>
          <p:nvPr>
            <p:ph type="title"/>
          </p:nvPr>
        </p:nvSpPr>
        <p:spPr>
          <a:prstGeom prst="rect">
            <a:avLst/>
          </a:prstGeom>
        </p:spPr>
        <p:txBody>
          <a:bodyPr/>
          <a:lstStyle/>
          <a:p>
            <a:r>
              <a:t>Title Text</a:t>
            </a:r>
          </a:p>
        </p:txBody>
      </p:sp>
      <p:sp>
        <p:nvSpPr>
          <p:cNvPr id="58" name="Straight Connector 8"/>
          <p:cNvSpPr/>
          <p:nvPr/>
        </p:nvSpPr>
        <p:spPr>
          <a:xfrm>
            <a:off x="823686" y="1999381"/>
            <a:ext cx="10530115" cy="1"/>
          </a:xfrm>
          <a:prstGeom prst="line">
            <a:avLst/>
          </a:prstGeom>
          <a:ln w="34925">
            <a:solidFill>
              <a:schemeClr val="accent4"/>
            </a:solidFill>
            <a:miter/>
          </a:ln>
        </p:spPr>
        <p:txBody>
          <a:bodyPr lIns="45718" tIns="45718" rIns="45718" bIns="45718"/>
          <a:lstStyle/>
          <a:p>
            <a:endParaRPr/>
          </a:p>
        </p:txBody>
      </p:sp>
      <p:sp>
        <p:nvSpPr>
          <p:cNvPr id="59" name="Text Placeholder 14"/>
          <p:cNvSpPr>
            <a:spLocks noGrp="1"/>
          </p:cNvSpPr>
          <p:nvPr>
            <p:ph type="body" sz="quarter" idx="21"/>
          </p:nvPr>
        </p:nvSpPr>
        <p:spPr>
          <a:xfrm>
            <a:off x="838200" y="1092196"/>
            <a:ext cx="10515600" cy="822963"/>
          </a:xfrm>
          <a:prstGeom prst="rect">
            <a:avLst/>
          </a:prstGeom>
        </p:spPr>
        <p:txBody>
          <a:bodyPr/>
          <a:lstStyle/>
          <a:p>
            <a:endParaRPr/>
          </a:p>
        </p:txBody>
      </p:sp>
      <p:sp>
        <p:nvSpPr>
          <p:cNvPr id="60" name="Footer Placeholder 4"/>
          <p:cNvSpPr txBox="1"/>
          <p:nvPr/>
        </p:nvSpPr>
        <p:spPr>
          <a:xfrm>
            <a:off x="1285107" y="6425419"/>
            <a:ext cx="6822572" cy="2269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1000" b="1">
                <a:latin typeface="+mn-lt"/>
                <a:ea typeface="+mn-ea"/>
                <a:cs typeface="+mn-cs"/>
                <a:sym typeface="Arial"/>
              </a:defRPr>
            </a:lvl1pPr>
          </a:lstStyle>
          <a:p>
            <a:r>
              <a:t>City of New Orleans</a:t>
            </a:r>
          </a:p>
        </p:txBody>
      </p:sp>
      <p:pic>
        <p:nvPicPr>
          <p:cNvPr id="61" name="Picture 17" descr="Picture 17"/>
          <p:cNvPicPr>
            <a:picLocks noChangeAspect="1"/>
          </p:cNvPicPr>
          <p:nvPr/>
        </p:nvPicPr>
        <p:blipFill>
          <a:blip r:embed="rId2"/>
          <a:stretch>
            <a:fillRect/>
          </a:stretch>
        </p:blipFill>
        <p:spPr>
          <a:xfrm>
            <a:off x="838200" y="6356350"/>
            <a:ext cx="401187" cy="365125"/>
          </a:xfrm>
          <a:prstGeom prst="rect">
            <a:avLst/>
          </a:prstGeom>
          <a:ln w="12700">
            <a:miter lim="400000"/>
          </a:ln>
        </p:spPr>
      </p:pic>
      <p:sp>
        <p:nvSpPr>
          <p:cNvPr id="6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9" name="Body Level One…"/>
          <p:cNvSpPr txBox="1">
            <a:spLocks noGrp="1"/>
          </p:cNvSpPr>
          <p:nvPr>
            <p:ph type="body" sz="half" idx="1"/>
          </p:nvPr>
        </p:nvSpPr>
        <p:spPr>
          <a:xfrm>
            <a:off x="838200" y="2866369"/>
            <a:ext cx="5181600" cy="3310595"/>
          </a:xfrm>
          <a:prstGeom prst="rect">
            <a:avLst/>
          </a:prstGeom>
        </p:spPr>
        <p:txBody>
          <a:bodyPr/>
          <a:lstStyle>
            <a:lvl1pPr marL="228600" indent="-228600">
              <a:spcBef>
                <a:spcPts val="1000"/>
              </a:spcBef>
              <a:buChar char="▪"/>
              <a:defRPr sz="2400"/>
            </a:lvl1pPr>
            <a:lvl2pPr marL="731519" indent="-274319">
              <a:spcBef>
                <a:spcPts val="1000"/>
              </a:spcBef>
              <a:buChar char="-"/>
              <a:defRPr sz="2400"/>
            </a:lvl2pPr>
            <a:lvl3pPr marL="1219200" indent="-304800">
              <a:spcBef>
                <a:spcPts val="1000"/>
              </a:spcBef>
              <a:buChar char="▪"/>
              <a:defRPr sz="2400"/>
            </a:lvl3pPr>
            <a:lvl4pPr marL="1714500" indent="-342900">
              <a:spcBef>
                <a:spcPts val="1000"/>
              </a:spcBef>
              <a:buChar char="-"/>
              <a:defRPr sz="2400"/>
            </a:lvl4pPr>
            <a:lvl5pPr marL="2171700" indent="-342900">
              <a:spcBef>
                <a:spcPts val="1000"/>
              </a:spcBef>
              <a:buChar char="▪"/>
              <a:defRPr sz="2400"/>
            </a:lvl5pPr>
          </a:lstStyle>
          <a:p>
            <a:r>
              <a:t>Body Level One</a:t>
            </a:r>
          </a:p>
          <a:p>
            <a:pPr lvl="1"/>
            <a:r>
              <a:t>Body Level Two</a:t>
            </a:r>
          </a:p>
          <a:p>
            <a:pPr lvl="2"/>
            <a:r>
              <a:t>Body Level Three</a:t>
            </a:r>
          </a:p>
          <a:p>
            <a:pPr lvl="3"/>
            <a:r>
              <a:t>Body Level Four</a:t>
            </a:r>
          </a:p>
          <a:p>
            <a:pPr lvl="4"/>
            <a:r>
              <a:t>Body Level Five</a:t>
            </a:r>
          </a:p>
        </p:txBody>
      </p:sp>
      <p:sp>
        <p:nvSpPr>
          <p:cNvPr id="70" name="Title Text"/>
          <p:cNvSpPr txBox="1">
            <a:spLocks noGrp="1"/>
          </p:cNvSpPr>
          <p:nvPr>
            <p:ph type="title"/>
          </p:nvPr>
        </p:nvSpPr>
        <p:spPr>
          <a:prstGeom prst="rect">
            <a:avLst/>
          </a:prstGeom>
        </p:spPr>
        <p:txBody>
          <a:bodyPr/>
          <a:lstStyle/>
          <a:p>
            <a:r>
              <a:t>Title Text</a:t>
            </a:r>
          </a:p>
        </p:txBody>
      </p:sp>
      <p:sp>
        <p:nvSpPr>
          <p:cNvPr id="71" name="Straight Connector 8"/>
          <p:cNvSpPr/>
          <p:nvPr/>
        </p:nvSpPr>
        <p:spPr>
          <a:xfrm>
            <a:off x="823686" y="1999381"/>
            <a:ext cx="10530115" cy="1"/>
          </a:xfrm>
          <a:prstGeom prst="line">
            <a:avLst/>
          </a:prstGeom>
          <a:ln w="34925">
            <a:solidFill>
              <a:schemeClr val="accent4"/>
            </a:solidFill>
            <a:miter/>
          </a:ln>
        </p:spPr>
        <p:txBody>
          <a:bodyPr lIns="45718" tIns="45718" rIns="45718" bIns="45718"/>
          <a:lstStyle/>
          <a:p>
            <a:endParaRPr/>
          </a:p>
        </p:txBody>
      </p:sp>
      <p:sp>
        <p:nvSpPr>
          <p:cNvPr id="72" name="Text Placeholder 14"/>
          <p:cNvSpPr>
            <a:spLocks noGrp="1"/>
          </p:cNvSpPr>
          <p:nvPr>
            <p:ph type="body" sz="quarter" idx="21"/>
          </p:nvPr>
        </p:nvSpPr>
        <p:spPr>
          <a:xfrm>
            <a:off x="838200" y="1092196"/>
            <a:ext cx="10515600" cy="822963"/>
          </a:xfrm>
          <a:prstGeom prst="rect">
            <a:avLst/>
          </a:prstGeom>
        </p:spPr>
        <p:txBody>
          <a:bodyPr/>
          <a:lstStyle/>
          <a:p>
            <a:endParaRPr/>
          </a:p>
        </p:txBody>
      </p:sp>
      <p:sp>
        <p:nvSpPr>
          <p:cNvPr id="73" name="Text Placeholder 2"/>
          <p:cNvSpPr>
            <a:spLocks noGrp="1"/>
          </p:cNvSpPr>
          <p:nvPr>
            <p:ph type="body" sz="quarter" idx="22"/>
          </p:nvPr>
        </p:nvSpPr>
        <p:spPr>
          <a:xfrm>
            <a:off x="839787" y="2444899"/>
            <a:ext cx="5180013" cy="421471"/>
          </a:xfrm>
          <a:prstGeom prst="rect">
            <a:avLst/>
          </a:prstGeom>
          <a:solidFill>
            <a:schemeClr val="accent4"/>
          </a:solidFill>
        </p:spPr>
        <p:txBody>
          <a:bodyPr anchor="b"/>
          <a:lstStyle/>
          <a:p>
            <a:pPr marL="480059" indent="-480059" defTabSz="768095">
              <a:spcBef>
                <a:spcPts val="1000"/>
              </a:spcBef>
              <a:defRPr sz="2351"/>
            </a:pPr>
            <a:endParaRPr/>
          </a:p>
        </p:txBody>
      </p:sp>
      <p:sp>
        <p:nvSpPr>
          <p:cNvPr id="74" name="Text Placeholder 4"/>
          <p:cNvSpPr>
            <a:spLocks noGrp="1"/>
          </p:cNvSpPr>
          <p:nvPr>
            <p:ph type="body" sz="quarter" idx="23"/>
          </p:nvPr>
        </p:nvSpPr>
        <p:spPr>
          <a:xfrm>
            <a:off x="6172200" y="2444899"/>
            <a:ext cx="5183188" cy="421471"/>
          </a:xfrm>
          <a:prstGeom prst="rect">
            <a:avLst/>
          </a:prstGeom>
          <a:solidFill>
            <a:schemeClr val="accent4"/>
          </a:solidFill>
        </p:spPr>
        <p:txBody>
          <a:bodyPr anchor="b"/>
          <a:lstStyle/>
          <a:p>
            <a:pPr marL="480059" indent="-480059" defTabSz="768095">
              <a:spcBef>
                <a:spcPts val="1000"/>
              </a:spcBef>
              <a:defRPr sz="2351"/>
            </a:pPr>
            <a:endParaRPr/>
          </a:p>
        </p:txBody>
      </p:sp>
      <p:sp>
        <p:nvSpPr>
          <p:cNvPr id="75" name="Footer Placeholder 4"/>
          <p:cNvSpPr txBox="1"/>
          <p:nvPr/>
        </p:nvSpPr>
        <p:spPr>
          <a:xfrm>
            <a:off x="1285107" y="6425419"/>
            <a:ext cx="6822572" cy="2269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1000" b="1">
                <a:latin typeface="+mn-lt"/>
                <a:ea typeface="+mn-ea"/>
                <a:cs typeface="+mn-cs"/>
                <a:sym typeface="Arial"/>
              </a:defRPr>
            </a:lvl1pPr>
          </a:lstStyle>
          <a:p>
            <a:r>
              <a:t>City of New Orleans</a:t>
            </a:r>
          </a:p>
        </p:txBody>
      </p:sp>
      <p:pic>
        <p:nvPicPr>
          <p:cNvPr id="76" name="Picture 17" descr="Picture 17"/>
          <p:cNvPicPr>
            <a:picLocks noChangeAspect="1"/>
          </p:cNvPicPr>
          <p:nvPr/>
        </p:nvPicPr>
        <p:blipFill>
          <a:blip r:embed="rId2"/>
          <a:stretch>
            <a:fillRect/>
          </a:stretch>
        </p:blipFill>
        <p:spPr>
          <a:xfrm>
            <a:off x="838200" y="6356350"/>
            <a:ext cx="401187" cy="365125"/>
          </a:xfrm>
          <a:prstGeom prst="rect">
            <a:avLst/>
          </a:prstGeom>
          <a:ln w="12700">
            <a:miter lim="400000"/>
          </a:ln>
        </p:spPr>
      </p:pic>
      <p:sp>
        <p:nvSpPr>
          <p:cNvPr id="7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With Footers)">
    <p:spTree>
      <p:nvGrpSpPr>
        <p:cNvPr id="1" name=""/>
        <p:cNvGrpSpPr/>
        <p:nvPr/>
      </p:nvGrpSpPr>
      <p:grpSpPr>
        <a:xfrm>
          <a:off x="0" y="0"/>
          <a:ext cx="0" cy="0"/>
          <a:chOff x="0" y="0"/>
          <a:chExt cx="0" cy="0"/>
        </a:xfrm>
      </p:grpSpPr>
      <p:sp>
        <p:nvSpPr>
          <p:cNvPr id="84" name="Footer Placeholder 4"/>
          <p:cNvSpPr txBox="1"/>
          <p:nvPr/>
        </p:nvSpPr>
        <p:spPr>
          <a:xfrm>
            <a:off x="1285107" y="6425419"/>
            <a:ext cx="6822572" cy="2269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1000" b="1">
                <a:latin typeface="+mn-lt"/>
                <a:ea typeface="+mn-ea"/>
                <a:cs typeface="+mn-cs"/>
                <a:sym typeface="Arial"/>
              </a:defRPr>
            </a:lvl1pPr>
          </a:lstStyle>
          <a:p>
            <a:r>
              <a:t>City of New Orleans</a:t>
            </a:r>
          </a:p>
        </p:txBody>
      </p:sp>
      <p:pic>
        <p:nvPicPr>
          <p:cNvPr id="85" name="Picture 12" descr="Picture 12"/>
          <p:cNvPicPr>
            <a:picLocks noChangeAspect="1"/>
          </p:cNvPicPr>
          <p:nvPr/>
        </p:nvPicPr>
        <p:blipFill>
          <a:blip r:embed="rId2"/>
          <a:stretch>
            <a:fillRect/>
          </a:stretch>
        </p:blipFill>
        <p:spPr>
          <a:xfrm>
            <a:off x="838200" y="6356350"/>
            <a:ext cx="401187" cy="365125"/>
          </a:xfrm>
          <a:prstGeom prst="rect">
            <a:avLst/>
          </a:prstGeom>
          <a:ln w="12700">
            <a:miter lim="400000"/>
          </a:ln>
        </p:spPr>
      </p:pic>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lank (No Footer)">
    <p:spTree>
      <p:nvGrpSpPr>
        <p:cNvPr id="1" name=""/>
        <p:cNvGrpSpPr/>
        <p:nvPr/>
      </p:nvGrpSpPr>
      <p:grpSpPr>
        <a:xfrm>
          <a:off x="0" y="0"/>
          <a:ext cx="0" cy="0"/>
          <a:chOff x="0" y="0"/>
          <a:chExt cx="0" cy="0"/>
        </a:xfrm>
      </p:grpSpPr>
      <p:sp>
        <p:nvSpPr>
          <p:cNvPr id="93" name="Slide Number"/>
          <p:cNvSpPr txBox="1">
            <a:spLocks noGrp="1"/>
          </p:cNvSpPr>
          <p:nvPr>
            <p:ph type="sldNum" sz="quarter" idx="2"/>
          </p:nvPr>
        </p:nvSpPr>
        <p:spPr>
          <a:xfrm>
            <a:off x="8492201" y="6242860"/>
            <a:ext cx="245399" cy="226982"/>
          </a:xfrm>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ooter Placeholder 4"/>
          <p:cNvSpPr txBox="1"/>
          <p:nvPr/>
        </p:nvSpPr>
        <p:spPr>
          <a:xfrm>
            <a:off x="1285107" y="6425419"/>
            <a:ext cx="6822572" cy="2269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spAutoFit/>
          </a:bodyPr>
          <a:lstStyle>
            <a:lvl1pPr>
              <a:defRPr sz="1000" b="1">
                <a:latin typeface="+mn-lt"/>
                <a:ea typeface="+mn-ea"/>
                <a:cs typeface="+mn-cs"/>
                <a:sym typeface="Arial"/>
              </a:defRPr>
            </a:lvl1pPr>
          </a:lstStyle>
          <a:p>
            <a:r>
              <a:t>City of New Orleans</a:t>
            </a:r>
          </a:p>
        </p:txBody>
      </p:sp>
      <p:sp>
        <p:nvSpPr>
          <p:cNvPr id="3" name="Straight Connector 10"/>
          <p:cNvSpPr/>
          <p:nvPr/>
        </p:nvSpPr>
        <p:spPr>
          <a:xfrm>
            <a:off x="830942" y="1714194"/>
            <a:ext cx="10530115" cy="1"/>
          </a:xfrm>
          <a:prstGeom prst="line">
            <a:avLst/>
          </a:prstGeom>
          <a:ln w="34925">
            <a:solidFill>
              <a:schemeClr val="accent4"/>
            </a:solidFill>
            <a:miter/>
          </a:ln>
        </p:spPr>
        <p:txBody>
          <a:bodyPr lIns="45718" tIns="45718" rIns="45718" bIns="45718"/>
          <a:lstStyle/>
          <a:p>
            <a:endParaRPr/>
          </a:p>
        </p:txBody>
      </p:sp>
      <p:pic>
        <p:nvPicPr>
          <p:cNvPr id="4" name="Picture 12" descr="Picture 12"/>
          <p:cNvPicPr>
            <a:picLocks noChangeAspect="1"/>
          </p:cNvPicPr>
          <p:nvPr/>
        </p:nvPicPr>
        <p:blipFill>
          <a:blip r:embed="rId10"/>
          <a:stretch>
            <a:fillRect/>
          </a:stretch>
        </p:blipFill>
        <p:spPr>
          <a:xfrm>
            <a:off x="838200" y="6356350"/>
            <a:ext cx="401187" cy="365125"/>
          </a:xfrm>
          <a:prstGeom prst="rect">
            <a:avLst/>
          </a:prstGeom>
          <a:ln w="12700">
            <a:miter lim="400000"/>
          </a:ln>
        </p:spPr>
      </p:pic>
      <p:sp>
        <p:nvSpPr>
          <p:cNvPr id="5" name="Title Text"/>
          <p:cNvSpPr txBox="1">
            <a:spLocks noGrp="1"/>
          </p:cNvSpPr>
          <p:nvPr>
            <p:ph type="title"/>
          </p:nvPr>
        </p:nvSpPr>
        <p:spPr>
          <a:xfrm>
            <a:off x="838200" y="365125"/>
            <a:ext cx="10515600" cy="8601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Title Text</a:t>
            </a:r>
          </a:p>
        </p:txBody>
      </p:sp>
      <p:sp>
        <p:nvSpPr>
          <p:cNvPr id="6" name="Body Level One…"/>
          <p:cNvSpPr txBox="1">
            <a:spLocks noGrp="1"/>
          </p:cNvSpPr>
          <p:nvPr>
            <p:ph type="body" idx="1"/>
          </p:nvPr>
        </p:nvSpPr>
        <p:spPr>
          <a:xfrm>
            <a:off x="838199" y="2444899"/>
            <a:ext cx="10515601" cy="37320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11108403" y="6425421"/>
            <a:ext cx="245400" cy="226983"/>
          </a:xfrm>
          <a:prstGeom prst="rect">
            <a:avLst/>
          </a:prstGeom>
          <a:ln w="12700">
            <a:miter lim="400000"/>
          </a:ln>
        </p:spPr>
        <p:txBody>
          <a:bodyPr wrap="none" lIns="45718" tIns="45718" rIns="45718" bIns="45718" anchor="ctr">
            <a:spAutoFit/>
          </a:bodyPr>
          <a:lstStyle>
            <a:lvl1pPr algn="r">
              <a:defRPr sz="1000">
                <a:latin typeface="+mn-lt"/>
                <a:ea typeface="+mn-ea"/>
                <a:cs typeface="+mn-cs"/>
                <a:sym typeface="Aria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spd="med"/>
  <p:txStyles>
    <p:titleStyle>
      <a:lvl1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1pPr>
      <a:lvl2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2pPr>
      <a:lvl3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3pPr>
      <a:lvl4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4pPr>
      <a:lvl5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3600" b="1" i="0" u="none" strike="noStrike" cap="none" spc="0" baseline="0">
          <a:solidFill>
            <a:srgbClr val="000000"/>
          </a:solidFill>
          <a:uFillTx/>
          <a:latin typeface="+mn-lt"/>
          <a:ea typeface="+mn-ea"/>
          <a:cs typeface="+mn-cs"/>
          <a:sym typeface="Arial"/>
        </a:defRPr>
      </a:lvl9pPr>
    </p:titleStyle>
    <p:bodyStyle>
      <a:lvl1pPr marL="571500" marR="0" indent="-571500" algn="l" defTabSz="914400" rtl="0" latinLnBrk="0">
        <a:lnSpc>
          <a:spcPct val="100000"/>
        </a:lnSpc>
        <a:spcBef>
          <a:spcPts val="1200"/>
        </a:spcBef>
        <a:spcAft>
          <a:spcPts val="0"/>
        </a:spcAft>
        <a:buClrTx/>
        <a:buSzPct val="100000"/>
        <a:buFontTx/>
        <a:buAutoNum type="romanUcPeriod"/>
        <a:tabLst/>
        <a:defRPr sz="2800" b="0" i="0" u="none" strike="noStrike" cap="none" spc="0" baseline="0">
          <a:solidFill>
            <a:srgbClr val="000000"/>
          </a:solidFill>
          <a:uFillTx/>
          <a:latin typeface="+mn-lt"/>
          <a:ea typeface="+mn-ea"/>
          <a:cs typeface="+mn-cs"/>
          <a:sym typeface="Arial"/>
        </a:defRPr>
      </a:lvl1pPr>
      <a:lvl2pPr marL="1057275" marR="0" indent="-600075" algn="l" defTabSz="914400" rtl="0" latinLnBrk="0">
        <a:lnSpc>
          <a:spcPct val="100000"/>
        </a:lnSpc>
        <a:spcBef>
          <a:spcPts val="1200"/>
        </a:spcBef>
        <a:spcAft>
          <a:spcPts val="0"/>
        </a:spcAft>
        <a:buClrTx/>
        <a:buSzPct val="100000"/>
        <a:buFontTx/>
        <a:buAutoNum type="alphaUcPeriod"/>
        <a:tabLst/>
        <a:defRPr sz="2800" b="0" i="0" u="none" strike="noStrike" cap="none" spc="0" baseline="0">
          <a:solidFill>
            <a:srgbClr val="000000"/>
          </a:solidFill>
          <a:uFillTx/>
          <a:latin typeface="+mn-lt"/>
          <a:ea typeface="+mn-ea"/>
          <a:cs typeface="+mn-cs"/>
          <a:sym typeface="Arial"/>
        </a:defRPr>
      </a:lvl2pPr>
      <a:lvl3pPr marL="1634488" marR="0" indent="-720088" algn="l" defTabSz="914400" rtl="0" latinLnBrk="0">
        <a:lnSpc>
          <a:spcPct val="100000"/>
        </a:lnSpc>
        <a:spcBef>
          <a:spcPts val="1200"/>
        </a:spcBef>
        <a:spcAft>
          <a:spcPts val="0"/>
        </a:spcAft>
        <a:buClrTx/>
        <a:buSzPct val="100000"/>
        <a:buFontTx/>
        <a:buAutoNum type="romanUcPeriod"/>
        <a:tabLst/>
        <a:defRPr sz="2800" b="0" i="0" u="none" strike="noStrike" cap="none" spc="0" baseline="0">
          <a:solidFill>
            <a:srgbClr val="000000"/>
          </a:solidFill>
          <a:uFillTx/>
          <a:latin typeface="+mn-lt"/>
          <a:ea typeface="+mn-ea"/>
          <a:cs typeface="+mn-cs"/>
          <a:sym typeface="Arial"/>
        </a:defRPr>
      </a:lvl3pPr>
      <a:lvl4pPr marL="1993900" marR="0" indent="-622300" algn="l" defTabSz="914400" rtl="0" latinLnBrk="0">
        <a:lnSpc>
          <a:spcPct val="100000"/>
        </a:lnSpc>
        <a:spcBef>
          <a:spcPts val="1200"/>
        </a:spcBef>
        <a:spcAft>
          <a:spcPts val="0"/>
        </a:spcAft>
        <a:buClrTx/>
        <a:buSzPct val="100000"/>
        <a:buFontTx/>
        <a:buAutoNum type="romanUcPeriod"/>
        <a:tabLst/>
        <a:defRPr sz="2800" b="0" i="0" u="none" strike="noStrike" cap="none" spc="0" baseline="0">
          <a:solidFill>
            <a:srgbClr val="000000"/>
          </a:solidFill>
          <a:uFillTx/>
          <a:latin typeface="+mn-lt"/>
          <a:ea typeface="+mn-ea"/>
          <a:cs typeface="+mn-cs"/>
          <a:sym typeface="Arial"/>
        </a:defRPr>
      </a:lvl4pPr>
      <a:lvl5pPr marL="2451100" marR="0" indent="-622300" algn="l" defTabSz="914400" rtl="0" latinLnBrk="0">
        <a:lnSpc>
          <a:spcPct val="100000"/>
        </a:lnSpc>
        <a:spcBef>
          <a:spcPts val="1200"/>
        </a:spcBef>
        <a:spcAft>
          <a:spcPts val="0"/>
        </a:spcAft>
        <a:buClrTx/>
        <a:buSzPct val="100000"/>
        <a:buFontTx/>
        <a:buAutoNum type="romanUcPeriod"/>
        <a:tabLst/>
        <a:defRPr sz="2800" b="0" i="0" u="none" strike="noStrike" cap="none" spc="0" baseline="0">
          <a:solidFill>
            <a:srgbClr val="000000"/>
          </a:solidFill>
          <a:uFillTx/>
          <a:latin typeface="+mn-lt"/>
          <a:ea typeface="+mn-ea"/>
          <a:cs typeface="+mn-cs"/>
          <a:sym typeface="Arial"/>
        </a:defRPr>
      </a:lvl5pPr>
      <a:lvl6pPr marL="2641600" marR="0" indent="-355600" algn="l" defTabSz="914400" rtl="0" latinLnBrk="0">
        <a:lnSpc>
          <a:spcPct val="100000"/>
        </a:lnSpc>
        <a:spcBef>
          <a:spcPts val="1200"/>
        </a:spcBef>
        <a:spcAft>
          <a:spcPts val="0"/>
        </a:spcAft>
        <a:buClrTx/>
        <a:buSzPct val="100000"/>
        <a:buFontTx/>
        <a:buChar char="•"/>
        <a:tabLst/>
        <a:defRPr sz="2800" b="0" i="0" u="none" strike="noStrike" cap="none" spc="0" baseline="0">
          <a:solidFill>
            <a:srgbClr val="000000"/>
          </a:solidFill>
          <a:uFillTx/>
          <a:latin typeface="+mn-lt"/>
          <a:ea typeface="+mn-ea"/>
          <a:cs typeface="+mn-cs"/>
          <a:sym typeface="Arial"/>
        </a:defRPr>
      </a:lvl6pPr>
      <a:lvl7pPr marL="3098800" marR="0" indent="-355600" algn="l" defTabSz="914400" rtl="0" latinLnBrk="0">
        <a:lnSpc>
          <a:spcPct val="100000"/>
        </a:lnSpc>
        <a:spcBef>
          <a:spcPts val="1200"/>
        </a:spcBef>
        <a:spcAft>
          <a:spcPts val="0"/>
        </a:spcAft>
        <a:buClrTx/>
        <a:buSzPct val="100000"/>
        <a:buFontTx/>
        <a:buChar char="•"/>
        <a:tabLst/>
        <a:defRPr sz="2800" b="0" i="0" u="none" strike="noStrike" cap="none" spc="0" baseline="0">
          <a:solidFill>
            <a:srgbClr val="000000"/>
          </a:solidFill>
          <a:uFillTx/>
          <a:latin typeface="+mn-lt"/>
          <a:ea typeface="+mn-ea"/>
          <a:cs typeface="+mn-cs"/>
          <a:sym typeface="Arial"/>
        </a:defRPr>
      </a:lvl7pPr>
      <a:lvl8pPr marL="3556000" marR="0" indent="-355600" algn="l" defTabSz="914400" rtl="0" latinLnBrk="0">
        <a:lnSpc>
          <a:spcPct val="100000"/>
        </a:lnSpc>
        <a:spcBef>
          <a:spcPts val="1200"/>
        </a:spcBef>
        <a:spcAft>
          <a:spcPts val="0"/>
        </a:spcAft>
        <a:buClrTx/>
        <a:buSzPct val="100000"/>
        <a:buFontTx/>
        <a:buChar char="•"/>
        <a:tabLst/>
        <a:defRPr sz="2800" b="0" i="0" u="none" strike="noStrike" cap="none" spc="0" baseline="0">
          <a:solidFill>
            <a:srgbClr val="000000"/>
          </a:solidFill>
          <a:uFillTx/>
          <a:latin typeface="+mn-lt"/>
          <a:ea typeface="+mn-ea"/>
          <a:cs typeface="+mn-cs"/>
          <a:sym typeface="Arial"/>
        </a:defRPr>
      </a:lvl8pPr>
      <a:lvl9pPr marL="4013200" marR="0" indent="-355600" algn="l" defTabSz="914400" rtl="0" latinLnBrk="0">
        <a:lnSpc>
          <a:spcPct val="100000"/>
        </a:lnSpc>
        <a:spcBef>
          <a:spcPts val="1200"/>
        </a:spcBef>
        <a:spcAft>
          <a:spcPts val="0"/>
        </a:spcAft>
        <a:buClrTx/>
        <a:buSzPct val="100000"/>
        <a:buFontTx/>
        <a:buChar char="•"/>
        <a:tabLst/>
        <a:defRPr sz="2800" b="0" i="0" u="none" strike="noStrike" cap="none" spc="0" baseline="0">
          <a:solidFill>
            <a:srgbClr val="000000"/>
          </a:solidFill>
          <a:uFillTx/>
          <a:latin typeface="+mn-lt"/>
          <a:ea typeface="+mn-ea"/>
          <a:cs typeface="+mn-cs"/>
          <a:sym typeface="Arial"/>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itle 1"/>
          <p:cNvSpPr txBox="1">
            <a:spLocks noGrp="1"/>
          </p:cNvSpPr>
          <p:nvPr>
            <p:ph type="ctrTitle"/>
          </p:nvPr>
        </p:nvSpPr>
        <p:spPr>
          <a:xfrm>
            <a:off x="4819629" y="2367171"/>
            <a:ext cx="6791476" cy="2123658"/>
          </a:xfrm>
          <a:prstGeom prst="rect">
            <a:avLst/>
          </a:prstGeom>
        </p:spPr>
        <p:txBody>
          <a:bodyPr/>
          <a:lstStyle/>
          <a:p>
            <a:pPr defTabSz="813816">
              <a:defRPr sz="3500"/>
            </a:pPr>
            <a:r>
              <a:t>Ordinance Cal. No. 35,425</a:t>
            </a:r>
          </a:p>
          <a:p>
            <a:pPr defTabSz="813816">
              <a:defRPr sz="3500"/>
            </a:pPr>
            <a:r>
              <a:t>(By-Request)</a:t>
            </a:r>
          </a:p>
          <a:p>
            <a:pPr defTabSz="406908">
              <a:defRPr sz="2200" b="0">
                <a:solidFill>
                  <a:schemeClr val="accent5"/>
                </a:solidFill>
              </a:defRPr>
            </a:pPr>
            <a:r>
              <a:t>Transfer of Parking and Towing Enforcement from the Department of Public Works to NOPD</a:t>
            </a:r>
          </a:p>
        </p:txBody>
      </p:sp>
      <p:sp>
        <p:nvSpPr>
          <p:cNvPr id="103" name="Subtitle 2"/>
          <p:cNvSpPr txBox="1">
            <a:spLocks noGrp="1"/>
          </p:cNvSpPr>
          <p:nvPr>
            <p:ph type="subTitle" sz="quarter" idx="1"/>
          </p:nvPr>
        </p:nvSpPr>
        <p:spPr>
          <a:xfrm>
            <a:off x="5573483" y="5198417"/>
            <a:ext cx="5999002" cy="350562"/>
          </a:xfrm>
          <a:prstGeom prst="rect">
            <a:avLst/>
          </a:prstGeom>
        </p:spPr>
        <p:txBody>
          <a:bodyPr/>
          <a:lstStyle>
            <a:lvl1pPr>
              <a:lnSpc>
                <a:spcPct val="90000"/>
              </a:lnSpc>
            </a:lvl1pPr>
          </a:lstStyle>
          <a:p>
            <a:r>
              <a:t>As of April 29, 2026</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Ordinance Cal. No. 35,425 (By-Request)"/>
          <p:cNvSpPr txBox="1">
            <a:spLocks noGrp="1"/>
          </p:cNvSpPr>
          <p:nvPr>
            <p:ph type="title"/>
          </p:nvPr>
        </p:nvSpPr>
        <p:spPr>
          <a:xfrm>
            <a:off x="715074" y="805659"/>
            <a:ext cx="10515601" cy="860173"/>
          </a:xfrm>
          <a:prstGeom prst="rect">
            <a:avLst/>
          </a:prstGeom>
        </p:spPr>
        <p:txBody>
          <a:bodyPr/>
          <a:lstStyle/>
          <a:p>
            <a:r>
              <a:t>Ordinance Cal. No. 35,425 (By-Request)</a:t>
            </a:r>
          </a:p>
        </p:txBody>
      </p:sp>
      <p:sp>
        <p:nvSpPr>
          <p:cNvPr id="106" name="Slide Number"/>
          <p:cNvSpPr txBox="1">
            <a:spLocks noGrp="1"/>
          </p:cNvSpPr>
          <p:nvPr>
            <p:ph type="sldNum" sz="quarter" idx="4294967295"/>
          </p:nvPr>
        </p:nvSpPr>
        <p:spPr>
          <a:xfrm>
            <a:off x="11179026" y="6425418"/>
            <a:ext cx="174769" cy="22698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a:t>
            </a:fld>
            <a:endParaRPr/>
          </a:p>
        </p:txBody>
      </p:sp>
      <p:sp>
        <p:nvSpPr>
          <p:cNvPr id="107" name="City Council introduced Ordinance Cal. No. 35,425 (By-Request CMs Morrell and Harris) at the April 23, 2026 Council meeting to move the City’s parking and towing enforcement team to the NOPD.…"/>
          <p:cNvSpPr txBox="1">
            <a:spLocks noGrp="1"/>
          </p:cNvSpPr>
          <p:nvPr>
            <p:ph type="body" sz="half" idx="1"/>
          </p:nvPr>
        </p:nvSpPr>
        <p:spPr>
          <a:xfrm>
            <a:off x="838199" y="1956721"/>
            <a:ext cx="7383434" cy="4108740"/>
          </a:xfrm>
          <a:prstGeom prst="rect">
            <a:avLst/>
          </a:prstGeom>
        </p:spPr>
        <p:txBody>
          <a:bodyPr/>
          <a:lstStyle/>
          <a:p>
            <a:pPr marL="480059" indent="-480059" defTabSz="768094">
              <a:lnSpc>
                <a:spcPct val="90000"/>
              </a:lnSpc>
              <a:spcBef>
                <a:spcPts val="1000"/>
              </a:spcBef>
              <a:defRPr sz="2300"/>
            </a:pPr>
            <a:r>
              <a:t>City Council introduced </a:t>
            </a:r>
            <a:r>
              <a:rPr b="1"/>
              <a:t>Ordinance Cal. No. 35,425 (By-Request CMs Morrell and Harris) </a:t>
            </a:r>
            <a:r>
              <a:t>at the April 23, 2026 Council meeting</a:t>
            </a:r>
            <a:r>
              <a:rPr b="1"/>
              <a:t> </a:t>
            </a:r>
            <a:r>
              <a:t>to move the City’s parking and towing enforcement team to the NOPD.</a:t>
            </a:r>
          </a:p>
          <a:p>
            <a:pPr marL="480059" indent="-480059" defTabSz="768094">
              <a:lnSpc>
                <a:spcPct val="90000"/>
              </a:lnSpc>
              <a:spcBef>
                <a:spcPts val="1000"/>
              </a:spcBef>
              <a:defRPr sz="2300" b="1"/>
            </a:pPr>
            <a:r>
              <a:t>Law, NOPD, DPW, CAO, Performance &amp; Accountability, ITI, Finance, and Revenue</a:t>
            </a:r>
            <a:r>
              <a:rPr b="0"/>
              <a:t> have worked collaboratively with Council President Morrell’s Office to execute this instrument.</a:t>
            </a:r>
          </a:p>
          <a:p>
            <a:pPr marL="480059" indent="-480059" defTabSz="768094">
              <a:lnSpc>
                <a:spcPct val="90000"/>
              </a:lnSpc>
              <a:spcBef>
                <a:spcPts val="1000"/>
              </a:spcBef>
              <a:defRPr sz="2300"/>
            </a:pPr>
            <a:r>
              <a:t>Ordinance amends Chapters 66 and 154 of the Code of the City of New Orleans.</a:t>
            </a:r>
          </a:p>
        </p:txBody>
      </p:sp>
      <p:pic>
        <p:nvPicPr>
          <p:cNvPr id="108" name="Screenshot 2026-04-27 at 10.48.48 AM.png" descr="Screenshot 2026-04-27 at 10.48.48 AM.png"/>
          <p:cNvPicPr>
            <a:picLocks noChangeAspect="1"/>
          </p:cNvPicPr>
          <p:nvPr/>
        </p:nvPicPr>
        <p:blipFill>
          <a:blip r:embed="rId2"/>
          <a:stretch>
            <a:fillRect/>
          </a:stretch>
        </p:blipFill>
        <p:spPr>
          <a:xfrm>
            <a:off x="8256102" y="1963072"/>
            <a:ext cx="3214852" cy="4096009"/>
          </a:xfrm>
          <a:prstGeom prst="rect">
            <a:avLst/>
          </a:prstGeom>
          <a:ln w="12700">
            <a:solidFill>
              <a:srgbClr val="000000"/>
            </a:solidFill>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Overview of Ordinance 35,425 (By-Request)"/>
          <p:cNvSpPr txBox="1">
            <a:spLocks noGrp="1"/>
          </p:cNvSpPr>
          <p:nvPr>
            <p:ph type="title"/>
          </p:nvPr>
        </p:nvSpPr>
        <p:spPr>
          <a:xfrm>
            <a:off x="838200" y="923319"/>
            <a:ext cx="10515600" cy="860174"/>
          </a:xfrm>
          <a:prstGeom prst="rect">
            <a:avLst/>
          </a:prstGeom>
        </p:spPr>
        <p:txBody>
          <a:bodyPr/>
          <a:lstStyle/>
          <a:p>
            <a:r>
              <a:t>Overview of Ordinance 35,425 (By-Request)</a:t>
            </a:r>
          </a:p>
        </p:txBody>
      </p:sp>
      <p:sp>
        <p:nvSpPr>
          <p:cNvPr id="111" name="Goal: Authorize NOPD to enforce laws regarding parking and abandoned or nuisance vehicles and clarifies that NOPD has custody over impounded vehicles. Shifts responsibility from DPW to NOPD.…"/>
          <p:cNvSpPr txBox="1">
            <a:spLocks noGrp="1"/>
          </p:cNvSpPr>
          <p:nvPr>
            <p:ph type="body" idx="1"/>
          </p:nvPr>
        </p:nvSpPr>
        <p:spPr>
          <a:xfrm>
            <a:off x="838200" y="2073625"/>
            <a:ext cx="10515600" cy="4061659"/>
          </a:xfrm>
          <a:prstGeom prst="rect">
            <a:avLst/>
          </a:prstGeom>
        </p:spPr>
        <p:txBody>
          <a:bodyPr/>
          <a:lstStyle/>
          <a:p>
            <a:pPr marL="140367" indent="-140367" defTabSz="457200">
              <a:spcBef>
                <a:spcPts val="500"/>
              </a:spcBef>
              <a:buChar char="•"/>
              <a:defRPr sz="1800" b="1"/>
            </a:pPr>
            <a:r>
              <a:t>Goal: </a:t>
            </a:r>
            <a:r>
              <a:rPr b="0"/>
              <a:t>Authorize NOPD to enforce laws regarding parking and abandoned or nuisance vehicles and clarifies that NOPD has custody over impounded vehicles. Shifts responsibility from DPW to NOPD.</a:t>
            </a:r>
          </a:p>
          <a:p>
            <a:pPr marL="140367" indent="-140367" defTabSz="457200">
              <a:spcBef>
                <a:spcPts val="500"/>
              </a:spcBef>
              <a:buChar char="•"/>
              <a:defRPr sz="1800" b="1"/>
            </a:pPr>
            <a:r>
              <a:t>Responsibilities: </a:t>
            </a:r>
            <a:r>
              <a:rPr b="0"/>
              <a:t>NOPD shall be responsible for the administration and enforcement, including the removal and disposition of vehicles determined to be "abandoned" or a "nuisance" on the public streets and highways, on private property within the city, and on property owned by the City. </a:t>
            </a:r>
          </a:p>
          <a:p>
            <a:pPr marL="140367" indent="-140367" defTabSz="457200">
              <a:spcBef>
                <a:spcPts val="500"/>
              </a:spcBef>
              <a:buChar char="•"/>
              <a:defRPr sz="1800" b="1"/>
            </a:pPr>
            <a:r>
              <a:t>Private Storage/Disposition: </a:t>
            </a:r>
            <a:r>
              <a:rPr b="0"/>
              <a:t>The City may, on an annual basis, contract with private tow truck operators or towing businesses to remove, store and dispose of abandoned vehicles and nuisance vehicles. </a:t>
            </a:r>
          </a:p>
          <a:p>
            <a:pPr marL="140367" indent="-140367" defTabSz="457200">
              <a:spcBef>
                <a:spcPts val="500"/>
              </a:spcBef>
              <a:buChar char="•"/>
              <a:defRPr sz="1800" b="1"/>
            </a:pPr>
            <a:r>
              <a:t>Fee Collection: </a:t>
            </a:r>
            <a:r>
              <a:rPr b="0"/>
              <a:t>Any fees collected shall be transmitted to the Department of Finance for deposit into the general fund. All towing, storage and other such fees contained in this section shall remain consistent w/ the current schedule of prescribed rates and requirements for non-consensual towing and recovery services issued by the LA Public Service Commission.</a:t>
            </a:r>
          </a:p>
        </p:txBody>
      </p:sp>
      <p:sp>
        <p:nvSpPr>
          <p:cNvPr id="112" name="Slide Number"/>
          <p:cNvSpPr txBox="1">
            <a:spLocks noGrp="1"/>
          </p:cNvSpPr>
          <p:nvPr>
            <p:ph type="sldNum" sz="quarter" idx="4294967295"/>
          </p:nvPr>
        </p:nvSpPr>
        <p:spPr>
          <a:xfrm>
            <a:off x="11179026" y="6425418"/>
            <a:ext cx="174769" cy="22698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hallenges Ordinance 35,245 Aims to Address"/>
          <p:cNvSpPr txBox="1">
            <a:spLocks noGrp="1"/>
          </p:cNvSpPr>
          <p:nvPr>
            <p:ph type="title"/>
          </p:nvPr>
        </p:nvSpPr>
        <p:spPr>
          <a:xfrm>
            <a:off x="838200" y="593723"/>
            <a:ext cx="10515600" cy="860176"/>
          </a:xfrm>
          <a:prstGeom prst="rect">
            <a:avLst/>
          </a:prstGeom>
        </p:spPr>
        <p:txBody>
          <a:bodyPr/>
          <a:lstStyle/>
          <a:p>
            <a:r>
              <a:t>Challenges Ordinance 35,245 Aims to Address</a:t>
            </a:r>
          </a:p>
        </p:txBody>
      </p:sp>
      <p:sp>
        <p:nvSpPr>
          <p:cNvPr id="115" name="The move to shift parking and towing enforcement to NOPD addresses existing concerns re: safety, efficiency, and revenue collection.…"/>
          <p:cNvSpPr txBox="1">
            <a:spLocks noGrp="1"/>
          </p:cNvSpPr>
          <p:nvPr>
            <p:ph type="body" idx="1"/>
          </p:nvPr>
        </p:nvSpPr>
        <p:spPr>
          <a:xfrm>
            <a:off x="838200" y="1959324"/>
            <a:ext cx="10515600" cy="3960666"/>
          </a:xfrm>
          <a:prstGeom prst="rect">
            <a:avLst/>
          </a:prstGeom>
        </p:spPr>
        <p:txBody>
          <a:bodyPr/>
          <a:lstStyle/>
          <a:p>
            <a:pPr marL="185286" indent="-185286" defTabSz="603504">
              <a:spcBef>
                <a:spcPts val="600"/>
              </a:spcBef>
              <a:buChar char="•"/>
              <a:defRPr sz="2000"/>
            </a:pPr>
            <a:r>
              <a:t>The move to shift parking and towing enforcement to NOPD addresses existing concerns re: </a:t>
            </a:r>
            <a:r>
              <a:rPr b="1"/>
              <a:t>safety, efficiency, and revenue collection</a:t>
            </a:r>
            <a:r>
              <a:t>.</a:t>
            </a:r>
          </a:p>
          <a:p>
            <a:pPr marL="185286" indent="-185286" defTabSz="603504">
              <a:spcBef>
                <a:spcPts val="600"/>
              </a:spcBef>
              <a:buChar char="•"/>
              <a:defRPr sz="2000"/>
            </a:pPr>
            <a:r>
              <a:t>Existing</a:t>
            </a:r>
            <a:r>
              <a:rPr b="1"/>
              <a:t> safety concerns</a:t>
            </a:r>
            <a:r>
              <a:t> during towing and enforcement.</a:t>
            </a:r>
          </a:p>
          <a:p>
            <a:pPr marL="185286" indent="-185286" defTabSz="603504">
              <a:spcBef>
                <a:spcPts val="600"/>
              </a:spcBef>
              <a:buChar char="•"/>
              <a:defRPr sz="2000"/>
            </a:pPr>
            <a:r>
              <a:t>The shift would help with </a:t>
            </a:r>
            <a:r>
              <a:rPr b="1"/>
              <a:t>complicated cases</a:t>
            </a:r>
            <a:r>
              <a:t> (ex: refusals to move vehicles, illegal activity tied to cars, etc.) by partnering parking enforcement teams with</a:t>
            </a:r>
            <a:r>
              <a:rPr b="1"/>
              <a:t> law enforcement officers</a:t>
            </a:r>
            <a:r>
              <a:t>.</a:t>
            </a:r>
          </a:p>
          <a:p>
            <a:pPr marL="185286" indent="-185286" defTabSz="603504">
              <a:spcBef>
                <a:spcPts val="600"/>
              </a:spcBef>
              <a:buChar char="•"/>
              <a:defRPr sz="2000"/>
            </a:pPr>
            <a:r>
              <a:t>Improved coordination: moving responsibilities to NOPD allows </a:t>
            </a:r>
            <a:r>
              <a:rPr b="1"/>
              <a:t>one agency to control planning and deployment</a:t>
            </a:r>
            <a:r>
              <a:t>, especially during festivals, parades, and large-scale events. This reduces delays and confusion stemming from multiple departments coordinating.</a:t>
            </a:r>
          </a:p>
          <a:p>
            <a:pPr marL="185286" indent="-185286" defTabSz="603504">
              <a:spcBef>
                <a:spcPts val="600"/>
              </a:spcBef>
              <a:buChar char="•"/>
              <a:defRPr sz="2000"/>
            </a:pPr>
            <a:r>
              <a:t>Address </a:t>
            </a:r>
            <a:r>
              <a:rPr b="1"/>
              <a:t>unpaid parking tickets </a:t>
            </a:r>
            <a:r>
              <a:t>contributing to City’s budget shortfall.</a:t>
            </a:r>
          </a:p>
          <a:p>
            <a:pPr marL="185286" indent="-185286" defTabSz="603504">
              <a:spcBef>
                <a:spcPts val="600"/>
              </a:spcBef>
              <a:buChar char="•"/>
              <a:defRPr sz="2000"/>
            </a:pPr>
            <a:r>
              <a:t>Fewer cars </a:t>
            </a:r>
            <a:r>
              <a:rPr b="1"/>
              <a:t>blocking driveways, fire hydrants, or travel lanes; better traffic movement; and less long-term vehicle abandonment</a:t>
            </a:r>
            <a:r>
              <a:t>.</a:t>
            </a:r>
          </a:p>
        </p:txBody>
      </p:sp>
      <p:sp>
        <p:nvSpPr>
          <p:cNvPr id="116" name="Slide Number"/>
          <p:cNvSpPr txBox="1">
            <a:spLocks noGrp="1"/>
          </p:cNvSpPr>
          <p:nvPr>
            <p:ph type="sldNum" sz="quarter" idx="4294967295"/>
          </p:nvPr>
        </p:nvSpPr>
        <p:spPr>
          <a:xfrm>
            <a:off x="11179026" y="6425418"/>
            <a:ext cx="174769" cy="22698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a:p>
        </p:txBody>
      </p:sp>
      <p:sp>
        <p:nvSpPr>
          <p:cNvPr id="117" name="The goal is a more streamlined system where enforcement, towing, and policing are aligned."/>
          <p:cNvSpPr txBox="1"/>
          <p:nvPr/>
        </p:nvSpPr>
        <p:spPr>
          <a:xfrm>
            <a:off x="839059" y="1323354"/>
            <a:ext cx="11000030" cy="3875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lvl1pPr>
              <a:defRPr sz="2100" i="1">
                <a:latin typeface="+mn-lt"/>
                <a:ea typeface="+mn-ea"/>
                <a:cs typeface="+mn-cs"/>
                <a:sym typeface="Arial"/>
              </a:defRPr>
            </a:lvl1pPr>
          </a:lstStyle>
          <a:p>
            <a:r>
              <a:t>The goal is a more streamlined system where enforcement, towing, and policing are aligned.</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taffing and Structural Shift"/>
          <p:cNvSpPr txBox="1">
            <a:spLocks noGrp="1"/>
          </p:cNvSpPr>
          <p:nvPr>
            <p:ph type="title"/>
          </p:nvPr>
        </p:nvSpPr>
        <p:spPr>
          <a:xfrm>
            <a:off x="838200" y="802417"/>
            <a:ext cx="10515600" cy="860173"/>
          </a:xfrm>
          <a:prstGeom prst="rect">
            <a:avLst/>
          </a:prstGeom>
        </p:spPr>
        <p:txBody>
          <a:bodyPr/>
          <a:lstStyle/>
          <a:p>
            <a:r>
              <a:t>Ongoing Staffing and Structural Shift</a:t>
            </a:r>
          </a:p>
        </p:txBody>
      </p:sp>
      <p:sp>
        <p:nvSpPr>
          <p:cNvPr id="120" name="Slide Number"/>
          <p:cNvSpPr txBox="1">
            <a:spLocks noGrp="1"/>
          </p:cNvSpPr>
          <p:nvPr>
            <p:ph type="sldNum" sz="quarter" idx="4294967295"/>
          </p:nvPr>
        </p:nvSpPr>
        <p:spPr>
          <a:xfrm>
            <a:off x="11179026" y="6425418"/>
            <a:ext cx="174769" cy="22698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a:t>
            </a:fld>
            <a:endParaRPr/>
          </a:p>
        </p:txBody>
      </p:sp>
      <p:sp>
        <p:nvSpPr>
          <p:cNvPr id="121" name="Existing DPW parking enforcement workers would move under NOPD as civilian employees.…"/>
          <p:cNvSpPr txBox="1">
            <a:spLocks noGrp="1"/>
          </p:cNvSpPr>
          <p:nvPr>
            <p:ph type="body" idx="1"/>
          </p:nvPr>
        </p:nvSpPr>
        <p:spPr>
          <a:xfrm>
            <a:off x="838199" y="1959324"/>
            <a:ext cx="10515601" cy="3869273"/>
          </a:xfrm>
          <a:prstGeom prst="rect">
            <a:avLst/>
          </a:prstGeom>
        </p:spPr>
        <p:txBody>
          <a:bodyPr/>
          <a:lstStyle/>
          <a:p>
            <a:pPr>
              <a:lnSpc>
                <a:spcPct val="90000"/>
              </a:lnSpc>
              <a:defRPr sz="2900"/>
            </a:pPr>
            <a:r>
              <a:t>Existing DPW parking enforcement workers would move under NOPD as civilian employees.</a:t>
            </a:r>
          </a:p>
          <a:p>
            <a:pPr>
              <a:lnSpc>
                <a:spcPct val="90000"/>
              </a:lnSpc>
              <a:defRPr sz="2900"/>
            </a:pPr>
            <a:r>
              <a:t>The City is also planning to hire roughly 50 parking enforcement officers and tow drivers this summer.</a:t>
            </a:r>
          </a:p>
          <a:p>
            <a:pPr>
              <a:lnSpc>
                <a:spcPct val="90000"/>
              </a:lnSpc>
              <a:defRPr sz="2900"/>
            </a:pPr>
            <a:r>
              <a:t>DPW has agreed to integrate any employees that do not transfer to NOPD into their existing operations to make the transition as seamless as possible for impacted employees.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lide Number"/>
          <p:cNvSpPr txBox="1">
            <a:spLocks noGrp="1"/>
          </p:cNvSpPr>
          <p:nvPr>
            <p:ph type="sldNum" sz="quarter" idx="4294967295"/>
          </p:nvPr>
        </p:nvSpPr>
        <p:spPr>
          <a:xfrm>
            <a:off x="11179026" y="6425418"/>
            <a:ext cx="174769" cy="226982"/>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a:p>
        </p:txBody>
      </p:sp>
      <p:sp>
        <p:nvSpPr>
          <p:cNvPr id="124" name="Thank you! Questions?"/>
          <p:cNvSpPr txBox="1">
            <a:spLocks noGrp="1"/>
          </p:cNvSpPr>
          <p:nvPr>
            <p:ph type="body" sz="quarter" idx="1"/>
          </p:nvPr>
        </p:nvSpPr>
        <p:spPr>
          <a:xfrm>
            <a:off x="838198" y="2879544"/>
            <a:ext cx="10515604" cy="1098910"/>
          </a:xfrm>
          <a:prstGeom prst="rect">
            <a:avLst/>
          </a:prstGeom>
        </p:spPr>
        <p:txBody>
          <a:bodyPr/>
          <a:lstStyle>
            <a:lvl1pPr marL="0" indent="0" algn="ctr">
              <a:spcBef>
                <a:spcPts val="0"/>
              </a:spcBef>
              <a:buSzTx/>
              <a:buNone/>
              <a:defRPr sz="6000" b="1">
                <a:solidFill>
                  <a:schemeClr val="accent4"/>
                </a:solidFill>
              </a:defRPr>
            </a:lvl1pPr>
          </a:lstStyle>
          <a:p>
            <a:r>
              <a:t>Thank you! Questions?</a:t>
            </a:r>
          </a:p>
        </p:txBody>
      </p:sp>
      <p:sp>
        <p:nvSpPr>
          <p:cNvPr id="125" name="Cal. No. 35,425 (By-Request)"/>
          <p:cNvSpPr txBox="1">
            <a:spLocks noGrp="1"/>
          </p:cNvSpPr>
          <p:nvPr>
            <p:ph type="title"/>
          </p:nvPr>
        </p:nvSpPr>
        <p:spPr>
          <a:xfrm>
            <a:off x="838200" y="801542"/>
            <a:ext cx="10515600" cy="860173"/>
          </a:xfrm>
          <a:prstGeom prst="rect">
            <a:avLst/>
          </a:prstGeom>
        </p:spPr>
        <p:txBody>
          <a:bodyPr/>
          <a:lstStyle>
            <a:lvl1pPr>
              <a:defRPr sz="3500"/>
            </a:lvl1pPr>
          </a:lstStyle>
          <a:p>
            <a:r>
              <a:t>Cal. No. 35,425 (By-Request)</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32246"/>
      </a:accent1>
      <a:accent2>
        <a:srgbClr val="7096B8"/>
      </a:accent2>
      <a:accent3>
        <a:srgbClr val="DAE7F6"/>
      </a:accent3>
      <a:accent4>
        <a:srgbClr val="AD2F01"/>
      </a:accent4>
      <a:accent5>
        <a:srgbClr val="ED7D31"/>
      </a:accent5>
      <a:accent6>
        <a:srgbClr val="FFBC7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032246"/>
      </a:accent1>
      <a:accent2>
        <a:srgbClr val="7096B8"/>
      </a:accent2>
      <a:accent3>
        <a:srgbClr val="DAE7F6"/>
      </a:accent3>
      <a:accent4>
        <a:srgbClr val="AD2F01"/>
      </a:accent4>
      <a:accent5>
        <a:srgbClr val="ED7D31"/>
      </a:accent5>
      <a:accent6>
        <a:srgbClr val="FFBC7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TotalTime>
  <Words>547</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Helvetica</vt:lpstr>
      <vt:lpstr>Office Theme</vt:lpstr>
      <vt:lpstr>Ordinance Cal. No. 35,425 (By-Request) Transfer of Parking and Towing Enforcement from the Department of Public Works to NOPD</vt:lpstr>
      <vt:lpstr>Ordinance Cal. No. 35,425 (By-Request)</vt:lpstr>
      <vt:lpstr>Overview of Ordinance 35,425 (By-Request)</vt:lpstr>
      <vt:lpstr>Challenges Ordinance 35,245 Aims to Address</vt:lpstr>
      <vt:lpstr>Ongoing Staffing and Structural Shift</vt:lpstr>
      <vt:lpstr>Cal. No. 35,425 (By-Request)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Jonathan Wisbey</dc:creator>
  <cp:lastModifiedBy>Donna J. Johnson</cp:lastModifiedBy>
  <cp:revision>1</cp:revision>
  <cp:lastPrinted>2026-04-29T02:50:13Z</cp:lastPrinted>
  <dcterms:modified xsi:type="dcterms:W3CDTF">2026-04-29T02:52:30Z</dcterms:modified>
</cp:coreProperties>
</file>