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25"/>
  </p:notesMasterIdLst>
  <p:sldIdLst>
    <p:sldId id="283" r:id="rId6"/>
    <p:sldId id="2147478735" r:id="rId7"/>
    <p:sldId id="2147478745" r:id="rId8"/>
    <p:sldId id="2147478746" r:id="rId9"/>
    <p:sldId id="2147478744" r:id="rId10"/>
    <p:sldId id="2147478742" r:id="rId11"/>
    <p:sldId id="2145706457" r:id="rId12"/>
    <p:sldId id="2145706459" r:id="rId13"/>
    <p:sldId id="2147478738" r:id="rId14"/>
    <p:sldId id="2147478737" r:id="rId15"/>
    <p:sldId id="2147478736" r:id="rId16"/>
    <p:sldId id="262" r:id="rId17"/>
    <p:sldId id="265" r:id="rId18"/>
    <p:sldId id="277" r:id="rId19"/>
    <p:sldId id="273" r:id="rId20"/>
    <p:sldId id="270" r:id="rId21"/>
    <p:sldId id="2145706460" r:id="rId22"/>
    <p:sldId id="2147478740" r:id="rId23"/>
    <p:sldId id="214570644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5"/>
    <a:srgbClr val="0D547E"/>
    <a:srgbClr val="072C4C"/>
    <a:srgbClr val="0028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0E99E-1008-4BD3-94BD-E89E5C970083}" v="3" dt="2026-04-01T01:17:07.259"/>
    <p1510:client id="{CEB5AAA9-E0D0-471E-7130-0434C9C9BEAA}" v="3" dt="2026-04-01T19:31:10.499"/>
    <p1510:client id="{F1A6A47C-FCE2-2E65-ECC5-B27058D49A62}" v="88" dt="2026-04-01T20:19:18.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404" autoAdjust="0"/>
  </p:normalViewPr>
  <p:slideViewPr>
    <p:cSldViewPr snapToGrid="0">
      <p:cViewPr varScale="1">
        <p:scale>
          <a:sx n="39" d="100"/>
          <a:sy n="39" d="100"/>
        </p:scale>
        <p:origin x="60" y="704"/>
      </p:cViewPr>
      <p:guideLst/>
    </p:cSldViewPr>
  </p:slideViewPr>
  <p:outlineViewPr>
    <p:cViewPr>
      <p:scale>
        <a:sx n="33" d="100"/>
        <a:sy n="33" d="100"/>
      </p:scale>
      <p:origin x="0" y="-5556"/>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Total Ridership to Date by Train</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Ridership to Date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F5E8-4147-AB6E-3566D45F56E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F5E8-4147-AB6E-3566D45F56EF}"/>
              </c:ext>
            </c:extLst>
          </c:dPt>
          <c:dPt>
            <c:idx val="3"/>
            <c:invertIfNegative val="0"/>
            <c:bubble3D val="0"/>
            <c:spPr>
              <a:solidFill>
                <a:schemeClr val="tx2"/>
              </a:solidFill>
              <a:ln>
                <a:noFill/>
              </a:ln>
              <a:effectLst/>
            </c:spPr>
            <c:extLst>
              <c:ext xmlns:c16="http://schemas.microsoft.com/office/drawing/2014/chart" uri="{C3380CC4-5D6E-409C-BE32-E72D297353CC}">
                <c16:uniqueId val="{00000003-F5E8-4147-AB6E-3566D45F56EF}"/>
              </c:ext>
            </c:extLst>
          </c:dPt>
          <c:cat>
            <c:strRef>
              <c:f>Sheet1!$A$2:$A$5</c:f>
              <c:strCache>
                <c:ptCount val="4"/>
                <c:pt idx="0">
                  <c:v>Train 23 
Departs Mobile 
6:30 AM</c:v>
                </c:pt>
                <c:pt idx="1">
                  <c:v>Train 24
Departs NOLA
7:35 AM</c:v>
                </c:pt>
                <c:pt idx="2">
                  <c:v>Train 25
Departs Mobile
4:30 PM</c:v>
                </c:pt>
                <c:pt idx="3">
                  <c:v>Train 26
Departs NOLA
5:31 PM</c:v>
                </c:pt>
              </c:strCache>
            </c:strRef>
          </c:cat>
          <c:val>
            <c:numRef>
              <c:f>Sheet1!$B$2:$B$5</c:f>
              <c:numCache>
                <c:formatCode>General</c:formatCode>
                <c:ptCount val="4"/>
                <c:pt idx="0">
                  <c:v>27178</c:v>
                </c:pt>
                <c:pt idx="1">
                  <c:v>20551</c:v>
                </c:pt>
                <c:pt idx="2">
                  <c:v>18444</c:v>
                </c:pt>
                <c:pt idx="3">
                  <c:v>25329</c:v>
                </c:pt>
              </c:numCache>
            </c:numRef>
          </c:val>
          <c:extLst>
            <c:ext xmlns:c16="http://schemas.microsoft.com/office/drawing/2014/chart" uri="{C3380CC4-5D6E-409C-BE32-E72D297353CC}">
              <c16:uniqueId val="{00000000-F5E8-4147-AB6E-3566D45F56EF}"/>
            </c:ext>
          </c:extLst>
        </c:ser>
        <c:dLbls>
          <c:showLegendKey val="0"/>
          <c:showVal val="0"/>
          <c:showCatName val="0"/>
          <c:showSerName val="0"/>
          <c:showPercent val="0"/>
          <c:showBubbleSize val="0"/>
        </c:dLbls>
        <c:gapWidth val="50"/>
        <c:overlap val="-35"/>
        <c:axId val="660510712"/>
        <c:axId val="660511072"/>
      </c:barChart>
      <c:catAx>
        <c:axId val="66051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511072"/>
        <c:crosses val="autoZero"/>
        <c:auto val="1"/>
        <c:lblAlgn val="ctr"/>
        <c:lblOffset val="100"/>
        <c:noMultiLvlLbl val="0"/>
      </c:catAx>
      <c:valAx>
        <c:axId val="66051107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Total Passengers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510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On-Time Performance</a:t>
            </a:r>
            <a:r>
              <a:rPr lang="en-US" sz="1600" baseline="0"/>
              <a:t> Metrics</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Ridership to Date</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FA29-4F9A-882A-E2AFB241AD0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7-FA29-4F9A-882A-E2AFB241AD07}"/>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FA29-4F9A-882A-E2AFB241AD07}"/>
              </c:ext>
            </c:extLst>
          </c:dPt>
          <c:cat>
            <c:strRef>
              <c:f>Sheet1!$A$2:$A$4</c:f>
              <c:strCache>
                <c:ptCount val="3"/>
                <c:pt idx="0">
                  <c:v>Customer On-Time Performance (COTP)</c:v>
                </c:pt>
                <c:pt idx="1">
                  <c:v>On-Time Initial Terminal Departure (ITD)</c:v>
                </c:pt>
                <c:pt idx="2">
                  <c:v>On-Time Endpoint Arrival</c:v>
                </c:pt>
              </c:strCache>
            </c:strRef>
          </c:cat>
          <c:val>
            <c:numRef>
              <c:f>Sheet1!$B$2:$B$4</c:f>
              <c:numCache>
                <c:formatCode>0%</c:formatCode>
                <c:ptCount val="3"/>
                <c:pt idx="0">
                  <c:v>0.86</c:v>
                </c:pt>
                <c:pt idx="1">
                  <c:v>0.97</c:v>
                </c:pt>
                <c:pt idx="2">
                  <c:v>0.85</c:v>
                </c:pt>
              </c:numCache>
            </c:numRef>
          </c:val>
          <c:extLst>
            <c:ext xmlns:c16="http://schemas.microsoft.com/office/drawing/2014/chart" uri="{C3380CC4-5D6E-409C-BE32-E72D297353CC}">
              <c16:uniqueId val="{00000006-FA29-4F9A-882A-E2AFB241AD07}"/>
            </c:ext>
          </c:extLst>
        </c:ser>
        <c:dLbls>
          <c:showLegendKey val="0"/>
          <c:showVal val="0"/>
          <c:showCatName val="0"/>
          <c:showSerName val="0"/>
          <c:showPercent val="0"/>
          <c:showBubbleSize val="0"/>
        </c:dLbls>
        <c:gapWidth val="50"/>
        <c:overlap val="-35"/>
        <c:axId val="660510712"/>
        <c:axId val="660511072"/>
      </c:barChart>
      <c:catAx>
        <c:axId val="66051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511072"/>
        <c:crosses val="autoZero"/>
        <c:auto val="1"/>
        <c:lblAlgn val="ctr"/>
        <c:lblOffset val="100"/>
        <c:noMultiLvlLbl val="0"/>
      </c:catAx>
      <c:valAx>
        <c:axId val="66051107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510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a:t>Load Factor by Day of the Week (Coach)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Peak Load Factor</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D1F-4CB5-A9B5-258A687EFBFD}"/>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FD1F-4CB5-A9B5-258A687EFBFD}"/>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FD1F-4CB5-A9B5-258A687EFBFD}"/>
              </c:ext>
            </c:extLst>
          </c:dPt>
          <c:cat>
            <c:strRef>
              <c:f>Sheet1!$A$2:$A$8</c:f>
              <c:strCache>
                <c:ptCount val="7"/>
                <c:pt idx="0">
                  <c:v>Monday</c:v>
                </c:pt>
                <c:pt idx="1">
                  <c:v>Tuesday</c:v>
                </c:pt>
                <c:pt idx="2">
                  <c:v>Wednesday</c:v>
                </c:pt>
                <c:pt idx="3">
                  <c:v>Thursday</c:v>
                </c:pt>
                <c:pt idx="4">
                  <c:v>Friday</c:v>
                </c:pt>
                <c:pt idx="5">
                  <c:v>Saturday</c:v>
                </c:pt>
                <c:pt idx="6">
                  <c:v>Sunday</c:v>
                </c:pt>
              </c:strCache>
            </c:strRef>
          </c:cat>
          <c:val>
            <c:numRef>
              <c:f>Sheet1!$B$2:$B$8</c:f>
              <c:numCache>
                <c:formatCode>0.00%</c:formatCode>
                <c:ptCount val="7"/>
                <c:pt idx="0">
                  <c:v>0.60799999999999998</c:v>
                </c:pt>
                <c:pt idx="1">
                  <c:v>0.57899999999999996</c:v>
                </c:pt>
                <c:pt idx="2">
                  <c:v>0.58499999999999996</c:v>
                </c:pt>
                <c:pt idx="3">
                  <c:v>0.58799999999999997</c:v>
                </c:pt>
                <c:pt idx="4">
                  <c:v>0.69699999999999995</c:v>
                </c:pt>
                <c:pt idx="5">
                  <c:v>0.86299999999999999</c:v>
                </c:pt>
                <c:pt idx="6">
                  <c:v>0.78700000000000003</c:v>
                </c:pt>
              </c:numCache>
            </c:numRef>
          </c:val>
          <c:extLst>
            <c:ext xmlns:c16="http://schemas.microsoft.com/office/drawing/2014/chart" uri="{C3380CC4-5D6E-409C-BE32-E72D297353CC}">
              <c16:uniqueId val="{00000006-FD1F-4CB5-A9B5-258A687EFBFD}"/>
            </c:ext>
          </c:extLst>
        </c:ser>
        <c:dLbls>
          <c:showLegendKey val="0"/>
          <c:showVal val="0"/>
          <c:showCatName val="0"/>
          <c:showSerName val="0"/>
          <c:showPercent val="0"/>
          <c:showBubbleSize val="0"/>
        </c:dLbls>
        <c:gapWidth val="50"/>
        <c:axId val="660510712"/>
        <c:axId val="660511072"/>
      </c:barChart>
      <c:lineChart>
        <c:grouping val="standard"/>
        <c:varyColors val="0"/>
        <c:ser>
          <c:idx val="1"/>
          <c:order val="1"/>
          <c:tx>
            <c:strRef>
              <c:f>Sheet1!$C$1</c:f>
              <c:strCache>
                <c:ptCount val="1"/>
                <c:pt idx="0">
                  <c:v>Average Load Factor</c:v>
                </c:pt>
              </c:strCache>
            </c:strRef>
          </c:tx>
          <c:spPr>
            <a:ln w="28575" cap="rnd">
              <a:solidFill>
                <a:schemeClr val="accent4"/>
              </a:solidFill>
              <a:round/>
            </a:ln>
            <a:effectLst/>
          </c:spPr>
          <c:marker>
            <c:symbol val="none"/>
          </c:marker>
          <c:cat>
            <c:strRef>
              <c:f>Sheet1!$A$2:$A$8</c:f>
              <c:strCache>
                <c:ptCount val="7"/>
                <c:pt idx="0">
                  <c:v>Monday</c:v>
                </c:pt>
                <c:pt idx="1">
                  <c:v>Tuesday</c:v>
                </c:pt>
                <c:pt idx="2">
                  <c:v>Wednesday</c:v>
                </c:pt>
                <c:pt idx="3">
                  <c:v>Thursday</c:v>
                </c:pt>
                <c:pt idx="4">
                  <c:v>Friday</c:v>
                </c:pt>
                <c:pt idx="5">
                  <c:v>Saturday</c:v>
                </c:pt>
                <c:pt idx="6">
                  <c:v>Sunday</c:v>
                </c:pt>
              </c:strCache>
            </c:strRef>
          </c:cat>
          <c:val>
            <c:numRef>
              <c:f>Sheet1!$C$2:$C$8</c:f>
              <c:numCache>
                <c:formatCode>0.00%</c:formatCode>
                <c:ptCount val="7"/>
                <c:pt idx="0">
                  <c:v>0.52400000000000002</c:v>
                </c:pt>
                <c:pt idx="1">
                  <c:v>0.48699999999999999</c:v>
                </c:pt>
                <c:pt idx="2">
                  <c:v>0.47199999999999998</c:v>
                </c:pt>
                <c:pt idx="3">
                  <c:v>0.48499999999999999</c:v>
                </c:pt>
                <c:pt idx="4">
                  <c:v>0.6</c:v>
                </c:pt>
                <c:pt idx="5">
                  <c:v>0.77200000000000002</c:v>
                </c:pt>
                <c:pt idx="6">
                  <c:v>0.67500000000000004</c:v>
                </c:pt>
              </c:numCache>
            </c:numRef>
          </c:val>
          <c:smooth val="1"/>
          <c:extLst>
            <c:ext xmlns:c16="http://schemas.microsoft.com/office/drawing/2014/chart" uri="{C3380CC4-5D6E-409C-BE32-E72D297353CC}">
              <c16:uniqueId val="{00000007-FD1F-4CB5-A9B5-258A687EFBFD}"/>
            </c:ext>
          </c:extLst>
        </c:ser>
        <c:dLbls>
          <c:showLegendKey val="0"/>
          <c:showVal val="0"/>
          <c:showCatName val="0"/>
          <c:showSerName val="0"/>
          <c:showPercent val="0"/>
          <c:showBubbleSize val="0"/>
        </c:dLbls>
        <c:marker val="1"/>
        <c:smooth val="0"/>
        <c:axId val="660510712"/>
        <c:axId val="660511072"/>
      </c:lineChart>
      <c:catAx>
        <c:axId val="66051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511072"/>
        <c:crosses val="autoZero"/>
        <c:auto val="1"/>
        <c:lblAlgn val="ctr"/>
        <c:lblOffset val="100"/>
        <c:noMultiLvlLbl val="0"/>
      </c:catAx>
      <c:valAx>
        <c:axId val="6605110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510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Riders</a:t>
            </a:r>
            <a:r>
              <a:rPr lang="en-US" sz="1600" baseline="0"/>
              <a:t> On / Riders Off </a:t>
            </a:r>
            <a:r>
              <a:rPr lang="en-US" sz="1600"/>
              <a:t>to Date by Station</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Riders On</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61C4-5A48-8F53-EC54DC2C2210}"/>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82CD-4BA0-A0C2-4787E730D6A3}"/>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5-61C4-5A48-8F53-EC54DC2C2210}"/>
              </c:ext>
            </c:extLst>
          </c:dPt>
          <c:cat>
            <c:strRef>
              <c:f>Sheet1!$A$2:$A$7</c:f>
              <c:strCache>
                <c:ptCount val="6"/>
                <c:pt idx="0">
                  <c:v>New Orleans</c:v>
                </c:pt>
                <c:pt idx="1">
                  <c:v>Mobile</c:v>
                </c:pt>
                <c:pt idx="2">
                  <c:v>Biloxi</c:v>
                </c:pt>
                <c:pt idx="3">
                  <c:v>Bay Saint Louis</c:v>
                </c:pt>
                <c:pt idx="4">
                  <c:v>Gulfport</c:v>
                </c:pt>
                <c:pt idx="5">
                  <c:v>Pascagoula</c:v>
                </c:pt>
              </c:strCache>
            </c:strRef>
          </c:cat>
          <c:val>
            <c:numRef>
              <c:f>Sheet1!$B$2:$B$7</c:f>
              <c:numCache>
                <c:formatCode>#,##0</c:formatCode>
                <c:ptCount val="6"/>
                <c:pt idx="0">
                  <c:v>41764</c:v>
                </c:pt>
                <c:pt idx="1">
                  <c:v>29049</c:v>
                </c:pt>
                <c:pt idx="2">
                  <c:v>7403</c:v>
                </c:pt>
                <c:pt idx="3">
                  <c:v>5182</c:v>
                </c:pt>
                <c:pt idx="4">
                  <c:v>5170</c:v>
                </c:pt>
                <c:pt idx="5">
                  <c:v>2934</c:v>
                </c:pt>
              </c:numCache>
            </c:numRef>
          </c:val>
          <c:extLst>
            <c:ext xmlns:c16="http://schemas.microsoft.com/office/drawing/2014/chart" uri="{C3380CC4-5D6E-409C-BE32-E72D297353CC}">
              <c16:uniqueId val="{00000006-82CD-4BA0-A0C2-4787E730D6A3}"/>
            </c:ext>
          </c:extLst>
        </c:ser>
        <c:ser>
          <c:idx val="1"/>
          <c:order val="1"/>
          <c:tx>
            <c:strRef>
              <c:f>Sheet1!$C$1</c:f>
              <c:strCache>
                <c:ptCount val="1"/>
                <c:pt idx="0">
                  <c:v>Riders Off</c:v>
                </c:pt>
              </c:strCache>
            </c:strRef>
          </c:tx>
          <c:spPr>
            <a:solidFill>
              <a:schemeClr val="accent2"/>
            </a:solidFill>
            <a:ln>
              <a:noFill/>
            </a:ln>
            <a:effectLst/>
          </c:spPr>
          <c:invertIfNegative val="0"/>
          <c:cat>
            <c:strRef>
              <c:f>Sheet1!$A$2:$A$7</c:f>
              <c:strCache>
                <c:ptCount val="6"/>
                <c:pt idx="0">
                  <c:v>New Orleans</c:v>
                </c:pt>
                <c:pt idx="1">
                  <c:v>Mobile</c:v>
                </c:pt>
                <c:pt idx="2">
                  <c:v>Biloxi</c:v>
                </c:pt>
                <c:pt idx="3">
                  <c:v>Bay Saint Louis</c:v>
                </c:pt>
                <c:pt idx="4">
                  <c:v>Gulfport</c:v>
                </c:pt>
                <c:pt idx="5">
                  <c:v>Pascagoula</c:v>
                </c:pt>
              </c:strCache>
            </c:strRef>
          </c:cat>
          <c:val>
            <c:numRef>
              <c:f>Sheet1!$C$2:$C$7</c:f>
              <c:numCache>
                <c:formatCode>#,##0</c:formatCode>
                <c:ptCount val="6"/>
                <c:pt idx="0">
                  <c:v>41758</c:v>
                </c:pt>
                <c:pt idx="1">
                  <c:v>29338</c:v>
                </c:pt>
                <c:pt idx="2">
                  <c:v>7369</c:v>
                </c:pt>
                <c:pt idx="3">
                  <c:v>5158</c:v>
                </c:pt>
                <c:pt idx="4">
                  <c:v>5063</c:v>
                </c:pt>
                <c:pt idx="5">
                  <c:v>2816</c:v>
                </c:pt>
              </c:numCache>
            </c:numRef>
          </c:val>
          <c:extLst>
            <c:ext xmlns:c16="http://schemas.microsoft.com/office/drawing/2014/chart" uri="{C3380CC4-5D6E-409C-BE32-E72D297353CC}">
              <c16:uniqueId val="{00000007-82CD-4BA0-A0C2-4787E730D6A3}"/>
            </c:ext>
          </c:extLst>
        </c:ser>
        <c:dLbls>
          <c:showLegendKey val="0"/>
          <c:showVal val="0"/>
          <c:showCatName val="0"/>
          <c:showSerName val="0"/>
          <c:showPercent val="0"/>
          <c:showBubbleSize val="0"/>
        </c:dLbls>
        <c:gapWidth val="50"/>
        <c:overlap val="100"/>
        <c:axId val="660510712"/>
        <c:axId val="660511072"/>
      </c:barChart>
      <c:catAx>
        <c:axId val="66051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511072"/>
        <c:crosses val="autoZero"/>
        <c:auto val="1"/>
        <c:lblAlgn val="ctr"/>
        <c:lblOffset val="100"/>
        <c:noMultiLvlLbl val="0"/>
      </c:catAx>
      <c:valAx>
        <c:axId val="66051107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Total Passengers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5107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21835-9D79-2F42-8393-39A8B84ACBF6}"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91046-F46F-2346-85ED-DE687D7B54C5}" type="slidenum">
              <a:rPr lang="en-US" smtClean="0"/>
              <a:t>‹#›</a:t>
            </a:fld>
            <a:endParaRPr lang="en-US"/>
          </a:p>
        </p:txBody>
      </p:sp>
    </p:spTree>
    <p:extLst>
      <p:ext uri="{BB962C8B-B14F-4D97-AF65-F5344CB8AC3E}">
        <p14:creationId xmlns:p14="http://schemas.microsoft.com/office/powerpoint/2010/main" val="4544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6E26C2-F38F-7F4D-BF7A-564766156325}" type="slidenum">
              <a:rPr lang="en-US" smtClean="0"/>
              <a:pPr/>
              <a:t>7</a:t>
            </a:fld>
            <a:endParaRPr lang="en-US"/>
          </a:p>
        </p:txBody>
      </p:sp>
    </p:spTree>
    <p:extLst>
      <p:ext uri="{BB962C8B-B14F-4D97-AF65-F5344CB8AC3E}">
        <p14:creationId xmlns:p14="http://schemas.microsoft.com/office/powerpoint/2010/main" val="208345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6E26C2-F38F-7F4D-BF7A-564766156325}" type="slidenum">
              <a:rPr lang="en-US" smtClean="0"/>
              <a:pPr/>
              <a:t>8</a:t>
            </a:fld>
            <a:endParaRPr lang="en-US"/>
          </a:p>
        </p:txBody>
      </p:sp>
    </p:spTree>
    <p:extLst>
      <p:ext uri="{BB962C8B-B14F-4D97-AF65-F5344CB8AC3E}">
        <p14:creationId xmlns:p14="http://schemas.microsoft.com/office/powerpoint/2010/main" val="2053979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r>
              <a:rPr lang="en-US" sz="2400">
                <a:latin typeface="Arial" panose="020B0604020202020204" pitchFamily="34" charset="0"/>
                <a:cs typeface="Arial" panose="020B0604020202020204" pitchFamily="34" charset="0"/>
              </a:rPr>
              <a:t>Station Improvement Projects at Pascagoula, Biloxi, Gulfport, and Bay Saint Louis. </a:t>
            </a:r>
          </a:p>
          <a:p>
            <a:pPr marL="903994" lvl="1" indent="-342900"/>
            <a:r>
              <a:rPr lang="en-US" sz="1855">
                <a:latin typeface="Arial" panose="020B0604020202020204" pitchFamily="34" charset="0"/>
                <a:cs typeface="Arial" panose="020B0604020202020204" pitchFamily="34" charset="0"/>
              </a:rPr>
              <a:t>Status: Award expected in January; Construction to begin Summer 2026</a:t>
            </a:r>
          </a:p>
          <a:p>
            <a:pPr marL="342900" indent="-342900"/>
            <a:r>
              <a:rPr lang="en-US" sz="2400">
                <a:latin typeface="Arial" panose="020B0604020202020204" pitchFamily="34" charset="0"/>
                <a:cs typeface="Arial" panose="020B0604020202020204" pitchFamily="34" charset="0"/>
              </a:rPr>
              <a:t>Preliminary engineering efforts are progressing for six CSX-sponsored projects: </a:t>
            </a:r>
          </a:p>
          <a:p>
            <a:pPr marL="903994" lvl="1" indent="-342900"/>
            <a:r>
              <a:rPr lang="en-US" sz="1855">
                <a:latin typeface="Arial" panose="020B0604020202020204" pitchFamily="34" charset="0"/>
                <a:cs typeface="Arial" panose="020B0604020202020204" pitchFamily="34" charset="0"/>
              </a:rPr>
              <a:t>Gentilly Bypass, Claiborne Siding Extension, Beauvoir Siding Extension, Orange Grove Siding Extension, Theodore Power Turnouts and the Brookley to Mobile Siding Extension. </a:t>
            </a:r>
          </a:p>
          <a:p>
            <a:pPr marL="342900" indent="-342900"/>
            <a:r>
              <a:rPr lang="en-US" sz="2400">
                <a:latin typeface="Arial" panose="020B0604020202020204" pitchFamily="34" charset="0"/>
                <a:cs typeface="Arial" panose="020B0604020202020204" pitchFamily="34" charset="0"/>
              </a:rPr>
              <a:t>Agreement negotiations are actively advancing for Port of Mobile, Norfolk Southern, and Mississippi DOT sponsored projects.</a:t>
            </a:r>
          </a:p>
          <a:p>
            <a:pPr marL="342900" indent="-342900"/>
            <a:endParaRPr lang="en-US" sz="2400">
              <a:latin typeface="Arial" panose="020B0604020202020204" pitchFamily="34" charset="0"/>
              <a:cs typeface="Arial" panose="020B0604020202020204" pitchFamily="34" charset="0"/>
            </a:endParaRPr>
          </a:p>
          <a:p>
            <a:pPr marL="342900" indent="-342900"/>
            <a:endParaRPr lang="en-US" sz="240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86D91046-F46F-2346-85ED-DE687D7B54C5}" type="slidenum">
              <a:rPr lang="en-US" smtClean="0"/>
              <a:t>16</a:t>
            </a:fld>
            <a:endParaRPr lang="en-US"/>
          </a:p>
        </p:txBody>
      </p:sp>
    </p:spTree>
    <p:extLst>
      <p:ext uri="{BB962C8B-B14F-4D97-AF65-F5344CB8AC3E}">
        <p14:creationId xmlns:p14="http://schemas.microsoft.com/office/powerpoint/2010/main" val="199346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6E26C2-F38F-7F4D-BF7A-564766156325}" type="slidenum">
              <a:rPr lang="en-US" smtClean="0"/>
              <a:pPr/>
              <a:t>17</a:t>
            </a:fld>
            <a:endParaRPr lang="en-US"/>
          </a:p>
        </p:txBody>
      </p:sp>
    </p:spTree>
    <p:extLst>
      <p:ext uri="{BB962C8B-B14F-4D97-AF65-F5344CB8AC3E}">
        <p14:creationId xmlns:p14="http://schemas.microsoft.com/office/powerpoint/2010/main" val="1526382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1" y="1851806"/>
            <a:ext cx="9023616" cy="1405843"/>
          </a:xfrm>
        </p:spPr>
        <p:txBody>
          <a:bodyPr/>
          <a:lstStyle>
            <a:lvl1pPr>
              <a:lnSpc>
                <a:spcPct val="80000"/>
              </a:lnSpc>
              <a:defRPr sz="4909" b="1" cap="none" baseline="0">
                <a:solidFill>
                  <a:schemeClr val="bg1"/>
                </a:solidFill>
                <a:latin typeface="Arial Black" panose="020B0A04020102020204" pitchFamily="34" charset="0"/>
                <a:cs typeface="Arial" panose="020B0604020202020204" pitchFamily="34" charset="0"/>
              </a:defRPr>
            </a:lvl1pPr>
          </a:lstStyle>
          <a:p>
            <a:r>
              <a:rPr lang="en-US"/>
              <a:t>Click to Edit Presentation Title</a:t>
            </a:r>
          </a:p>
        </p:txBody>
      </p:sp>
      <p:pic>
        <p:nvPicPr>
          <p:cNvPr id="5" name="Picture 4" descr="Amtrak_whit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4401" y="703416"/>
            <a:ext cx="3907569" cy="361375"/>
          </a:xfrm>
          <a:prstGeom prst="rect">
            <a:avLst/>
          </a:prstGeom>
        </p:spPr>
      </p:pic>
      <p:cxnSp>
        <p:nvCxnSpPr>
          <p:cNvPr id="8" name="Straight Connector 7"/>
          <p:cNvCxnSpPr>
            <a:cxnSpLocks/>
          </p:cNvCxnSpPr>
          <p:nvPr userDrawn="1"/>
        </p:nvCxnSpPr>
        <p:spPr>
          <a:xfrm flipV="1">
            <a:off x="-153238" y="5602639"/>
            <a:ext cx="11981868" cy="549473"/>
          </a:xfrm>
          <a:prstGeom prst="line">
            <a:avLst/>
          </a:prstGeom>
          <a:ln w="825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cxnSpLocks/>
          </p:cNvCxnSpPr>
          <p:nvPr userDrawn="1"/>
        </p:nvCxnSpPr>
        <p:spPr>
          <a:xfrm>
            <a:off x="9502588" y="-155864"/>
            <a:ext cx="2326042" cy="5758503"/>
          </a:xfrm>
          <a:prstGeom prst="line">
            <a:avLst/>
          </a:prstGeom>
          <a:ln w="82550" cmpd="sng">
            <a:solidFill>
              <a:schemeClr val="bg1">
                <a:alpha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Subtitle 2"/>
          <p:cNvSpPr>
            <a:spLocks noGrp="1"/>
          </p:cNvSpPr>
          <p:nvPr>
            <p:ph type="subTitle" idx="1" hasCustomPrompt="1"/>
          </p:nvPr>
        </p:nvSpPr>
        <p:spPr>
          <a:xfrm>
            <a:off x="914401" y="3445744"/>
            <a:ext cx="10363200" cy="559621"/>
          </a:xfrm>
        </p:spPr>
        <p:txBody>
          <a:bodyPr/>
          <a:lstStyle>
            <a:lvl1pPr marL="0" indent="0" algn="l">
              <a:buNone/>
              <a:defRPr sz="2727">
                <a:solidFill>
                  <a:schemeClr val="bg1"/>
                </a:solidFill>
              </a:defRPr>
            </a:lvl1pPr>
            <a:lvl2pPr marL="498713" indent="0" algn="ctr">
              <a:buNone/>
              <a:defRPr>
                <a:solidFill>
                  <a:schemeClr val="tx1">
                    <a:tint val="75000"/>
                  </a:schemeClr>
                </a:solidFill>
              </a:defRPr>
            </a:lvl2pPr>
            <a:lvl3pPr marL="997424" indent="0" algn="ctr">
              <a:buNone/>
              <a:defRPr>
                <a:solidFill>
                  <a:schemeClr val="tx1">
                    <a:tint val="75000"/>
                  </a:schemeClr>
                </a:solidFill>
              </a:defRPr>
            </a:lvl3pPr>
            <a:lvl4pPr marL="1496137" indent="0" algn="ctr">
              <a:buNone/>
              <a:defRPr>
                <a:solidFill>
                  <a:schemeClr val="tx1">
                    <a:tint val="75000"/>
                  </a:schemeClr>
                </a:solidFill>
              </a:defRPr>
            </a:lvl4pPr>
            <a:lvl5pPr marL="1994850" indent="0" algn="ctr">
              <a:buNone/>
              <a:defRPr>
                <a:solidFill>
                  <a:schemeClr val="tx1">
                    <a:tint val="75000"/>
                  </a:schemeClr>
                </a:solidFill>
              </a:defRPr>
            </a:lvl5pPr>
            <a:lvl6pPr marL="2493561" indent="0" algn="ctr">
              <a:buNone/>
              <a:defRPr>
                <a:solidFill>
                  <a:schemeClr val="tx1">
                    <a:tint val="75000"/>
                  </a:schemeClr>
                </a:solidFill>
              </a:defRPr>
            </a:lvl6pPr>
            <a:lvl7pPr marL="2992274" indent="0" algn="ctr">
              <a:buNone/>
              <a:defRPr>
                <a:solidFill>
                  <a:schemeClr val="tx1">
                    <a:tint val="75000"/>
                  </a:schemeClr>
                </a:solidFill>
              </a:defRPr>
            </a:lvl7pPr>
            <a:lvl8pPr marL="3490987" indent="0" algn="ctr">
              <a:buNone/>
              <a:defRPr>
                <a:solidFill>
                  <a:schemeClr val="tx1">
                    <a:tint val="75000"/>
                  </a:schemeClr>
                </a:solidFill>
              </a:defRPr>
            </a:lvl8pPr>
            <a:lvl9pPr marL="3989699" indent="0" algn="ctr">
              <a:buNone/>
              <a:defRPr>
                <a:solidFill>
                  <a:schemeClr val="tx1">
                    <a:tint val="75000"/>
                  </a:schemeClr>
                </a:solidFill>
              </a:defRPr>
            </a:lvl9pPr>
          </a:lstStyle>
          <a:p>
            <a:r>
              <a:rPr lang="en-US"/>
              <a:t>Click to edit subtitle</a:t>
            </a:r>
          </a:p>
        </p:txBody>
      </p:sp>
      <p:sp>
        <p:nvSpPr>
          <p:cNvPr id="18" name="Text Placeholder 3"/>
          <p:cNvSpPr>
            <a:spLocks noGrp="1"/>
          </p:cNvSpPr>
          <p:nvPr>
            <p:ph type="body" sz="half" idx="2" hasCustomPrompt="1"/>
          </p:nvPr>
        </p:nvSpPr>
        <p:spPr>
          <a:xfrm>
            <a:off x="914401" y="4935210"/>
            <a:ext cx="4303059" cy="548770"/>
          </a:xfrm>
        </p:spPr>
        <p:txBody>
          <a:bodyPr/>
          <a:lstStyle>
            <a:lvl1pPr marL="0" indent="0">
              <a:buNone/>
              <a:defRPr sz="1909">
                <a:solidFill>
                  <a:srgbClr val="FFFFFF"/>
                </a:solidFill>
              </a:defRPr>
            </a:lvl1pPr>
            <a:lvl2pPr marL="311719" indent="0">
              <a:buNone/>
              <a:defRPr sz="818"/>
            </a:lvl2pPr>
            <a:lvl3pPr marL="623438" indent="0">
              <a:buNone/>
              <a:defRPr sz="682"/>
            </a:lvl3pPr>
            <a:lvl4pPr marL="935157" indent="0">
              <a:buNone/>
              <a:defRPr sz="614"/>
            </a:lvl4pPr>
            <a:lvl5pPr marL="1246876" indent="0">
              <a:buNone/>
              <a:defRPr sz="614"/>
            </a:lvl5pPr>
            <a:lvl6pPr marL="1558595" indent="0">
              <a:buNone/>
              <a:defRPr sz="614"/>
            </a:lvl6pPr>
            <a:lvl7pPr marL="1870314" indent="0">
              <a:buNone/>
              <a:defRPr sz="614"/>
            </a:lvl7pPr>
            <a:lvl8pPr marL="2182033" indent="0">
              <a:buNone/>
              <a:defRPr sz="614"/>
            </a:lvl8pPr>
            <a:lvl9pPr marL="2493752" indent="0">
              <a:buNone/>
              <a:defRPr sz="614"/>
            </a:lvl9pPr>
          </a:lstStyle>
          <a:p>
            <a:pPr lvl="0"/>
            <a:r>
              <a:rPr lang="en-US"/>
              <a:t>Date</a:t>
            </a:r>
          </a:p>
        </p:txBody>
      </p:sp>
      <p:sp>
        <p:nvSpPr>
          <p:cNvPr id="7" name="Oval 6"/>
          <p:cNvSpPr/>
          <p:nvPr userDrawn="1"/>
        </p:nvSpPr>
        <p:spPr>
          <a:xfrm>
            <a:off x="11663484" y="5459074"/>
            <a:ext cx="330293" cy="28713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latin typeface="Arial"/>
            </a:endParaRPr>
          </a:p>
        </p:txBody>
      </p:sp>
    </p:spTree>
    <p:extLst>
      <p:ext uri="{BB962C8B-B14F-4D97-AF65-F5344CB8AC3E}">
        <p14:creationId xmlns:p14="http://schemas.microsoft.com/office/powerpoint/2010/main" val="3623698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5216"/>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086"/>
            </a:lvl1pPr>
            <a:lvl2pPr marL="397442" indent="0" algn="ctr">
              <a:buNone/>
              <a:defRPr sz="1739"/>
            </a:lvl2pPr>
            <a:lvl3pPr marL="794883" indent="0" algn="ctr">
              <a:buNone/>
              <a:defRPr sz="1565"/>
            </a:lvl3pPr>
            <a:lvl4pPr marL="1192325" indent="0" algn="ctr">
              <a:buNone/>
              <a:defRPr sz="1391"/>
            </a:lvl4pPr>
            <a:lvl5pPr marL="1589767" indent="0" algn="ctr">
              <a:buNone/>
              <a:defRPr sz="1391"/>
            </a:lvl5pPr>
            <a:lvl6pPr marL="1987208" indent="0" algn="ctr">
              <a:buNone/>
              <a:defRPr sz="1391"/>
            </a:lvl6pPr>
            <a:lvl7pPr marL="2384650" indent="0" algn="ctr">
              <a:buNone/>
              <a:defRPr sz="1391"/>
            </a:lvl7pPr>
            <a:lvl8pPr marL="2782092" indent="0" algn="ctr">
              <a:buNone/>
              <a:defRPr sz="1391"/>
            </a:lvl8pPr>
            <a:lvl9pPr marL="3179533" indent="0" algn="ctr">
              <a:buNone/>
              <a:defRPr sz="1391"/>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7987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84159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216"/>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086">
                <a:solidFill>
                  <a:schemeClr val="tx1">
                    <a:tint val="82000"/>
                  </a:schemeClr>
                </a:solidFill>
              </a:defRPr>
            </a:lvl1pPr>
            <a:lvl2pPr marL="397442" indent="0">
              <a:buNone/>
              <a:defRPr sz="1739">
                <a:solidFill>
                  <a:schemeClr val="tx1">
                    <a:tint val="82000"/>
                  </a:schemeClr>
                </a:solidFill>
              </a:defRPr>
            </a:lvl2pPr>
            <a:lvl3pPr marL="794883" indent="0">
              <a:buNone/>
              <a:defRPr sz="1565">
                <a:solidFill>
                  <a:schemeClr val="tx1">
                    <a:tint val="82000"/>
                  </a:schemeClr>
                </a:solidFill>
              </a:defRPr>
            </a:lvl3pPr>
            <a:lvl4pPr marL="1192325" indent="0">
              <a:buNone/>
              <a:defRPr sz="1391">
                <a:solidFill>
                  <a:schemeClr val="tx1">
                    <a:tint val="82000"/>
                  </a:schemeClr>
                </a:solidFill>
              </a:defRPr>
            </a:lvl4pPr>
            <a:lvl5pPr marL="1589767" indent="0">
              <a:buNone/>
              <a:defRPr sz="1391">
                <a:solidFill>
                  <a:schemeClr val="tx1">
                    <a:tint val="82000"/>
                  </a:schemeClr>
                </a:solidFill>
              </a:defRPr>
            </a:lvl5pPr>
            <a:lvl6pPr marL="1987208" indent="0">
              <a:buNone/>
              <a:defRPr sz="1391">
                <a:solidFill>
                  <a:schemeClr val="tx1">
                    <a:tint val="82000"/>
                  </a:schemeClr>
                </a:solidFill>
              </a:defRPr>
            </a:lvl6pPr>
            <a:lvl7pPr marL="2384650" indent="0">
              <a:buNone/>
              <a:defRPr sz="1391">
                <a:solidFill>
                  <a:schemeClr val="tx1">
                    <a:tint val="82000"/>
                  </a:schemeClr>
                </a:solidFill>
              </a:defRPr>
            </a:lvl7pPr>
            <a:lvl8pPr marL="2782092" indent="0">
              <a:buNone/>
              <a:defRPr sz="1391">
                <a:solidFill>
                  <a:schemeClr val="tx1">
                    <a:tint val="82000"/>
                  </a:schemeClr>
                </a:solidFill>
              </a:defRPr>
            </a:lvl8pPr>
            <a:lvl9pPr marL="3179533" indent="0">
              <a:buNone/>
              <a:defRPr sz="1391">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49756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44507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086" b="1"/>
            </a:lvl1pPr>
            <a:lvl2pPr marL="397442" indent="0">
              <a:buNone/>
              <a:defRPr sz="1739" b="1"/>
            </a:lvl2pPr>
            <a:lvl3pPr marL="794883" indent="0">
              <a:buNone/>
              <a:defRPr sz="1565" b="1"/>
            </a:lvl3pPr>
            <a:lvl4pPr marL="1192325" indent="0">
              <a:buNone/>
              <a:defRPr sz="1391" b="1"/>
            </a:lvl4pPr>
            <a:lvl5pPr marL="1589767" indent="0">
              <a:buNone/>
              <a:defRPr sz="1391" b="1"/>
            </a:lvl5pPr>
            <a:lvl6pPr marL="1987208" indent="0">
              <a:buNone/>
              <a:defRPr sz="1391" b="1"/>
            </a:lvl6pPr>
            <a:lvl7pPr marL="2384650" indent="0">
              <a:buNone/>
              <a:defRPr sz="1391" b="1"/>
            </a:lvl7pPr>
            <a:lvl8pPr marL="2782092" indent="0">
              <a:buNone/>
              <a:defRPr sz="1391" b="1"/>
            </a:lvl8pPr>
            <a:lvl9pPr marL="3179533" indent="0">
              <a:buNone/>
              <a:defRPr sz="1391"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086" b="1"/>
            </a:lvl1pPr>
            <a:lvl2pPr marL="397442" indent="0">
              <a:buNone/>
              <a:defRPr sz="1739" b="1"/>
            </a:lvl2pPr>
            <a:lvl3pPr marL="794883" indent="0">
              <a:buNone/>
              <a:defRPr sz="1565" b="1"/>
            </a:lvl3pPr>
            <a:lvl4pPr marL="1192325" indent="0">
              <a:buNone/>
              <a:defRPr sz="1391" b="1"/>
            </a:lvl4pPr>
            <a:lvl5pPr marL="1589767" indent="0">
              <a:buNone/>
              <a:defRPr sz="1391" b="1"/>
            </a:lvl5pPr>
            <a:lvl6pPr marL="1987208" indent="0">
              <a:buNone/>
              <a:defRPr sz="1391" b="1"/>
            </a:lvl6pPr>
            <a:lvl7pPr marL="2384650" indent="0">
              <a:buNone/>
              <a:defRPr sz="1391" b="1"/>
            </a:lvl7pPr>
            <a:lvl8pPr marL="2782092" indent="0">
              <a:buNone/>
              <a:defRPr sz="1391" b="1"/>
            </a:lvl8pPr>
            <a:lvl9pPr marL="3179533" indent="0">
              <a:buNone/>
              <a:defRPr sz="1391"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1792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97525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05050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782"/>
            </a:lvl1pPr>
          </a:lstStyle>
          <a:p>
            <a:r>
              <a:rPr lang="en-US"/>
              <a:t>Click to edit Master title style</a:t>
            </a:r>
          </a:p>
        </p:txBody>
      </p:sp>
      <p:sp>
        <p:nvSpPr>
          <p:cNvPr id="3" name="Content Placeholder 2"/>
          <p:cNvSpPr>
            <a:spLocks noGrp="1"/>
          </p:cNvSpPr>
          <p:nvPr>
            <p:ph idx="1"/>
          </p:nvPr>
        </p:nvSpPr>
        <p:spPr>
          <a:xfrm>
            <a:off x="5183189" y="987426"/>
            <a:ext cx="6172200" cy="4873625"/>
          </a:xfrm>
        </p:spPr>
        <p:txBody>
          <a:bodyPr/>
          <a:lstStyle>
            <a:lvl1pPr>
              <a:defRPr sz="2782"/>
            </a:lvl1pPr>
            <a:lvl2pPr>
              <a:defRPr sz="2434"/>
            </a:lvl2pPr>
            <a:lvl3pPr>
              <a:defRPr sz="2086"/>
            </a:lvl3pPr>
            <a:lvl4pPr>
              <a:defRPr sz="1739"/>
            </a:lvl4pPr>
            <a:lvl5pPr>
              <a:defRPr sz="1739"/>
            </a:lvl5pPr>
            <a:lvl6pPr>
              <a:defRPr sz="1739"/>
            </a:lvl6pPr>
            <a:lvl7pPr>
              <a:defRPr sz="1739"/>
            </a:lvl7pPr>
            <a:lvl8pPr>
              <a:defRPr sz="1739"/>
            </a:lvl8pPr>
            <a:lvl9pPr>
              <a:defRPr sz="17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391"/>
            </a:lvl1pPr>
            <a:lvl2pPr marL="397442" indent="0">
              <a:buNone/>
              <a:defRPr sz="1217"/>
            </a:lvl2pPr>
            <a:lvl3pPr marL="794883" indent="0">
              <a:buNone/>
              <a:defRPr sz="1043"/>
            </a:lvl3pPr>
            <a:lvl4pPr marL="1192325" indent="0">
              <a:buNone/>
              <a:defRPr sz="869"/>
            </a:lvl4pPr>
            <a:lvl5pPr marL="1589767" indent="0">
              <a:buNone/>
              <a:defRPr sz="869"/>
            </a:lvl5pPr>
            <a:lvl6pPr marL="1987208" indent="0">
              <a:buNone/>
              <a:defRPr sz="869"/>
            </a:lvl6pPr>
            <a:lvl7pPr marL="2384650" indent="0">
              <a:buNone/>
              <a:defRPr sz="869"/>
            </a:lvl7pPr>
            <a:lvl8pPr marL="2782092" indent="0">
              <a:buNone/>
              <a:defRPr sz="869"/>
            </a:lvl8pPr>
            <a:lvl9pPr marL="3179533" indent="0">
              <a:buNone/>
              <a:defRPr sz="869"/>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66829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782"/>
            </a:lvl1pPr>
          </a:lstStyle>
          <a:p>
            <a:r>
              <a:rPr lang="en-US"/>
              <a:t>Click to edit Master title style</a:t>
            </a:r>
          </a:p>
        </p:txBody>
      </p:sp>
      <p:sp>
        <p:nvSpPr>
          <p:cNvPr id="3" name="Picture Placeholder 2"/>
          <p:cNvSpPr>
            <a:spLocks noGrp="1" noChangeAspect="1"/>
          </p:cNvSpPr>
          <p:nvPr>
            <p:ph type="pic" idx="1"/>
          </p:nvPr>
        </p:nvSpPr>
        <p:spPr>
          <a:xfrm>
            <a:off x="5183189" y="987426"/>
            <a:ext cx="6172200" cy="4873625"/>
          </a:xfrm>
        </p:spPr>
        <p:txBody>
          <a:bodyPr anchor="t"/>
          <a:lstStyle>
            <a:lvl1pPr marL="0" indent="0">
              <a:buNone/>
              <a:defRPr sz="2782"/>
            </a:lvl1pPr>
            <a:lvl2pPr marL="397442" indent="0">
              <a:buNone/>
              <a:defRPr sz="2434"/>
            </a:lvl2pPr>
            <a:lvl3pPr marL="794883" indent="0">
              <a:buNone/>
              <a:defRPr sz="2086"/>
            </a:lvl3pPr>
            <a:lvl4pPr marL="1192325" indent="0">
              <a:buNone/>
              <a:defRPr sz="1739"/>
            </a:lvl4pPr>
            <a:lvl5pPr marL="1589767" indent="0">
              <a:buNone/>
              <a:defRPr sz="1739"/>
            </a:lvl5pPr>
            <a:lvl6pPr marL="1987208" indent="0">
              <a:buNone/>
              <a:defRPr sz="1739"/>
            </a:lvl6pPr>
            <a:lvl7pPr marL="2384650" indent="0">
              <a:buNone/>
              <a:defRPr sz="1739"/>
            </a:lvl7pPr>
            <a:lvl8pPr marL="2782092" indent="0">
              <a:buNone/>
              <a:defRPr sz="1739"/>
            </a:lvl8pPr>
            <a:lvl9pPr marL="3179533" indent="0">
              <a:buNone/>
              <a:defRPr sz="1739"/>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391"/>
            </a:lvl1pPr>
            <a:lvl2pPr marL="397442" indent="0">
              <a:buNone/>
              <a:defRPr sz="1217"/>
            </a:lvl2pPr>
            <a:lvl3pPr marL="794883" indent="0">
              <a:buNone/>
              <a:defRPr sz="1043"/>
            </a:lvl3pPr>
            <a:lvl4pPr marL="1192325" indent="0">
              <a:buNone/>
              <a:defRPr sz="869"/>
            </a:lvl4pPr>
            <a:lvl5pPr marL="1589767" indent="0">
              <a:buNone/>
              <a:defRPr sz="869"/>
            </a:lvl5pPr>
            <a:lvl6pPr marL="1987208" indent="0">
              <a:buNone/>
              <a:defRPr sz="869"/>
            </a:lvl6pPr>
            <a:lvl7pPr marL="2384650" indent="0">
              <a:buNone/>
              <a:defRPr sz="869"/>
            </a:lvl7pPr>
            <a:lvl8pPr marL="2782092" indent="0">
              <a:buNone/>
              <a:defRPr sz="869"/>
            </a:lvl8pPr>
            <a:lvl9pPr marL="3179533" indent="0">
              <a:buNone/>
              <a:defRPr sz="869"/>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73887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370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ta Slide - Blue">
    <p:spTree>
      <p:nvGrpSpPr>
        <p:cNvPr id="1" name=""/>
        <p:cNvGrpSpPr/>
        <p:nvPr/>
      </p:nvGrpSpPr>
      <p:grpSpPr>
        <a:xfrm>
          <a:off x="0" y="0"/>
          <a:ext cx="0" cy="0"/>
          <a:chOff x="0" y="0"/>
          <a:chExt cx="0" cy="0"/>
        </a:xfrm>
      </p:grpSpPr>
      <p:grpSp>
        <p:nvGrpSpPr>
          <p:cNvPr id="9" name="Group 8"/>
          <p:cNvGrpSpPr/>
          <p:nvPr userDrawn="1"/>
        </p:nvGrpSpPr>
        <p:grpSpPr>
          <a:xfrm flipH="1" flipV="1">
            <a:off x="-19148" y="6077723"/>
            <a:ext cx="12211144" cy="780275"/>
            <a:chOff x="-18556" y="1"/>
            <a:chExt cx="15563356" cy="1440837"/>
          </a:xfrm>
          <a:solidFill>
            <a:schemeClr val="tx2"/>
          </a:solidFill>
        </p:grpSpPr>
        <p:sp>
          <p:nvSpPr>
            <p:cNvPr id="11" name="Rectangle 10"/>
            <p:cNvSpPr/>
            <p:nvPr/>
          </p:nvSpPr>
          <p:spPr>
            <a:xfrm>
              <a:off x="-18556" y="1"/>
              <a:ext cx="15563356" cy="86991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latin typeface="Arial"/>
              </a:endParaRPr>
            </a:p>
          </p:txBody>
        </p:sp>
        <p:sp>
          <p:nvSpPr>
            <p:cNvPr id="14" name="Right Triangle 13"/>
            <p:cNvSpPr/>
            <p:nvPr/>
          </p:nvSpPr>
          <p:spPr>
            <a:xfrm flipV="1">
              <a:off x="-18556" y="869917"/>
              <a:ext cx="15563356" cy="570921"/>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latin typeface="Arial"/>
              </a:endParaRPr>
            </a:p>
          </p:txBody>
        </p:sp>
      </p:grpSp>
      <p:sp>
        <p:nvSpPr>
          <p:cNvPr id="10" name="Title 16"/>
          <p:cNvSpPr>
            <a:spLocks noGrp="1"/>
          </p:cNvSpPr>
          <p:nvPr userDrawn="1">
            <p:ph type="title" hasCustomPrompt="1"/>
          </p:nvPr>
        </p:nvSpPr>
        <p:spPr>
          <a:xfrm>
            <a:off x="512268" y="187431"/>
            <a:ext cx="10551165" cy="458522"/>
          </a:xfrm>
        </p:spPr>
        <p:txBody>
          <a:bodyPr>
            <a:noAutofit/>
          </a:bodyPr>
          <a:lstStyle>
            <a:lvl1pPr>
              <a:spcBef>
                <a:spcPts val="0"/>
              </a:spcBef>
              <a:defRPr lang="en-US" sz="3273" kern="1200" cap="none" baseline="0" dirty="0" smtClean="0">
                <a:solidFill>
                  <a:schemeClr val="tx2"/>
                </a:solidFill>
                <a:latin typeface="Arial"/>
                <a:ea typeface="+mn-ea"/>
                <a:cs typeface="Arial"/>
              </a:defRPr>
            </a:lvl1pPr>
          </a:lstStyle>
          <a:p>
            <a:pPr marL="0" lvl="0" indent="0" algn="l" defTabSz="498713" rtl="0" eaLnBrk="1" latinLnBrk="0" hangingPunct="1">
              <a:spcBef>
                <a:spcPct val="20000"/>
              </a:spcBef>
              <a:buFont typeface="Arial"/>
              <a:buNone/>
            </a:pPr>
            <a:r>
              <a:rPr lang="en-US"/>
              <a:t>Click to edit title</a:t>
            </a:r>
          </a:p>
        </p:txBody>
      </p:sp>
      <p:sp>
        <p:nvSpPr>
          <p:cNvPr id="18" name="Content Placeholder 18"/>
          <p:cNvSpPr>
            <a:spLocks noGrp="1"/>
          </p:cNvSpPr>
          <p:nvPr userDrawn="1">
            <p:ph sz="quarter" idx="11" hasCustomPrompt="1"/>
          </p:nvPr>
        </p:nvSpPr>
        <p:spPr>
          <a:xfrm>
            <a:off x="512268" y="979714"/>
            <a:ext cx="11380722" cy="5074172"/>
          </a:xfrm>
        </p:spPr>
        <p:txBody>
          <a:bodyPr/>
          <a:lstStyle>
            <a:lvl1pPr marL="0" indent="0">
              <a:buNone/>
              <a:defRPr sz="2454">
                <a:solidFill>
                  <a:schemeClr val="tx1"/>
                </a:solidFill>
                <a:latin typeface="Arial"/>
                <a:cs typeface="Arial"/>
              </a:defRPr>
            </a:lvl1pPr>
            <a:lvl2pPr marL="561094" indent="-311719">
              <a:buFont typeface="Arial" panose="020B0604020202020204" pitchFamily="34" charset="0"/>
              <a:buChar char="•"/>
              <a:defRPr sz="1909">
                <a:solidFill>
                  <a:schemeClr val="tx1"/>
                </a:solidFill>
                <a:latin typeface="Arial"/>
                <a:cs typeface="Arial"/>
              </a:defRPr>
            </a:lvl2pPr>
            <a:lvl3pPr marL="732540" indent="-233789">
              <a:buFont typeface="Arial" panose="020B0604020202020204" pitchFamily="34" charset="0"/>
              <a:buChar char="•"/>
              <a:defRPr sz="1636">
                <a:solidFill>
                  <a:schemeClr val="tx1"/>
                </a:solidFill>
                <a:latin typeface="Arial"/>
                <a:cs typeface="Arial"/>
              </a:defRPr>
            </a:lvl3pPr>
            <a:lvl4pPr marL="981915" indent="-233789">
              <a:buFont typeface="Arial" panose="020B0604020202020204" pitchFamily="34" charset="0"/>
              <a:buChar char="•"/>
              <a:defRPr sz="1636">
                <a:solidFill>
                  <a:schemeClr val="tx1"/>
                </a:solidFill>
                <a:latin typeface="Arial"/>
                <a:cs typeface="Arial"/>
              </a:defRPr>
            </a:lvl4pPr>
            <a:lvl5pPr marL="1231290" indent="-233789">
              <a:buFont typeface="Arial" panose="020B0604020202020204" pitchFamily="34" charset="0"/>
              <a:buChar char="•"/>
              <a:defRPr sz="1636">
                <a:solidFill>
                  <a:schemeClr val="tx1"/>
                </a:solidFill>
                <a:latin typeface="Arial"/>
                <a:cs typeface="Aria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userDrawn="1">
            <p:ph type="sldNum" sz="quarter" idx="4"/>
          </p:nvPr>
        </p:nvSpPr>
        <p:spPr>
          <a:xfrm>
            <a:off x="11490912" y="188728"/>
            <a:ext cx="402078" cy="365125"/>
          </a:xfrm>
          <a:prstGeom prst="rect">
            <a:avLst/>
          </a:prstGeom>
        </p:spPr>
        <p:txBody>
          <a:bodyPr vert="horz" lIns="0" tIns="0" rIns="0" bIns="0" rtlCol="0" anchor="t" anchorCtr="0"/>
          <a:lstStyle>
            <a:lvl1pPr algn="r">
              <a:defRPr sz="818" b="0" i="0">
                <a:solidFill>
                  <a:schemeClr val="tx2"/>
                </a:solidFill>
                <a:latin typeface="Arial"/>
                <a:cs typeface="Arial"/>
              </a:defRPr>
            </a:lvl1pPr>
          </a:lstStyle>
          <a:p>
            <a:fld id="{40DE66B9-FB74-D049-AF25-91E07A4939CB}" type="slidenum">
              <a:rPr lang="en-US" smtClean="0"/>
              <a:pPr/>
              <a:t>‹#›</a:t>
            </a:fld>
            <a:endParaRPr lang="en-US"/>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5140" y="6499182"/>
            <a:ext cx="2029146" cy="187525"/>
          </a:xfrm>
          <a:prstGeom prst="rect">
            <a:avLst/>
          </a:prstGeom>
        </p:spPr>
      </p:pic>
      <p:cxnSp>
        <p:nvCxnSpPr>
          <p:cNvPr id="16" name="Straight Connector 15"/>
          <p:cNvCxnSpPr/>
          <p:nvPr userDrawn="1"/>
        </p:nvCxnSpPr>
        <p:spPr>
          <a:xfrm flipV="1">
            <a:off x="-51226" y="6069410"/>
            <a:ext cx="12243222" cy="333015"/>
          </a:xfrm>
          <a:prstGeom prst="line">
            <a:avLst/>
          </a:prstGeom>
          <a:ln w="82550" cmpd="sng">
            <a:solidFill>
              <a:srgbClr val="B1C9D2"/>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4B143C4C-3C16-4CAC-8813-9D3D706DBCB1}"/>
              </a:ext>
            </a:extLst>
          </p:cNvPr>
          <p:cNvSpPr/>
          <p:nvPr userDrawn="1"/>
        </p:nvSpPr>
        <p:spPr>
          <a:xfrm>
            <a:off x="-165147" y="6266622"/>
            <a:ext cx="330293" cy="287130"/>
          </a:xfrm>
          <a:prstGeom prst="ellipse">
            <a:avLst/>
          </a:prstGeom>
          <a:solidFill>
            <a:srgbClr val="B1C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latin typeface="Arial"/>
            </a:endParaRPr>
          </a:p>
        </p:txBody>
      </p:sp>
    </p:spTree>
    <p:extLst>
      <p:ext uri="{BB962C8B-B14F-4D97-AF65-F5344CB8AC3E}">
        <p14:creationId xmlns:p14="http://schemas.microsoft.com/office/powerpoint/2010/main" val="346405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01500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Data Slide - Blank">
    <p:spTree>
      <p:nvGrpSpPr>
        <p:cNvPr id="1" name=""/>
        <p:cNvGrpSpPr/>
        <p:nvPr/>
      </p:nvGrpSpPr>
      <p:grpSpPr>
        <a:xfrm>
          <a:off x="0" y="0"/>
          <a:ext cx="0" cy="0"/>
          <a:chOff x="0" y="0"/>
          <a:chExt cx="0" cy="0"/>
        </a:xfrm>
      </p:grpSpPr>
      <p:sp>
        <p:nvSpPr>
          <p:cNvPr id="10" name="Title 16"/>
          <p:cNvSpPr>
            <a:spLocks noGrp="1"/>
          </p:cNvSpPr>
          <p:nvPr userDrawn="1">
            <p:ph type="title" hasCustomPrompt="1"/>
          </p:nvPr>
        </p:nvSpPr>
        <p:spPr>
          <a:xfrm>
            <a:off x="512268" y="187431"/>
            <a:ext cx="10551165" cy="458522"/>
          </a:xfrm>
        </p:spPr>
        <p:txBody>
          <a:bodyPr>
            <a:noAutofit/>
          </a:bodyPr>
          <a:lstStyle>
            <a:lvl1pPr>
              <a:spcBef>
                <a:spcPts val="0"/>
              </a:spcBef>
              <a:defRPr lang="en-US" sz="3273" kern="1200" cap="none" baseline="0" dirty="0" smtClean="0">
                <a:solidFill>
                  <a:schemeClr val="tx2"/>
                </a:solidFill>
                <a:latin typeface="Calibri" panose="020F0502020204030204" pitchFamily="34" charset="0"/>
                <a:ea typeface="+mn-ea"/>
                <a:cs typeface="Arial"/>
              </a:defRPr>
            </a:lvl1pPr>
          </a:lstStyle>
          <a:p>
            <a:pPr marL="0" lvl="0" indent="0" algn="l" defTabSz="498713" rtl="0" eaLnBrk="1" latinLnBrk="0" hangingPunct="1">
              <a:spcBef>
                <a:spcPct val="20000"/>
              </a:spcBef>
              <a:buFont typeface="Arial"/>
              <a:buNone/>
            </a:pPr>
            <a:r>
              <a:rPr lang="en-US"/>
              <a:t>Click to edit title</a:t>
            </a:r>
          </a:p>
        </p:txBody>
      </p:sp>
      <p:sp>
        <p:nvSpPr>
          <p:cNvPr id="18" name="Content Placeholder 18"/>
          <p:cNvSpPr>
            <a:spLocks noGrp="1"/>
          </p:cNvSpPr>
          <p:nvPr userDrawn="1">
            <p:ph sz="quarter" idx="11" hasCustomPrompt="1"/>
          </p:nvPr>
        </p:nvSpPr>
        <p:spPr>
          <a:xfrm>
            <a:off x="512268" y="979714"/>
            <a:ext cx="11380722" cy="5074172"/>
          </a:xfrm>
        </p:spPr>
        <p:txBody>
          <a:bodyPr/>
          <a:lstStyle>
            <a:lvl1pPr marL="0" indent="0">
              <a:buNone/>
              <a:defRPr sz="2454">
                <a:solidFill>
                  <a:schemeClr val="tx1"/>
                </a:solidFill>
                <a:latin typeface="Calibri" panose="020F0502020204030204" pitchFamily="34" charset="0"/>
                <a:cs typeface="Arial"/>
              </a:defRPr>
            </a:lvl1pPr>
            <a:lvl2pPr marL="561094" indent="-311719">
              <a:buFont typeface="Arial" panose="020B0604020202020204" pitchFamily="34" charset="0"/>
              <a:buChar char="•"/>
              <a:defRPr sz="1909">
                <a:solidFill>
                  <a:schemeClr val="tx1"/>
                </a:solidFill>
                <a:latin typeface="Calibri" panose="020F0502020204030204" pitchFamily="34" charset="0"/>
                <a:cs typeface="Arial"/>
              </a:defRPr>
            </a:lvl2pPr>
            <a:lvl3pPr marL="732540" indent="-233789">
              <a:buFont typeface="Arial" panose="020B0604020202020204" pitchFamily="34" charset="0"/>
              <a:buChar char="•"/>
              <a:defRPr sz="1636">
                <a:solidFill>
                  <a:schemeClr val="tx1"/>
                </a:solidFill>
                <a:latin typeface="Calibri" panose="020F0502020204030204" pitchFamily="34" charset="0"/>
                <a:cs typeface="Arial"/>
              </a:defRPr>
            </a:lvl3pPr>
            <a:lvl4pPr marL="981915" indent="-233789">
              <a:buFont typeface="Arial" panose="020B0604020202020204" pitchFamily="34" charset="0"/>
              <a:buChar char="•"/>
              <a:defRPr sz="1636">
                <a:solidFill>
                  <a:schemeClr val="tx1"/>
                </a:solidFill>
                <a:latin typeface="Calibri" panose="020F0502020204030204" pitchFamily="34" charset="0"/>
                <a:cs typeface="Arial"/>
              </a:defRPr>
            </a:lvl4pPr>
            <a:lvl5pPr marL="1231290" indent="-233789">
              <a:buFont typeface="Arial" panose="020B0604020202020204" pitchFamily="34" charset="0"/>
              <a:buChar char="•"/>
              <a:defRPr sz="1636">
                <a:solidFill>
                  <a:schemeClr val="tx1"/>
                </a:solidFill>
                <a:latin typeface="Calibri" panose="020F0502020204030204" pitchFamily="34" charset="0"/>
                <a:cs typeface="Aria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userDrawn="1">
            <p:ph type="sldNum" sz="quarter" idx="4"/>
          </p:nvPr>
        </p:nvSpPr>
        <p:spPr>
          <a:xfrm>
            <a:off x="11490912" y="188728"/>
            <a:ext cx="402078" cy="365125"/>
          </a:xfrm>
          <a:prstGeom prst="rect">
            <a:avLst/>
          </a:prstGeom>
        </p:spPr>
        <p:txBody>
          <a:bodyPr vert="horz" lIns="0" tIns="0" rIns="0" bIns="0" rtlCol="0" anchor="t" anchorCtr="0"/>
          <a:lstStyle>
            <a:lvl1pPr algn="r">
              <a:defRPr sz="818" b="0" i="0">
                <a:solidFill>
                  <a:schemeClr val="tx2"/>
                </a:solidFill>
                <a:latin typeface="Calibri" panose="020F0502020204030204" pitchFamily="34" charset="0"/>
                <a:cs typeface="Arial"/>
              </a:defRPr>
            </a:lvl1pPr>
          </a:lstStyle>
          <a:p>
            <a:fld id="{40DE66B9-FB74-D049-AF25-91E07A4939CB}" type="slidenum">
              <a:rPr lang="en-US" smtClean="0"/>
              <a:pPr/>
              <a:t>‹#›</a:t>
            </a:fld>
            <a:endParaRPr lang="en-US"/>
          </a:p>
        </p:txBody>
      </p:sp>
    </p:spTree>
    <p:extLst>
      <p:ext uri="{BB962C8B-B14F-4D97-AF65-F5344CB8AC3E}">
        <p14:creationId xmlns:p14="http://schemas.microsoft.com/office/powerpoint/2010/main" val="93344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D9FBC1-A64B-BAA0-A658-44610D622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57900"/>
            <a:ext cx="12192000" cy="800100"/>
          </a:xfrm>
          <a:prstGeom prst="rect">
            <a:avLst/>
          </a:prstGeom>
        </p:spPr>
      </p:pic>
      <p:sp>
        <p:nvSpPr>
          <p:cNvPr id="2" name="Title 1">
            <a:extLst>
              <a:ext uri="{FF2B5EF4-FFF2-40B4-BE49-F238E27FC236}">
                <a16:creationId xmlns:a16="http://schemas.microsoft.com/office/drawing/2014/main" id="{BD957D91-1341-0006-0B84-6A6F40EA3B30}"/>
              </a:ext>
            </a:extLst>
          </p:cNvPr>
          <p:cNvSpPr>
            <a:spLocks noGrp="1"/>
          </p:cNvSpPr>
          <p:nvPr>
            <p:ph type="title" hasCustomPrompt="1"/>
          </p:nvPr>
        </p:nvSpPr>
        <p:spPr>
          <a:xfrm>
            <a:off x="496444" y="365126"/>
            <a:ext cx="11296752" cy="831286"/>
          </a:xfrm>
        </p:spPr>
        <p:txBody>
          <a:bodyPr/>
          <a:lstStyle>
            <a:lvl1pPr>
              <a:defRPr b="1">
                <a:solidFill>
                  <a:schemeClr val="accent1"/>
                </a:solidFill>
                <a:latin typeface="Arial" panose="020B0604020202020204" pitchFamily="34" charset="0"/>
                <a:cs typeface="Arial" panose="020B0604020202020204" pitchFamily="34" charset="0"/>
              </a:defRPr>
            </a:lvl1pPr>
          </a:lstStyle>
          <a:p>
            <a:r>
              <a:rPr lang="en-US"/>
              <a:t>Slide Title</a:t>
            </a:r>
          </a:p>
        </p:txBody>
      </p:sp>
      <p:sp>
        <p:nvSpPr>
          <p:cNvPr id="3" name="Content Placeholder 2">
            <a:extLst>
              <a:ext uri="{FF2B5EF4-FFF2-40B4-BE49-F238E27FC236}">
                <a16:creationId xmlns:a16="http://schemas.microsoft.com/office/drawing/2014/main" id="{0A679611-D60A-DADC-3B9B-CFB22DFC0890}"/>
              </a:ext>
            </a:extLst>
          </p:cNvPr>
          <p:cNvSpPr>
            <a:spLocks noGrp="1"/>
          </p:cNvSpPr>
          <p:nvPr>
            <p:ph idx="1" hasCustomPrompt="1"/>
          </p:nvPr>
        </p:nvSpPr>
        <p:spPr>
          <a:xfrm>
            <a:off x="496444" y="1538243"/>
            <a:ext cx="11296752" cy="4317612"/>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Aim for six words or less per bullet point.</a:t>
            </a:r>
          </a:p>
          <a:p>
            <a:pPr lvl="1"/>
            <a:r>
              <a:rPr lang="en-US"/>
              <a:t>Second level bullet point.</a:t>
            </a:r>
          </a:p>
          <a:p>
            <a:pPr lvl="2"/>
            <a:r>
              <a:rPr lang="en-US"/>
              <a:t>Third level bullet point.</a:t>
            </a:r>
          </a:p>
          <a:p>
            <a:pPr lvl="3"/>
            <a:r>
              <a:rPr lang="en-US"/>
              <a:t>Fourth level bullet point.</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
        <p:nvSpPr>
          <p:cNvPr id="4" name="Text Placeholder 8">
            <a:extLst>
              <a:ext uri="{FF2B5EF4-FFF2-40B4-BE49-F238E27FC236}">
                <a16:creationId xmlns:a16="http://schemas.microsoft.com/office/drawing/2014/main" id="{99498B10-8455-45C4-DF21-26114A6AE47C}"/>
              </a:ext>
            </a:extLst>
          </p:cNvPr>
          <p:cNvSpPr>
            <a:spLocks noGrp="1"/>
          </p:cNvSpPr>
          <p:nvPr>
            <p:ph type="body" sz="quarter" idx="14" hasCustomPrompt="1"/>
          </p:nvPr>
        </p:nvSpPr>
        <p:spPr>
          <a:xfrm>
            <a:off x="410895" y="6057901"/>
            <a:ext cx="3006725" cy="419824"/>
          </a:xfrm>
        </p:spPr>
        <p:txBody>
          <a:bodyPr anchor="ctr">
            <a:normAutofit/>
          </a:bodyPr>
          <a:lstStyle>
            <a:lvl1pPr marL="0" indent="0">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Confidential – do not distribute</a:t>
            </a:r>
          </a:p>
        </p:txBody>
      </p:sp>
      <p:sp>
        <p:nvSpPr>
          <p:cNvPr id="5" name="Slide Number Placeholder 13">
            <a:extLst>
              <a:ext uri="{FF2B5EF4-FFF2-40B4-BE49-F238E27FC236}">
                <a16:creationId xmlns:a16="http://schemas.microsoft.com/office/drawing/2014/main" id="{2F80CBC2-7B5F-7750-C952-9A75A28625AE}"/>
              </a:ext>
            </a:extLst>
          </p:cNvPr>
          <p:cNvSpPr>
            <a:spLocks noGrp="1"/>
          </p:cNvSpPr>
          <p:nvPr>
            <p:ph type="sldNum" sz="quarter" idx="17"/>
          </p:nvPr>
        </p:nvSpPr>
        <p:spPr>
          <a:xfrm>
            <a:off x="-1" y="6493086"/>
            <a:ext cx="12191999" cy="365125"/>
          </a:xfrm>
        </p:spPr>
        <p:txBody>
          <a:bodyPr/>
          <a:lstStyle>
            <a:lvl1pPr algn="ctr">
              <a:defRPr>
                <a:solidFill>
                  <a:schemeClr val="bg1"/>
                </a:solidFill>
              </a:defRPr>
            </a:lvl1pPr>
          </a:lstStyle>
          <a:p>
            <a:fld id="{D1997B5B-1DB7-4EF2-9A6A-E3606C87AABC}" type="slidenum">
              <a:rPr lang="en-US" smtClean="0"/>
              <a:pPr/>
              <a:t>‹#›</a:t>
            </a:fld>
            <a:endParaRPr lang="en-US"/>
          </a:p>
        </p:txBody>
      </p:sp>
    </p:spTree>
    <p:extLst>
      <p:ext uri="{BB962C8B-B14F-4D97-AF65-F5344CB8AC3E}">
        <p14:creationId xmlns:p14="http://schemas.microsoft.com/office/powerpoint/2010/main" val="23756093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ata Slide - Line">
    <p:spTree>
      <p:nvGrpSpPr>
        <p:cNvPr id="1" name=""/>
        <p:cNvGrpSpPr/>
        <p:nvPr/>
      </p:nvGrpSpPr>
      <p:grpSpPr>
        <a:xfrm>
          <a:off x="0" y="0"/>
          <a:ext cx="0" cy="0"/>
          <a:chOff x="0" y="0"/>
          <a:chExt cx="0" cy="0"/>
        </a:xfrm>
      </p:grpSpPr>
      <p:sp>
        <p:nvSpPr>
          <p:cNvPr id="10" name="Title 16"/>
          <p:cNvSpPr>
            <a:spLocks noGrp="1"/>
          </p:cNvSpPr>
          <p:nvPr userDrawn="1">
            <p:ph type="title" hasCustomPrompt="1"/>
          </p:nvPr>
        </p:nvSpPr>
        <p:spPr>
          <a:xfrm>
            <a:off x="512268" y="187431"/>
            <a:ext cx="10551165" cy="458522"/>
          </a:xfrm>
        </p:spPr>
        <p:txBody>
          <a:bodyPr>
            <a:noAutofit/>
          </a:bodyPr>
          <a:lstStyle>
            <a:lvl1pPr>
              <a:spcBef>
                <a:spcPts val="0"/>
              </a:spcBef>
              <a:defRPr lang="en-US" sz="3273" kern="1200" cap="none" baseline="0" dirty="0" smtClean="0">
                <a:solidFill>
                  <a:schemeClr val="tx2"/>
                </a:solidFill>
                <a:latin typeface="Arial"/>
                <a:ea typeface="+mn-ea"/>
                <a:cs typeface="Arial"/>
              </a:defRPr>
            </a:lvl1pPr>
          </a:lstStyle>
          <a:p>
            <a:pPr marL="0" lvl="0" indent="0" algn="l" defTabSz="498713" rtl="0" eaLnBrk="1" latinLnBrk="0" hangingPunct="1">
              <a:spcBef>
                <a:spcPct val="20000"/>
              </a:spcBef>
              <a:buFont typeface="Arial"/>
              <a:buNone/>
            </a:pPr>
            <a:r>
              <a:rPr lang="en-US"/>
              <a:t>Click to edit title</a:t>
            </a:r>
          </a:p>
        </p:txBody>
      </p:sp>
      <p:sp>
        <p:nvSpPr>
          <p:cNvPr id="18" name="Content Placeholder 18"/>
          <p:cNvSpPr>
            <a:spLocks noGrp="1"/>
          </p:cNvSpPr>
          <p:nvPr userDrawn="1">
            <p:ph sz="quarter" idx="11" hasCustomPrompt="1"/>
          </p:nvPr>
        </p:nvSpPr>
        <p:spPr>
          <a:xfrm>
            <a:off x="512268" y="979714"/>
            <a:ext cx="11380722" cy="5074172"/>
          </a:xfrm>
        </p:spPr>
        <p:txBody>
          <a:bodyPr/>
          <a:lstStyle>
            <a:lvl1pPr marL="0" indent="0">
              <a:buNone/>
              <a:defRPr sz="2454">
                <a:solidFill>
                  <a:schemeClr val="tx1"/>
                </a:solidFill>
                <a:latin typeface="Arial"/>
                <a:cs typeface="Arial"/>
              </a:defRPr>
            </a:lvl1pPr>
            <a:lvl2pPr marL="561094" indent="-311719">
              <a:buFont typeface="Arial" panose="020B0604020202020204" pitchFamily="34" charset="0"/>
              <a:buChar char="•"/>
              <a:defRPr sz="1909">
                <a:solidFill>
                  <a:schemeClr val="tx1"/>
                </a:solidFill>
                <a:latin typeface="Arial"/>
                <a:cs typeface="Arial"/>
              </a:defRPr>
            </a:lvl2pPr>
            <a:lvl3pPr marL="732540" indent="-233789">
              <a:buFont typeface="Arial" panose="020B0604020202020204" pitchFamily="34" charset="0"/>
              <a:buChar char="•"/>
              <a:defRPr sz="1636">
                <a:solidFill>
                  <a:schemeClr val="tx1"/>
                </a:solidFill>
                <a:latin typeface="Arial"/>
                <a:cs typeface="Arial"/>
              </a:defRPr>
            </a:lvl3pPr>
            <a:lvl4pPr marL="981915" indent="-233789">
              <a:buFont typeface="Arial" panose="020B0604020202020204" pitchFamily="34" charset="0"/>
              <a:buChar char="•"/>
              <a:defRPr sz="1636">
                <a:solidFill>
                  <a:schemeClr val="tx1"/>
                </a:solidFill>
                <a:latin typeface="Arial"/>
                <a:cs typeface="Arial"/>
              </a:defRPr>
            </a:lvl4pPr>
            <a:lvl5pPr marL="1231290" indent="-233789">
              <a:buFont typeface="Arial" panose="020B0604020202020204" pitchFamily="34" charset="0"/>
              <a:buChar char="•"/>
              <a:defRPr sz="1636">
                <a:solidFill>
                  <a:schemeClr val="tx1"/>
                </a:solidFill>
                <a:latin typeface="Arial"/>
                <a:cs typeface="Aria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userDrawn="1">
            <p:ph type="sldNum" sz="quarter" idx="4"/>
          </p:nvPr>
        </p:nvSpPr>
        <p:spPr>
          <a:xfrm>
            <a:off x="11490912" y="188728"/>
            <a:ext cx="402078" cy="365125"/>
          </a:xfrm>
          <a:prstGeom prst="rect">
            <a:avLst/>
          </a:prstGeom>
        </p:spPr>
        <p:txBody>
          <a:bodyPr vert="horz" lIns="0" tIns="0" rIns="0" bIns="0" rtlCol="0" anchor="t" anchorCtr="0"/>
          <a:lstStyle>
            <a:lvl1pPr algn="r">
              <a:defRPr sz="818" b="0" i="0">
                <a:solidFill>
                  <a:schemeClr val="tx2"/>
                </a:solidFill>
                <a:latin typeface="Arial"/>
                <a:cs typeface="Arial"/>
              </a:defRPr>
            </a:lvl1pPr>
          </a:lstStyle>
          <a:p>
            <a:fld id="{40DE66B9-FB74-D049-AF25-91E07A4939CB}" type="slidenum">
              <a:rPr lang="en-US" smtClean="0"/>
              <a:pPr/>
              <a:t>‹#›</a:t>
            </a:fld>
            <a:endParaRPr lang="en-US"/>
          </a:p>
        </p:txBody>
      </p:sp>
      <p:cxnSp>
        <p:nvCxnSpPr>
          <p:cNvPr id="16" name="Straight Connector 15"/>
          <p:cNvCxnSpPr/>
          <p:nvPr userDrawn="1"/>
        </p:nvCxnSpPr>
        <p:spPr>
          <a:xfrm flipV="1">
            <a:off x="-51226" y="6069410"/>
            <a:ext cx="12243222" cy="333015"/>
          </a:xfrm>
          <a:prstGeom prst="line">
            <a:avLst/>
          </a:prstGeom>
          <a:ln w="825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4B143C4C-3C16-4CAC-8813-9D3D706DBCB1}"/>
              </a:ext>
            </a:extLst>
          </p:cNvPr>
          <p:cNvSpPr/>
          <p:nvPr userDrawn="1"/>
        </p:nvSpPr>
        <p:spPr>
          <a:xfrm>
            <a:off x="-165147" y="6266622"/>
            <a:ext cx="330293" cy="28713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latin typeface="Arial"/>
            </a:endParaRPr>
          </a:p>
        </p:txBody>
      </p:sp>
      <p:pic>
        <p:nvPicPr>
          <p:cNvPr id="12" name="Picture 11">
            <a:extLst>
              <a:ext uri="{FF2B5EF4-FFF2-40B4-BE49-F238E27FC236}">
                <a16:creationId xmlns:a16="http://schemas.microsoft.com/office/drawing/2014/main" id="{B3FF1278-06C6-472E-9544-DD66D336FAA7}"/>
              </a:ext>
            </a:extLst>
          </p:cNvPr>
          <p:cNvPicPr>
            <a:picLocks noChangeAspect="1"/>
          </p:cNvPicPr>
          <p:nvPr userDrawn="1"/>
        </p:nvPicPr>
        <p:blipFill>
          <a:blip r:embed="rId2"/>
          <a:stretch>
            <a:fillRect/>
          </a:stretch>
        </p:blipFill>
        <p:spPr>
          <a:xfrm>
            <a:off x="9913954" y="6499182"/>
            <a:ext cx="2031517" cy="187525"/>
          </a:xfrm>
          <a:prstGeom prst="rect">
            <a:avLst/>
          </a:prstGeom>
        </p:spPr>
      </p:pic>
    </p:spTree>
    <p:extLst>
      <p:ext uri="{BB962C8B-B14F-4D97-AF65-F5344CB8AC3E}">
        <p14:creationId xmlns:p14="http://schemas.microsoft.com/office/powerpoint/2010/main" val="131044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 - White">
    <p:spTree>
      <p:nvGrpSpPr>
        <p:cNvPr id="1" name=""/>
        <p:cNvGrpSpPr/>
        <p:nvPr/>
      </p:nvGrpSpPr>
      <p:grpSpPr>
        <a:xfrm>
          <a:off x="0" y="0"/>
          <a:ext cx="0" cy="0"/>
          <a:chOff x="0" y="0"/>
          <a:chExt cx="0" cy="0"/>
        </a:xfrm>
      </p:grpSpPr>
      <p:sp>
        <p:nvSpPr>
          <p:cNvPr id="10" name="Title 16"/>
          <p:cNvSpPr>
            <a:spLocks noGrp="1"/>
          </p:cNvSpPr>
          <p:nvPr userDrawn="1">
            <p:ph type="title" hasCustomPrompt="1"/>
          </p:nvPr>
        </p:nvSpPr>
        <p:spPr>
          <a:xfrm>
            <a:off x="512268" y="187431"/>
            <a:ext cx="10551165" cy="458522"/>
          </a:xfrm>
        </p:spPr>
        <p:txBody>
          <a:bodyPr>
            <a:noAutofit/>
          </a:bodyPr>
          <a:lstStyle>
            <a:lvl1pPr>
              <a:spcBef>
                <a:spcPts val="0"/>
              </a:spcBef>
              <a:defRPr lang="en-US" sz="3273" kern="1200" cap="none" baseline="0" dirty="0" smtClean="0">
                <a:solidFill>
                  <a:schemeClr val="tx2"/>
                </a:solidFill>
                <a:latin typeface="Arial"/>
                <a:ea typeface="+mn-ea"/>
                <a:cs typeface="Arial"/>
              </a:defRPr>
            </a:lvl1pPr>
          </a:lstStyle>
          <a:p>
            <a:pPr marL="0" lvl="0" indent="0" algn="l" defTabSz="498713" rtl="0" eaLnBrk="1" latinLnBrk="0" hangingPunct="1">
              <a:spcBef>
                <a:spcPct val="20000"/>
              </a:spcBef>
              <a:buFont typeface="Arial"/>
              <a:buNone/>
            </a:pPr>
            <a:r>
              <a:rPr lang="en-US"/>
              <a:t>Click to edit title</a:t>
            </a:r>
          </a:p>
        </p:txBody>
      </p:sp>
      <p:sp>
        <p:nvSpPr>
          <p:cNvPr id="20" name="Slide Number Placeholder 5"/>
          <p:cNvSpPr>
            <a:spLocks noGrp="1"/>
          </p:cNvSpPr>
          <p:nvPr userDrawn="1">
            <p:ph type="sldNum" sz="quarter" idx="4"/>
          </p:nvPr>
        </p:nvSpPr>
        <p:spPr>
          <a:xfrm>
            <a:off x="11490912" y="188728"/>
            <a:ext cx="402078" cy="365125"/>
          </a:xfrm>
          <a:prstGeom prst="rect">
            <a:avLst/>
          </a:prstGeom>
        </p:spPr>
        <p:txBody>
          <a:bodyPr vert="horz" lIns="0" tIns="0" rIns="0" bIns="0" rtlCol="0" anchor="t" anchorCtr="0"/>
          <a:lstStyle>
            <a:lvl1pPr algn="r">
              <a:defRPr sz="818" b="0" i="0">
                <a:solidFill>
                  <a:schemeClr val="tx2"/>
                </a:solidFill>
                <a:latin typeface="Arial"/>
                <a:cs typeface="Arial"/>
              </a:defRPr>
            </a:lvl1pPr>
          </a:lstStyle>
          <a:p>
            <a:fld id="{40DE66B9-FB74-D049-AF25-91E07A4939CB}" type="slidenum">
              <a:rPr lang="en-US" smtClean="0"/>
              <a:pPr/>
              <a:t>‹#›</a:t>
            </a:fld>
            <a:endParaRPr lang="en-US"/>
          </a:p>
        </p:txBody>
      </p:sp>
      <p:pic>
        <p:nvPicPr>
          <p:cNvPr id="21" name="Picture 20"/>
          <p:cNvPicPr>
            <a:picLocks noChangeAspect="1"/>
          </p:cNvPicPr>
          <p:nvPr userDrawn="1"/>
        </p:nvPicPr>
        <p:blipFill>
          <a:blip r:embed="rId2"/>
          <a:stretch>
            <a:fillRect/>
          </a:stretch>
        </p:blipFill>
        <p:spPr>
          <a:xfrm>
            <a:off x="9913954" y="6499182"/>
            <a:ext cx="2031517" cy="187525"/>
          </a:xfrm>
          <a:prstGeom prst="rect">
            <a:avLst/>
          </a:prstGeom>
        </p:spPr>
      </p:pic>
      <p:sp>
        <p:nvSpPr>
          <p:cNvPr id="14" name="Content Placeholder 18"/>
          <p:cNvSpPr>
            <a:spLocks noGrp="1"/>
          </p:cNvSpPr>
          <p:nvPr>
            <p:ph sz="quarter" idx="11" hasCustomPrompt="1"/>
          </p:nvPr>
        </p:nvSpPr>
        <p:spPr>
          <a:xfrm>
            <a:off x="512268" y="979714"/>
            <a:ext cx="11380722" cy="5236067"/>
          </a:xfrm>
        </p:spPr>
        <p:txBody>
          <a:bodyPr/>
          <a:lstStyle>
            <a:lvl1pPr marL="0" indent="0">
              <a:buNone/>
              <a:defRPr sz="2454">
                <a:solidFill>
                  <a:schemeClr val="tx1"/>
                </a:solidFill>
                <a:latin typeface="Arial"/>
                <a:cs typeface="Arial"/>
              </a:defRPr>
            </a:lvl1pPr>
            <a:lvl2pPr marL="561094" indent="-311719">
              <a:buFont typeface="Arial" panose="020B0604020202020204" pitchFamily="34" charset="0"/>
              <a:buChar char="•"/>
              <a:defRPr sz="1909">
                <a:solidFill>
                  <a:schemeClr val="tx1"/>
                </a:solidFill>
                <a:latin typeface="Arial"/>
                <a:cs typeface="Arial"/>
              </a:defRPr>
            </a:lvl2pPr>
            <a:lvl3pPr marL="732540" indent="-233789">
              <a:buFont typeface="Arial" panose="020B0604020202020204" pitchFamily="34" charset="0"/>
              <a:buChar char="•"/>
              <a:defRPr sz="1636">
                <a:solidFill>
                  <a:schemeClr val="tx1"/>
                </a:solidFill>
                <a:latin typeface="Arial"/>
                <a:cs typeface="Arial"/>
              </a:defRPr>
            </a:lvl3pPr>
            <a:lvl4pPr marL="981915" indent="-233789">
              <a:buFont typeface="Arial" panose="020B0604020202020204" pitchFamily="34" charset="0"/>
              <a:buChar char="•"/>
              <a:defRPr sz="1636">
                <a:solidFill>
                  <a:schemeClr val="tx1"/>
                </a:solidFill>
                <a:latin typeface="Arial"/>
                <a:cs typeface="Arial"/>
              </a:defRPr>
            </a:lvl4pPr>
            <a:lvl5pPr marL="1231290" indent="-233789">
              <a:buFont typeface="Arial" panose="020B0604020202020204" pitchFamily="34" charset="0"/>
              <a:buChar char="•"/>
              <a:defRPr sz="1636">
                <a:solidFill>
                  <a:schemeClr val="tx1"/>
                </a:solidFill>
                <a:latin typeface="Arial"/>
                <a:cs typeface="Aria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507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ata Slide - Blank">
    <p:spTree>
      <p:nvGrpSpPr>
        <p:cNvPr id="1" name=""/>
        <p:cNvGrpSpPr/>
        <p:nvPr/>
      </p:nvGrpSpPr>
      <p:grpSpPr>
        <a:xfrm>
          <a:off x="0" y="0"/>
          <a:ext cx="0" cy="0"/>
          <a:chOff x="0" y="0"/>
          <a:chExt cx="0" cy="0"/>
        </a:xfrm>
      </p:grpSpPr>
      <p:sp>
        <p:nvSpPr>
          <p:cNvPr id="10" name="Title 16"/>
          <p:cNvSpPr>
            <a:spLocks noGrp="1"/>
          </p:cNvSpPr>
          <p:nvPr userDrawn="1">
            <p:ph type="title" hasCustomPrompt="1"/>
          </p:nvPr>
        </p:nvSpPr>
        <p:spPr>
          <a:xfrm>
            <a:off x="512268" y="187431"/>
            <a:ext cx="10551165" cy="458522"/>
          </a:xfrm>
        </p:spPr>
        <p:txBody>
          <a:bodyPr>
            <a:noAutofit/>
          </a:bodyPr>
          <a:lstStyle>
            <a:lvl1pPr>
              <a:spcBef>
                <a:spcPts val="0"/>
              </a:spcBef>
              <a:defRPr lang="en-US" sz="3273" kern="1200" cap="none" baseline="0" dirty="0" smtClean="0">
                <a:solidFill>
                  <a:schemeClr val="tx2"/>
                </a:solidFill>
                <a:latin typeface="Arial"/>
                <a:ea typeface="+mn-ea"/>
                <a:cs typeface="Arial"/>
              </a:defRPr>
            </a:lvl1pPr>
          </a:lstStyle>
          <a:p>
            <a:pPr marL="0" lvl="0" indent="0" algn="l" defTabSz="498713" rtl="0" eaLnBrk="1" latinLnBrk="0" hangingPunct="1">
              <a:spcBef>
                <a:spcPct val="20000"/>
              </a:spcBef>
              <a:buFont typeface="Arial"/>
              <a:buNone/>
            </a:pPr>
            <a:r>
              <a:rPr lang="en-US"/>
              <a:t>Click to edit title</a:t>
            </a:r>
          </a:p>
        </p:txBody>
      </p:sp>
      <p:sp>
        <p:nvSpPr>
          <p:cNvPr id="20" name="Slide Number Placeholder 5"/>
          <p:cNvSpPr>
            <a:spLocks noGrp="1"/>
          </p:cNvSpPr>
          <p:nvPr userDrawn="1">
            <p:ph type="sldNum" sz="quarter" idx="4"/>
          </p:nvPr>
        </p:nvSpPr>
        <p:spPr>
          <a:xfrm>
            <a:off x="11490912" y="188728"/>
            <a:ext cx="402078" cy="365125"/>
          </a:xfrm>
          <a:prstGeom prst="rect">
            <a:avLst/>
          </a:prstGeom>
        </p:spPr>
        <p:txBody>
          <a:bodyPr vert="horz" lIns="0" tIns="0" rIns="0" bIns="0" rtlCol="0" anchor="t" anchorCtr="0"/>
          <a:lstStyle>
            <a:lvl1pPr algn="r">
              <a:defRPr sz="818" b="0" i="0">
                <a:solidFill>
                  <a:schemeClr val="tx2"/>
                </a:solidFill>
                <a:latin typeface="Arial"/>
                <a:cs typeface="Arial"/>
              </a:defRPr>
            </a:lvl1pPr>
          </a:lstStyle>
          <a:p>
            <a:fld id="{40DE66B9-FB74-D049-AF25-91E07A4939CB}" type="slidenum">
              <a:rPr lang="en-US" smtClean="0"/>
              <a:pPr/>
              <a:t>‹#›</a:t>
            </a:fld>
            <a:endParaRPr lang="en-US"/>
          </a:p>
        </p:txBody>
      </p:sp>
      <p:sp>
        <p:nvSpPr>
          <p:cNvPr id="14" name="Content Placeholder 18"/>
          <p:cNvSpPr>
            <a:spLocks noGrp="1"/>
          </p:cNvSpPr>
          <p:nvPr>
            <p:ph sz="quarter" idx="11" hasCustomPrompt="1"/>
          </p:nvPr>
        </p:nvSpPr>
        <p:spPr>
          <a:xfrm>
            <a:off x="512268" y="979714"/>
            <a:ext cx="11380722" cy="5236067"/>
          </a:xfrm>
        </p:spPr>
        <p:txBody>
          <a:bodyPr/>
          <a:lstStyle>
            <a:lvl1pPr marL="0" indent="0">
              <a:buNone/>
              <a:defRPr sz="2454">
                <a:solidFill>
                  <a:schemeClr val="tx1"/>
                </a:solidFill>
                <a:latin typeface="Arial"/>
                <a:cs typeface="Arial"/>
              </a:defRPr>
            </a:lvl1pPr>
            <a:lvl2pPr marL="561094" indent="-311719">
              <a:buFont typeface="Arial" panose="020B0604020202020204" pitchFamily="34" charset="0"/>
              <a:buChar char="•"/>
              <a:defRPr sz="1909">
                <a:solidFill>
                  <a:schemeClr val="tx1"/>
                </a:solidFill>
                <a:latin typeface="Arial"/>
                <a:cs typeface="Arial"/>
              </a:defRPr>
            </a:lvl2pPr>
            <a:lvl3pPr marL="732540" indent="-233789">
              <a:buFont typeface="Arial" panose="020B0604020202020204" pitchFamily="34" charset="0"/>
              <a:buChar char="•"/>
              <a:defRPr sz="1636">
                <a:solidFill>
                  <a:schemeClr val="tx1"/>
                </a:solidFill>
                <a:latin typeface="Arial"/>
                <a:cs typeface="Arial"/>
              </a:defRPr>
            </a:lvl3pPr>
            <a:lvl4pPr marL="981915" indent="-233789">
              <a:buFont typeface="Arial" panose="020B0604020202020204" pitchFamily="34" charset="0"/>
              <a:buChar char="•"/>
              <a:defRPr sz="1636">
                <a:solidFill>
                  <a:schemeClr val="tx1"/>
                </a:solidFill>
                <a:latin typeface="Arial"/>
                <a:cs typeface="Arial"/>
              </a:defRPr>
            </a:lvl4pPr>
            <a:lvl5pPr marL="1231290" indent="-233789">
              <a:buFont typeface="Arial" panose="020B0604020202020204" pitchFamily="34" charset="0"/>
              <a:buChar char="•"/>
              <a:defRPr sz="1636">
                <a:solidFill>
                  <a:schemeClr val="tx1"/>
                </a:solidFill>
                <a:latin typeface="Arial"/>
                <a:cs typeface="Aria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841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Bl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389984" y="2156042"/>
            <a:ext cx="8400213" cy="2545916"/>
          </a:xfrm>
        </p:spPr>
        <p:txBody>
          <a:bodyPr anchor="ctr"/>
          <a:lstStyle>
            <a:lvl1pPr>
              <a:lnSpc>
                <a:spcPct val="80000"/>
              </a:lnSpc>
              <a:defRPr sz="5454" cap="none" baseline="0">
                <a:solidFill>
                  <a:schemeClr val="bg1"/>
                </a:solidFill>
                <a:latin typeface="Arial Black"/>
                <a:cs typeface="Arial Black"/>
              </a:defRPr>
            </a:lvl1pPr>
          </a:lstStyle>
          <a:p>
            <a:r>
              <a:rPr lang="en-US"/>
              <a:t>Click to edit title</a:t>
            </a:r>
          </a:p>
        </p:txBody>
      </p:sp>
      <p:pic>
        <p:nvPicPr>
          <p:cNvPr id="6" name="Picture 5" descr="Amtrak_KO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1584" y="6498577"/>
            <a:ext cx="2036781" cy="188687"/>
          </a:xfrm>
          <a:prstGeom prst="rect">
            <a:avLst/>
          </a:prstGeom>
        </p:spPr>
      </p:pic>
      <p:cxnSp>
        <p:nvCxnSpPr>
          <p:cNvPr id="10" name="Straight Connector 9">
            <a:extLst>
              <a:ext uri="{FF2B5EF4-FFF2-40B4-BE49-F238E27FC236}">
                <a16:creationId xmlns:a16="http://schemas.microsoft.com/office/drawing/2014/main" id="{4C63F3CB-A574-462A-B25F-C53CE1C9B42E}"/>
              </a:ext>
            </a:extLst>
          </p:cNvPr>
          <p:cNvCxnSpPr>
            <a:cxnSpLocks/>
          </p:cNvCxnSpPr>
          <p:nvPr userDrawn="1"/>
        </p:nvCxnSpPr>
        <p:spPr>
          <a:xfrm flipV="1">
            <a:off x="-153238" y="5602639"/>
            <a:ext cx="11981868" cy="549473"/>
          </a:xfrm>
          <a:prstGeom prst="line">
            <a:avLst/>
          </a:prstGeom>
          <a:ln w="825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9BCA76C-9C04-42E0-8412-90A1B77CA14B}"/>
              </a:ext>
            </a:extLst>
          </p:cNvPr>
          <p:cNvCxnSpPr>
            <a:cxnSpLocks/>
          </p:cNvCxnSpPr>
          <p:nvPr userDrawn="1"/>
        </p:nvCxnSpPr>
        <p:spPr>
          <a:xfrm>
            <a:off x="9502588" y="-155864"/>
            <a:ext cx="2326042" cy="5758503"/>
          </a:xfrm>
          <a:prstGeom prst="line">
            <a:avLst/>
          </a:prstGeom>
          <a:ln w="82550" cmpd="sng">
            <a:solidFill>
              <a:schemeClr val="bg1">
                <a:alpha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977289D4-56E6-44D8-B736-E520C6D442E5}"/>
              </a:ext>
            </a:extLst>
          </p:cNvPr>
          <p:cNvSpPr/>
          <p:nvPr userDrawn="1"/>
        </p:nvSpPr>
        <p:spPr>
          <a:xfrm>
            <a:off x="11663484" y="5459074"/>
            <a:ext cx="330293" cy="28713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latin typeface="Arial"/>
            </a:endParaRPr>
          </a:p>
        </p:txBody>
      </p:sp>
    </p:spTree>
    <p:extLst>
      <p:ext uri="{BB962C8B-B14F-4D97-AF65-F5344CB8AC3E}">
        <p14:creationId xmlns:p14="http://schemas.microsoft.com/office/powerpoint/2010/main" val="2595613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389984" y="2156042"/>
            <a:ext cx="8400213" cy="2545916"/>
          </a:xfrm>
        </p:spPr>
        <p:txBody>
          <a:bodyPr anchor="ctr"/>
          <a:lstStyle>
            <a:lvl1pPr>
              <a:lnSpc>
                <a:spcPct val="80000"/>
              </a:lnSpc>
              <a:defRPr sz="5454" cap="none" baseline="0">
                <a:solidFill>
                  <a:schemeClr val="tx2"/>
                </a:solidFill>
                <a:latin typeface="Arial Black"/>
                <a:cs typeface="Arial Black"/>
              </a:defRPr>
            </a:lvl1pPr>
          </a:lstStyle>
          <a:p>
            <a:r>
              <a:rPr lang="en-US"/>
              <a:t>Click to edit title</a:t>
            </a:r>
          </a:p>
        </p:txBody>
      </p:sp>
      <p:pic>
        <p:nvPicPr>
          <p:cNvPr id="10" name="Picture 9"/>
          <p:cNvPicPr>
            <a:picLocks noChangeAspect="1"/>
          </p:cNvPicPr>
          <p:nvPr userDrawn="1"/>
        </p:nvPicPr>
        <p:blipFill>
          <a:blip r:embed="rId2"/>
          <a:stretch>
            <a:fillRect/>
          </a:stretch>
        </p:blipFill>
        <p:spPr>
          <a:xfrm>
            <a:off x="9911584" y="6498964"/>
            <a:ext cx="2036258" cy="187962"/>
          </a:xfrm>
          <a:prstGeom prst="rect">
            <a:avLst/>
          </a:prstGeom>
        </p:spPr>
      </p:pic>
      <p:cxnSp>
        <p:nvCxnSpPr>
          <p:cNvPr id="11" name="Straight Connector 10">
            <a:extLst>
              <a:ext uri="{FF2B5EF4-FFF2-40B4-BE49-F238E27FC236}">
                <a16:creationId xmlns:a16="http://schemas.microsoft.com/office/drawing/2014/main" id="{6D8325A9-F5D5-42E9-A1AF-8CF7B61DD225}"/>
              </a:ext>
            </a:extLst>
          </p:cNvPr>
          <p:cNvCxnSpPr>
            <a:cxnSpLocks/>
          </p:cNvCxnSpPr>
          <p:nvPr userDrawn="1"/>
        </p:nvCxnSpPr>
        <p:spPr>
          <a:xfrm flipV="1">
            <a:off x="-153238" y="5602639"/>
            <a:ext cx="11981868" cy="549473"/>
          </a:xfrm>
          <a:prstGeom prst="line">
            <a:avLst/>
          </a:prstGeom>
          <a:ln w="825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9E86B14-50E1-4629-ACDF-AF0B767BC5A9}"/>
              </a:ext>
            </a:extLst>
          </p:cNvPr>
          <p:cNvCxnSpPr>
            <a:cxnSpLocks/>
          </p:cNvCxnSpPr>
          <p:nvPr userDrawn="1"/>
        </p:nvCxnSpPr>
        <p:spPr>
          <a:xfrm>
            <a:off x="9502588" y="-155864"/>
            <a:ext cx="2326042" cy="5758503"/>
          </a:xfrm>
          <a:prstGeom prst="line">
            <a:avLst/>
          </a:prstGeom>
          <a:ln w="82550" cmpd="sng">
            <a:solidFill>
              <a:schemeClr val="tx2">
                <a:alpha val="35000"/>
              </a:schemeClr>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C8CCDB32-07BC-4916-ABBA-106847FEBA15}"/>
              </a:ext>
            </a:extLst>
          </p:cNvPr>
          <p:cNvSpPr/>
          <p:nvPr userDrawn="1"/>
        </p:nvSpPr>
        <p:spPr>
          <a:xfrm>
            <a:off x="11663484" y="5459074"/>
            <a:ext cx="330293" cy="28713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latin typeface="Arial"/>
            </a:endParaRPr>
          </a:p>
        </p:txBody>
      </p:sp>
    </p:spTree>
    <p:extLst>
      <p:ext uri="{BB962C8B-B14F-4D97-AF65-F5344CB8AC3E}">
        <p14:creationId xmlns:p14="http://schemas.microsoft.com/office/powerpoint/2010/main" val="159951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w/ Logo">
    <p:bg>
      <p:bgPr>
        <a:solidFill>
          <a:schemeClr val="tx2"/>
        </a:solidFill>
        <a:effectLst/>
      </p:bgPr>
    </p:bg>
    <p:spTree>
      <p:nvGrpSpPr>
        <p:cNvPr id="1" name=""/>
        <p:cNvGrpSpPr/>
        <p:nvPr/>
      </p:nvGrpSpPr>
      <p:grpSpPr>
        <a:xfrm>
          <a:off x="0" y="0"/>
          <a:ext cx="0" cy="0"/>
          <a:chOff x="0" y="0"/>
          <a:chExt cx="0" cy="0"/>
        </a:xfrm>
      </p:grpSpPr>
      <p:cxnSp>
        <p:nvCxnSpPr>
          <p:cNvPr id="11" name="Straight Connector 10"/>
          <p:cNvCxnSpPr>
            <a:cxnSpLocks/>
          </p:cNvCxnSpPr>
          <p:nvPr userDrawn="1"/>
        </p:nvCxnSpPr>
        <p:spPr>
          <a:xfrm>
            <a:off x="305995" y="3526845"/>
            <a:ext cx="5010673" cy="3405970"/>
          </a:xfrm>
          <a:prstGeom prst="line">
            <a:avLst/>
          </a:prstGeom>
          <a:ln w="825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a:cxnSpLocks/>
          </p:cNvCxnSpPr>
          <p:nvPr userDrawn="1"/>
        </p:nvCxnSpPr>
        <p:spPr>
          <a:xfrm flipH="1">
            <a:off x="305995" y="-144325"/>
            <a:ext cx="3867683" cy="3671170"/>
          </a:xfrm>
          <a:prstGeom prst="line">
            <a:avLst/>
          </a:prstGeom>
          <a:ln w="82550" cmpd="sng">
            <a:solidFill>
              <a:schemeClr val="bg1">
                <a:alpha val="32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Amtrak_whit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968298" y="3221069"/>
            <a:ext cx="5704437" cy="527550"/>
          </a:xfrm>
          <a:prstGeom prst="rect">
            <a:avLst/>
          </a:prstGeom>
        </p:spPr>
      </p:pic>
      <p:sp>
        <p:nvSpPr>
          <p:cNvPr id="7" name="Oval 6">
            <a:extLst>
              <a:ext uri="{FF2B5EF4-FFF2-40B4-BE49-F238E27FC236}">
                <a16:creationId xmlns:a16="http://schemas.microsoft.com/office/drawing/2014/main" id="{281DCDBE-B378-44B5-A807-1627B569D833}"/>
              </a:ext>
            </a:extLst>
          </p:cNvPr>
          <p:cNvSpPr/>
          <p:nvPr userDrawn="1"/>
        </p:nvSpPr>
        <p:spPr>
          <a:xfrm>
            <a:off x="140849" y="3383280"/>
            <a:ext cx="330293" cy="28713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latin typeface="Arial"/>
            </a:endParaRPr>
          </a:p>
        </p:txBody>
      </p:sp>
    </p:spTree>
    <p:extLst>
      <p:ext uri="{BB962C8B-B14F-4D97-AF65-F5344CB8AC3E}">
        <p14:creationId xmlns:p14="http://schemas.microsoft.com/office/powerpoint/2010/main" val="55567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Data Slide - Blank">
    <p:spTree>
      <p:nvGrpSpPr>
        <p:cNvPr id="1" name=""/>
        <p:cNvGrpSpPr/>
        <p:nvPr/>
      </p:nvGrpSpPr>
      <p:grpSpPr>
        <a:xfrm>
          <a:off x="0" y="0"/>
          <a:ext cx="0" cy="0"/>
          <a:chOff x="0" y="0"/>
          <a:chExt cx="0" cy="0"/>
        </a:xfrm>
      </p:grpSpPr>
      <p:sp>
        <p:nvSpPr>
          <p:cNvPr id="10" name="Title 16"/>
          <p:cNvSpPr>
            <a:spLocks noGrp="1"/>
          </p:cNvSpPr>
          <p:nvPr userDrawn="1">
            <p:ph type="title" hasCustomPrompt="1"/>
          </p:nvPr>
        </p:nvSpPr>
        <p:spPr>
          <a:xfrm>
            <a:off x="512268" y="187431"/>
            <a:ext cx="10551165" cy="458522"/>
          </a:xfrm>
        </p:spPr>
        <p:txBody>
          <a:bodyPr>
            <a:noAutofit/>
          </a:bodyPr>
          <a:lstStyle>
            <a:lvl1pPr>
              <a:spcBef>
                <a:spcPts val="0"/>
              </a:spcBef>
              <a:defRPr lang="en-US" sz="3273" kern="1200" cap="none" baseline="0" dirty="0" smtClean="0">
                <a:solidFill>
                  <a:schemeClr val="tx2"/>
                </a:solidFill>
                <a:latin typeface="Arial"/>
                <a:ea typeface="+mn-ea"/>
                <a:cs typeface="Arial"/>
              </a:defRPr>
            </a:lvl1pPr>
          </a:lstStyle>
          <a:p>
            <a:pPr marL="0" lvl="0" indent="0" algn="l" defTabSz="498713" rtl="0" eaLnBrk="1" latinLnBrk="0" hangingPunct="1">
              <a:spcBef>
                <a:spcPct val="20000"/>
              </a:spcBef>
              <a:buFont typeface="Arial"/>
              <a:buNone/>
            </a:pPr>
            <a:r>
              <a:rPr lang="en-US"/>
              <a:t>Click to edit title</a:t>
            </a:r>
          </a:p>
        </p:txBody>
      </p:sp>
      <p:sp>
        <p:nvSpPr>
          <p:cNvPr id="18" name="Content Placeholder 18"/>
          <p:cNvSpPr>
            <a:spLocks noGrp="1"/>
          </p:cNvSpPr>
          <p:nvPr userDrawn="1">
            <p:ph sz="quarter" idx="11" hasCustomPrompt="1"/>
          </p:nvPr>
        </p:nvSpPr>
        <p:spPr>
          <a:xfrm>
            <a:off x="512268" y="979714"/>
            <a:ext cx="11380722" cy="5074172"/>
          </a:xfrm>
        </p:spPr>
        <p:txBody>
          <a:bodyPr/>
          <a:lstStyle>
            <a:lvl1pPr marL="0" indent="0">
              <a:buNone/>
              <a:defRPr sz="2454">
                <a:solidFill>
                  <a:schemeClr val="tx1"/>
                </a:solidFill>
                <a:latin typeface="Arial"/>
                <a:cs typeface="Arial"/>
              </a:defRPr>
            </a:lvl1pPr>
            <a:lvl2pPr marL="561094" indent="-311719">
              <a:buFont typeface="Arial" panose="020B0604020202020204" pitchFamily="34" charset="0"/>
              <a:buChar char="•"/>
              <a:defRPr sz="1909">
                <a:solidFill>
                  <a:schemeClr val="tx1"/>
                </a:solidFill>
                <a:latin typeface="Arial"/>
                <a:cs typeface="Arial"/>
              </a:defRPr>
            </a:lvl2pPr>
            <a:lvl3pPr marL="732540" indent="-233789">
              <a:buFont typeface="Arial" panose="020B0604020202020204" pitchFamily="34" charset="0"/>
              <a:buChar char="•"/>
              <a:defRPr sz="1636">
                <a:solidFill>
                  <a:schemeClr val="tx1"/>
                </a:solidFill>
                <a:latin typeface="Arial"/>
                <a:cs typeface="Arial"/>
              </a:defRPr>
            </a:lvl3pPr>
            <a:lvl4pPr marL="981915" indent="-233789">
              <a:buFont typeface="Arial" panose="020B0604020202020204" pitchFamily="34" charset="0"/>
              <a:buChar char="•"/>
              <a:defRPr sz="1636">
                <a:solidFill>
                  <a:schemeClr val="tx1"/>
                </a:solidFill>
                <a:latin typeface="Arial"/>
                <a:cs typeface="Arial"/>
              </a:defRPr>
            </a:lvl4pPr>
            <a:lvl5pPr marL="1231290" indent="-233789">
              <a:buFont typeface="Arial" panose="020B0604020202020204" pitchFamily="34" charset="0"/>
              <a:buChar char="•"/>
              <a:defRPr sz="1636">
                <a:solidFill>
                  <a:schemeClr val="tx1"/>
                </a:solidFill>
                <a:latin typeface="Arial"/>
                <a:cs typeface="Aria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userDrawn="1">
            <p:ph type="sldNum" sz="quarter" idx="4"/>
          </p:nvPr>
        </p:nvSpPr>
        <p:spPr>
          <a:xfrm>
            <a:off x="11490912" y="188728"/>
            <a:ext cx="402078" cy="365125"/>
          </a:xfrm>
          <a:prstGeom prst="rect">
            <a:avLst/>
          </a:prstGeom>
        </p:spPr>
        <p:txBody>
          <a:bodyPr vert="horz" lIns="0" tIns="0" rIns="0" bIns="0" rtlCol="0" anchor="t" anchorCtr="0"/>
          <a:lstStyle>
            <a:lvl1pPr algn="r">
              <a:defRPr sz="818" b="0" i="0">
                <a:solidFill>
                  <a:schemeClr val="tx2"/>
                </a:solidFill>
                <a:latin typeface="Arial"/>
                <a:cs typeface="Arial"/>
              </a:defRPr>
            </a:lvl1pPr>
          </a:lstStyle>
          <a:p>
            <a:fld id="{40DE66B9-FB74-D049-AF25-91E07A4939CB}" type="slidenum">
              <a:rPr lang="en-US" smtClean="0"/>
              <a:pPr/>
              <a:t>‹#›</a:t>
            </a:fld>
            <a:endParaRPr lang="en-US"/>
          </a:p>
        </p:txBody>
      </p:sp>
    </p:spTree>
    <p:extLst>
      <p:ext uri="{BB962C8B-B14F-4D97-AF65-F5344CB8AC3E}">
        <p14:creationId xmlns:p14="http://schemas.microsoft.com/office/powerpoint/2010/main" val="2164024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1"/>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b" anchorCtr="0"/>
          <a:lstStyle>
            <a:lvl1pPr algn="r">
              <a:defRPr sz="1295" b="0" i="0">
                <a:solidFill>
                  <a:schemeClr val="tx1">
                    <a:tint val="75000"/>
                  </a:schemeClr>
                </a:solidFill>
                <a:latin typeface="Arial"/>
                <a:cs typeface="Arial"/>
              </a:defRPr>
            </a:lvl1pPr>
          </a:lstStyle>
          <a:p>
            <a:fld id="{40DE66B9-FB74-D049-AF25-91E07A4939CB}" type="slidenum">
              <a:rPr lang="en-US" smtClean="0"/>
              <a:pPr/>
              <a:t>‹#›</a:t>
            </a:fld>
            <a:endParaRPr lang="en-US"/>
          </a:p>
        </p:txBody>
      </p:sp>
    </p:spTree>
    <p:extLst>
      <p:ext uri="{BB962C8B-B14F-4D97-AF65-F5344CB8AC3E}">
        <p14:creationId xmlns:p14="http://schemas.microsoft.com/office/powerpoint/2010/main" val="1148457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5" r:id="rId9"/>
  </p:sldLayoutIdLst>
  <p:hf hdr="0" ftr="0" dt="0"/>
  <p:txStyles>
    <p:titleStyle>
      <a:lvl1pPr algn="l" defTabSz="498713" rtl="0" eaLnBrk="1" latinLnBrk="0" hangingPunct="1">
        <a:spcBef>
          <a:spcPts val="0"/>
        </a:spcBef>
        <a:spcAft>
          <a:spcPts val="409"/>
        </a:spcAft>
        <a:buNone/>
        <a:defRPr sz="3682" b="1" i="0" kern="1200">
          <a:solidFill>
            <a:schemeClr val="tx2"/>
          </a:solidFill>
          <a:latin typeface="Arial"/>
          <a:ea typeface="+mj-ea"/>
          <a:cs typeface="Arial"/>
        </a:defRPr>
      </a:lvl1pPr>
    </p:titleStyle>
    <p:bodyStyle>
      <a:lvl1pPr marL="374035" indent="-374035" algn="l" defTabSz="498713" rtl="0" eaLnBrk="1" latinLnBrk="0" hangingPunct="1">
        <a:spcBef>
          <a:spcPts val="0"/>
        </a:spcBef>
        <a:spcAft>
          <a:spcPts val="409"/>
        </a:spcAft>
        <a:buFont typeface="Arial"/>
        <a:buChar char="•"/>
        <a:defRPr sz="3000" b="0" i="0" kern="1200">
          <a:solidFill>
            <a:schemeClr val="tx1"/>
          </a:solidFill>
          <a:latin typeface="Arial"/>
          <a:ea typeface="+mn-ea"/>
          <a:cs typeface="Arial"/>
        </a:defRPr>
      </a:lvl1pPr>
      <a:lvl2pPr marL="810407" indent="-311695" algn="l" defTabSz="498713" rtl="0" eaLnBrk="1" latinLnBrk="0" hangingPunct="1">
        <a:spcBef>
          <a:spcPts val="0"/>
        </a:spcBef>
        <a:spcAft>
          <a:spcPts val="409"/>
        </a:spcAft>
        <a:buFont typeface="Arial"/>
        <a:buChar char="–"/>
        <a:defRPr sz="2454" b="0" i="0" kern="1200">
          <a:solidFill>
            <a:schemeClr val="tx1"/>
          </a:solidFill>
          <a:latin typeface="Arial"/>
          <a:ea typeface="+mn-ea"/>
          <a:cs typeface="Arial"/>
        </a:defRPr>
      </a:lvl2pPr>
      <a:lvl3pPr marL="1246781" indent="-249356" algn="l" defTabSz="498713" rtl="0" eaLnBrk="1" latinLnBrk="0" hangingPunct="1">
        <a:spcBef>
          <a:spcPts val="0"/>
        </a:spcBef>
        <a:spcAft>
          <a:spcPts val="409"/>
        </a:spcAft>
        <a:buFont typeface="Arial"/>
        <a:buChar char="•"/>
        <a:defRPr sz="2182" b="0" i="0" kern="1200">
          <a:solidFill>
            <a:schemeClr val="tx1"/>
          </a:solidFill>
          <a:latin typeface="Arial"/>
          <a:ea typeface="+mn-ea"/>
          <a:cs typeface="Arial"/>
        </a:defRPr>
      </a:lvl3pPr>
      <a:lvl4pPr marL="1745493" indent="-249356" algn="l" defTabSz="498713" rtl="0" eaLnBrk="1" latinLnBrk="0" hangingPunct="1">
        <a:spcBef>
          <a:spcPts val="0"/>
        </a:spcBef>
        <a:spcAft>
          <a:spcPts val="409"/>
        </a:spcAft>
        <a:buFont typeface="Arial"/>
        <a:buChar char="–"/>
        <a:defRPr sz="2182" b="0" i="0" kern="1200">
          <a:solidFill>
            <a:schemeClr val="tx1"/>
          </a:solidFill>
          <a:latin typeface="Arial"/>
          <a:ea typeface="+mn-ea"/>
          <a:cs typeface="Arial"/>
        </a:defRPr>
      </a:lvl4pPr>
      <a:lvl5pPr marL="2244206" indent="-249356" algn="l" defTabSz="498713" rtl="0" eaLnBrk="1" latinLnBrk="0" hangingPunct="1">
        <a:spcBef>
          <a:spcPts val="0"/>
        </a:spcBef>
        <a:spcAft>
          <a:spcPts val="409"/>
        </a:spcAft>
        <a:buFont typeface="Arial"/>
        <a:buChar char="»"/>
        <a:defRPr sz="2182" b="0" i="0" kern="1200">
          <a:solidFill>
            <a:schemeClr val="tx1"/>
          </a:solidFill>
          <a:latin typeface="Arial"/>
          <a:ea typeface="+mn-ea"/>
          <a:cs typeface="Arial"/>
        </a:defRPr>
      </a:lvl5pPr>
      <a:lvl6pPr marL="2742918" indent="-249356" algn="l" defTabSz="498713" rtl="0" eaLnBrk="1" latinLnBrk="0" hangingPunct="1">
        <a:spcBef>
          <a:spcPct val="20000"/>
        </a:spcBef>
        <a:buFont typeface="Arial"/>
        <a:buChar char="•"/>
        <a:defRPr sz="2182" kern="1200">
          <a:solidFill>
            <a:schemeClr val="tx1"/>
          </a:solidFill>
          <a:latin typeface="+mn-lt"/>
          <a:ea typeface="+mn-ea"/>
          <a:cs typeface="+mn-cs"/>
        </a:defRPr>
      </a:lvl6pPr>
      <a:lvl7pPr marL="3241630" indent="-249356" algn="l" defTabSz="498713" rtl="0" eaLnBrk="1" latinLnBrk="0" hangingPunct="1">
        <a:spcBef>
          <a:spcPct val="20000"/>
        </a:spcBef>
        <a:buFont typeface="Arial"/>
        <a:buChar char="•"/>
        <a:defRPr sz="2182" kern="1200">
          <a:solidFill>
            <a:schemeClr val="tx1"/>
          </a:solidFill>
          <a:latin typeface="+mn-lt"/>
          <a:ea typeface="+mn-ea"/>
          <a:cs typeface="+mn-cs"/>
        </a:defRPr>
      </a:lvl7pPr>
      <a:lvl8pPr marL="3740343" indent="-249356" algn="l" defTabSz="498713" rtl="0" eaLnBrk="1" latinLnBrk="0" hangingPunct="1">
        <a:spcBef>
          <a:spcPct val="20000"/>
        </a:spcBef>
        <a:buFont typeface="Arial"/>
        <a:buChar char="•"/>
        <a:defRPr sz="2182" kern="1200">
          <a:solidFill>
            <a:schemeClr val="tx1"/>
          </a:solidFill>
          <a:latin typeface="+mn-lt"/>
          <a:ea typeface="+mn-ea"/>
          <a:cs typeface="+mn-cs"/>
        </a:defRPr>
      </a:lvl8pPr>
      <a:lvl9pPr marL="4239055" indent="-249356" algn="l" defTabSz="498713" rtl="0" eaLnBrk="1" latinLnBrk="0" hangingPunct="1">
        <a:spcBef>
          <a:spcPct val="20000"/>
        </a:spcBef>
        <a:buFont typeface="Arial"/>
        <a:buChar char="•"/>
        <a:defRPr sz="2182" kern="1200">
          <a:solidFill>
            <a:schemeClr val="tx1"/>
          </a:solidFill>
          <a:latin typeface="+mn-lt"/>
          <a:ea typeface="+mn-ea"/>
          <a:cs typeface="+mn-cs"/>
        </a:defRPr>
      </a:lvl9pPr>
    </p:bodyStyle>
    <p:otherStyle>
      <a:defPPr>
        <a:defRPr lang="en-US"/>
      </a:defPPr>
      <a:lvl1pPr marL="0" algn="l" defTabSz="498713" rtl="0" eaLnBrk="1" latinLnBrk="0" hangingPunct="1">
        <a:defRPr sz="1977" kern="1200">
          <a:solidFill>
            <a:schemeClr val="tx1"/>
          </a:solidFill>
          <a:latin typeface="+mn-lt"/>
          <a:ea typeface="+mn-ea"/>
          <a:cs typeface="+mn-cs"/>
        </a:defRPr>
      </a:lvl1pPr>
      <a:lvl2pPr marL="498713" algn="l" defTabSz="498713" rtl="0" eaLnBrk="1" latinLnBrk="0" hangingPunct="1">
        <a:defRPr sz="1977" kern="1200">
          <a:solidFill>
            <a:schemeClr val="tx1"/>
          </a:solidFill>
          <a:latin typeface="+mn-lt"/>
          <a:ea typeface="+mn-ea"/>
          <a:cs typeface="+mn-cs"/>
        </a:defRPr>
      </a:lvl2pPr>
      <a:lvl3pPr marL="997424" algn="l" defTabSz="498713" rtl="0" eaLnBrk="1" latinLnBrk="0" hangingPunct="1">
        <a:defRPr sz="1977" kern="1200">
          <a:solidFill>
            <a:schemeClr val="tx1"/>
          </a:solidFill>
          <a:latin typeface="+mn-lt"/>
          <a:ea typeface="+mn-ea"/>
          <a:cs typeface="+mn-cs"/>
        </a:defRPr>
      </a:lvl3pPr>
      <a:lvl4pPr marL="1496137" algn="l" defTabSz="498713" rtl="0" eaLnBrk="1" latinLnBrk="0" hangingPunct="1">
        <a:defRPr sz="1977" kern="1200">
          <a:solidFill>
            <a:schemeClr val="tx1"/>
          </a:solidFill>
          <a:latin typeface="+mn-lt"/>
          <a:ea typeface="+mn-ea"/>
          <a:cs typeface="+mn-cs"/>
        </a:defRPr>
      </a:lvl4pPr>
      <a:lvl5pPr marL="1994850" algn="l" defTabSz="498713" rtl="0" eaLnBrk="1" latinLnBrk="0" hangingPunct="1">
        <a:defRPr sz="1977" kern="1200">
          <a:solidFill>
            <a:schemeClr val="tx1"/>
          </a:solidFill>
          <a:latin typeface="+mn-lt"/>
          <a:ea typeface="+mn-ea"/>
          <a:cs typeface="+mn-cs"/>
        </a:defRPr>
      </a:lvl5pPr>
      <a:lvl6pPr marL="2493561" algn="l" defTabSz="498713" rtl="0" eaLnBrk="1" latinLnBrk="0" hangingPunct="1">
        <a:defRPr sz="1977" kern="1200">
          <a:solidFill>
            <a:schemeClr val="tx1"/>
          </a:solidFill>
          <a:latin typeface="+mn-lt"/>
          <a:ea typeface="+mn-ea"/>
          <a:cs typeface="+mn-cs"/>
        </a:defRPr>
      </a:lvl6pPr>
      <a:lvl7pPr marL="2992274" algn="l" defTabSz="498713" rtl="0" eaLnBrk="1" latinLnBrk="0" hangingPunct="1">
        <a:defRPr sz="1977" kern="1200">
          <a:solidFill>
            <a:schemeClr val="tx1"/>
          </a:solidFill>
          <a:latin typeface="+mn-lt"/>
          <a:ea typeface="+mn-ea"/>
          <a:cs typeface="+mn-cs"/>
        </a:defRPr>
      </a:lvl7pPr>
      <a:lvl8pPr marL="3490987" algn="l" defTabSz="498713" rtl="0" eaLnBrk="1" latinLnBrk="0" hangingPunct="1">
        <a:defRPr sz="1977" kern="1200">
          <a:solidFill>
            <a:schemeClr val="tx1"/>
          </a:solidFill>
          <a:latin typeface="+mn-lt"/>
          <a:ea typeface="+mn-ea"/>
          <a:cs typeface="+mn-cs"/>
        </a:defRPr>
      </a:lvl8pPr>
      <a:lvl9pPr marL="3989699" algn="l" defTabSz="498713" rtl="0" eaLnBrk="1" latinLnBrk="0" hangingPunct="1">
        <a:defRPr sz="197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043">
                <a:solidFill>
                  <a:schemeClr val="tx1">
                    <a:tint val="82000"/>
                  </a:schemeClr>
                </a:solidFill>
              </a:defRPr>
            </a:lvl1pPr>
          </a:lstStyle>
          <a:p>
            <a:fld id="{846CE7D5-CF57-46EF-B807-FDD0502418D4}" type="datetimeFigureOut">
              <a:rPr lang="en-US" smtClean="0"/>
              <a:t>4/1/2026</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43">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043">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340114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Lst>
  <p:txStyles>
    <p:titleStyle>
      <a:lvl1pPr algn="l" defTabSz="794883" rtl="0" eaLnBrk="1" latinLnBrk="0" hangingPunct="1">
        <a:lnSpc>
          <a:spcPct val="90000"/>
        </a:lnSpc>
        <a:spcBef>
          <a:spcPct val="0"/>
        </a:spcBef>
        <a:buNone/>
        <a:defRPr sz="3825" kern="1200">
          <a:solidFill>
            <a:schemeClr val="tx1"/>
          </a:solidFill>
          <a:latin typeface="+mj-lt"/>
          <a:ea typeface="+mj-ea"/>
          <a:cs typeface="+mj-cs"/>
        </a:defRPr>
      </a:lvl1pPr>
    </p:titleStyle>
    <p:bodyStyle>
      <a:lvl1pPr marL="198721" indent="-198721" algn="l" defTabSz="794883" rtl="0" eaLnBrk="1" latinLnBrk="0" hangingPunct="1">
        <a:lnSpc>
          <a:spcPct val="90000"/>
        </a:lnSpc>
        <a:spcBef>
          <a:spcPts val="869"/>
        </a:spcBef>
        <a:buFont typeface="Arial" panose="020B0604020202020204" pitchFamily="34" charset="0"/>
        <a:buChar char="•"/>
        <a:defRPr sz="2434" kern="1200">
          <a:solidFill>
            <a:schemeClr val="tx1"/>
          </a:solidFill>
          <a:latin typeface="+mn-lt"/>
          <a:ea typeface="+mn-ea"/>
          <a:cs typeface="+mn-cs"/>
        </a:defRPr>
      </a:lvl1pPr>
      <a:lvl2pPr marL="596163" indent="-198721" algn="l" defTabSz="794883" rtl="0" eaLnBrk="1" latinLnBrk="0" hangingPunct="1">
        <a:lnSpc>
          <a:spcPct val="90000"/>
        </a:lnSpc>
        <a:spcBef>
          <a:spcPts val="435"/>
        </a:spcBef>
        <a:buFont typeface="Arial" panose="020B0604020202020204" pitchFamily="34" charset="0"/>
        <a:buChar char="•"/>
        <a:defRPr sz="2086" kern="1200">
          <a:solidFill>
            <a:schemeClr val="tx1"/>
          </a:solidFill>
          <a:latin typeface="+mn-lt"/>
          <a:ea typeface="+mn-ea"/>
          <a:cs typeface="+mn-cs"/>
        </a:defRPr>
      </a:lvl2pPr>
      <a:lvl3pPr marL="993604" indent="-198721" algn="l" defTabSz="794883" rtl="0" eaLnBrk="1" latinLnBrk="0" hangingPunct="1">
        <a:lnSpc>
          <a:spcPct val="90000"/>
        </a:lnSpc>
        <a:spcBef>
          <a:spcPts val="435"/>
        </a:spcBef>
        <a:buFont typeface="Arial" panose="020B0604020202020204" pitchFamily="34" charset="0"/>
        <a:buChar char="•"/>
        <a:defRPr sz="1739" kern="1200">
          <a:solidFill>
            <a:schemeClr val="tx1"/>
          </a:solidFill>
          <a:latin typeface="+mn-lt"/>
          <a:ea typeface="+mn-ea"/>
          <a:cs typeface="+mn-cs"/>
        </a:defRPr>
      </a:lvl3pPr>
      <a:lvl4pPr marL="1391046" indent="-198721" algn="l" defTabSz="794883" rtl="0" eaLnBrk="1" latinLnBrk="0" hangingPunct="1">
        <a:lnSpc>
          <a:spcPct val="90000"/>
        </a:lnSpc>
        <a:spcBef>
          <a:spcPts val="435"/>
        </a:spcBef>
        <a:buFont typeface="Arial" panose="020B0604020202020204" pitchFamily="34" charset="0"/>
        <a:buChar char="•"/>
        <a:defRPr sz="1565" kern="1200">
          <a:solidFill>
            <a:schemeClr val="tx1"/>
          </a:solidFill>
          <a:latin typeface="+mn-lt"/>
          <a:ea typeface="+mn-ea"/>
          <a:cs typeface="+mn-cs"/>
        </a:defRPr>
      </a:lvl4pPr>
      <a:lvl5pPr marL="1788488" indent="-198721" algn="l" defTabSz="794883" rtl="0" eaLnBrk="1" latinLnBrk="0" hangingPunct="1">
        <a:lnSpc>
          <a:spcPct val="90000"/>
        </a:lnSpc>
        <a:spcBef>
          <a:spcPts val="435"/>
        </a:spcBef>
        <a:buFont typeface="Arial" panose="020B0604020202020204" pitchFamily="34" charset="0"/>
        <a:buChar char="•"/>
        <a:defRPr sz="1565" kern="1200">
          <a:solidFill>
            <a:schemeClr val="tx1"/>
          </a:solidFill>
          <a:latin typeface="+mn-lt"/>
          <a:ea typeface="+mn-ea"/>
          <a:cs typeface="+mn-cs"/>
        </a:defRPr>
      </a:lvl5pPr>
      <a:lvl6pPr marL="2185929" indent="-198721" algn="l" defTabSz="794883" rtl="0" eaLnBrk="1" latinLnBrk="0" hangingPunct="1">
        <a:lnSpc>
          <a:spcPct val="90000"/>
        </a:lnSpc>
        <a:spcBef>
          <a:spcPts val="435"/>
        </a:spcBef>
        <a:buFont typeface="Arial" panose="020B0604020202020204" pitchFamily="34" charset="0"/>
        <a:buChar char="•"/>
        <a:defRPr sz="1565" kern="1200">
          <a:solidFill>
            <a:schemeClr val="tx1"/>
          </a:solidFill>
          <a:latin typeface="+mn-lt"/>
          <a:ea typeface="+mn-ea"/>
          <a:cs typeface="+mn-cs"/>
        </a:defRPr>
      </a:lvl6pPr>
      <a:lvl7pPr marL="2583371" indent="-198721" algn="l" defTabSz="794883" rtl="0" eaLnBrk="1" latinLnBrk="0" hangingPunct="1">
        <a:lnSpc>
          <a:spcPct val="90000"/>
        </a:lnSpc>
        <a:spcBef>
          <a:spcPts val="435"/>
        </a:spcBef>
        <a:buFont typeface="Arial" panose="020B0604020202020204" pitchFamily="34" charset="0"/>
        <a:buChar char="•"/>
        <a:defRPr sz="1565" kern="1200">
          <a:solidFill>
            <a:schemeClr val="tx1"/>
          </a:solidFill>
          <a:latin typeface="+mn-lt"/>
          <a:ea typeface="+mn-ea"/>
          <a:cs typeface="+mn-cs"/>
        </a:defRPr>
      </a:lvl7pPr>
      <a:lvl8pPr marL="2980813" indent="-198721" algn="l" defTabSz="794883" rtl="0" eaLnBrk="1" latinLnBrk="0" hangingPunct="1">
        <a:lnSpc>
          <a:spcPct val="90000"/>
        </a:lnSpc>
        <a:spcBef>
          <a:spcPts val="435"/>
        </a:spcBef>
        <a:buFont typeface="Arial" panose="020B0604020202020204" pitchFamily="34" charset="0"/>
        <a:buChar char="•"/>
        <a:defRPr sz="1565" kern="1200">
          <a:solidFill>
            <a:schemeClr val="tx1"/>
          </a:solidFill>
          <a:latin typeface="+mn-lt"/>
          <a:ea typeface="+mn-ea"/>
          <a:cs typeface="+mn-cs"/>
        </a:defRPr>
      </a:lvl8pPr>
      <a:lvl9pPr marL="3378254" indent="-198721" algn="l" defTabSz="794883" rtl="0" eaLnBrk="1" latinLnBrk="0" hangingPunct="1">
        <a:lnSpc>
          <a:spcPct val="90000"/>
        </a:lnSpc>
        <a:spcBef>
          <a:spcPts val="435"/>
        </a:spcBef>
        <a:buFont typeface="Arial" panose="020B0604020202020204" pitchFamily="34" charset="0"/>
        <a:buChar char="•"/>
        <a:defRPr sz="1565" kern="1200">
          <a:solidFill>
            <a:schemeClr val="tx1"/>
          </a:solidFill>
          <a:latin typeface="+mn-lt"/>
          <a:ea typeface="+mn-ea"/>
          <a:cs typeface="+mn-cs"/>
        </a:defRPr>
      </a:lvl9pPr>
    </p:bodyStyle>
    <p:otherStyle>
      <a:defPPr>
        <a:defRPr lang="en-US"/>
      </a:defPPr>
      <a:lvl1pPr marL="0" algn="l" defTabSz="794883" rtl="0" eaLnBrk="1" latinLnBrk="0" hangingPunct="1">
        <a:defRPr sz="1565" kern="1200">
          <a:solidFill>
            <a:schemeClr val="tx1"/>
          </a:solidFill>
          <a:latin typeface="+mn-lt"/>
          <a:ea typeface="+mn-ea"/>
          <a:cs typeface="+mn-cs"/>
        </a:defRPr>
      </a:lvl1pPr>
      <a:lvl2pPr marL="397442" algn="l" defTabSz="794883" rtl="0" eaLnBrk="1" latinLnBrk="0" hangingPunct="1">
        <a:defRPr sz="1565" kern="1200">
          <a:solidFill>
            <a:schemeClr val="tx1"/>
          </a:solidFill>
          <a:latin typeface="+mn-lt"/>
          <a:ea typeface="+mn-ea"/>
          <a:cs typeface="+mn-cs"/>
        </a:defRPr>
      </a:lvl2pPr>
      <a:lvl3pPr marL="794883" algn="l" defTabSz="794883" rtl="0" eaLnBrk="1" latinLnBrk="0" hangingPunct="1">
        <a:defRPr sz="1565" kern="1200">
          <a:solidFill>
            <a:schemeClr val="tx1"/>
          </a:solidFill>
          <a:latin typeface="+mn-lt"/>
          <a:ea typeface="+mn-ea"/>
          <a:cs typeface="+mn-cs"/>
        </a:defRPr>
      </a:lvl3pPr>
      <a:lvl4pPr marL="1192325" algn="l" defTabSz="794883" rtl="0" eaLnBrk="1" latinLnBrk="0" hangingPunct="1">
        <a:defRPr sz="1565" kern="1200">
          <a:solidFill>
            <a:schemeClr val="tx1"/>
          </a:solidFill>
          <a:latin typeface="+mn-lt"/>
          <a:ea typeface="+mn-ea"/>
          <a:cs typeface="+mn-cs"/>
        </a:defRPr>
      </a:lvl4pPr>
      <a:lvl5pPr marL="1589767" algn="l" defTabSz="794883" rtl="0" eaLnBrk="1" latinLnBrk="0" hangingPunct="1">
        <a:defRPr sz="1565" kern="1200">
          <a:solidFill>
            <a:schemeClr val="tx1"/>
          </a:solidFill>
          <a:latin typeface="+mn-lt"/>
          <a:ea typeface="+mn-ea"/>
          <a:cs typeface="+mn-cs"/>
        </a:defRPr>
      </a:lvl5pPr>
      <a:lvl6pPr marL="1987208" algn="l" defTabSz="794883" rtl="0" eaLnBrk="1" latinLnBrk="0" hangingPunct="1">
        <a:defRPr sz="1565" kern="1200">
          <a:solidFill>
            <a:schemeClr val="tx1"/>
          </a:solidFill>
          <a:latin typeface="+mn-lt"/>
          <a:ea typeface="+mn-ea"/>
          <a:cs typeface="+mn-cs"/>
        </a:defRPr>
      </a:lvl6pPr>
      <a:lvl7pPr marL="2384650" algn="l" defTabSz="794883" rtl="0" eaLnBrk="1" latinLnBrk="0" hangingPunct="1">
        <a:defRPr sz="1565" kern="1200">
          <a:solidFill>
            <a:schemeClr val="tx1"/>
          </a:solidFill>
          <a:latin typeface="+mn-lt"/>
          <a:ea typeface="+mn-ea"/>
          <a:cs typeface="+mn-cs"/>
        </a:defRPr>
      </a:lvl7pPr>
      <a:lvl8pPr marL="2782092" algn="l" defTabSz="794883" rtl="0" eaLnBrk="1" latinLnBrk="0" hangingPunct="1">
        <a:defRPr sz="1565" kern="1200">
          <a:solidFill>
            <a:schemeClr val="tx1"/>
          </a:solidFill>
          <a:latin typeface="+mn-lt"/>
          <a:ea typeface="+mn-ea"/>
          <a:cs typeface="+mn-cs"/>
        </a:defRPr>
      </a:lvl8pPr>
      <a:lvl9pPr marL="3179533" algn="l" defTabSz="794883" rtl="0" eaLnBrk="1" latinLnBrk="0" hangingPunct="1">
        <a:defRPr sz="15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2.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inkedin.com/company/amcor/" TargetMode="External"/><Relationship Id="rId2" Type="http://schemas.openxmlformats.org/officeDocument/2006/relationships/image" Target="../media/image41.jpeg"/><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2.xml"/><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84B"/>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E798EF-6A53-477B-90BC-8152DA026575}"/>
              </a:ext>
            </a:extLst>
          </p:cNvPr>
          <p:cNvSpPr txBox="1">
            <a:spLocks/>
          </p:cNvSpPr>
          <p:nvPr/>
        </p:nvSpPr>
        <p:spPr>
          <a:xfrm>
            <a:off x="6347362" y="1866111"/>
            <a:ext cx="4765260" cy="1161205"/>
          </a:xfrm>
          <a:prstGeom prst="rect">
            <a:avLst/>
          </a:prstGeom>
        </p:spPr>
        <p:txBody>
          <a:bodyPr vert="horz" lIns="0" tIns="0" rIns="0" bIns="0" rtlCol="0" anchor="ctr" anchorCtr="0">
            <a:noAutofit/>
          </a:bodyPr>
          <a:lstStyle>
            <a:lvl1pPr algn="l" defTabSz="731465" rtl="0" eaLnBrk="1" latinLnBrk="0" hangingPunct="1">
              <a:spcBef>
                <a:spcPts val="0"/>
              </a:spcBef>
              <a:spcAft>
                <a:spcPts val="600"/>
              </a:spcAft>
              <a:buNone/>
              <a:defRPr sz="5400" b="0" i="0" kern="1200">
                <a:solidFill>
                  <a:schemeClr val="tx2"/>
                </a:solidFill>
                <a:latin typeface="Calibri" panose="020F0502020204030204" pitchFamily="34" charset="0"/>
                <a:ea typeface="+mj-ea"/>
                <a:cs typeface="Calibri" panose="020F0502020204030204" pitchFamily="34" charset="0"/>
              </a:defRPr>
            </a:lvl1pPr>
          </a:lstStyle>
          <a:p>
            <a:pPr defTabSz="498713">
              <a:lnSpc>
                <a:spcPct val="110000"/>
              </a:lnSpc>
              <a:spcAft>
                <a:spcPts val="0"/>
              </a:spcAft>
              <a:defRPr/>
            </a:pPr>
            <a:r>
              <a:rPr lang="en-US" sz="4000" b="1">
                <a:solidFill>
                  <a:prstClr val="white"/>
                </a:solidFill>
                <a:latin typeface="Arial" panose="020B0604020202020204" pitchFamily="34" charset="0"/>
                <a:cs typeface="Arial" panose="020B0604020202020204" pitchFamily="34" charset="0"/>
              </a:rPr>
              <a:t>Amtrak </a:t>
            </a:r>
            <a:r>
              <a:rPr lang="en-US" sz="4000" b="1" i="1">
                <a:solidFill>
                  <a:prstClr val="white"/>
                </a:solidFill>
                <a:latin typeface="Arial" panose="020B0604020202020204" pitchFamily="34" charset="0"/>
                <a:cs typeface="Arial" panose="020B0604020202020204" pitchFamily="34" charset="0"/>
              </a:rPr>
              <a:t>Mardi Gras Service</a:t>
            </a:r>
            <a:r>
              <a:rPr lang="en-US" sz="4000" b="1">
                <a:solidFill>
                  <a:prstClr val="white"/>
                </a:solidFill>
                <a:latin typeface="Arial" panose="020B0604020202020204" pitchFamily="34" charset="0"/>
                <a:cs typeface="Arial" panose="020B0604020202020204" pitchFamily="34" charset="0"/>
              </a:rPr>
              <a:t> Update</a:t>
            </a:r>
            <a:endParaRPr lang="en-US" sz="2800" b="1">
              <a:solidFill>
                <a:prstClr val="white"/>
              </a:solidFill>
              <a:latin typeface="Calibri"/>
              <a:cs typeface="Arial" panose="020B0604020202020204" pitchFamily="34" charset="0"/>
            </a:endParaRPr>
          </a:p>
        </p:txBody>
      </p:sp>
      <p:sp>
        <p:nvSpPr>
          <p:cNvPr id="12" name="Title 4">
            <a:extLst>
              <a:ext uri="{FF2B5EF4-FFF2-40B4-BE49-F238E27FC236}">
                <a16:creationId xmlns:a16="http://schemas.microsoft.com/office/drawing/2014/main" id="{D5824A30-30B8-41FD-AB0D-DFB1B55844A0}"/>
              </a:ext>
            </a:extLst>
          </p:cNvPr>
          <p:cNvSpPr txBox="1">
            <a:spLocks/>
          </p:cNvSpPr>
          <p:nvPr/>
        </p:nvSpPr>
        <p:spPr>
          <a:xfrm>
            <a:off x="6919055" y="6169019"/>
            <a:ext cx="4075139" cy="469368"/>
          </a:xfrm>
          <a:prstGeom prst="rect">
            <a:avLst/>
          </a:prstGeom>
        </p:spPr>
        <p:txBody>
          <a:bodyPr vert="horz" lIns="0" tIns="0" rIns="0" bIns="0" rtlCol="0" anchor="t" anchorCtr="0">
            <a:noAutofit/>
          </a:bodyPr>
          <a:lstStyle>
            <a:lvl1pPr algn="l" defTabSz="731465" rtl="0" eaLnBrk="1" latinLnBrk="0" hangingPunct="1">
              <a:spcBef>
                <a:spcPts val="0"/>
              </a:spcBef>
              <a:spcAft>
                <a:spcPts val="600"/>
              </a:spcAft>
              <a:buNone/>
              <a:defRPr sz="5400" b="0" i="0" kern="1200">
                <a:solidFill>
                  <a:schemeClr val="tx2"/>
                </a:solidFill>
                <a:latin typeface="Calibri" panose="020F0502020204030204" pitchFamily="34" charset="0"/>
                <a:ea typeface="+mj-ea"/>
                <a:cs typeface="Calibri" panose="020F0502020204030204" pitchFamily="34" charset="0"/>
              </a:defRPr>
            </a:lvl1pPr>
          </a:lstStyle>
          <a:p>
            <a:pPr algn="r" defTabSz="498713">
              <a:spcAft>
                <a:spcPts val="614"/>
              </a:spcAft>
              <a:defRPr/>
            </a:pPr>
            <a:endParaRPr lang="en-US" sz="1909">
              <a:solidFill>
                <a:prstClr val="white"/>
              </a:solidFill>
              <a:latin typeface="Calibri Light" panose="020F0302020204030204" pitchFamily="34" charset="0"/>
              <a:cs typeface="Calibri Light" panose="020F0302020204030204" pitchFamily="34" charset="0"/>
            </a:endParaRPr>
          </a:p>
        </p:txBody>
      </p:sp>
      <p:cxnSp>
        <p:nvCxnSpPr>
          <p:cNvPr id="13" name="Straight Connector 12">
            <a:extLst>
              <a:ext uri="{FF2B5EF4-FFF2-40B4-BE49-F238E27FC236}">
                <a16:creationId xmlns:a16="http://schemas.microsoft.com/office/drawing/2014/main" id="{4D032A59-54EF-42EC-905C-502689A08B42}"/>
              </a:ext>
            </a:extLst>
          </p:cNvPr>
          <p:cNvCxnSpPr>
            <a:cxnSpLocks/>
          </p:cNvCxnSpPr>
          <p:nvPr/>
        </p:nvCxnSpPr>
        <p:spPr>
          <a:xfrm>
            <a:off x="6347362" y="3110881"/>
            <a:ext cx="447631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4">
            <a:extLst>
              <a:ext uri="{FF2B5EF4-FFF2-40B4-BE49-F238E27FC236}">
                <a16:creationId xmlns:a16="http://schemas.microsoft.com/office/drawing/2014/main" id="{0FD2A863-7715-4354-A12A-5C584C18EE3F}"/>
              </a:ext>
            </a:extLst>
          </p:cNvPr>
          <p:cNvSpPr txBox="1">
            <a:spLocks/>
          </p:cNvSpPr>
          <p:nvPr/>
        </p:nvSpPr>
        <p:spPr>
          <a:xfrm>
            <a:off x="6347361" y="3253409"/>
            <a:ext cx="5302589" cy="1904478"/>
          </a:xfrm>
          <a:prstGeom prst="rect">
            <a:avLst/>
          </a:prstGeom>
        </p:spPr>
        <p:txBody>
          <a:bodyPr vert="horz" lIns="0" tIns="0" rIns="0" bIns="0" rtlCol="0" anchor="ctr" anchorCtr="0">
            <a:noAutofit/>
          </a:bodyPr>
          <a:lstStyle>
            <a:lvl1pPr algn="l" defTabSz="731465" rtl="0" eaLnBrk="1" latinLnBrk="0" hangingPunct="1">
              <a:spcBef>
                <a:spcPts val="0"/>
              </a:spcBef>
              <a:spcAft>
                <a:spcPts val="600"/>
              </a:spcAft>
              <a:buNone/>
              <a:defRPr sz="5400" b="0" i="0" kern="1200">
                <a:solidFill>
                  <a:schemeClr val="tx2"/>
                </a:solidFill>
                <a:latin typeface="Calibri" panose="020F0502020204030204" pitchFamily="34" charset="0"/>
                <a:ea typeface="+mj-ea"/>
                <a:cs typeface="Calibri" panose="020F0502020204030204" pitchFamily="34" charset="0"/>
              </a:defRPr>
            </a:lvl1pPr>
          </a:lstStyle>
          <a:p>
            <a:pPr defTabSz="498713">
              <a:spcAft>
                <a:spcPts val="614"/>
              </a:spcAft>
              <a:defRPr/>
            </a:pPr>
            <a:r>
              <a:rPr lang="en-US" sz="2150" b="1" dirty="0">
                <a:solidFill>
                  <a:prstClr val="white"/>
                </a:solidFill>
                <a:latin typeface="Calibri"/>
                <a:cs typeface="Arial"/>
              </a:rPr>
              <a:t>April 2, 2026</a:t>
            </a:r>
          </a:p>
          <a:p>
            <a:pPr defTabSz="498713">
              <a:spcAft>
                <a:spcPts val="614"/>
              </a:spcAft>
              <a:defRPr/>
            </a:pPr>
            <a:endParaRPr lang="en-US" sz="2182" b="1" dirty="0">
              <a:solidFill>
                <a:prstClr val="white"/>
              </a:solidFill>
              <a:latin typeface="Calibri"/>
              <a:cs typeface="Arial" panose="020B0604020202020204" pitchFamily="34" charset="0"/>
            </a:endParaRPr>
          </a:p>
          <a:p>
            <a:pPr defTabSz="498713">
              <a:spcAft>
                <a:spcPts val="614"/>
              </a:spcAft>
              <a:defRPr/>
            </a:pPr>
            <a:r>
              <a:rPr lang="en-US" sz="2182" dirty="0">
                <a:solidFill>
                  <a:prstClr val="white"/>
                </a:solidFill>
                <a:latin typeface="Calibri"/>
                <a:cs typeface="Arial" panose="020B0604020202020204" pitchFamily="34" charset="0"/>
              </a:rPr>
              <a:t>T. L. Stennis III</a:t>
            </a:r>
          </a:p>
          <a:p>
            <a:pPr defTabSz="498713">
              <a:spcAft>
                <a:spcPts val="614"/>
              </a:spcAft>
              <a:defRPr/>
            </a:pPr>
            <a:r>
              <a:rPr lang="en-US" sz="2182" dirty="0">
                <a:solidFill>
                  <a:prstClr val="white"/>
                </a:solidFill>
                <a:latin typeface="Calibri"/>
                <a:cs typeface="Arial" panose="020B0604020202020204" pitchFamily="34" charset="0"/>
              </a:rPr>
              <a:t>Amtrak Director of Government Affairs – South</a:t>
            </a:r>
          </a:p>
        </p:txBody>
      </p:sp>
      <p:pic>
        <p:nvPicPr>
          <p:cNvPr id="15" name="Picture 14">
            <a:extLst>
              <a:ext uri="{FF2B5EF4-FFF2-40B4-BE49-F238E27FC236}">
                <a16:creationId xmlns:a16="http://schemas.microsoft.com/office/drawing/2014/main" id="{BFBC701E-EFD8-4D25-9B78-A308DB373EA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87417" y="6217998"/>
            <a:ext cx="2201438" cy="234031"/>
          </a:xfrm>
          <a:prstGeom prst="rect">
            <a:avLst/>
          </a:prstGeom>
        </p:spPr>
      </p:pic>
      <p:grpSp>
        <p:nvGrpSpPr>
          <p:cNvPr id="2" name="Group 1">
            <a:extLst>
              <a:ext uri="{FF2B5EF4-FFF2-40B4-BE49-F238E27FC236}">
                <a16:creationId xmlns:a16="http://schemas.microsoft.com/office/drawing/2014/main" id="{C6A07ADE-D291-B29E-4323-82B352A67809}"/>
              </a:ext>
            </a:extLst>
          </p:cNvPr>
          <p:cNvGrpSpPr/>
          <p:nvPr/>
        </p:nvGrpSpPr>
        <p:grpSpPr>
          <a:xfrm>
            <a:off x="125372" y="0"/>
            <a:ext cx="5719267" cy="6876049"/>
            <a:chOff x="88949" y="89210"/>
            <a:chExt cx="5630052" cy="6768790"/>
          </a:xfrm>
        </p:grpSpPr>
        <p:pic>
          <p:nvPicPr>
            <p:cNvPr id="3" name="Picture 2">
              <a:extLst>
                <a:ext uri="{FF2B5EF4-FFF2-40B4-BE49-F238E27FC236}">
                  <a16:creationId xmlns:a16="http://schemas.microsoft.com/office/drawing/2014/main" id="{C4851A4A-575F-6A6C-D957-5AA6A42819EE}"/>
                </a:ext>
              </a:extLst>
            </p:cNvPr>
            <p:cNvPicPr>
              <a:picLocks noChangeAspect="1"/>
            </p:cNvPicPr>
            <p:nvPr/>
          </p:nvPicPr>
          <p:blipFill rotWithShape="1">
            <a:blip r:embed="rId3"/>
            <a:srcRect l="107" r="107"/>
            <a:stretch/>
          </p:blipFill>
          <p:spPr>
            <a:xfrm>
              <a:off x="89743" y="5304989"/>
              <a:ext cx="2774462" cy="1553011"/>
            </a:xfrm>
            <a:prstGeom prst="rect">
              <a:avLst/>
            </a:prstGeom>
            <a:noFill/>
            <a:ln w="57150">
              <a:noFill/>
            </a:ln>
          </p:spPr>
        </p:pic>
        <p:pic>
          <p:nvPicPr>
            <p:cNvPr id="25" name="Picture 4">
              <a:extLst>
                <a:ext uri="{FF2B5EF4-FFF2-40B4-BE49-F238E27FC236}">
                  <a16:creationId xmlns:a16="http://schemas.microsoft.com/office/drawing/2014/main" id="{C2719C84-902E-6D16-8AB1-21E4E46B1478}"/>
                </a:ext>
              </a:extLst>
            </p:cNvPr>
            <p:cNvPicPr>
              <a:picLocks noChangeAspect="1" noChangeArrowheads="1"/>
            </p:cNvPicPr>
            <p:nvPr/>
          </p:nvPicPr>
          <p:blipFill rotWithShape="1">
            <a:blip r:embed="rId4"/>
            <a:srcRect l="11338" t="9438" r="18784" b="24139"/>
            <a:stretch>
              <a:fillRect/>
            </a:stretch>
          </p:blipFill>
          <p:spPr bwMode="auto">
            <a:xfrm>
              <a:off x="89743" y="3489675"/>
              <a:ext cx="2773945" cy="1759250"/>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3496053-D0F9-10EE-2775-EE928BD909C4}"/>
                </a:ext>
              </a:extLst>
            </p:cNvPr>
            <p:cNvPicPr>
              <a:picLocks noChangeAspect="1"/>
            </p:cNvPicPr>
            <p:nvPr/>
          </p:nvPicPr>
          <p:blipFill>
            <a:blip r:embed="rId5"/>
            <a:srcRect t="3081" b="3081"/>
            <a:stretch/>
          </p:blipFill>
          <p:spPr>
            <a:xfrm>
              <a:off x="89743" y="1698286"/>
              <a:ext cx="2773943" cy="1735324"/>
            </a:xfrm>
            <a:prstGeom prst="rect">
              <a:avLst/>
            </a:prstGeom>
            <a:noFill/>
            <a:ln w="57150">
              <a:noFill/>
            </a:ln>
          </p:spPr>
        </p:pic>
        <p:pic>
          <p:nvPicPr>
            <p:cNvPr id="10" name="Picture 9">
              <a:extLst>
                <a:ext uri="{FF2B5EF4-FFF2-40B4-BE49-F238E27FC236}">
                  <a16:creationId xmlns:a16="http://schemas.microsoft.com/office/drawing/2014/main" id="{F49CC9F1-CD7F-72AD-3D1C-C9915435C5E4}"/>
                </a:ext>
              </a:extLst>
            </p:cNvPr>
            <p:cNvPicPr>
              <a:picLocks noChangeAspect="1"/>
            </p:cNvPicPr>
            <p:nvPr/>
          </p:nvPicPr>
          <p:blipFill>
            <a:blip r:embed="rId6"/>
            <a:srcRect t="7913" b="7913"/>
            <a:stretch/>
          </p:blipFill>
          <p:spPr>
            <a:xfrm>
              <a:off x="2944524" y="5304989"/>
              <a:ext cx="2774463" cy="1553011"/>
            </a:xfrm>
            <a:prstGeom prst="rect">
              <a:avLst/>
            </a:prstGeom>
            <a:noFill/>
            <a:ln w="57150">
              <a:noFill/>
            </a:ln>
          </p:spPr>
        </p:pic>
        <p:pic>
          <p:nvPicPr>
            <p:cNvPr id="23" name="Picture 22">
              <a:extLst>
                <a:ext uri="{FF2B5EF4-FFF2-40B4-BE49-F238E27FC236}">
                  <a16:creationId xmlns:a16="http://schemas.microsoft.com/office/drawing/2014/main" id="{D517E1C7-4829-455A-8991-DAF51AD96B0A}"/>
                </a:ext>
              </a:extLst>
            </p:cNvPr>
            <p:cNvPicPr>
              <a:picLocks noChangeAspect="1"/>
            </p:cNvPicPr>
            <p:nvPr/>
          </p:nvPicPr>
          <p:blipFill rotWithShape="1">
            <a:blip r:embed="rId7"/>
            <a:srcRect t="294" b="294"/>
            <a:stretch/>
          </p:blipFill>
          <p:spPr>
            <a:xfrm>
              <a:off x="88949" y="89210"/>
              <a:ext cx="2773943" cy="1553011"/>
            </a:xfrm>
            <a:prstGeom prst="rect">
              <a:avLst/>
            </a:prstGeom>
            <a:noFill/>
            <a:ln w="57150">
              <a:noFill/>
            </a:ln>
          </p:spPr>
        </p:pic>
        <p:pic>
          <p:nvPicPr>
            <p:cNvPr id="7" name="Picture 6">
              <a:extLst>
                <a:ext uri="{FF2B5EF4-FFF2-40B4-BE49-F238E27FC236}">
                  <a16:creationId xmlns:a16="http://schemas.microsoft.com/office/drawing/2014/main" id="{4047420C-AB0F-4287-B46D-2AB1EEB7B77C}"/>
                </a:ext>
              </a:extLst>
            </p:cNvPr>
            <p:cNvPicPr>
              <a:picLocks noChangeAspect="1"/>
            </p:cNvPicPr>
            <p:nvPr/>
          </p:nvPicPr>
          <p:blipFill rotWithShape="1">
            <a:blip r:embed="rId8"/>
            <a:srcRect t="2435" b="2435"/>
            <a:stretch/>
          </p:blipFill>
          <p:spPr>
            <a:xfrm>
              <a:off x="2944523" y="3488532"/>
              <a:ext cx="2773945" cy="1759250"/>
            </a:xfrm>
            <a:prstGeom prst="rect">
              <a:avLst/>
            </a:prstGeom>
            <a:noFill/>
            <a:ln w="57150">
              <a:noFill/>
            </a:ln>
          </p:spPr>
        </p:pic>
        <p:pic>
          <p:nvPicPr>
            <p:cNvPr id="24" name="Picture 23">
              <a:extLst>
                <a:ext uri="{FF2B5EF4-FFF2-40B4-BE49-F238E27FC236}">
                  <a16:creationId xmlns:a16="http://schemas.microsoft.com/office/drawing/2014/main" id="{04D9F3BC-395F-08A3-D255-91FFCCCEE876}"/>
                </a:ext>
              </a:extLst>
            </p:cNvPr>
            <p:cNvPicPr>
              <a:picLocks noChangeAspect="1"/>
            </p:cNvPicPr>
            <p:nvPr/>
          </p:nvPicPr>
          <p:blipFill rotWithShape="1">
            <a:blip r:embed="rId9">
              <a:extLst>
                <a:ext uri="{28A0092B-C50C-407E-A947-70E740481C1C}">
                  <a14:useLocalDpi xmlns:a14="http://schemas.microsoft.com/office/drawing/2010/main" val="0"/>
                </a:ext>
              </a:extLst>
            </a:blip>
            <a:srcRect t="6290"/>
            <a:stretch/>
          </p:blipFill>
          <p:spPr>
            <a:xfrm>
              <a:off x="2945058" y="1699427"/>
              <a:ext cx="2773943" cy="1731899"/>
            </a:xfrm>
            <a:prstGeom prst="rect">
              <a:avLst/>
            </a:prstGeom>
            <a:noFill/>
            <a:ln w="57150">
              <a:noFill/>
            </a:ln>
          </p:spPr>
        </p:pic>
        <p:pic>
          <p:nvPicPr>
            <p:cNvPr id="1026" name="Picture 2">
              <a:extLst>
                <a:ext uri="{FF2B5EF4-FFF2-40B4-BE49-F238E27FC236}">
                  <a16:creationId xmlns:a16="http://schemas.microsoft.com/office/drawing/2014/main" id="{E3770C47-CF4D-EB02-2694-FEE7A446C80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858" t="20242" r="4542" b="28624"/>
            <a:stretch/>
          </p:blipFill>
          <p:spPr bwMode="auto">
            <a:xfrm>
              <a:off x="2944526" y="89210"/>
              <a:ext cx="2774464" cy="1553011"/>
            </a:xfrm>
            <a:prstGeom prst="rect">
              <a:avLst/>
            </a:prstGeom>
            <a:noFill/>
            <a:ln w="57150">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8749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F644E-F42F-1105-E7BC-BBB8299451A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E40837AD-7CA0-5B51-7C48-06E68E8FBF9A}"/>
              </a:ext>
            </a:extLst>
          </p:cNvPr>
          <p:cNvSpPr>
            <a:spLocks noGrp="1"/>
          </p:cNvSpPr>
          <p:nvPr>
            <p:ph type="title"/>
          </p:nvPr>
        </p:nvSpPr>
        <p:spPr/>
        <p:txBody>
          <a:bodyPr>
            <a:normAutofit/>
          </a:bodyPr>
          <a:lstStyle/>
          <a:p>
            <a:r>
              <a:rPr lang="en-US" sz="3800">
                <a:latin typeface="Arial"/>
                <a:cs typeface="Arial"/>
              </a:rPr>
              <a:t>92,000+ </a:t>
            </a:r>
            <a:r>
              <a:rPr lang="en-US" sz="3800" i="1" dirty="0">
                <a:latin typeface="Arial"/>
                <a:cs typeface="Arial"/>
              </a:rPr>
              <a:t>Mardi Gras</a:t>
            </a:r>
            <a:r>
              <a:rPr lang="en-US" sz="3800" dirty="0">
                <a:latin typeface="Arial"/>
                <a:cs typeface="Arial"/>
              </a:rPr>
              <a:t> trips since launch</a:t>
            </a:r>
          </a:p>
        </p:txBody>
      </p:sp>
      <p:pic>
        <p:nvPicPr>
          <p:cNvPr id="13" name="Content Placeholder 4" descr="A group of people boarding a train&#10;&#10;AI-generated content may be incorrect.">
            <a:extLst>
              <a:ext uri="{FF2B5EF4-FFF2-40B4-BE49-F238E27FC236}">
                <a16:creationId xmlns:a16="http://schemas.microsoft.com/office/drawing/2014/main" id="{F32B7478-5DC1-5435-7F11-905ABCB5C8D7}"/>
              </a:ext>
            </a:extLst>
          </p:cNvPr>
          <p:cNvPicPr>
            <a:picLocks noChangeAspect="1"/>
          </p:cNvPicPr>
          <p:nvPr/>
        </p:nvPicPr>
        <p:blipFill>
          <a:blip r:embed="rId2"/>
          <a:srcRect l="10338" t="1153" r="6982"/>
          <a:stretch>
            <a:fillRect/>
          </a:stretch>
        </p:blipFill>
        <p:spPr>
          <a:xfrm>
            <a:off x="197559" y="1196412"/>
            <a:ext cx="5803323" cy="4631251"/>
          </a:xfrm>
          <a:prstGeom prst="rect">
            <a:avLst/>
          </a:prstGeom>
        </p:spPr>
      </p:pic>
      <p:pic>
        <p:nvPicPr>
          <p:cNvPr id="14" name="Picture 13" descr="A group of people holding a sign&#10;&#10;AI-generated content may be incorrect.">
            <a:extLst>
              <a:ext uri="{FF2B5EF4-FFF2-40B4-BE49-F238E27FC236}">
                <a16:creationId xmlns:a16="http://schemas.microsoft.com/office/drawing/2014/main" id="{7D35F767-9D75-927E-F050-50B44CBDC01C}"/>
              </a:ext>
            </a:extLst>
          </p:cNvPr>
          <p:cNvPicPr>
            <a:picLocks noChangeAspect="1"/>
          </p:cNvPicPr>
          <p:nvPr/>
        </p:nvPicPr>
        <p:blipFill>
          <a:blip r:embed="rId3"/>
          <a:srcRect l="5138" r="11222" b="4"/>
          <a:stretch>
            <a:fillRect/>
          </a:stretch>
        </p:blipFill>
        <p:spPr>
          <a:xfrm>
            <a:off x="6191118" y="1196411"/>
            <a:ext cx="5803323" cy="4631251"/>
          </a:xfrm>
          <a:prstGeom prst="rect">
            <a:avLst/>
          </a:prstGeom>
        </p:spPr>
      </p:pic>
      <p:pic>
        <p:nvPicPr>
          <p:cNvPr id="4" name="Picture 3">
            <a:extLst>
              <a:ext uri="{FF2B5EF4-FFF2-40B4-BE49-F238E27FC236}">
                <a16:creationId xmlns:a16="http://schemas.microsoft.com/office/drawing/2014/main" id="{A12F3187-7D50-EBA4-1100-580960DB1632}"/>
              </a:ext>
            </a:extLst>
          </p:cNvPr>
          <p:cNvPicPr>
            <a:picLocks noChangeAspect="1"/>
          </p:cNvPicPr>
          <p:nvPr/>
        </p:nvPicPr>
        <p:blipFill>
          <a:blip r:embed="rId4"/>
          <a:srcRect l="2926" r="2926"/>
          <a:stretch/>
        </p:blipFill>
        <p:spPr>
          <a:xfrm>
            <a:off x="6191118" y="1196412"/>
            <a:ext cx="5803323" cy="4631251"/>
          </a:xfrm>
          <a:prstGeom prst="rect">
            <a:avLst/>
          </a:prstGeom>
        </p:spPr>
      </p:pic>
    </p:spTree>
    <p:extLst>
      <p:ext uri="{BB962C8B-B14F-4D97-AF65-F5344CB8AC3E}">
        <p14:creationId xmlns:p14="http://schemas.microsoft.com/office/powerpoint/2010/main" val="145357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1A15E-3A1D-5588-BA67-811033AA78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286D1A-A018-EC4F-A1B5-DB61F2D2CA60}"/>
              </a:ext>
            </a:extLst>
          </p:cNvPr>
          <p:cNvSpPr>
            <a:spLocks noGrp="1"/>
          </p:cNvSpPr>
          <p:nvPr>
            <p:ph type="title"/>
          </p:nvPr>
        </p:nvSpPr>
        <p:spPr/>
        <p:txBody>
          <a:bodyPr>
            <a:normAutofit fontScale="90000"/>
          </a:bodyPr>
          <a:lstStyle/>
          <a:p>
            <a:br>
              <a:rPr lang="en-US" dirty="0"/>
            </a:br>
            <a:r>
              <a:rPr lang="en-US" sz="2200" dirty="0">
                <a:solidFill>
                  <a:schemeClr val="accent3"/>
                </a:solidFill>
              </a:rPr>
              <a:t>AMTRAK MARDI GRAS SERVICE</a:t>
            </a:r>
            <a:br>
              <a:rPr lang="en-US" dirty="0"/>
            </a:br>
            <a:r>
              <a:rPr lang="en-US" dirty="0"/>
              <a:t>Ridership Snapshot</a:t>
            </a:r>
          </a:p>
        </p:txBody>
      </p:sp>
      <p:sp>
        <p:nvSpPr>
          <p:cNvPr id="3" name="Content Placeholder 2">
            <a:extLst>
              <a:ext uri="{FF2B5EF4-FFF2-40B4-BE49-F238E27FC236}">
                <a16:creationId xmlns:a16="http://schemas.microsoft.com/office/drawing/2014/main" id="{533F6532-D85B-8671-B1D4-DDBC107C837B}"/>
              </a:ext>
            </a:extLst>
          </p:cNvPr>
          <p:cNvSpPr>
            <a:spLocks noGrp="1"/>
          </p:cNvSpPr>
          <p:nvPr>
            <p:ph idx="1"/>
          </p:nvPr>
        </p:nvSpPr>
        <p:spPr>
          <a:xfrm>
            <a:off x="496444" y="1538243"/>
            <a:ext cx="6767956" cy="3808457"/>
          </a:xfrm>
        </p:spPr>
        <p:txBody>
          <a:bodyPr vert="horz" lIns="91440" tIns="45720" rIns="91440" bIns="45720" rtlCol="0" anchor="t">
            <a:normAutofit lnSpcReduction="10000"/>
          </a:bodyPr>
          <a:lstStyle/>
          <a:p>
            <a:r>
              <a:rPr lang="en-US" sz="2000" dirty="0">
                <a:latin typeface="Arial"/>
                <a:cs typeface="Arial"/>
              </a:rPr>
              <a:t>92,000 Total Ridership (as of March 29th) </a:t>
            </a:r>
          </a:p>
          <a:p>
            <a:r>
              <a:rPr lang="en-US" sz="2000" dirty="0">
                <a:latin typeface="Arial"/>
                <a:cs typeface="Arial"/>
              </a:rPr>
              <a:t>412 Average Daily Ridership</a:t>
            </a:r>
          </a:p>
          <a:p>
            <a:r>
              <a:rPr lang="en-US" sz="2000" dirty="0">
                <a:latin typeface="Arial"/>
                <a:cs typeface="Arial"/>
              </a:rPr>
              <a:t>Average Load Factor </a:t>
            </a:r>
            <a:br>
              <a:rPr lang="en-US" sz="2000" dirty="0">
                <a:latin typeface="Arial"/>
                <a:cs typeface="Arial"/>
              </a:rPr>
            </a:br>
            <a:r>
              <a:rPr lang="en-US" sz="1600" i="1" dirty="0">
                <a:latin typeface="Arial"/>
                <a:cs typeface="Arial"/>
              </a:rPr>
              <a:t>Average occupancy of the train throughout the trip</a:t>
            </a:r>
          </a:p>
          <a:p>
            <a:pPr lvl="1"/>
            <a:r>
              <a:rPr lang="en-US" sz="2000" dirty="0">
                <a:latin typeface="Arial"/>
                <a:cs typeface="Arial"/>
              </a:rPr>
              <a:t>61.3% Premium Seat</a:t>
            </a:r>
          </a:p>
          <a:p>
            <a:pPr lvl="1"/>
            <a:r>
              <a:rPr lang="en-US" sz="2000" dirty="0">
                <a:latin typeface="Arial"/>
                <a:cs typeface="Arial"/>
              </a:rPr>
              <a:t>68.8% Regular Seat</a:t>
            </a:r>
          </a:p>
          <a:p>
            <a:r>
              <a:rPr lang="en-US" sz="2000" dirty="0">
                <a:latin typeface="Arial"/>
                <a:cs typeface="Arial"/>
              </a:rPr>
              <a:t>Average Peak Load Factor</a:t>
            </a:r>
            <a:br>
              <a:rPr lang="en-US" sz="2000" dirty="0">
                <a:latin typeface="Arial"/>
                <a:cs typeface="Arial"/>
              </a:rPr>
            </a:br>
            <a:r>
              <a:rPr lang="en-US" sz="1600" i="1" dirty="0">
                <a:latin typeface="Arial"/>
                <a:cs typeface="Arial"/>
              </a:rPr>
              <a:t>Maximum occupancy of the train between any two stations</a:t>
            </a:r>
          </a:p>
          <a:p>
            <a:pPr lvl="1"/>
            <a:r>
              <a:rPr lang="en-US" sz="2000" dirty="0">
                <a:latin typeface="Arial"/>
                <a:cs typeface="Arial"/>
              </a:rPr>
              <a:t>69.8% Premium Seat</a:t>
            </a:r>
          </a:p>
          <a:p>
            <a:pPr lvl="1"/>
            <a:r>
              <a:rPr lang="en-US" sz="2000" dirty="0">
                <a:latin typeface="Arial"/>
                <a:cs typeface="Arial"/>
              </a:rPr>
              <a:t>77.0% Regular Seat</a:t>
            </a:r>
          </a:p>
          <a:p>
            <a:pPr lvl="1"/>
            <a:endParaRPr lang="en-US" sz="2000" dirty="0">
              <a:highlight>
                <a:srgbClr val="FFFF00"/>
              </a:highlight>
              <a:latin typeface="Arial"/>
              <a:cs typeface="Arial"/>
            </a:endParaRPr>
          </a:p>
          <a:p>
            <a:r>
              <a:rPr lang="en-US" sz="2000">
                <a:latin typeface="Arial"/>
                <a:cs typeface="Arial"/>
              </a:rPr>
              <a:t>After the endpoints, Biloxi is the busiest station</a:t>
            </a:r>
          </a:p>
          <a:p>
            <a:endParaRPr lang="en-US" sz="2000" dirty="0">
              <a:latin typeface="Arial"/>
              <a:cs typeface="Arial"/>
            </a:endParaRPr>
          </a:p>
        </p:txBody>
      </p:sp>
      <p:sp>
        <p:nvSpPr>
          <p:cNvPr id="4" name="TextBox 3">
            <a:extLst>
              <a:ext uri="{FF2B5EF4-FFF2-40B4-BE49-F238E27FC236}">
                <a16:creationId xmlns:a16="http://schemas.microsoft.com/office/drawing/2014/main" id="{000FFEBE-F308-FE90-ABB0-E375D04AF6C3}"/>
              </a:ext>
            </a:extLst>
          </p:cNvPr>
          <p:cNvSpPr txBox="1"/>
          <p:nvPr/>
        </p:nvSpPr>
        <p:spPr>
          <a:xfrm>
            <a:off x="323286" y="5346700"/>
            <a:ext cx="4114800" cy="584775"/>
          </a:xfrm>
          <a:prstGeom prst="rect">
            <a:avLst/>
          </a:prstGeom>
          <a:noFill/>
        </p:spPr>
        <p:txBody>
          <a:bodyPr wrap="square" rtlCol="0">
            <a:spAutoFit/>
          </a:bodyPr>
          <a:lstStyle/>
          <a:p>
            <a:r>
              <a:rPr lang="en-US" sz="1600" i="1" dirty="0"/>
              <a:t>Preliminary Data. Subject to Change.</a:t>
            </a:r>
            <a:br>
              <a:rPr lang="en-US" sz="1600" i="1" dirty="0"/>
            </a:br>
            <a:r>
              <a:rPr lang="en-US" sz="1600" i="1" dirty="0"/>
              <a:t>Sample Period: 8/18/25 – 3/29/26</a:t>
            </a:r>
          </a:p>
        </p:txBody>
      </p:sp>
      <p:graphicFrame>
        <p:nvGraphicFramePr>
          <p:cNvPr id="8" name="Chart 7">
            <a:extLst>
              <a:ext uri="{FF2B5EF4-FFF2-40B4-BE49-F238E27FC236}">
                <a16:creationId xmlns:a16="http://schemas.microsoft.com/office/drawing/2014/main" id="{BC42F414-D03B-AEDA-67B7-7F3D36216902}"/>
              </a:ext>
            </a:extLst>
          </p:cNvPr>
          <p:cNvGraphicFramePr/>
          <p:nvPr>
            <p:extLst>
              <p:ext uri="{D42A27DB-BD31-4B8C-83A1-F6EECF244321}">
                <p14:modId xmlns:p14="http://schemas.microsoft.com/office/powerpoint/2010/main" val="3728926840"/>
              </p:ext>
            </p:extLst>
          </p:nvPr>
        </p:nvGraphicFramePr>
        <p:xfrm>
          <a:off x="6994783" y="849533"/>
          <a:ext cx="4700773" cy="50063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156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0CC52-B58B-B615-D314-B6DE597058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DC4981-84C7-381C-C1E3-A520FE4FFACD}"/>
              </a:ext>
            </a:extLst>
          </p:cNvPr>
          <p:cNvSpPr>
            <a:spLocks noGrp="1"/>
          </p:cNvSpPr>
          <p:nvPr>
            <p:ph type="title"/>
          </p:nvPr>
        </p:nvSpPr>
        <p:spPr/>
        <p:txBody>
          <a:bodyPr>
            <a:normAutofit fontScale="90000"/>
          </a:bodyPr>
          <a:lstStyle/>
          <a:p>
            <a:br>
              <a:rPr lang="en-US" dirty="0"/>
            </a:br>
            <a:r>
              <a:rPr lang="en-US" sz="2200" dirty="0">
                <a:solidFill>
                  <a:schemeClr val="accent3"/>
                </a:solidFill>
              </a:rPr>
              <a:t>AMTRAK MARDI GRAS SERVICE</a:t>
            </a:r>
            <a:br>
              <a:rPr lang="en-US" dirty="0"/>
            </a:br>
            <a:r>
              <a:rPr lang="en-US" dirty="0"/>
              <a:t>Operational Snapshot</a:t>
            </a:r>
          </a:p>
        </p:txBody>
      </p:sp>
      <p:sp>
        <p:nvSpPr>
          <p:cNvPr id="3" name="Content Placeholder 2">
            <a:extLst>
              <a:ext uri="{FF2B5EF4-FFF2-40B4-BE49-F238E27FC236}">
                <a16:creationId xmlns:a16="http://schemas.microsoft.com/office/drawing/2014/main" id="{B10A989E-716C-4BF2-140A-84A4C03C99D7}"/>
              </a:ext>
            </a:extLst>
          </p:cNvPr>
          <p:cNvSpPr>
            <a:spLocks noGrp="1"/>
          </p:cNvSpPr>
          <p:nvPr>
            <p:ph idx="1"/>
          </p:nvPr>
        </p:nvSpPr>
        <p:spPr/>
        <p:txBody>
          <a:bodyPr>
            <a:normAutofit/>
          </a:bodyPr>
          <a:lstStyle/>
          <a:p>
            <a:pPr>
              <a:buFont typeface="Wingdings" panose="05000000000000000000" pitchFamily="2" charset="2"/>
              <a:buChar char="ü"/>
            </a:pPr>
            <a:r>
              <a:rPr lang="en-US" dirty="0"/>
              <a:t> 86% Customer On-Time Performance (Goal: 80%)</a:t>
            </a:r>
          </a:p>
          <a:p>
            <a:pPr>
              <a:buFont typeface="Wingdings" panose="05000000000000000000" pitchFamily="2" charset="2"/>
              <a:buChar char="ü"/>
            </a:pPr>
            <a:r>
              <a:rPr lang="en-US" dirty="0"/>
              <a:t> 97% On-Time Initial Terminal Departure </a:t>
            </a:r>
          </a:p>
          <a:p>
            <a:pPr>
              <a:buFont typeface="Wingdings" panose="05000000000000000000" pitchFamily="2" charset="2"/>
              <a:buChar char="ü"/>
            </a:pPr>
            <a:r>
              <a:rPr lang="en-US" dirty="0"/>
              <a:t> 85% On-Time Endpoint Arrival</a:t>
            </a:r>
          </a:p>
          <a:p>
            <a:pPr marL="0" indent="0">
              <a:buNone/>
            </a:pPr>
            <a:endParaRPr lang="en-US" dirty="0">
              <a:highlight>
                <a:srgbClr val="FFFF00"/>
              </a:highlight>
            </a:endParaRPr>
          </a:p>
        </p:txBody>
      </p:sp>
      <p:sp>
        <p:nvSpPr>
          <p:cNvPr id="4" name="TextBox 3">
            <a:extLst>
              <a:ext uri="{FF2B5EF4-FFF2-40B4-BE49-F238E27FC236}">
                <a16:creationId xmlns:a16="http://schemas.microsoft.com/office/drawing/2014/main" id="{0E250A68-F286-2BBA-9BA1-0A30C5DB16B1}"/>
              </a:ext>
            </a:extLst>
          </p:cNvPr>
          <p:cNvSpPr txBox="1"/>
          <p:nvPr/>
        </p:nvSpPr>
        <p:spPr>
          <a:xfrm>
            <a:off x="398804" y="5347526"/>
            <a:ext cx="4114800" cy="646331"/>
          </a:xfrm>
          <a:prstGeom prst="rect">
            <a:avLst/>
          </a:prstGeom>
          <a:noFill/>
        </p:spPr>
        <p:txBody>
          <a:bodyPr wrap="square" rtlCol="0">
            <a:spAutoFit/>
          </a:bodyPr>
          <a:lstStyle/>
          <a:p>
            <a:r>
              <a:rPr lang="en-US" i="1" dirty="0"/>
              <a:t>Preliminary Data. Subject to Change.</a:t>
            </a:r>
            <a:br>
              <a:rPr lang="en-US" i="1" dirty="0"/>
            </a:br>
            <a:r>
              <a:rPr lang="en-US" i="1" dirty="0"/>
              <a:t>Sample Period: 8/18/25 – 3/29/26</a:t>
            </a:r>
          </a:p>
        </p:txBody>
      </p:sp>
      <p:graphicFrame>
        <p:nvGraphicFramePr>
          <p:cNvPr id="5" name="Chart 4">
            <a:extLst>
              <a:ext uri="{FF2B5EF4-FFF2-40B4-BE49-F238E27FC236}">
                <a16:creationId xmlns:a16="http://schemas.microsoft.com/office/drawing/2014/main" id="{4E12120D-2194-1407-EBBD-D6FC1BD210FE}"/>
              </a:ext>
            </a:extLst>
          </p:cNvPr>
          <p:cNvGraphicFramePr/>
          <p:nvPr>
            <p:extLst>
              <p:ext uri="{D42A27DB-BD31-4B8C-83A1-F6EECF244321}">
                <p14:modId xmlns:p14="http://schemas.microsoft.com/office/powerpoint/2010/main" val="4230427274"/>
              </p:ext>
            </p:extLst>
          </p:nvPr>
        </p:nvGraphicFramePr>
        <p:xfrm>
          <a:off x="7678398" y="849533"/>
          <a:ext cx="4284913" cy="50063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562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7B00A-A9F1-9765-6453-89B089E88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04D50-C273-F174-01AC-1AC388EAF47B}"/>
              </a:ext>
            </a:extLst>
          </p:cNvPr>
          <p:cNvSpPr>
            <a:spLocks noGrp="1"/>
          </p:cNvSpPr>
          <p:nvPr>
            <p:ph type="title"/>
          </p:nvPr>
        </p:nvSpPr>
        <p:spPr/>
        <p:txBody>
          <a:bodyPr>
            <a:normAutofit fontScale="90000"/>
          </a:bodyPr>
          <a:lstStyle/>
          <a:p>
            <a:br>
              <a:rPr lang="en-US"/>
            </a:br>
            <a:r>
              <a:rPr lang="en-US" sz="2200">
                <a:solidFill>
                  <a:schemeClr val="accent3"/>
                </a:solidFill>
              </a:rPr>
              <a:t>AMTRAK MARDI GRAS SERVICE</a:t>
            </a:r>
            <a:br>
              <a:rPr lang="en-US"/>
            </a:br>
            <a:r>
              <a:rPr lang="en-US"/>
              <a:t>Sales Snapshot</a:t>
            </a:r>
          </a:p>
        </p:txBody>
      </p:sp>
      <p:sp>
        <p:nvSpPr>
          <p:cNvPr id="3" name="Content Placeholder 2">
            <a:extLst>
              <a:ext uri="{FF2B5EF4-FFF2-40B4-BE49-F238E27FC236}">
                <a16:creationId xmlns:a16="http://schemas.microsoft.com/office/drawing/2014/main" id="{6AE630F7-1D42-1B29-FEBA-F7C7B21D2E9F}"/>
              </a:ext>
            </a:extLst>
          </p:cNvPr>
          <p:cNvSpPr>
            <a:spLocks noGrp="1"/>
          </p:cNvSpPr>
          <p:nvPr>
            <p:ph idx="1"/>
          </p:nvPr>
        </p:nvSpPr>
        <p:spPr>
          <a:xfrm>
            <a:off x="496444" y="1538243"/>
            <a:ext cx="6419363" cy="4317612"/>
          </a:xfrm>
        </p:spPr>
        <p:txBody>
          <a:bodyPr/>
          <a:lstStyle/>
          <a:p>
            <a:r>
              <a:rPr lang="en-US" dirty="0"/>
              <a:t>Most popular travel day is Saturday</a:t>
            </a:r>
          </a:p>
          <a:p>
            <a:r>
              <a:rPr lang="en-US" dirty="0"/>
              <a:t>High utilization of the Share Fares discount (for parties of 3-8 people)</a:t>
            </a:r>
          </a:p>
          <a:p>
            <a:r>
              <a:rPr lang="en-US" dirty="0"/>
              <a:t>Average Fares Paid:</a:t>
            </a:r>
          </a:p>
          <a:p>
            <a:pPr lvl="1"/>
            <a:r>
              <a:rPr lang="en-US" dirty="0"/>
              <a:t>Coach: $29.57</a:t>
            </a:r>
          </a:p>
          <a:p>
            <a:pPr lvl="1"/>
            <a:r>
              <a:rPr lang="en-US" dirty="0"/>
              <a:t>Business: $69.25</a:t>
            </a:r>
          </a:p>
        </p:txBody>
      </p:sp>
      <p:sp>
        <p:nvSpPr>
          <p:cNvPr id="4" name="TextBox 3">
            <a:extLst>
              <a:ext uri="{FF2B5EF4-FFF2-40B4-BE49-F238E27FC236}">
                <a16:creationId xmlns:a16="http://schemas.microsoft.com/office/drawing/2014/main" id="{82BCCE5B-0EC3-63AD-FDDD-95933DEDB04A}"/>
              </a:ext>
            </a:extLst>
          </p:cNvPr>
          <p:cNvSpPr txBox="1"/>
          <p:nvPr/>
        </p:nvSpPr>
        <p:spPr>
          <a:xfrm>
            <a:off x="398804" y="5347526"/>
            <a:ext cx="4114800" cy="646331"/>
          </a:xfrm>
          <a:prstGeom prst="rect">
            <a:avLst/>
          </a:prstGeom>
          <a:noFill/>
        </p:spPr>
        <p:txBody>
          <a:bodyPr wrap="square" rtlCol="0">
            <a:spAutoFit/>
          </a:bodyPr>
          <a:lstStyle/>
          <a:p>
            <a:r>
              <a:rPr lang="en-US" i="1"/>
              <a:t>Preliminary Data. Subject to Change.</a:t>
            </a:r>
            <a:br>
              <a:rPr lang="en-US" i="1"/>
            </a:br>
            <a:r>
              <a:rPr lang="en-US" i="1"/>
              <a:t>Sample Period: 8/18/25 – 2/25/26</a:t>
            </a:r>
          </a:p>
        </p:txBody>
      </p:sp>
      <p:graphicFrame>
        <p:nvGraphicFramePr>
          <p:cNvPr id="5" name="Chart 4">
            <a:extLst>
              <a:ext uri="{FF2B5EF4-FFF2-40B4-BE49-F238E27FC236}">
                <a16:creationId xmlns:a16="http://schemas.microsoft.com/office/drawing/2014/main" id="{804A0B3A-1D2E-89B3-2C19-D8B103123E2D}"/>
              </a:ext>
            </a:extLst>
          </p:cNvPr>
          <p:cNvGraphicFramePr/>
          <p:nvPr>
            <p:extLst>
              <p:ext uri="{D42A27DB-BD31-4B8C-83A1-F6EECF244321}">
                <p14:modId xmlns:p14="http://schemas.microsoft.com/office/powerpoint/2010/main" val="814769746"/>
              </p:ext>
            </p:extLst>
          </p:nvPr>
        </p:nvGraphicFramePr>
        <p:xfrm>
          <a:off x="7004115" y="942975"/>
          <a:ext cx="4700773" cy="51888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202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0B052-B638-1F84-681C-D8D2CB4E9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EC6A3A-AE21-69CA-301D-0D5EDB3BC1D9}"/>
              </a:ext>
            </a:extLst>
          </p:cNvPr>
          <p:cNvSpPr>
            <a:spLocks noGrp="1"/>
          </p:cNvSpPr>
          <p:nvPr>
            <p:ph type="title"/>
          </p:nvPr>
        </p:nvSpPr>
        <p:spPr/>
        <p:txBody>
          <a:bodyPr>
            <a:normAutofit fontScale="90000"/>
          </a:bodyPr>
          <a:lstStyle/>
          <a:p>
            <a:br>
              <a:rPr lang="en-US" dirty="0"/>
            </a:br>
            <a:r>
              <a:rPr lang="en-US" sz="2200" dirty="0">
                <a:solidFill>
                  <a:schemeClr val="accent3"/>
                </a:solidFill>
              </a:rPr>
              <a:t>AMTRAK MARDI GRAS SERVICE</a:t>
            </a:r>
            <a:br>
              <a:rPr lang="en-US" dirty="0"/>
            </a:br>
            <a:r>
              <a:rPr lang="en-US" dirty="0"/>
              <a:t>Riders On/Off</a:t>
            </a:r>
          </a:p>
        </p:txBody>
      </p:sp>
      <p:sp>
        <p:nvSpPr>
          <p:cNvPr id="4" name="TextBox 3">
            <a:extLst>
              <a:ext uri="{FF2B5EF4-FFF2-40B4-BE49-F238E27FC236}">
                <a16:creationId xmlns:a16="http://schemas.microsoft.com/office/drawing/2014/main" id="{75363A25-0C9D-F198-D076-E2B12567FC76}"/>
              </a:ext>
            </a:extLst>
          </p:cNvPr>
          <p:cNvSpPr txBox="1"/>
          <p:nvPr/>
        </p:nvSpPr>
        <p:spPr>
          <a:xfrm>
            <a:off x="287044" y="5376713"/>
            <a:ext cx="4114800" cy="646331"/>
          </a:xfrm>
          <a:prstGeom prst="rect">
            <a:avLst/>
          </a:prstGeom>
          <a:noFill/>
        </p:spPr>
        <p:txBody>
          <a:bodyPr wrap="square" rtlCol="0">
            <a:spAutoFit/>
          </a:bodyPr>
          <a:lstStyle/>
          <a:p>
            <a:r>
              <a:rPr lang="en-US" i="1" dirty="0"/>
              <a:t>Preliminary Data. Subject to Change.</a:t>
            </a:r>
            <a:br>
              <a:rPr lang="en-US" i="1" dirty="0"/>
            </a:br>
            <a:r>
              <a:rPr lang="en-US" i="1" dirty="0"/>
              <a:t>Sample Period: 8/18/25 – 3/29/26</a:t>
            </a:r>
          </a:p>
        </p:txBody>
      </p:sp>
      <p:graphicFrame>
        <p:nvGraphicFramePr>
          <p:cNvPr id="9" name="Chart 8">
            <a:extLst>
              <a:ext uri="{FF2B5EF4-FFF2-40B4-BE49-F238E27FC236}">
                <a16:creationId xmlns:a16="http://schemas.microsoft.com/office/drawing/2014/main" id="{644BF4C0-A448-42A9-4500-332A8BC4FE56}"/>
              </a:ext>
            </a:extLst>
          </p:cNvPr>
          <p:cNvGraphicFramePr/>
          <p:nvPr>
            <p:extLst>
              <p:ext uri="{D42A27DB-BD31-4B8C-83A1-F6EECF244321}">
                <p14:modId xmlns:p14="http://schemas.microsoft.com/office/powerpoint/2010/main" val="1654092424"/>
              </p:ext>
            </p:extLst>
          </p:nvPr>
        </p:nvGraphicFramePr>
        <p:xfrm>
          <a:off x="4836160" y="612648"/>
          <a:ext cx="7100022" cy="5320792"/>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2">
            <a:extLst>
              <a:ext uri="{FF2B5EF4-FFF2-40B4-BE49-F238E27FC236}">
                <a16:creationId xmlns:a16="http://schemas.microsoft.com/office/drawing/2014/main" id="{9B1EE42F-CB07-DAFB-F783-B9C697C3A313}"/>
              </a:ext>
            </a:extLst>
          </p:cNvPr>
          <p:cNvSpPr>
            <a:spLocks noGrp="1"/>
          </p:cNvSpPr>
          <p:nvPr>
            <p:ph idx="1"/>
          </p:nvPr>
        </p:nvSpPr>
        <p:spPr>
          <a:xfrm>
            <a:off x="496445" y="1756059"/>
            <a:ext cx="3905399" cy="2561298"/>
          </a:xfrm>
        </p:spPr>
        <p:txBody>
          <a:bodyPr>
            <a:normAutofit/>
          </a:bodyPr>
          <a:lstStyle/>
          <a:p>
            <a:r>
              <a:rPr lang="en-US" sz="2000"/>
              <a:t>New Orleans and Mobile have the highest ridership, followed by Biloxi</a:t>
            </a:r>
          </a:p>
          <a:p>
            <a:r>
              <a:rPr lang="en-US" sz="2000"/>
              <a:t>Pascagoula has the lowest ridership</a:t>
            </a:r>
          </a:p>
          <a:p>
            <a:r>
              <a:rPr lang="en-US" sz="2000"/>
              <a:t>55% of passengers travel the full route length between New Orleans and Mobile</a:t>
            </a:r>
          </a:p>
        </p:txBody>
      </p:sp>
    </p:spTree>
    <p:extLst>
      <p:ext uri="{BB962C8B-B14F-4D97-AF65-F5344CB8AC3E}">
        <p14:creationId xmlns:p14="http://schemas.microsoft.com/office/powerpoint/2010/main" val="1448685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812C8-2F3A-5826-3E04-0C37D734C2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5D4432-FB09-867D-367D-B41B0905670B}"/>
              </a:ext>
            </a:extLst>
          </p:cNvPr>
          <p:cNvSpPr>
            <a:spLocks noGrp="1"/>
          </p:cNvSpPr>
          <p:nvPr>
            <p:ph type="title"/>
          </p:nvPr>
        </p:nvSpPr>
        <p:spPr/>
        <p:txBody>
          <a:bodyPr>
            <a:normAutofit fontScale="90000"/>
          </a:bodyPr>
          <a:lstStyle/>
          <a:p>
            <a:br>
              <a:rPr lang="en-US"/>
            </a:br>
            <a:r>
              <a:rPr lang="en-US" sz="2200">
                <a:solidFill>
                  <a:schemeClr val="accent3"/>
                </a:solidFill>
              </a:rPr>
              <a:t>AMTRAK MARDI GRAS SERVICE</a:t>
            </a:r>
            <a:br>
              <a:rPr lang="en-US"/>
            </a:br>
            <a:r>
              <a:rPr lang="en-US"/>
              <a:t>Customer Service Snapshot</a:t>
            </a:r>
          </a:p>
        </p:txBody>
      </p:sp>
      <p:sp>
        <p:nvSpPr>
          <p:cNvPr id="3" name="Content Placeholder 2">
            <a:extLst>
              <a:ext uri="{FF2B5EF4-FFF2-40B4-BE49-F238E27FC236}">
                <a16:creationId xmlns:a16="http://schemas.microsoft.com/office/drawing/2014/main" id="{6C11504C-753D-9B08-5E7F-E67E420B62B8}"/>
              </a:ext>
            </a:extLst>
          </p:cNvPr>
          <p:cNvSpPr>
            <a:spLocks noGrp="1"/>
          </p:cNvSpPr>
          <p:nvPr>
            <p:ph idx="1"/>
          </p:nvPr>
        </p:nvSpPr>
        <p:spPr>
          <a:xfrm>
            <a:off x="496444" y="1609544"/>
            <a:ext cx="5459513" cy="3807032"/>
          </a:xfrm>
        </p:spPr>
        <p:txBody>
          <a:bodyPr>
            <a:normAutofit/>
          </a:bodyPr>
          <a:lstStyle/>
          <a:p>
            <a:r>
              <a:rPr lang="en-US" sz="2000" dirty="0"/>
              <a:t>As of March 31, 2026 Blue Sky Customer Satisfaction Index (CSI) Score: </a:t>
            </a:r>
            <a:r>
              <a:rPr lang="en-US" sz="2000" b="1" dirty="0"/>
              <a:t>96.32 </a:t>
            </a:r>
            <a:r>
              <a:rPr lang="en-US" sz="2000" dirty="0"/>
              <a:t>vs. 91.9 goal</a:t>
            </a:r>
            <a:endParaRPr lang="en-US" sz="2000" b="1" dirty="0"/>
          </a:p>
          <a:p>
            <a:pPr lvl="1"/>
            <a:r>
              <a:rPr lang="en-US" sz="2000" dirty="0"/>
              <a:t>Blue Sky focuses on customer feedback when trains are on-time</a:t>
            </a:r>
          </a:p>
          <a:p>
            <a:r>
              <a:rPr lang="en-US" sz="2000" dirty="0"/>
              <a:t>Highest score of any Amtrak route across the country!</a:t>
            </a:r>
          </a:p>
          <a:p>
            <a:r>
              <a:rPr lang="en-US" sz="2000" dirty="0"/>
              <a:t>Highest scoring categories:</a:t>
            </a:r>
          </a:p>
          <a:p>
            <a:pPr lvl="1">
              <a:buFont typeface="Wingdings" panose="05000000000000000000" pitchFamily="2" charset="2"/>
              <a:buChar char="ü"/>
            </a:pPr>
            <a:r>
              <a:rPr lang="en-US" sz="2000" dirty="0"/>
              <a:t>Quality of Staff Interactions on Train</a:t>
            </a:r>
          </a:p>
          <a:p>
            <a:pPr lvl="1">
              <a:buFont typeface="Wingdings" panose="05000000000000000000" pitchFamily="2" charset="2"/>
              <a:buChar char="ü"/>
            </a:pPr>
            <a:r>
              <a:rPr lang="en-US" sz="2000" dirty="0"/>
              <a:t>Quality of Staff Interactions at Boarding Station</a:t>
            </a:r>
          </a:p>
        </p:txBody>
      </p:sp>
      <p:sp>
        <p:nvSpPr>
          <p:cNvPr id="6" name="Speech Bubble: Rectangle with Corners Rounded 5">
            <a:extLst>
              <a:ext uri="{FF2B5EF4-FFF2-40B4-BE49-F238E27FC236}">
                <a16:creationId xmlns:a16="http://schemas.microsoft.com/office/drawing/2014/main" id="{DC5BA777-22FB-5547-266E-52B81EEA8210}"/>
              </a:ext>
            </a:extLst>
          </p:cNvPr>
          <p:cNvSpPr/>
          <p:nvPr/>
        </p:nvSpPr>
        <p:spPr>
          <a:xfrm>
            <a:off x="7314221" y="1575485"/>
            <a:ext cx="4191979" cy="1579606"/>
          </a:xfrm>
          <a:prstGeom prst="wedgeRoundRectCallout">
            <a:avLst>
              <a:gd name="adj1" fmla="val -32998"/>
              <a:gd name="adj2" fmla="val 6861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a:t>Great staff, very helpful and friendly. Trains are spacious and clean. Everything on time or slightly early. Pleasant experience all around.</a:t>
            </a:r>
          </a:p>
        </p:txBody>
      </p:sp>
      <p:sp>
        <p:nvSpPr>
          <p:cNvPr id="8" name="Speech Bubble: Rectangle with Corners Rounded 7">
            <a:extLst>
              <a:ext uri="{FF2B5EF4-FFF2-40B4-BE49-F238E27FC236}">
                <a16:creationId xmlns:a16="http://schemas.microsoft.com/office/drawing/2014/main" id="{C5D2C6D1-3989-38A8-85F0-5667D068F082}"/>
              </a:ext>
            </a:extLst>
          </p:cNvPr>
          <p:cNvSpPr/>
          <p:nvPr/>
        </p:nvSpPr>
        <p:spPr>
          <a:xfrm>
            <a:off x="7314221" y="3628769"/>
            <a:ext cx="4329964" cy="2220096"/>
          </a:xfrm>
          <a:prstGeom prst="wedgeRoundRectCallout">
            <a:avLst>
              <a:gd name="adj1" fmla="val 33008"/>
              <a:gd name="adj2" fmla="val -65515"/>
              <a:gd name="adj3" fmla="val 16667"/>
            </a:avLst>
          </a:prstGeom>
          <a:solidFill>
            <a:schemeClr val="accent2">
              <a:lumMod val="60000"/>
              <a:lumOff val="4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i="1"/>
              <a:t>I was able to relax and enjoy the ride to New Orleans. I've driven to NOLA thousands of times, but this time I could leave the driving to you! Thank you for reactivating this route. I'll be taking the train from now on at least four times a month!</a:t>
            </a:r>
          </a:p>
        </p:txBody>
      </p:sp>
      <p:sp>
        <p:nvSpPr>
          <p:cNvPr id="7" name="TextBox 6">
            <a:extLst>
              <a:ext uri="{FF2B5EF4-FFF2-40B4-BE49-F238E27FC236}">
                <a16:creationId xmlns:a16="http://schemas.microsoft.com/office/drawing/2014/main" id="{C6966157-8CEF-7A47-455E-D8BA66AE1883}"/>
              </a:ext>
            </a:extLst>
          </p:cNvPr>
          <p:cNvSpPr txBox="1"/>
          <p:nvPr/>
        </p:nvSpPr>
        <p:spPr>
          <a:xfrm>
            <a:off x="398804" y="5347526"/>
            <a:ext cx="4114800" cy="646331"/>
          </a:xfrm>
          <a:prstGeom prst="rect">
            <a:avLst/>
          </a:prstGeom>
          <a:noFill/>
        </p:spPr>
        <p:txBody>
          <a:bodyPr wrap="square" rtlCol="0">
            <a:spAutoFit/>
          </a:bodyPr>
          <a:lstStyle/>
          <a:p>
            <a:r>
              <a:rPr lang="en-US" i="1" dirty="0"/>
              <a:t>Preliminary Data. Subject to Change.</a:t>
            </a:r>
            <a:br>
              <a:rPr lang="en-US" i="1" dirty="0"/>
            </a:br>
            <a:r>
              <a:rPr lang="en-US" i="1" dirty="0"/>
              <a:t>Sample Period: 8/18/25 – 3/31/26</a:t>
            </a:r>
          </a:p>
        </p:txBody>
      </p:sp>
    </p:spTree>
    <p:extLst>
      <p:ext uri="{BB962C8B-B14F-4D97-AF65-F5344CB8AC3E}">
        <p14:creationId xmlns:p14="http://schemas.microsoft.com/office/powerpoint/2010/main" val="2229969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41947-0438-77D6-E412-C3A166CD4C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235A4-6D33-D862-AA06-7606A253AFC5}"/>
              </a:ext>
            </a:extLst>
          </p:cNvPr>
          <p:cNvSpPr>
            <a:spLocks noGrp="1"/>
          </p:cNvSpPr>
          <p:nvPr>
            <p:ph type="title"/>
          </p:nvPr>
        </p:nvSpPr>
        <p:spPr/>
        <p:txBody>
          <a:bodyPr>
            <a:normAutofit fontScale="90000"/>
          </a:bodyPr>
          <a:lstStyle/>
          <a:p>
            <a:br>
              <a:rPr lang="en-US"/>
            </a:br>
            <a:r>
              <a:rPr lang="en-US" sz="2200">
                <a:solidFill>
                  <a:schemeClr val="accent3"/>
                </a:solidFill>
              </a:rPr>
              <a:t>AMTRAK MARDI GRAS SERVICE</a:t>
            </a:r>
            <a:br>
              <a:rPr lang="en-US"/>
            </a:br>
            <a:r>
              <a:rPr lang="en-US" sz="4000"/>
              <a:t>Corridor Improvement Program (CRISI) Update</a:t>
            </a:r>
            <a:endParaRPr lang="en-US"/>
          </a:p>
        </p:txBody>
      </p:sp>
      <p:grpSp>
        <p:nvGrpSpPr>
          <p:cNvPr id="9" name="Group 8">
            <a:extLst>
              <a:ext uri="{FF2B5EF4-FFF2-40B4-BE49-F238E27FC236}">
                <a16:creationId xmlns:a16="http://schemas.microsoft.com/office/drawing/2014/main" id="{03C3F412-FD0B-D804-A634-8C80056EEE56}"/>
              </a:ext>
            </a:extLst>
          </p:cNvPr>
          <p:cNvGrpSpPr/>
          <p:nvPr/>
        </p:nvGrpSpPr>
        <p:grpSpPr>
          <a:xfrm>
            <a:off x="380402" y="1710159"/>
            <a:ext cx="11528836" cy="3437681"/>
            <a:chOff x="-198037" y="1434552"/>
            <a:chExt cx="12337704" cy="3678870"/>
          </a:xfrm>
        </p:grpSpPr>
        <p:pic>
          <p:nvPicPr>
            <p:cNvPr id="6" name="Picture 5">
              <a:extLst>
                <a:ext uri="{FF2B5EF4-FFF2-40B4-BE49-F238E27FC236}">
                  <a16:creationId xmlns:a16="http://schemas.microsoft.com/office/drawing/2014/main" id="{AF1E0032-FA3B-8BC4-B944-C3EDF5A24D24}"/>
                </a:ext>
              </a:extLst>
            </p:cNvPr>
            <p:cNvPicPr>
              <a:picLocks noChangeAspect="1"/>
            </p:cNvPicPr>
            <p:nvPr/>
          </p:nvPicPr>
          <p:blipFill>
            <a:blip r:embed="rId3"/>
            <a:stretch>
              <a:fillRect/>
            </a:stretch>
          </p:blipFill>
          <p:spPr>
            <a:xfrm>
              <a:off x="-198037" y="1434552"/>
              <a:ext cx="4985951" cy="3678870"/>
            </a:xfrm>
            <a:prstGeom prst="rect">
              <a:avLst/>
            </a:prstGeom>
          </p:spPr>
        </p:pic>
        <p:pic>
          <p:nvPicPr>
            <p:cNvPr id="7" name="Picture 6">
              <a:extLst>
                <a:ext uri="{FF2B5EF4-FFF2-40B4-BE49-F238E27FC236}">
                  <a16:creationId xmlns:a16="http://schemas.microsoft.com/office/drawing/2014/main" id="{03601CFE-6EBA-E9F0-A55E-527E7B824FE2}"/>
                </a:ext>
              </a:extLst>
            </p:cNvPr>
            <p:cNvPicPr>
              <a:picLocks noChangeAspect="1"/>
            </p:cNvPicPr>
            <p:nvPr/>
          </p:nvPicPr>
          <p:blipFill>
            <a:blip r:embed="rId4"/>
            <a:stretch>
              <a:fillRect/>
            </a:stretch>
          </p:blipFill>
          <p:spPr>
            <a:xfrm>
              <a:off x="4883552" y="1434552"/>
              <a:ext cx="7256115" cy="3678870"/>
            </a:xfrm>
            <a:prstGeom prst="rect">
              <a:avLst/>
            </a:prstGeom>
          </p:spPr>
        </p:pic>
      </p:grpSp>
    </p:spTree>
    <p:extLst>
      <p:ext uri="{BB962C8B-B14F-4D97-AF65-F5344CB8AC3E}">
        <p14:creationId xmlns:p14="http://schemas.microsoft.com/office/powerpoint/2010/main" val="2348850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FCC2CB-1C30-F5D8-868E-64B989621256}"/>
              </a:ext>
            </a:extLst>
          </p:cNvPr>
          <p:cNvPicPr>
            <a:picLocks noChangeAspect="1"/>
          </p:cNvPicPr>
          <p:nvPr/>
        </p:nvPicPr>
        <p:blipFill>
          <a:blip r:embed="rId3">
            <a:alphaModFix amt="30000"/>
            <a:extLst>
              <a:ext uri="{28A0092B-C50C-407E-A947-70E740481C1C}">
                <a14:useLocalDpi xmlns:a14="http://schemas.microsoft.com/office/drawing/2010/main" val="0"/>
              </a:ext>
            </a:extLst>
          </a:blip>
          <a:srcRect l="2652" r="10439" b="13068"/>
          <a:stretch>
            <a:fillRect/>
          </a:stretch>
        </p:blipFill>
        <p:spPr>
          <a:xfrm>
            <a:off x="1" y="0"/>
            <a:ext cx="12192000" cy="6858000"/>
          </a:xfrm>
          <a:prstGeom prst="rect">
            <a:avLst/>
          </a:prstGeom>
        </p:spPr>
      </p:pic>
      <p:sp>
        <p:nvSpPr>
          <p:cNvPr id="10" name="Rectangle 9">
            <a:extLst>
              <a:ext uri="{FF2B5EF4-FFF2-40B4-BE49-F238E27FC236}">
                <a16:creationId xmlns:a16="http://schemas.microsoft.com/office/drawing/2014/main" id="{3318A4C2-8D80-2E1B-1376-5B9E471B3AFB}"/>
              </a:ext>
            </a:extLst>
          </p:cNvPr>
          <p:cNvSpPr/>
          <p:nvPr/>
        </p:nvSpPr>
        <p:spPr>
          <a:xfrm>
            <a:off x="0" y="1"/>
            <a:ext cx="12191999" cy="664678"/>
          </a:xfrm>
          <a:prstGeom prst="rect">
            <a:avLst/>
          </a:prstGeom>
          <a:solidFill>
            <a:schemeClr val="bg1">
              <a:alpha val="67000"/>
            </a:schemeClr>
          </a:solidFill>
        </p:spPr>
        <p:txBody>
          <a:bodyPr wrap="square" lIns="54198" tIns="27100" rIns="54198" bIns="27100" anchor="ctr" anchorCtr="0">
            <a:noAutofit/>
          </a:bodyPr>
          <a:lstStyle/>
          <a:p>
            <a:pPr algn="ctr"/>
            <a:endParaRPr lang="en-US" sz="6600" b="1">
              <a:ln w="9525">
                <a:solidFill>
                  <a:srgbClr val="A1C2D2"/>
                </a:solidFill>
                <a:prstDash val="solid"/>
              </a:ln>
              <a:solidFill>
                <a:srgbClr val="005883"/>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B66C118-A09E-4238-9AC5-5C998B5DC258}"/>
              </a:ext>
            </a:extLst>
          </p:cNvPr>
          <p:cNvSpPr>
            <a:spLocks noGrp="1"/>
          </p:cNvSpPr>
          <p:nvPr>
            <p:ph type="title"/>
          </p:nvPr>
        </p:nvSpPr>
        <p:spPr>
          <a:xfrm>
            <a:off x="1241961" y="103079"/>
            <a:ext cx="9172319" cy="458522"/>
          </a:xfrm>
        </p:spPr>
        <p:txBody>
          <a:bodyPr/>
          <a:lstStyle/>
          <a:p>
            <a:r>
              <a:rPr lang="en-US" sz="3200">
                <a:solidFill>
                  <a:schemeClr val="tx1"/>
                </a:solidFill>
                <a:latin typeface="Arial" panose="020B0604020202020204" pitchFamily="34" charset="0"/>
                <a:cs typeface="Arial" panose="020B0604020202020204" pitchFamily="34" charset="0"/>
              </a:rPr>
              <a:t>Ride the </a:t>
            </a:r>
            <a:r>
              <a:rPr lang="en-US" sz="3200" i="1">
                <a:solidFill>
                  <a:schemeClr val="tx1"/>
                </a:solidFill>
                <a:latin typeface="Arial" panose="020B0604020202020204" pitchFamily="34" charset="0"/>
                <a:cs typeface="Arial" panose="020B0604020202020204" pitchFamily="34" charset="0"/>
              </a:rPr>
              <a:t>Mardi Gras</a:t>
            </a:r>
            <a:r>
              <a:rPr lang="en-US" sz="3200">
                <a:solidFill>
                  <a:schemeClr val="tx1"/>
                </a:solidFill>
                <a:latin typeface="Arial" panose="020B0604020202020204" pitchFamily="34" charset="0"/>
                <a:cs typeface="Arial" panose="020B0604020202020204" pitchFamily="34" charset="0"/>
              </a:rPr>
              <a:t>!</a:t>
            </a:r>
            <a:endParaRPr lang="en-US" sz="3200" b="0">
              <a:solidFill>
                <a:schemeClr val="tx1"/>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0F6259D3-0C4F-4AC4-95F0-29A462EAE996}"/>
              </a:ext>
            </a:extLst>
          </p:cNvPr>
          <p:cNvSpPr>
            <a:spLocks noGrp="1"/>
          </p:cNvSpPr>
          <p:nvPr>
            <p:ph type="sldNum" sz="quarter" idx="4"/>
          </p:nvPr>
        </p:nvSpPr>
        <p:spPr>
          <a:xfrm>
            <a:off x="10785895" y="188728"/>
            <a:ext cx="349534" cy="365125"/>
          </a:xfrm>
        </p:spPr>
        <p:txBody>
          <a:bodyPr/>
          <a:lstStyle/>
          <a:p>
            <a:fld id="{40DE66B9-FB74-D049-AF25-91E07A4939CB}" type="slidenum">
              <a:rPr lang="en-US" sz="700" smtClean="0">
                <a:latin typeface="Arial" panose="020B0604020202020204" pitchFamily="34" charset="0"/>
                <a:cs typeface="Arial" panose="020B0604020202020204" pitchFamily="34" charset="0"/>
              </a:rPr>
              <a:pPr/>
              <a:t>17</a:t>
            </a:fld>
            <a:endParaRPr lang="en-US" sz="70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49CA8CEC-AC6C-E09A-B070-4142425DA1AD}"/>
              </a:ext>
            </a:extLst>
          </p:cNvPr>
          <p:cNvSpPr/>
          <p:nvPr/>
        </p:nvSpPr>
        <p:spPr>
          <a:xfrm>
            <a:off x="1241960" y="1434386"/>
            <a:ext cx="9718702" cy="4653905"/>
          </a:xfrm>
          <a:prstGeom prst="roundRect">
            <a:avLst>
              <a:gd name="adj" fmla="val 4853"/>
            </a:avLst>
          </a:prstGeom>
          <a:solidFill>
            <a:schemeClr val="bg1">
              <a:alpha val="70000"/>
            </a:schemeClr>
          </a:solidFill>
        </p:spPr>
        <p:txBody>
          <a:bodyPr wrap="square" lIns="54198" tIns="27100" rIns="54198" bIns="0" anchor="ctr" anchorCtr="0">
            <a:noAutofit/>
          </a:bodyPr>
          <a:lstStyle/>
          <a:p>
            <a:pPr algn="ctr">
              <a:spcAft>
                <a:spcPts val="409"/>
              </a:spcAft>
            </a:pPr>
            <a:r>
              <a:rPr lang="en-US" sz="2400" b="1">
                <a:ln w="9525">
                  <a:noFill/>
                  <a:prstDash val="solid"/>
                </a:ln>
                <a:solidFill>
                  <a:srgbClr val="582A78"/>
                </a:solidFill>
                <a:latin typeface="Arial" panose="020B0604020202020204" pitchFamily="34" charset="0"/>
                <a:cs typeface="Arial" panose="020B0604020202020204" pitchFamily="34" charset="0"/>
              </a:rPr>
              <a:t>Book online:</a:t>
            </a:r>
          </a:p>
          <a:p>
            <a:pPr algn="ctr">
              <a:spcAft>
                <a:spcPts val="409"/>
              </a:spcAft>
            </a:pPr>
            <a:r>
              <a:rPr lang="en-US" sz="2400" b="1">
                <a:ln w="9525">
                  <a:noFill/>
                  <a:prstDash val="solid"/>
                </a:ln>
                <a:solidFill>
                  <a:srgbClr val="005883"/>
                </a:solidFill>
                <a:latin typeface="Arial" panose="020B0604020202020204" pitchFamily="34" charset="0"/>
                <a:cs typeface="Arial" panose="020B0604020202020204" pitchFamily="34" charset="0"/>
              </a:rPr>
              <a:t>amtrak.com/</a:t>
            </a:r>
            <a:r>
              <a:rPr lang="en-US" sz="2400" b="1" err="1">
                <a:ln w="9525">
                  <a:noFill/>
                  <a:prstDash val="solid"/>
                </a:ln>
                <a:solidFill>
                  <a:srgbClr val="005883"/>
                </a:solidFill>
                <a:latin typeface="Arial" panose="020B0604020202020204" pitchFamily="34" charset="0"/>
                <a:cs typeface="Arial" panose="020B0604020202020204" pitchFamily="34" charset="0"/>
              </a:rPr>
              <a:t>mardigras</a:t>
            </a:r>
            <a:r>
              <a:rPr lang="en-US" sz="2400">
                <a:ln w="9525">
                  <a:noFill/>
                  <a:prstDash val="solid"/>
                </a:ln>
                <a:solidFill>
                  <a:srgbClr val="005883"/>
                </a:solidFill>
                <a:latin typeface="Arial" panose="020B0604020202020204" pitchFamily="34" charset="0"/>
                <a:cs typeface="Arial" panose="020B0604020202020204" pitchFamily="34" charset="0"/>
              </a:rPr>
              <a:t> or </a:t>
            </a:r>
            <a:r>
              <a:rPr lang="en-US" sz="2400" b="1">
                <a:ln w="9525">
                  <a:noFill/>
                  <a:prstDash val="solid"/>
                </a:ln>
                <a:solidFill>
                  <a:srgbClr val="005883"/>
                </a:solidFill>
                <a:latin typeface="Arial" panose="020B0604020202020204" pitchFamily="34" charset="0"/>
                <a:cs typeface="Arial" panose="020B0604020202020204" pitchFamily="34" charset="0"/>
              </a:rPr>
              <a:t>amtrak.com/tickets/</a:t>
            </a:r>
            <a:r>
              <a:rPr lang="en-US" sz="2400" b="1" err="1">
                <a:ln w="9525">
                  <a:noFill/>
                  <a:prstDash val="solid"/>
                </a:ln>
                <a:solidFill>
                  <a:srgbClr val="005883"/>
                </a:solidFill>
                <a:latin typeface="Arial" panose="020B0604020202020204" pitchFamily="34" charset="0"/>
                <a:cs typeface="Arial" panose="020B0604020202020204" pitchFamily="34" charset="0"/>
              </a:rPr>
              <a:t>grouptravel</a:t>
            </a:r>
            <a:endParaRPr lang="en-US" sz="2400" b="1">
              <a:ln w="9525">
                <a:noFill/>
                <a:prstDash val="solid"/>
              </a:ln>
              <a:solidFill>
                <a:srgbClr val="005883"/>
              </a:solidFill>
              <a:latin typeface="Arial" panose="020B0604020202020204" pitchFamily="34" charset="0"/>
              <a:cs typeface="Arial" panose="020B0604020202020204" pitchFamily="34" charset="0"/>
            </a:endParaRPr>
          </a:p>
          <a:p>
            <a:pPr algn="ctr">
              <a:spcAft>
                <a:spcPts val="409"/>
              </a:spcAft>
            </a:pPr>
            <a:endParaRPr lang="en-US" sz="2400" b="1">
              <a:ln w="9525">
                <a:noFill/>
                <a:prstDash val="solid"/>
              </a:ln>
              <a:solidFill>
                <a:srgbClr val="005883"/>
              </a:solidFill>
              <a:latin typeface="Arial" panose="020B0604020202020204" pitchFamily="34" charset="0"/>
              <a:cs typeface="Arial" panose="020B0604020202020204" pitchFamily="34" charset="0"/>
            </a:endParaRPr>
          </a:p>
          <a:p>
            <a:pPr algn="ctr">
              <a:spcAft>
                <a:spcPts val="409"/>
              </a:spcAft>
            </a:pPr>
            <a:r>
              <a:rPr lang="en-US" sz="2400" b="1">
                <a:ln w="9525">
                  <a:noFill/>
                  <a:prstDash val="solid"/>
                </a:ln>
                <a:solidFill>
                  <a:srgbClr val="582A78"/>
                </a:solidFill>
                <a:latin typeface="Arial" panose="020B0604020202020204" pitchFamily="34" charset="0"/>
                <a:cs typeface="Arial" panose="020B0604020202020204" pitchFamily="34" charset="0"/>
              </a:rPr>
              <a:t>Book via Amtrak mobile app:</a:t>
            </a:r>
          </a:p>
          <a:p>
            <a:pPr algn="ctr">
              <a:spcAft>
                <a:spcPts val="409"/>
              </a:spcAft>
            </a:pPr>
            <a:r>
              <a:rPr lang="en-US" sz="2400" b="1">
                <a:ln w="9525">
                  <a:noFill/>
                  <a:prstDash val="solid"/>
                </a:ln>
                <a:solidFill>
                  <a:srgbClr val="005883"/>
                </a:solidFill>
                <a:latin typeface="Arial" panose="020B0604020202020204" pitchFamily="34" charset="0"/>
                <a:cs typeface="Arial" panose="020B0604020202020204" pitchFamily="34" charset="0"/>
              </a:rPr>
              <a:t>Download from App Store / Google Play</a:t>
            </a:r>
          </a:p>
          <a:p>
            <a:pPr algn="ctr">
              <a:spcAft>
                <a:spcPts val="409"/>
              </a:spcAft>
            </a:pPr>
            <a:endParaRPr lang="en-US" sz="2400" b="1">
              <a:ln w="9525">
                <a:noFill/>
                <a:prstDash val="solid"/>
              </a:ln>
              <a:solidFill>
                <a:srgbClr val="005883"/>
              </a:solidFill>
              <a:latin typeface="Arial" panose="020B0604020202020204" pitchFamily="34" charset="0"/>
              <a:cs typeface="Arial" panose="020B0604020202020204" pitchFamily="34" charset="0"/>
            </a:endParaRPr>
          </a:p>
          <a:p>
            <a:pPr algn="ctr">
              <a:spcAft>
                <a:spcPts val="409"/>
              </a:spcAft>
            </a:pPr>
            <a:r>
              <a:rPr lang="en-US" sz="2400" b="1">
                <a:ln w="9525">
                  <a:noFill/>
                  <a:prstDash val="solid"/>
                </a:ln>
                <a:solidFill>
                  <a:srgbClr val="582A78"/>
                </a:solidFill>
                <a:latin typeface="Arial" panose="020B0604020202020204" pitchFamily="34" charset="0"/>
                <a:cs typeface="Arial" panose="020B0604020202020204" pitchFamily="34" charset="0"/>
              </a:rPr>
              <a:t>Book via phone call:</a:t>
            </a:r>
          </a:p>
          <a:p>
            <a:pPr algn="ctr">
              <a:spcAft>
                <a:spcPts val="409"/>
              </a:spcAft>
            </a:pPr>
            <a:r>
              <a:rPr lang="en-US" sz="2400" b="1">
                <a:ln w="9525">
                  <a:noFill/>
                  <a:prstDash val="solid"/>
                </a:ln>
                <a:solidFill>
                  <a:srgbClr val="005883"/>
                </a:solidFill>
                <a:latin typeface="Arial" panose="020B0604020202020204" pitchFamily="34" charset="0"/>
                <a:cs typeface="Arial" panose="020B0604020202020204" pitchFamily="34" charset="0"/>
              </a:rPr>
              <a:t>1-800-USA-RAIL</a:t>
            </a:r>
            <a:r>
              <a:rPr lang="en-US" sz="2400">
                <a:ln w="9525">
                  <a:noFill/>
                  <a:prstDash val="solid"/>
                </a:ln>
                <a:solidFill>
                  <a:srgbClr val="005883"/>
                </a:solidFill>
                <a:latin typeface="Arial" panose="020B0604020202020204" pitchFamily="34" charset="0"/>
                <a:cs typeface="Arial" panose="020B0604020202020204" pitchFamily="34" charset="0"/>
              </a:rPr>
              <a:t> or </a:t>
            </a:r>
            <a:r>
              <a:rPr lang="en-US" sz="2400" b="1">
                <a:ln w="9525">
                  <a:noFill/>
                  <a:prstDash val="solid"/>
                </a:ln>
                <a:solidFill>
                  <a:srgbClr val="005883"/>
                </a:solidFill>
                <a:latin typeface="Arial" panose="020B0604020202020204" pitchFamily="34" charset="0"/>
                <a:cs typeface="Arial" panose="020B0604020202020204" pitchFamily="34" charset="0"/>
              </a:rPr>
              <a:t>1-800-USA-1GRP</a:t>
            </a:r>
            <a:r>
              <a:rPr lang="en-US" sz="2400">
                <a:ln w="9525">
                  <a:noFill/>
                  <a:prstDash val="solid"/>
                </a:ln>
                <a:solidFill>
                  <a:srgbClr val="005883"/>
                </a:solidFill>
                <a:latin typeface="Arial" panose="020B0604020202020204" pitchFamily="34" charset="0"/>
                <a:cs typeface="Arial" panose="020B0604020202020204" pitchFamily="34" charset="0"/>
              </a:rPr>
              <a:t> (for groups)</a:t>
            </a:r>
          </a:p>
          <a:p>
            <a:pPr algn="ctr">
              <a:spcAft>
                <a:spcPts val="409"/>
              </a:spcAft>
            </a:pPr>
            <a:endParaRPr lang="en-US" sz="2400" b="1">
              <a:ln w="9525">
                <a:noFill/>
                <a:prstDash val="solid"/>
              </a:ln>
              <a:solidFill>
                <a:srgbClr val="005883"/>
              </a:solidFill>
              <a:latin typeface="Arial" panose="020B0604020202020204" pitchFamily="34" charset="0"/>
              <a:cs typeface="Arial" panose="020B0604020202020204" pitchFamily="34" charset="0"/>
            </a:endParaRPr>
          </a:p>
          <a:p>
            <a:pPr algn="ctr">
              <a:spcAft>
                <a:spcPts val="409"/>
              </a:spcAft>
            </a:pPr>
            <a:r>
              <a:rPr lang="en-US" sz="2000" i="1">
                <a:ln w="9525">
                  <a:noFill/>
                  <a:prstDash val="solid"/>
                </a:ln>
                <a:solidFill>
                  <a:srgbClr val="582A78"/>
                </a:solidFill>
                <a:latin typeface="Arial" panose="020B0604020202020204" pitchFamily="34" charset="0"/>
                <a:cs typeface="Arial" panose="020B0604020202020204" pitchFamily="34" charset="0"/>
              </a:rPr>
              <a:t>Or purchase tickets in person at New Orleans Union Passenger Terminal</a:t>
            </a:r>
          </a:p>
        </p:txBody>
      </p:sp>
      <p:cxnSp>
        <p:nvCxnSpPr>
          <p:cNvPr id="16" name="Straight Connector 15">
            <a:extLst>
              <a:ext uri="{FF2B5EF4-FFF2-40B4-BE49-F238E27FC236}">
                <a16:creationId xmlns:a16="http://schemas.microsoft.com/office/drawing/2014/main" id="{8E223F11-61FF-0EBD-B3C6-8BBB83DE0667}"/>
              </a:ext>
            </a:extLst>
          </p:cNvPr>
          <p:cNvCxnSpPr>
            <a:cxnSpLocks/>
          </p:cNvCxnSpPr>
          <p:nvPr/>
        </p:nvCxnSpPr>
        <p:spPr>
          <a:xfrm flipV="1">
            <a:off x="2380586" y="2737184"/>
            <a:ext cx="7431578" cy="1"/>
          </a:xfrm>
          <a:prstGeom prst="line">
            <a:avLst/>
          </a:prstGeom>
          <a:ln w="12700" cmpd="sng">
            <a:solidFill>
              <a:srgbClr val="582A78"/>
            </a:solidFill>
            <a:prstDash val="dot"/>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43D25233-12B2-B8EB-BC99-3D2E0B3B867A}"/>
              </a:ext>
            </a:extLst>
          </p:cNvPr>
          <p:cNvCxnSpPr>
            <a:cxnSpLocks/>
          </p:cNvCxnSpPr>
          <p:nvPr/>
        </p:nvCxnSpPr>
        <p:spPr>
          <a:xfrm flipV="1">
            <a:off x="2380586" y="4039985"/>
            <a:ext cx="7431578" cy="1"/>
          </a:xfrm>
          <a:prstGeom prst="line">
            <a:avLst/>
          </a:prstGeom>
          <a:ln w="12700" cmpd="sng">
            <a:solidFill>
              <a:srgbClr val="582A78"/>
            </a:solidFill>
            <a:prstDash val="dot"/>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8F7F6A0-4E54-2BC8-128E-66A9D0C4491C}"/>
              </a:ext>
            </a:extLst>
          </p:cNvPr>
          <p:cNvCxnSpPr>
            <a:cxnSpLocks/>
          </p:cNvCxnSpPr>
          <p:nvPr/>
        </p:nvCxnSpPr>
        <p:spPr>
          <a:xfrm flipV="1">
            <a:off x="2380586" y="5342785"/>
            <a:ext cx="7431578" cy="1"/>
          </a:xfrm>
          <a:prstGeom prst="line">
            <a:avLst/>
          </a:prstGeom>
          <a:ln w="12700" cmpd="sng">
            <a:solidFill>
              <a:srgbClr val="582A78"/>
            </a:solidFill>
            <a:prstDash val="dot"/>
          </a:ln>
        </p:spPr>
        <p:style>
          <a:lnRef idx="1">
            <a:schemeClr val="dk1"/>
          </a:lnRef>
          <a:fillRef idx="0">
            <a:schemeClr val="dk1"/>
          </a:fillRef>
          <a:effectRef idx="0">
            <a:schemeClr val="dk1"/>
          </a:effectRef>
          <a:fontRef idx="minor">
            <a:schemeClr val="tx1"/>
          </a:fontRef>
        </p:style>
      </p:cxnSp>
      <p:pic>
        <p:nvPicPr>
          <p:cNvPr id="19" name="Picture 18">
            <a:extLst>
              <a:ext uri="{FF2B5EF4-FFF2-40B4-BE49-F238E27FC236}">
                <a16:creationId xmlns:a16="http://schemas.microsoft.com/office/drawing/2014/main" id="{4B5AEC1D-65E3-90EB-4912-2B11169899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572766" y="233344"/>
            <a:ext cx="1213129" cy="232602"/>
          </a:xfrm>
          <a:prstGeom prst="rect">
            <a:avLst/>
          </a:prstGeom>
        </p:spPr>
      </p:pic>
    </p:spTree>
    <p:extLst>
      <p:ext uri="{BB962C8B-B14F-4D97-AF65-F5344CB8AC3E}">
        <p14:creationId xmlns:p14="http://schemas.microsoft.com/office/powerpoint/2010/main" val="2962142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12840-BBFA-19D1-BCD5-2206D8D79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D23899-2C4F-5EF7-C6E4-4616B9E121F1}"/>
              </a:ext>
            </a:extLst>
          </p:cNvPr>
          <p:cNvSpPr>
            <a:spLocks noGrp="1"/>
          </p:cNvSpPr>
          <p:nvPr>
            <p:ph type="title"/>
          </p:nvPr>
        </p:nvSpPr>
        <p:spPr/>
        <p:txBody>
          <a:bodyPr/>
          <a:lstStyle/>
          <a:p>
            <a:r>
              <a:rPr lang="en-US"/>
              <a:t>ENS Signs</a:t>
            </a:r>
          </a:p>
        </p:txBody>
      </p:sp>
      <p:sp>
        <p:nvSpPr>
          <p:cNvPr id="3" name="Content Placeholder 2">
            <a:extLst>
              <a:ext uri="{FF2B5EF4-FFF2-40B4-BE49-F238E27FC236}">
                <a16:creationId xmlns:a16="http://schemas.microsoft.com/office/drawing/2014/main" id="{FE8CAC08-1A16-6082-BF7F-04BB1F58BEC9}"/>
              </a:ext>
            </a:extLst>
          </p:cNvPr>
          <p:cNvSpPr>
            <a:spLocks noGrp="1"/>
          </p:cNvSpPr>
          <p:nvPr>
            <p:ph idx="1"/>
          </p:nvPr>
        </p:nvSpPr>
        <p:spPr>
          <a:xfrm>
            <a:off x="496444" y="1098405"/>
            <a:ext cx="9990219" cy="4317612"/>
          </a:xfrm>
        </p:spPr>
        <p:txBody>
          <a:bodyPr/>
          <a:lstStyle/>
          <a:p>
            <a:pPr marL="0" indent="0">
              <a:buNone/>
            </a:pPr>
            <a:r>
              <a:rPr lang="en-US" b="1"/>
              <a:t>In case of emergency at grade crossings, use ENS signs to get help</a:t>
            </a:r>
          </a:p>
        </p:txBody>
      </p:sp>
      <p:pic>
        <p:nvPicPr>
          <p:cNvPr id="1028" name="Picture 4" descr="Look for the Blue and White ENS Sign">
            <a:extLst>
              <a:ext uri="{FF2B5EF4-FFF2-40B4-BE49-F238E27FC236}">
                <a16:creationId xmlns:a16="http://schemas.microsoft.com/office/drawing/2014/main" id="{52754F71-E27D-EF73-6CEF-7A86A836C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1084" y="1850210"/>
            <a:ext cx="6492112" cy="36518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ue ENS Sign Example with phone and xing number">
            <a:extLst>
              <a:ext uri="{FF2B5EF4-FFF2-40B4-BE49-F238E27FC236}">
                <a16:creationId xmlns:a16="http://schemas.microsoft.com/office/drawing/2014/main" id="{4AA056B7-BF11-0631-2FD8-672470CA3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44" y="1936217"/>
            <a:ext cx="4622800" cy="347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045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29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594A0C-7339-62B1-DE62-B4AB5B4645D3}"/>
              </a:ext>
            </a:extLst>
          </p:cNvPr>
          <p:cNvSpPr/>
          <p:nvPr/>
        </p:nvSpPr>
        <p:spPr>
          <a:xfrm>
            <a:off x="0" y="4160720"/>
            <a:ext cx="12191999" cy="1208891"/>
          </a:xfrm>
          <a:prstGeom prst="rect">
            <a:avLst/>
          </a:prstGeom>
          <a:solidFill>
            <a:schemeClr val="bg1">
              <a:alpha val="67000"/>
            </a:schemeClr>
          </a:solidFill>
        </p:spPr>
        <p:txBody>
          <a:bodyPr wrap="square" lIns="54198" tIns="27100" rIns="54198" bIns="27100" anchor="ctr" anchorCtr="0">
            <a:spAutoFit/>
          </a:bodyPr>
          <a:lstStyle/>
          <a:p>
            <a:pPr algn="ctr"/>
            <a:r>
              <a:rPr lang="en-US" sz="7500" b="1">
                <a:ln w="9525">
                  <a:solidFill>
                    <a:srgbClr val="A1C2D2"/>
                  </a:solidFill>
                  <a:prstDash val="solid"/>
                </a:ln>
                <a:solidFill>
                  <a:srgbClr val="005883"/>
                </a:solidFill>
              </a:rPr>
              <a:t>Questions?</a:t>
            </a:r>
          </a:p>
        </p:txBody>
      </p:sp>
      <p:grpSp>
        <p:nvGrpSpPr>
          <p:cNvPr id="11" name="Group 10">
            <a:extLst>
              <a:ext uri="{FF2B5EF4-FFF2-40B4-BE49-F238E27FC236}">
                <a16:creationId xmlns:a16="http://schemas.microsoft.com/office/drawing/2014/main" id="{F8226E7B-3BA1-D620-FDAA-76A8D7590108}"/>
              </a:ext>
            </a:extLst>
          </p:cNvPr>
          <p:cNvGrpSpPr/>
          <p:nvPr/>
        </p:nvGrpSpPr>
        <p:grpSpPr>
          <a:xfrm>
            <a:off x="0" y="5380837"/>
            <a:ext cx="12192000" cy="1477163"/>
            <a:chOff x="1015712" y="7234668"/>
            <a:chExt cx="13513381" cy="2166506"/>
          </a:xfrm>
        </p:grpSpPr>
        <p:sp>
          <p:nvSpPr>
            <p:cNvPr id="3" name="Rectangle 2">
              <a:extLst>
                <a:ext uri="{FF2B5EF4-FFF2-40B4-BE49-F238E27FC236}">
                  <a16:creationId xmlns:a16="http://schemas.microsoft.com/office/drawing/2014/main" id="{6E7DAAD7-1ABE-2E52-E7A4-4E2583BE6E75}"/>
                </a:ext>
              </a:extLst>
            </p:cNvPr>
            <p:cNvSpPr/>
            <p:nvPr/>
          </p:nvSpPr>
          <p:spPr>
            <a:xfrm>
              <a:off x="1015713" y="7234668"/>
              <a:ext cx="13513377" cy="2166506"/>
            </a:xfrm>
            <a:prstGeom prst="rect">
              <a:avLst/>
            </a:prstGeom>
            <a:solidFill>
              <a:srgbClr val="004B70"/>
            </a:solidFill>
            <a:ln>
              <a:solidFill>
                <a:srgbClr val="21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0988">
                <a:defRPr/>
              </a:pPr>
              <a:endParaRPr lang="en-US" sz="1360">
                <a:solidFill>
                  <a:prstClr val="white"/>
                </a:solidFill>
                <a:latin typeface="Arial"/>
              </a:endParaRPr>
            </a:p>
          </p:txBody>
        </p:sp>
        <p:sp>
          <p:nvSpPr>
            <p:cNvPr id="4" name="TextBox 3">
              <a:extLst>
                <a:ext uri="{FF2B5EF4-FFF2-40B4-BE49-F238E27FC236}">
                  <a16:creationId xmlns:a16="http://schemas.microsoft.com/office/drawing/2014/main" id="{4F0A3774-731D-EFD5-377E-36CAF0F5690C}"/>
                </a:ext>
              </a:extLst>
            </p:cNvPr>
            <p:cNvSpPr txBox="1"/>
            <p:nvPr/>
          </p:nvSpPr>
          <p:spPr>
            <a:xfrm>
              <a:off x="1015712" y="7900442"/>
              <a:ext cx="13513377" cy="1472242"/>
            </a:xfrm>
            <a:prstGeom prst="rect">
              <a:avLst/>
            </a:prstGeom>
            <a:noFill/>
          </p:spPr>
          <p:txBody>
            <a:bodyPr wrap="square" rtlCol="0">
              <a:spAutoFit/>
            </a:bodyPr>
            <a:lstStyle/>
            <a:p>
              <a:pPr algn="ctr" defTabSz="690988">
                <a:spcAft>
                  <a:spcPts val="355"/>
                </a:spcAft>
              </a:pPr>
              <a:r>
                <a:rPr lang="en-US" sz="1841">
                  <a:solidFill>
                    <a:prstClr val="white"/>
                  </a:solidFill>
                  <a:latin typeface="Calibri" panose="020F0502020204030204" pitchFamily="34" charset="0"/>
                  <a:cs typeface="Calibri" panose="020F0502020204030204" pitchFamily="34" charset="0"/>
                </a:rPr>
                <a:t>Continue the conversation:</a:t>
              </a:r>
            </a:p>
            <a:p>
              <a:pPr algn="ctr" defTabSz="690988">
                <a:spcAft>
                  <a:spcPts val="355"/>
                </a:spcAft>
              </a:pPr>
              <a:endParaRPr lang="en-US" sz="474" b="1">
                <a:solidFill>
                  <a:prstClr val="white"/>
                </a:solidFill>
                <a:latin typeface="Calibri" panose="020F0502020204030204" pitchFamily="34" charset="0"/>
                <a:cs typeface="Calibri" panose="020F0502020204030204" pitchFamily="34" charset="0"/>
              </a:endParaRPr>
            </a:p>
            <a:p>
              <a:pPr algn="ctr" defTabSz="690988">
                <a:spcAft>
                  <a:spcPts val="355"/>
                </a:spcAft>
              </a:pPr>
              <a:r>
                <a:rPr lang="en-US" sz="1422" b="1">
                  <a:solidFill>
                    <a:prstClr val="white"/>
                  </a:solidFill>
                  <a:latin typeface="Calibri" panose="020F0502020204030204" pitchFamily="34" charset="0"/>
                  <a:cs typeface="Calibri" panose="020F0502020204030204" pitchFamily="34" charset="0"/>
                </a:rPr>
                <a:t>T. L. Stennis III, Director, Government Affairs - South</a:t>
              </a:r>
            </a:p>
            <a:p>
              <a:pPr algn="ctr" defTabSz="690988">
                <a:spcAft>
                  <a:spcPts val="355"/>
                </a:spcAft>
              </a:pPr>
              <a:r>
                <a:rPr lang="en-US" sz="1186" i="1">
                  <a:solidFill>
                    <a:prstClr val="white"/>
                  </a:solidFill>
                  <a:latin typeface="Calibri" panose="020F0502020204030204" pitchFamily="34" charset="0"/>
                  <a:cs typeface="Calibri" panose="020F0502020204030204" pitchFamily="34" charset="0"/>
                </a:rPr>
                <a:t>TL.Stennis@amtrak.com I 504-579-4550</a:t>
              </a:r>
            </a:p>
          </p:txBody>
        </p:sp>
        <p:sp>
          <p:nvSpPr>
            <p:cNvPr id="5" name="TextBox 4">
              <a:extLst>
                <a:ext uri="{FF2B5EF4-FFF2-40B4-BE49-F238E27FC236}">
                  <a16:creationId xmlns:a16="http://schemas.microsoft.com/office/drawing/2014/main" id="{FEBB5BAC-0CA8-E158-D80D-438009232D06}"/>
                </a:ext>
              </a:extLst>
            </p:cNvPr>
            <p:cNvSpPr txBox="1"/>
            <p:nvPr/>
          </p:nvSpPr>
          <p:spPr>
            <a:xfrm>
              <a:off x="1015716" y="7326566"/>
              <a:ext cx="13513377" cy="616827"/>
            </a:xfrm>
            <a:prstGeom prst="rect">
              <a:avLst/>
            </a:prstGeom>
            <a:noFill/>
          </p:spPr>
          <p:txBody>
            <a:bodyPr wrap="square" rtlCol="0">
              <a:spAutoFit/>
            </a:bodyPr>
            <a:lstStyle/>
            <a:p>
              <a:pPr algn="ctr" defTabSz="690988"/>
              <a:r>
                <a:rPr lang="en-US" sz="2133" b="1">
                  <a:solidFill>
                    <a:prstClr val="white"/>
                  </a:solidFill>
                  <a:latin typeface="Calibri" panose="020F0502020204030204" pitchFamily="34" charset="0"/>
                  <a:cs typeface="Calibri" panose="020F0502020204030204" pitchFamily="34" charset="0"/>
                </a:rPr>
                <a:t>Thank you!</a:t>
              </a:r>
            </a:p>
          </p:txBody>
        </p:sp>
        <p:pic>
          <p:nvPicPr>
            <p:cNvPr id="8" name="Image" descr="Image">
              <a:hlinkClick r:id="rId3"/>
              <a:extLst>
                <a:ext uri="{FF2B5EF4-FFF2-40B4-BE49-F238E27FC236}">
                  <a16:creationId xmlns:a16="http://schemas.microsoft.com/office/drawing/2014/main" id="{2B6F7E77-5D97-D414-3950-8B47F74708F3}"/>
                </a:ext>
              </a:extLst>
            </p:cNvPr>
            <p:cNvPicPr>
              <a:picLocks noChangeAspect="1"/>
            </p:cNvPicPr>
            <p:nvPr/>
          </p:nvPicPr>
          <p:blipFill>
            <a:blip r:embed="rId4"/>
            <a:stretch>
              <a:fillRect/>
            </a:stretch>
          </p:blipFill>
          <p:spPr>
            <a:xfrm>
              <a:off x="1359022" y="7900442"/>
              <a:ext cx="839262" cy="844586"/>
            </a:xfrm>
            <a:prstGeom prst="rect">
              <a:avLst/>
            </a:prstGeom>
            <a:ln w="12700">
              <a:miter lim="400000"/>
            </a:ln>
          </p:spPr>
        </p:pic>
      </p:grpSp>
    </p:spTree>
    <p:extLst>
      <p:ext uri="{BB962C8B-B14F-4D97-AF65-F5344CB8AC3E}">
        <p14:creationId xmlns:p14="http://schemas.microsoft.com/office/powerpoint/2010/main" val="385277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686C-FB7F-F3E4-A360-3614E742C298}"/>
              </a:ext>
            </a:extLst>
          </p:cNvPr>
          <p:cNvSpPr>
            <a:spLocks noGrp="1"/>
          </p:cNvSpPr>
          <p:nvPr>
            <p:ph type="title"/>
          </p:nvPr>
        </p:nvSpPr>
        <p:spPr/>
        <p:txBody>
          <a:bodyPr>
            <a:normAutofit/>
          </a:bodyPr>
          <a:lstStyle/>
          <a:p>
            <a:r>
              <a:rPr lang="en-US"/>
              <a:t>Safety: Emergency Notification Systems (ENS)</a:t>
            </a:r>
          </a:p>
        </p:txBody>
      </p:sp>
      <p:sp>
        <p:nvSpPr>
          <p:cNvPr id="3" name="Content Placeholder 2">
            <a:extLst>
              <a:ext uri="{FF2B5EF4-FFF2-40B4-BE49-F238E27FC236}">
                <a16:creationId xmlns:a16="http://schemas.microsoft.com/office/drawing/2014/main" id="{5F0AEB8C-E684-4B33-BC71-A3F0861EC002}"/>
              </a:ext>
            </a:extLst>
          </p:cNvPr>
          <p:cNvSpPr>
            <a:spLocks noGrp="1"/>
          </p:cNvSpPr>
          <p:nvPr>
            <p:ph idx="1"/>
          </p:nvPr>
        </p:nvSpPr>
        <p:spPr>
          <a:xfrm>
            <a:off x="496444" y="1098405"/>
            <a:ext cx="9990219" cy="4317612"/>
          </a:xfrm>
        </p:spPr>
        <p:txBody>
          <a:bodyPr/>
          <a:lstStyle/>
          <a:p>
            <a:pPr marL="0" indent="0">
              <a:buNone/>
            </a:pPr>
            <a:r>
              <a:rPr lang="en-US" b="1"/>
              <a:t>In case of emergency at grade crossings, use ENS signs to get help</a:t>
            </a:r>
          </a:p>
        </p:txBody>
      </p:sp>
      <p:pic>
        <p:nvPicPr>
          <p:cNvPr id="1028" name="Picture 4" descr="Look for the Blue and White ENS Sign">
            <a:extLst>
              <a:ext uri="{FF2B5EF4-FFF2-40B4-BE49-F238E27FC236}">
                <a16:creationId xmlns:a16="http://schemas.microsoft.com/office/drawing/2014/main" id="{D4FAE5CB-B0E1-C757-AAD8-1192CC503A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08" t="8065" r="22436" b="8945"/>
          <a:stretch>
            <a:fillRect/>
          </a:stretch>
        </p:blipFill>
        <p:spPr bwMode="auto">
          <a:xfrm>
            <a:off x="281658" y="1976619"/>
            <a:ext cx="4366446" cy="31971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ue ENS Sign Example with phone and xing number">
            <a:extLst>
              <a:ext uri="{FF2B5EF4-FFF2-40B4-BE49-F238E27FC236}">
                <a16:creationId xmlns:a16="http://schemas.microsoft.com/office/drawing/2014/main" id="{D2ED8558-7240-38BA-197D-0F34BE353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14" y="1970384"/>
            <a:ext cx="3674817" cy="27662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C915E2-C91B-F905-0B6F-A4F662214763}"/>
              </a:ext>
            </a:extLst>
          </p:cNvPr>
          <p:cNvSpPr txBox="1"/>
          <p:nvPr/>
        </p:nvSpPr>
        <p:spPr>
          <a:xfrm>
            <a:off x="8646286" y="5173788"/>
            <a:ext cx="3289063" cy="307777"/>
          </a:xfrm>
          <a:prstGeom prst="rect">
            <a:avLst/>
          </a:prstGeom>
          <a:noFill/>
        </p:spPr>
        <p:txBody>
          <a:bodyPr wrap="square" rtlCol="0">
            <a:spAutoFit/>
          </a:bodyPr>
          <a:lstStyle/>
          <a:p>
            <a:pPr algn="ctr"/>
            <a:r>
              <a:rPr lang="en-US" sz="1400" b="1"/>
              <a:t>Pratt Ave. Gulfport, MS on Launch Day</a:t>
            </a:r>
          </a:p>
        </p:txBody>
      </p:sp>
      <p:pic>
        <p:nvPicPr>
          <p:cNvPr id="8" name="Picture 7">
            <a:extLst>
              <a:ext uri="{FF2B5EF4-FFF2-40B4-BE49-F238E27FC236}">
                <a16:creationId xmlns:a16="http://schemas.microsoft.com/office/drawing/2014/main" id="{2BF28E1B-1ABB-023B-2850-221C127B842E}"/>
              </a:ext>
            </a:extLst>
          </p:cNvPr>
          <p:cNvPicPr>
            <a:picLocks noChangeAspect="1"/>
          </p:cNvPicPr>
          <p:nvPr/>
        </p:nvPicPr>
        <p:blipFill>
          <a:blip r:embed="rId4"/>
          <a:srcRect l="11980" r="11980"/>
          <a:stretch/>
        </p:blipFill>
        <p:spPr>
          <a:xfrm>
            <a:off x="8621281" y="1929691"/>
            <a:ext cx="3289062" cy="3244097"/>
          </a:xfrm>
          <a:prstGeom prst="rect">
            <a:avLst/>
          </a:prstGeom>
        </p:spPr>
      </p:pic>
    </p:spTree>
    <p:extLst>
      <p:ext uri="{BB962C8B-B14F-4D97-AF65-F5344CB8AC3E}">
        <p14:creationId xmlns:p14="http://schemas.microsoft.com/office/powerpoint/2010/main" val="4041422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5047-479F-CC95-E34E-7171D1B4870E}"/>
              </a:ext>
            </a:extLst>
          </p:cNvPr>
          <p:cNvSpPr>
            <a:spLocks noGrp="1"/>
          </p:cNvSpPr>
          <p:nvPr>
            <p:ph type="title"/>
          </p:nvPr>
        </p:nvSpPr>
        <p:spPr/>
        <p:txBody>
          <a:bodyPr/>
          <a:lstStyle/>
          <a:p>
            <a:r>
              <a:rPr lang="en-US" sz="3800">
                <a:latin typeface="Arial"/>
                <a:cs typeface="Arial"/>
              </a:rPr>
              <a:t>Amtrak History &amp; Overview</a:t>
            </a:r>
            <a:endParaRPr lang="en-US"/>
          </a:p>
        </p:txBody>
      </p:sp>
      <p:sp>
        <p:nvSpPr>
          <p:cNvPr id="3" name="Content Placeholder 2">
            <a:extLst>
              <a:ext uri="{FF2B5EF4-FFF2-40B4-BE49-F238E27FC236}">
                <a16:creationId xmlns:a16="http://schemas.microsoft.com/office/drawing/2014/main" id="{410B289A-A3D5-9D7B-DEED-35267265A39D}"/>
              </a:ext>
            </a:extLst>
          </p:cNvPr>
          <p:cNvSpPr>
            <a:spLocks noGrp="1"/>
          </p:cNvSpPr>
          <p:nvPr>
            <p:ph idx="1"/>
          </p:nvPr>
        </p:nvSpPr>
        <p:spPr>
          <a:xfrm>
            <a:off x="496444" y="1538243"/>
            <a:ext cx="5600614" cy="4317612"/>
          </a:xfrm>
        </p:spPr>
        <p:txBody>
          <a:bodyPr vert="horz" lIns="91440" tIns="45720" rIns="91440" bIns="45720" rtlCol="0" anchor="t">
            <a:noAutofit/>
          </a:bodyPr>
          <a:lstStyle/>
          <a:p>
            <a:r>
              <a:rPr lang="en-US" sz="1600">
                <a:latin typeface="Arial"/>
                <a:cs typeface="Arial"/>
              </a:rPr>
              <a:t>By law, freight railroads were once obliged to offer passenger service. In the 1950s and ’60s, shifting transportation patterns, encouraged in part by government subsidization of air and highway travel, made passenger rail service unprofitable— driving many railroads to the brink of bankruptcy.</a:t>
            </a:r>
          </a:p>
          <a:p>
            <a:r>
              <a:rPr lang="en-US" sz="1600">
                <a:latin typeface="Arial"/>
                <a:cs typeface="Arial"/>
              </a:rPr>
              <a:t>Congress created Amtrak to relieve railroads of their obligation to serve passengers; in exchange, those railroads granted Amtrak certain rights, including the right to use their tracks and facilities. The company began national operations on May 1, 1971.</a:t>
            </a:r>
          </a:p>
          <a:p>
            <a:r>
              <a:rPr lang="en-US" sz="1600">
                <a:latin typeface="Arial"/>
                <a:cs typeface="Arial"/>
              </a:rPr>
              <a:t>While congressionally chartered, Amtrak is operated and managed as a private, for-profit corporation. By law, its mission is to “provide efficient and effective intercity passenger rail mobility consisting of high-quality service that is trip-time competitive with other intercity travel options.” </a:t>
            </a:r>
          </a:p>
        </p:txBody>
      </p:sp>
      <p:pic>
        <p:nvPicPr>
          <p:cNvPr id="6" name="Picture 5" descr="A train on the tracks with cars and buildings&#10;&#10;AI-generated content may be incorrect.">
            <a:extLst>
              <a:ext uri="{FF2B5EF4-FFF2-40B4-BE49-F238E27FC236}">
                <a16:creationId xmlns:a16="http://schemas.microsoft.com/office/drawing/2014/main" id="{F99E3FEA-A6DD-2DAB-8030-5FD3126F6F3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161" t="10948" r="25645" b="28652"/>
          <a:stretch/>
        </p:blipFill>
        <p:spPr>
          <a:xfrm>
            <a:off x="7139866" y="2370142"/>
            <a:ext cx="1988820" cy="11248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person and children sitting at a table&#10;&#10;AI-generated content may be incorrect.">
            <a:extLst>
              <a:ext uri="{FF2B5EF4-FFF2-40B4-BE49-F238E27FC236}">
                <a16:creationId xmlns:a16="http://schemas.microsoft.com/office/drawing/2014/main" id="{80052174-6EE9-49B9-26E7-A18C4FB4B04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 b="6002"/>
          <a:stretch/>
        </p:blipFill>
        <p:spPr>
          <a:xfrm>
            <a:off x="7145510" y="5254832"/>
            <a:ext cx="1988820" cy="1246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8" descr="A person wearing a red hard hat&#10;&#10;AI-generated content may be incorrect.">
            <a:extLst>
              <a:ext uri="{FF2B5EF4-FFF2-40B4-BE49-F238E27FC236}">
                <a16:creationId xmlns:a16="http://schemas.microsoft.com/office/drawing/2014/main" id="{39BCD2C1-432F-8C53-1974-60495DE394F0}"/>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7616"/>
          <a:stretch/>
        </p:blipFill>
        <p:spPr bwMode="auto">
          <a:xfrm>
            <a:off x="7141017" y="3760570"/>
            <a:ext cx="1987669" cy="1246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person climbing a train&#10;&#10;AI-generated content may be incorrect.">
            <a:extLst>
              <a:ext uri="{FF2B5EF4-FFF2-40B4-BE49-F238E27FC236}">
                <a16:creationId xmlns:a16="http://schemas.microsoft.com/office/drawing/2014/main" id="{87E4C869-15E6-295D-D0F6-1C835779473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5112"/>
          <a:stretch/>
        </p:blipFill>
        <p:spPr>
          <a:xfrm>
            <a:off x="7143261" y="979714"/>
            <a:ext cx="1987670" cy="1124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13">
            <a:extLst>
              <a:ext uri="{FF2B5EF4-FFF2-40B4-BE49-F238E27FC236}">
                <a16:creationId xmlns:a16="http://schemas.microsoft.com/office/drawing/2014/main" id="{25156F82-A859-8268-CBFA-A6F9C4FCE3A0}"/>
              </a:ext>
            </a:extLst>
          </p:cNvPr>
          <p:cNvSpPr/>
          <p:nvPr/>
        </p:nvSpPr>
        <p:spPr>
          <a:xfrm>
            <a:off x="9380404" y="1223572"/>
            <a:ext cx="2808923" cy="4832275"/>
          </a:xfrm>
          <a:prstGeom prst="rect">
            <a:avLst/>
          </a:prstGeom>
          <a:solidFill>
            <a:srgbClr val="F2F6F8"/>
          </a:solidFill>
          <a:ln w="57150">
            <a:noFill/>
          </a:ln>
          <a:effectLst/>
        </p:spPr>
        <p:style>
          <a:lnRef idx="1">
            <a:schemeClr val="accent1"/>
          </a:lnRef>
          <a:fillRef idx="3">
            <a:schemeClr val="accent1"/>
          </a:fillRef>
          <a:effectRef idx="2">
            <a:schemeClr val="accent1"/>
          </a:effectRef>
          <a:fontRef idx="minor">
            <a:schemeClr val="lt1"/>
          </a:fontRef>
        </p:style>
        <p:txBody>
          <a:bodyPr lIns="91440" tIns="187036" rIns="91440" bIns="45720" rtlCol="0" anchor="t" anchorCtr="0"/>
          <a:lstStyle>
            <a:defPPr>
              <a:defRPr lang="en-US"/>
            </a:defPPr>
            <a:lvl1pPr marL="0" algn="l" defTabSz="731465" rtl="0" eaLnBrk="1" latinLnBrk="0" hangingPunct="1">
              <a:defRPr sz="2900" kern="1200">
                <a:solidFill>
                  <a:schemeClr val="lt1"/>
                </a:solidFill>
                <a:latin typeface="+mn-lt"/>
                <a:ea typeface="+mn-ea"/>
                <a:cs typeface="+mn-cs"/>
              </a:defRPr>
            </a:lvl1pPr>
            <a:lvl2pPr marL="731465" algn="l" defTabSz="731465" rtl="0" eaLnBrk="1" latinLnBrk="0" hangingPunct="1">
              <a:defRPr sz="2900" kern="1200">
                <a:solidFill>
                  <a:schemeClr val="lt1"/>
                </a:solidFill>
                <a:latin typeface="+mn-lt"/>
                <a:ea typeface="+mn-ea"/>
                <a:cs typeface="+mn-cs"/>
              </a:defRPr>
            </a:lvl2pPr>
            <a:lvl3pPr marL="1462928" algn="l" defTabSz="731465" rtl="0" eaLnBrk="1" latinLnBrk="0" hangingPunct="1">
              <a:defRPr sz="2900" kern="1200">
                <a:solidFill>
                  <a:schemeClr val="lt1"/>
                </a:solidFill>
                <a:latin typeface="+mn-lt"/>
                <a:ea typeface="+mn-ea"/>
                <a:cs typeface="+mn-cs"/>
              </a:defRPr>
            </a:lvl3pPr>
            <a:lvl4pPr marL="2194393" algn="l" defTabSz="731465" rtl="0" eaLnBrk="1" latinLnBrk="0" hangingPunct="1">
              <a:defRPr sz="2900" kern="1200">
                <a:solidFill>
                  <a:schemeClr val="lt1"/>
                </a:solidFill>
                <a:latin typeface="+mn-lt"/>
                <a:ea typeface="+mn-ea"/>
                <a:cs typeface="+mn-cs"/>
              </a:defRPr>
            </a:lvl4pPr>
            <a:lvl5pPr marL="2925858" algn="l" defTabSz="731465" rtl="0" eaLnBrk="1" latinLnBrk="0" hangingPunct="1">
              <a:defRPr sz="2900" kern="1200">
                <a:solidFill>
                  <a:schemeClr val="lt1"/>
                </a:solidFill>
                <a:latin typeface="+mn-lt"/>
                <a:ea typeface="+mn-ea"/>
                <a:cs typeface="+mn-cs"/>
              </a:defRPr>
            </a:lvl5pPr>
            <a:lvl6pPr marL="3657321" algn="l" defTabSz="731465" rtl="0" eaLnBrk="1" latinLnBrk="0" hangingPunct="1">
              <a:defRPr sz="2900" kern="1200">
                <a:solidFill>
                  <a:schemeClr val="lt1"/>
                </a:solidFill>
                <a:latin typeface="+mn-lt"/>
                <a:ea typeface="+mn-ea"/>
                <a:cs typeface="+mn-cs"/>
              </a:defRPr>
            </a:lvl6pPr>
            <a:lvl7pPr marL="4388786" algn="l" defTabSz="731465" rtl="0" eaLnBrk="1" latinLnBrk="0" hangingPunct="1">
              <a:defRPr sz="2900" kern="1200">
                <a:solidFill>
                  <a:schemeClr val="lt1"/>
                </a:solidFill>
                <a:latin typeface="+mn-lt"/>
                <a:ea typeface="+mn-ea"/>
                <a:cs typeface="+mn-cs"/>
              </a:defRPr>
            </a:lvl7pPr>
            <a:lvl8pPr marL="5120251" algn="l" defTabSz="731465" rtl="0" eaLnBrk="1" latinLnBrk="0" hangingPunct="1">
              <a:defRPr sz="2900" kern="1200">
                <a:solidFill>
                  <a:schemeClr val="lt1"/>
                </a:solidFill>
                <a:latin typeface="+mn-lt"/>
                <a:ea typeface="+mn-ea"/>
                <a:cs typeface="+mn-cs"/>
              </a:defRPr>
            </a:lvl8pPr>
            <a:lvl9pPr marL="5851714" algn="l" defTabSz="731465" rtl="0" eaLnBrk="1" latinLnBrk="0" hangingPunct="1">
              <a:defRPr sz="2900" kern="1200">
                <a:solidFill>
                  <a:schemeClr val="lt1"/>
                </a:solidFill>
                <a:latin typeface="+mn-lt"/>
                <a:ea typeface="+mn-ea"/>
                <a:cs typeface="+mn-cs"/>
              </a:defRPr>
            </a:lvl9pPr>
          </a:lstStyle>
          <a:p>
            <a:pPr marL="311150" indent="-233680">
              <a:lnSpc>
                <a:spcPct val="113000"/>
              </a:lnSpc>
              <a:spcAft>
                <a:spcPts val="1909"/>
              </a:spcAft>
              <a:buFont typeface="Arial" panose="020B0604020202020204" pitchFamily="34" charset="0"/>
              <a:buChar char="•"/>
            </a:pPr>
            <a:r>
              <a:rPr lang="en-US" sz="1600" b="1">
                <a:solidFill>
                  <a:srgbClr val="00537E"/>
                </a:solidFill>
              </a:rPr>
              <a:t>Back-to-back RECORD ridership &amp; revenue</a:t>
            </a:r>
          </a:p>
          <a:p>
            <a:pPr marL="311150" indent="-233680">
              <a:lnSpc>
                <a:spcPct val="112999"/>
              </a:lnSpc>
              <a:spcAft>
                <a:spcPts val="1909"/>
              </a:spcAft>
              <a:buFont typeface="Arial,Sans-Serif" panose="020B0604020202020204" pitchFamily="34" charset="0"/>
              <a:buChar char="•"/>
            </a:pPr>
            <a:r>
              <a:rPr lang="en-US" sz="1600" b="1">
                <a:solidFill>
                  <a:srgbClr val="00537E"/>
                </a:solidFill>
              </a:rPr>
              <a:t>34.5 million+</a:t>
            </a:r>
            <a:r>
              <a:rPr lang="en-US" sz="1600">
                <a:solidFill>
                  <a:srgbClr val="00537E"/>
                </a:solidFill>
              </a:rPr>
              <a:t> riders </a:t>
            </a:r>
            <a:endParaRPr lang="en-US" sz="1600">
              <a:solidFill>
                <a:srgbClr val="000000"/>
              </a:solidFill>
            </a:endParaRPr>
          </a:p>
          <a:p>
            <a:pPr marL="311150" indent="-233680">
              <a:lnSpc>
                <a:spcPct val="112999"/>
              </a:lnSpc>
              <a:spcAft>
                <a:spcPts val="1909"/>
              </a:spcAft>
              <a:buFont typeface="Arial" panose="020B0604020202020204" pitchFamily="34" charset="0"/>
              <a:buChar char="•"/>
            </a:pPr>
            <a:r>
              <a:rPr lang="en-US" sz="1600" b="1">
                <a:solidFill>
                  <a:srgbClr val="00537E"/>
                </a:solidFill>
              </a:rPr>
              <a:t>$4B total revenue</a:t>
            </a:r>
          </a:p>
          <a:p>
            <a:pPr marL="311150" indent="-233680">
              <a:lnSpc>
                <a:spcPct val="112999"/>
              </a:lnSpc>
              <a:spcAft>
                <a:spcPts val="1909"/>
              </a:spcAft>
              <a:buFont typeface="Arial" panose="020B0604020202020204" pitchFamily="34" charset="0"/>
              <a:buChar char="•"/>
            </a:pPr>
            <a:r>
              <a:rPr lang="en-US" sz="1600" b="1">
                <a:solidFill>
                  <a:srgbClr val="00537E"/>
                </a:solidFill>
              </a:rPr>
              <a:t>280+ trains</a:t>
            </a:r>
            <a:r>
              <a:rPr lang="en-US" sz="1600">
                <a:solidFill>
                  <a:srgbClr val="00537E"/>
                </a:solidFill>
              </a:rPr>
              <a:t> per day</a:t>
            </a:r>
            <a:endParaRPr lang="en-US" sz="1600"/>
          </a:p>
          <a:p>
            <a:pPr marL="311150" indent="-233680">
              <a:lnSpc>
                <a:spcPct val="113000"/>
              </a:lnSpc>
              <a:spcAft>
                <a:spcPts val="1909"/>
              </a:spcAft>
              <a:buFont typeface="Arial" panose="020B0604020202020204" pitchFamily="34" charset="0"/>
              <a:buChar char="•"/>
            </a:pPr>
            <a:r>
              <a:rPr lang="en-US" sz="1600" b="1">
                <a:solidFill>
                  <a:srgbClr val="00537E"/>
                </a:solidFill>
              </a:rPr>
              <a:t>40+ routes </a:t>
            </a:r>
            <a:r>
              <a:rPr lang="en-US" sz="1600">
                <a:solidFill>
                  <a:srgbClr val="00537E"/>
                </a:solidFill>
              </a:rPr>
              <a:t>covering </a:t>
            </a:r>
            <a:br>
              <a:rPr lang="en-US" sz="1600"/>
            </a:br>
            <a:r>
              <a:rPr lang="en-US" sz="1600">
                <a:solidFill>
                  <a:srgbClr val="00537E"/>
                </a:solidFill>
              </a:rPr>
              <a:t>21,400+ route-miles</a:t>
            </a:r>
          </a:p>
          <a:p>
            <a:pPr marL="311150" indent="-233680">
              <a:lnSpc>
                <a:spcPct val="113000"/>
              </a:lnSpc>
              <a:spcAft>
                <a:spcPts val="1909"/>
              </a:spcAft>
              <a:buFont typeface="Arial" panose="020B0604020202020204" pitchFamily="34" charset="0"/>
              <a:buChar char="•"/>
            </a:pPr>
            <a:r>
              <a:rPr lang="en-US" sz="1600" b="1">
                <a:solidFill>
                  <a:srgbClr val="00537E"/>
                </a:solidFill>
              </a:rPr>
              <a:t>524 stations</a:t>
            </a:r>
            <a:r>
              <a:rPr lang="en-US" sz="1600">
                <a:solidFill>
                  <a:srgbClr val="00537E"/>
                </a:solidFill>
              </a:rPr>
              <a:t> in </a:t>
            </a:r>
            <a:br>
              <a:rPr lang="en-US" sz="1600"/>
            </a:br>
            <a:r>
              <a:rPr lang="en-US" sz="1600">
                <a:solidFill>
                  <a:srgbClr val="00537E"/>
                </a:solidFill>
              </a:rPr>
              <a:t>46 states, DC, &amp; Canada</a:t>
            </a:r>
          </a:p>
          <a:p>
            <a:pPr marL="311150" indent="-233680">
              <a:lnSpc>
                <a:spcPct val="113000"/>
              </a:lnSpc>
              <a:spcAft>
                <a:spcPts val="1909"/>
              </a:spcAft>
              <a:buFont typeface="Arial" panose="020B0604020202020204" pitchFamily="34" charset="0"/>
              <a:buChar char="•"/>
            </a:pPr>
            <a:r>
              <a:rPr lang="en-US" sz="1600" b="1">
                <a:solidFill>
                  <a:srgbClr val="00537E"/>
                </a:solidFill>
              </a:rPr>
              <a:t>21,000+</a:t>
            </a:r>
            <a:r>
              <a:rPr lang="en-US" sz="1600">
                <a:solidFill>
                  <a:srgbClr val="00537E"/>
                </a:solidFill>
              </a:rPr>
              <a:t> employees</a:t>
            </a:r>
          </a:p>
        </p:txBody>
      </p:sp>
      <p:sp>
        <p:nvSpPr>
          <p:cNvPr id="16" name="Rectangle: Top Corners Rounded 15">
            <a:extLst>
              <a:ext uri="{FF2B5EF4-FFF2-40B4-BE49-F238E27FC236}">
                <a16:creationId xmlns:a16="http://schemas.microsoft.com/office/drawing/2014/main" id="{0FD5946C-329C-252B-1CBB-A9AC136AF63A}"/>
              </a:ext>
            </a:extLst>
          </p:cNvPr>
          <p:cNvSpPr/>
          <p:nvPr/>
        </p:nvSpPr>
        <p:spPr>
          <a:xfrm>
            <a:off x="9380404" y="657527"/>
            <a:ext cx="2808923" cy="543991"/>
          </a:xfrm>
          <a:prstGeom prst="round2SameRect">
            <a:avLst>
              <a:gd name="adj1" fmla="val 20936"/>
              <a:gd name="adj2" fmla="val 0"/>
            </a:avLst>
          </a:prstGeom>
          <a:solidFill>
            <a:srgbClr val="00537E"/>
          </a:solidFill>
          <a:ln w="57150">
            <a:no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731465" rtl="0" eaLnBrk="1" latinLnBrk="0" hangingPunct="1">
              <a:defRPr sz="2900" kern="1200">
                <a:solidFill>
                  <a:schemeClr val="lt1"/>
                </a:solidFill>
                <a:latin typeface="+mn-lt"/>
                <a:ea typeface="+mn-ea"/>
                <a:cs typeface="+mn-cs"/>
              </a:defRPr>
            </a:lvl1pPr>
            <a:lvl2pPr marL="731465" algn="l" defTabSz="731465" rtl="0" eaLnBrk="1" latinLnBrk="0" hangingPunct="1">
              <a:defRPr sz="2900" kern="1200">
                <a:solidFill>
                  <a:schemeClr val="lt1"/>
                </a:solidFill>
                <a:latin typeface="+mn-lt"/>
                <a:ea typeface="+mn-ea"/>
                <a:cs typeface="+mn-cs"/>
              </a:defRPr>
            </a:lvl2pPr>
            <a:lvl3pPr marL="1462928" algn="l" defTabSz="731465" rtl="0" eaLnBrk="1" latinLnBrk="0" hangingPunct="1">
              <a:defRPr sz="2900" kern="1200">
                <a:solidFill>
                  <a:schemeClr val="lt1"/>
                </a:solidFill>
                <a:latin typeface="+mn-lt"/>
                <a:ea typeface="+mn-ea"/>
                <a:cs typeface="+mn-cs"/>
              </a:defRPr>
            </a:lvl3pPr>
            <a:lvl4pPr marL="2194393" algn="l" defTabSz="731465" rtl="0" eaLnBrk="1" latinLnBrk="0" hangingPunct="1">
              <a:defRPr sz="2900" kern="1200">
                <a:solidFill>
                  <a:schemeClr val="lt1"/>
                </a:solidFill>
                <a:latin typeface="+mn-lt"/>
                <a:ea typeface="+mn-ea"/>
                <a:cs typeface="+mn-cs"/>
              </a:defRPr>
            </a:lvl4pPr>
            <a:lvl5pPr marL="2925858" algn="l" defTabSz="731465" rtl="0" eaLnBrk="1" latinLnBrk="0" hangingPunct="1">
              <a:defRPr sz="2900" kern="1200">
                <a:solidFill>
                  <a:schemeClr val="lt1"/>
                </a:solidFill>
                <a:latin typeface="+mn-lt"/>
                <a:ea typeface="+mn-ea"/>
                <a:cs typeface="+mn-cs"/>
              </a:defRPr>
            </a:lvl5pPr>
            <a:lvl6pPr marL="3657321" algn="l" defTabSz="731465" rtl="0" eaLnBrk="1" latinLnBrk="0" hangingPunct="1">
              <a:defRPr sz="2900" kern="1200">
                <a:solidFill>
                  <a:schemeClr val="lt1"/>
                </a:solidFill>
                <a:latin typeface="+mn-lt"/>
                <a:ea typeface="+mn-ea"/>
                <a:cs typeface="+mn-cs"/>
              </a:defRPr>
            </a:lvl6pPr>
            <a:lvl7pPr marL="4388786" algn="l" defTabSz="731465" rtl="0" eaLnBrk="1" latinLnBrk="0" hangingPunct="1">
              <a:defRPr sz="2900" kern="1200">
                <a:solidFill>
                  <a:schemeClr val="lt1"/>
                </a:solidFill>
                <a:latin typeface="+mn-lt"/>
                <a:ea typeface="+mn-ea"/>
                <a:cs typeface="+mn-cs"/>
              </a:defRPr>
            </a:lvl7pPr>
            <a:lvl8pPr marL="5120251" algn="l" defTabSz="731465" rtl="0" eaLnBrk="1" latinLnBrk="0" hangingPunct="1">
              <a:defRPr sz="2900" kern="1200">
                <a:solidFill>
                  <a:schemeClr val="lt1"/>
                </a:solidFill>
                <a:latin typeface="+mn-lt"/>
                <a:ea typeface="+mn-ea"/>
                <a:cs typeface="+mn-cs"/>
              </a:defRPr>
            </a:lvl8pPr>
            <a:lvl9pPr marL="5851714" algn="l" defTabSz="731465" rtl="0" eaLnBrk="1" latinLnBrk="0" hangingPunct="1">
              <a:defRPr sz="2900" kern="1200">
                <a:solidFill>
                  <a:schemeClr val="lt1"/>
                </a:solidFill>
                <a:latin typeface="+mn-lt"/>
                <a:ea typeface="+mn-ea"/>
                <a:cs typeface="+mn-cs"/>
              </a:defRPr>
            </a:lvl9pPr>
          </a:lstStyle>
          <a:p>
            <a:pPr algn="ctr">
              <a:lnSpc>
                <a:spcPct val="113000"/>
              </a:lnSpc>
              <a:spcAft>
                <a:spcPts val="1909"/>
              </a:spcAft>
            </a:pPr>
            <a:r>
              <a:rPr lang="en-US" sz="2182" b="1">
                <a:solidFill>
                  <a:schemeClr val="bg1"/>
                </a:solidFill>
              </a:rPr>
              <a:t>Quick Facts</a:t>
            </a:r>
          </a:p>
        </p:txBody>
      </p:sp>
    </p:spTree>
    <p:extLst>
      <p:ext uri="{BB962C8B-B14F-4D97-AF65-F5344CB8AC3E}">
        <p14:creationId xmlns:p14="http://schemas.microsoft.com/office/powerpoint/2010/main" val="328375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F273C-C571-ACCE-EFAF-2041C0D61862}"/>
              </a:ext>
            </a:extLst>
          </p:cNvPr>
          <p:cNvSpPr>
            <a:spLocks noGrp="1"/>
          </p:cNvSpPr>
          <p:nvPr>
            <p:ph type="title"/>
          </p:nvPr>
        </p:nvSpPr>
        <p:spPr/>
        <p:txBody>
          <a:bodyPr/>
          <a:lstStyle/>
          <a:p>
            <a:r>
              <a:rPr lang="en-US" sz="3800">
                <a:latin typeface="Arial"/>
                <a:cs typeface="Arial"/>
              </a:rPr>
              <a:t>Service Lines: Three Lines, Two Accounts</a:t>
            </a:r>
            <a:endParaRPr lang="en-US"/>
          </a:p>
        </p:txBody>
      </p:sp>
      <p:grpSp>
        <p:nvGrpSpPr>
          <p:cNvPr id="8" name="Group 7">
            <a:extLst>
              <a:ext uri="{FF2B5EF4-FFF2-40B4-BE49-F238E27FC236}">
                <a16:creationId xmlns:a16="http://schemas.microsoft.com/office/drawing/2014/main" id="{4D03BE4C-D18E-0E03-FEF9-EEB89BD1BFB9}"/>
              </a:ext>
            </a:extLst>
          </p:cNvPr>
          <p:cNvGrpSpPr/>
          <p:nvPr/>
        </p:nvGrpSpPr>
        <p:grpSpPr>
          <a:xfrm>
            <a:off x="774002" y="664097"/>
            <a:ext cx="3296395" cy="5532468"/>
            <a:chOff x="0" y="1427688"/>
            <a:chExt cx="4834712" cy="8114286"/>
          </a:xfrm>
        </p:grpSpPr>
        <p:pic>
          <p:nvPicPr>
            <p:cNvPr id="6" name="Picture 5">
              <a:extLst>
                <a:ext uri="{FF2B5EF4-FFF2-40B4-BE49-F238E27FC236}">
                  <a16:creationId xmlns:a16="http://schemas.microsoft.com/office/drawing/2014/main" id="{E32EC752-9A7C-DCCF-8994-8FCD3C096B99}"/>
                </a:ext>
              </a:extLst>
            </p:cNvPr>
            <p:cNvPicPr>
              <a:picLocks noChangeAspect="1"/>
            </p:cNvPicPr>
            <p:nvPr/>
          </p:nvPicPr>
          <p:blipFill rotWithShape="1">
            <a:blip r:embed="rId2" cstate="print">
              <a:alphaModFix amt="75000"/>
              <a:extLst>
                <a:ext uri="{28A0092B-C50C-407E-A947-70E740481C1C}">
                  <a14:useLocalDpi xmlns:a14="http://schemas.microsoft.com/office/drawing/2010/main"/>
                </a:ext>
              </a:extLst>
            </a:blip>
            <a:srcRect l="44115" r="29422" b="42895"/>
            <a:stretch/>
          </p:blipFill>
          <p:spPr>
            <a:xfrm>
              <a:off x="0" y="1427688"/>
              <a:ext cx="4834712" cy="8114286"/>
            </a:xfrm>
            <a:prstGeom prst="rect">
              <a:avLst/>
            </a:prstGeom>
          </p:spPr>
        </p:pic>
        <p:sp>
          <p:nvSpPr>
            <p:cNvPr id="7" name="Maple Leaf Extension">
              <a:extLst>
                <a:ext uri="{FF2B5EF4-FFF2-40B4-BE49-F238E27FC236}">
                  <a16:creationId xmlns:a16="http://schemas.microsoft.com/office/drawing/2014/main" id="{ADF8B25E-C6DE-4AB4-418E-62609BCF8E1A}"/>
                </a:ext>
              </a:extLst>
            </p:cNvPr>
            <p:cNvSpPr/>
            <p:nvPr/>
          </p:nvSpPr>
          <p:spPr>
            <a:xfrm>
              <a:off x="1986061" y="3654834"/>
              <a:ext cx="220464" cy="117005"/>
            </a:xfrm>
            <a:custGeom>
              <a:avLst/>
              <a:gdLst>
                <a:gd name="connsiteX0" fmla="*/ 220464 w 220464"/>
                <a:gd name="connsiteY0" fmla="*/ 102394 h 117005"/>
                <a:gd name="connsiteX1" fmla="*/ 141883 w 220464"/>
                <a:gd name="connsiteY1" fmla="*/ 107156 h 117005"/>
                <a:gd name="connsiteX2" fmla="*/ 113308 w 220464"/>
                <a:gd name="connsiteY2" fmla="*/ 116681 h 117005"/>
                <a:gd name="connsiteX3" fmla="*/ 77589 w 220464"/>
                <a:gd name="connsiteY3" fmla="*/ 114300 h 117005"/>
                <a:gd name="connsiteX4" fmla="*/ 29964 w 220464"/>
                <a:gd name="connsiteY4" fmla="*/ 109538 h 117005"/>
                <a:gd name="connsiteX5" fmla="*/ 3770 w 220464"/>
                <a:gd name="connsiteY5" fmla="*/ 83344 h 117005"/>
                <a:gd name="connsiteX6" fmla="*/ 1389 w 220464"/>
                <a:gd name="connsiteY6" fmla="*/ 59531 h 117005"/>
                <a:gd name="connsiteX7" fmla="*/ 3770 w 220464"/>
                <a:gd name="connsiteY7" fmla="*/ 35719 h 117005"/>
                <a:gd name="connsiteX8" fmla="*/ 41870 w 220464"/>
                <a:gd name="connsiteY8" fmla="*/ 21431 h 117005"/>
                <a:gd name="connsiteX9" fmla="*/ 63301 w 220464"/>
                <a:gd name="connsiteY9" fmla="*/ 21431 h 117005"/>
                <a:gd name="connsiteX10" fmla="*/ 89495 w 220464"/>
                <a:gd name="connsiteY10" fmla="*/ 9525 h 117005"/>
                <a:gd name="connsiteX11" fmla="*/ 120451 w 220464"/>
                <a:gd name="connsiteY11" fmla="*/ 7144 h 117005"/>
                <a:gd name="connsiteX12" fmla="*/ 139501 w 220464"/>
                <a:gd name="connsiteY12" fmla="*/ 0 h 11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464" h="117005">
                  <a:moveTo>
                    <a:pt x="220464" y="102394"/>
                  </a:moveTo>
                  <a:cubicBezTo>
                    <a:pt x="190103" y="103584"/>
                    <a:pt x="159742" y="104775"/>
                    <a:pt x="141883" y="107156"/>
                  </a:cubicBezTo>
                  <a:cubicBezTo>
                    <a:pt x="124024" y="109537"/>
                    <a:pt x="124023" y="115490"/>
                    <a:pt x="113308" y="116681"/>
                  </a:cubicBezTo>
                  <a:cubicBezTo>
                    <a:pt x="102593" y="117872"/>
                    <a:pt x="91480" y="115490"/>
                    <a:pt x="77589" y="114300"/>
                  </a:cubicBezTo>
                  <a:cubicBezTo>
                    <a:pt x="63698" y="113110"/>
                    <a:pt x="42267" y="114697"/>
                    <a:pt x="29964" y="109538"/>
                  </a:cubicBezTo>
                  <a:cubicBezTo>
                    <a:pt x="17661" y="104379"/>
                    <a:pt x="8532" y="91678"/>
                    <a:pt x="3770" y="83344"/>
                  </a:cubicBezTo>
                  <a:cubicBezTo>
                    <a:pt x="-993" y="75009"/>
                    <a:pt x="1389" y="67468"/>
                    <a:pt x="1389" y="59531"/>
                  </a:cubicBezTo>
                  <a:cubicBezTo>
                    <a:pt x="1389" y="51594"/>
                    <a:pt x="-2977" y="42069"/>
                    <a:pt x="3770" y="35719"/>
                  </a:cubicBezTo>
                  <a:cubicBezTo>
                    <a:pt x="10517" y="29369"/>
                    <a:pt x="31948" y="23812"/>
                    <a:pt x="41870" y="21431"/>
                  </a:cubicBezTo>
                  <a:cubicBezTo>
                    <a:pt x="51792" y="19050"/>
                    <a:pt x="55364" y="23415"/>
                    <a:pt x="63301" y="21431"/>
                  </a:cubicBezTo>
                  <a:cubicBezTo>
                    <a:pt x="71238" y="19447"/>
                    <a:pt x="79970" y="11906"/>
                    <a:pt x="89495" y="9525"/>
                  </a:cubicBezTo>
                  <a:cubicBezTo>
                    <a:pt x="99020" y="7144"/>
                    <a:pt x="112117" y="8731"/>
                    <a:pt x="120451" y="7144"/>
                  </a:cubicBezTo>
                  <a:cubicBezTo>
                    <a:pt x="128785" y="5557"/>
                    <a:pt x="134143" y="2778"/>
                    <a:pt x="139501" y="0"/>
                  </a:cubicBezTo>
                </a:path>
              </a:pathLst>
            </a:custGeom>
            <a:noFill/>
            <a:ln w="41275" cap="rnd">
              <a:solidFill>
                <a:srgbClr val="4083A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10" name="TextBox 9">
            <a:extLst>
              <a:ext uri="{FF2B5EF4-FFF2-40B4-BE49-F238E27FC236}">
                <a16:creationId xmlns:a16="http://schemas.microsoft.com/office/drawing/2014/main" id="{F1BBA842-98A3-F0CA-9BF8-5849E3ED860B}"/>
              </a:ext>
            </a:extLst>
          </p:cNvPr>
          <p:cNvSpPr txBox="1"/>
          <p:nvPr/>
        </p:nvSpPr>
        <p:spPr>
          <a:xfrm>
            <a:off x="4839317" y="4520317"/>
            <a:ext cx="5435916" cy="1298835"/>
          </a:xfrm>
          <a:prstGeom prst="rect">
            <a:avLst/>
          </a:prstGeom>
          <a:solidFill>
            <a:srgbClr val="FBB45B">
              <a:alpha val="50000"/>
            </a:srgbClr>
          </a:solidFill>
          <a:ln w="57150">
            <a:solidFill>
              <a:srgbClr val="FBB45B"/>
            </a:solidFill>
          </a:ln>
        </p:spPr>
        <p:txBody>
          <a:bodyPr wrap="square" rtlCol="0">
            <a:noAutofit/>
          </a:bodyPr>
          <a:lstStyle/>
          <a:p>
            <a:pPr algn="ctr">
              <a:lnSpc>
                <a:spcPct val="125000"/>
              </a:lnSpc>
              <a:spcAft>
                <a:spcPts val="409"/>
              </a:spcAft>
            </a:pPr>
            <a:r>
              <a:rPr lang="en-US" sz="1400" b="1"/>
              <a:t>Long-Distance Service Line</a:t>
            </a:r>
            <a:r>
              <a:rPr lang="en-US" sz="1400"/>
              <a:t> (LDSL)</a:t>
            </a:r>
          </a:p>
          <a:p>
            <a:pPr algn="ctr">
              <a:lnSpc>
                <a:spcPct val="113000"/>
              </a:lnSpc>
              <a:spcAft>
                <a:spcPts val="818"/>
              </a:spcAft>
            </a:pPr>
            <a:r>
              <a:rPr lang="en-US" sz="1100" i="1"/>
              <a:t>Interregional routes (more than 750 miles), mostly over freight host railroad tracks, that serve both major cities and small, rural communities; most routes are multi-day, and most trains feature sleeper &amp; dining cars. Service levels guaranteed by law; federal government provides operating support.</a:t>
            </a:r>
          </a:p>
          <a:p>
            <a:pPr algn="ctr">
              <a:lnSpc>
                <a:spcPct val="125000"/>
              </a:lnSpc>
            </a:pPr>
            <a:endParaRPr lang="en-US" sz="1200" b="1"/>
          </a:p>
        </p:txBody>
      </p:sp>
      <p:sp>
        <p:nvSpPr>
          <p:cNvPr id="12" name="TextBox 11">
            <a:extLst>
              <a:ext uri="{FF2B5EF4-FFF2-40B4-BE49-F238E27FC236}">
                <a16:creationId xmlns:a16="http://schemas.microsoft.com/office/drawing/2014/main" id="{518BB92C-A85D-7238-EC58-BBDFAD87548C}"/>
              </a:ext>
            </a:extLst>
          </p:cNvPr>
          <p:cNvSpPr txBox="1"/>
          <p:nvPr/>
        </p:nvSpPr>
        <p:spPr>
          <a:xfrm>
            <a:off x="4839317" y="3083149"/>
            <a:ext cx="5435916" cy="1408606"/>
          </a:xfrm>
          <a:prstGeom prst="rect">
            <a:avLst/>
          </a:prstGeom>
          <a:solidFill>
            <a:srgbClr val="267295">
              <a:alpha val="50000"/>
            </a:srgbClr>
          </a:solidFill>
          <a:ln w="57150">
            <a:solidFill>
              <a:srgbClr val="267295"/>
            </a:solidFill>
          </a:ln>
        </p:spPr>
        <p:txBody>
          <a:bodyPr wrap="square" rtlCol="0">
            <a:noAutofit/>
          </a:bodyPr>
          <a:lstStyle/>
          <a:p>
            <a:pPr algn="ctr">
              <a:lnSpc>
                <a:spcPct val="125000"/>
              </a:lnSpc>
              <a:spcAft>
                <a:spcPts val="409"/>
              </a:spcAft>
            </a:pPr>
            <a:r>
              <a:rPr lang="en-US" sz="1400" b="1"/>
              <a:t>State-Supported Service Line</a:t>
            </a:r>
            <a:r>
              <a:rPr lang="en-US" sz="1400"/>
              <a:t> (SSSL)</a:t>
            </a:r>
          </a:p>
          <a:p>
            <a:pPr algn="ctr">
              <a:lnSpc>
                <a:spcPct val="113000"/>
              </a:lnSpc>
              <a:spcAft>
                <a:spcPts val="818"/>
              </a:spcAft>
            </a:pPr>
            <a:r>
              <a:rPr lang="en-US" sz="1100" i="1"/>
              <a:t>Short corridor routes (750 miles or less), mostly over freight host railroad tracks, connecting communities within a single region; served per contracts with sponsoring states, which provide operating support. (Amtrak supplies crew, and often fleet). Governed by the Passenger Rail Investment and Improvement Act (PRIIA), section 209.</a:t>
            </a:r>
          </a:p>
          <a:p>
            <a:pPr algn="ctr">
              <a:lnSpc>
                <a:spcPct val="125000"/>
              </a:lnSpc>
              <a:spcAft>
                <a:spcPts val="818"/>
              </a:spcAft>
            </a:pPr>
            <a:endParaRPr lang="en-US" sz="1200" b="1"/>
          </a:p>
        </p:txBody>
      </p:sp>
      <p:sp>
        <p:nvSpPr>
          <p:cNvPr id="14" name="TextBox 13">
            <a:extLst>
              <a:ext uri="{FF2B5EF4-FFF2-40B4-BE49-F238E27FC236}">
                <a16:creationId xmlns:a16="http://schemas.microsoft.com/office/drawing/2014/main" id="{C056B78C-EE95-E447-09A3-5D921D8E3F9E}"/>
              </a:ext>
            </a:extLst>
          </p:cNvPr>
          <p:cNvSpPr txBox="1"/>
          <p:nvPr/>
        </p:nvSpPr>
        <p:spPr>
          <a:xfrm>
            <a:off x="4839317" y="1320468"/>
            <a:ext cx="5435916" cy="1110221"/>
          </a:xfrm>
          <a:prstGeom prst="rect">
            <a:avLst/>
          </a:prstGeom>
          <a:solidFill>
            <a:srgbClr val="DF4147">
              <a:alpha val="50000"/>
            </a:srgbClr>
          </a:solidFill>
          <a:ln w="57150">
            <a:solidFill>
              <a:srgbClr val="DF4147"/>
            </a:solidFill>
          </a:ln>
        </p:spPr>
        <p:txBody>
          <a:bodyPr wrap="square" rtlCol="0">
            <a:noAutofit/>
          </a:bodyPr>
          <a:lstStyle/>
          <a:p>
            <a:pPr algn="ctr">
              <a:lnSpc>
                <a:spcPct val="125000"/>
              </a:lnSpc>
              <a:spcAft>
                <a:spcPts val="409"/>
              </a:spcAft>
            </a:pPr>
            <a:r>
              <a:rPr lang="en-US" sz="1400" b="1"/>
              <a:t>Northeast Corridor Service Line</a:t>
            </a:r>
            <a:r>
              <a:rPr lang="en-US" sz="1400"/>
              <a:t> (NECSL)</a:t>
            </a:r>
          </a:p>
          <a:p>
            <a:pPr algn="ctr">
              <a:lnSpc>
                <a:spcPct val="118000"/>
              </a:lnSpc>
              <a:spcAft>
                <a:spcPts val="818"/>
              </a:spcAft>
            </a:pPr>
            <a:r>
              <a:rPr lang="en-US" sz="1100" i="1"/>
              <a:t>Fast, frequent, operationally profitable service along an electrified, mostly Amtrak-owned rail line (the NEC) linking cities between Boston &amp; DC. Includes high-speed </a:t>
            </a:r>
            <a:r>
              <a:rPr lang="en-US" sz="1100"/>
              <a:t>Acela</a:t>
            </a:r>
            <a:r>
              <a:rPr lang="en-US" sz="1100" i="1"/>
              <a:t> service, soon to reach 160mph..</a:t>
            </a:r>
          </a:p>
          <a:p>
            <a:pPr algn="ctr">
              <a:lnSpc>
                <a:spcPct val="125000"/>
              </a:lnSpc>
              <a:spcAft>
                <a:spcPts val="818"/>
              </a:spcAft>
            </a:pPr>
            <a:endParaRPr lang="en-US" sz="1200" b="1" i="1"/>
          </a:p>
        </p:txBody>
      </p:sp>
      <p:cxnSp>
        <p:nvCxnSpPr>
          <p:cNvPr id="16" name="Straight Connector 15">
            <a:extLst>
              <a:ext uri="{FF2B5EF4-FFF2-40B4-BE49-F238E27FC236}">
                <a16:creationId xmlns:a16="http://schemas.microsoft.com/office/drawing/2014/main" id="{30D1C0D7-12E0-F26C-FAA8-FAE3C6052206}"/>
              </a:ext>
            </a:extLst>
          </p:cNvPr>
          <p:cNvCxnSpPr>
            <a:cxnSpLocks/>
          </p:cNvCxnSpPr>
          <p:nvPr/>
        </p:nvCxnSpPr>
        <p:spPr>
          <a:xfrm flipV="1">
            <a:off x="3645478" y="1852945"/>
            <a:ext cx="1186295" cy="649634"/>
          </a:xfrm>
          <a:prstGeom prst="line">
            <a:avLst/>
          </a:prstGeom>
          <a:ln w="76200">
            <a:solidFill>
              <a:srgbClr val="DF4147"/>
            </a:solidFill>
            <a:prstDash val="solid"/>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1660BA2-DCB3-5827-6A49-B04784F0906D}"/>
              </a:ext>
            </a:extLst>
          </p:cNvPr>
          <p:cNvCxnSpPr>
            <a:cxnSpLocks/>
          </p:cNvCxnSpPr>
          <p:nvPr/>
        </p:nvCxnSpPr>
        <p:spPr>
          <a:xfrm>
            <a:off x="3125932" y="3694410"/>
            <a:ext cx="1705841" cy="51547"/>
          </a:xfrm>
          <a:prstGeom prst="line">
            <a:avLst/>
          </a:prstGeom>
          <a:ln w="76200">
            <a:solidFill>
              <a:srgbClr val="267295"/>
            </a:solidFill>
            <a:prstDash val="solid"/>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3C7E840-172C-1438-AA53-D93ECB8B6A46}"/>
              </a:ext>
            </a:extLst>
          </p:cNvPr>
          <p:cNvCxnSpPr>
            <a:cxnSpLocks/>
          </p:cNvCxnSpPr>
          <p:nvPr/>
        </p:nvCxnSpPr>
        <p:spPr>
          <a:xfrm flipH="1" flipV="1">
            <a:off x="2684318" y="4710546"/>
            <a:ext cx="2147455" cy="530863"/>
          </a:xfrm>
          <a:prstGeom prst="line">
            <a:avLst/>
          </a:prstGeom>
          <a:ln w="76200">
            <a:solidFill>
              <a:srgbClr val="FBB45B"/>
            </a:solidFill>
            <a:prstDash val="soli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2" name="Right Brace 21">
            <a:extLst>
              <a:ext uri="{FF2B5EF4-FFF2-40B4-BE49-F238E27FC236}">
                <a16:creationId xmlns:a16="http://schemas.microsoft.com/office/drawing/2014/main" id="{38331D83-AA62-443A-7094-80FEF0009DAD}"/>
              </a:ext>
            </a:extLst>
          </p:cNvPr>
          <p:cNvSpPr/>
          <p:nvPr/>
        </p:nvSpPr>
        <p:spPr>
          <a:xfrm>
            <a:off x="10281483" y="2924712"/>
            <a:ext cx="553610" cy="2977610"/>
          </a:xfrm>
          <a:prstGeom prst="rightBrace">
            <a:avLst/>
          </a:prstGeom>
          <a:ln w="381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24" name="Right Brace 23">
            <a:extLst>
              <a:ext uri="{FF2B5EF4-FFF2-40B4-BE49-F238E27FC236}">
                <a16:creationId xmlns:a16="http://schemas.microsoft.com/office/drawing/2014/main" id="{9F59E09B-36DA-A7CB-6044-A83CFF1ED050}"/>
              </a:ext>
            </a:extLst>
          </p:cNvPr>
          <p:cNvSpPr/>
          <p:nvPr/>
        </p:nvSpPr>
        <p:spPr>
          <a:xfrm>
            <a:off x="10281482" y="1079049"/>
            <a:ext cx="553611" cy="1601712"/>
          </a:xfrm>
          <a:prstGeom prst="rightBrace">
            <a:avLst/>
          </a:prstGeom>
          <a:ln w="381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26" name="TextBox 25">
            <a:extLst>
              <a:ext uri="{FF2B5EF4-FFF2-40B4-BE49-F238E27FC236}">
                <a16:creationId xmlns:a16="http://schemas.microsoft.com/office/drawing/2014/main" id="{2CD5F691-2303-28DC-F158-DD245538EE2F}"/>
              </a:ext>
            </a:extLst>
          </p:cNvPr>
          <p:cNvSpPr txBox="1"/>
          <p:nvPr/>
        </p:nvSpPr>
        <p:spPr>
          <a:xfrm>
            <a:off x="10555946" y="1056234"/>
            <a:ext cx="1808003" cy="1601711"/>
          </a:xfrm>
          <a:prstGeom prst="rect">
            <a:avLst/>
          </a:prstGeom>
          <a:noFill/>
          <a:ln>
            <a:noFill/>
          </a:ln>
        </p:spPr>
        <p:txBody>
          <a:bodyPr wrap="square" lIns="62345" tIns="31173" rIns="62345" bIns="31173" rtlCol="0" anchor="ctr" anchorCtr="0">
            <a:noAutofit/>
          </a:bodyPr>
          <a:lstStyle/>
          <a:p>
            <a:pPr algn="ctr">
              <a:lnSpc>
                <a:spcPct val="113000"/>
              </a:lnSpc>
              <a:spcAft>
                <a:spcPts val="1636"/>
              </a:spcAft>
            </a:pPr>
            <a:r>
              <a:rPr lang="en-US" b="1">
                <a:solidFill>
                  <a:srgbClr val="00537E"/>
                </a:solidFill>
                <a:cs typeface="Calibri"/>
              </a:rPr>
              <a:t>Northeast</a:t>
            </a:r>
            <a:br>
              <a:rPr lang="en-US" b="1">
                <a:solidFill>
                  <a:srgbClr val="00537E"/>
                </a:solidFill>
                <a:cs typeface="Calibri"/>
              </a:rPr>
            </a:br>
            <a:r>
              <a:rPr lang="en-US" b="1">
                <a:solidFill>
                  <a:srgbClr val="00537E"/>
                </a:solidFill>
                <a:cs typeface="Calibri"/>
              </a:rPr>
              <a:t>Corridor</a:t>
            </a:r>
          </a:p>
        </p:txBody>
      </p:sp>
      <p:sp>
        <p:nvSpPr>
          <p:cNvPr id="28" name="TextBox 27">
            <a:extLst>
              <a:ext uri="{FF2B5EF4-FFF2-40B4-BE49-F238E27FC236}">
                <a16:creationId xmlns:a16="http://schemas.microsoft.com/office/drawing/2014/main" id="{5620E3AB-F0F0-E2A8-31E7-1984BFA53AF0}"/>
              </a:ext>
            </a:extLst>
          </p:cNvPr>
          <p:cNvSpPr txBox="1"/>
          <p:nvPr/>
        </p:nvSpPr>
        <p:spPr>
          <a:xfrm>
            <a:off x="10555946" y="2554850"/>
            <a:ext cx="1808003" cy="3724520"/>
          </a:xfrm>
          <a:prstGeom prst="rect">
            <a:avLst/>
          </a:prstGeom>
          <a:noFill/>
          <a:ln>
            <a:noFill/>
          </a:ln>
        </p:spPr>
        <p:txBody>
          <a:bodyPr wrap="square" lIns="62345" tIns="31173" rIns="62345" bIns="31173" rtlCol="0" anchor="ctr" anchorCtr="0">
            <a:noAutofit/>
          </a:bodyPr>
          <a:lstStyle/>
          <a:p>
            <a:pPr algn="ctr">
              <a:lnSpc>
                <a:spcPct val="113000"/>
              </a:lnSpc>
              <a:spcAft>
                <a:spcPts val="1636"/>
              </a:spcAft>
            </a:pPr>
            <a:r>
              <a:rPr lang="en-US" b="1">
                <a:solidFill>
                  <a:srgbClr val="00537E"/>
                </a:solidFill>
                <a:cs typeface="Calibri"/>
              </a:rPr>
              <a:t>National</a:t>
            </a:r>
            <a:br>
              <a:rPr lang="en-US" b="1">
                <a:solidFill>
                  <a:srgbClr val="00537E"/>
                </a:solidFill>
                <a:cs typeface="Calibri"/>
              </a:rPr>
            </a:br>
            <a:r>
              <a:rPr lang="en-US" b="1">
                <a:solidFill>
                  <a:srgbClr val="00537E"/>
                </a:solidFill>
                <a:cs typeface="Calibri"/>
              </a:rPr>
              <a:t>Network</a:t>
            </a:r>
          </a:p>
        </p:txBody>
      </p:sp>
      <p:sp>
        <p:nvSpPr>
          <p:cNvPr id="30" name="Rectangle 29">
            <a:extLst>
              <a:ext uri="{FF2B5EF4-FFF2-40B4-BE49-F238E27FC236}">
                <a16:creationId xmlns:a16="http://schemas.microsoft.com/office/drawing/2014/main" id="{7DDA8B22-919A-7169-62F6-376D0C6E419B}"/>
              </a:ext>
            </a:extLst>
          </p:cNvPr>
          <p:cNvSpPr/>
          <p:nvPr/>
        </p:nvSpPr>
        <p:spPr>
          <a:xfrm>
            <a:off x="774003" y="980788"/>
            <a:ext cx="3017247" cy="5087340"/>
          </a:xfrm>
          <a:prstGeom prst="rect">
            <a:avLst/>
          </a:prstGeom>
          <a:gradFill flip="none" rotWithShape="1">
            <a:gsLst>
              <a:gs pos="50000">
                <a:srgbClr val="FFFFFF">
                  <a:alpha val="5000"/>
                </a:srgbClr>
              </a:gs>
              <a:gs pos="0">
                <a:schemeClr val="bg1"/>
              </a:gs>
              <a:gs pos="100000">
                <a:schemeClr val="bg1">
                  <a:alpha val="0"/>
                </a:schemeClr>
              </a:gs>
            </a:gsLst>
            <a:lin ang="0" scaled="1"/>
            <a:tileRect/>
          </a:gradFill>
          <a:ln w="57150">
            <a:noFill/>
          </a:ln>
          <a:effectLst/>
        </p:spPr>
        <p:style>
          <a:lnRef idx="1">
            <a:schemeClr val="accent1"/>
          </a:lnRef>
          <a:fillRef idx="3">
            <a:schemeClr val="accent1"/>
          </a:fillRef>
          <a:effectRef idx="2">
            <a:schemeClr val="accent1"/>
          </a:effectRef>
          <a:fontRef idx="minor">
            <a:schemeClr val="lt1"/>
          </a:fontRef>
        </p:style>
        <p:txBody>
          <a:bodyPr tIns="187036" rtlCol="0" anchor="t" anchorCtr="0"/>
          <a:lstStyle/>
          <a:p>
            <a:pPr marL="77930">
              <a:lnSpc>
                <a:spcPct val="113000"/>
              </a:lnSpc>
              <a:spcAft>
                <a:spcPts val="1636"/>
              </a:spcAft>
            </a:pPr>
            <a:endParaRPr lang="en-US" sz="1400">
              <a:solidFill>
                <a:srgbClr val="00537E"/>
              </a:solidFill>
            </a:endParaRPr>
          </a:p>
        </p:txBody>
      </p:sp>
    </p:spTree>
    <p:extLst>
      <p:ext uri="{BB962C8B-B14F-4D97-AF65-F5344CB8AC3E}">
        <p14:creationId xmlns:p14="http://schemas.microsoft.com/office/powerpoint/2010/main" val="329573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united states&#10;&#10;AI-generated content may be incorrect.">
            <a:extLst>
              <a:ext uri="{FF2B5EF4-FFF2-40B4-BE49-F238E27FC236}">
                <a16:creationId xmlns:a16="http://schemas.microsoft.com/office/drawing/2014/main" id="{110E6079-D1F8-DC2E-BF35-CC4A95B8ED9C}"/>
              </a:ext>
            </a:extLst>
          </p:cNvPr>
          <p:cNvPicPr>
            <a:picLocks noChangeAspect="1"/>
          </p:cNvPicPr>
          <p:nvPr/>
        </p:nvPicPr>
        <p:blipFill>
          <a:blip r:embed="rId2"/>
          <a:stretch>
            <a:fillRect/>
          </a:stretch>
        </p:blipFill>
        <p:spPr>
          <a:xfrm>
            <a:off x="1166813" y="247650"/>
            <a:ext cx="9858375" cy="5734050"/>
          </a:xfrm>
          <a:prstGeom prst="rect">
            <a:avLst/>
          </a:prstGeom>
        </p:spPr>
      </p:pic>
    </p:spTree>
    <p:extLst>
      <p:ext uri="{BB962C8B-B14F-4D97-AF65-F5344CB8AC3E}">
        <p14:creationId xmlns:p14="http://schemas.microsoft.com/office/powerpoint/2010/main" val="2585622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3A8C-4936-28AD-F60E-557344A582B8}"/>
              </a:ext>
            </a:extLst>
          </p:cNvPr>
          <p:cNvSpPr>
            <a:spLocks noGrp="1"/>
          </p:cNvSpPr>
          <p:nvPr>
            <p:ph type="title"/>
          </p:nvPr>
        </p:nvSpPr>
        <p:spPr/>
        <p:txBody>
          <a:bodyPr>
            <a:normAutofit/>
          </a:bodyPr>
          <a:lstStyle/>
          <a:p>
            <a:r>
              <a:rPr lang="en-US" sz="3800">
                <a:latin typeface="Arial"/>
                <a:cs typeface="Arial"/>
              </a:rPr>
              <a:t>Amtrak in Louisiana</a:t>
            </a:r>
            <a:endParaRPr lang="en-US" sz="3800"/>
          </a:p>
        </p:txBody>
      </p:sp>
      <p:sp>
        <p:nvSpPr>
          <p:cNvPr id="3" name="Content Placeholder 2">
            <a:extLst>
              <a:ext uri="{FF2B5EF4-FFF2-40B4-BE49-F238E27FC236}">
                <a16:creationId xmlns:a16="http://schemas.microsoft.com/office/drawing/2014/main" id="{3F35A845-E0BC-3B92-F97A-506FB1C91524}"/>
              </a:ext>
            </a:extLst>
          </p:cNvPr>
          <p:cNvSpPr>
            <a:spLocks noGrp="1"/>
          </p:cNvSpPr>
          <p:nvPr>
            <p:ph idx="1"/>
          </p:nvPr>
        </p:nvSpPr>
        <p:spPr>
          <a:xfrm>
            <a:off x="496444" y="1538243"/>
            <a:ext cx="5746352" cy="4385758"/>
          </a:xfrm>
        </p:spPr>
        <p:txBody>
          <a:bodyPr vert="horz" lIns="91440" tIns="45720" rIns="91440" bIns="45720" rtlCol="0" anchor="t">
            <a:normAutofit fontScale="92500" lnSpcReduction="20000"/>
          </a:bodyPr>
          <a:lstStyle/>
          <a:p>
            <a:pPr marL="342900" indent="-342900">
              <a:spcBef>
                <a:spcPts val="869"/>
              </a:spcBef>
              <a:buFont typeface="Arial,Sans-Serif" panose="020B0604020202020204" pitchFamily="34" charset="0"/>
            </a:pPr>
            <a:r>
              <a:rPr lang="en-US" b="1">
                <a:latin typeface="Arial"/>
                <a:ea typeface="Calibri"/>
                <a:cs typeface="Calibri"/>
              </a:rPr>
              <a:t>5 daily trains</a:t>
            </a:r>
            <a:r>
              <a:rPr lang="en-US">
                <a:latin typeface="Arial"/>
                <a:ea typeface="Calibri"/>
                <a:cs typeface="Calibri"/>
              </a:rPr>
              <a:t> over </a:t>
            </a:r>
            <a:r>
              <a:rPr lang="en-US" b="1">
                <a:latin typeface="Arial"/>
                <a:ea typeface="Calibri"/>
                <a:cs typeface="Calibri"/>
              </a:rPr>
              <a:t>4 routes</a:t>
            </a:r>
            <a:r>
              <a:rPr lang="en-US">
                <a:latin typeface="Arial"/>
                <a:ea typeface="Calibri"/>
                <a:cs typeface="Calibri"/>
              </a:rPr>
              <a:t> serving </a:t>
            </a:r>
            <a:r>
              <a:rPr lang="en-US" b="1">
                <a:latin typeface="Arial"/>
                <a:ea typeface="Calibri"/>
                <a:cs typeface="Calibri"/>
              </a:rPr>
              <a:t>8 communities</a:t>
            </a:r>
            <a:r>
              <a:rPr lang="en-US">
                <a:latin typeface="Arial"/>
                <a:ea typeface="Calibri"/>
                <a:cs typeface="Calibri"/>
              </a:rPr>
              <a:t>:</a:t>
            </a:r>
            <a:endParaRPr lang="en-US" sz="2000">
              <a:latin typeface="Arial"/>
            </a:endParaRPr>
          </a:p>
          <a:p>
            <a:pPr marL="914400" lvl="1">
              <a:spcBef>
                <a:spcPts val="869"/>
              </a:spcBef>
              <a:buFont typeface="Courier New" panose="020B0604020202020204" pitchFamily="34" charset="0"/>
              <a:buChar char="o"/>
            </a:pPr>
            <a:r>
              <a:rPr lang="en-US">
                <a:latin typeface="Arial"/>
                <a:ea typeface="Calibri"/>
                <a:cs typeface="Calibri"/>
              </a:rPr>
              <a:t>State-supported </a:t>
            </a:r>
            <a:r>
              <a:rPr lang="en-US" b="1" i="1">
                <a:latin typeface="Arial"/>
                <a:ea typeface="Calibri"/>
                <a:cs typeface="Calibri"/>
              </a:rPr>
              <a:t>Mardi Gras Service</a:t>
            </a:r>
          </a:p>
          <a:p>
            <a:pPr marL="914400" lvl="1">
              <a:spcBef>
                <a:spcPts val="869"/>
              </a:spcBef>
              <a:buFont typeface="Courier New" panose="020B0604020202020204" pitchFamily="34" charset="0"/>
              <a:buChar char="o"/>
            </a:pPr>
            <a:r>
              <a:rPr lang="en-US">
                <a:latin typeface="Arial"/>
                <a:ea typeface="Calibri"/>
                <a:cs typeface="Calibri"/>
              </a:rPr>
              <a:t>Long-distance </a:t>
            </a:r>
            <a:r>
              <a:rPr lang="en-US" b="1" i="1">
                <a:latin typeface="Arial"/>
                <a:ea typeface="Calibri"/>
                <a:cs typeface="Calibri"/>
              </a:rPr>
              <a:t>Crescent</a:t>
            </a:r>
            <a:r>
              <a:rPr lang="en-US" i="1">
                <a:latin typeface="Arial"/>
                <a:ea typeface="Calibri"/>
                <a:cs typeface="Calibri"/>
              </a:rPr>
              <a:t>, </a:t>
            </a:r>
            <a:r>
              <a:rPr lang="en-US" b="1" i="1">
                <a:latin typeface="Arial"/>
                <a:ea typeface="Calibri"/>
                <a:cs typeface="Calibri"/>
              </a:rPr>
              <a:t>City of New Orleans, </a:t>
            </a:r>
            <a:r>
              <a:rPr lang="en-US" i="1">
                <a:latin typeface="Arial"/>
                <a:ea typeface="Calibri"/>
                <a:cs typeface="Calibri"/>
              </a:rPr>
              <a:t>&amp; </a:t>
            </a:r>
            <a:r>
              <a:rPr lang="en-US" b="1" i="1">
                <a:latin typeface="Arial"/>
                <a:ea typeface="Calibri"/>
                <a:cs typeface="Calibri"/>
              </a:rPr>
              <a:t>Sunset Limited </a:t>
            </a:r>
            <a:r>
              <a:rPr lang="en-US">
                <a:latin typeface="Arial"/>
                <a:ea typeface="Calibri"/>
                <a:cs typeface="Calibri"/>
              </a:rPr>
              <a:t>routes</a:t>
            </a:r>
          </a:p>
          <a:p>
            <a:pPr marL="342900">
              <a:spcBef>
                <a:spcPts val="869"/>
              </a:spcBef>
            </a:pPr>
            <a:r>
              <a:rPr lang="en-US" b="1">
                <a:latin typeface="Arial"/>
                <a:ea typeface="Calibri"/>
                <a:cs typeface="Calibri"/>
              </a:rPr>
              <a:t>Maintenance facility </a:t>
            </a:r>
            <a:r>
              <a:rPr lang="en-US">
                <a:latin typeface="Arial"/>
                <a:ea typeface="Calibri"/>
                <a:cs typeface="Calibri"/>
              </a:rPr>
              <a:t>and </a:t>
            </a:r>
            <a:r>
              <a:rPr lang="en-US" b="1">
                <a:latin typeface="Arial"/>
                <a:ea typeface="Calibri"/>
                <a:cs typeface="Calibri"/>
              </a:rPr>
              <a:t>crew base</a:t>
            </a:r>
            <a:r>
              <a:rPr lang="en-US">
                <a:latin typeface="Arial"/>
                <a:ea typeface="Calibri"/>
                <a:cs typeface="Calibri"/>
              </a:rPr>
              <a:t> in New Orleans</a:t>
            </a:r>
          </a:p>
          <a:p>
            <a:pPr marL="342900" indent="-342900">
              <a:spcBef>
                <a:spcPts val="869"/>
              </a:spcBef>
            </a:pPr>
            <a:r>
              <a:rPr lang="en-US" b="1">
                <a:latin typeface="Arial"/>
                <a:ea typeface="Calibri"/>
                <a:cs typeface="Calibri"/>
              </a:rPr>
              <a:t>216k </a:t>
            </a:r>
            <a:r>
              <a:rPr lang="en-US" b="1" err="1">
                <a:latin typeface="Arial"/>
                <a:ea typeface="Calibri"/>
                <a:cs typeface="Calibri"/>
              </a:rPr>
              <a:t>ons</a:t>
            </a:r>
            <a:r>
              <a:rPr lang="en-US" b="1">
                <a:latin typeface="Arial"/>
                <a:ea typeface="Calibri"/>
                <a:cs typeface="Calibri"/>
              </a:rPr>
              <a:t> &amp; offs</a:t>
            </a:r>
            <a:r>
              <a:rPr lang="en-US">
                <a:latin typeface="Arial"/>
                <a:ea typeface="Calibri"/>
                <a:cs typeface="Calibri"/>
              </a:rPr>
              <a:t> at Louisiana stations.</a:t>
            </a:r>
          </a:p>
          <a:p>
            <a:pPr marL="342900" indent="-342900">
              <a:spcBef>
                <a:spcPts val="869"/>
              </a:spcBef>
            </a:pPr>
            <a:r>
              <a:rPr lang="en-US" b="1">
                <a:latin typeface="Arial"/>
                <a:ea typeface="Calibri"/>
                <a:cs typeface="Calibri"/>
              </a:rPr>
              <a:t>262 employees</a:t>
            </a:r>
            <a:r>
              <a:rPr lang="en-US">
                <a:latin typeface="Arial"/>
                <a:ea typeface="Calibri"/>
                <a:cs typeface="Calibri"/>
              </a:rPr>
              <a:t>, with total direct payroll of approximately </a:t>
            </a:r>
            <a:r>
              <a:rPr lang="en-US" b="1">
                <a:latin typeface="Arial"/>
                <a:ea typeface="Calibri"/>
                <a:cs typeface="Calibri"/>
              </a:rPr>
              <a:t>$22.7 million</a:t>
            </a:r>
            <a:r>
              <a:rPr lang="en-US">
                <a:latin typeface="Arial"/>
                <a:ea typeface="Calibri"/>
                <a:cs typeface="Calibri"/>
              </a:rPr>
              <a:t>.</a:t>
            </a:r>
          </a:p>
          <a:p>
            <a:pPr marL="342900" indent="-342900">
              <a:spcBef>
                <a:spcPts val="869"/>
              </a:spcBef>
            </a:pPr>
            <a:r>
              <a:rPr lang="en-US" b="1" i="1">
                <a:latin typeface="Arial"/>
                <a:ea typeface="Calibri"/>
                <a:cs typeface="Calibri"/>
              </a:rPr>
              <a:t>Mardi Gras Service</a:t>
            </a:r>
            <a:r>
              <a:rPr lang="en-US">
                <a:latin typeface="Arial"/>
                <a:ea typeface="Calibri"/>
                <a:cs typeface="Calibri"/>
              </a:rPr>
              <a:t> began on August 18, 2025 and has </a:t>
            </a:r>
            <a:r>
              <a:rPr lang="en-US" b="1">
                <a:latin typeface="Arial"/>
                <a:ea typeface="Calibri"/>
                <a:cs typeface="Calibri"/>
              </a:rPr>
              <a:t>significantly outperformed projections.</a:t>
            </a:r>
            <a:endParaRPr lang="en-US" sz="2000" b="1">
              <a:latin typeface="Arial"/>
            </a:endParaRPr>
          </a:p>
        </p:txBody>
      </p:sp>
      <p:pic>
        <p:nvPicPr>
          <p:cNvPr id="6" name="Picture 5">
            <a:extLst>
              <a:ext uri="{FF2B5EF4-FFF2-40B4-BE49-F238E27FC236}">
                <a16:creationId xmlns:a16="http://schemas.microsoft.com/office/drawing/2014/main" id="{4E40A4D1-D2C5-11D7-30D8-A3B1FCFCA0CD}"/>
              </a:ext>
            </a:extLst>
          </p:cNvPr>
          <p:cNvPicPr>
            <a:picLocks noChangeAspect="1"/>
          </p:cNvPicPr>
          <p:nvPr/>
        </p:nvPicPr>
        <p:blipFill>
          <a:blip r:embed="rId2"/>
          <a:stretch>
            <a:fillRect/>
          </a:stretch>
        </p:blipFill>
        <p:spPr>
          <a:xfrm>
            <a:off x="5305778" y="780769"/>
            <a:ext cx="7772400" cy="4857750"/>
          </a:xfrm>
          <a:prstGeom prst="rect">
            <a:avLst/>
          </a:prstGeom>
        </p:spPr>
      </p:pic>
    </p:spTree>
    <p:extLst>
      <p:ext uri="{BB962C8B-B14F-4D97-AF65-F5344CB8AC3E}">
        <p14:creationId xmlns:p14="http://schemas.microsoft.com/office/powerpoint/2010/main" val="14821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D1FE88A-B0C6-C072-C748-A9D966DF92CA}"/>
              </a:ext>
            </a:extLst>
          </p:cNvPr>
          <p:cNvSpPr/>
          <p:nvPr/>
        </p:nvSpPr>
        <p:spPr>
          <a:xfrm>
            <a:off x="8779393" y="0"/>
            <a:ext cx="3412607" cy="6858000"/>
          </a:xfrm>
          <a:prstGeom prst="rect">
            <a:avLst/>
          </a:prstGeom>
          <a:solidFill>
            <a:srgbClr val="309B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
        <p:nvSpPr>
          <p:cNvPr id="12" name="Rectangle 11">
            <a:extLst>
              <a:ext uri="{FF2B5EF4-FFF2-40B4-BE49-F238E27FC236}">
                <a16:creationId xmlns:a16="http://schemas.microsoft.com/office/drawing/2014/main" id="{ED233F43-E3EC-9145-1BD4-157BC42CFF41}"/>
              </a:ext>
            </a:extLst>
          </p:cNvPr>
          <p:cNvSpPr/>
          <p:nvPr/>
        </p:nvSpPr>
        <p:spPr>
          <a:xfrm>
            <a:off x="0" y="0"/>
            <a:ext cx="3412608" cy="6858000"/>
          </a:xfrm>
          <a:prstGeom prst="rect">
            <a:avLst/>
          </a:prstGeom>
          <a:solidFill>
            <a:srgbClr val="582A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
        <p:nvSpPr>
          <p:cNvPr id="8" name="Slide Number Placeholder 3">
            <a:extLst>
              <a:ext uri="{FF2B5EF4-FFF2-40B4-BE49-F238E27FC236}">
                <a16:creationId xmlns:a16="http://schemas.microsoft.com/office/drawing/2014/main" id="{0F6259D3-0C4F-4AC4-95F0-29A462EAE996}"/>
              </a:ext>
            </a:extLst>
          </p:cNvPr>
          <p:cNvSpPr>
            <a:spLocks noGrp="1"/>
          </p:cNvSpPr>
          <p:nvPr>
            <p:ph type="sldNum" sz="quarter" idx="4"/>
          </p:nvPr>
        </p:nvSpPr>
        <p:spPr>
          <a:xfrm>
            <a:off x="10785895" y="188728"/>
            <a:ext cx="349534" cy="365125"/>
          </a:xfrm>
        </p:spPr>
        <p:txBody>
          <a:bodyPr/>
          <a:lstStyle/>
          <a:p>
            <a:fld id="{40DE66B9-FB74-D049-AF25-91E07A4939CB}" type="slidenum">
              <a:rPr lang="en-US" smtClean="0"/>
              <a:pPr/>
              <a:t>7</a:t>
            </a:fld>
            <a:endParaRPr lang="en-US"/>
          </a:p>
        </p:txBody>
      </p:sp>
      <p:pic>
        <p:nvPicPr>
          <p:cNvPr id="9" name="Picture 8">
            <a:extLst>
              <a:ext uri="{FF2B5EF4-FFF2-40B4-BE49-F238E27FC236}">
                <a16:creationId xmlns:a16="http://schemas.microsoft.com/office/drawing/2014/main" id="{E581E1C2-9093-498F-A483-8A8CEF6BA63C}"/>
              </a:ext>
            </a:extLst>
          </p:cNvPr>
          <p:cNvPicPr>
            <a:picLocks noChangeAspect="1"/>
          </p:cNvPicPr>
          <p:nvPr/>
        </p:nvPicPr>
        <p:blipFill>
          <a:blip r:embed="rId3"/>
          <a:stretch>
            <a:fillRect/>
          </a:stretch>
        </p:blipFill>
        <p:spPr>
          <a:xfrm>
            <a:off x="3412609" y="0"/>
            <a:ext cx="5366784" cy="6858000"/>
          </a:xfrm>
          <a:prstGeom prst="rect">
            <a:avLst/>
          </a:prstGeom>
        </p:spPr>
      </p:pic>
      <p:grpSp>
        <p:nvGrpSpPr>
          <p:cNvPr id="2" name="Group 1">
            <a:extLst>
              <a:ext uri="{FF2B5EF4-FFF2-40B4-BE49-F238E27FC236}">
                <a16:creationId xmlns:a16="http://schemas.microsoft.com/office/drawing/2014/main" id="{26407D7F-A80E-42CB-C401-882142E5FA21}"/>
              </a:ext>
            </a:extLst>
          </p:cNvPr>
          <p:cNvGrpSpPr/>
          <p:nvPr/>
        </p:nvGrpSpPr>
        <p:grpSpPr>
          <a:xfrm>
            <a:off x="800130" y="138917"/>
            <a:ext cx="2021940" cy="6636992"/>
            <a:chOff x="1343444" y="1206596"/>
            <a:chExt cx="1520859" cy="4992200"/>
          </a:xfrm>
        </p:grpSpPr>
        <p:sp>
          <p:nvSpPr>
            <p:cNvPr id="2048" name="Rectangle 2047">
              <a:extLst>
                <a:ext uri="{FF2B5EF4-FFF2-40B4-BE49-F238E27FC236}">
                  <a16:creationId xmlns:a16="http://schemas.microsoft.com/office/drawing/2014/main" id="{5B4F5CAF-9490-0D6D-F1A2-5A2BB24EA1DC}"/>
                </a:ext>
              </a:extLst>
            </p:cNvPr>
            <p:cNvSpPr/>
            <p:nvPr/>
          </p:nvSpPr>
          <p:spPr>
            <a:xfrm>
              <a:off x="1343444" y="2367991"/>
              <a:ext cx="1519361" cy="212520"/>
            </a:xfrm>
            <a:prstGeom prst="rect">
              <a:avLst/>
            </a:prstGeom>
            <a:solidFill>
              <a:srgbClr val="FFC70A"/>
            </a:solidFill>
            <a:ln>
              <a:noFill/>
            </a:ln>
            <a:effectLst/>
          </p:spPr>
          <p:txBody>
            <a:bodyPr wrap="square" lIns="54198" tIns="27100" rIns="54198" bIns="27100" anchor="ctr" anchorCtr="0">
              <a:noAutofit/>
            </a:bodyPr>
            <a:lstStyle/>
            <a:p>
              <a:pPr algn="ctr"/>
              <a:r>
                <a:rPr lang="en-US" sz="1400" b="1">
                  <a:ln w="9525">
                    <a:noFill/>
                    <a:prstDash val="solid"/>
                  </a:ln>
                  <a:solidFill>
                    <a:schemeClr val="bg1"/>
                  </a:solidFill>
                  <a:latin typeface="72" panose="020B0503030000000003" pitchFamily="34" charset="0"/>
                  <a:cs typeface="72" panose="020B0503030000000003" pitchFamily="34" charset="0"/>
                </a:rPr>
                <a:t>New Orleans, LA</a:t>
              </a:r>
            </a:p>
          </p:txBody>
        </p:sp>
        <p:sp>
          <p:nvSpPr>
            <p:cNvPr id="2049" name="Rectangle 2048">
              <a:extLst>
                <a:ext uri="{FF2B5EF4-FFF2-40B4-BE49-F238E27FC236}">
                  <a16:creationId xmlns:a16="http://schemas.microsoft.com/office/drawing/2014/main" id="{AF912B33-5EE5-204A-C1C0-0CC730A1F5B2}"/>
                </a:ext>
              </a:extLst>
            </p:cNvPr>
            <p:cNvSpPr/>
            <p:nvPr/>
          </p:nvSpPr>
          <p:spPr>
            <a:xfrm>
              <a:off x="1343444" y="4191301"/>
              <a:ext cx="1519361" cy="212520"/>
            </a:xfrm>
            <a:prstGeom prst="rect">
              <a:avLst/>
            </a:prstGeom>
            <a:solidFill>
              <a:srgbClr val="FFC70A"/>
            </a:solidFill>
            <a:ln>
              <a:noFill/>
            </a:ln>
            <a:effectLst/>
          </p:spPr>
          <p:txBody>
            <a:bodyPr wrap="square" lIns="54198" tIns="27100" rIns="54198" bIns="27100" anchor="ctr" anchorCtr="0">
              <a:noAutofit/>
            </a:bodyPr>
            <a:lstStyle/>
            <a:p>
              <a:pPr algn="ctr"/>
              <a:r>
                <a:rPr lang="en-US" sz="1400" b="1">
                  <a:ln w="9525">
                    <a:noFill/>
                    <a:prstDash val="solid"/>
                  </a:ln>
                  <a:solidFill>
                    <a:schemeClr val="bg1"/>
                  </a:solidFill>
                  <a:latin typeface="72" panose="020B0503030000000003" pitchFamily="34" charset="0"/>
                  <a:cs typeface="72" panose="020B0503030000000003" pitchFamily="34" charset="0"/>
                </a:rPr>
                <a:t>Bay Saint Louis, MS</a:t>
              </a:r>
            </a:p>
          </p:txBody>
        </p:sp>
        <p:sp>
          <p:nvSpPr>
            <p:cNvPr id="2051" name="Rectangle 2050">
              <a:extLst>
                <a:ext uri="{FF2B5EF4-FFF2-40B4-BE49-F238E27FC236}">
                  <a16:creationId xmlns:a16="http://schemas.microsoft.com/office/drawing/2014/main" id="{91C934C8-2696-13DE-7D10-54D7803552BB}"/>
                </a:ext>
              </a:extLst>
            </p:cNvPr>
            <p:cNvSpPr/>
            <p:nvPr/>
          </p:nvSpPr>
          <p:spPr>
            <a:xfrm>
              <a:off x="1343444" y="5986276"/>
              <a:ext cx="1519361" cy="212520"/>
            </a:xfrm>
            <a:prstGeom prst="rect">
              <a:avLst/>
            </a:prstGeom>
            <a:solidFill>
              <a:srgbClr val="FFC70A"/>
            </a:solidFill>
            <a:ln>
              <a:noFill/>
            </a:ln>
            <a:effectLst/>
          </p:spPr>
          <p:txBody>
            <a:bodyPr wrap="square" lIns="54198" tIns="27100" rIns="54198" bIns="27100" anchor="ctr" anchorCtr="0">
              <a:noAutofit/>
            </a:bodyPr>
            <a:lstStyle/>
            <a:p>
              <a:pPr algn="ctr"/>
              <a:r>
                <a:rPr lang="en-US" sz="1400" b="1">
                  <a:ln w="9525">
                    <a:noFill/>
                    <a:prstDash val="solid"/>
                  </a:ln>
                  <a:solidFill>
                    <a:schemeClr val="bg1"/>
                  </a:solidFill>
                  <a:latin typeface="72" panose="020B0503030000000003" pitchFamily="34" charset="0"/>
                  <a:cs typeface="72" panose="020B0503030000000003" pitchFamily="34" charset="0"/>
                </a:rPr>
                <a:t>Gulfport, MS</a:t>
              </a:r>
            </a:p>
          </p:txBody>
        </p:sp>
        <p:pic>
          <p:nvPicPr>
            <p:cNvPr id="2050" name="Picture 2">
              <a:extLst>
                <a:ext uri="{FF2B5EF4-FFF2-40B4-BE49-F238E27FC236}">
                  <a16:creationId xmlns:a16="http://schemas.microsoft.com/office/drawing/2014/main" id="{05B6C7D6-A67E-14C2-421F-0965DFD69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444" y="1206596"/>
              <a:ext cx="1519361" cy="1141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a:extLst>
                <a:ext uri="{FF2B5EF4-FFF2-40B4-BE49-F238E27FC236}">
                  <a16:creationId xmlns:a16="http://schemas.microsoft.com/office/drawing/2014/main" id="{3818732B-61D7-F344-D525-8B33C8624F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444" y="3025925"/>
              <a:ext cx="1519361" cy="1141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4" name="Picture 6">
              <a:extLst>
                <a:ext uri="{FF2B5EF4-FFF2-40B4-BE49-F238E27FC236}">
                  <a16:creationId xmlns:a16="http://schemas.microsoft.com/office/drawing/2014/main" id="{15E1F25D-3AA4-A898-035E-5B90C528E1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942" y="4845255"/>
              <a:ext cx="1519361" cy="1141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3" name="Group 2">
            <a:extLst>
              <a:ext uri="{FF2B5EF4-FFF2-40B4-BE49-F238E27FC236}">
                <a16:creationId xmlns:a16="http://schemas.microsoft.com/office/drawing/2014/main" id="{9B20547A-B0B6-D7A4-A1C8-1371D9D7B0E5}"/>
              </a:ext>
            </a:extLst>
          </p:cNvPr>
          <p:cNvGrpSpPr/>
          <p:nvPr/>
        </p:nvGrpSpPr>
        <p:grpSpPr>
          <a:xfrm>
            <a:off x="9654132" y="131401"/>
            <a:ext cx="2027997" cy="6641498"/>
            <a:chOff x="9322678" y="1206596"/>
            <a:chExt cx="1524380" cy="4992200"/>
          </a:xfrm>
        </p:grpSpPr>
        <p:sp>
          <p:nvSpPr>
            <p:cNvPr id="2053" name="Rectangle 2052">
              <a:extLst>
                <a:ext uri="{FF2B5EF4-FFF2-40B4-BE49-F238E27FC236}">
                  <a16:creationId xmlns:a16="http://schemas.microsoft.com/office/drawing/2014/main" id="{8A2BC7FA-559B-5F1F-3C59-A8AEDC9F93BE}"/>
                </a:ext>
              </a:extLst>
            </p:cNvPr>
            <p:cNvSpPr/>
            <p:nvPr/>
          </p:nvSpPr>
          <p:spPr>
            <a:xfrm>
              <a:off x="9322678" y="2367991"/>
              <a:ext cx="1519361" cy="212520"/>
            </a:xfrm>
            <a:prstGeom prst="rect">
              <a:avLst/>
            </a:prstGeom>
            <a:solidFill>
              <a:srgbClr val="FFC70A"/>
            </a:solidFill>
            <a:ln>
              <a:noFill/>
            </a:ln>
            <a:effectLst/>
          </p:spPr>
          <p:txBody>
            <a:bodyPr wrap="square" lIns="54198" tIns="27100" rIns="54198" bIns="27100" anchor="ctr" anchorCtr="0">
              <a:noAutofit/>
            </a:bodyPr>
            <a:lstStyle/>
            <a:p>
              <a:pPr algn="ctr"/>
              <a:r>
                <a:rPr lang="en-US" sz="1400" b="1">
                  <a:ln w="9525">
                    <a:noFill/>
                    <a:prstDash val="solid"/>
                  </a:ln>
                  <a:solidFill>
                    <a:schemeClr val="bg1"/>
                  </a:solidFill>
                  <a:latin typeface="72" panose="020B0503030000000003" pitchFamily="34" charset="0"/>
                  <a:cs typeface="72" panose="020B0503030000000003" pitchFamily="34" charset="0"/>
                </a:rPr>
                <a:t>Biloxi, MS</a:t>
              </a:r>
            </a:p>
          </p:txBody>
        </p:sp>
        <p:sp>
          <p:nvSpPr>
            <p:cNvPr id="2055" name="Rectangle 2054">
              <a:extLst>
                <a:ext uri="{FF2B5EF4-FFF2-40B4-BE49-F238E27FC236}">
                  <a16:creationId xmlns:a16="http://schemas.microsoft.com/office/drawing/2014/main" id="{9EA0E60C-DF67-59DB-18FA-A7654813D460}"/>
                </a:ext>
              </a:extLst>
            </p:cNvPr>
            <p:cNvSpPr/>
            <p:nvPr/>
          </p:nvSpPr>
          <p:spPr>
            <a:xfrm>
              <a:off x="9322678" y="4191301"/>
              <a:ext cx="1519361" cy="212520"/>
            </a:xfrm>
            <a:prstGeom prst="rect">
              <a:avLst/>
            </a:prstGeom>
            <a:solidFill>
              <a:srgbClr val="FFC70A"/>
            </a:solidFill>
            <a:ln>
              <a:noFill/>
            </a:ln>
            <a:effectLst/>
          </p:spPr>
          <p:txBody>
            <a:bodyPr wrap="square" lIns="54198" tIns="27100" rIns="54198" bIns="27100" anchor="ctr" anchorCtr="0">
              <a:noAutofit/>
            </a:bodyPr>
            <a:lstStyle/>
            <a:p>
              <a:pPr algn="ctr"/>
              <a:r>
                <a:rPr lang="en-US" sz="1400" b="1">
                  <a:ln w="9525">
                    <a:noFill/>
                    <a:prstDash val="solid"/>
                  </a:ln>
                  <a:solidFill>
                    <a:schemeClr val="bg1"/>
                  </a:solidFill>
                  <a:latin typeface="72" panose="020B0503030000000003" pitchFamily="34" charset="0"/>
                  <a:cs typeface="72" panose="020B0503030000000003" pitchFamily="34" charset="0"/>
                </a:rPr>
                <a:t>Pascagoula, MS</a:t>
              </a:r>
            </a:p>
          </p:txBody>
        </p:sp>
        <p:sp>
          <p:nvSpPr>
            <p:cNvPr id="2057" name="Rectangle 2056">
              <a:extLst>
                <a:ext uri="{FF2B5EF4-FFF2-40B4-BE49-F238E27FC236}">
                  <a16:creationId xmlns:a16="http://schemas.microsoft.com/office/drawing/2014/main" id="{54087ABA-1AE4-9EBD-7EFE-4CFB75FE0590}"/>
                </a:ext>
              </a:extLst>
            </p:cNvPr>
            <p:cNvSpPr/>
            <p:nvPr/>
          </p:nvSpPr>
          <p:spPr>
            <a:xfrm>
              <a:off x="9322678" y="5986276"/>
              <a:ext cx="1519361" cy="212520"/>
            </a:xfrm>
            <a:prstGeom prst="rect">
              <a:avLst/>
            </a:prstGeom>
            <a:solidFill>
              <a:srgbClr val="FFC70A"/>
            </a:solidFill>
            <a:ln>
              <a:noFill/>
            </a:ln>
            <a:effectLst/>
          </p:spPr>
          <p:txBody>
            <a:bodyPr wrap="square" lIns="54198" tIns="27100" rIns="54198" bIns="27100" anchor="ctr" anchorCtr="0">
              <a:noAutofit/>
            </a:bodyPr>
            <a:lstStyle/>
            <a:p>
              <a:pPr algn="ctr"/>
              <a:r>
                <a:rPr lang="en-US" sz="1400" b="1">
                  <a:ln w="9525">
                    <a:noFill/>
                    <a:prstDash val="solid"/>
                  </a:ln>
                  <a:solidFill>
                    <a:schemeClr val="bg1"/>
                  </a:solidFill>
                  <a:latin typeface="72" panose="020B0503030000000003" pitchFamily="34" charset="0"/>
                  <a:cs typeface="72" panose="020B0503030000000003" pitchFamily="34" charset="0"/>
                </a:rPr>
                <a:t>Mobile, AL</a:t>
              </a:r>
            </a:p>
          </p:txBody>
        </p:sp>
        <p:pic>
          <p:nvPicPr>
            <p:cNvPr id="2056" name="Picture 8">
              <a:extLst>
                <a:ext uri="{FF2B5EF4-FFF2-40B4-BE49-F238E27FC236}">
                  <a16:creationId xmlns:a16="http://schemas.microsoft.com/office/drawing/2014/main" id="{3C1DA725-06BA-91E5-81A7-207E6921F5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7697" y="1206596"/>
              <a:ext cx="1519361" cy="1141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8" name="Picture 10">
              <a:extLst>
                <a:ext uri="{FF2B5EF4-FFF2-40B4-BE49-F238E27FC236}">
                  <a16:creationId xmlns:a16="http://schemas.microsoft.com/office/drawing/2014/main" id="{CC494F86-6724-DE86-DC44-DD9179C645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27697" y="3025925"/>
              <a:ext cx="1519361" cy="1141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60" name="Picture 12">
              <a:extLst>
                <a:ext uri="{FF2B5EF4-FFF2-40B4-BE49-F238E27FC236}">
                  <a16:creationId xmlns:a16="http://schemas.microsoft.com/office/drawing/2014/main" id="{7231CD70-E9AE-DA95-6545-1F7F6922CA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27697" y="4845255"/>
              <a:ext cx="1519361" cy="1141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1655296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CC7701-C8D1-6CE5-DA52-AD53DA454C47}"/>
              </a:ext>
            </a:extLst>
          </p:cNvPr>
          <p:cNvPicPr>
            <a:picLocks noChangeAspect="1"/>
          </p:cNvPicPr>
          <p:nvPr/>
        </p:nvPicPr>
        <p:blipFill>
          <a:blip r:embed="rId3">
            <a:alphaModFix amt="30000"/>
            <a:extLst>
              <a:ext uri="{28A0092B-C50C-407E-A947-70E740481C1C}">
                <a14:useLocalDpi xmlns:a14="http://schemas.microsoft.com/office/drawing/2010/main" val="0"/>
              </a:ext>
            </a:extLst>
          </a:blip>
          <a:srcRect t="1" r="27767" b="16875"/>
          <a:stretch/>
        </p:blipFill>
        <p:spPr>
          <a:xfrm>
            <a:off x="20961" y="0"/>
            <a:ext cx="12192000" cy="6858000"/>
          </a:xfrm>
          <a:prstGeom prst="rect">
            <a:avLst/>
          </a:prstGeom>
        </p:spPr>
      </p:pic>
      <p:sp>
        <p:nvSpPr>
          <p:cNvPr id="10" name="Rectangle 9">
            <a:extLst>
              <a:ext uri="{FF2B5EF4-FFF2-40B4-BE49-F238E27FC236}">
                <a16:creationId xmlns:a16="http://schemas.microsoft.com/office/drawing/2014/main" id="{3318A4C2-8D80-2E1B-1376-5B9E471B3AFB}"/>
              </a:ext>
            </a:extLst>
          </p:cNvPr>
          <p:cNvSpPr/>
          <p:nvPr/>
        </p:nvSpPr>
        <p:spPr>
          <a:xfrm>
            <a:off x="1" y="0"/>
            <a:ext cx="12192000" cy="664678"/>
          </a:xfrm>
          <a:prstGeom prst="rect">
            <a:avLst/>
          </a:prstGeom>
          <a:solidFill>
            <a:schemeClr val="bg1">
              <a:alpha val="67000"/>
            </a:schemeClr>
          </a:solidFill>
        </p:spPr>
        <p:txBody>
          <a:bodyPr wrap="square" lIns="54198" tIns="27100" rIns="54198" bIns="27100" anchor="ctr" anchorCtr="0">
            <a:noAutofit/>
          </a:bodyPr>
          <a:lstStyle/>
          <a:p>
            <a:pPr algn="ctr"/>
            <a:endParaRPr lang="en-US" sz="7500" b="1">
              <a:ln w="9525">
                <a:solidFill>
                  <a:srgbClr val="A1C2D2"/>
                </a:solidFill>
                <a:prstDash val="solid"/>
              </a:ln>
              <a:solidFill>
                <a:srgbClr val="005883"/>
              </a:solidFill>
            </a:endParaRPr>
          </a:p>
        </p:txBody>
      </p:sp>
      <p:sp>
        <p:nvSpPr>
          <p:cNvPr id="7" name="Title 1">
            <a:extLst>
              <a:ext uri="{FF2B5EF4-FFF2-40B4-BE49-F238E27FC236}">
                <a16:creationId xmlns:a16="http://schemas.microsoft.com/office/drawing/2014/main" id="{5B66C118-A09E-4238-9AC5-5C998B5DC258}"/>
              </a:ext>
            </a:extLst>
          </p:cNvPr>
          <p:cNvSpPr>
            <a:spLocks noGrp="1"/>
          </p:cNvSpPr>
          <p:nvPr>
            <p:ph type="title"/>
          </p:nvPr>
        </p:nvSpPr>
        <p:spPr>
          <a:xfrm>
            <a:off x="1241961" y="103079"/>
            <a:ext cx="9172319" cy="458522"/>
          </a:xfrm>
        </p:spPr>
        <p:txBody>
          <a:bodyPr/>
          <a:lstStyle/>
          <a:p>
            <a:r>
              <a:rPr lang="en-US">
                <a:solidFill>
                  <a:schemeClr val="tx1"/>
                </a:solidFill>
                <a:latin typeface="Arial" panose="020B0604020202020204" pitchFamily="34" charset="0"/>
                <a:cs typeface="Arial" panose="020B0604020202020204" pitchFamily="34" charset="0"/>
              </a:rPr>
              <a:t>Amtrak </a:t>
            </a:r>
            <a:r>
              <a:rPr lang="en-US" i="1">
                <a:solidFill>
                  <a:schemeClr val="tx1"/>
                </a:solidFill>
                <a:latin typeface="Arial" panose="020B0604020202020204" pitchFamily="34" charset="0"/>
                <a:cs typeface="Arial" panose="020B0604020202020204" pitchFamily="34" charset="0"/>
              </a:rPr>
              <a:t>Mardi Gras Service</a:t>
            </a:r>
            <a:r>
              <a:rPr lang="en-US">
                <a:solidFill>
                  <a:schemeClr val="tx1"/>
                </a:solidFill>
                <a:latin typeface="Arial" panose="020B0604020202020204" pitchFamily="34" charset="0"/>
                <a:cs typeface="Arial" panose="020B0604020202020204" pitchFamily="34" charset="0"/>
              </a:rPr>
              <a:t> Schedule</a:t>
            </a:r>
            <a:endParaRPr lang="en-US" b="0">
              <a:solidFill>
                <a:schemeClr val="tx1"/>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0F6259D3-0C4F-4AC4-95F0-29A462EAE996}"/>
              </a:ext>
            </a:extLst>
          </p:cNvPr>
          <p:cNvSpPr>
            <a:spLocks noGrp="1"/>
          </p:cNvSpPr>
          <p:nvPr>
            <p:ph type="sldNum" sz="quarter" idx="4"/>
          </p:nvPr>
        </p:nvSpPr>
        <p:spPr>
          <a:xfrm>
            <a:off x="10785895" y="188728"/>
            <a:ext cx="349534" cy="365125"/>
          </a:xfrm>
        </p:spPr>
        <p:txBody>
          <a:bodyPr/>
          <a:lstStyle/>
          <a:p>
            <a:fld id="{40DE66B9-FB74-D049-AF25-91E07A4939CB}" type="slidenum">
              <a:rPr lang="en-US" smtClean="0"/>
              <a:pPr/>
              <a:t>8</a:t>
            </a:fld>
            <a:endParaRPr lang="en-US"/>
          </a:p>
        </p:txBody>
      </p:sp>
      <p:sp>
        <p:nvSpPr>
          <p:cNvPr id="11" name="Rectangle: Rounded Corners 10">
            <a:extLst>
              <a:ext uri="{FF2B5EF4-FFF2-40B4-BE49-F238E27FC236}">
                <a16:creationId xmlns:a16="http://schemas.microsoft.com/office/drawing/2014/main" id="{49CA8CEC-AC6C-E09A-B070-4142425DA1AD}"/>
              </a:ext>
            </a:extLst>
          </p:cNvPr>
          <p:cNvSpPr/>
          <p:nvPr/>
        </p:nvSpPr>
        <p:spPr>
          <a:xfrm>
            <a:off x="521460" y="1230047"/>
            <a:ext cx="11149079" cy="5062581"/>
          </a:xfrm>
          <a:prstGeom prst="roundRect">
            <a:avLst>
              <a:gd name="adj" fmla="val 674"/>
            </a:avLst>
          </a:prstGeom>
          <a:solidFill>
            <a:schemeClr val="bg1">
              <a:alpha val="70000"/>
            </a:schemeClr>
          </a:solidFill>
        </p:spPr>
        <p:txBody>
          <a:bodyPr wrap="square" lIns="54198" tIns="27100" rIns="54198" bIns="27100" anchor="ctr" anchorCtr="0">
            <a:noAutofit/>
          </a:bodyPr>
          <a:lstStyle/>
          <a:p>
            <a:pPr algn="ctr"/>
            <a:endParaRPr lang="en-US" sz="7500" b="1">
              <a:ln w="9525">
                <a:solidFill>
                  <a:srgbClr val="A1C2D2"/>
                </a:solidFill>
                <a:prstDash val="solid"/>
              </a:ln>
              <a:solidFill>
                <a:srgbClr val="005883"/>
              </a:solidFill>
            </a:endParaRPr>
          </a:p>
        </p:txBody>
      </p:sp>
      <p:pic>
        <p:nvPicPr>
          <p:cNvPr id="14" name="Picture 13">
            <a:extLst>
              <a:ext uri="{FF2B5EF4-FFF2-40B4-BE49-F238E27FC236}">
                <a16:creationId xmlns:a16="http://schemas.microsoft.com/office/drawing/2014/main" id="{10D6ADA0-9D96-81C1-8A9D-CA71819D60A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572766" y="233344"/>
            <a:ext cx="1213129" cy="232602"/>
          </a:xfrm>
          <a:prstGeom prst="rect">
            <a:avLst/>
          </a:prstGeom>
        </p:spPr>
      </p:pic>
      <p:graphicFrame>
        <p:nvGraphicFramePr>
          <p:cNvPr id="4" name="Table 3">
            <a:extLst>
              <a:ext uri="{FF2B5EF4-FFF2-40B4-BE49-F238E27FC236}">
                <a16:creationId xmlns:a16="http://schemas.microsoft.com/office/drawing/2014/main" id="{89B2AA18-3671-A432-95EA-19A08EC0978A}"/>
              </a:ext>
            </a:extLst>
          </p:cNvPr>
          <p:cNvGraphicFramePr>
            <a:graphicFrameLocks noGrp="1"/>
          </p:cNvGraphicFramePr>
          <p:nvPr>
            <p:extLst>
              <p:ext uri="{D42A27DB-BD31-4B8C-83A1-F6EECF244321}">
                <p14:modId xmlns:p14="http://schemas.microsoft.com/office/powerpoint/2010/main" val="1731594764"/>
              </p:ext>
            </p:extLst>
          </p:nvPr>
        </p:nvGraphicFramePr>
        <p:xfrm>
          <a:off x="596401" y="1447963"/>
          <a:ext cx="10999193" cy="2087283"/>
        </p:xfrm>
        <a:graphic>
          <a:graphicData uri="http://schemas.openxmlformats.org/drawingml/2006/table">
            <a:tbl>
              <a:tblPr>
                <a:tableStyleId>{5C22544A-7EE6-4342-B048-85BDC9FD1C3A}</a:tableStyleId>
              </a:tblPr>
              <a:tblGrid>
                <a:gridCol w="2777977">
                  <a:extLst>
                    <a:ext uri="{9D8B030D-6E8A-4147-A177-3AD203B41FA5}">
                      <a16:colId xmlns:a16="http://schemas.microsoft.com/office/drawing/2014/main" val="2276280326"/>
                    </a:ext>
                  </a:extLst>
                </a:gridCol>
                <a:gridCol w="1399922">
                  <a:extLst>
                    <a:ext uri="{9D8B030D-6E8A-4147-A177-3AD203B41FA5}">
                      <a16:colId xmlns:a16="http://schemas.microsoft.com/office/drawing/2014/main" val="1922716908"/>
                    </a:ext>
                  </a:extLst>
                </a:gridCol>
                <a:gridCol w="1375646">
                  <a:extLst>
                    <a:ext uri="{9D8B030D-6E8A-4147-A177-3AD203B41FA5}">
                      <a16:colId xmlns:a16="http://schemas.microsoft.com/office/drawing/2014/main" val="2089022365"/>
                    </a:ext>
                  </a:extLst>
                </a:gridCol>
                <a:gridCol w="1359462">
                  <a:extLst>
                    <a:ext uri="{9D8B030D-6E8A-4147-A177-3AD203B41FA5}">
                      <a16:colId xmlns:a16="http://schemas.microsoft.com/office/drawing/2014/main" val="3606831258"/>
                    </a:ext>
                  </a:extLst>
                </a:gridCol>
                <a:gridCol w="1359462">
                  <a:extLst>
                    <a:ext uri="{9D8B030D-6E8A-4147-A177-3AD203B41FA5}">
                      <a16:colId xmlns:a16="http://schemas.microsoft.com/office/drawing/2014/main" val="3813370591"/>
                    </a:ext>
                  </a:extLst>
                </a:gridCol>
                <a:gridCol w="1385359">
                  <a:extLst>
                    <a:ext uri="{9D8B030D-6E8A-4147-A177-3AD203B41FA5}">
                      <a16:colId xmlns:a16="http://schemas.microsoft.com/office/drawing/2014/main" val="655211979"/>
                    </a:ext>
                  </a:extLst>
                </a:gridCol>
                <a:gridCol w="1341365">
                  <a:extLst>
                    <a:ext uri="{9D8B030D-6E8A-4147-A177-3AD203B41FA5}">
                      <a16:colId xmlns:a16="http://schemas.microsoft.com/office/drawing/2014/main" val="281972448"/>
                    </a:ext>
                  </a:extLst>
                </a:gridCol>
              </a:tblGrid>
              <a:tr h="295493">
                <a:tc>
                  <a:txBody>
                    <a:bodyPr/>
                    <a:lstStyle/>
                    <a:p>
                      <a:pPr algn="ctr" fontAlgn="ctr">
                        <a:buNone/>
                      </a:pPr>
                      <a:r>
                        <a:rPr lang="en-US" sz="2000" b="1" u="none" strike="noStrike">
                          <a:solidFill>
                            <a:srgbClr val="F7F7F5"/>
                          </a:solidFill>
                          <a:effectLst/>
                        </a:rPr>
                        <a:t>Eastbound</a:t>
                      </a:r>
                      <a:endParaRPr lang="en-US" sz="2000" b="1" i="0" u="none" strike="noStrike">
                        <a:solidFill>
                          <a:srgbClr val="F7F7F5"/>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72C4C"/>
                    </a:solidFill>
                  </a:tcPr>
                </a:tc>
                <a:tc>
                  <a:txBody>
                    <a:bodyPr/>
                    <a:lstStyle/>
                    <a:p>
                      <a:pPr algn="ctr" fontAlgn="ctr">
                        <a:buNone/>
                      </a:pPr>
                      <a:r>
                        <a:rPr lang="en-US" sz="2000" b="1" u="none" strike="noStrike">
                          <a:solidFill>
                            <a:srgbClr val="F7F7F5"/>
                          </a:solidFill>
                          <a:effectLst/>
                        </a:rPr>
                        <a:t>NOL</a:t>
                      </a:r>
                      <a:endParaRPr lang="en-US" sz="2000" b="1" i="0" u="none" strike="noStrike">
                        <a:solidFill>
                          <a:srgbClr val="F7F7F5"/>
                        </a:solidFill>
                        <a:effectLst/>
                        <a:latin typeface="Arial" panose="020B06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72C4C"/>
                    </a:solidFill>
                  </a:tcPr>
                </a:tc>
                <a:tc>
                  <a:txBody>
                    <a:bodyPr/>
                    <a:lstStyle/>
                    <a:p>
                      <a:pPr algn="ctr" fontAlgn="ctr">
                        <a:buNone/>
                      </a:pPr>
                      <a:r>
                        <a:rPr lang="en-US" sz="2000" b="1" u="none" strike="noStrike">
                          <a:solidFill>
                            <a:srgbClr val="F7F7F5"/>
                          </a:solidFill>
                          <a:effectLst/>
                        </a:rPr>
                        <a:t>BAS</a:t>
                      </a:r>
                      <a:endParaRPr lang="en-US" sz="2000" b="1" i="0" u="none" strike="noStrike">
                        <a:solidFill>
                          <a:srgbClr val="F7F7F5"/>
                        </a:solidFill>
                        <a:effectLst/>
                        <a:latin typeface="Arial" panose="020B06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72C4C"/>
                    </a:solidFill>
                  </a:tcPr>
                </a:tc>
                <a:tc>
                  <a:txBody>
                    <a:bodyPr/>
                    <a:lstStyle/>
                    <a:p>
                      <a:pPr algn="ctr" fontAlgn="ctr">
                        <a:buNone/>
                      </a:pPr>
                      <a:r>
                        <a:rPr lang="en-US" sz="2000" b="1" u="none" strike="noStrike">
                          <a:solidFill>
                            <a:srgbClr val="F7F7F5"/>
                          </a:solidFill>
                          <a:effectLst/>
                        </a:rPr>
                        <a:t>GUF</a:t>
                      </a:r>
                      <a:endParaRPr lang="en-US" sz="2000" b="1" i="0" u="none" strike="noStrike">
                        <a:solidFill>
                          <a:srgbClr val="F7F7F5"/>
                        </a:solidFill>
                        <a:effectLst/>
                        <a:latin typeface="Arial" panose="020B06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72C4C"/>
                    </a:solidFill>
                  </a:tcPr>
                </a:tc>
                <a:tc>
                  <a:txBody>
                    <a:bodyPr/>
                    <a:lstStyle/>
                    <a:p>
                      <a:pPr algn="ctr" fontAlgn="ctr">
                        <a:buNone/>
                      </a:pPr>
                      <a:r>
                        <a:rPr lang="en-US" sz="2000" b="1" u="none" strike="noStrike">
                          <a:solidFill>
                            <a:srgbClr val="F7F7F5"/>
                          </a:solidFill>
                          <a:effectLst/>
                        </a:rPr>
                        <a:t>BIX</a:t>
                      </a:r>
                      <a:endParaRPr lang="en-US" sz="2000" b="1" i="0" u="none" strike="noStrike">
                        <a:solidFill>
                          <a:srgbClr val="F7F7F5"/>
                        </a:solidFill>
                        <a:effectLst/>
                        <a:latin typeface="Arial" panose="020B06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72C4C"/>
                    </a:solidFill>
                  </a:tcPr>
                </a:tc>
                <a:tc>
                  <a:txBody>
                    <a:bodyPr/>
                    <a:lstStyle/>
                    <a:p>
                      <a:pPr algn="ctr" fontAlgn="ctr">
                        <a:buNone/>
                      </a:pPr>
                      <a:r>
                        <a:rPr lang="en-US" sz="2000" b="1" u="none" strike="noStrike">
                          <a:solidFill>
                            <a:srgbClr val="F7F7F5"/>
                          </a:solidFill>
                          <a:effectLst/>
                        </a:rPr>
                        <a:t>PAG</a:t>
                      </a:r>
                      <a:endParaRPr lang="en-US" sz="2000" b="1" i="0" u="none" strike="noStrike">
                        <a:solidFill>
                          <a:srgbClr val="F7F7F5"/>
                        </a:solidFill>
                        <a:effectLst/>
                        <a:latin typeface="Arial" panose="020B06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72C4C"/>
                    </a:solidFill>
                  </a:tcPr>
                </a:tc>
                <a:tc>
                  <a:txBody>
                    <a:bodyPr/>
                    <a:lstStyle/>
                    <a:p>
                      <a:pPr algn="ctr" fontAlgn="ctr">
                        <a:buNone/>
                      </a:pPr>
                      <a:r>
                        <a:rPr lang="en-US" sz="2000" b="1" u="none" strike="noStrike">
                          <a:solidFill>
                            <a:srgbClr val="F7F7F5"/>
                          </a:solidFill>
                          <a:effectLst/>
                        </a:rPr>
                        <a:t>MOE</a:t>
                      </a:r>
                      <a:endParaRPr lang="en-US" sz="2000" b="1" i="0" u="none" strike="noStrike">
                        <a:solidFill>
                          <a:srgbClr val="F7F7F5"/>
                        </a:solidFill>
                        <a:effectLst/>
                        <a:latin typeface="Arial" panose="020B06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72C4C"/>
                    </a:solidFill>
                  </a:tcPr>
                </a:tc>
                <a:extLst>
                  <a:ext uri="{0D108BD9-81ED-4DB2-BD59-A6C34878D82A}">
                    <a16:rowId xmlns:a16="http://schemas.microsoft.com/office/drawing/2014/main" val="1459945496"/>
                  </a:ext>
                </a:extLst>
              </a:tr>
              <a:tr h="886479">
                <a:tc>
                  <a:txBody>
                    <a:bodyPr/>
                    <a:lstStyle/>
                    <a:p>
                      <a:pPr algn="ctr" fontAlgn="ctr">
                        <a:buNone/>
                      </a:pPr>
                      <a:r>
                        <a:rPr lang="en-US" sz="1800" b="1" u="none" strike="noStrike">
                          <a:solidFill>
                            <a:srgbClr val="072C4C"/>
                          </a:solidFill>
                          <a:effectLst/>
                          <a:latin typeface="Aptos Narrow"/>
                        </a:rPr>
                        <a:t>Amtrak </a:t>
                      </a:r>
                      <a:r>
                        <a:rPr lang="en-US" sz="1800" b="1" i="1" u="none" strike="noStrike">
                          <a:solidFill>
                            <a:srgbClr val="072C4C"/>
                          </a:solidFill>
                          <a:effectLst/>
                          <a:latin typeface="Aptos Narrow"/>
                        </a:rPr>
                        <a:t>Mardi Gras Service</a:t>
                      </a:r>
                      <a:br>
                        <a:rPr lang="en-US" sz="1800" b="1" u="none" strike="noStrike" dirty="0">
                          <a:solidFill>
                            <a:srgbClr val="072C4C"/>
                          </a:solidFill>
                          <a:effectLst/>
                          <a:latin typeface="Aptos Narrow"/>
                        </a:rPr>
                      </a:br>
                      <a:r>
                        <a:rPr lang="en-US" sz="1800" b="1" u="none" strike="noStrike">
                          <a:solidFill>
                            <a:srgbClr val="072C4C"/>
                          </a:solidFill>
                          <a:effectLst/>
                          <a:latin typeface="Aptos Narrow"/>
                        </a:rPr>
                        <a:t>Train 24</a:t>
                      </a:r>
                      <a:br>
                        <a:rPr lang="en-US" sz="1800" b="1" u="none" strike="noStrike" dirty="0">
                          <a:solidFill>
                            <a:srgbClr val="072C4C"/>
                          </a:solidFill>
                          <a:effectLst/>
                          <a:latin typeface="Aptos Narrow"/>
                        </a:rPr>
                      </a:br>
                      <a:r>
                        <a:rPr lang="en-US" sz="1600" b="0" u="none" strike="noStrike">
                          <a:solidFill>
                            <a:srgbClr val="072C4C"/>
                          </a:solidFill>
                          <a:effectLst/>
                          <a:latin typeface="Aptos Narrow"/>
                        </a:rPr>
                        <a:t>Originates in NOL</a:t>
                      </a:r>
                      <a:endParaRPr lang="en-US" sz="1800" b="0" i="0" u="none" strike="noStrike">
                        <a:solidFill>
                          <a:srgbClr val="072C4C"/>
                        </a:solidFill>
                        <a:effectLst/>
                        <a:latin typeface="Aptos Narrow"/>
                      </a:endParaRPr>
                    </a:p>
                  </a:txBody>
                  <a:tcPr marL="9525" marR="9525" marT="9525" marB="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a:solidFill>
                            <a:srgbClr val="072C4C"/>
                          </a:solidFill>
                          <a:effectLst/>
                          <a:latin typeface="Aptos Narrow" panose="020B0004020202020204" pitchFamily="34" charset="0"/>
                        </a:rPr>
                        <a:t>7:35 AM</a:t>
                      </a:r>
                      <a:endParaRPr lang="en-US" sz="1800" b="1" i="0" u="none" strike="noStrike">
                        <a:solidFill>
                          <a:srgbClr val="072C4C"/>
                        </a:solidFill>
                        <a:effectLst/>
                        <a:latin typeface="Aptos Narrow" panose="020B00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a:solidFill>
                            <a:srgbClr val="072C4C"/>
                          </a:solidFill>
                          <a:effectLst/>
                          <a:latin typeface="Aptos Narrow"/>
                        </a:rPr>
                        <a:t>8:57 AM</a:t>
                      </a:r>
                      <a:endParaRPr lang="en-US" sz="1800" b="1" i="0" u="none" strike="noStrike">
                        <a:solidFill>
                          <a:srgbClr val="072C4C"/>
                        </a:solidFill>
                        <a:effectLst/>
                        <a:latin typeface="Aptos Narrow" panose="020B00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a:solidFill>
                            <a:srgbClr val="072C4C"/>
                          </a:solidFill>
                          <a:effectLst/>
                          <a:latin typeface="Aptos Narrow"/>
                        </a:rPr>
                        <a:t>9:29 AM</a:t>
                      </a:r>
                      <a:endParaRPr lang="en-US" sz="1800" b="1" i="0" u="none" strike="noStrike">
                        <a:solidFill>
                          <a:srgbClr val="072C4C"/>
                        </a:solidFill>
                        <a:effectLst/>
                        <a:latin typeface="Aptos Narrow"/>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a:solidFill>
                            <a:srgbClr val="072C4C"/>
                          </a:solidFill>
                          <a:effectLst/>
                          <a:latin typeface="Aptos Narrow"/>
                        </a:rPr>
                        <a:t>9:53 AM</a:t>
                      </a:r>
                      <a:endParaRPr lang="en-US" sz="1800" b="1" i="0" u="none" strike="noStrike">
                        <a:solidFill>
                          <a:srgbClr val="072C4C"/>
                        </a:solidFill>
                        <a:effectLst/>
                        <a:latin typeface="Aptos Narrow"/>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a:solidFill>
                            <a:srgbClr val="072C4C"/>
                          </a:solidFill>
                          <a:effectLst/>
                          <a:latin typeface="Aptos Narrow"/>
                        </a:rPr>
                        <a:t>10:27 AM</a:t>
                      </a:r>
                      <a:endParaRPr lang="en-US" sz="1800" b="1" i="0" u="none" strike="noStrike">
                        <a:solidFill>
                          <a:srgbClr val="072C4C"/>
                        </a:solidFill>
                        <a:effectLst/>
                        <a:latin typeface="Aptos Narrow"/>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a:solidFill>
                            <a:srgbClr val="072C4C"/>
                          </a:solidFill>
                          <a:effectLst/>
                          <a:latin typeface="Aptos Narrow" panose="020B0004020202020204" pitchFamily="34" charset="0"/>
                        </a:rPr>
                        <a:t>11:18 AM</a:t>
                      </a:r>
                      <a:endParaRPr lang="en-US" sz="1800" b="1" i="0" u="none" strike="noStrike">
                        <a:solidFill>
                          <a:srgbClr val="072C4C"/>
                        </a:solidFill>
                        <a:effectLst/>
                        <a:latin typeface="Aptos Narrow" panose="020B00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714818921"/>
                  </a:ext>
                </a:extLst>
              </a:tr>
              <a:tr h="886479">
                <a:tc>
                  <a:txBody>
                    <a:bodyPr/>
                    <a:lstStyle/>
                    <a:p>
                      <a:pPr algn="ctr" fontAlgn="ctr">
                        <a:buNone/>
                      </a:pPr>
                      <a:r>
                        <a:rPr lang="en-US" sz="1800" b="1" u="none" strike="noStrike">
                          <a:solidFill>
                            <a:srgbClr val="072C4C"/>
                          </a:solidFill>
                          <a:effectLst/>
                          <a:latin typeface="Aptos Narrow"/>
                        </a:rPr>
                        <a:t>Amtrak </a:t>
                      </a:r>
                      <a:r>
                        <a:rPr lang="en-US" sz="1800" b="1" i="1" u="none" strike="noStrike">
                          <a:solidFill>
                            <a:srgbClr val="072C4C"/>
                          </a:solidFill>
                          <a:effectLst/>
                          <a:latin typeface="Aptos Narrow"/>
                        </a:rPr>
                        <a:t>Mardi Gras Service</a:t>
                      </a:r>
                      <a:br>
                        <a:rPr lang="en-US" sz="1800" b="1" u="none" strike="noStrike" dirty="0">
                          <a:solidFill>
                            <a:srgbClr val="072C4C"/>
                          </a:solidFill>
                          <a:effectLst/>
                          <a:latin typeface="Aptos Narrow"/>
                        </a:rPr>
                      </a:br>
                      <a:r>
                        <a:rPr lang="en-US" sz="1800" b="1" u="none" strike="noStrike">
                          <a:solidFill>
                            <a:srgbClr val="072C4C"/>
                          </a:solidFill>
                          <a:effectLst/>
                          <a:latin typeface="Aptos Narrow"/>
                        </a:rPr>
                        <a:t>Train 26</a:t>
                      </a:r>
                      <a:br>
                        <a:rPr lang="en-US" sz="1800" b="1" u="none" strike="noStrike" dirty="0">
                          <a:solidFill>
                            <a:srgbClr val="072C4C"/>
                          </a:solidFill>
                          <a:effectLst/>
                          <a:latin typeface="Aptos Narrow"/>
                        </a:rPr>
                      </a:br>
                      <a:r>
                        <a:rPr lang="en-US" sz="1600" b="0" u="none" strike="noStrike">
                          <a:solidFill>
                            <a:srgbClr val="072C4C"/>
                          </a:solidFill>
                          <a:effectLst/>
                          <a:latin typeface="Aptos Narrow"/>
                        </a:rPr>
                        <a:t>Originates in NOL</a:t>
                      </a:r>
                      <a:endParaRPr lang="en-US" sz="1800" b="0" i="0" u="none" strike="noStrike">
                        <a:solidFill>
                          <a:srgbClr val="072C4C"/>
                        </a:solidFill>
                        <a:effectLst/>
                        <a:latin typeface="Aptos Narrow"/>
                      </a:endParaRPr>
                    </a:p>
                  </a:txBody>
                  <a:tcPr marL="9525" marR="9525" marT="9525" marB="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buNone/>
                      </a:pPr>
                      <a:r>
                        <a:rPr lang="en-US" sz="1800" b="1" u="none" strike="noStrike">
                          <a:solidFill>
                            <a:srgbClr val="F7F7F5"/>
                          </a:solidFill>
                          <a:effectLst/>
                          <a:latin typeface="Aptos Narrow" panose="020B0004020202020204" pitchFamily="34" charset="0"/>
                        </a:rPr>
                        <a:t>5:31 PM</a:t>
                      </a:r>
                      <a:endParaRPr lang="en-US" sz="1800" b="1" i="0" u="none" strike="noStrike">
                        <a:solidFill>
                          <a:srgbClr val="F7F7F5"/>
                        </a:solidFill>
                        <a:effectLst/>
                        <a:latin typeface="Aptos Narrow" panose="020B00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D547E"/>
                    </a:solidFill>
                  </a:tcPr>
                </a:tc>
                <a:tc>
                  <a:txBody>
                    <a:bodyPr/>
                    <a:lstStyle/>
                    <a:p>
                      <a:pPr algn="ctr" fontAlgn="ctr">
                        <a:buNone/>
                      </a:pPr>
                      <a:r>
                        <a:rPr lang="en-US" sz="1800" b="1" u="none" strike="noStrike">
                          <a:solidFill>
                            <a:srgbClr val="F7F7F5"/>
                          </a:solidFill>
                          <a:effectLst/>
                          <a:latin typeface="Aptos Narrow"/>
                        </a:rPr>
                        <a:t>6:58 PM</a:t>
                      </a:r>
                      <a:endParaRPr lang="en-US" sz="1800" b="1" i="0" u="none" strike="noStrike">
                        <a:solidFill>
                          <a:srgbClr val="F7F7F5"/>
                        </a:solidFill>
                        <a:effectLst/>
                        <a:latin typeface="Aptos Narrow"/>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D547E"/>
                    </a:solidFill>
                  </a:tcPr>
                </a:tc>
                <a:tc>
                  <a:txBody>
                    <a:bodyPr/>
                    <a:lstStyle/>
                    <a:p>
                      <a:pPr algn="ctr" fontAlgn="ctr">
                        <a:buNone/>
                      </a:pPr>
                      <a:r>
                        <a:rPr lang="en-US" sz="1800" b="1" u="none" strike="noStrike">
                          <a:solidFill>
                            <a:srgbClr val="F7F7F5"/>
                          </a:solidFill>
                          <a:effectLst/>
                          <a:latin typeface="Aptos Narrow"/>
                        </a:rPr>
                        <a:t>7:30 PM</a:t>
                      </a:r>
                      <a:endParaRPr lang="en-US" sz="1800" b="1" i="0" u="none" strike="noStrike">
                        <a:solidFill>
                          <a:srgbClr val="F7F7F5"/>
                        </a:solidFill>
                        <a:effectLst/>
                        <a:latin typeface="Aptos Narrow"/>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D547E"/>
                    </a:solidFill>
                  </a:tcPr>
                </a:tc>
                <a:tc>
                  <a:txBody>
                    <a:bodyPr/>
                    <a:lstStyle/>
                    <a:p>
                      <a:pPr algn="ctr" fontAlgn="ctr">
                        <a:buNone/>
                      </a:pPr>
                      <a:r>
                        <a:rPr lang="en-US" sz="1800" b="1" u="none" strike="noStrike">
                          <a:solidFill>
                            <a:srgbClr val="F7F7F5"/>
                          </a:solidFill>
                          <a:effectLst/>
                          <a:latin typeface="Aptos Narrow"/>
                        </a:rPr>
                        <a:t>7:54 PM</a:t>
                      </a:r>
                      <a:endParaRPr lang="en-US" sz="1800" b="1" i="0" u="none" strike="noStrike">
                        <a:solidFill>
                          <a:srgbClr val="F7F7F5"/>
                        </a:solidFill>
                        <a:effectLst/>
                        <a:latin typeface="Aptos Narrow"/>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D547E"/>
                    </a:solidFill>
                  </a:tcPr>
                </a:tc>
                <a:tc>
                  <a:txBody>
                    <a:bodyPr/>
                    <a:lstStyle/>
                    <a:p>
                      <a:pPr algn="ctr" fontAlgn="ctr">
                        <a:buNone/>
                      </a:pPr>
                      <a:r>
                        <a:rPr lang="en-US" sz="1800" b="1" u="none" strike="noStrike">
                          <a:solidFill>
                            <a:srgbClr val="F7F7F5"/>
                          </a:solidFill>
                          <a:effectLst/>
                          <a:latin typeface="Aptos Narrow"/>
                        </a:rPr>
                        <a:t>8:26 PM</a:t>
                      </a:r>
                      <a:endParaRPr lang="en-US" sz="1800" b="1" i="0" u="none" strike="noStrike">
                        <a:solidFill>
                          <a:srgbClr val="F7F7F5"/>
                        </a:solidFill>
                        <a:effectLst/>
                        <a:latin typeface="Aptos Narrow"/>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D547E"/>
                    </a:solidFill>
                  </a:tcPr>
                </a:tc>
                <a:tc>
                  <a:txBody>
                    <a:bodyPr/>
                    <a:lstStyle/>
                    <a:p>
                      <a:pPr algn="ctr" fontAlgn="ctr">
                        <a:buNone/>
                      </a:pPr>
                      <a:r>
                        <a:rPr lang="en-US" sz="1800" b="1" u="none" strike="noStrike">
                          <a:solidFill>
                            <a:srgbClr val="F7F7F5"/>
                          </a:solidFill>
                          <a:effectLst/>
                          <a:latin typeface="Aptos Narrow" panose="020B0004020202020204" pitchFamily="34" charset="0"/>
                        </a:rPr>
                        <a:t>9:14 PM</a:t>
                      </a:r>
                      <a:endParaRPr lang="en-US" sz="1800" b="1" i="0" u="none" strike="noStrike">
                        <a:solidFill>
                          <a:srgbClr val="F7F7F5"/>
                        </a:solidFill>
                        <a:effectLst/>
                        <a:latin typeface="Aptos Narrow" panose="020B00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D547E"/>
                    </a:solidFill>
                  </a:tcPr>
                </a:tc>
                <a:extLst>
                  <a:ext uri="{0D108BD9-81ED-4DB2-BD59-A6C34878D82A}">
                    <a16:rowId xmlns:a16="http://schemas.microsoft.com/office/drawing/2014/main" val="1812865517"/>
                  </a:ext>
                </a:extLst>
              </a:tr>
            </a:tbl>
          </a:graphicData>
        </a:graphic>
      </p:graphicFrame>
      <p:graphicFrame>
        <p:nvGraphicFramePr>
          <p:cNvPr id="5" name="Table 4">
            <a:extLst>
              <a:ext uri="{FF2B5EF4-FFF2-40B4-BE49-F238E27FC236}">
                <a16:creationId xmlns:a16="http://schemas.microsoft.com/office/drawing/2014/main" id="{A78E27A1-42F4-7714-78EB-50A3B3964881}"/>
              </a:ext>
            </a:extLst>
          </p:cNvPr>
          <p:cNvGraphicFramePr>
            <a:graphicFrameLocks noGrp="1"/>
          </p:cNvGraphicFramePr>
          <p:nvPr>
            <p:extLst>
              <p:ext uri="{D42A27DB-BD31-4B8C-83A1-F6EECF244321}">
                <p14:modId xmlns:p14="http://schemas.microsoft.com/office/powerpoint/2010/main" val="2696642213"/>
              </p:ext>
            </p:extLst>
          </p:nvPr>
        </p:nvGraphicFramePr>
        <p:xfrm>
          <a:off x="617364" y="4009760"/>
          <a:ext cx="10999193" cy="2087283"/>
        </p:xfrm>
        <a:graphic>
          <a:graphicData uri="http://schemas.openxmlformats.org/drawingml/2006/table">
            <a:tbl>
              <a:tblPr>
                <a:tableStyleId>{5C22544A-7EE6-4342-B048-85BDC9FD1C3A}</a:tableStyleId>
              </a:tblPr>
              <a:tblGrid>
                <a:gridCol w="2777977">
                  <a:extLst>
                    <a:ext uri="{9D8B030D-6E8A-4147-A177-3AD203B41FA5}">
                      <a16:colId xmlns:a16="http://schemas.microsoft.com/office/drawing/2014/main" val="2276280326"/>
                    </a:ext>
                  </a:extLst>
                </a:gridCol>
                <a:gridCol w="1399922">
                  <a:extLst>
                    <a:ext uri="{9D8B030D-6E8A-4147-A177-3AD203B41FA5}">
                      <a16:colId xmlns:a16="http://schemas.microsoft.com/office/drawing/2014/main" val="1922716908"/>
                    </a:ext>
                  </a:extLst>
                </a:gridCol>
                <a:gridCol w="1375646">
                  <a:extLst>
                    <a:ext uri="{9D8B030D-6E8A-4147-A177-3AD203B41FA5}">
                      <a16:colId xmlns:a16="http://schemas.microsoft.com/office/drawing/2014/main" val="2089022365"/>
                    </a:ext>
                  </a:extLst>
                </a:gridCol>
                <a:gridCol w="1359462">
                  <a:extLst>
                    <a:ext uri="{9D8B030D-6E8A-4147-A177-3AD203B41FA5}">
                      <a16:colId xmlns:a16="http://schemas.microsoft.com/office/drawing/2014/main" val="3606831258"/>
                    </a:ext>
                  </a:extLst>
                </a:gridCol>
                <a:gridCol w="1359462">
                  <a:extLst>
                    <a:ext uri="{9D8B030D-6E8A-4147-A177-3AD203B41FA5}">
                      <a16:colId xmlns:a16="http://schemas.microsoft.com/office/drawing/2014/main" val="3813370591"/>
                    </a:ext>
                  </a:extLst>
                </a:gridCol>
                <a:gridCol w="1385359">
                  <a:extLst>
                    <a:ext uri="{9D8B030D-6E8A-4147-A177-3AD203B41FA5}">
                      <a16:colId xmlns:a16="http://schemas.microsoft.com/office/drawing/2014/main" val="655211979"/>
                    </a:ext>
                  </a:extLst>
                </a:gridCol>
                <a:gridCol w="1341365">
                  <a:extLst>
                    <a:ext uri="{9D8B030D-6E8A-4147-A177-3AD203B41FA5}">
                      <a16:colId xmlns:a16="http://schemas.microsoft.com/office/drawing/2014/main" val="281972448"/>
                    </a:ext>
                  </a:extLst>
                </a:gridCol>
              </a:tblGrid>
              <a:tr h="295493">
                <a:tc>
                  <a:txBody>
                    <a:bodyPr/>
                    <a:lstStyle/>
                    <a:p>
                      <a:pPr algn="ctr" fontAlgn="ctr">
                        <a:buNone/>
                      </a:pPr>
                      <a:r>
                        <a:rPr lang="en-US" sz="2000" b="1" u="none" strike="noStrike">
                          <a:solidFill>
                            <a:srgbClr val="F7F7F5"/>
                          </a:solidFill>
                          <a:effectLst/>
                        </a:rPr>
                        <a:t>Westbound</a:t>
                      </a:r>
                      <a:endParaRPr lang="en-US" sz="2000" b="1" i="0" u="none" strike="noStrike">
                        <a:solidFill>
                          <a:srgbClr val="F7F7F5"/>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72C4C"/>
                    </a:solidFill>
                  </a:tcPr>
                </a:tc>
                <a:tc>
                  <a:txBody>
                    <a:bodyPr/>
                    <a:lstStyle/>
                    <a:p>
                      <a:pPr algn="ctr" fontAlgn="ctr">
                        <a:buNone/>
                      </a:pPr>
                      <a:r>
                        <a:rPr lang="en-US" sz="2000" b="1" u="none" strike="noStrike">
                          <a:solidFill>
                            <a:srgbClr val="F7F7F5"/>
                          </a:solidFill>
                          <a:effectLst/>
                        </a:rPr>
                        <a:t>MOE</a:t>
                      </a:r>
                      <a:endParaRPr lang="en-US" sz="2000" b="1" i="0" u="none" strike="noStrike">
                        <a:solidFill>
                          <a:srgbClr val="F7F7F5"/>
                        </a:solidFill>
                        <a:effectLst/>
                        <a:latin typeface="Arial" panose="020B06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72C4C"/>
                    </a:solidFill>
                  </a:tcPr>
                </a:tc>
                <a:tc>
                  <a:txBody>
                    <a:bodyPr/>
                    <a:lstStyle/>
                    <a:p>
                      <a:pPr algn="ctr" fontAlgn="ctr">
                        <a:buNone/>
                      </a:pPr>
                      <a:r>
                        <a:rPr lang="en-US" sz="2000" b="1" u="none" strike="noStrike">
                          <a:solidFill>
                            <a:srgbClr val="F7F7F5"/>
                          </a:solidFill>
                          <a:effectLst/>
                        </a:rPr>
                        <a:t>PAG</a:t>
                      </a:r>
                      <a:endParaRPr lang="en-US" sz="2000" b="1" i="0" u="none" strike="noStrike">
                        <a:solidFill>
                          <a:srgbClr val="F7F7F5"/>
                        </a:solidFill>
                        <a:effectLst/>
                        <a:latin typeface="Arial" panose="020B06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72C4C"/>
                    </a:solidFill>
                  </a:tcPr>
                </a:tc>
                <a:tc>
                  <a:txBody>
                    <a:bodyPr/>
                    <a:lstStyle/>
                    <a:p>
                      <a:pPr algn="ctr" fontAlgn="ctr">
                        <a:buNone/>
                      </a:pPr>
                      <a:r>
                        <a:rPr lang="en-US" sz="2000" b="1" u="none" strike="noStrike">
                          <a:solidFill>
                            <a:srgbClr val="F7F7F5"/>
                          </a:solidFill>
                          <a:effectLst/>
                        </a:rPr>
                        <a:t>BIX</a:t>
                      </a:r>
                      <a:endParaRPr lang="en-US" sz="2000" b="1" i="0" u="none" strike="noStrike">
                        <a:solidFill>
                          <a:srgbClr val="F7F7F5"/>
                        </a:solidFill>
                        <a:effectLst/>
                        <a:latin typeface="Arial" panose="020B06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72C4C"/>
                    </a:solidFill>
                  </a:tcPr>
                </a:tc>
                <a:tc>
                  <a:txBody>
                    <a:bodyPr/>
                    <a:lstStyle/>
                    <a:p>
                      <a:pPr algn="ctr" fontAlgn="ctr">
                        <a:buNone/>
                      </a:pPr>
                      <a:r>
                        <a:rPr lang="en-US" sz="2000" b="1" u="none" strike="noStrike">
                          <a:solidFill>
                            <a:srgbClr val="F7F7F5"/>
                          </a:solidFill>
                          <a:effectLst/>
                        </a:rPr>
                        <a:t>GUF</a:t>
                      </a:r>
                      <a:endParaRPr lang="en-US" sz="2000" b="1" i="0" u="none" strike="noStrike">
                        <a:solidFill>
                          <a:srgbClr val="F7F7F5"/>
                        </a:solidFill>
                        <a:effectLst/>
                        <a:latin typeface="Arial" panose="020B06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72C4C"/>
                    </a:solidFill>
                  </a:tcPr>
                </a:tc>
                <a:tc>
                  <a:txBody>
                    <a:bodyPr/>
                    <a:lstStyle/>
                    <a:p>
                      <a:pPr algn="ctr" fontAlgn="ctr">
                        <a:buNone/>
                      </a:pPr>
                      <a:r>
                        <a:rPr lang="en-US" sz="2000" b="1" u="none" strike="noStrike">
                          <a:solidFill>
                            <a:srgbClr val="F7F7F5"/>
                          </a:solidFill>
                          <a:effectLst/>
                        </a:rPr>
                        <a:t>BAS</a:t>
                      </a:r>
                      <a:endParaRPr lang="en-US" sz="2000" b="1" i="0" u="none" strike="noStrike">
                        <a:solidFill>
                          <a:srgbClr val="F7F7F5"/>
                        </a:solidFill>
                        <a:effectLst/>
                        <a:latin typeface="Arial" panose="020B06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72C4C"/>
                    </a:solidFill>
                  </a:tcPr>
                </a:tc>
                <a:tc>
                  <a:txBody>
                    <a:bodyPr/>
                    <a:lstStyle/>
                    <a:p>
                      <a:pPr algn="ctr" fontAlgn="ctr">
                        <a:buNone/>
                      </a:pPr>
                      <a:r>
                        <a:rPr lang="en-US" sz="2000" b="1" u="none" strike="noStrike">
                          <a:solidFill>
                            <a:srgbClr val="F7F7F5"/>
                          </a:solidFill>
                          <a:effectLst/>
                        </a:rPr>
                        <a:t>NOL</a:t>
                      </a:r>
                      <a:endParaRPr lang="en-US" sz="2000" b="1" i="0" u="none" strike="noStrike">
                        <a:solidFill>
                          <a:srgbClr val="F7F7F5"/>
                        </a:solidFill>
                        <a:effectLst/>
                        <a:latin typeface="Arial" panose="020B06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72C4C"/>
                    </a:solidFill>
                  </a:tcPr>
                </a:tc>
                <a:extLst>
                  <a:ext uri="{0D108BD9-81ED-4DB2-BD59-A6C34878D82A}">
                    <a16:rowId xmlns:a16="http://schemas.microsoft.com/office/drawing/2014/main" val="1459945496"/>
                  </a:ext>
                </a:extLst>
              </a:tr>
              <a:tr h="886479">
                <a:tc>
                  <a:txBody>
                    <a:bodyPr/>
                    <a:lstStyle/>
                    <a:p>
                      <a:pPr algn="ctr" fontAlgn="ctr">
                        <a:buNone/>
                      </a:pPr>
                      <a:r>
                        <a:rPr lang="en-US" sz="1800" b="1" u="none" strike="noStrike">
                          <a:solidFill>
                            <a:srgbClr val="072C4C"/>
                          </a:solidFill>
                          <a:effectLst/>
                          <a:latin typeface="Aptos Narrow"/>
                        </a:rPr>
                        <a:t>Amtrak </a:t>
                      </a:r>
                      <a:r>
                        <a:rPr lang="en-US" sz="1800" b="1" i="1" u="none" strike="noStrike">
                          <a:solidFill>
                            <a:srgbClr val="072C4C"/>
                          </a:solidFill>
                          <a:effectLst/>
                          <a:latin typeface="Aptos Narrow"/>
                        </a:rPr>
                        <a:t>Mardi Gras Service</a:t>
                      </a:r>
                      <a:br>
                        <a:rPr lang="en-US" sz="1800" b="1" u="none" strike="noStrike" dirty="0">
                          <a:solidFill>
                            <a:srgbClr val="072C4C"/>
                          </a:solidFill>
                          <a:effectLst/>
                          <a:latin typeface="Aptos Narrow"/>
                        </a:rPr>
                      </a:br>
                      <a:r>
                        <a:rPr lang="en-US" sz="1800" b="1" u="none" strike="noStrike">
                          <a:solidFill>
                            <a:srgbClr val="072C4C"/>
                          </a:solidFill>
                          <a:effectLst/>
                          <a:latin typeface="Aptos Narrow"/>
                        </a:rPr>
                        <a:t>Train 23</a:t>
                      </a:r>
                      <a:br>
                        <a:rPr lang="en-US" sz="1800" b="1" u="none" strike="noStrike" dirty="0">
                          <a:solidFill>
                            <a:srgbClr val="072C4C"/>
                          </a:solidFill>
                          <a:effectLst/>
                          <a:latin typeface="Aptos Narrow"/>
                        </a:rPr>
                      </a:br>
                      <a:r>
                        <a:rPr lang="en-US" sz="1600" b="0" u="none" strike="noStrike">
                          <a:solidFill>
                            <a:srgbClr val="072C4C"/>
                          </a:solidFill>
                          <a:effectLst/>
                          <a:latin typeface="Aptos Narrow"/>
                        </a:rPr>
                        <a:t>Originates in MOE</a:t>
                      </a:r>
                      <a:endParaRPr lang="en-US" sz="1800" b="0" i="0" u="none" strike="noStrike">
                        <a:solidFill>
                          <a:srgbClr val="072C4C"/>
                        </a:solidFill>
                        <a:effectLst/>
                        <a:latin typeface="Aptos Narrow"/>
                      </a:endParaRPr>
                    </a:p>
                  </a:txBody>
                  <a:tcPr marL="9525" marR="9525" marT="9525" marB="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a:solidFill>
                            <a:srgbClr val="072C4C"/>
                          </a:solidFill>
                          <a:effectLst/>
                          <a:latin typeface="Aptos Narrow" panose="020B0004020202020204" pitchFamily="34" charset="0"/>
                        </a:rPr>
                        <a:t>6:30 AM</a:t>
                      </a:r>
                      <a:endParaRPr lang="en-US" sz="1800" b="1" i="0" u="none" strike="noStrike">
                        <a:solidFill>
                          <a:srgbClr val="072C4C"/>
                        </a:solidFill>
                        <a:effectLst/>
                        <a:latin typeface="Aptos Narrow" panose="020B00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a:solidFill>
                            <a:srgbClr val="072C4C"/>
                          </a:solidFill>
                          <a:effectLst/>
                          <a:latin typeface="Aptos Narrow"/>
                        </a:rPr>
                        <a:t>7:13 AM</a:t>
                      </a:r>
                      <a:endParaRPr lang="en-US" sz="1800" b="1" i="0" u="none" strike="noStrike">
                        <a:solidFill>
                          <a:srgbClr val="072C4C"/>
                        </a:solidFill>
                        <a:effectLst/>
                        <a:latin typeface="Aptos Narrow"/>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a:solidFill>
                            <a:srgbClr val="072C4C"/>
                          </a:solidFill>
                          <a:effectLst/>
                          <a:latin typeface="Aptos Narrow"/>
                        </a:rPr>
                        <a:t>7:48 AM</a:t>
                      </a:r>
                      <a:endParaRPr lang="en-US" sz="1800" b="1" i="0" u="none" strike="noStrike">
                        <a:solidFill>
                          <a:srgbClr val="072C4C"/>
                        </a:solidFill>
                        <a:effectLst/>
                        <a:latin typeface="Aptos Narrow"/>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a:solidFill>
                            <a:srgbClr val="072C4C"/>
                          </a:solidFill>
                          <a:effectLst/>
                          <a:latin typeface="Aptos Narrow"/>
                        </a:rPr>
                        <a:t>8:11 AM</a:t>
                      </a:r>
                      <a:endParaRPr lang="en-US" sz="1800" b="1" i="0" u="none" strike="noStrike">
                        <a:solidFill>
                          <a:srgbClr val="072C4C"/>
                        </a:solidFill>
                        <a:effectLst/>
                        <a:latin typeface="Aptos Narrow" panose="020B00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a:solidFill>
                            <a:srgbClr val="072C4C"/>
                          </a:solidFill>
                          <a:effectLst/>
                          <a:latin typeface="Aptos Narrow"/>
                        </a:rPr>
                        <a:t>8:42 AM</a:t>
                      </a:r>
                      <a:endParaRPr lang="en-US" sz="1800" b="1" i="0" u="none" strike="noStrike">
                        <a:solidFill>
                          <a:srgbClr val="072C4C"/>
                        </a:solidFill>
                        <a:effectLst/>
                        <a:latin typeface="Aptos Narrow"/>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a:txBody>
                    <a:bodyPr/>
                    <a:lstStyle/>
                    <a:p>
                      <a:pPr algn="ctr" fontAlgn="ctr">
                        <a:buNone/>
                      </a:pPr>
                      <a:r>
                        <a:rPr lang="en-US" sz="1800" b="1" u="none" strike="noStrike">
                          <a:solidFill>
                            <a:srgbClr val="072C4C"/>
                          </a:solidFill>
                          <a:effectLst/>
                          <a:latin typeface="Aptos Narrow" panose="020B0004020202020204" pitchFamily="34" charset="0"/>
                        </a:rPr>
                        <a:t>10:13 AM</a:t>
                      </a:r>
                      <a:endParaRPr lang="en-US" sz="1800" b="1" i="0" u="none" strike="noStrike">
                        <a:solidFill>
                          <a:srgbClr val="072C4C"/>
                        </a:solidFill>
                        <a:effectLst/>
                        <a:latin typeface="Aptos Narrow" panose="020B00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714818921"/>
                  </a:ext>
                </a:extLst>
              </a:tr>
              <a:tr h="886479">
                <a:tc>
                  <a:txBody>
                    <a:bodyPr/>
                    <a:lstStyle/>
                    <a:p>
                      <a:pPr algn="ctr" fontAlgn="ctr">
                        <a:buNone/>
                      </a:pPr>
                      <a:r>
                        <a:rPr lang="en-US" sz="1800" b="1" u="none" strike="noStrike">
                          <a:solidFill>
                            <a:srgbClr val="072C4C"/>
                          </a:solidFill>
                          <a:effectLst/>
                          <a:latin typeface="Aptos Narrow"/>
                        </a:rPr>
                        <a:t>Amtrak </a:t>
                      </a:r>
                      <a:r>
                        <a:rPr lang="en-US" sz="1800" b="1" i="1" u="none" strike="noStrike">
                          <a:solidFill>
                            <a:srgbClr val="072C4C"/>
                          </a:solidFill>
                          <a:effectLst/>
                          <a:latin typeface="Aptos Narrow"/>
                        </a:rPr>
                        <a:t>Mardi Gras Service</a:t>
                      </a:r>
                      <a:br>
                        <a:rPr lang="en-US" sz="1800" b="1" u="none" strike="noStrike" dirty="0">
                          <a:solidFill>
                            <a:srgbClr val="072C4C"/>
                          </a:solidFill>
                          <a:effectLst/>
                          <a:latin typeface="Aptos Narrow"/>
                        </a:rPr>
                      </a:br>
                      <a:r>
                        <a:rPr lang="en-US" sz="1800" b="1" u="none" strike="noStrike">
                          <a:solidFill>
                            <a:srgbClr val="072C4C"/>
                          </a:solidFill>
                          <a:effectLst/>
                          <a:latin typeface="Aptos Narrow"/>
                        </a:rPr>
                        <a:t>Train 25</a:t>
                      </a:r>
                      <a:br>
                        <a:rPr lang="en-US" sz="1800" b="1" u="none" strike="noStrike" dirty="0">
                          <a:solidFill>
                            <a:srgbClr val="072C4C"/>
                          </a:solidFill>
                          <a:effectLst/>
                          <a:latin typeface="Aptos Narrow"/>
                        </a:rPr>
                      </a:br>
                      <a:r>
                        <a:rPr lang="en-US" sz="1600" b="0" u="none" strike="noStrike">
                          <a:solidFill>
                            <a:srgbClr val="072C4C"/>
                          </a:solidFill>
                          <a:effectLst/>
                          <a:latin typeface="Aptos Narrow"/>
                        </a:rPr>
                        <a:t>Originates in MOE</a:t>
                      </a:r>
                      <a:endParaRPr lang="en-US" sz="1800" b="0" i="0" u="none" strike="noStrike">
                        <a:solidFill>
                          <a:srgbClr val="072C4C"/>
                        </a:solidFill>
                        <a:effectLst/>
                        <a:latin typeface="Aptos Narrow"/>
                      </a:endParaRPr>
                    </a:p>
                  </a:txBody>
                  <a:tcPr marL="9525" marR="9525" marT="9525" marB="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buNone/>
                      </a:pPr>
                      <a:r>
                        <a:rPr lang="en-US" sz="1800" b="1" u="none" strike="noStrike">
                          <a:solidFill>
                            <a:srgbClr val="F7F7F5"/>
                          </a:solidFill>
                          <a:effectLst/>
                          <a:latin typeface="Aptos Narrow" panose="020B0004020202020204" pitchFamily="34" charset="0"/>
                        </a:rPr>
                        <a:t>4:30 PM</a:t>
                      </a:r>
                      <a:endParaRPr lang="en-US" sz="1800" b="1" i="0" u="none" strike="noStrike">
                        <a:solidFill>
                          <a:srgbClr val="F7F7F5"/>
                        </a:solidFill>
                        <a:effectLst/>
                        <a:latin typeface="Aptos Narrow" panose="020B00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D547E"/>
                    </a:solidFill>
                  </a:tcPr>
                </a:tc>
                <a:tc>
                  <a:txBody>
                    <a:bodyPr/>
                    <a:lstStyle/>
                    <a:p>
                      <a:pPr algn="ctr" fontAlgn="ctr">
                        <a:buNone/>
                      </a:pPr>
                      <a:r>
                        <a:rPr lang="en-US" sz="1800" b="1" u="none" strike="noStrike">
                          <a:solidFill>
                            <a:srgbClr val="F7F7F5"/>
                          </a:solidFill>
                          <a:effectLst/>
                          <a:latin typeface="Aptos Narrow"/>
                        </a:rPr>
                        <a:t>5:13 PM</a:t>
                      </a:r>
                      <a:endParaRPr lang="en-US" sz="1800" b="1" i="0" u="none" strike="noStrike">
                        <a:solidFill>
                          <a:srgbClr val="F7F7F5"/>
                        </a:solidFill>
                        <a:effectLst/>
                        <a:latin typeface="Aptos Narrow"/>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D547E"/>
                    </a:solidFill>
                  </a:tcPr>
                </a:tc>
                <a:tc>
                  <a:txBody>
                    <a:bodyPr/>
                    <a:lstStyle/>
                    <a:p>
                      <a:pPr algn="ctr" fontAlgn="ctr">
                        <a:buNone/>
                      </a:pPr>
                      <a:r>
                        <a:rPr lang="en-US" sz="1800" b="1" u="none" strike="noStrike">
                          <a:solidFill>
                            <a:srgbClr val="F7F7F5"/>
                          </a:solidFill>
                          <a:effectLst/>
                          <a:latin typeface="Aptos Narrow"/>
                        </a:rPr>
                        <a:t>5:48 PM</a:t>
                      </a:r>
                      <a:endParaRPr lang="en-US" sz="1800" b="1" i="0" u="none" strike="noStrike">
                        <a:solidFill>
                          <a:srgbClr val="F7F7F5"/>
                        </a:solidFill>
                        <a:effectLst/>
                        <a:latin typeface="Aptos Narrow"/>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D547E"/>
                    </a:solidFill>
                  </a:tcPr>
                </a:tc>
                <a:tc>
                  <a:txBody>
                    <a:bodyPr/>
                    <a:lstStyle/>
                    <a:p>
                      <a:pPr algn="ctr" fontAlgn="ctr">
                        <a:buNone/>
                      </a:pPr>
                      <a:r>
                        <a:rPr lang="en-US" sz="1800" b="1" u="none" strike="noStrike">
                          <a:solidFill>
                            <a:srgbClr val="F7F7F5"/>
                          </a:solidFill>
                          <a:effectLst/>
                          <a:latin typeface="Aptos Narrow"/>
                        </a:rPr>
                        <a:t>6:11 PM</a:t>
                      </a:r>
                      <a:endParaRPr lang="en-US" sz="1800" b="1" i="0" u="none" strike="noStrike">
                        <a:solidFill>
                          <a:srgbClr val="F7F7F5"/>
                        </a:solidFill>
                        <a:effectLst/>
                        <a:latin typeface="Aptos Narrow"/>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D547E"/>
                    </a:solidFill>
                  </a:tcPr>
                </a:tc>
                <a:tc>
                  <a:txBody>
                    <a:bodyPr/>
                    <a:lstStyle/>
                    <a:p>
                      <a:pPr algn="ctr" fontAlgn="ctr">
                        <a:buNone/>
                      </a:pPr>
                      <a:r>
                        <a:rPr lang="en-US" sz="1800" b="1" u="none" strike="noStrike">
                          <a:solidFill>
                            <a:srgbClr val="F7F7F5"/>
                          </a:solidFill>
                          <a:effectLst/>
                          <a:latin typeface="Aptos Narrow"/>
                        </a:rPr>
                        <a:t>6:42 PM</a:t>
                      </a:r>
                      <a:endParaRPr lang="en-US" sz="1800" b="1" i="0" u="none" strike="noStrike">
                        <a:solidFill>
                          <a:srgbClr val="F7F7F5"/>
                        </a:solidFill>
                        <a:effectLst/>
                        <a:latin typeface="Aptos Narrow"/>
                      </a:endParaRPr>
                    </a:p>
                  </a:txBody>
                  <a:tcPr marL="9525" marR="9525" marT="9525"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D547E"/>
                    </a:solidFill>
                  </a:tcPr>
                </a:tc>
                <a:tc>
                  <a:txBody>
                    <a:bodyPr/>
                    <a:lstStyle/>
                    <a:p>
                      <a:pPr algn="ctr" fontAlgn="ctr">
                        <a:buNone/>
                      </a:pPr>
                      <a:r>
                        <a:rPr lang="en-US" sz="1800" b="1" u="none" strike="noStrike">
                          <a:solidFill>
                            <a:srgbClr val="F7F7F5"/>
                          </a:solidFill>
                          <a:effectLst/>
                          <a:latin typeface="Aptos Narrow" panose="020B0004020202020204" pitchFamily="34" charset="0"/>
                        </a:rPr>
                        <a:t>8:13 PM</a:t>
                      </a:r>
                      <a:endParaRPr lang="en-US" sz="1800" b="1" i="0" u="none" strike="noStrike">
                        <a:solidFill>
                          <a:srgbClr val="F7F7F5"/>
                        </a:solidFill>
                        <a:effectLst/>
                        <a:latin typeface="Aptos Narrow" panose="020B0004020202020204" pitchFamily="34" charset="0"/>
                      </a:endParaRPr>
                    </a:p>
                  </a:txBody>
                  <a:tcPr marL="9525" marR="9525" marT="9525" marB="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D547E"/>
                    </a:solidFill>
                  </a:tcPr>
                </a:tc>
                <a:extLst>
                  <a:ext uri="{0D108BD9-81ED-4DB2-BD59-A6C34878D82A}">
                    <a16:rowId xmlns:a16="http://schemas.microsoft.com/office/drawing/2014/main" val="1812865517"/>
                  </a:ext>
                </a:extLst>
              </a:tr>
            </a:tbl>
          </a:graphicData>
        </a:graphic>
      </p:graphicFrame>
    </p:spTree>
    <p:extLst>
      <p:ext uri="{BB962C8B-B14F-4D97-AF65-F5344CB8AC3E}">
        <p14:creationId xmlns:p14="http://schemas.microsoft.com/office/powerpoint/2010/main" val="2801120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44344-F184-AC9F-3CCB-4DCFC48A2294}"/>
              </a:ext>
            </a:extLst>
          </p:cNvPr>
          <p:cNvSpPr>
            <a:spLocks noGrp="1"/>
          </p:cNvSpPr>
          <p:nvPr>
            <p:ph type="title"/>
          </p:nvPr>
        </p:nvSpPr>
        <p:spPr/>
        <p:txBody>
          <a:bodyPr/>
          <a:lstStyle/>
          <a:p>
            <a:r>
              <a:rPr lang="en-US" i="1"/>
              <a:t>Amtrak Mardi Gras Service </a:t>
            </a:r>
            <a:r>
              <a:rPr lang="en-US"/>
              <a:t>Overview</a:t>
            </a:r>
          </a:p>
        </p:txBody>
      </p:sp>
      <p:sp>
        <p:nvSpPr>
          <p:cNvPr id="3" name="Content Placeholder 2">
            <a:extLst>
              <a:ext uri="{FF2B5EF4-FFF2-40B4-BE49-F238E27FC236}">
                <a16:creationId xmlns:a16="http://schemas.microsoft.com/office/drawing/2014/main" id="{C6089A8B-48BD-575B-6BF0-7548869011AA}"/>
              </a:ext>
            </a:extLst>
          </p:cNvPr>
          <p:cNvSpPr>
            <a:spLocks noGrp="1"/>
          </p:cNvSpPr>
          <p:nvPr>
            <p:ph idx="1"/>
          </p:nvPr>
        </p:nvSpPr>
        <p:spPr>
          <a:xfrm>
            <a:off x="496444" y="1538243"/>
            <a:ext cx="6517814" cy="4317612"/>
          </a:xfrm>
        </p:spPr>
        <p:txBody>
          <a:bodyPr/>
          <a:lstStyle/>
          <a:p>
            <a:pPr marL="285750" indent="-285750"/>
            <a:r>
              <a:rPr lang="en-US" sz="2200" b="1"/>
              <a:t>Twice-daily round trips </a:t>
            </a:r>
            <a:r>
              <a:rPr lang="en-US" sz="2200"/>
              <a:t>between New Orleans and Mobile</a:t>
            </a:r>
          </a:p>
          <a:p>
            <a:pPr marL="285750" indent="-285750"/>
            <a:r>
              <a:rPr lang="en-US" sz="2200" b="1"/>
              <a:t>Convenient connections</a:t>
            </a:r>
            <a:r>
              <a:rPr lang="en-US" sz="2200"/>
              <a:t> to other trains:</a:t>
            </a:r>
          </a:p>
          <a:p>
            <a:pPr marL="742950" lvl="1" indent="-285750"/>
            <a:r>
              <a:rPr lang="en-US" sz="2200" i="1"/>
              <a:t>City of New Orleans </a:t>
            </a:r>
            <a:r>
              <a:rPr lang="en-US" sz="2200"/>
              <a:t>to Chicago</a:t>
            </a:r>
          </a:p>
          <a:p>
            <a:pPr marL="742950" lvl="1" indent="-285750"/>
            <a:r>
              <a:rPr lang="en-US" sz="2200" i="1"/>
              <a:t>Crescent </a:t>
            </a:r>
            <a:r>
              <a:rPr lang="en-US" sz="2200"/>
              <a:t>to Atlanta, Washington and NYC</a:t>
            </a:r>
          </a:p>
          <a:p>
            <a:pPr marL="742950" lvl="1" indent="-285750"/>
            <a:r>
              <a:rPr lang="en-US" sz="2200" i="1"/>
              <a:t>Sunset Limited </a:t>
            </a:r>
            <a:r>
              <a:rPr lang="en-US" sz="2200"/>
              <a:t>to Houston and Los Angeles</a:t>
            </a:r>
            <a:endParaRPr lang="en-US" sz="2200" i="1"/>
          </a:p>
          <a:p>
            <a:pPr marL="285750" indent="-285750"/>
            <a:r>
              <a:rPr lang="en-US" sz="2200" b="1"/>
              <a:t>Amenities: </a:t>
            </a:r>
            <a:r>
              <a:rPr lang="en-US" sz="2200"/>
              <a:t>Coach &amp; Business Class; free </a:t>
            </a:r>
            <a:r>
              <a:rPr lang="en-US" sz="2200" err="1"/>
              <a:t>WiFi</a:t>
            </a:r>
            <a:r>
              <a:rPr lang="en-US" sz="2200"/>
              <a:t>, café service with local products, &amp; no middle seat.</a:t>
            </a:r>
          </a:p>
          <a:p>
            <a:pPr marL="285750" indent="-285750"/>
            <a:r>
              <a:rPr lang="en-US" sz="2200"/>
              <a:t>Operated by Amtrak and supported by Louisiana, Mississippi and the City of Mobile.</a:t>
            </a:r>
          </a:p>
          <a:p>
            <a:endParaRPr lang="en-US"/>
          </a:p>
        </p:txBody>
      </p:sp>
      <p:grpSp>
        <p:nvGrpSpPr>
          <p:cNvPr id="5" name="Group 4">
            <a:extLst>
              <a:ext uri="{FF2B5EF4-FFF2-40B4-BE49-F238E27FC236}">
                <a16:creationId xmlns:a16="http://schemas.microsoft.com/office/drawing/2014/main" id="{42E3C2E1-7751-B0A0-36F4-67BBB4520A19}"/>
              </a:ext>
            </a:extLst>
          </p:cNvPr>
          <p:cNvGrpSpPr/>
          <p:nvPr/>
        </p:nvGrpSpPr>
        <p:grpSpPr>
          <a:xfrm>
            <a:off x="7684865" y="1427367"/>
            <a:ext cx="4010691" cy="4317612"/>
            <a:chOff x="6096000" y="863415"/>
            <a:chExt cx="5738590" cy="6177739"/>
          </a:xfrm>
        </p:grpSpPr>
        <p:pic>
          <p:nvPicPr>
            <p:cNvPr id="6" name="Picture 5">
              <a:extLst>
                <a:ext uri="{FF2B5EF4-FFF2-40B4-BE49-F238E27FC236}">
                  <a16:creationId xmlns:a16="http://schemas.microsoft.com/office/drawing/2014/main" id="{68C540DA-A685-5961-87F2-AFCA45AEA397}"/>
                </a:ext>
              </a:extLst>
            </p:cNvPr>
            <p:cNvPicPr>
              <a:picLocks noChangeAspect="1"/>
            </p:cNvPicPr>
            <p:nvPr/>
          </p:nvPicPr>
          <p:blipFill>
            <a:blip r:embed="rId2"/>
            <a:srcRect l="3862" r="9655" b="25512"/>
            <a:stretch/>
          </p:blipFill>
          <p:spPr>
            <a:xfrm>
              <a:off x="6096000" y="863415"/>
              <a:ext cx="5738590" cy="3073371"/>
            </a:xfrm>
            <a:prstGeom prst="rect">
              <a:avLst/>
            </a:prstGeom>
            <a:ln w="57150">
              <a:noFill/>
            </a:ln>
          </p:spPr>
        </p:pic>
        <p:pic>
          <p:nvPicPr>
            <p:cNvPr id="7" name="Picture 6">
              <a:extLst>
                <a:ext uri="{FF2B5EF4-FFF2-40B4-BE49-F238E27FC236}">
                  <a16:creationId xmlns:a16="http://schemas.microsoft.com/office/drawing/2014/main" id="{8D375BB1-B0BC-410D-AD5C-71C261F8C73B}"/>
                </a:ext>
              </a:extLst>
            </p:cNvPr>
            <p:cNvPicPr>
              <a:picLocks noChangeAspect="1"/>
            </p:cNvPicPr>
            <p:nvPr/>
          </p:nvPicPr>
          <p:blipFill>
            <a:blip r:embed="rId3"/>
            <a:srcRect t="9833" b="9833"/>
            <a:stretch/>
          </p:blipFill>
          <p:spPr>
            <a:xfrm>
              <a:off x="6096000" y="3967783"/>
              <a:ext cx="5738590" cy="3073371"/>
            </a:xfrm>
            <a:prstGeom prst="rect">
              <a:avLst/>
            </a:prstGeom>
          </p:spPr>
        </p:pic>
      </p:grpSp>
    </p:spTree>
    <p:extLst>
      <p:ext uri="{BB962C8B-B14F-4D97-AF65-F5344CB8AC3E}">
        <p14:creationId xmlns:p14="http://schemas.microsoft.com/office/powerpoint/2010/main" val="795300225"/>
      </p:ext>
    </p:extLst>
  </p:cSld>
  <p:clrMapOvr>
    <a:masterClrMapping/>
  </p:clrMapOvr>
</p:sld>
</file>

<file path=ppt/theme/theme1.xml><?xml version="1.0" encoding="utf-8"?>
<a:theme xmlns:a="http://schemas.openxmlformats.org/drawingml/2006/main" name="1_Office Theme">
  <a:themeElements>
    <a:clrScheme name="Amtrak colors">
      <a:dk1>
        <a:sysClr val="windowText" lastClr="000000"/>
      </a:dk1>
      <a:lt1>
        <a:sysClr val="window" lastClr="FFFFFF"/>
      </a:lt1>
      <a:dk2>
        <a:srgbClr val="00537E"/>
      </a:dk2>
      <a:lt2>
        <a:srgbClr val="CBD1D5"/>
      </a:lt2>
      <a:accent1>
        <a:srgbClr val="7BC2D0"/>
      </a:accent1>
      <a:accent2>
        <a:srgbClr val="F9A13F"/>
      </a:accent2>
      <a:accent3>
        <a:srgbClr val="62A744"/>
      </a:accent3>
      <a:accent4>
        <a:srgbClr val="008599"/>
      </a:accent4>
      <a:accent5>
        <a:srgbClr val="EF3824"/>
      </a:accent5>
      <a:accent6>
        <a:srgbClr val="DADF1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MTRAK_PPT_Template_April 2023.pptx" id="{16430F6B-7AF6-4C88-8485-14C91DE134BC}" vid="{D64A067D-15DC-4101-B864-8227F04430D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42005C75939D469765C61D5838F5A6" ma:contentTypeVersion="12" ma:contentTypeDescription="Create a new document." ma:contentTypeScope="" ma:versionID="bb1d5d24fb588afc02e90ff1083a998e">
  <xsd:schema xmlns:xsd="http://www.w3.org/2001/XMLSchema" xmlns:xs="http://www.w3.org/2001/XMLSchema" xmlns:p="http://schemas.microsoft.com/office/2006/metadata/properties" xmlns:ns2="e8ce48e5-ace6-4d28-a2a2-ee15f6f19ce0" xmlns:ns3="02b047b9-cfb9-4fb6-9559-39aac5e4ec0b" targetNamespace="http://schemas.microsoft.com/office/2006/metadata/properties" ma:root="true" ma:fieldsID="280cbb58b9a1dbdccded2022c6816a1a" ns2:_="" ns3:_="">
    <xsd:import namespace="e8ce48e5-ace6-4d28-a2a2-ee15f6f19ce0"/>
    <xsd:import namespace="02b047b9-cfb9-4fb6-9559-39aac5e4ec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ce48e5-ace6-4d28-a2a2-ee15f6f19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a88db84-e8f9-4142-9b58-73370c489cd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b047b9-cfb9-4fb6-9559-39aac5e4ec0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b39cbac-429a-447a-a142-054930f36f83}" ma:internalName="TaxCatchAll" ma:showField="CatchAllData" ma:web="02b047b9-cfb9-4fb6-9559-39aac5e4ec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8ce48e5-ace6-4d28-a2a2-ee15f6f19ce0">
      <Terms xmlns="http://schemas.microsoft.com/office/infopath/2007/PartnerControls"/>
    </lcf76f155ced4ddcb4097134ff3c332f>
    <TaxCatchAll xmlns="02b047b9-cfb9-4fb6-9559-39aac5e4ec0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DE39E9-EE8B-4A66-83FF-8F2A74137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ce48e5-ace6-4d28-a2a2-ee15f6f19ce0"/>
    <ds:schemaRef ds:uri="02b047b9-cfb9-4fb6-9559-39aac5e4ec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85F486-3AD1-47A9-BF3D-1D725797459C}">
  <ds:schemaRefs>
    <ds:schemaRef ds:uri="549523ec-4cab-4407-b85c-d4225cfb89f0"/>
    <ds:schemaRef ds:uri="628a340a-a0a4-46e1-8ddb-ce9e6aa56c12"/>
    <ds:schemaRef ds:uri="a9585bf6-08bc-4f0b-b492-e0ec98de7b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e8ce48e5-ace6-4d28-a2a2-ee15f6f19ce0"/>
    <ds:schemaRef ds:uri="02b047b9-cfb9-4fb6-9559-39aac5e4ec0b"/>
  </ds:schemaRefs>
</ds:datastoreItem>
</file>

<file path=customXml/itemProps3.xml><?xml version="1.0" encoding="utf-8"?>
<ds:datastoreItem xmlns:ds="http://schemas.openxmlformats.org/officeDocument/2006/customXml" ds:itemID="{23492E7B-C82D-47C8-AD49-927E8388EDC6}">
  <ds:schemaRefs>
    <ds:schemaRef ds:uri="http://schemas.microsoft.com/sharepoint/v3/contenttype/forms"/>
  </ds:schemaRefs>
</ds:datastoreItem>
</file>

<file path=docMetadata/LabelInfo.xml><?xml version="1.0" encoding="utf-8"?>
<clbl:labelList xmlns:clbl="http://schemas.microsoft.com/office/2020/mipLabelMetadata">
  <clbl:label id="{6197edc2-01c0-4b24-8919-8f827d5c4dfa}" enabled="0" method="" siteId="{6197edc2-01c0-4b24-8919-8f827d5c4dfa}" removed="1"/>
</clbl:labelList>
</file>

<file path=docProps/app.xml><?xml version="1.0" encoding="utf-8"?>
<Properties xmlns="http://schemas.openxmlformats.org/officeDocument/2006/extended-properties" xmlns:vt="http://schemas.openxmlformats.org/officeDocument/2006/docPropsVTypes">
  <TotalTime>0</TotalTime>
  <Words>1350</Words>
  <Application>Microsoft Office PowerPoint</Application>
  <PresentationFormat>Widescreen</PresentationFormat>
  <Paragraphs>173</Paragraphs>
  <Slides>19</Slides>
  <Notes>4</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1_Office Theme</vt:lpstr>
      <vt:lpstr>2_office theme</vt:lpstr>
      <vt:lpstr>PowerPoint Presentation</vt:lpstr>
      <vt:lpstr>Safety: Emergency Notification Systems (ENS)</vt:lpstr>
      <vt:lpstr>Amtrak History &amp; Overview</vt:lpstr>
      <vt:lpstr>Service Lines: Three Lines, Two Accounts</vt:lpstr>
      <vt:lpstr>PowerPoint Presentation</vt:lpstr>
      <vt:lpstr>Amtrak in Louisiana</vt:lpstr>
      <vt:lpstr>PowerPoint Presentation</vt:lpstr>
      <vt:lpstr>Amtrak Mardi Gras Service Schedule</vt:lpstr>
      <vt:lpstr>Amtrak Mardi Gras Service Overview</vt:lpstr>
      <vt:lpstr>92,000+ Mardi Gras trips since launch</vt:lpstr>
      <vt:lpstr> AMTRAK MARDI GRAS SERVICE Ridership Snapshot</vt:lpstr>
      <vt:lpstr> AMTRAK MARDI GRAS SERVICE Operational Snapshot</vt:lpstr>
      <vt:lpstr> AMTRAK MARDI GRAS SERVICE Sales Snapshot</vt:lpstr>
      <vt:lpstr> AMTRAK MARDI GRAS SERVICE Riders On/Off</vt:lpstr>
      <vt:lpstr> AMTRAK MARDI GRAS SERVICE Customer Service Snapshot</vt:lpstr>
      <vt:lpstr> AMTRAK MARDI GRAS SERVICE Corridor Improvement Program (CRISI) Update</vt:lpstr>
      <vt:lpstr>Ride the Mardi Gras!</vt:lpstr>
      <vt:lpstr>ENS Signs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Bache, Trevor</dc:creator>
  <cp:lastModifiedBy>Stokes, Anna K</cp:lastModifiedBy>
  <cp:revision>30</cp:revision>
  <dcterms:created xsi:type="dcterms:W3CDTF">2025-12-29T15:50:36Z</dcterms:created>
  <dcterms:modified xsi:type="dcterms:W3CDTF">2026-04-01T22:12:09Z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0x010100CD42005C75939D469765C61D5838F5A6</vt:lpwstr>
  </property>
</Properties>
</file>