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349" r:id="rId2"/>
    <p:sldId id="258" r:id="rId3"/>
    <p:sldId id="339" r:id="rId4"/>
    <p:sldId id="350" r:id="rId5"/>
    <p:sldId id="340" r:id="rId6"/>
    <p:sldId id="341" r:id="rId7"/>
    <p:sldId id="343" r:id="rId8"/>
    <p:sldId id="313" r:id="rId9"/>
    <p:sldId id="328" r:id="rId10"/>
    <p:sldId id="297" r:id="rId11"/>
    <p:sldId id="291" r:id="rId12"/>
    <p:sldId id="292" r:id="rId13"/>
    <p:sldId id="299" r:id="rId14"/>
    <p:sldId id="352" r:id="rId15"/>
    <p:sldId id="334" r:id="rId16"/>
    <p:sldId id="330" r:id="rId17"/>
    <p:sldId id="348" r:id="rId18"/>
    <p:sldId id="35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1650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7" d="50"/>
        <a:sy n="87" d="50"/>
      </p:scale>
      <p:origin x="0" y="-21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18B3FA-2372-448A-850C-09604F3AC69D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9FEC1D5-E67E-4DB3-8773-91944C5D49D6}">
      <dgm:prSet/>
      <dgm:spPr/>
      <dgm:t>
        <a:bodyPr/>
        <a:lstStyle/>
        <a:p>
          <a:r>
            <a:rPr lang="en-US" dirty="0"/>
            <a:t>Bourbon Street Terrorist Incident on January 1, 2025, has continued to impact NOPD’s approach and coverage of all special events, Mardi Gras 2026, SEAR 1 alert for the second weekend of parades</a:t>
          </a:r>
        </a:p>
      </dgm:t>
    </dgm:pt>
    <dgm:pt modelId="{93EF2BBB-7A42-48F3-85EA-2A1F3D107E21}" type="parTrans" cxnId="{39B1FB22-252B-495B-92C8-61EF1B01AA57}">
      <dgm:prSet/>
      <dgm:spPr/>
      <dgm:t>
        <a:bodyPr/>
        <a:lstStyle/>
        <a:p>
          <a:endParaRPr lang="en-US"/>
        </a:p>
      </dgm:t>
    </dgm:pt>
    <dgm:pt modelId="{69B3249B-1838-4184-9006-9FFD918ED9FE}" type="sibTrans" cxnId="{39B1FB22-252B-495B-92C8-61EF1B01AA57}">
      <dgm:prSet/>
      <dgm:spPr/>
      <dgm:t>
        <a:bodyPr/>
        <a:lstStyle/>
        <a:p>
          <a:endParaRPr lang="en-US"/>
        </a:p>
      </dgm:t>
    </dgm:pt>
    <dgm:pt modelId="{A27964A3-B81C-42A2-B07F-120B9924721F}">
      <dgm:prSet/>
      <dgm:spPr/>
      <dgm:t>
        <a:bodyPr/>
        <a:lstStyle/>
        <a:p>
          <a:r>
            <a:rPr lang="en-US" dirty="0"/>
            <a:t>NOPD has met with stakeholders to determine next steps for FQ barriers, a proposal of 18 permanent barriers for Bourbon Street and Jackson Square was recommended</a:t>
          </a:r>
        </a:p>
      </dgm:t>
    </dgm:pt>
    <dgm:pt modelId="{E8091F5D-E030-4CB0-8F71-E540602BE2DE}" type="parTrans" cxnId="{B105DF86-1FC3-4EB5-B0E4-0C9A524DBA37}">
      <dgm:prSet/>
      <dgm:spPr/>
      <dgm:t>
        <a:bodyPr/>
        <a:lstStyle/>
        <a:p>
          <a:endParaRPr lang="en-US"/>
        </a:p>
      </dgm:t>
    </dgm:pt>
    <dgm:pt modelId="{A166894F-4DD2-4C67-8470-C8F294093C8C}" type="sibTrans" cxnId="{B105DF86-1FC3-4EB5-B0E4-0C9A524DBA37}">
      <dgm:prSet/>
      <dgm:spPr/>
      <dgm:t>
        <a:bodyPr/>
        <a:lstStyle/>
        <a:p>
          <a:endParaRPr lang="en-US"/>
        </a:p>
      </dgm:t>
    </dgm:pt>
    <dgm:pt modelId="{DA9CE6E0-2BCA-4400-A2E3-5FE7CB33D0B9}">
      <dgm:prSet/>
      <dgm:spPr/>
      <dgm:t>
        <a:bodyPr/>
        <a:lstStyle/>
        <a:p>
          <a:r>
            <a:rPr lang="en-US" dirty="0"/>
            <a:t>The use of bond funds are being discussed to begin procurement process </a:t>
          </a:r>
        </a:p>
      </dgm:t>
    </dgm:pt>
    <dgm:pt modelId="{8D48371F-7F18-42D6-ABFB-6FE7567B6AF4}" type="parTrans" cxnId="{4EC1C2BB-8122-4128-849D-08C4C1304F88}">
      <dgm:prSet/>
      <dgm:spPr/>
      <dgm:t>
        <a:bodyPr/>
        <a:lstStyle/>
        <a:p>
          <a:endParaRPr lang="en-US"/>
        </a:p>
      </dgm:t>
    </dgm:pt>
    <dgm:pt modelId="{55C23C58-886B-4C45-8D62-57199212542B}" type="sibTrans" cxnId="{4EC1C2BB-8122-4128-849D-08C4C1304F88}">
      <dgm:prSet/>
      <dgm:spPr/>
      <dgm:t>
        <a:bodyPr/>
        <a:lstStyle/>
        <a:p>
          <a:endParaRPr lang="en-US"/>
        </a:p>
      </dgm:t>
    </dgm:pt>
    <dgm:pt modelId="{B2C158B8-6C32-4375-8825-9DBE09D6A816}" type="pres">
      <dgm:prSet presAssocID="{A918B3FA-2372-448A-850C-09604F3AC69D}" presName="linear" presStyleCnt="0">
        <dgm:presLayoutVars>
          <dgm:animLvl val="lvl"/>
          <dgm:resizeHandles val="exact"/>
        </dgm:presLayoutVars>
      </dgm:prSet>
      <dgm:spPr/>
    </dgm:pt>
    <dgm:pt modelId="{A4FC109D-8583-4DC1-AB28-B3B0EC3BEEB1}" type="pres">
      <dgm:prSet presAssocID="{69FEC1D5-E67E-4DB3-8773-91944C5D49D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B6D5AB6C-0E4B-4DDA-A80D-83A6AB08DFBC}" type="pres">
      <dgm:prSet presAssocID="{69B3249B-1838-4184-9006-9FFD918ED9FE}" presName="spacer" presStyleCnt="0"/>
      <dgm:spPr/>
    </dgm:pt>
    <dgm:pt modelId="{B63C6CCD-AE1A-49F7-9971-55F20C6FC093}" type="pres">
      <dgm:prSet presAssocID="{A27964A3-B81C-42A2-B07F-120B9924721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932219C-AD3F-4921-933F-F2DFF0B59630}" type="pres">
      <dgm:prSet presAssocID="{A166894F-4DD2-4C67-8470-C8F294093C8C}" presName="spacer" presStyleCnt="0"/>
      <dgm:spPr/>
    </dgm:pt>
    <dgm:pt modelId="{C96DD7D2-4EA6-487A-ACBA-55FFF3A507A7}" type="pres">
      <dgm:prSet presAssocID="{DA9CE6E0-2BCA-4400-A2E3-5FE7CB33D0B9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39B1FB22-252B-495B-92C8-61EF1B01AA57}" srcId="{A918B3FA-2372-448A-850C-09604F3AC69D}" destId="{69FEC1D5-E67E-4DB3-8773-91944C5D49D6}" srcOrd="0" destOrd="0" parTransId="{93EF2BBB-7A42-48F3-85EA-2A1F3D107E21}" sibTransId="{69B3249B-1838-4184-9006-9FFD918ED9FE}"/>
    <dgm:cxn modelId="{3546AB30-336C-4BD6-9CE2-68FF2DC020A7}" type="presOf" srcId="{A918B3FA-2372-448A-850C-09604F3AC69D}" destId="{B2C158B8-6C32-4375-8825-9DBE09D6A816}" srcOrd="0" destOrd="0" presId="urn:microsoft.com/office/officeart/2005/8/layout/vList2"/>
    <dgm:cxn modelId="{45796D46-10A2-45BB-A691-ABA1C40C7BDD}" type="presOf" srcId="{DA9CE6E0-2BCA-4400-A2E3-5FE7CB33D0B9}" destId="{C96DD7D2-4EA6-487A-ACBA-55FFF3A507A7}" srcOrd="0" destOrd="0" presId="urn:microsoft.com/office/officeart/2005/8/layout/vList2"/>
    <dgm:cxn modelId="{B105DF86-1FC3-4EB5-B0E4-0C9A524DBA37}" srcId="{A918B3FA-2372-448A-850C-09604F3AC69D}" destId="{A27964A3-B81C-42A2-B07F-120B9924721F}" srcOrd="1" destOrd="0" parTransId="{E8091F5D-E030-4CB0-8F71-E540602BE2DE}" sibTransId="{A166894F-4DD2-4C67-8470-C8F294093C8C}"/>
    <dgm:cxn modelId="{4EC1C2BB-8122-4128-849D-08C4C1304F88}" srcId="{A918B3FA-2372-448A-850C-09604F3AC69D}" destId="{DA9CE6E0-2BCA-4400-A2E3-5FE7CB33D0B9}" srcOrd="2" destOrd="0" parTransId="{8D48371F-7F18-42D6-ABFB-6FE7567B6AF4}" sibTransId="{55C23C58-886B-4C45-8D62-57199212542B}"/>
    <dgm:cxn modelId="{BBB5D8BF-9983-4D23-98E0-5AB75E01D06F}" type="presOf" srcId="{69FEC1D5-E67E-4DB3-8773-91944C5D49D6}" destId="{A4FC109D-8583-4DC1-AB28-B3B0EC3BEEB1}" srcOrd="0" destOrd="0" presId="urn:microsoft.com/office/officeart/2005/8/layout/vList2"/>
    <dgm:cxn modelId="{062590DF-0C1D-4773-8F5F-B25B2C986531}" type="presOf" srcId="{A27964A3-B81C-42A2-B07F-120B9924721F}" destId="{B63C6CCD-AE1A-49F7-9971-55F20C6FC093}" srcOrd="0" destOrd="0" presId="urn:microsoft.com/office/officeart/2005/8/layout/vList2"/>
    <dgm:cxn modelId="{1A033FE0-7638-47DF-AC74-ABB6CDCA1D2A}" type="presParOf" srcId="{B2C158B8-6C32-4375-8825-9DBE09D6A816}" destId="{A4FC109D-8583-4DC1-AB28-B3B0EC3BEEB1}" srcOrd="0" destOrd="0" presId="urn:microsoft.com/office/officeart/2005/8/layout/vList2"/>
    <dgm:cxn modelId="{62A9246E-6934-4C8E-A47E-5FE50DBA2960}" type="presParOf" srcId="{B2C158B8-6C32-4375-8825-9DBE09D6A816}" destId="{B6D5AB6C-0E4B-4DDA-A80D-83A6AB08DFBC}" srcOrd="1" destOrd="0" presId="urn:microsoft.com/office/officeart/2005/8/layout/vList2"/>
    <dgm:cxn modelId="{A79D36B2-D4BC-45A2-8827-54A1ADC48CF2}" type="presParOf" srcId="{B2C158B8-6C32-4375-8825-9DBE09D6A816}" destId="{B63C6CCD-AE1A-49F7-9971-55F20C6FC093}" srcOrd="2" destOrd="0" presId="urn:microsoft.com/office/officeart/2005/8/layout/vList2"/>
    <dgm:cxn modelId="{7AF69C4B-D5D4-4CA6-8E8A-514E0347C6AE}" type="presParOf" srcId="{B2C158B8-6C32-4375-8825-9DBE09D6A816}" destId="{0932219C-AD3F-4921-933F-F2DFF0B59630}" srcOrd="3" destOrd="0" presId="urn:microsoft.com/office/officeart/2005/8/layout/vList2"/>
    <dgm:cxn modelId="{BD85B65E-727F-4909-9C64-CB9353AFA03C}" type="presParOf" srcId="{B2C158B8-6C32-4375-8825-9DBE09D6A816}" destId="{C96DD7D2-4EA6-487A-ACBA-55FFF3A507A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53D0BC3-7D5D-43F6-94E5-EB6EF00FCE17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9403C26-6E7A-44E5-8628-27B4AA3BCE02}">
      <dgm:prSet/>
      <dgm:spPr/>
      <dgm:t>
        <a:bodyPr/>
        <a:lstStyle/>
        <a:p>
          <a:r>
            <a:rPr lang="en-US" dirty="0"/>
            <a:t>DPW employees have been vetted 77 of the 88 are          eligible for transfer to NOPD</a:t>
          </a:r>
        </a:p>
      </dgm:t>
    </dgm:pt>
    <dgm:pt modelId="{C475C8EA-3390-4EB2-89D5-F675EFF1672D}" type="parTrans" cxnId="{E46C6CC3-21F9-44ED-96E0-DAE3764DFD15}">
      <dgm:prSet/>
      <dgm:spPr/>
      <dgm:t>
        <a:bodyPr/>
        <a:lstStyle/>
        <a:p>
          <a:endParaRPr lang="en-US"/>
        </a:p>
      </dgm:t>
    </dgm:pt>
    <dgm:pt modelId="{AA1E49E2-4C20-4E4F-885C-AFBE87930188}" type="sibTrans" cxnId="{E46C6CC3-21F9-44ED-96E0-DAE3764DFD15}">
      <dgm:prSet/>
      <dgm:spPr/>
      <dgm:t>
        <a:bodyPr/>
        <a:lstStyle/>
        <a:p>
          <a:endParaRPr lang="en-US"/>
        </a:p>
      </dgm:t>
    </dgm:pt>
    <dgm:pt modelId="{83543E2A-86BD-4BA5-9609-8E48AF234B8C}">
      <dgm:prSet/>
      <dgm:spPr/>
      <dgm:t>
        <a:bodyPr/>
        <a:lstStyle/>
        <a:p>
          <a:r>
            <a:rPr lang="en-US" dirty="0"/>
            <a:t>Ordinance request to transfer scheduled April/May</a:t>
          </a:r>
        </a:p>
      </dgm:t>
    </dgm:pt>
    <dgm:pt modelId="{0CEA7F37-7BD9-4DD5-A2ED-591D27AD8492}" type="parTrans" cxnId="{E67B7BAF-D249-45E5-A016-C00725C45322}">
      <dgm:prSet/>
      <dgm:spPr/>
      <dgm:t>
        <a:bodyPr/>
        <a:lstStyle/>
        <a:p>
          <a:endParaRPr lang="en-US"/>
        </a:p>
      </dgm:t>
    </dgm:pt>
    <dgm:pt modelId="{B160390A-35C0-4726-A2A0-0E93CA2BFAF1}" type="sibTrans" cxnId="{E67B7BAF-D249-45E5-A016-C00725C45322}">
      <dgm:prSet/>
      <dgm:spPr/>
      <dgm:t>
        <a:bodyPr/>
        <a:lstStyle/>
        <a:p>
          <a:endParaRPr lang="en-US"/>
        </a:p>
      </dgm:t>
    </dgm:pt>
    <dgm:pt modelId="{0C4A2AC5-89F4-4E16-9B99-65D44CAE1784}">
      <dgm:prSet/>
      <dgm:spPr/>
      <dgm:t>
        <a:bodyPr/>
        <a:lstStyle/>
        <a:p>
          <a:r>
            <a:rPr lang="en-US" dirty="0"/>
            <a:t>Anticipate official transfer May 2026</a:t>
          </a:r>
        </a:p>
      </dgm:t>
    </dgm:pt>
    <dgm:pt modelId="{9F10C059-321B-450F-8B03-D090C4B00111}" type="parTrans" cxnId="{3FED6EBA-4B5B-41D5-9F5A-A294D1F788CC}">
      <dgm:prSet/>
      <dgm:spPr/>
      <dgm:t>
        <a:bodyPr/>
        <a:lstStyle/>
        <a:p>
          <a:endParaRPr lang="en-US"/>
        </a:p>
      </dgm:t>
    </dgm:pt>
    <dgm:pt modelId="{2E51D66E-5726-40E4-AEB7-D9CA475B65A0}" type="sibTrans" cxnId="{3FED6EBA-4B5B-41D5-9F5A-A294D1F788CC}">
      <dgm:prSet/>
      <dgm:spPr/>
      <dgm:t>
        <a:bodyPr/>
        <a:lstStyle/>
        <a:p>
          <a:endParaRPr lang="en-US"/>
        </a:p>
      </dgm:t>
    </dgm:pt>
    <dgm:pt modelId="{F1CF87E9-0722-4997-90D5-20A84FAFAE97}" type="pres">
      <dgm:prSet presAssocID="{553D0BC3-7D5D-43F6-94E5-EB6EF00FCE17}" presName="linear" presStyleCnt="0">
        <dgm:presLayoutVars>
          <dgm:animLvl val="lvl"/>
          <dgm:resizeHandles val="exact"/>
        </dgm:presLayoutVars>
      </dgm:prSet>
      <dgm:spPr/>
    </dgm:pt>
    <dgm:pt modelId="{B9ABC03C-2C49-4AD2-8576-6A26283E492E}" type="pres">
      <dgm:prSet presAssocID="{C9403C26-6E7A-44E5-8628-27B4AA3BCE0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FDC745B-ED67-40B0-9D2E-FAD3E84AD57E}" type="pres">
      <dgm:prSet presAssocID="{AA1E49E2-4C20-4E4F-885C-AFBE87930188}" presName="spacer" presStyleCnt="0"/>
      <dgm:spPr/>
    </dgm:pt>
    <dgm:pt modelId="{3C57B5FF-C0B5-43CE-9F9F-646B3668837E}" type="pres">
      <dgm:prSet presAssocID="{83543E2A-86BD-4BA5-9609-8E48AF234B8C}" presName="parentText" presStyleLbl="node1" presStyleIdx="1" presStyleCnt="3" custLinFactNeighborX="505" custLinFactNeighborY="29427">
        <dgm:presLayoutVars>
          <dgm:chMax val="0"/>
          <dgm:bulletEnabled val="1"/>
        </dgm:presLayoutVars>
      </dgm:prSet>
      <dgm:spPr/>
    </dgm:pt>
    <dgm:pt modelId="{5C81418A-2559-47E3-85C0-0352E4F0BD2E}" type="pres">
      <dgm:prSet presAssocID="{B160390A-35C0-4726-A2A0-0E93CA2BFAF1}" presName="spacer" presStyleCnt="0"/>
      <dgm:spPr/>
    </dgm:pt>
    <dgm:pt modelId="{68B1B90C-F187-460E-A879-12002D3A0654}" type="pres">
      <dgm:prSet presAssocID="{0C4A2AC5-89F4-4E16-9B99-65D44CAE1784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D8610539-DAF7-4D63-91A8-A1E576AB1C58}" type="presOf" srcId="{83543E2A-86BD-4BA5-9609-8E48AF234B8C}" destId="{3C57B5FF-C0B5-43CE-9F9F-646B3668837E}" srcOrd="0" destOrd="0" presId="urn:microsoft.com/office/officeart/2005/8/layout/vList2"/>
    <dgm:cxn modelId="{E049F67F-C0AF-4265-9694-D32132123FAF}" type="presOf" srcId="{553D0BC3-7D5D-43F6-94E5-EB6EF00FCE17}" destId="{F1CF87E9-0722-4997-90D5-20A84FAFAE97}" srcOrd="0" destOrd="0" presId="urn:microsoft.com/office/officeart/2005/8/layout/vList2"/>
    <dgm:cxn modelId="{7CA02499-BC38-44F9-9861-65ABD30D5343}" type="presOf" srcId="{0C4A2AC5-89F4-4E16-9B99-65D44CAE1784}" destId="{68B1B90C-F187-460E-A879-12002D3A0654}" srcOrd="0" destOrd="0" presId="urn:microsoft.com/office/officeart/2005/8/layout/vList2"/>
    <dgm:cxn modelId="{6411DCAA-BF7B-46D2-8067-9DF2B118C824}" type="presOf" srcId="{C9403C26-6E7A-44E5-8628-27B4AA3BCE02}" destId="{B9ABC03C-2C49-4AD2-8576-6A26283E492E}" srcOrd="0" destOrd="0" presId="urn:microsoft.com/office/officeart/2005/8/layout/vList2"/>
    <dgm:cxn modelId="{E67B7BAF-D249-45E5-A016-C00725C45322}" srcId="{553D0BC3-7D5D-43F6-94E5-EB6EF00FCE17}" destId="{83543E2A-86BD-4BA5-9609-8E48AF234B8C}" srcOrd="1" destOrd="0" parTransId="{0CEA7F37-7BD9-4DD5-A2ED-591D27AD8492}" sibTransId="{B160390A-35C0-4726-A2A0-0E93CA2BFAF1}"/>
    <dgm:cxn modelId="{3FED6EBA-4B5B-41D5-9F5A-A294D1F788CC}" srcId="{553D0BC3-7D5D-43F6-94E5-EB6EF00FCE17}" destId="{0C4A2AC5-89F4-4E16-9B99-65D44CAE1784}" srcOrd="2" destOrd="0" parTransId="{9F10C059-321B-450F-8B03-D090C4B00111}" sibTransId="{2E51D66E-5726-40E4-AEB7-D9CA475B65A0}"/>
    <dgm:cxn modelId="{E46C6CC3-21F9-44ED-96E0-DAE3764DFD15}" srcId="{553D0BC3-7D5D-43F6-94E5-EB6EF00FCE17}" destId="{C9403C26-6E7A-44E5-8628-27B4AA3BCE02}" srcOrd="0" destOrd="0" parTransId="{C475C8EA-3390-4EB2-89D5-F675EFF1672D}" sibTransId="{AA1E49E2-4C20-4E4F-885C-AFBE87930188}"/>
    <dgm:cxn modelId="{8B6F2869-EA47-4890-8743-1B7B27C78B99}" type="presParOf" srcId="{F1CF87E9-0722-4997-90D5-20A84FAFAE97}" destId="{B9ABC03C-2C49-4AD2-8576-6A26283E492E}" srcOrd="0" destOrd="0" presId="urn:microsoft.com/office/officeart/2005/8/layout/vList2"/>
    <dgm:cxn modelId="{9BA4D668-2362-44CB-94EB-8285CB58C3E1}" type="presParOf" srcId="{F1CF87E9-0722-4997-90D5-20A84FAFAE97}" destId="{4FDC745B-ED67-40B0-9D2E-FAD3E84AD57E}" srcOrd="1" destOrd="0" presId="urn:microsoft.com/office/officeart/2005/8/layout/vList2"/>
    <dgm:cxn modelId="{C432A4C4-07C2-46D6-B1C8-20A3A13E7317}" type="presParOf" srcId="{F1CF87E9-0722-4997-90D5-20A84FAFAE97}" destId="{3C57B5FF-C0B5-43CE-9F9F-646B3668837E}" srcOrd="2" destOrd="0" presId="urn:microsoft.com/office/officeart/2005/8/layout/vList2"/>
    <dgm:cxn modelId="{2A5D53A1-5369-4605-84B5-03A442005C64}" type="presParOf" srcId="{F1CF87E9-0722-4997-90D5-20A84FAFAE97}" destId="{5C81418A-2559-47E3-85C0-0352E4F0BD2E}" srcOrd="3" destOrd="0" presId="urn:microsoft.com/office/officeart/2005/8/layout/vList2"/>
    <dgm:cxn modelId="{8C630856-50A6-48F5-A5D8-57004E5707F9}" type="presParOf" srcId="{F1CF87E9-0722-4997-90D5-20A84FAFAE97}" destId="{68B1B90C-F187-460E-A879-12002D3A0654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47DAE36-D2A0-4FDE-9DB5-3B692C402F5A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BF50651-45C6-47DB-B0C4-CFB390966BFE}">
      <dgm:prSet/>
      <dgm:spPr/>
      <dgm:t>
        <a:bodyPr/>
        <a:lstStyle/>
        <a:p>
          <a:r>
            <a:rPr lang="en-US" dirty="0"/>
            <a:t>IT &amp; Sex Offenders only operations at 715 S Broad-plans to move to Perdido Street (Old VA Building) </a:t>
          </a:r>
        </a:p>
        <a:p>
          <a:r>
            <a:rPr lang="en-US" i="1" dirty="0"/>
            <a:t>April/May 2026</a:t>
          </a:r>
          <a:endParaRPr lang="en-US" dirty="0"/>
        </a:p>
      </dgm:t>
    </dgm:pt>
    <dgm:pt modelId="{EF1F9DBF-9B7F-44E6-ABE4-80FDF58C3C31}" type="parTrans" cxnId="{45D7278D-2AD8-4BFB-BF21-A520B520C7B1}">
      <dgm:prSet/>
      <dgm:spPr/>
      <dgm:t>
        <a:bodyPr/>
        <a:lstStyle/>
        <a:p>
          <a:endParaRPr lang="en-US"/>
        </a:p>
      </dgm:t>
    </dgm:pt>
    <dgm:pt modelId="{62835E6D-77B7-41D1-90F4-736EFFA09B35}" type="sibTrans" cxnId="{45D7278D-2AD8-4BFB-BF21-A520B520C7B1}">
      <dgm:prSet/>
      <dgm:spPr/>
      <dgm:t>
        <a:bodyPr/>
        <a:lstStyle/>
        <a:p>
          <a:endParaRPr lang="en-US"/>
        </a:p>
      </dgm:t>
    </dgm:pt>
    <dgm:pt modelId="{8A98B36B-5891-420B-9CF1-8FA3B22BA150}">
      <dgm:prSet/>
      <dgm:spPr/>
      <dgm:t>
        <a:bodyPr/>
        <a:lstStyle/>
        <a:p>
          <a:r>
            <a:rPr lang="en-US" dirty="0"/>
            <a:t>Crime Lab 4</a:t>
          </a:r>
          <a:r>
            <a:rPr lang="en-US" baseline="30000" dirty="0"/>
            <a:t>th</a:t>
          </a:r>
          <a:r>
            <a:rPr lang="en-US" dirty="0"/>
            <a:t> Floor Renovation for DNA requested in recent 2026 Capital Budget Hearing</a:t>
          </a:r>
        </a:p>
        <a:p>
          <a:r>
            <a:rPr lang="en-US" dirty="0"/>
            <a:t> (must happen to ensure accreditation)</a:t>
          </a:r>
        </a:p>
      </dgm:t>
    </dgm:pt>
    <dgm:pt modelId="{4FED7292-7E7E-4CCC-B38D-7F0B3AF847C9}" type="parTrans" cxnId="{D9897D4E-89AD-446A-8F05-A853B03D9A4F}">
      <dgm:prSet/>
      <dgm:spPr/>
      <dgm:t>
        <a:bodyPr/>
        <a:lstStyle/>
        <a:p>
          <a:endParaRPr lang="en-US"/>
        </a:p>
      </dgm:t>
    </dgm:pt>
    <dgm:pt modelId="{D3504791-2403-4440-8280-210C431005EC}" type="sibTrans" cxnId="{D9897D4E-89AD-446A-8F05-A853B03D9A4F}">
      <dgm:prSet/>
      <dgm:spPr/>
      <dgm:t>
        <a:bodyPr/>
        <a:lstStyle/>
        <a:p>
          <a:endParaRPr lang="en-US"/>
        </a:p>
      </dgm:t>
    </dgm:pt>
    <dgm:pt modelId="{89F37F03-55B2-4B3B-9660-75AB8271B908}">
      <dgm:prSet/>
      <dgm:spPr/>
      <dgm:t>
        <a:bodyPr/>
        <a:lstStyle/>
        <a:p>
          <a:r>
            <a:rPr lang="en-US" dirty="0"/>
            <a:t>HVAC issues are improving </a:t>
          </a:r>
        </a:p>
      </dgm:t>
    </dgm:pt>
    <dgm:pt modelId="{24A12BCD-7CE2-4E32-B796-6B92CB045D54}" type="parTrans" cxnId="{A0A174D0-1EA5-4889-9ABE-4999409C82CA}">
      <dgm:prSet/>
      <dgm:spPr/>
      <dgm:t>
        <a:bodyPr/>
        <a:lstStyle/>
        <a:p>
          <a:endParaRPr lang="en-US"/>
        </a:p>
      </dgm:t>
    </dgm:pt>
    <dgm:pt modelId="{854F89A4-3ACA-448E-A1C3-006FCD3D4200}" type="sibTrans" cxnId="{A0A174D0-1EA5-4889-9ABE-4999409C82CA}">
      <dgm:prSet/>
      <dgm:spPr/>
      <dgm:t>
        <a:bodyPr/>
        <a:lstStyle/>
        <a:p>
          <a:endParaRPr lang="en-US"/>
        </a:p>
      </dgm:t>
    </dgm:pt>
    <dgm:pt modelId="{A6B1CCE7-AED6-4A79-AE4E-CC99BFE045FE}">
      <dgm:prSet/>
      <dgm:spPr/>
      <dgm:t>
        <a:bodyPr/>
        <a:lstStyle/>
        <a:p>
          <a:r>
            <a:rPr lang="en-US" dirty="0"/>
            <a:t>6</a:t>
          </a:r>
          <a:r>
            <a:rPr lang="en-US" baseline="30000" dirty="0"/>
            <a:t>th</a:t>
          </a:r>
          <a:r>
            <a:rPr lang="en-US" dirty="0"/>
            <a:t> District- A/C fully operational </a:t>
          </a:r>
        </a:p>
      </dgm:t>
    </dgm:pt>
    <dgm:pt modelId="{B75901F3-F225-4C45-AEDB-3DC011366A2C}" type="parTrans" cxnId="{3E85C49E-7967-4EFB-8F73-B836FA3196E6}">
      <dgm:prSet/>
      <dgm:spPr/>
      <dgm:t>
        <a:bodyPr/>
        <a:lstStyle/>
        <a:p>
          <a:endParaRPr lang="en-US"/>
        </a:p>
      </dgm:t>
    </dgm:pt>
    <dgm:pt modelId="{DB33A9F9-4C50-4152-BA4D-722AB7F32219}" type="sibTrans" cxnId="{3E85C49E-7967-4EFB-8F73-B836FA3196E6}">
      <dgm:prSet/>
      <dgm:spPr/>
      <dgm:t>
        <a:bodyPr/>
        <a:lstStyle/>
        <a:p>
          <a:endParaRPr lang="en-US"/>
        </a:p>
      </dgm:t>
    </dgm:pt>
    <dgm:pt modelId="{860CB927-373C-4BE6-8E40-48A26C0D32B4}">
      <dgm:prSet/>
      <dgm:spPr/>
      <dgm:t>
        <a:bodyPr/>
        <a:lstStyle/>
        <a:p>
          <a:r>
            <a:rPr lang="en-US" dirty="0"/>
            <a:t>3</a:t>
          </a:r>
          <a:r>
            <a:rPr lang="en-US" baseline="30000" dirty="0"/>
            <a:t>rd</a:t>
          </a:r>
          <a:r>
            <a:rPr lang="en-US" dirty="0"/>
            <a:t> District- Rental a/c, new unit on order</a:t>
          </a:r>
        </a:p>
      </dgm:t>
    </dgm:pt>
    <dgm:pt modelId="{7564A98E-5992-4889-A6CD-C315D243E436}" type="parTrans" cxnId="{15021011-8A70-4E80-85BB-3C41A28F225F}">
      <dgm:prSet/>
      <dgm:spPr/>
      <dgm:t>
        <a:bodyPr/>
        <a:lstStyle/>
        <a:p>
          <a:endParaRPr lang="en-US"/>
        </a:p>
      </dgm:t>
    </dgm:pt>
    <dgm:pt modelId="{741D367A-AD0B-4C83-BF32-F3FFD9610169}" type="sibTrans" cxnId="{15021011-8A70-4E80-85BB-3C41A28F225F}">
      <dgm:prSet/>
      <dgm:spPr/>
      <dgm:t>
        <a:bodyPr/>
        <a:lstStyle/>
        <a:p>
          <a:endParaRPr lang="en-US"/>
        </a:p>
      </dgm:t>
    </dgm:pt>
    <dgm:pt modelId="{0E83917A-0098-40F9-A8AC-99F8D946A913}">
      <dgm:prSet/>
      <dgm:spPr/>
      <dgm:t>
        <a:bodyPr/>
        <a:lstStyle/>
        <a:p>
          <a:r>
            <a:rPr lang="en-US" dirty="0"/>
            <a:t>7</a:t>
          </a:r>
          <a:r>
            <a:rPr lang="en-US" baseline="30000" dirty="0"/>
            <a:t>th</a:t>
          </a:r>
          <a:r>
            <a:rPr lang="en-US" dirty="0"/>
            <a:t> District- A/C fully operational</a:t>
          </a:r>
        </a:p>
      </dgm:t>
    </dgm:pt>
    <dgm:pt modelId="{398AEC2D-8F7E-4830-858F-F4B267958B58}" type="parTrans" cxnId="{69541CA6-7DD4-4946-A914-898B617CEC0F}">
      <dgm:prSet/>
      <dgm:spPr/>
      <dgm:t>
        <a:bodyPr/>
        <a:lstStyle/>
        <a:p>
          <a:endParaRPr lang="en-US"/>
        </a:p>
      </dgm:t>
    </dgm:pt>
    <dgm:pt modelId="{EAB9050E-9AD3-44E4-BF21-95493A020CE9}" type="sibTrans" cxnId="{69541CA6-7DD4-4946-A914-898B617CEC0F}">
      <dgm:prSet/>
      <dgm:spPr/>
      <dgm:t>
        <a:bodyPr/>
        <a:lstStyle/>
        <a:p>
          <a:endParaRPr lang="en-US"/>
        </a:p>
      </dgm:t>
    </dgm:pt>
    <dgm:pt modelId="{8069C969-CF78-4462-A2D6-33789CD49D26}">
      <dgm:prSet/>
      <dgm:spPr/>
      <dgm:t>
        <a:bodyPr/>
        <a:lstStyle/>
        <a:p>
          <a:r>
            <a:rPr lang="en-US" dirty="0"/>
            <a:t>Academy – 50% operational, new compressor and coils needed</a:t>
          </a:r>
        </a:p>
      </dgm:t>
    </dgm:pt>
    <dgm:pt modelId="{0A121BCD-5B69-409C-89D9-08CF25C94227}" type="parTrans" cxnId="{F373CE54-551D-4F14-85FD-34116FA7D3FE}">
      <dgm:prSet/>
      <dgm:spPr/>
      <dgm:t>
        <a:bodyPr/>
        <a:lstStyle/>
        <a:p>
          <a:endParaRPr lang="en-US"/>
        </a:p>
      </dgm:t>
    </dgm:pt>
    <dgm:pt modelId="{841C55B3-4A3A-4733-969E-BB01AC132D0F}" type="sibTrans" cxnId="{F373CE54-551D-4F14-85FD-34116FA7D3FE}">
      <dgm:prSet/>
      <dgm:spPr/>
      <dgm:t>
        <a:bodyPr/>
        <a:lstStyle/>
        <a:p>
          <a:endParaRPr lang="en-US"/>
        </a:p>
      </dgm:t>
    </dgm:pt>
    <dgm:pt modelId="{4BC1C35F-AE61-44AE-9C37-B8281BE58044}">
      <dgm:prSet/>
      <dgm:spPr/>
      <dgm:t>
        <a:bodyPr/>
        <a:lstStyle/>
        <a:p>
          <a:r>
            <a:rPr lang="en-US" dirty="0"/>
            <a:t>CE&amp;P- A/C fully operational   </a:t>
          </a:r>
        </a:p>
      </dgm:t>
    </dgm:pt>
    <dgm:pt modelId="{9D6D8832-A829-43CA-88DE-3B205BE1C992}" type="parTrans" cxnId="{0E49EA60-1FDB-451F-9C0C-A370D2E4E03B}">
      <dgm:prSet/>
      <dgm:spPr/>
      <dgm:t>
        <a:bodyPr/>
        <a:lstStyle/>
        <a:p>
          <a:endParaRPr lang="en-US"/>
        </a:p>
      </dgm:t>
    </dgm:pt>
    <dgm:pt modelId="{63276E59-4204-4268-BA15-89AFDDAC4B9A}" type="sibTrans" cxnId="{0E49EA60-1FDB-451F-9C0C-A370D2E4E03B}">
      <dgm:prSet/>
      <dgm:spPr/>
      <dgm:t>
        <a:bodyPr/>
        <a:lstStyle/>
        <a:p>
          <a:endParaRPr lang="en-US"/>
        </a:p>
      </dgm:t>
    </dgm:pt>
    <dgm:pt modelId="{08F06C4B-D5C1-4E8E-8496-8CFDFC7423F2}">
      <dgm:prSet/>
      <dgm:spPr/>
      <dgm:t>
        <a:bodyPr/>
        <a:lstStyle/>
        <a:p>
          <a:r>
            <a:rPr lang="en-US" dirty="0"/>
            <a:t>Crime Lab- Temporary unit installed, original 2 new chiller had 4 factory defects, DPM in process of replacing warranty expired</a:t>
          </a:r>
        </a:p>
      </dgm:t>
    </dgm:pt>
    <dgm:pt modelId="{C0A943AB-AA82-4AD4-9910-E756C311FF1B}" type="parTrans" cxnId="{3DE73B71-392F-4AF4-8C59-A7B97A7FFED1}">
      <dgm:prSet/>
      <dgm:spPr/>
      <dgm:t>
        <a:bodyPr/>
        <a:lstStyle/>
        <a:p>
          <a:endParaRPr lang="en-US"/>
        </a:p>
      </dgm:t>
    </dgm:pt>
    <dgm:pt modelId="{C9EF49FD-6F63-4435-899E-7A7A08B71ABA}" type="sibTrans" cxnId="{3DE73B71-392F-4AF4-8C59-A7B97A7FFED1}">
      <dgm:prSet/>
      <dgm:spPr/>
      <dgm:t>
        <a:bodyPr/>
        <a:lstStyle/>
        <a:p>
          <a:endParaRPr lang="en-US"/>
        </a:p>
      </dgm:t>
    </dgm:pt>
    <dgm:pt modelId="{7AE4318A-CE30-4B12-A6E0-0737D7B27E55}" type="pres">
      <dgm:prSet presAssocID="{F47DAE36-D2A0-4FDE-9DB5-3B692C402F5A}" presName="linear" presStyleCnt="0">
        <dgm:presLayoutVars>
          <dgm:animLvl val="lvl"/>
          <dgm:resizeHandles val="exact"/>
        </dgm:presLayoutVars>
      </dgm:prSet>
      <dgm:spPr/>
    </dgm:pt>
    <dgm:pt modelId="{0EC3858F-075D-4C5E-A90C-982511E730E9}" type="pres">
      <dgm:prSet presAssocID="{EBF50651-45C6-47DB-B0C4-CFB390966BFE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4E629FCC-3D87-4374-A35E-75289B0A77CD}" type="pres">
      <dgm:prSet presAssocID="{62835E6D-77B7-41D1-90F4-736EFFA09B35}" presName="spacer" presStyleCnt="0"/>
      <dgm:spPr/>
    </dgm:pt>
    <dgm:pt modelId="{5B4CB833-A84C-4924-A71B-672FFEB01FB1}" type="pres">
      <dgm:prSet presAssocID="{8A98B36B-5891-420B-9CF1-8FA3B22BA150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656A85B5-1CF1-4B07-A35C-B966DAA813AF}" type="pres">
      <dgm:prSet presAssocID="{8A98B36B-5891-420B-9CF1-8FA3B22BA150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F331F506-2F6B-45A6-92D8-B73849AB423E}" type="presOf" srcId="{8A98B36B-5891-420B-9CF1-8FA3B22BA150}" destId="{5B4CB833-A84C-4924-A71B-672FFEB01FB1}" srcOrd="0" destOrd="0" presId="urn:microsoft.com/office/officeart/2005/8/layout/vList2"/>
    <dgm:cxn modelId="{B5DF2208-11B6-4BBB-B71B-B071DC5D22DA}" type="presOf" srcId="{8069C969-CF78-4462-A2D6-33789CD49D26}" destId="{656A85B5-1CF1-4B07-A35C-B966DAA813AF}" srcOrd="0" destOrd="4" presId="urn:microsoft.com/office/officeart/2005/8/layout/vList2"/>
    <dgm:cxn modelId="{15021011-8A70-4E80-85BB-3C41A28F225F}" srcId="{89F37F03-55B2-4B3B-9660-75AB8271B908}" destId="{860CB927-373C-4BE6-8E40-48A26C0D32B4}" srcOrd="1" destOrd="0" parTransId="{7564A98E-5992-4889-A6CD-C315D243E436}" sibTransId="{741D367A-AD0B-4C83-BF32-F3FFD9610169}"/>
    <dgm:cxn modelId="{62FD1E2B-EF95-4402-AE27-69A511291ED5}" type="presOf" srcId="{0E83917A-0098-40F9-A8AC-99F8D946A913}" destId="{656A85B5-1CF1-4B07-A35C-B966DAA813AF}" srcOrd="0" destOrd="3" presId="urn:microsoft.com/office/officeart/2005/8/layout/vList2"/>
    <dgm:cxn modelId="{8AD78E2E-E11C-457C-87A8-CD1ED42C6E66}" type="presOf" srcId="{F47DAE36-D2A0-4FDE-9DB5-3B692C402F5A}" destId="{7AE4318A-CE30-4B12-A6E0-0737D7B27E55}" srcOrd="0" destOrd="0" presId="urn:microsoft.com/office/officeart/2005/8/layout/vList2"/>
    <dgm:cxn modelId="{5461855D-DD6A-4748-B076-1EFC8431AEA5}" type="presOf" srcId="{EBF50651-45C6-47DB-B0C4-CFB390966BFE}" destId="{0EC3858F-075D-4C5E-A90C-982511E730E9}" srcOrd="0" destOrd="0" presId="urn:microsoft.com/office/officeart/2005/8/layout/vList2"/>
    <dgm:cxn modelId="{0E49EA60-1FDB-451F-9C0C-A370D2E4E03B}" srcId="{89F37F03-55B2-4B3B-9660-75AB8271B908}" destId="{4BC1C35F-AE61-44AE-9C37-B8281BE58044}" srcOrd="4" destOrd="0" parTransId="{9D6D8832-A829-43CA-88DE-3B205BE1C992}" sibTransId="{63276E59-4204-4268-BA15-89AFDDAC4B9A}"/>
    <dgm:cxn modelId="{D9897D4E-89AD-446A-8F05-A853B03D9A4F}" srcId="{F47DAE36-D2A0-4FDE-9DB5-3B692C402F5A}" destId="{8A98B36B-5891-420B-9CF1-8FA3B22BA150}" srcOrd="1" destOrd="0" parTransId="{4FED7292-7E7E-4CCC-B38D-7F0B3AF847C9}" sibTransId="{D3504791-2403-4440-8280-210C431005EC}"/>
    <dgm:cxn modelId="{3DE73B71-392F-4AF4-8C59-A7B97A7FFED1}" srcId="{89F37F03-55B2-4B3B-9660-75AB8271B908}" destId="{08F06C4B-D5C1-4E8E-8496-8CFDFC7423F2}" srcOrd="5" destOrd="0" parTransId="{C0A943AB-AA82-4AD4-9910-E756C311FF1B}" sibTransId="{C9EF49FD-6F63-4435-899E-7A7A08B71ABA}"/>
    <dgm:cxn modelId="{F373CE54-551D-4F14-85FD-34116FA7D3FE}" srcId="{89F37F03-55B2-4B3B-9660-75AB8271B908}" destId="{8069C969-CF78-4462-A2D6-33789CD49D26}" srcOrd="3" destOrd="0" parTransId="{0A121BCD-5B69-409C-89D9-08CF25C94227}" sibTransId="{841C55B3-4A3A-4733-969E-BB01AC132D0F}"/>
    <dgm:cxn modelId="{8EAAD454-CE23-4421-A418-5D87F5893AB0}" type="presOf" srcId="{89F37F03-55B2-4B3B-9660-75AB8271B908}" destId="{656A85B5-1CF1-4B07-A35C-B966DAA813AF}" srcOrd="0" destOrd="0" presId="urn:microsoft.com/office/officeart/2005/8/layout/vList2"/>
    <dgm:cxn modelId="{77E11655-0A10-42CE-A59A-73D345D01631}" type="presOf" srcId="{860CB927-373C-4BE6-8E40-48A26C0D32B4}" destId="{656A85B5-1CF1-4B07-A35C-B966DAA813AF}" srcOrd="0" destOrd="2" presId="urn:microsoft.com/office/officeart/2005/8/layout/vList2"/>
    <dgm:cxn modelId="{45D7278D-2AD8-4BFB-BF21-A520B520C7B1}" srcId="{F47DAE36-D2A0-4FDE-9DB5-3B692C402F5A}" destId="{EBF50651-45C6-47DB-B0C4-CFB390966BFE}" srcOrd="0" destOrd="0" parTransId="{EF1F9DBF-9B7F-44E6-ABE4-80FDF58C3C31}" sibTransId="{62835E6D-77B7-41D1-90F4-736EFFA09B35}"/>
    <dgm:cxn modelId="{3E85C49E-7967-4EFB-8F73-B836FA3196E6}" srcId="{89F37F03-55B2-4B3B-9660-75AB8271B908}" destId="{A6B1CCE7-AED6-4A79-AE4E-CC99BFE045FE}" srcOrd="0" destOrd="0" parTransId="{B75901F3-F225-4C45-AEDB-3DC011366A2C}" sibTransId="{DB33A9F9-4C50-4152-BA4D-722AB7F32219}"/>
    <dgm:cxn modelId="{69541CA6-7DD4-4946-A914-898B617CEC0F}" srcId="{89F37F03-55B2-4B3B-9660-75AB8271B908}" destId="{0E83917A-0098-40F9-A8AC-99F8D946A913}" srcOrd="2" destOrd="0" parTransId="{398AEC2D-8F7E-4830-858F-F4B267958B58}" sibTransId="{EAB9050E-9AD3-44E4-BF21-95493A020CE9}"/>
    <dgm:cxn modelId="{A0A174D0-1EA5-4889-9ABE-4999409C82CA}" srcId="{8A98B36B-5891-420B-9CF1-8FA3B22BA150}" destId="{89F37F03-55B2-4B3B-9660-75AB8271B908}" srcOrd="0" destOrd="0" parTransId="{24A12BCD-7CE2-4E32-B796-6B92CB045D54}" sibTransId="{854F89A4-3ACA-448E-A1C3-006FCD3D4200}"/>
    <dgm:cxn modelId="{8E1E6CD4-9220-45F9-B235-8762838181B1}" type="presOf" srcId="{4BC1C35F-AE61-44AE-9C37-B8281BE58044}" destId="{656A85B5-1CF1-4B07-A35C-B966DAA813AF}" srcOrd="0" destOrd="5" presId="urn:microsoft.com/office/officeart/2005/8/layout/vList2"/>
    <dgm:cxn modelId="{5FB9C1DB-43BA-4ECA-9AC4-8238F5FDB35B}" type="presOf" srcId="{A6B1CCE7-AED6-4A79-AE4E-CC99BFE045FE}" destId="{656A85B5-1CF1-4B07-A35C-B966DAA813AF}" srcOrd="0" destOrd="1" presId="urn:microsoft.com/office/officeart/2005/8/layout/vList2"/>
    <dgm:cxn modelId="{816052F9-90D8-4990-AB8A-71F95D241C48}" type="presOf" srcId="{08F06C4B-D5C1-4E8E-8496-8CFDFC7423F2}" destId="{656A85B5-1CF1-4B07-A35C-B966DAA813AF}" srcOrd="0" destOrd="6" presId="urn:microsoft.com/office/officeart/2005/8/layout/vList2"/>
    <dgm:cxn modelId="{357475B9-28FC-4D64-ACE4-31F8A293208F}" type="presParOf" srcId="{7AE4318A-CE30-4B12-A6E0-0737D7B27E55}" destId="{0EC3858F-075D-4C5E-A90C-982511E730E9}" srcOrd="0" destOrd="0" presId="urn:microsoft.com/office/officeart/2005/8/layout/vList2"/>
    <dgm:cxn modelId="{19DB3DA3-740B-43EA-A58F-F92AB7D04CCE}" type="presParOf" srcId="{7AE4318A-CE30-4B12-A6E0-0737D7B27E55}" destId="{4E629FCC-3D87-4374-A35E-75289B0A77CD}" srcOrd="1" destOrd="0" presId="urn:microsoft.com/office/officeart/2005/8/layout/vList2"/>
    <dgm:cxn modelId="{4D736F04-602C-4DDA-951D-BCB1CC135A55}" type="presParOf" srcId="{7AE4318A-CE30-4B12-A6E0-0737D7B27E55}" destId="{5B4CB833-A84C-4924-A71B-672FFEB01FB1}" srcOrd="2" destOrd="0" presId="urn:microsoft.com/office/officeart/2005/8/layout/vList2"/>
    <dgm:cxn modelId="{13C28560-9B6B-4900-99A4-83230801706E}" type="presParOf" srcId="{7AE4318A-CE30-4B12-A6E0-0737D7B27E55}" destId="{656A85B5-1CF1-4B07-A35C-B966DAA813AF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FC109D-8583-4DC1-AB28-B3B0EC3BEEB1}">
      <dsp:nvSpPr>
        <dsp:cNvPr id="0" name=""/>
        <dsp:cNvSpPr/>
      </dsp:nvSpPr>
      <dsp:spPr>
        <a:xfrm>
          <a:off x="0" y="134803"/>
          <a:ext cx="5107577" cy="190476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Bourbon Street Terrorist Incident on January 1, 2025, has continued to impact NOPD’s approach and coverage of all special events, Mardi Gras 2026, SEAR 1 alert for the second weekend of parades</a:t>
          </a:r>
        </a:p>
      </dsp:txBody>
      <dsp:txXfrm>
        <a:off x="92983" y="227786"/>
        <a:ext cx="4921611" cy="1718794"/>
      </dsp:txXfrm>
    </dsp:sp>
    <dsp:sp modelId="{B63C6CCD-AE1A-49F7-9971-55F20C6FC093}">
      <dsp:nvSpPr>
        <dsp:cNvPr id="0" name=""/>
        <dsp:cNvSpPr/>
      </dsp:nvSpPr>
      <dsp:spPr>
        <a:xfrm>
          <a:off x="0" y="2102923"/>
          <a:ext cx="5107577" cy="1904760"/>
        </a:xfrm>
        <a:prstGeom prst="roundRect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NOPD has met with stakeholders to determine next steps for FQ barriers, a proposal of 18 permanent barriers for Bourbon Street and Jackson Square was recommended</a:t>
          </a:r>
        </a:p>
      </dsp:txBody>
      <dsp:txXfrm>
        <a:off x="92983" y="2195906"/>
        <a:ext cx="4921611" cy="1718794"/>
      </dsp:txXfrm>
    </dsp:sp>
    <dsp:sp modelId="{C96DD7D2-4EA6-487A-ACBA-55FFF3A507A7}">
      <dsp:nvSpPr>
        <dsp:cNvPr id="0" name=""/>
        <dsp:cNvSpPr/>
      </dsp:nvSpPr>
      <dsp:spPr>
        <a:xfrm>
          <a:off x="0" y="4071043"/>
          <a:ext cx="5107577" cy="1904760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The use of bond funds are being discussed to begin procurement process </a:t>
          </a:r>
        </a:p>
      </dsp:txBody>
      <dsp:txXfrm>
        <a:off x="92983" y="4164026"/>
        <a:ext cx="4921611" cy="17187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ABC03C-2C49-4AD2-8576-6A26283E492E}">
      <dsp:nvSpPr>
        <dsp:cNvPr id="0" name=""/>
        <dsp:cNvSpPr/>
      </dsp:nvSpPr>
      <dsp:spPr>
        <a:xfrm>
          <a:off x="0" y="80644"/>
          <a:ext cx="5000124" cy="170469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DPW employees have been vetted 77 of the 88 are          eligible for transfer to NOPD</a:t>
          </a:r>
        </a:p>
      </dsp:txBody>
      <dsp:txXfrm>
        <a:off x="83216" y="163860"/>
        <a:ext cx="4833692" cy="1538258"/>
      </dsp:txXfrm>
    </dsp:sp>
    <dsp:sp modelId="{3C57B5FF-C0B5-43CE-9F9F-646B3668837E}">
      <dsp:nvSpPr>
        <dsp:cNvPr id="0" name=""/>
        <dsp:cNvSpPr/>
      </dsp:nvSpPr>
      <dsp:spPr>
        <a:xfrm>
          <a:off x="0" y="1900887"/>
          <a:ext cx="5000124" cy="1704690"/>
        </a:xfrm>
        <a:prstGeom prst="roundRect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Ordinance request to transfer scheduled April/May</a:t>
          </a:r>
        </a:p>
      </dsp:txBody>
      <dsp:txXfrm>
        <a:off x="83216" y="1984103"/>
        <a:ext cx="4833692" cy="1538258"/>
      </dsp:txXfrm>
    </dsp:sp>
    <dsp:sp modelId="{68B1B90C-F187-460E-A879-12002D3A0654}">
      <dsp:nvSpPr>
        <dsp:cNvPr id="0" name=""/>
        <dsp:cNvSpPr/>
      </dsp:nvSpPr>
      <dsp:spPr>
        <a:xfrm>
          <a:off x="0" y="3668585"/>
          <a:ext cx="5000124" cy="1704690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Anticipate official transfer May 2026</a:t>
          </a:r>
        </a:p>
      </dsp:txBody>
      <dsp:txXfrm>
        <a:off x="83216" y="3751801"/>
        <a:ext cx="4833692" cy="15382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C3858F-075D-4C5E-A90C-982511E730E9}">
      <dsp:nvSpPr>
        <dsp:cNvPr id="0" name=""/>
        <dsp:cNvSpPr/>
      </dsp:nvSpPr>
      <dsp:spPr>
        <a:xfrm>
          <a:off x="0" y="404907"/>
          <a:ext cx="5098904" cy="111617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IT &amp; Sex Offenders only operations at 715 S Broad-plans to move to Perdido Street (Old VA Building)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i="1" kern="1200" dirty="0"/>
            <a:t>April/May 2026</a:t>
          </a:r>
          <a:endParaRPr lang="en-US" sz="1800" kern="1200" dirty="0"/>
        </a:p>
      </dsp:txBody>
      <dsp:txXfrm>
        <a:off x="54487" y="459394"/>
        <a:ext cx="4989930" cy="1007205"/>
      </dsp:txXfrm>
    </dsp:sp>
    <dsp:sp modelId="{5B4CB833-A84C-4924-A71B-672FFEB01FB1}">
      <dsp:nvSpPr>
        <dsp:cNvPr id="0" name=""/>
        <dsp:cNvSpPr/>
      </dsp:nvSpPr>
      <dsp:spPr>
        <a:xfrm>
          <a:off x="0" y="1572927"/>
          <a:ext cx="5098904" cy="1116179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Crime Lab 4</a:t>
          </a:r>
          <a:r>
            <a:rPr lang="en-US" sz="1800" kern="1200" baseline="30000" dirty="0"/>
            <a:t>th</a:t>
          </a:r>
          <a:r>
            <a:rPr lang="en-US" sz="1800" kern="1200" dirty="0"/>
            <a:t> Floor Renovation for DNA requested in recent 2026 Capital Budget Hearing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 (must happen to ensure accreditation)</a:t>
          </a:r>
        </a:p>
      </dsp:txBody>
      <dsp:txXfrm>
        <a:off x="54487" y="1627414"/>
        <a:ext cx="4989930" cy="1007205"/>
      </dsp:txXfrm>
    </dsp:sp>
    <dsp:sp modelId="{656A85B5-1CF1-4B07-A35C-B966DAA813AF}">
      <dsp:nvSpPr>
        <dsp:cNvPr id="0" name=""/>
        <dsp:cNvSpPr/>
      </dsp:nvSpPr>
      <dsp:spPr>
        <a:xfrm>
          <a:off x="0" y="2689107"/>
          <a:ext cx="5098904" cy="19002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890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/>
            <a:t>HVAC issues are improving 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/>
            <a:t>6</a:t>
          </a:r>
          <a:r>
            <a:rPr lang="en-US" sz="1400" kern="1200" baseline="30000" dirty="0"/>
            <a:t>th</a:t>
          </a:r>
          <a:r>
            <a:rPr lang="en-US" sz="1400" kern="1200" dirty="0"/>
            <a:t> District- A/C fully operational 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/>
            <a:t>3</a:t>
          </a:r>
          <a:r>
            <a:rPr lang="en-US" sz="1400" kern="1200" baseline="30000" dirty="0"/>
            <a:t>rd</a:t>
          </a:r>
          <a:r>
            <a:rPr lang="en-US" sz="1400" kern="1200" dirty="0"/>
            <a:t> District- Rental a/c, new unit on order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/>
            <a:t>7</a:t>
          </a:r>
          <a:r>
            <a:rPr lang="en-US" sz="1400" kern="1200" baseline="30000" dirty="0"/>
            <a:t>th</a:t>
          </a:r>
          <a:r>
            <a:rPr lang="en-US" sz="1400" kern="1200" dirty="0"/>
            <a:t> District- A/C fully operational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/>
            <a:t>Academy – 50% operational, new compressor and coils needed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/>
            <a:t>CE&amp;P- A/C fully operational   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/>
            <a:t>Crime Lab- Temporary unit installed, original 2 new chiller had 4 factory defects, DPM in process of replacing warranty expired</a:t>
          </a:r>
        </a:p>
      </dsp:txBody>
      <dsp:txXfrm>
        <a:off x="0" y="2689107"/>
        <a:ext cx="5098904" cy="19002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048B70-06A9-42C1-A938-B8885DF850E8}" type="datetimeFigureOut">
              <a:rPr lang="en-US" smtClean="0"/>
              <a:t>3/27/2026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7725EB-E572-4926-8041-20D4A99412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187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F7BE32-A141-4AE0-A895-88DC33EAA92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541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F7BE32-A141-4AE0-A895-88DC33EAA92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541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A3C2A-6868-4CE2-931F-33B58005C2A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C97A5-8073-4ED7-BF2C-F9C7120778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386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7B6E9-D2C1-4DD6-A0B7-EB2E401EF70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C97A5-8073-4ED7-BF2C-F9C7120778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011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4A4BB-2434-4991-8799-FE19D9FFA99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C97A5-8073-4ED7-BF2C-F9C7120778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290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D0F5D-984A-41DD-9445-9B07726FA45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C97A5-8073-4ED7-BF2C-F9C7120778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318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86999-6977-42A2-B7F2-9F595443024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C97A5-8073-4ED7-BF2C-F9C7120778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593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6DACB-013E-45B9-8FC6-7FB7B08EF93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C97A5-8073-4ED7-BF2C-F9C7120778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956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D9E49-D9FE-4D3F-9C04-F7715DE2C14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C97A5-8073-4ED7-BF2C-F9C7120778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716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2BAED-7EE8-44E5-B507-57C1397F699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C97A5-8073-4ED7-BF2C-F9C7120778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926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B4DC9-8C49-4C87-A01B-285C7A19C43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C97A5-8073-4ED7-BF2C-F9C7120778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753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C64B4-24AD-4587-8403-77CE6C2C632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C97A5-8073-4ED7-BF2C-F9C7120778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084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BEBB6-819E-4EA9-86B5-DDE338478ED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C97A5-8073-4ED7-BF2C-F9C7120778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269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3316DB-C2CB-464D-8771-9B980D2C953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C97A5-8073-4ED7-BF2C-F9C7120778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627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C97A5-8073-4ED7-BF2C-F9C7120778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64" y="12721"/>
            <a:ext cx="9144000" cy="701040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2971800" y="635261"/>
            <a:ext cx="5410200" cy="2362200"/>
          </a:xfrm>
          <a:prstGeom prst="rect">
            <a:avLst/>
          </a:prstGeom>
          <a:solidFill>
            <a:schemeClr val="tx2">
              <a:lumMod val="60000"/>
              <a:lumOff val="40000"/>
              <a:alpha val="25000"/>
            </a:schemeClr>
          </a:solidFill>
          <a:effectLst>
            <a:outerShdw blurRad="1041400" dist="50800" dir="5400000" algn="ctr" rotWithShape="0">
              <a:schemeClr val="tx2">
                <a:lumMod val="60000"/>
                <a:lumOff val="40000"/>
                <a:alpha val="60000"/>
              </a:schemeClr>
            </a:outerShdw>
            <a:softEdge rad="241300"/>
          </a:effectLst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700" b="1" dirty="0">
                <a:solidFill>
                  <a:schemeClr val="bg1"/>
                </a:solidFill>
                <a:effectLst>
                  <a:outerShdw blurRad="38100" dist="101600" dir="2700000" algn="tl" rotWithShape="0">
                    <a:prstClr val="black">
                      <a:alpha val="40000"/>
                    </a:prstClr>
                  </a:outerShdw>
                </a:effectLst>
              </a:rPr>
              <a:t>NEW ORLEANS POLICE DEPARTMENT </a:t>
            </a:r>
            <a:br>
              <a:rPr lang="en-US" sz="2700" b="1" dirty="0">
                <a:solidFill>
                  <a:schemeClr val="bg1"/>
                </a:solidFill>
                <a:effectLst>
                  <a:outerShdw blurRad="38100" dist="1016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sz="2700" b="1" dirty="0">
                <a:solidFill>
                  <a:schemeClr val="bg1"/>
                </a:solidFill>
                <a:effectLst>
                  <a:outerShdw blurRad="38100" dist="101600" dir="2700000" algn="tl" rotWithShape="0">
                    <a:prstClr val="black">
                      <a:alpha val="40000"/>
                    </a:prstClr>
                  </a:outerShdw>
                </a:effectLst>
              </a:rPr>
              <a:t>Criminal Justice Committee</a:t>
            </a:r>
            <a:br>
              <a:rPr lang="en-US" sz="2700" b="1" dirty="0">
                <a:solidFill>
                  <a:schemeClr val="bg1"/>
                </a:solidFill>
                <a:effectLst>
                  <a:outerShdw blurRad="38100" dist="1016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sz="2700" b="1" dirty="0">
                <a:solidFill>
                  <a:schemeClr val="bg1"/>
                </a:solidFill>
                <a:effectLst>
                  <a:outerShdw blurRad="38100" dist="101600" dir="2700000" algn="tl" rotWithShape="0">
                    <a:prstClr val="black">
                      <a:alpha val="40000"/>
                    </a:prstClr>
                  </a:outerShdw>
                </a:effectLst>
              </a:rPr>
              <a:t>City Council Presentation </a:t>
            </a:r>
          </a:p>
        </p:txBody>
      </p:sp>
      <p:pic>
        <p:nvPicPr>
          <p:cNvPr id="10" name="Picture 9" descr="A gold star with text&#10;&#10;Description automatically generated">
            <a:extLst>
              <a:ext uri="{FF2B5EF4-FFF2-40B4-BE49-F238E27FC236}">
                <a16:creationId xmlns:a16="http://schemas.microsoft.com/office/drawing/2014/main" id="{CAB126D1-A0B9-9857-2AB6-2015CD197F6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1999" y="2924355"/>
            <a:ext cx="2139351" cy="2016832"/>
          </a:xfrm>
          <a:prstGeom prst="rect">
            <a:avLst/>
          </a:prstGeom>
          <a:effectLst>
            <a:outerShdw blurRad="50800" dist="165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Subtitle 2">
            <a:extLst>
              <a:ext uri="{FF2B5EF4-FFF2-40B4-BE49-F238E27FC236}">
                <a16:creationId xmlns:a16="http://schemas.microsoft.com/office/drawing/2014/main" id="{D892053A-3716-05AF-7956-B12856DB6517}"/>
              </a:ext>
            </a:extLst>
          </p:cNvPr>
          <p:cNvSpPr txBox="1">
            <a:spLocks/>
          </p:cNvSpPr>
          <p:nvPr/>
        </p:nvSpPr>
        <p:spPr>
          <a:xfrm>
            <a:off x="2803585" y="5270739"/>
            <a:ext cx="5883215" cy="951999"/>
          </a:xfrm>
          <a:prstGeom prst="rect">
            <a:avLst/>
          </a:prstGeom>
          <a:solidFill>
            <a:schemeClr val="tx2">
              <a:lumMod val="50000"/>
              <a:alpha val="0"/>
            </a:schemeClr>
          </a:solidFill>
          <a:effectLst>
            <a:outerShdw blurRad="50800" dist="50800" dir="5400000" algn="ctr" rotWithShape="0">
              <a:schemeClr val="accent1"/>
            </a:outerShdw>
            <a:reflection blurRad="6350" stA="52000" endA="300" endPos="35000" dir="5400000" sy="-100000" algn="bl" rotWithShape="0"/>
            <a:softEdge rad="31750"/>
          </a:effectLst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500" b="1" i="1" dirty="0">
                <a:solidFill>
                  <a:schemeClr val="bg1"/>
                </a:solidFill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Anne E. Kirkpatrick, Superintendent of Police</a:t>
            </a:r>
          </a:p>
          <a:p>
            <a:pPr marL="0" indent="0" algn="ctr">
              <a:buNone/>
            </a:pPr>
            <a:r>
              <a:rPr lang="en-US" sz="3500" b="1" i="1" dirty="0">
                <a:solidFill>
                  <a:schemeClr val="bg1"/>
                </a:solidFill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Calibri Light" panose="020F0302020204030204" pitchFamily="34" charset="0"/>
              </a:rPr>
              <a:t>March 30, 2026 </a:t>
            </a:r>
          </a:p>
          <a:p>
            <a:endParaRPr lang="en-US" b="1" i="1" dirty="0">
              <a:effectLst>
                <a:outerShdw blurRad="50800" dist="635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1040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331E521-A261-F6F0-A750-4ED40A6FDD1C}"/>
              </a:ext>
            </a:extLst>
          </p:cNvPr>
          <p:cNvSpPr/>
          <p:nvPr/>
        </p:nvSpPr>
        <p:spPr>
          <a:xfrm>
            <a:off x="85344" y="1208586"/>
            <a:ext cx="8973312" cy="509378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00E1A3-28D5-635B-6CB6-A6D785332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04800"/>
            <a:ext cx="8229600" cy="563562"/>
          </a:xfrm>
        </p:spPr>
        <p:txBody>
          <a:bodyPr>
            <a:noAutofit/>
          </a:bodyPr>
          <a:lstStyle/>
          <a:p>
            <a:pPr algn="l"/>
            <a:r>
              <a:rPr lang="en-US" sz="4000" dirty="0"/>
              <a:t>Recruitment Effort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6ABD71-943A-BEEE-9936-B57C32FE6A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447800"/>
            <a:ext cx="8830056" cy="4800600"/>
          </a:xfrm>
        </p:spPr>
        <p:txBody>
          <a:bodyPr>
            <a:normAutofit fontScale="92500"/>
          </a:bodyPr>
          <a:lstStyle/>
          <a:p>
            <a:pPr marL="457200" indent="-457200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Leadership changes: Captain Nolan and Dr. Green</a:t>
            </a:r>
          </a:p>
          <a:p>
            <a:pPr marL="457200" indent="-457200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Launched updated recruitment website (NOPD.org) March 2026</a:t>
            </a:r>
          </a:p>
          <a:p>
            <a:pPr marL="457200" indent="-457200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New branding recruitment campaign launch April 2026</a:t>
            </a:r>
          </a:p>
          <a:p>
            <a:pPr marL="457200" indent="-457200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Tik </a:t>
            </a:r>
            <a:r>
              <a:rPr lang="en-US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Tok videos</a:t>
            </a:r>
            <a:endParaRPr lang="en-US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Launched Indeed – increased application by 77%</a:t>
            </a:r>
          </a:p>
          <a:p>
            <a:pPr marL="457200" indent="-457200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en-US" dirty="0">
                <a:solidFill>
                  <a:schemeClr val="bg1"/>
                </a:solidFill>
              </a:rPr>
              <a:t>72% increase in test takers</a:t>
            </a:r>
          </a:p>
          <a:p>
            <a:pPr marL="457200" indent="-457200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en-US" dirty="0">
                <a:solidFill>
                  <a:schemeClr val="bg1"/>
                </a:solidFill>
              </a:rPr>
              <a:t> Part-Time Police Officers</a:t>
            </a:r>
          </a:p>
          <a:p>
            <a:pPr marR="0" lv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C97A5-8073-4ED7-BF2C-F9C7120778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1714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1034">
            <a:extLst>
              <a:ext uri="{FF2B5EF4-FFF2-40B4-BE49-F238E27FC236}">
                <a16:creationId xmlns:a16="http://schemas.microsoft.com/office/drawing/2014/main" id="{99F1FFA9-D672-408C-9220-ADEEC6ABD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2862072" cy="1938076"/>
          </a:xfrm>
        </p:spPr>
        <p:txBody>
          <a:bodyPr anchorCtr="0">
            <a:normAutofit/>
          </a:bodyPr>
          <a:lstStyle/>
          <a:p>
            <a:r>
              <a:rPr lang="en-US" sz="3200" b="1" dirty="0"/>
              <a:t>Results</a:t>
            </a:r>
          </a:p>
        </p:txBody>
      </p:sp>
      <p:sp>
        <p:nvSpPr>
          <p:cNvPr id="1034" name="Content Placeholder 2"/>
          <p:cNvSpPr>
            <a:spLocks noGrp="1"/>
          </p:cNvSpPr>
          <p:nvPr>
            <p:ph idx="1"/>
          </p:nvPr>
        </p:nvSpPr>
        <p:spPr>
          <a:xfrm>
            <a:off x="628650" y="1847182"/>
            <a:ext cx="2862072" cy="3694373"/>
          </a:xfrm>
        </p:spPr>
        <p:txBody>
          <a:bodyPr>
            <a:normAutofit fontScale="92500"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000" b="1" dirty="0"/>
              <a:t>Class 206 </a:t>
            </a:r>
            <a:r>
              <a:rPr lang="en-US" sz="2000" dirty="0"/>
              <a:t>–32 Recruits - Graduated 27 last week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000" dirty="0"/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000" b="1" dirty="0"/>
              <a:t>Class 207</a:t>
            </a:r>
            <a:r>
              <a:rPr lang="en-US" sz="2000" dirty="0"/>
              <a:t>—28 Recruits Graduation July 2026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000" b="1" dirty="0"/>
              <a:t>Class 208 </a:t>
            </a:r>
            <a:r>
              <a:rPr lang="en-US" sz="2000" dirty="0"/>
              <a:t>– 15 hired, 1 scheduled onboarding, 19 psych/med- Launch date April 2026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000" dirty="0"/>
              <a:t>Lateral Class – 1 in Academy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1800" dirty="0"/>
          </a:p>
          <a:p>
            <a:pPr marL="457200" lvl="1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1700" dirty="0"/>
          </a:p>
        </p:txBody>
      </p:sp>
      <p:pic>
        <p:nvPicPr>
          <p:cNvPr id="1030" name="Picture 6" descr="Still not enough? NOPD faces uphill battle to meet hiring goals | wwltv.com">
            <a:extLst>
              <a:ext uri="{FF2B5EF4-FFF2-40B4-BE49-F238E27FC236}">
                <a16:creationId xmlns:a16="http://schemas.microsoft.com/office/drawing/2014/main" id="{F6989210-F094-8BC6-2A61-6CFDDE7DE5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3082" b="2"/>
          <a:stretch>
            <a:fillRect/>
          </a:stretch>
        </p:blipFill>
        <p:spPr bwMode="auto">
          <a:xfrm>
            <a:off x="3678237" y="-4"/>
            <a:ext cx="5465763" cy="3694372"/>
          </a:xfrm>
          <a:custGeom>
            <a:avLst/>
            <a:gdLst/>
            <a:ahLst/>
            <a:cxnLst/>
            <a:rect l="l" t="t" r="r" b="b"/>
            <a:pathLst>
              <a:path w="7287684" h="3694372">
                <a:moveTo>
                  <a:pt x="1047969" y="0"/>
                </a:moveTo>
                <a:lnTo>
                  <a:pt x="7287684" y="0"/>
                </a:lnTo>
                <a:lnTo>
                  <a:pt x="7287684" y="814388"/>
                </a:lnTo>
                <a:lnTo>
                  <a:pt x="7287684" y="3694372"/>
                </a:lnTo>
                <a:lnTo>
                  <a:pt x="471411" y="3694372"/>
                </a:lnTo>
                <a:lnTo>
                  <a:pt x="470992" y="3686621"/>
                </a:lnTo>
                <a:cubicBezTo>
                  <a:pt x="458999" y="3642419"/>
                  <a:pt x="427907" y="3602236"/>
                  <a:pt x="376383" y="3554015"/>
                </a:cubicBezTo>
                <a:cubicBezTo>
                  <a:pt x="315976" y="3500438"/>
                  <a:pt x="255568" y="3454003"/>
                  <a:pt x="170288" y="3407569"/>
                </a:cubicBezTo>
                <a:cubicBezTo>
                  <a:pt x="365723" y="3382565"/>
                  <a:pt x="163181" y="3296841"/>
                  <a:pt x="230695" y="3243263"/>
                </a:cubicBezTo>
                <a:cubicBezTo>
                  <a:pt x="369276" y="3221831"/>
                  <a:pt x="479431" y="3393282"/>
                  <a:pt x="667759" y="3343275"/>
                </a:cubicBezTo>
                <a:cubicBezTo>
                  <a:pt x="440344" y="3196828"/>
                  <a:pt x="184501" y="3150393"/>
                  <a:pt x="17493" y="2953940"/>
                </a:cubicBezTo>
                <a:cubicBezTo>
                  <a:pt x="56580" y="2911078"/>
                  <a:pt x="95667" y="2953940"/>
                  <a:pt x="127647" y="2936081"/>
                </a:cubicBezTo>
                <a:cubicBezTo>
                  <a:pt x="127647" y="2925365"/>
                  <a:pt x="500751" y="2993232"/>
                  <a:pt x="522071" y="2714625"/>
                </a:cubicBezTo>
                <a:cubicBezTo>
                  <a:pt x="529178" y="2714625"/>
                  <a:pt x="536285" y="2714625"/>
                  <a:pt x="543391" y="2703909"/>
                </a:cubicBezTo>
                <a:cubicBezTo>
                  <a:pt x="582478" y="2664619"/>
                  <a:pt x="546945" y="2571750"/>
                  <a:pt x="610905" y="2564606"/>
                </a:cubicBezTo>
                <a:cubicBezTo>
                  <a:pt x="681973" y="2557462"/>
                  <a:pt x="749487" y="2525315"/>
                  <a:pt x="824107" y="2543175"/>
                </a:cubicBezTo>
                <a:cubicBezTo>
                  <a:pt x="880961" y="2557462"/>
                  <a:pt x="941368" y="2575322"/>
                  <a:pt x="1001776" y="2575322"/>
                </a:cubicBezTo>
                <a:cubicBezTo>
                  <a:pt x="1065736" y="2575322"/>
                  <a:pt x="1154570" y="2696766"/>
                  <a:pt x="1193658" y="2536031"/>
                </a:cubicBezTo>
                <a:cubicBezTo>
                  <a:pt x="1193658" y="2528888"/>
                  <a:pt x="1303812" y="2546747"/>
                  <a:pt x="1364219" y="2553891"/>
                </a:cubicBezTo>
                <a:cubicBezTo>
                  <a:pt x="1413966" y="2561035"/>
                  <a:pt x="1474374" y="2593181"/>
                  <a:pt x="1509907" y="2528888"/>
                </a:cubicBezTo>
                <a:cubicBezTo>
                  <a:pt x="1527674" y="2489596"/>
                  <a:pt x="1442393" y="2418159"/>
                  <a:pt x="1367772" y="2411015"/>
                </a:cubicBezTo>
                <a:cubicBezTo>
                  <a:pt x="1300259" y="2403872"/>
                  <a:pt x="1232745" y="2396728"/>
                  <a:pt x="1168784" y="2411015"/>
                </a:cubicBezTo>
                <a:cubicBezTo>
                  <a:pt x="1090610" y="2428875"/>
                  <a:pt x="1047969" y="2400300"/>
                  <a:pt x="1026649" y="2336007"/>
                </a:cubicBezTo>
                <a:cubicBezTo>
                  <a:pt x="1001776" y="2268141"/>
                  <a:pt x="955582" y="2232422"/>
                  <a:pt x="891621" y="2200275"/>
                </a:cubicBezTo>
                <a:cubicBezTo>
                  <a:pt x="735273" y="2121694"/>
                  <a:pt x="586032" y="2028825"/>
                  <a:pt x="415470" y="1982390"/>
                </a:cubicBezTo>
                <a:cubicBezTo>
                  <a:pt x="383490" y="1975246"/>
                  <a:pt x="344403" y="1960959"/>
                  <a:pt x="330189" y="1900238"/>
                </a:cubicBezTo>
                <a:cubicBezTo>
                  <a:pt x="792127" y="1993106"/>
                  <a:pt x="1211424" y="2232422"/>
                  <a:pt x="1687576" y="2218135"/>
                </a:cubicBezTo>
                <a:cubicBezTo>
                  <a:pt x="1559654" y="2143125"/>
                  <a:pt x="1406860" y="2139554"/>
                  <a:pt x="1268278" y="2085975"/>
                </a:cubicBezTo>
                <a:cubicBezTo>
                  <a:pt x="1367772" y="2046685"/>
                  <a:pt x="1460160" y="2089547"/>
                  <a:pt x="1552548" y="2110978"/>
                </a:cubicBezTo>
                <a:cubicBezTo>
                  <a:pt x="1630722" y="2128837"/>
                  <a:pt x="1701789" y="2132410"/>
                  <a:pt x="1708896" y="2021681"/>
                </a:cubicBezTo>
                <a:cubicBezTo>
                  <a:pt x="1708896" y="2010965"/>
                  <a:pt x="1708896" y="2003821"/>
                  <a:pt x="1708896" y="1993106"/>
                </a:cubicBezTo>
                <a:cubicBezTo>
                  <a:pt x="1680469" y="1946672"/>
                  <a:pt x="1641382" y="1925240"/>
                  <a:pt x="1591635" y="1910953"/>
                </a:cubicBezTo>
                <a:cubicBezTo>
                  <a:pt x="1563208" y="1903809"/>
                  <a:pt x="1524121" y="1889522"/>
                  <a:pt x="1524121" y="1857375"/>
                </a:cubicBezTo>
                <a:cubicBezTo>
                  <a:pt x="1527674" y="1735931"/>
                  <a:pt x="1431733" y="1700212"/>
                  <a:pt x="1339346" y="1664493"/>
                </a:cubicBezTo>
                <a:cubicBezTo>
                  <a:pt x="1389093" y="1603772"/>
                  <a:pt x="1431733" y="1646635"/>
                  <a:pt x="1470820" y="1643062"/>
                </a:cubicBezTo>
                <a:cubicBezTo>
                  <a:pt x="1495694" y="1639491"/>
                  <a:pt x="1520567" y="1635919"/>
                  <a:pt x="1520567" y="1603772"/>
                </a:cubicBezTo>
                <a:cubicBezTo>
                  <a:pt x="1520567" y="1578769"/>
                  <a:pt x="1509907" y="1546622"/>
                  <a:pt x="1485034" y="1546622"/>
                </a:cubicBezTo>
                <a:cubicBezTo>
                  <a:pt x="1328686" y="1543050"/>
                  <a:pt x="1239851" y="1371600"/>
                  <a:pt x="1076396" y="1371600"/>
                </a:cubicBezTo>
                <a:cubicBezTo>
                  <a:pt x="976902" y="1371600"/>
                  <a:pt x="1126144" y="1275159"/>
                  <a:pt x="1044416" y="1235869"/>
                </a:cubicBezTo>
                <a:cubicBezTo>
                  <a:pt x="1026649" y="1225153"/>
                  <a:pt x="1094163" y="1210866"/>
                  <a:pt x="1122590" y="1214437"/>
                </a:cubicBezTo>
                <a:cubicBezTo>
                  <a:pt x="1151017" y="1218009"/>
                  <a:pt x="1175891" y="1243013"/>
                  <a:pt x="1211424" y="1225153"/>
                </a:cubicBezTo>
                <a:cubicBezTo>
                  <a:pt x="1229191" y="1160860"/>
                  <a:pt x="1182997" y="1135856"/>
                  <a:pt x="1140357" y="1117997"/>
                </a:cubicBezTo>
                <a:cubicBezTo>
                  <a:pt x="1047969" y="1075135"/>
                  <a:pt x="955582" y="1025129"/>
                  <a:pt x="852534" y="1010841"/>
                </a:cubicBezTo>
                <a:cubicBezTo>
                  <a:pt x="817001" y="1007269"/>
                  <a:pt x="795680" y="989409"/>
                  <a:pt x="799234" y="953690"/>
                </a:cubicBezTo>
                <a:cubicBezTo>
                  <a:pt x="806340" y="907256"/>
                  <a:pt x="841874" y="921544"/>
                  <a:pt x="870301" y="925115"/>
                </a:cubicBezTo>
                <a:cubicBezTo>
                  <a:pt x="888068" y="928688"/>
                  <a:pt x="905835" y="939403"/>
                  <a:pt x="923602" y="914400"/>
                </a:cubicBezTo>
                <a:cubicBezTo>
                  <a:pt x="611794" y="724198"/>
                  <a:pt x="409919" y="684684"/>
                  <a:pt x="132090" y="589415"/>
                </a:cubicBezTo>
                <a:lnTo>
                  <a:pt x="31922" y="552917"/>
                </a:lnTo>
                <a:lnTo>
                  <a:pt x="26859" y="541335"/>
                </a:lnTo>
                <a:cubicBezTo>
                  <a:pt x="20137" y="534929"/>
                  <a:pt x="8953" y="532232"/>
                  <a:pt x="0" y="527681"/>
                </a:cubicBezTo>
                <a:cubicBezTo>
                  <a:pt x="5969" y="516305"/>
                  <a:pt x="7617" y="502963"/>
                  <a:pt x="17905" y="493550"/>
                </a:cubicBezTo>
                <a:cubicBezTo>
                  <a:pt x="23947" y="488022"/>
                  <a:pt x="35344" y="487159"/>
                  <a:pt x="44763" y="486724"/>
                </a:cubicBezTo>
                <a:lnTo>
                  <a:pt x="165722" y="483650"/>
                </a:lnTo>
                <a:lnTo>
                  <a:pt x="193385" y="498723"/>
                </a:lnTo>
                <a:cubicBezTo>
                  <a:pt x="210263" y="511671"/>
                  <a:pt x="227142" y="525066"/>
                  <a:pt x="315976" y="535781"/>
                </a:cubicBezTo>
                <a:cubicBezTo>
                  <a:pt x="401257" y="546497"/>
                  <a:pt x="479431" y="582216"/>
                  <a:pt x="575372" y="525066"/>
                </a:cubicBezTo>
                <a:cubicBezTo>
                  <a:pt x="639332" y="485775"/>
                  <a:pt x="742380" y="528637"/>
                  <a:pt x="820554" y="560785"/>
                </a:cubicBezTo>
                <a:cubicBezTo>
                  <a:pt x="884515" y="589360"/>
                  <a:pt x="948475" y="596503"/>
                  <a:pt x="1033756" y="560785"/>
                </a:cubicBezTo>
                <a:cubicBezTo>
                  <a:pt x="955582" y="539354"/>
                  <a:pt x="895175" y="521494"/>
                  <a:pt x="834767" y="507206"/>
                </a:cubicBezTo>
                <a:cubicBezTo>
                  <a:pt x="785020" y="496491"/>
                  <a:pt x="756593" y="471488"/>
                  <a:pt x="760147" y="417909"/>
                </a:cubicBezTo>
                <a:cubicBezTo>
                  <a:pt x="760147" y="389334"/>
                  <a:pt x="749487" y="350044"/>
                  <a:pt x="785020" y="335757"/>
                </a:cubicBezTo>
                <a:cubicBezTo>
                  <a:pt x="813447" y="321469"/>
                  <a:pt x="852534" y="335757"/>
                  <a:pt x="866748" y="360759"/>
                </a:cubicBezTo>
                <a:cubicBezTo>
                  <a:pt x="884515" y="407194"/>
                  <a:pt x="902281" y="450056"/>
                  <a:pt x="962689" y="453629"/>
                </a:cubicBezTo>
                <a:cubicBezTo>
                  <a:pt x="1044416" y="460771"/>
                  <a:pt x="998222" y="432197"/>
                  <a:pt x="984009" y="396478"/>
                </a:cubicBezTo>
                <a:cubicBezTo>
                  <a:pt x="969795" y="357188"/>
                  <a:pt x="1012436" y="346472"/>
                  <a:pt x="1040863" y="353615"/>
                </a:cubicBezTo>
                <a:cubicBezTo>
                  <a:pt x="1147464" y="385763"/>
                  <a:pt x="1257618" y="328613"/>
                  <a:pt x="1367772" y="375047"/>
                </a:cubicBezTo>
                <a:cubicBezTo>
                  <a:pt x="1339346" y="260747"/>
                  <a:pt x="1278938" y="210741"/>
                  <a:pt x="1151017" y="192881"/>
                </a:cubicBezTo>
                <a:cubicBezTo>
                  <a:pt x="1104823" y="189310"/>
                  <a:pt x="1055076" y="196453"/>
                  <a:pt x="1012436" y="164306"/>
                </a:cubicBezTo>
                <a:cubicBezTo>
                  <a:pt x="987562" y="146447"/>
                  <a:pt x="962689" y="125016"/>
                  <a:pt x="980456" y="89297"/>
                </a:cubicBezTo>
                <a:cubicBezTo>
                  <a:pt x="991116" y="64294"/>
                  <a:pt x="1019542" y="64294"/>
                  <a:pt x="1044416" y="71437"/>
                </a:cubicBezTo>
                <a:cubicBezTo>
                  <a:pt x="1147464" y="110728"/>
                  <a:pt x="1257618" y="121444"/>
                  <a:pt x="1364219" y="135731"/>
                </a:cubicBezTo>
                <a:cubicBezTo>
                  <a:pt x="1381986" y="139303"/>
                  <a:pt x="1399753" y="146447"/>
                  <a:pt x="1417520" y="110728"/>
                </a:cubicBezTo>
                <a:cubicBezTo>
                  <a:pt x="1293152" y="78581"/>
                  <a:pt x="1172337" y="35719"/>
                  <a:pt x="104796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NOPD recruit class 174 begins academy training Wednesday morning">
            <a:extLst>
              <a:ext uri="{FF2B5EF4-FFF2-40B4-BE49-F238E27FC236}">
                <a16:creationId xmlns:a16="http://schemas.microsoft.com/office/drawing/2014/main" id="{128B9575-BFC7-D3CD-CFE9-C21E8B97A8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" b="3091"/>
          <a:stretch>
            <a:fillRect/>
          </a:stretch>
        </p:blipFill>
        <p:spPr bwMode="auto">
          <a:xfrm>
            <a:off x="3545046" y="3802961"/>
            <a:ext cx="5604285" cy="3055043"/>
          </a:xfrm>
          <a:custGeom>
            <a:avLst/>
            <a:gdLst/>
            <a:ahLst/>
            <a:cxnLst/>
            <a:rect l="l" t="t" r="r" b="b"/>
            <a:pathLst>
              <a:path w="7472381" h="3055043">
                <a:moveTo>
                  <a:pt x="638975" y="0"/>
                </a:moveTo>
                <a:lnTo>
                  <a:pt x="7472381" y="0"/>
                </a:lnTo>
                <a:lnTo>
                  <a:pt x="7472381" y="2579984"/>
                </a:lnTo>
                <a:lnTo>
                  <a:pt x="7472381" y="3055043"/>
                </a:lnTo>
                <a:lnTo>
                  <a:pt x="6992676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86700" y="6356350"/>
            <a:ext cx="62865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80C97A5-8073-4ED7-BF2C-F9C712077812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11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3330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125" y="1153572"/>
            <a:ext cx="2400300" cy="4461163"/>
          </a:xfrm>
        </p:spPr>
        <p:txBody>
          <a:bodyPr>
            <a:normAutofit/>
          </a:bodyPr>
          <a:lstStyle/>
          <a:p>
            <a:r>
              <a:rPr lang="en-US" sz="3400" dirty="0">
                <a:solidFill>
                  <a:srgbClr val="FFFFFF"/>
                </a:solidFill>
              </a:rPr>
              <a:t>Current Strength - Separations</a:t>
            </a:r>
          </a:p>
        </p:txBody>
      </p:sp>
      <p:sp>
        <p:nvSpPr>
          <p:cNvPr id="31" name="Arc 30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4D6299-4054-9FC5-884B-7DECEA602C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5481" y="591344"/>
            <a:ext cx="5293394" cy="5585619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200" b="1" dirty="0"/>
              <a:t>2026 STAFFING LEVELS YTD</a:t>
            </a:r>
          </a:p>
          <a:p>
            <a:pPr marL="0" indent="0">
              <a:lnSpc>
                <a:spcPct val="90000"/>
              </a:lnSpc>
              <a:buNone/>
            </a:pPr>
            <a:endParaRPr lang="en-US" sz="2200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sz="2200" dirty="0"/>
              <a:t>  Current 2025  Comm strength 	</a:t>
            </a:r>
            <a:r>
              <a:rPr lang="en-US" sz="2200" b="1" dirty="0"/>
              <a:t>895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sz="2200" dirty="0"/>
              <a:t>  Current 2025 Civilian strength	</a:t>
            </a:r>
            <a:r>
              <a:rPr lang="en-US" sz="2200" b="1" dirty="0"/>
              <a:t>315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sz="2200" dirty="0"/>
              <a:t>  Current 2025 Recruit strength </a:t>
            </a:r>
            <a:r>
              <a:rPr lang="en-US" sz="2200" b="1" dirty="0"/>
              <a:t>	  64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200" dirty="0"/>
              <a:t>		                 </a:t>
            </a:r>
            <a:r>
              <a:rPr lang="en-US" sz="2800" b="1" dirty="0"/>
              <a:t>Total       1,274</a:t>
            </a:r>
          </a:p>
          <a:p>
            <a:pPr marL="0" indent="0">
              <a:lnSpc>
                <a:spcPct val="90000"/>
              </a:lnSpc>
              <a:buNone/>
            </a:pPr>
            <a:endParaRPr lang="en-US" sz="2200" b="1" dirty="0"/>
          </a:p>
          <a:p>
            <a:pPr marL="0" indent="0">
              <a:lnSpc>
                <a:spcPct val="90000"/>
              </a:lnSpc>
              <a:buNone/>
            </a:pPr>
            <a:r>
              <a:rPr lang="en-US" sz="2200" b="1" dirty="0"/>
              <a:t>2026 SEPARATIONS  YTD</a:t>
            </a:r>
          </a:p>
          <a:p>
            <a:pPr marL="0" indent="0">
              <a:lnSpc>
                <a:spcPct val="90000"/>
              </a:lnSpc>
              <a:buNone/>
            </a:pPr>
            <a:endParaRPr lang="en-US" sz="2200" b="1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sz="2200" dirty="0"/>
              <a:t>  Current Comm Separations	                </a:t>
            </a:r>
            <a:r>
              <a:rPr lang="en-US" sz="2200" b="1" dirty="0"/>
              <a:t>14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sz="2200" dirty="0"/>
              <a:t>  Current Civilian Separations    	   </a:t>
            </a:r>
            <a:r>
              <a:rPr lang="en-US" sz="2200" b="1" dirty="0"/>
              <a:t> 7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200" b="1" dirty="0"/>
              <a:t>			 Total	</a:t>
            </a:r>
            <a:r>
              <a:rPr lang="en-US" b="1" dirty="0"/>
              <a:t>          21</a:t>
            </a:r>
          </a:p>
          <a:p>
            <a:pPr marL="0" indent="0">
              <a:lnSpc>
                <a:spcPct val="90000"/>
              </a:lnSpc>
              <a:buNone/>
            </a:pPr>
            <a:endParaRPr lang="en-US" sz="2200" b="1" u="sng" dirty="0"/>
          </a:p>
          <a:p>
            <a:pPr marL="0" indent="0">
              <a:lnSpc>
                <a:spcPct val="90000"/>
              </a:lnSpc>
              <a:buNone/>
            </a:pPr>
            <a:endParaRPr lang="en-US" sz="2200" dirty="0"/>
          </a:p>
          <a:p>
            <a:pPr>
              <a:lnSpc>
                <a:spcPct val="90000"/>
              </a:lnSpc>
            </a:pPr>
            <a:endParaRPr lang="en-US" sz="2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156173" y="6356350"/>
            <a:ext cx="135917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80C97A5-8073-4ED7-BF2C-F9C712077812}" type="slidenum">
              <a:rPr lang="en-US" smtClean="0"/>
              <a:pPr>
                <a:spcAft>
                  <a:spcPts val="600"/>
                </a:spcAft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1845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0DC7AF-E563-97E4-99CB-10106D72B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9068" y="501651"/>
            <a:ext cx="3583092" cy="1716255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700" b="1" dirty="0"/>
              <a:t>Pipeline</a:t>
            </a:r>
            <a:br>
              <a:rPr lang="en-US" sz="2700" b="1" dirty="0"/>
            </a:br>
            <a:r>
              <a:rPr lang="en-US" sz="2700" b="1" dirty="0"/>
              <a:t>Police Support Technicians/Transport</a:t>
            </a:r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33493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A0D829A-7816-C29B-1ACD-8C10D2A0E9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9357" y="2400993"/>
            <a:ext cx="3916219" cy="2056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45B614-1089-8DA0-B036-8A92C031B8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437" y="2645922"/>
            <a:ext cx="3326041" cy="3710427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Working towards implementing Police Support Technician program 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(Traffic Enforcement Support) </a:t>
            </a:r>
            <a:r>
              <a:rPr lang="en-US" sz="2800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candidates hired as potential future police officers</a:t>
            </a:r>
            <a:endParaRPr lang="en-US" sz="1700" dirty="0">
              <a:solidFill>
                <a:schemeClr val="tx1">
                  <a:alpha val="80000"/>
                </a:schemeClr>
              </a:solidFill>
            </a:endParaRPr>
          </a:p>
        </p:txBody>
      </p:sp>
      <p:cxnSp>
        <p:nvCxnSpPr>
          <p:cNvPr id="1035" name="Straight Connector 1034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89621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24150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6C16AE-C4E8-C405-9A9F-5A0713D32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9068" y="501651"/>
            <a:ext cx="3296505" cy="646429"/>
          </a:xfrm>
        </p:spPr>
        <p:txBody>
          <a:bodyPr anchor="b">
            <a:normAutofit/>
          </a:bodyPr>
          <a:lstStyle/>
          <a:p>
            <a:r>
              <a:rPr lang="en-US" sz="3200" b="1" dirty="0"/>
              <a:t>Facility Needs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33493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Graphic 7" descr="Home">
            <a:extLst>
              <a:ext uri="{FF2B5EF4-FFF2-40B4-BE49-F238E27FC236}">
                <a16:creationId xmlns:a16="http://schemas.microsoft.com/office/drawing/2014/main" id="{401D9948-4862-D849-FB50-5625279D3F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9357" y="1470891"/>
            <a:ext cx="3916219" cy="391621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5B5DC8-CF39-FE78-A863-5724EDC84A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437" y="1649732"/>
            <a:ext cx="3326041" cy="4706618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Property and Evidence Building – critical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Academy needs – out-grown and cost to maintain – AC alone is $450,000 – no restroom facilities on driving course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6</a:t>
            </a:r>
            <a:r>
              <a:rPr lang="en-US" sz="2000" baseline="30000" dirty="0">
                <a:solidFill>
                  <a:schemeClr val="tx1">
                    <a:alpha val="80000"/>
                  </a:schemeClr>
                </a:solidFill>
              </a:rPr>
              <a:t>th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and 1</a:t>
            </a:r>
            <a:r>
              <a:rPr lang="en-US" sz="2000" baseline="30000" dirty="0">
                <a:solidFill>
                  <a:schemeClr val="tx1">
                    <a:alpha val="80000"/>
                  </a:schemeClr>
                </a:solidFill>
              </a:rPr>
              <a:t>st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District – restroom problems 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Opportunity to move into MLK School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Police/Fire/EMS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Possible Regionalization with Feds and other jurisdictions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68C0DB-94DC-28A3-C705-DCB6759E9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80C97A5-8073-4ED7-BF2C-F9C712077812}" type="slidenum">
              <a:rPr lang="en-US">
                <a:solidFill>
                  <a:schemeClr val="tx1">
                    <a:alpha val="60000"/>
                  </a:schemeClr>
                </a:solidFill>
              </a:rPr>
              <a:pPr>
                <a:spcAft>
                  <a:spcPts val="600"/>
                </a:spcAft>
              </a:pPr>
              <a:t>14</a:t>
            </a:fld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89621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40779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E51BA4DF-2BD4-4EC2-B1DB-B27C8AC71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E4A9A6-DBF1-CC47-CE26-FBDEC2327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5299" y="548465"/>
            <a:ext cx="5098906" cy="1046656"/>
          </a:xfrm>
        </p:spPr>
        <p:txBody>
          <a:bodyPr anchor="b">
            <a:normAutofit fontScale="90000"/>
          </a:bodyPr>
          <a:lstStyle/>
          <a:p>
            <a:r>
              <a:rPr lang="en-US" sz="3500" dirty="0"/>
              <a:t>DXC HQ &amp; Infrastructure Update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36A63F1-0E13-C7AB-4E54-39B8371F1D6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9659" r="24448"/>
          <a:stretch>
            <a:fillRect/>
          </a:stretch>
        </p:blipFill>
        <p:spPr>
          <a:xfrm>
            <a:off x="20" y="10"/>
            <a:ext cx="3147352" cy="6857990"/>
          </a:xfrm>
          <a:prstGeom prst="rect">
            <a:avLst/>
          </a:prstGeom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95264" y="6356350"/>
            <a:ext cx="162008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80C97A5-8073-4ED7-BF2C-F9C712077812}" type="slidenum">
              <a:rPr lang="en-US" smtClean="0"/>
              <a:pPr>
                <a:spcAft>
                  <a:spcPts val="600"/>
                </a:spcAft>
              </a:pPr>
              <a:t>15</a:t>
            </a:fld>
            <a:endParaRPr lang="en-US" dirty="0"/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99C791DC-3F95-BCEB-3A33-679A9CEBF29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9542639"/>
              </p:ext>
            </p:extLst>
          </p:nvPr>
        </p:nvGraphicFramePr>
        <p:xfrm>
          <a:off x="3415300" y="1727200"/>
          <a:ext cx="5098904" cy="4994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451933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" name="Rectangle 60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FDF5D2E0-6457-C54C-E24D-F1F27A5E5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9068" y="501651"/>
            <a:ext cx="3296505" cy="17162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3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2026 LAB </a:t>
            </a:r>
            <a:br>
              <a:rPr lang="en-US" sz="3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HIRE REQUEST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33493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B9EA633B-1DFF-A0BE-63CF-E850F1BC9D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94437" y="2645922"/>
            <a:ext cx="3326041" cy="371042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228600">
              <a:lnSpc>
                <a:spcPct val="90000"/>
              </a:lnSpc>
            </a:pP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Department has requested to hire 3 CODIS positions to satisfy requirement for DNA Lab accreditation</a:t>
            </a:r>
          </a:p>
          <a:p>
            <a:pPr marL="457200"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Request pending budget funding &amp; Council approval</a:t>
            </a:r>
          </a:p>
          <a:p>
            <a:pPr marL="457200"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Comptroller offer extended waiting on start date</a:t>
            </a:r>
          </a:p>
          <a:p>
            <a:pPr marL="457200"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700" dirty="0">
              <a:solidFill>
                <a:schemeClr val="tx1">
                  <a:alpha val="80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F80C97A5-8073-4ED7-BF2C-F9C712077812}" type="slidenum">
              <a:rPr lang="en-US">
                <a:solidFill>
                  <a:schemeClr val="tx1">
                    <a:alpha val="60000"/>
                  </a:schemeClr>
                </a:solidFill>
              </a:rPr>
              <a:pPr>
                <a:spcAft>
                  <a:spcPts val="600"/>
                </a:spcAft>
              </a:pPr>
              <a:t>16</a:t>
            </a:fld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89621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8EAECFF-C54E-8BF5-A091-5BAAAC33DC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1746345"/>
              </p:ext>
            </p:extLst>
          </p:nvPr>
        </p:nvGraphicFramePr>
        <p:xfrm>
          <a:off x="209357" y="2095576"/>
          <a:ext cx="3916220" cy="26668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1465">
                  <a:extLst>
                    <a:ext uri="{9D8B030D-6E8A-4147-A177-3AD203B41FA5}">
                      <a16:colId xmlns:a16="http://schemas.microsoft.com/office/drawing/2014/main" val="243935519"/>
                    </a:ext>
                  </a:extLst>
                </a:gridCol>
                <a:gridCol w="1825635">
                  <a:extLst>
                    <a:ext uri="{9D8B030D-6E8A-4147-A177-3AD203B41FA5}">
                      <a16:colId xmlns:a16="http://schemas.microsoft.com/office/drawing/2014/main" val="3570249912"/>
                    </a:ext>
                  </a:extLst>
                </a:gridCol>
                <a:gridCol w="959120">
                  <a:extLst>
                    <a:ext uri="{9D8B030D-6E8A-4147-A177-3AD203B41FA5}">
                      <a16:colId xmlns:a16="http://schemas.microsoft.com/office/drawing/2014/main" val="126047357"/>
                    </a:ext>
                  </a:extLst>
                </a:gridCol>
              </a:tblGrid>
              <a:tr h="65899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JOB TITLE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39" marR="9439" marT="94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ASSIGNMENT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39" marR="9439" marT="94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TOTAL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39" marR="9439" marT="9439" marB="0" anchor="b"/>
                </a:tc>
                <a:extLst>
                  <a:ext uri="{0D108BD9-81ED-4DB2-BD59-A6C34878D82A}">
                    <a16:rowId xmlns:a16="http://schemas.microsoft.com/office/drawing/2014/main" val="1661396424"/>
                  </a:ext>
                </a:extLst>
              </a:tr>
              <a:tr h="567073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CODIS ADMIN</a:t>
                      </a:r>
                    </a:p>
                  </a:txBody>
                  <a:tcPr marL="9439" marR="9439" marT="94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 dirty="0">
                          <a:effectLst/>
                        </a:rPr>
                        <a:t>ISB/Crime Lab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39" marR="9439" marT="94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 dirty="0">
                          <a:effectLst/>
                        </a:rPr>
                        <a:t>1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39" marR="9439" marT="9439" marB="0" anchor="b"/>
                </a:tc>
                <a:extLst>
                  <a:ext uri="{0D108BD9-81ED-4DB2-BD59-A6C34878D82A}">
                    <a16:rowId xmlns:a16="http://schemas.microsoft.com/office/drawing/2014/main" val="2357924810"/>
                  </a:ext>
                </a:extLst>
              </a:tr>
              <a:tr h="567073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CODIS SPECIALIST</a:t>
                      </a:r>
                    </a:p>
                  </a:txBody>
                  <a:tcPr marL="9439" marR="9439" marT="9439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  <a:p>
                      <a:pPr algn="l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ISB/Crime Lab</a:t>
                      </a:r>
                    </a:p>
                  </a:txBody>
                  <a:tcPr marL="9439" marR="9439" marT="94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9439" marR="9439" marT="9439" marB="0" anchor="b"/>
                </a:tc>
                <a:extLst>
                  <a:ext uri="{0D108BD9-81ED-4DB2-BD59-A6C34878D82A}">
                    <a16:rowId xmlns:a16="http://schemas.microsoft.com/office/drawing/2014/main" val="233037817"/>
                  </a:ext>
                </a:extLst>
              </a:tr>
              <a:tr h="567073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CODIS SUPPORT</a:t>
                      </a:r>
                    </a:p>
                  </a:txBody>
                  <a:tcPr marL="9439" marR="9439" marT="9439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  <a:p>
                      <a:pPr algn="l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ISB/Crime Lab</a:t>
                      </a:r>
                    </a:p>
                  </a:txBody>
                  <a:tcPr marL="9439" marR="9439" marT="94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 dirty="0">
                          <a:effectLst/>
                        </a:rPr>
                        <a:t>1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39" marR="9439" marT="9439" marB="0" anchor="b"/>
                </a:tc>
                <a:extLst>
                  <a:ext uri="{0D108BD9-81ED-4DB2-BD59-A6C34878D82A}">
                    <a16:rowId xmlns:a16="http://schemas.microsoft.com/office/drawing/2014/main" val="1299556685"/>
                  </a:ext>
                </a:extLst>
              </a:tr>
              <a:tr h="306640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 dirty="0">
                          <a:effectLst/>
                        </a:rPr>
                        <a:t>TOTAL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39" marR="9439" marT="943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39" marR="9439" marT="94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</a:t>
                      </a:r>
                    </a:p>
                  </a:txBody>
                  <a:tcPr marL="9439" marR="9439" marT="9439" marB="0" anchor="b"/>
                </a:tc>
                <a:extLst>
                  <a:ext uri="{0D108BD9-81ED-4DB2-BD59-A6C34878D82A}">
                    <a16:rowId xmlns:a16="http://schemas.microsoft.com/office/drawing/2014/main" val="2154967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07731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904E8-88D9-F1B6-CCEF-5BC652EE2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NOPD Overtime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45C7CF-E0B6-2524-F08A-8D80D608C1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2026 Overtime Spending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F6C4FC-1143-909F-330E-EDF72A91CF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Projections vs Spending</a:t>
            </a:r>
          </a:p>
        </p:txBody>
      </p:sp>
      <p:pic>
        <p:nvPicPr>
          <p:cNvPr id="11" name="Content Placeholder 10" descr="Chart, bar chart&#10;&#10;AI-generated content may be incorrect.">
            <a:extLst>
              <a:ext uri="{FF2B5EF4-FFF2-40B4-BE49-F238E27FC236}">
                <a16:creationId xmlns:a16="http://schemas.microsoft.com/office/drawing/2014/main" id="{17E7AE53-FDC8-F394-7517-4B06B8AEFE77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240980"/>
            <a:ext cx="4041775" cy="3306762"/>
          </a:xfr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8CE95B-E18B-8317-E738-D4A473485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C97A5-8073-4ED7-BF2C-F9C7120778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Content Placeholder 9" descr="Chart, pie chart&#10;&#10;AI-generated content may be incorrect.">
            <a:extLst>
              <a:ext uri="{FF2B5EF4-FFF2-40B4-BE49-F238E27FC236}">
                <a16:creationId xmlns:a16="http://schemas.microsoft.com/office/drawing/2014/main" id="{C19D6241-0216-CA60-45DD-986EE5912B1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75" y="2240980"/>
            <a:ext cx="4040188" cy="3224735"/>
          </a:xfrm>
        </p:spPr>
      </p:pic>
    </p:spTree>
    <p:extLst>
      <p:ext uri="{BB962C8B-B14F-4D97-AF65-F5344CB8AC3E}">
        <p14:creationId xmlns:p14="http://schemas.microsoft.com/office/powerpoint/2010/main" val="17450560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142713" y="-1142284"/>
            <a:ext cx="6858000" cy="9143425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1733" y="0"/>
            <a:ext cx="6803134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125298" y="-161647"/>
            <a:ext cx="4894564" cy="914516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86773B7-7C64-6AEE-C701-94B9C74318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2753" y="457200"/>
            <a:ext cx="5958494" cy="59436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778240" y="6455664"/>
            <a:ext cx="336042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F80C97A5-8073-4ED7-BF2C-F9C712077812}" type="slidenum">
              <a:rPr lang="en-US" sz="10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18</a:t>
            </a:fld>
            <a:endParaRPr lang="en-US" sz="1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634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219201"/>
            <a:ext cx="6781800" cy="528473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1" dirty="0"/>
          </a:p>
          <a:p>
            <a:pPr marL="801688" indent="-457200">
              <a:buSzPct val="88000"/>
              <a:buFont typeface="Wingdings" panose="05000000000000000000" pitchFamily="2" charset="2"/>
              <a:buChar char="q"/>
              <a:tabLst>
                <a:tab pos="914400" algn="l"/>
              </a:tabLst>
            </a:pPr>
            <a:r>
              <a:rPr lang="en-US" sz="2400" i="1" dirty="0"/>
              <a:t>FQ Security &amp; DPW Update</a:t>
            </a:r>
          </a:p>
          <a:p>
            <a:pPr marL="801688" lvl="1" indent="-457200">
              <a:buSzPct val="88000"/>
              <a:buFont typeface="Wingdings" panose="05000000000000000000" pitchFamily="2" charset="2"/>
              <a:buChar char="q"/>
              <a:tabLst>
                <a:tab pos="914400" algn="l"/>
              </a:tabLst>
            </a:pPr>
            <a:r>
              <a:rPr lang="en-US" sz="2400" i="1" dirty="0"/>
              <a:t>Crime Statistics 2026 YTD</a:t>
            </a:r>
          </a:p>
          <a:p>
            <a:pPr marL="801688" lvl="1" indent="-457200">
              <a:buSzPct val="88000"/>
              <a:buFont typeface="Wingdings" panose="05000000000000000000" pitchFamily="2" charset="2"/>
              <a:buChar char="q"/>
              <a:tabLst>
                <a:tab pos="914400" algn="l"/>
              </a:tabLst>
            </a:pPr>
            <a:r>
              <a:rPr lang="en-US" sz="2400" i="1" dirty="0"/>
              <a:t>Violent Crime Reduction Plan Update</a:t>
            </a:r>
          </a:p>
          <a:p>
            <a:pPr marL="801688" lvl="1" indent="-457200">
              <a:buSzPct val="88000"/>
              <a:buFont typeface="Wingdings" panose="05000000000000000000" pitchFamily="2" charset="2"/>
              <a:buChar char="q"/>
              <a:tabLst>
                <a:tab pos="914400" algn="l"/>
              </a:tabLst>
            </a:pPr>
            <a:r>
              <a:rPr lang="en-US" sz="2400" i="1" dirty="0"/>
              <a:t>Technology Update</a:t>
            </a:r>
          </a:p>
          <a:p>
            <a:pPr marL="801688" lvl="1" indent="-457200">
              <a:buSzPct val="88000"/>
              <a:buFont typeface="Wingdings" panose="05000000000000000000" pitchFamily="2" charset="2"/>
              <a:buChar char="q"/>
              <a:tabLst>
                <a:tab pos="914400" algn="l"/>
              </a:tabLst>
            </a:pPr>
            <a:r>
              <a:rPr lang="en-US" sz="2400" i="1" dirty="0"/>
              <a:t>Recruitment Efforts</a:t>
            </a:r>
          </a:p>
          <a:p>
            <a:pPr marL="801688" lvl="1" indent="-457200">
              <a:buSzPct val="88000"/>
              <a:buFont typeface="Wingdings" panose="05000000000000000000" pitchFamily="2" charset="2"/>
              <a:buChar char="q"/>
              <a:tabLst>
                <a:tab pos="914400" algn="l"/>
              </a:tabLst>
            </a:pPr>
            <a:r>
              <a:rPr lang="en-US" sz="2400" i="1" dirty="0"/>
              <a:t>Current Strength and Separations </a:t>
            </a:r>
          </a:p>
          <a:p>
            <a:pPr marL="801688" lvl="1" indent="-457200">
              <a:buSzPct val="88000"/>
              <a:buFont typeface="Wingdings" panose="05000000000000000000" pitchFamily="2" charset="2"/>
              <a:buChar char="q"/>
              <a:tabLst>
                <a:tab pos="914400" algn="l"/>
              </a:tabLst>
            </a:pPr>
            <a:r>
              <a:rPr lang="en-US" sz="2400" i="1" dirty="0"/>
              <a:t>NOPD HQ &amp; Infrastructure Update</a:t>
            </a:r>
          </a:p>
          <a:p>
            <a:pPr marL="801688" lvl="1" indent="-457200">
              <a:buSzPct val="88000"/>
              <a:buFont typeface="Wingdings" panose="05000000000000000000" pitchFamily="2" charset="2"/>
              <a:buChar char="q"/>
              <a:tabLst>
                <a:tab pos="914400" algn="l"/>
              </a:tabLst>
            </a:pPr>
            <a:r>
              <a:rPr lang="en-US" sz="2400" i="1" dirty="0"/>
              <a:t>Overtime 2026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EC2B8119-D89A-9940-8A25-4C866C59C63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2400" y="228600"/>
            <a:ext cx="1150461" cy="11438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4368" y="125097"/>
            <a:ext cx="7886700" cy="1094104"/>
          </a:xfrm>
        </p:spPr>
        <p:txBody>
          <a:bodyPr/>
          <a:lstStyle/>
          <a:p>
            <a:pPr algn="ctr"/>
            <a:r>
              <a:rPr lang="en-US" b="1" dirty="0"/>
              <a:t>Departmental Overview</a:t>
            </a: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463A2298-5C28-A544-52AF-C81E91A6181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228600"/>
            <a:ext cx="1143000" cy="11430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C97A5-8073-4ED7-BF2C-F9C7120778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3424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2" y="1914808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FD9C057-A2AA-8DD4-EA36-8BF3A86B0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858" y="1683756"/>
            <a:ext cx="2336449" cy="2396359"/>
          </a:xfrm>
        </p:spPr>
        <p:txBody>
          <a:bodyPr anchor="b">
            <a:normAutofit/>
          </a:bodyPr>
          <a:lstStyle/>
          <a:p>
            <a:pPr algn="r"/>
            <a:r>
              <a:rPr lang="en-US" sz="3500" b="1" dirty="0">
                <a:solidFill>
                  <a:srgbClr val="FFFFFF"/>
                </a:solidFill>
              </a:rPr>
              <a:t>FQ Security  Update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78240" y="6455664"/>
            <a:ext cx="336042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80C97A5-8073-4ED7-BF2C-F9C712077812}" type="slidenum">
              <a:rPr lang="en-US" sz="10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3</a:t>
            </a:fld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BA3CE51F-AEEB-F38B-D5FC-D5F52D3A44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841691"/>
              </p:ext>
            </p:extLst>
          </p:nvPr>
        </p:nvGraphicFramePr>
        <p:xfrm>
          <a:off x="3571336" y="345057"/>
          <a:ext cx="5107577" cy="61106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39864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2" y="1914808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B079AE-8866-3A7C-663F-09642C04E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858" y="1683756"/>
            <a:ext cx="2336449" cy="2396359"/>
          </a:xfrm>
        </p:spPr>
        <p:txBody>
          <a:bodyPr anchor="b">
            <a:normAutofit/>
          </a:bodyPr>
          <a:lstStyle/>
          <a:p>
            <a:pPr algn="r"/>
            <a:r>
              <a:rPr lang="en-US" sz="3500" b="1" dirty="0">
                <a:solidFill>
                  <a:srgbClr val="FFFFFF"/>
                </a:solidFill>
              </a:rPr>
              <a:t>DPW Transition Update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78240" y="6455664"/>
            <a:ext cx="336042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80C97A5-8073-4ED7-BF2C-F9C712077812}" type="slidenum">
              <a:rPr lang="en-US" sz="10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4</a:t>
            </a:fld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A3CAE12B-6B40-16B9-3C8D-6E18152C88A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8341575"/>
              </p:ext>
            </p:extLst>
          </p:nvPr>
        </p:nvGraphicFramePr>
        <p:xfrm>
          <a:off x="3678789" y="750440"/>
          <a:ext cx="5000124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19104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CEFE6A-0A72-EF0B-B54A-C5CC8C42C6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629727"/>
            <a:ext cx="8178799" cy="5383087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0C35B4B-7AC9-6A84-944E-0D3CD3510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80C97A5-8073-4ED7-BF2C-F9C712077812}" type="slidenum">
              <a:rPr lang="en-US" smtClean="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5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7344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DF42D3-4E2A-C05E-6984-2DBBEE95FC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480060"/>
            <a:ext cx="8178799" cy="538876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8CC006F-76AD-5925-7149-5DF58888D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80C97A5-8073-4ED7-BF2C-F9C712077812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6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7691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97098C-C722-4748-650E-C0C6974B97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1044382"/>
            <a:ext cx="8178799" cy="4769236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25F1756-BB08-B45A-2FAF-B977E3735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80C97A5-8073-4ED7-BF2C-F9C712077812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7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6311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336136" y="1336710"/>
            <a:ext cx="6858000" cy="418458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088181" y="1092216"/>
            <a:ext cx="6346209" cy="41820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833933" y="3515977"/>
            <a:ext cx="2501979" cy="418206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176002" y="1496845"/>
            <a:ext cx="6858001" cy="386430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74277" y="1668285"/>
            <a:ext cx="4318303" cy="3238727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4B071A-B7C2-DBDD-D14A-71F8AC869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797" y="586855"/>
            <a:ext cx="3172575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3500" b="1" dirty="0">
                <a:solidFill>
                  <a:srgbClr val="FFFFFF"/>
                </a:solidFill>
              </a:rPr>
              <a:t>Violent Crime Reduction Strategies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141FD7-955A-AD35-3F14-540F6A20FD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6601" y="301925"/>
            <a:ext cx="4426555" cy="6153739"/>
          </a:xfrm>
        </p:spPr>
        <p:txBody>
          <a:bodyPr anchor="ctr"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u="sng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ptos" panose="020B0004020202020204" pitchFamily="34" charset="0"/>
              </a:rPr>
              <a:t>Violent Crime Strategies in Progress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>
              <a:latin typeface="Cambria" panose="02040503050406030204" pitchFamily="18" charset="0"/>
              <a:ea typeface="Cambria" panose="02040503050406030204" pitchFamily="18" charset="0"/>
              <a:cs typeface="Aptos" panose="020B00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16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ptos" panose="020B0004020202020204" pitchFamily="34" charset="0"/>
              </a:rPr>
              <a:t>Continue with weekly GRIP meetings using Data Analytics  and wholistic approach to violent crime.</a:t>
            </a:r>
          </a:p>
          <a:p>
            <a:pPr marR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en-US" sz="1600" dirty="0">
              <a:latin typeface="Cambria" panose="02040503050406030204" pitchFamily="18" charset="0"/>
              <a:ea typeface="Cambria" panose="02040503050406030204" pitchFamily="18" charset="0"/>
              <a:cs typeface="Aptos" panose="020B0004020202020204" pitchFamily="34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  <a:cs typeface="Aptos" panose="020B0004020202020204" pitchFamily="34" charset="0"/>
              </a:rPr>
              <a:t>Continue to work with DA’s Office on N.O.D.I.C.E. (recent shutdown of carwash being used for illegal narcotics &amp; drug dealing)</a:t>
            </a:r>
          </a:p>
          <a:p>
            <a:pPr marR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en-US" sz="1600" dirty="0">
              <a:effectLst/>
              <a:latin typeface="Cambria" panose="02040503050406030204" pitchFamily="18" charset="0"/>
              <a:ea typeface="Cambria" panose="02040503050406030204" pitchFamily="18" charset="0"/>
              <a:cs typeface="Aptos" panose="020B00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600" dirty="0">
              <a:effectLst/>
              <a:latin typeface="Cambria" panose="02040503050406030204" pitchFamily="18" charset="0"/>
              <a:ea typeface="Cambria" panose="02040503050406030204" pitchFamily="18" charset="0"/>
              <a:cs typeface="Aptos" panose="020B00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  <a:cs typeface="Aptos" panose="020B0004020202020204" pitchFamily="34" charset="0"/>
              </a:rPr>
              <a:t>Continued collaboration with federal, local and State law enforcement partners and in task forces with occasional focus surges to apprehend violent criminals.</a:t>
            </a:r>
          </a:p>
          <a:p>
            <a:pPr marR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en-US" sz="1600" dirty="0">
              <a:latin typeface="Cambria" panose="02040503050406030204" pitchFamily="18" charset="0"/>
              <a:ea typeface="Cambria" panose="02040503050406030204" pitchFamily="18" charset="0"/>
              <a:cs typeface="Aptos" panose="020B00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  <a:cs typeface="Aptos" panose="020B0004020202020204" pitchFamily="34" charset="0"/>
              </a:rPr>
              <a:t>Will be partnering with Thomas Abt and the Violence Reduction Center with Commissioner Daniel Shanks to expand upon the GRIP and NODICE strategies with more evidence-based strategies that would best fit New Orleans. 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q"/>
            </a:pPr>
            <a:endParaRPr lang="en-US" sz="1600" dirty="0">
              <a:effectLst/>
              <a:latin typeface="Cambria" panose="02040503050406030204" pitchFamily="18" charset="0"/>
              <a:ea typeface="Cambria" panose="02040503050406030204" pitchFamily="18" charset="0"/>
              <a:cs typeface="Aptos" panose="020B000402020202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>
              <a:effectLst/>
              <a:latin typeface="Cambria" panose="02040503050406030204" pitchFamily="18" charset="0"/>
              <a:ea typeface="Cambria" panose="02040503050406030204" pitchFamily="18" charset="0"/>
              <a:cs typeface="Aptos" panose="020B0004020202020204" pitchFamily="34" charset="0"/>
            </a:endParaRPr>
          </a:p>
          <a:p>
            <a:endParaRPr lang="en-US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78240" y="6455664"/>
            <a:ext cx="336042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80C97A5-8073-4ED7-BF2C-F9C712077812}" type="slidenum">
              <a:rPr lang="en-US" sz="10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8</a:t>
            </a:fld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0013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7D071-4B1F-C3A3-8A0E-28D05C1CC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890" y="270164"/>
            <a:ext cx="8686799" cy="1143000"/>
          </a:xfrm>
        </p:spPr>
        <p:txBody>
          <a:bodyPr>
            <a:normAutofit/>
          </a:bodyPr>
          <a:lstStyle/>
          <a:p>
            <a:r>
              <a:rPr lang="en-US" dirty="0"/>
              <a:t>Technology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5BBD9C-A5F7-71A5-FD10-5C8646F862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890" y="1009291"/>
            <a:ext cx="8866910" cy="5712184"/>
          </a:xfrm>
        </p:spPr>
        <p:txBody>
          <a:bodyPr/>
          <a:lstStyle/>
          <a:p>
            <a:pPr marL="0" indent="0">
              <a:buNone/>
            </a:pPr>
            <a:endParaRPr lang="en-US" sz="2800" b="1" dirty="0"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2800" b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Mark 43- </a:t>
            </a:r>
            <a:r>
              <a:rPr lang="en-US" sz="28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Records Management System, </a:t>
            </a:r>
            <a:r>
              <a:rPr lang="en-US" sz="2800" b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fully implemented November 2025</a:t>
            </a:r>
            <a:r>
              <a:rPr lang="en-US" sz="28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- Crime Statistics for reporting UCRs still being modified to conform to new federal and state reporting requirements </a:t>
            </a:r>
            <a:endParaRPr lang="en-US" sz="26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2800" b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Peregrine</a:t>
            </a:r>
            <a:r>
              <a:rPr lang="en-US" sz="2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-</a:t>
            </a:r>
            <a:r>
              <a:rPr lang="en-US" sz="2200" dirty="0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sz="2800" dirty="0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Real-time decision and operations </a:t>
            </a:r>
            <a:r>
              <a:rPr lang="en-US" sz="28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management platform which provides public safety agencies dat</a:t>
            </a:r>
            <a:r>
              <a:rPr lang="en-US" sz="2800" dirty="0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a to solve most difficult problems; </a:t>
            </a:r>
            <a:r>
              <a:rPr lang="en-US" sz="2800" b="1" dirty="0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fully implemented June 2025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b="1" i="1" dirty="0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ShotSpotter</a:t>
            </a:r>
            <a:r>
              <a:rPr lang="en-US" sz="2800" i="1" dirty="0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- Pilot Program discontinued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b="1" dirty="0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Sigma Square – </a:t>
            </a:r>
            <a:r>
              <a:rPr lang="en-US" sz="2800" dirty="0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create pilot to work on solving more cold cases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C97A5-8073-4ED7-BF2C-F9C7120778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16499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661</TotalTime>
  <Words>790</Words>
  <Application>Microsoft Office PowerPoint</Application>
  <PresentationFormat>On-screen Show (4:3)</PresentationFormat>
  <Paragraphs>131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Aptos</vt:lpstr>
      <vt:lpstr>Aptos Narrow</vt:lpstr>
      <vt:lpstr>Arial</vt:lpstr>
      <vt:lpstr>Calibri</vt:lpstr>
      <vt:lpstr>Cambria</vt:lpstr>
      <vt:lpstr>Wingdings</vt:lpstr>
      <vt:lpstr>1_Office Theme</vt:lpstr>
      <vt:lpstr>PowerPoint Presentation</vt:lpstr>
      <vt:lpstr>Departmental Overview</vt:lpstr>
      <vt:lpstr>FQ Security  Update</vt:lpstr>
      <vt:lpstr>DPW Transition Update </vt:lpstr>
      <vt:lpstr>PowerPoint Presentation</vt:lpstr>
      <vt:lpstr>PowerPoint Presentation</vt:lpstr>
      <vt:lpstr>PowerPoint Presentation</vt:lpstr>
      <vt:lpstr>Violent Crime Reduction Strategies</vt:lpstr>
      <vt:lpstr>Technology Update</vt:lpstr>
      <vt:lpstr>Recruitment Effort Updates</vt:lpstr>
      <vt:lpstr>Results</vt:lpstr>
      <vt:lpstr>Current Strength - Separations</vt:lpstr>
      <vt:lpstr>Pipeline Police Support Technicians/Transport</vt:lpstr>
      <vt:lpstr>Facility Needs</vt:lpstr>
      <vt:lpstr>DXC HQ &amp; Infrastructure Update </vt:lpstr>
      <vt:lpstr>2026 LAB  HIRE REQUEST</vt:lpstr>
      <vt:lpstr>NOPD Overtime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Diane Deruise</dc:creator>
  <cp:lastModifiedBy>Stephanie M. Landry</cp:lastModifiedBy>
  <cp:revision>35</cp:revision>
  <dcterms:created xsi:type="dcterms:W3CDTF">2026-03-04T15:10:59Z</dcterms:created>
  <dcterms:modified xsi:type="dcterms:W3CDTF">2026-03-27T20:18:59Z</dcterms:modified>
</cp:coreProperties>
</file>