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4"/>
  </p:notesMasterIdLst>
  <p:sldIdLst>
    <p:sldId id="264" r:id="rId2"/>
    <p:sldId id="263" r:id="rId3"/>
    <p:sldId id="414" r:id="rId4"/>
    <p:sldId id="434" r:id="rId5"/>
    <p:sldId id="431" r:id="rId6"/>
    <p:sldId id="427" r:id="rId7"/>
    <p:sldId id="426" r:id="rId8"/>
    <p:sldId id="433" r:id="rId9"/>
    <p:sldId id="432" r:id="rId10"/>
    <p:sldId id="417" r:id="rId11"/>
    <p:sldId id="421" r:id="rId12"/>
    <p:sldId id="419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41207-FA5C-412A-98AD-3DFDCE2641FF}" v="25" dt="2026-03-30T01:32:27.464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068" autoAdjust="0"/>
  </p:normalViewPr>
  <p:slideViewPr>
    <p:cSldViewPr snapToGrid="0">
      <p:cViewPr varScale="1">
        <p:scale>
          <a:sx n="100" d="100"/>
          <a:sy n="100" d="100"/>
        </p:scale>
        <p:origin x="9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C34BEE-268E-43C4-9935-811E1C5E3325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72F1AE-4E0A-4C8F-83CF-ED3920A9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8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AE178-8933-8E29-6064-E303D02A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CEB038-7544-0CE1-0B0F-668DF4F646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166912-DE63-9664-F075-96068A517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BFECD-7695-A003-7A47-B8173F84F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F1AE-4E0A-4C8F-83CF-ED3920A96F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6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80B4A-9B22-6D32-6969-D5BAFDDED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1BFEA-AA10-1120-AEAB-F9CBD1A28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0DE31-1710-E15B-7C86-E15CD346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E969-7BDE-435F-A03A-F0F377D3483E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37D13-1B74-AA17-04CB-52B4C5CC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EF91F-EA98-11CE-08C5-5269A3B7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4C53-8D07-413B-9315-A2487E9EB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3098-5468-6941-E0D6-6F34491D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DEF1E-6223-8D91-4B62-09D89A9DE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8AC8B-9C9B-DD63-DE3A-3D40BA67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E969-7BDE-435F-A03A-F0F377D3483E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C6194-9093-994A-2AAA-CFDE91967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DB934-7704-2C88-A8C6-C6349FC4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4C53-8D07-413B-9315-A2487E9EB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7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D502EF-4DFD-C3AE-41AA-086D61526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8FEBF-380F-D458-ADA9-93B7C1B53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2C2F4-9481-397A-562A-DBD501A6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E969-7BDE-435F-A03A-F0F377D3483E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19E16-363C-9940-12F1-C71D281CA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C0D8A-A9BD-663E-AA37-060C3258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4C53-8D07-413B-9315-A2487E9EB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4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944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239387" y="6356350"/>
            <a:ext cx="691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City of New Orleans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A57EAB-29A6-AD4F-8CA0-52EA4B0D69A2}"/>
              </a:ext>
            </a:extLst>
          </p:cNvPr>
          <p:cNvCxnSpPr>
            <a:cxnSpLocks/>
          </p:cNvCxnSpPr>
          <p:nvPr userDrawn="1"/>
        </p:nvCxnSpPr>
        <p:spPr>
          <a:xfrm>
            <a:off x="823686" y="1999380"/>
            <a:ext cx="10530114" cy="0"/>
          </a:xfrm>
          <a:prstGeom prst="line">
            <a:avLst/>
          </a:prstGeom>
          <a:ln w="34925">
            <a:solidFill>
              <a:srgbClr val="AD2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401187" cy="365125"/>
          </a:xfrm>
          <a:prstGeom prst="rect">
            <a:avLst/>
          </a:prstGeom>
        </p:spPr>
      </p:pic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38199" y="2444901"/>
            <a:ext cx="10515601" cy="3732062"/>
          </a:xfrm>
        </p:spPr>
        <p:txBody>
          <a:bodyPr/>
          <a:lstStyle>
            <a:lvl1pPr marL="571500" indent="-571500">
              <a:spcBef>
                <a:spcPts val="1200"/>
              </a:spcBef>
              <a:buFont typeface="+mj-lt"/>
              <a:buAutoNum type="romanUcPeriod"/>
              <a:defRPr/>
            </a:lvl1pPr>
            <a:lvl2pPr marL="971550" indent="-514350">
              <a:spcBef>
                <a:spcPts val="1200"/>
              </a:spcBef>
              <a:buFont typeface="+mj-lt"/>
              <a:buAutoNum type="alphaUcPeriod"/>
              <a:defRPr/>
            </a:lvl2pPr>
            <a:lvl3pPr marL="1428750" indent="-514350">
              <a:buFont typeface="+mj-lt"/>
              <a:buAutoNum type="romanUcPeriod"/>
              <a:defRPr/>
            </a:lvl3pPr>
            <a:lvl4pPr marL="1771650" indent="-400050">
              <a:buFont typeface="+mj-lt"/>
              <a:buAutoNum type="romanUcPeriod"/>
              <a:defRPr/>
            </a:lvl4pPr>
            <a:lvl5pPr marL="2228850" indent="-400050">
              <a:buFont typeface="+mj-lt"/>
              <a:buAutoNum type="romanU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1333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C56D-53A1-909A-510B-0F27600E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FF8BF-8A91-088D-5FC5-2CD8A4F6C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F7D0C-7FDE-55FE-4CE6-0184B270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E969-7BDE-435F-A03A-F0F377D3483E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BBB03-CA0C-0C08-8B19-C816FE7B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DC659-0CEE-EE3C-4FC4-50C09164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4C53-8D07-413B-9315-A2487E9EB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5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5CCD-EE40-17E8-DF5C-93B4C410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AA249-41C8-2274-D8A7-59A9C4756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7D247-7AA6-0844-91F9-AF769694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E969-7BDE-435F-A03A-F0F377D3483E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A27AA-8FDE-7DD6-DF09-BD5153F6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C87B6-3517-B6E1-0CB8-7F61331EF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4C53-8D07-413B-9315-A2487E9EB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6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4E44-D5B6-7AFC-E5E5-648C4DB09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DE5AA-D0F4-8CA6-48AA-0354A790D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8D51B-13BF-F81C-FF5B-CFA44C651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5BF82-5E77-52F7-3F9D-DD3B0CD3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E969-7BDE-435F-A03A-F0F377D3483E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1D67F-C039-C6C3-136F-9C398664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72973-0388-8B2D-7A8E-CAF328CD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4C53-8D07-413B-9315-A2487E9EB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43CA9-D123-D745-F2A5-7369E058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C8DCF-F22E-6194-4986-A1A218B37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ECDD3-6B29-A59C-1C57-89BFC0F76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011CB-3F0B-6E55-6479-BA6ECE75B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9FD3A-C47E-3229-F1F6-DCFB91FF3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7FDB3F-B5B9-3302-29FC-E7E94A55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E969-7BDE-435F-A03A-F0F377D3483E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5387BE-685A-418F-6917-A979F438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779923-DEF5-1EE1-BD43-4D553FFA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4C53-8D07-413B-9315-A2487E9EB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9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7A64-3914-AB12-7C9C-E0956603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A6FDD-1CA9-4993-8229-F235F7AA1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E969-7BDE-435F-A03A-F0F377D3483E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B3049-8D9A-A346-B00A-2BAC019A4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90689-B4F6-915A-DBB7-8D5D679E8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4C53-8D07-413B-9315-A2487E9EB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0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FDCCA-F73F-FF07-7C78-3664E25E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E969-7BDE-435F-A03A-F0F377D3483E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87AC8-E99E-8B00-4909-6F234F9C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5E9CE-3E63-34D5-906E-15AE0B5D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4C53-8D07-413B-9315-A2487E9EB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5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AC4C-CC91-8205-901F-019545BE0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94E05-DE71-43B6-ECDE-0468B9088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91B1C-63B9-DC0A-3078-5EDF1CD17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1CC21-BEF4-7796-43E4-AA151AA5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E969-7BDE-435F-A03A-F0F377D3483E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07D7A-5E9E-7DB4-3EAD-08980469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30F85-D85C-E78D-FFBC-F171272A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4C53-8D07-413B-9315-A2487E9EB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5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B79AA-9DAD-84DA-1FC9-6EF553DB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1B9083-7880-3567-34B5-CB7D691F4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EE569-F619-701F-FD93-6EAC1052F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957A1-B2A0-C172-9F31-374FC797F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E969-7BDE-435F-A03A-F0F377D3483E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1C89D-E047-AF2C-9ABD-75AA2276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97CD7-A138-6482-816C-291557DC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4C53-8D07-413B-9315-A2487E9EB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5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D0F30E-19A1-6ACB-E7C7-80BBB758C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8F1DD-ABCB-00E1-782F-DD7B83DED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50DFB-289F-5028-C07F-2814A6284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4CE969-7BDE-435F-A03A-F0F377D3483E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5982E-F746-4018-CD52-924333F61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64FE0-4EBB-1FB8-F7F6-157277848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3F4C53-8D07-413B-9315-A2487E9EB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8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2465-6443-E83C-9825-1FCDC65AA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899" y="1959429"/>
            <a:ext cx="9127776" cy="2241096"/>
          </a:xfrm>
        </p:spPr>
        <p:txBody>
          <a:bodyPr>
            <a:noAutofit/>
          </a:bodyPr>
          <a:lstStyle/>
          <a:p>
            <a:br>
              <a:rPr lang="en-US" sz="8000" i="1" dirty="0">
                <a:solidFill>
                  <a:srgbClr val="0070C0"/>
                </a:solidFill>
                <a:latin typeface="Angsana New"/>
                <a:cs typeface="Angsana New"/>
              </a:rPr>
            </a:br>
            <a:br>
              <a:rPr lang="en-US" sz="8000" i="1" dirty="0">
                <a:solidFill>
                  <a:srgbClr val="0070C0"/>
                </a:solidFill>
                <a:latin typeface="Angsana New"/>
                <a:cs typeface="Angsana New"/>
              </a:rPr>
            </a:br>
            <a:br>
              <a:rPr lang="en-US" sz="8000" i="1" dirty="0">
                <a:solidFill>
                  <a:srgbClr val="0070C0"/>
                </a:solidFill>
                <a:latin typeface="Angsana New"/>
                <a:cs typeface="Angsana New"/>
              </a:rPr>
            </a:br>
            <a:r>
              <a:rPr lang="en-US" sz="8000" i="1" dirty="0">
                <a:solidFill>
                  <a:srgbClr val="0070C0"/>
                </a:solidFill>
                <a:latin typeface="Angsana New"/>
                <a:cs typeface="Angsana New"/>
              </a:rPr>
              <a:t>                                                                                      </a:t>
            </a:r>
            <a:br>
              <a:rPr lang="en-US" sz="8000" i="1" dirty="0">
                <a:solidFill>
                  <a:srgbClr val="0070C0"/>
                </a:solidFill>
                <a:latin typeface="Angsana New"/>
                <a:cs typeface="Angsana New"/>
              </a:rPr>
            </a:br>
            <a:br>
              <a:rPr lang="en-US" sz="8000" i="1" dirty="0">
                <a:solidFill>
                  <a:srgbClr val="0070C0"/>
                </a:solidFill>
                <a:latin typeface="Angsana New"/>
                <a:cs typeface="Angsana New"/>
              </a:rPr>
            </a:br>
            <a:br>
              <a:rPr lang="en-US" sz="8000" i="1" dirty="0">
                <a:solidFill>
                  <a:srgbClr val="0070C0"/>
                </a:solidFill>
                <a:latin typeface="Angsana New"/>
                <a:cs typeface="Angsana New"/>
              </a:rPr>
            </a:br>
            <a:br>
              <a:rPr lang="en-US" sz="8000" i="1" dirty="0">
                <a:solidFill>
                  <a:srgbClr val="0070C0"/>
                </a:solidFill>
                <a:latin typeface="Angsana New"/>
                <a:cs typeface="Angsana New"/>
              </a:rPr>
            </a:br>
            <a:br>
              <a:rPr lang="en-US" sz="8000" i="1" dirty="0">
                <a:solidFill>
                  <a:srgbClr val="0070C0"/>
                </a:solidFill>
                <a:latin typeface="Angsana New"/>
                <a:cs typeface="Angsana New"/>
              </a:rPr>
            </a:br>
            <a:br>
              <a:rPr lang="en-US" sz="8000" i="1" dirty="0">
                <a:solidFill>
                  <a:srgbClr val="0070C0"/>
                </a:solidFill>
                <a:latin typeface="Angsana New"/>
                <a:cs typeface="Angsana New"/>
              </a:rPr>
            </a:br>
            <a:br>
              <a:rPr lang="en-US" sz="8000" i="1" dirty="0">
                <a:solidFill>
                  <a:srgbClr val="0070C0"/>
                </a:solidFill>
                <a:latin typeface="Angsana New"/>
                <a:cs typeface="Angsana New"/>
              </a:rPr>
            </a:br>
            <a:br>
              <a:rPr lang="en-US" sz="8000" i="1" dirty="0">
                <a:solidFill>
                  <a:srgbClr val="0070C0"/>
                </a:solidFill>
                <a:latin typeface="Angsana New"/>
                <a:cs typeface="Angsana New"/>
              </a:rPr>
            </a:br>
            <a:br>
              <a:rPr lang="en-US" sz="8000" i="1" dirty="0">
                <a:solidFill>
                  <a:srgbClr val="0070C0"/>
                </a:solidFill>
                <a:latin typeface="Angsana New"/>
                <a:cs typeface="Angsana New"/>
              </a:rPr>
            </a:br>
            <a:r>
              <a:rPr lang="en-US" b="1" i="1" dirty="0">
                <a:solidFill>
                  <a:srgbClr val="0070C0"/>
                </a:solidFill>
                <a:latin typeface="Angsana New"/>
                <a:cs typeface="Angsana New"/>
              </a:rPr>
              <a:t>Fulfilling Our Purpose:</a:t>
            </a:r>
            <a:br>
              <a:rPr lang="en-US" b="1" i="1" dirty="0">
                <a:solidFill>
                  <a:srgbClr val="0070C0"/>
                </a:solidFill>
                <a:latin typeface="Angsana New"/>
                <a:cs typeface="Angsana New"/>
              </a:rPr>
            </a:br>
            <a:r>
              <a:rPr lang="en-US" b="1" i="1" dirty="0">
                <a:solidFill>
                  <a:srgbClr val="0070C0"/>
                </a:solidFill>
                <a:latin typeface="Angsana New"/>
                <a:cs typeface="Angsana New"/>
              </a:rPr>
              <a:t>“Strengthening Public Safety for our Community”</a:t>
            </a:r>
            <a:endParaRPr lang="en-US" b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B70151-A04F-E0FF-1DCA-41965008697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14475" y="4800600"/>
            <a:ext cx="8839200" cy="1553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Quarterly Law Enforcement Check In @ Criminal Justice Committee</a:t>
            </a:r>
          </a:p>
          <a:p>
            <a:pPr algn="r"/>
            <a:r>
              <a:rPr lang="en-US" sz="3200" b="1">
                <a:solidFill>
                  <a:srgbClr val="0070C0"/>
                </a:solidFill>
              </a:rPr>
              <a:t>March 30, </a:t>
            </a:r>
            <a:r>
              <a:rPr lang="en-US" sz="3200" b="1" dirty="0">
                <a:solidFill>
                  <a:srgbClr val="0070C0"/>
                </a:solidFill>
              </a:rPr>
              <a:t>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00A3A-E697-96DB-BBAC-9B6CA45E80D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1" t="34208" r="13462" b="43867"/>
          <a:stretch/>
        </p:blipFill>
        <p:spPr bwMode="auto">
          <a:xfrm>
            <a:off x="952500" y="0"/>
            <a:ext cx="9505950" cy="1423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2235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7108A9-85E2-9AE9-9220-86D12E39CF3F}"/>
              </a:ext>
            </a:extLst>
          </p:cNvPr>
          <p:cNvSpPr txBox="1"/>
          <p:nvPr/>
        </p:nvSpPr>
        <p:spPr>
          <a:xfrm>
            <a:off x="731521" y="2960716"/>
            <a:ext cx="487870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2026 CHALLENGES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 descr="Upward trend">
            <a:extLst>
              <a:ext uri="{FF2B5EF4-FFF2-40B4-BE49-F238E27FC236}">
                <a16:creationId xmlns:a16="http://schemas.microsoft.com/office/drawing/2014/main" id="{B53B644B-602F-CD0D-0DBD-08FAC95DD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8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D0794F-8AEC-ABE8-6991-4BADAC3BA4E6}"/>
              </a:ext>
            </a:extLst>
          </p:cNvPr>
          <p:cNvSpPr/>
          <p:nvPr/>
        </p:nvSpPr>
        <p:spPr>
          <a:xfrm>
            <a:off x="1057275" y="887468"/>
            <a:ext cx="9542717" cy="950857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/>
              <a:t>                                        </a:t>
            </a:r>
          </a:p>
          <a:p>
            <a:r>
              <a:rPr lang="en-US" dirty="0"/>
              <a:t>	        </a:t>
            </a:r>
            <a:r>
              <a:rPr lang="en-US" sz="4000" dirty="0"/>
              <a:t>1. Staff Vacancies</a:t>
            </a:r>
          </a:p>
        </p:txBody>
      </p:sp>
      <p:sp>
        <p:nvSpPr>
          <p:cNvPr id="5" name="Rectangle 4" descr="House">
            <a:extLst>
              <a:ext uri="{FF2B5EF4-FFF2-40B4-BE49-F238E27FC236}">
                <a16:creationId xmlns:a16="http://schemas.microsoft.com/office/drawing/2014/main" id="{DB9D3A95-7A69-08EB-61C6-30954F196B0A}"/>
              </a:ext>
            </a:extLst>
          </p:cNvPr>
          <p:cNvSpPr/>
          <p:nvPr/>
        </p:nvSpPr>
        <p:spPr>
          <a:xfrm>
            <a:off x="1221865" y="1039866"/>
            <a:ext cx="740285" cy="74028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B9BA2D-4B20-B2EE-0A2E-2BB36441D010}"/>
              </a:ext>
            </a:extLst>
          </p:cNvPr>
          <p:cNvSpPr/>
          <p:nvPr/>
        </p:nvSpPr>
        <p:spPr>
          <a:xfrm>
            <a:off x="1057275" y="2129302"/>
            <a:ext cx="9447467" cy="950857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/>
              <a:t>                                        </a:t>
            </a:r>
          </a:p>
          <a:p>
            <a:r>
              <a:rPr lang="en-US" dirty="0"/>
              <a:t>	        </a:t>
            </a:r>
            <a:r>
              <a:rPr lang="en-US" sz="4000" dirty="0"/>
              <a:t>2. Legislative Initiatives</a:t>
            </a:r>
          </a:p>
        </p:txBody>
      </p:sp>
      <p:sp>
        <p:nvSpPr>
          <p:cNvPr id="9" name="Rectangle 8" descr="House">
            <a:extLst>
              <a:ext uri="{FF2B5EF4-FFF2-40B4-BE49-F238E27FC236}">
                <a16:creationId xmlns:a16="http://schemas.microsoft.com/office/drawing/2014/main" id="{88D74F55-23B5-379B-DCE9-2A9E85EDB7AB}"/>
              </a:ext>
            </a:extLst>
          </p:cNvPr>
          <p:cNvSpPr/>
          <p:nvPr/>
        </p:nvSpPr>
        <p:spPr>
          <a:xfrm>
            <a:off x="1221865" y="2152959"/>
            <a:ext cx="740285" cy="74028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8C3427-E026-45AB-6664-AFC6619A66BB}"/>
              </a:ext>
            </a:extLst>
          </p:cNvPr>
          <p:cNvSpPr/>
          <p:nvPr/>
        </p:nvSpPr>
        <p:spPr>
          <a:xfrm>
            <a:off x="1009649" y="3290886"/>
            <a:ext cx="9542717" cy="115252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/>
              <a:t>                                        </a:t>
            </a:r>
          </a:p>
          <a:p>
            <a:r>
              <a:rPr lang="en-US" dirty="0"/>
              <a:t>	        </a:t>
            </a:r>
            <a:r>
              <a:rPr lang="en-US" sz="4000" dirty="0"/>
              <a:t>3.  Staff Security Gate</a:t>
            </a:r>
          </a:p>
        </p:txBody>
      </p:sp>
      <p:sp>
        <p:nvSpPr>
          <p:cNvPr id="4" name="Rectangle 3" descr="House">
            <a:extLst>
              <a:ext uri="{FF2B5EF4-FFF2-40B4-BE49-F238E27FC236}">
                <a16:creationId xmlns:a16="http://schemas.microsoft.com/office/drawing/2014/main" id="{9AE577DC-5FA1-F56B-58F8-B98976F2F0AE}"/>
              </a:ext>
            </a:extLst>
          </p:cNvPr>
          <p:cNvSpPr/>
          <p:nvPr/>
        </p:nvSpPr>
        <p:spPr>
          <a:xfrm>
            <a:off x="1231390" y="3497007"/>
            <a:ext cx="740285" cy="74028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08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0498E7-7F7C-5FAA-81A2-7B1225247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6" b="6521"/>
          <a:stretch>
            <a:fillRect/>
          </a:stretch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6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34F41E-FB4F-8B10-EAD6-D1F5C16335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4960" y="981689"/>
            <a:ext cx="4691001" cy="1409085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75000"/>
                <a:lumOff val="25000"/>
              </a:schemeClr>
            </a:outerShdw>
          </a:effectLst>
        </p:spPr>
      </p:pic>
      <p:sp>
        <p:nvSpPr>
          <p:cNvPr id="5" name="Content Placeholder 34">
            <a:extLst>
              <a:ext uri="{FF2B5EF4-FFF2-40B4-BE49-F238E27FC236}">
                <a16:creationId xmlns:a16="http://schemas.microsoft.com/office/drawing/2014/main" id="{CA476AF1-79BB-73AC-3277-7320B6A24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4962" y="2314574"/>
            <a:ext cx="4690998" cy="11144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indent="0"/>
            <a:endParaRPr lang="en-US" dirty="0"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 lang="en-US" sz="1600" dirty="0"/>
              <a:t>The Judges of Orleans Parish Juvenile Court believe that, through a unified voice and collaboration, the New Orleans Juvenile Justice System can be a leader in administering fair and equal justice, provide individualized comprehensive and effective programs for delinquent and neglected youth, and ensure accountability that builds safe, resilient families and communities.  </a:t>
            </a:r>
          </a:p>
          <a:p>
            <a:pPr marL="0" indent="0"/>
            <a:endParaRPr lang="en-US" i="1" dirty="0"/>
          </a:p>
        </p:txBody>
      </p:sp>
      <p:pic>
        <p:nvPicPr>
          <p:cNvPr id="6" name="Content Placeholder 14">
            <a:extLst>
              <a:ext uri="{FF2B5EF4-FFF2-40B4-BE49-F238E27FC236}">
                <a16:creationId xmlns:a16="http://schemas.microsoft.com/office/drawing/2014/main" id="{3FD5A97D-05DD-177E-C9DE-B6EA7CE315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4962" y="3733800"/>
            <a:ext cx="4703687" cy="1182855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75000"/>
                <a:lumOff val="25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7978CF-29EB-A233-2AB9-19A73B9D344D}"/>
              </a:ext>
            </a:extLst>
          </p:cNvPr>
          <p:cNvSpPr txBox="1"/>
          <p:nvPr/>
        </p:nvSpPr>
        <p:spPr>
          <a:xfrm>
            <a:off x="5894961" y="4767761"/>
            <a:ext cx="47036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en-US" sz="1400" dirty="0"/>
              <a:t>To provide a court of excellence for children, youth, and families by enforcing the Louisiana Children’s Code.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41F04C-A405-5C69-82F7-F54C5B9AAA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981689"/>
            <a:ext cx="5394898" cy="4057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09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BC35C2-2F08-D95B-F2B4-577ED3D4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863" y="1697126"/>
            <a:ext cx="6028697" cy="22081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b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CURRENT BUDGET/STAFFING</a:t>
            </a:r>
          </a:p>
        </p:txBody>
      </p:sp>
      <p:pic>
        <p:nvPicPr>
          <p:cNvPr id="137" name="Graphic 136" descr="Users">
            <a:extLst>
              <a:ext uri="{FF2B5EF4-FFF2-40B4-BE49-F238E27FC236}">
                <a16:creationId xmlns:a16="http://schemas.microsoft.com/office/drawing/2014/main" id="{9D60A525-C60F-9D7B-B48D-D996B7CA8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6803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873020-88DD-5AE5-26ED-05CFBEE0B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C2DC58A-9C7E-2854-67A1-36D8112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7B88A-EDB7-65B9-EBA1-100EBD5A77FC}"/>
              </a:ext>
            </a:extLst>
          </p:cNvPr>
          <p:cNvSpPr txBox="1"/>
          <p:nvPr/>
        </p:nvSpPr>
        <p:spPr>
          <a:xfrm>
            <a:off x="7470800" y="637307"/>
            <a:ext cx="4171994" cy="39327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7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6B686FE-C60E-CF0D-82CC-2E68A999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3851CB3-A2EF-4253-C52F-8A6B77E92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6F6EFAA-FF42-C76D-8DCC-B8BF0A45A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06FFF1B-9BC2-3B9E-402B-D3836B7388A6}"/>
              </a:ext>
            </a:extLst>
          </p:cNvPr>
          <p:cNvSpPr txBox="1"/>
          <p:nvPr/>
        </p:nvSpPr>
        <p:spPr>
          <a:xfrm>
            <a:off x="7035475" y="5227455"/>
            <a:ext cx="5042644" cy="857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endParaRPr lang="en-US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30A5C49-A3EE-9CF8-9A32-F120AED9A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7F3F3-B684-A5B4-8AB6-2E60C8ADFE31}"/>
              </a:ext>
            </a:extLst>
          </p:cNvPr>
          <p:cNvSpPr txBox="1"/>
          <p:nvPr/>
        </p:nvSpPr>
        <p:spPr>
          <a:xfrm>
            <a:off x="2619386" y="245686"/>
            <a:ext cx="6522103" cy="669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ORLEANS PARISH JUVENILE COURT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2026 </a:t>
            </a:r>
            <a:r>
              <a:rPr lang="en-US" b="1" dirty="0">
                <a:latin typeface="+mj-lt"/>
                <a:ea typeface="+mj-ea"/>
                <a:cs typeface="+mj-cs"/>
              </a:rPr>
              <a:t>CURRENT STAFFING AND APPROVED BUDGET</a:t>
            </a:r>
            <a:endParaRPr lang="en-US" sz="18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AE522F-A658-F6AD-3034-BB7817014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429785"/>
              </p:ext>
            </p:extLst>
          </p:nvPr>
        </p:nvGraphicFramePr>
        <p:xfrm>
          <a:off x="935309" y="1306786"/>
          <a:ext cx="10380392" cy="4646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616">
                  <a:extLst>
                    <a:ext uri="{9D8B030D-6E8A-4147-A177-3AD203B41FA5}">
                      <a16:colId xmlns:a16="http://schemas.microsoft.com/office/drawing/2014/main" val="436679803"/>
                    </a:ext>
                  </a:extLst>
                </a:gridCol>
                <a:gridCol w="3711400">
                  <a:extLst>
                    <a:ext uri="{9D8B030D-6E8A-4147-A177-3AD203B41FA5}">
                      <a16:colId xmlns:a16="http://schemas.microsoft.com/office/drawing/2014/main" val="2684845059"/>
                    </a:ext>
                  </a:extLst>
                </a:gridCol>
                <a:gridCol w="768107">
                  <a:extLst>
                    <a:ext uri="{9D8B030D-6E8A-4147-A177-3AD203B41FA5}">
                      <a16:colId xmlns:a16="http://schemas.microsoft.com/office/drawing/2014/main" val="3643824861"/>
                    </a:ext>
                  </a:extLst>
                </a:gridCol>
                <a:gridCol w="861443">
                  <a:extLst>
                    <a:ext uri="{9D8B030D-6E8A-4147-A177-3AD203B41FA5}">
                      <a16:colId xmlns:a16="http://schemas.microsoft.com/office/drawing/2014/main" val="2108617721"/>
                    </a:ext>
                  </a:extLst>
                </a:gridCol>
                <a:gridCol w="1705658">
                  <a:extLst>
                    <a:ext uri="{9D8B030D-6E8A-4147-A177-3AD203B41FA5}">
                      <a16:colId xmlns:a16="http://schemas.microsoft.com/office/drawing/2014/main" val="1903972383"/>
                    </a:ext>
                  </a:extLst>
                </a:gridCol>
                <a:gridCol w="1951168">
                  <a:extLst>
                    <a:ext uri="{9D8B030D-6E8A-4147-A177-3AD203B41FA5}">
                      <a16:colId xmlns:a16="http://schemas.microsoft.com/office/drawing/2014/main" val="3687507712"/>
                    </a:ext>
                  </a:extLst>
                </a:gridCol>
              </a:tblGrid>
              <a:tr h="1063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Org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Description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>
                          <a:effectLst/>
                        </a:rPr>
                        <a:t>FTE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>
                          <a:effectLst/>
                        </a:rPr>
                        <a:t>PT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>
                          <a:effectLst/>
                        </a:rPr>
                        <a:t>Budget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>
                          <a:effectLst/>
                        </a:rPr>
                        <a:t>Vacancies*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9806788"/>
                  </a:ext>
                </a:extLst>
              </a:tr>
              <a:tr h="11399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>
                          <a:effectLst/>
                        </a:rPr>
                        <a:t>8302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u="none" strike="noStrike" dirty="0">
                          <a:effectLst/>
                        </a:rPr>
                        <a:t>Administrative Services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>
                          <a:effectLst/>
                        </a:rPr>
                        <a:t>15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u="none" strike="noStrike" dirty="0">
                          <a:effectLst/>
                        </a:rPr>
                        <a:t>$1,261,307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>
                          <a:effectLst/>
                        </a:rPr>
                        <a:t>3*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1289814"/>
                  </a:ext>
                </a:extLst>
              </a:tr>
              <a:tr h="84667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>
                          <a:effectLst/>
                        </a:rPr>
                        <a:t>8302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u="none" strike="noStrike">
                          <a:effectLst/>
                        </a:rPr>
                        <a:t>Other Operating - Contractors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u="none" strike="noStrike" dirty="0">
                          <a:effectLst/>
                        </a:rPr>
                        <a:t>$775,989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2521651"/>
                  </a:ext>
                </a:extLst>
              </a:tr>
              <a:tr h="5319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>
                          <a:effectLst/>
                        </a:rPr>
                        <a:t>8303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u="none" strike="noStrike">
                          <a:effectLst/>
                        </a:rPr>
                        <a:t>Clerk's Services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>
                          <a:effectLst/>
                        </a:rPr>
                        <a:t>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u="none" strike="noStrike" dirty="0">
                          <a:effectLst/>
                        </a:rPr>
                        <a:t>$292,011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6301886"/>
                  </a:ext>
                </a:extLst>
              </a:tr>
              <a:tr h="5319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>
                          <a:effectLst/>
                        </a:rPr>
                        <a:t>8308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u="none" strike="noStrike">
                          <a:effectLst/>
                        </a:rPr>
                        <a:t>Judges Personnel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>
                          <a:effectLst/>
                        </a:rPr>
                        <a:t>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u="none" strike="noStrike" dirty="0">
                          <a:effectLst/>
                        </a:rPr>
                        <a:t>$677,711.0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7944897"/>
                  </a:ext>
                </a:extLst>
              </a:tr>
              <a:tr h="53195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>
                          <a:effectLst/>
                        </a:rPr>
                        <a:t>Total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>
                          <a:effectLst/>
                        </a:rPr>
                        <a:t>39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u="none" strike="noStrike" dirty="0">
                          <a:effectLst/>
                        </a:rPr>
                        <a:t>$3,007,018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>
                          <a:effectLst/>
                        </a:rPr>
                        <a:t>3*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82098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A62C2E9-D800-A2D1-CD22-F907E1E71EC0}"/>
              </a:ext>
            </a:extLst>
          </p:cNvPr>
          <p:cNvSpPr txBox="1"/>
          <p:nvPr/>
        </p:nvSpPr>
        <p:spPr>
          <a:xfrm>
            <a:off x="2476500" y="6142620"/>
            <a:ext cx="659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**Recent resignation will result in a total of 4 vacancies.</a:t>
            </a:r>
          </a:p>
        </p:txBody>
      </p:sp>
    </p:spTree>
    <p:extLst>
      <p:ext uri="{BB962C8B-B14F-4D97-AF65-F5344CB8AC3E}">
        <p14:creationId xmlns:p14="http://schemas.microsoft.com/office/powerpoint/2010/main" val="342554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B4EFA-A952-1A46-E8B8-30203566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5822278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2025 Positions Eliminated </a:t>
            </a:r>
          </a:p>
        </p:txBody>
      </p:sp>
      <p:pic>
        <p:nvPicPr>
          <p:cNvPr id="7" name="Graphic 6" descr="Group">
            <a:extLst>
              <a:ext uri="{FF2B5EF4-FFF2-40B4-BE49-F238E27FC236}">
                <a16:creationId xmlns:a16="http://schemas.microsoft.com/office/drawing/2014/main" id="{422B4E98-B3B0-BABA-495D-89B26133B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333D1-2B3F-3D3D-507D-16F3F5FF96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4102" y="1906622"/>
            <a:ext cx="4974049" cy="41543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HR/Executive Assistant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ODAP Sr. Youth Advisor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ODAP Youth Advisor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ODAP Youth Advisor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Teen Court Coordinator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PT MELOW Facilitator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PT Teen Court Facilitator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PT GROWW Facilitator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TOTAL REDUCTION = $342,437.00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11559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0D470D-91CB-4036-0B6B-0758BDDADD19}"/>
              </a:ext>
            </a:extLst>
          </p:cNvPr>
          <p:cNvSpPr txBox="1"/>
          <p:nvPr/>
        </p:nvSpPr>
        <p:spPr>
          <a:xfrm>
            <a:off x="463688" y="904875"/>
            <a:ext cx="5100532" cy="2181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 on Legislative Initiatives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340C5-9FBC-29DD-1D0A-8A752F7C54D6}"/>
              </a:ext>
            </a:extLst>
          </p:cNvPr>
          <p:cNvSpPr txBox="1"/>
          <p:nvPr/>
        </p:nvSpPr>
        <p:spPr>
          <a:xfrm>
            <a:off x="6096000" y="2076449"/>
            <a:ext cx="5599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Senate Bill  217</a:t>
            </a:r>
          </a:p>
          <a:p>
            <a:pPr algn="ctr"/>
            <a:r>
              <a:rPr lang="en-US" sz="5400" b="1" dirty="0"/>
              <a:t>House Bill 911</a:t>
            </a:r>
          </a:p>
        </p:txBody>
      </p:sp>
    </p:spTree>
    <p:extLst>
      <p:ext uri="{BB962C8B-B14F-4D97-AF65-F5344CB8AC3E}">
        <p14:creationId xmlns:p14="http://schemas.microsoft.com/office/powerpoint/2010/main" val="246670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03DD84-0B3C-EC1F-3646-92B6AEC9848C}"/>
              </a:ext>
            </a:extLst>
          </p:cNvPr>
          <p:cNvSpPr txBox="1"/>
          <p:nvPr/>
        </p:nvSpPr>
        <p:spPr>
          <a:xfrm>
            <a:off x="640079" y="1842432"/>
            <a:ext cx="11388493" cy="4484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effectLst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41B0CBC-73F5-2A46-5CCC-821AED2851F6}"/>
              </a:ext>
            </a:extLst>
          </p:cNvPr>
          <p:cNvSpPr txBox="1"/>
          <p:nvPr/>
        </p:nvSpPr>
        <p:spPr>
          <a:xfrm>
            <a:off x="2171700" y="1216597"/>
            <a:ext cx="681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OVERVIEW OF SB 217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51962C-A160-C1F1-92CF-053345D40493}"/>
              </a:ext>
            </a:extLst>
          </p:cNvPr>
          <p:cNvSpPr txBox="1"/>
          <p:nvPr/>
        </p:nvSpPr>
        <p:spPr>
          <a:xfrm>
            <a:off x="633597" y="2972346"/>
            <a:ext cx="1049464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Louisiana Senate Bill 217 propose structural changes to the court system in Orleans Parish, specifically: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Reduction in the number of judges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Addresses the overall administration of courts in Orleans Parish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Is part of a broader push to reconfigure judicial resources and court structure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Currently pending in Senate Judiciary A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0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25A965-AB6E-FC83-71AF-7AB33D4DE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46DFAA4-8D26-25E5-9504-A5CE619B4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3E8D75-52B5-3F09-159F-B98035EB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7D9E794-D9C2-2143-E608-1AE0EA9C8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828F4D2-6E65-04BE-63EE-535C46AF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B3573FD-8D85-BB3B-0368-19D8320990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8CD6123-4882-3B46-86AA-E1F2156BD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9CCC43-5600-0708-A8D0-BC5A13CE1034}"/>
              </a:ext>
            </a:extLst>
          </p:cNvPr>
          <p:cNvSpPr txBox="1"/>
          <p:nvPr/>
        </p:nvSpPr>
        <p:spPr>
          <a:xfrm>
            <a:off x="640079" y="1842432"/>
            <a:ext cx="11388493" cy="4484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effectLst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F55A582-2CA9-9302-2E33-FE881C52A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FD0B4EA-C5E2-D45D-8031-D9E2B72DA9E1}"/>
              </a:ext>
            </a:extLst>
          </p:cNvPr>
          <p:cNvSpPr txBox="1"/>
          <p:nvPr/>
        </p:nvSpPr>
        <p:spPr>
          <a:xfrm>
            <a:off x="2171700" y="1216597"/>
            <a:ext cx="681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OVERVIEW OF HB 911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E267E-2D53-8941-BEB8-AC68DB1D1DC3}"/>
              </a:ext>
            </a:extLst>
          </p:cNvPr>
          <p:cNvSpPr txBox="1"/>
          <p:nvPr/>
        </p:nvSpPr>
        <p:spPr>
          <a:xfrm>
            <a:off x="1095375" y="2650237"/>
            <a:ext cx="103727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 sweeping judicial reform proposal that would: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/>
              <a:t>Completely restructure the Orleans Parish court 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/>
              <a:t>Consolidate multiple courts into a single unified district court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/>
              <a:t>Reduce the number of judges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/>
              <a:t>Merge administrative functions (including clerks of court)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/>
              <a:t>Potentially eliminate or absorb Orleans Parish Juvenile Court </a:t>
            </a:r>
          </a:p>
        </p:txBody>
      </p:sp>
    </p:spTree>
    <p:extLst>
      <p:ext uri="{BB962C8B-B14F-4D97-AF65-F5344CB8AC3E}">
        <p14:creationId xmlns:p14="http://schemas.microsoft.com/office/powerpoint/2010/main" val="2885126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E98BD2-7BD5-0028-5ABD-692AB2CFF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D9F73B6-1598-71D4-A7DE-A9D286D36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51DFA3-571D-C7F0-3488-BC0FE0C32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9495CD0-05B0-CB52-72BA-56BE1CA0C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E0C5247-40CF-7968-E7DE-4319BD842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FD6F6D-56DB-8F45-3D49-7DF83AD17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47E0B67-3942-1BAE-6D26-BAC65D32A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81E67-1846-6201-6099-0D77F21BE95B}"/>
              </a:ext>
            </a:extLst>
          </p:cNvPr>
          <p:cNvSpPr txBox="1"/>
          <p:nvPr/>
        </p:nvSpPr>
        <p:spPr>
          <a:xfrm>
            <a:off x="640079" y="1842432"/>
            <a:ext cx="11388493" cy="4484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effectLst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7729434-7675-DE09-BE73-6A4B1FE26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0640A9B-DCCE-CA8A-150B-4D9D5DEE3EAB}"/>
              </a:ext>
            </a:extLst>
          </p:cNvPr>
          <p:cNvSpPr txBox="1"/>
          <p:nvPr/>
        </p:nvSpPr>
        <p:spPr>
          <a:xfrm>
            <a:off x="633596" y="2972346"/>
            <a:ext cx="109139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600" dirty="0"/>
              <a:t>In Theory……..</a:t>
            </a:r>
          </a:p>
          <a:p>
            <a:pPr marL="514350" indent="-514350">
              <a:buAutoNum type="alphaUcPeriod"/>
            </a:pPr>
            <a:r>
              <a:rPr lang="en-US" sz="3600" dirty="0"/>
              <a:t>What the Numbers Don’t Show</a:t>
            </a:r>
          </a:p>
          <a:p>
            <a:pPr marL="514350" indent="-514350">
              <a:buAutoNum type="alphaUcPeriod"/>
            </a:pPr>
            <a:r>
              <a:rPr lang="en-US" sz="3600" dirty="0"/>
              <a:t>An Uneven Playing Field</a:t>
            </a:r>
          </a:p>
          <a:p>
            <a:pPr marL="514350" indent="-514350">
              <a:buAutoNum type="alphaUcPeriod"/>
            </a:pPr>
            <a:r>
              <a:rPr lang="en-US" sz="3600" dirty="0"/>
              <a:t>What if we move forward with SB 217 and HB 911?</a:t>
            </a:r>
          </a:p>
          <a:p>
            <a:pPr marL="514350" indent="-514350">
              <a:buAutoNum type="alphaUcPeriod"/>
            </a:pPr>
            <a:r>
              <a:rPr lang="en-US" sz="3600" dirty="0"/>
              <a:t>How Do We Move Forward</a:t>
            </a:r>
            <a:r>
              <a:rPr lang="en-US" sz="28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8714CD-0FF6-7653-34A3-01D726E876A3}"/>
              </a:ext>
            </a:extLst>
          </p:cNvPr>
          <p:cNvSpPr txBox="1"/>
          <p:nvPr/>
        </p:nvSpPr>
        <p:spPr>
          <a:xfrm>
            <a:off x="2168570" y="1344849"/>
            <a:ext cx="6467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OPJC  POSITION</a:t>
            </a:r>
          </a:p>
        </p:txBody>
      </p:sp>
    </p:spTree>
    <p:extLst>
      <p:ext uri="{BB962C8B-B14F-4D97-AF65-F5344CB8AC3E}">
        <p14:creationId xmlns:p14="http://schemas.microsoft.com/office/powerpoint/2010/main" val="890643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8cbf485-1cb7-4a02-9a21-0dd9b45b9ff7}" enabled="0" method="" siteId="{08cbf485-1cb7-4a02-9a21-0dd9b45b9ff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Words>403</Words>
  <Application>Microsoft Office PowerPoint</Application>
  <PresentationFormat>Widescreen</PresentationFormat>
  <Paragraphs>85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Angsana New</vt:lpstr>
      <vt:lpstr>Aptos</vt:lpstr>
      <vt:lpstr>Aptos Display</vt:lpstr>
      <vt:lpstr>Arial</vt:lpstr>
      <vt:lpstr>Calibri</vt:lpstr>
      <vt:lpstr>Wingdings</vt:lpstr>
      <vt:lpstr>Office Theme</vt:lpstr>
      <vt:lpstr>                                                                                                  Fulfilling Our Purpose: “Strengthening Public Safety for our Community”</vt:lpstr>
      <vt:lpstr> The Judges of Orleans Parish Juvenile Court believe that, through a unified voice and collaboration, the New Orleans Juvenile Justice System can be a leader in administering fair and equal justice, provide individualized comprehensive and effective programs for delinquent and neglected youth, and ensure accountability that builds safe, resilient families and communities.   </vt:lpstr>
      <vt:lpstr>  CURRENT BUDGET/STAFFING</vt:lpstr>
      <vt:lpstr>PowerPoint Presentation</vt:lpstr>
      <vt:lpstr>2025 Positions Eliminated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Orleans Parish Juvenile Court</dc:title>
  <dc:creator>Shantel J. Easterling</dc:creator>
  <cp:lastModifiedBy>Yolanda S. Johnson</cp:lastModifiedBy>
  <cp:revision>13</cp:revision>
  <cp:lastPrinted>2026-03-26T21:11:56Z</cp:lastPrinted>
  <dcterms:created xsi:type="dcterms:W3CDTF">2025-03-18T19:58:35Z</dcterms:created>
  <dcterms:modified xsi:type="dcterms:W3CDTF">2026-03-30T01:38:27Z</dcterms:modified>
</cp:coreProperties>
</file>