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76" r:id="rId2"/>
    <p:sldId id="3075" r:id="rId3"/>
    <p:sldId id="3230" r:id="rId4"/>
    <p:sldId id="3072" r:id="rId5"/>
    <p:sldId id="3147" r:id="rId6"/>
    <p:sldId id="3231" r:id="rId7"/>
    <p:sldId id="3232" r:id="rId8"/>
    <p:sldId id="3233" r:id="rId9"/>
    <p:sldId id="3235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75AFF5-E938-4B50-BA8A-247BCE51495A}" v="16" dt="2026-03-12T21:31:21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7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C6367C-3AA9-4973-BBBA-CC40321A3A2E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B5F269-345A-40CF-BDB3-E73AB3E8C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5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6C26DA-4931-F5BA-B79D-B01FA8BCCE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6B204E-C6D1-D526-D48D-96191B407E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ABF8A-642E-067B-15D8-97A83EE357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9FC2107-63FC-44A2-B463-21329FAB6006}" type="slidenum"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7443E-32E9-7296-B4D9-3E8ECF14F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18B1DF-4A1F-BBEF-1E07-46F6E0759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09C94E-5AAB-2070-48F6-EE2406D71B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1E47B-1DE6-A5A2-0172-CAD9E96746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A6D8277-A90A-452B-A7D4-ED5032602D6B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73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077182-8FEB-B314-C62A-55611D9511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6DE3DD-48EE-B69F-AE01-5DC93812CD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8B677-B4D0-9579-C59E-0A73205DE9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6A6D8277-A90A-452B-A7D4-ED5032602D6B}" type="slidenum"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FAF9-BE6E-C0A3-3645-44ABF7BE9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1767D-7437-8D3F-C52B-6BE1194CD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2317A-E0EA-748F-1429-EE7742F9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301E-BFD5-430B-B039-C06C68A6F9C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17C15-0234-2BB0-7E0A-A86C92C3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66519-E649-6456-F4FF-180D6D40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0A95-3B34-4C12-B095-E6E08405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8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5347-E3D9-6940-C4BE-77A5EB39A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D4416-50F6-DA60-E180-FCD00F201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FD191-5A03-4967-99F6-5AF751FF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301E-BFD5-430B-B039-C06C68A6F9C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0039A-4E4A-5FEA-2253-FB3C45A4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BC308-287A-1448-1E62-B9B3026F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0A95-3B34-4C12-B095-E6E08405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4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BE203-5A81-BD01-28C1-9CE888A7B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7BB02-9D8E-F613-973D-70B825685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ED9CC-C1DC-11C7-B016-F96D48FD3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301E-BFD5-430B-B039-C06C68A6F9C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C6A6C-0779-D60A-6683-F835FC81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55F7E-C613-EB7C-C082-1D67EEBE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0A95-3B34-4C12-B095-E6E08405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94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CC4AF9C-3D8D-5AFD-8623-B55D0FCEF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29" y="242489"/>
            <a:ext cx="8737604" cy="63730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7F48011-28E7-076C-975A-20A005C3A0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4400" y="1097051"/>
            <a:ext cx="6327648" cy="407455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7200">
                <a:solidFill>
                  <a:srgbClr val="FFFFFF"/>
                </a:solidFill>
                <a:latin typeface="Verdana" pitchFamily="34"/>
                <a:ea typeface="Verdana" pitchFamily="34"/>
                <a:cs typeface="Verdana" pitchFamily="34"/>
              </a:defRPr>
            </a:lvl1pPr>
          </a:lstStyle>
          <a:p>
            <a:pPr lvl="0"/>
            <a:r>
              <a:rPr lang="en-US"/>
              <a:t>Presentation Title Goes Right Here</a:t>
            </a: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1AC2BC-376E-F3C7-E311-83FA671E7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096" y="5770924"/>
            <a:ext cx="2176272" cy="693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7A2E2A-3463-EEDD-B24A-12C396E81792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914400" y="5876245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D3B8FD08-FDEC-47E5-98E0-808B54A30460}" type="datetime1">
              <a:rPr lang="en-US"/>
              <a:pPr lvl="0"/>
              <a:t>3/17/2026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527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o We 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6CEE86B1-D976-B1A6-9A1B-44D1E065B9A7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D6E13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</a:endParaRPr>
          </a:p>
        </p:txBody>
      </p:sp>
      <p:sp>
        <p:nvSpPr>
          <p:cNvPr id="3" name="Round Single Corner Rectangle 33">
            <a:extLst>
              <a:ext uri="{FF2B5EF4-FFF2-40B4-BE49-F238E27FC236}">
                <a16:creationId xmlns:a16="http://schemas.microsoft.com/office/drawing/2014/main" id="{6BFF714A-7F83-68E9-1677-310D97ABC5AC}"/>
              </a:ext>
            </a:extLst>
          </p:cNvPr>
          <p:cNvSpPr/>
          <p:nvPr/>
        </p:nvSpPr>
        <p:spPr>
          <a:xfrm rot="10800009" flipV="1">
            <a:off x="124597" y="94311"/>
            <a:ext cx="12191996" cy="6858000"/>
          </a:xfrm>
          <a:custGeom>
            <a:avLst>
              <a:gd name="f7" fmla="val 16667"/>
            </a:avLst>
            <a:gdLst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val f6"/>
              <a:gd name="f12" fmla="val f7"/>
              <a:gd name="f13" fmla="?: f8 f3 1"/>
              <a:gd name="f14" fmla="?: f9 f4 1"/>
              <a:gd name="f15" fmla="?: f10 f5 1"/>
              <a:gd name="f16" fmla="*/ f13 1 21600"/>
              <a:gd name="f17" fmla="*/ f14 1 21600"/>
              <a:gd name="f18" fmla="*/ 21600 f13 1"/>
              <a:gd name="f19" fmla="*/ 21600 f14 1"/>
              <a:gd name="f20" fmla="min f17 f16"/>
              <a:gd name="f21" fmla="*/ f18 1 f15"/>
              <a:gd name="f22" fmla="*/ f19 1 f15"/>
              <a:gd name="f23" fmla="val f21"/>
              <a:gd name="f24" fmla="val f22"/>
              <a:gd name="f25" fmla="*/ f11 f20 1"/>
              <a:gd name="f26" fmla="+- f24 0 f11"/>
              <a:gd name="f27" fmla="+- f23 0 f11"/>
              <a:gd name="f28" fmla="*/ f24 f20 1"/>
              <a:gd name="f29" fmla="*/ f23 f20 1"/>
              <a:gd name="f30" fmla="min f27 f26"/>
              <a:gd name="f31" fmla="*/ f30 f12 1"/>
              <a:gd name="f32" fmla="*/ f31 1 100000"/>
              <a:gd name="f33" fmla="+- f23 0 f32"/>
              <a:gd name="f34" fmla="*/ f32 29289 1"/>
              <a:gd name="f35" fmla="*/ f32 f20 1"/>
              <a:gd name="f36" fmla="*/ f34 1 100000"/>
              <a:gd name="f37" fmla="*/ f33 f20 1"/>
              <a:gd name="f38" fmla="+- f23 0 f36"/>
              <a:gd name="f39" fmla="*/ f3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5" r="f39" b="f28"/>
            <a:pathLst>
              <a:path>
                <a:moveTo>
                  <a:pt x="f25" y="f25"/>
                </a:moveTo>
                <a:lnTo>
                  <a:pt x="f37" y="f25"/>
                </a:lnTo>
                <a:arcTo wR="f35" hR="f35" stAng="f2" swAng="f1"/>
                <a:lnTo>
                  <a:pt x="f29" y="f28"/>
                </a:lnTo>
                <a:lnTo>
                  <a:pt x="f25" y="f2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1B312"/>
              </a:solidFill>
              <a:uFillTx/>
              <a:latin typeface="Arial" pitchFamily="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98540B-366C-C921-0AE1-C76CC41525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70558" y="2051867"/>
            <a:ext cx="7025636" cy="701289"/>
          </a:xfrm>
        </p:spPr>
        <p:txBody>
          <a:bodyPr anchor="t" anchorCtr="0"/>
          <a:lstStyle>
            <a:lvl1pPr algn="l">
              <a:defRPr sz="5400" b="1">
                <a:latin typeface="Arial" pitchFamily="34"/>
                <a:ea typeface="Verdana" pitchFamily="34"/>
                <a:cs typeface="Arial" pitchFamily="34"/>
              </a:defRPr>
            </a:lvl1pPr>
          </a:lstStyle>
          <a:p>
            <a:pPr lvl="0"/>
            <a:r>
              <a:rPr lang="en-US"/>
              <a:t>Who We Are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06A85354-2398-307E-2562-4AB6C960E6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70558" y="3295269"/>
            <a:ext cx="7025636" cy="36436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300"/>
              </a:spcBef>
              <a:buNone/>
              <a:defRPr sz="1200" b="1" spc="300">
                <a:solidFill>
                  <a:srgbClr val="4B2364"/>
                </a:solidFill>
                <a:latin typeface="Verdana" pitchFamily="34"/>
                <a:ea typeface="Verdana" pitchFamily="34"/>
                <a:cs typeface="Verdana" pitchFamily="34"/>
              </a:defRPr>
            </a:lvl1pPr>
          </a:lstStyle>
          <a:p>
            <a:pPr lvl="0"/>
            <a:r>
              <a:rPr lang="en-US"/>
              <a:t>DDD MISSION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2370919-8E0E-2621-EDEE-38E18BBD21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70567" y="3743736"/>
            <a:ext cx="5915893" cy="561341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>
                <a:ea typeface="Verdana" pitchFamily="34"/>
                <a:cs typeface="Arial" pitchFamily="34"/>
              </a:defRPr>
            </a:lvl1pPr>
          </a:lstStyle>
          <a:p>
            <a:pPr lvl="0"/>
            <a:r>
              <a:rPr lang="en-US"/>
              <a:t>To drive the development of Downtown New Orleans and be the catalyst for a prosperous, stimulating, innovative heart of the Crescent City.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2ED56D00-E609-4C3E-19E4-2B44153553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70558" y="4500018"/>
            <a:ext cx="7025636" cy="36436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300"/>
              </a:spcBef>
              <a:buNone/>
              <a:defRPr sz="1200" b="1" spc="300">
                <a:solidFill>
                  <a:srgbClr val="4B2364"/>
                </a:solidFill>
                <a:latin typeface="Verdana" pitchFamily="34"/>
                <a:ea typeface="Verdana" pitchFamily="34"/>
                <a:cs typeface="Verdana" pitchFamily="34"/>
              </a:defRPr>
            </a:lvl1pPr>
          </a:lstStyle>
          <a:p>
            <a:pPr lvl="0"/>
            <a:r>
              <a:rPr lang="en-US"/>
              <a:t>WE DO THIS BY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C7F4B67C-6C5B-A32A-9FA0-A5454F97BE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70567" y="4957236"/>
            <a:ext cx="6386946" cy="1263453"/>
          </a:xfrm>
        </p:spPr>
        <p:txBody>
          <a:bodyPr/>
          <a:lstStyle>
            <a:lvl1pPr marL="285750" indent="-285750">
              <a:spcBef>
                <a:spcPts val="300"/>
              </a:spcBef>
              <a:defRPr sz="1400">
                <a:ea typeface="Verdana" pitchFamily="34"/>
                <a:cs typeface="Arial" pitchFamily="34"/>
              </a:defRPr>
            </a:lvl1pPr>
            <a:lvl2pPr marL="285750" lvl="0">
              <a:spcBef>
                <a:spcPts val="300"/>
              </a:spcBef>
              <a:buChar char="•"/>
              <a:defRPr sz="1400">
                <a:ea typeface="Verdana" pitchFamily="34"/>
                <a:cs typeface="Arial" pitchFamily="34"/>
              </a:defRPr>
            </a:lvl2pPr>
            <a:lvl3pPr marL="285750" lvl="0" indent="-285750">
              <a:spcBef>
                <a:spcPts val="300"/>
              </a:spcBef>
              <a:defRPr sz="1400">
                <a:ea typeface="Verdana" pitchFamily="34"/>
                <a:cs typeface="Arial" pitchFamily="34"/>
              </a:defRPr>
            </a:lvl3pPr>
            <a:lvl4pPr marL="285750" marR="0" lvl="0" indent="-28575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itchFamily="34"/>
              <a:tabLst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Verdana" pitchFamily="34"/>
                <a:cs typeface="Arial" pitchFamily="34"/>
              </a:defRPr>
            </a:lvl4pPr>
          </a:lstStyle>
          <a:p>
            <a:pPr lvl="0"/>
            <a:r>
              <a:rPr lang="en-US"/>
              <a:t>Cultivating economic development in targeted industries as academic medicine, the arts, digital media and tourism</a:t>
            </a:r>
          </a:p>
          <a:p>
            <a:pPr lvl="0"/>
            <a:r>
              <a:rPr lang="en-US"/>
              <a:t>Ensuring Downtown is clean and safe</a:t>
            </a:r>
          </a:p>
          <a:p>
            <a:pPr lvl="0"/>
            <a:r>
              <a:rPr lang="en-US"/>
              <a:t>Serving as a voice and advocate for Downtown’s future</a:t>
            </a:r>
          </a:p>
          <a:p>
            <a:pPr lvl="0"/>
            <a:r>
              <a:rPr lang="en-US"/>
              <a:t>Promoting Downtown as a world-class destination for residents and visitors</a:t>
            </a:r>
          </a:p>
        </p:txBody>
      </p:sp>
      <p:pic>
        <p:nvPicPr>
          <p:cNvPr id="9" name="Picture 3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0A9F76-49AD-8A75-DE38-843BDB279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34" y="464807"/>
            <a:ext cx="2176272" cy="69388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B6B8582-3F66-8BDA-A774-4B9A88DAD8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0094976" y="6446867"/>
            <a:ext cx="1529626" cy="365129"/>
          </a:xfrm>
        </p:spPr>
        <p:txBody>
          <a:bodyPr/>
          <a:lstStyle>
            <a:lvl1pPr>
              <a:defRPr b="0">
                <a:latin typeface="Verdana" pitchFamily="34"/>
                <a:ea typeface="Verdana" pitchFamily="34"/>
                <a:cs typeface="Verdana" pitchFamily="34"/>
              </a:defRPr>
            </a:lvl1pPr>
          </a:lstStyle>
          <a:p>
            <a:pPr lvl="0"/>
            <a:fld id="{25E81B71-FC62-41FE-8C2B-C6E3784B2A3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896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6D960-3763-3C23-5613-5D762976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9BBA2-9964-9A72-0180-853FF3EAC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968D2-6368-FA58-D648-72679C0E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301E-BFD5-430B-B039-C06C68A6F9C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76B97-C35F-158B-5653-DD9B6603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021FA-E078-0D5D-A1EF-A8B7DBD1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0A95-3B34-4C12-B095-E6E08405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9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40B3-0198-EBD3-DDC6-BE6A4ACC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D3AAD-3AB4-0F49-D001-D70349FFB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886B4-EDE7-FCE3-7FCF-76FAB64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301E-BFD5-430B-B039-C06C68A6F9C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D0AB0-7AC8-BDC3-7F79-EA6C1FBF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1B800-D429-E546-ECB6-804A234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0A95-3B34-4C12-B095-E6E08405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8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74A2-6064-99E2-EC90-ECF422B9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B9D5-DB9B-31BC-FBF7-401211868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8ED1D-7229-E125-5BB6-D939362DD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6EFFC-46A7-5E7C-F6CA-91C73B92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301E-BFD5-430B-B039-C06C68A6F9C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612E4-9253-C89A-FCFF-71A036AE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A85A3-89C4-ADCA-2E90-3FF860D3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0A95-3B34-4C12-B095-E6E08405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808F-09A0-C33E-EBB8-1D9CF251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B8B6A-279D-4EE8-5BC5-715266E3A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F7656-F245-36E9-1C3B-FDC104803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57FD9-CD0E-A7A8-044E-273AE2E0A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95E32-17F0-92F0-9215-B6AD76816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95675-5727-AB41-25E8-4319A57C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301E-BFD5-430B-B039-C06C68A6F9C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8A81A6-9656-5635-917F-4FC5A932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6CC4B-5093-B572-CD3D-E03BEA20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0A95-3B34-4C12-B095-E6E08405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4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8C25-05A4-39BC-B7B7-D2402736C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9FA71-A3DF-6577-B97B-FC4960B8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301E-BFD5-430B-B039-C06C68A6F9C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830B1-1E7C-5FEB-A69F-792B9EE5B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85354-E472-60B0-9137-96962629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0A95-3B34-4C12-B095-E6E08405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75734-6737-D0E8-79B5-CD0712B3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301E-BFD5-430B-B039-C06C68A6F9C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9FC204-F8AD-AE00-6D4E-489E5B1E3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75F4F-2A5C-45B9-153F-4F1386DF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0A95-3B34-4C12-B095-E6E08405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5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D7E7-DD51-02BC-24CC-7D1316542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B292A-BEE2-5A38-AFD8-35446B6A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29B7E-4BC8-6338-F336-1DC336428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F7343-3360-ABEB-7694-278D2503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301E-BFD5-430B-B039-C06C68A6F9C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D4BE5-5859-F9BE-8C7F-43400C0A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5EA78-8B40-6560-BED2-3DE6CECD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0A95-3B34-4C12-B095-E6E08405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1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03FE2-F3D6-3C1E-DE72-619E096E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6B1629-A1C0-195C-1751-E0D35E0CB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C1766-8510-2B86-5BCE-83305D444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C98BE-A431-C361-947D-3525DAC2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B301E-BFD5-430B-B039-C06C68A6F9C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F98E7-1CD4-B926-0477-30D70C34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C447F-ECC6-38EF-FFD2-28515F353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0A95-3B34-4C12-B095-E6E08405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0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8CAA3-22A2-4A06-A588-33694E7A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4A319-0310-4681-914E-66A751520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812C9-3EF7-9994-65A3-3950C014B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BB301E-BFD5-430B-B039-C06C68A6F9C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68BF3-A1C1-B88E-C569-E86643E19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E4984-2208-1964-AF17-B62445FB3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470A95-3B34-4C12-B095-E6E08405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6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 ?><Relationships xmlns="http://schemas.openxmlformats.org/package/2006/relationships"><Relationship Id="rId3" Target="../media/image20.pn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21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49DF352-26CF-B2D9-C9F5-01C9C2B124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9898" y="765206"/>
            <a:ext cx="11494510" cy="4074557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5400" dirty="0">
                <a:latin typeface="Verdana"/>
                <a:ea typeface="Verdana"/>
              </a:rPr>
              <a:t>Downtown Development District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>
                <a:latin typeface="Verdana"/>
                <a:ea typeface="Verdana"/>
              </a:rPr>
              <a:t>Annual Presentation to New Orleans City Council</a:t>
            </a:r>
            <a:endParaRPr lang="en-US" sz="2400" dirty="0">
              <a:latin typeface="Verdana"/>
              <a:ea typeface="Verdan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5400" dirty="0">
              <a:latin typeface="Verdana"/>
              <a:ea typeface="Verdan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3200" dirty="0">
                <a:latin typeface="Verdana"/>
                <a:ea typeface="Verdana"/>
              </a:rPr>
              <a:t>Seth Knudsen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>
                <a:latin typeface="Verdana"/>
                <a:ea typeface="Verdana"/>
              </a:rPr>
              <a:t>President &amp; CEO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dirty="0">
                <a:latin typeface="Verdana"/>
                <a:ea typeface="Verdana"/>
              </a:rPr>
              <a:t>Downtown Development District of New Orleans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B634DF5-F78A-CF69-8D58-08BC500C7256}"/>
              </a:ext>
            </a:extLst>
          </p:cNvPr>
          <p:cNvSpPr txBox="1"/>
          <p:nvPr/>
        </p:nvSpPr>
        <p:spPr>
          <a:xfrm>
            <a:off x="539898" y="5277304"/>
            <a:ext cx="446336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Arial" pitchFamily="34"/>
              </a:rPr>
              <a:t>March 19,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47F7-8B56-7798-3E97-43FDBB6064EB}"/>
              </a:ext>
            </a:extLst>
          </p:cNvPr>
          <p:cNvSpPr txBox="1"/>
          <p:nvPr/>
        </p:nvSpPr>
        <p:spPr>
          <a:xfrm>
            <a:off x="3660809" y="536798"/>
            <a:ext cx="7968054" cy="6917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4B2564"/>
                </a:solidFill>
                <a:uFillTx/>
                <a:latin typeface="Verdana" pitchFamily="34"/>
                <a:ea typeface="Verdana" pitchFamily="34"/>
                <a:cs typeface="Arial" pitchFamily="34"/>
              </a:rPr>
              <a:t>DDD Governance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8C5C288-C9F2-3694-BFF6-B0343BDB7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916" y="1376400"/>
            <a:ext cx="4640954" cy="51319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5397EE9D-DE70-1FC8-861D-8C2993CA3E0C}"/>
              </a:ext>
            </a:extLst>
          </p:cNvPr>
          <p:cNvSpPr txBox="1"/>
          <p:nvPr/>
        </p:nvSpPr>
        <p:spPr>
          <a:xfrm>
            <a:off x="431578" y="2140052"/>
            <a:ext cx="6958465" cy="2585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Organization Structure: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	Independent State Agency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Date of Founding: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		1974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Governance: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			11-member Board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Staff: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				27 staff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Management Area: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		160 city blocks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B271F-B99D-98E6-80B8-7C66C0A14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289C3-F4FA-92A5-A4AF-53F99D378624}"/>
              </a:ext>
            </a:extLst>
          </p:cNvPr>
          <p:cNvSpPr txBox="1"/>
          <p:nvPr/>
        </p:nvSpPr>
        <p:spPr>
          <a:xfrm>
            <a:off x="3050145" y="492376"/>
            <a:ext cx="9207349" cy="6917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4B2564"/>
                </a:solidFill>
                <a:uFillTx/>
                <a:latin typeface="Verdana" pitchFamily="34"/>
                <a:ea typeface="Verdana" pitchFamily="34"/>
                <a:cs typeface="Arial" pitchFamily="34"/>
              </a:rPr>
              <a:t>DDD Core Services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F1A6BA8-B723-6E0D-56F3-2BB5270AFBBC}"/>
              </a:ext>
            </a:extLst>
          </p:cNvPr>
          <p:cNvSpPr txBox="1"/>
          <p:nvPr/>
        </p:nvSpPr>
        <p:spPr>
          <a:xfrm>
            <a:off x="6502801" y="1324544"/>
            <a:ext cx="5596896" cy="53860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CLEANER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Litter pickup</a:t>
            </a: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Pressure washing</a:t>
            </a: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Graffiti removal</a:t>
            </a:r>
          </a:p>
          <a:p>
            <a:pPr marL="233043" marR="0" lvl="0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SAFER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Verdana"/>
              <a:cs typeface="Arial" pitchFamily="34"/>
            </a:endParaRPr>
          </a:p>
          <a:p>
            <a:pPr marL="742950" marR="0" lvl="1" indent="-285750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24/7 NOPD Police Details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Verdana"/>
              <a:cs typeface="Arial" pitchFamily="34"/>
            </a:endParaRPr>
          </a:p>
          <a:p>
            <a:pPr marL="742950" marR="0" lvl="1" indent="-285750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24/7 Armed Private Security Patrols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Verdana"/>
              <a:cs typeface="Arial" pitchFamily="34"/>
            </a:endParaRPr>
          </a:p>
          <a:p>
            <a:pPr marL="742950" marR="0" lvl="1" indent="-285750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DDD Public Safety Rangers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Verdana"/>
              <a:cs typeface="Arial" pitchFamily="34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STRONGER</a:t>
            </a:r>
          </a:p>
          <a:p>
            <a:pPr marL="800100" marR="0" lvl="1" indent="-342900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Economic Development</a:t>
            </a:r>
          </a:p>
          <a:p>
            <a:pPr marL="800100" marR="0" lvl="1" indent="-342900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Public Policy Advocacy</a:t>
            </a:r>
            <a:endParaRPr lang="en-US" sz="18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Arial" pitchFamily="34"/>
            </a:endParaRPr>
          </a:p>
          <a:p>
            <a:pPr marL="800100" marR="0" lvl="1" indent="-342900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Marketing</a:t>
            </a:r>
          </a:p>
        </p:txBody>
      </p:sp>
      <p:grpSp>
        <p:nvGrpSpPr>
          <p:cNvPr id="4" name="Diagram 18">
            <a:extLst>
              <a:ext uri="{FF2B5EF4-FFF2-40B4-BE49-F238E27FC236}">
                <a16:creationId xmlns:a16="http://schemas.microsoft.com/office/drawing/2014/main" id="{BC667274-5D7D-D30A-B213-893B7ABC6F60}"/>
              </a:ext>
            </a:extLst>
          </p:cNvPr>
          <p:cNvGrpSpPr/>
          <p:nvPr/>
        </p:nvGrpSpPr>
        <p:grpSpPr>
          <a:xfrm>
            <a:off x="1105281" y="1713987"/>
            <a:ext cx="4637132" cy="4264094"/>
            <a:chOff x="1105281" y="1713987"/>
            <a:chExt cx="4637132" cy="426409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9D9A90F-454F-F585-848A-64AA19AAD560}"/>
                </a:ext>
              </a:extLst>
            </p:cNvPr>
            <p:cNvSpPr/>
            <p:nvPr/>
          </p:nvSpPr>
          <p:spPr>
            <a:xfrm>
              <a:off x="2497473" y="1713987"/>
              <a:ext cx="1852757" cy="18527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2759"/>
                <a:gd name="f7" fmla="val 926380"/>
                <a:gd name="f8" fmla="val 414754"/>
                <a:gd name="f9" fmla="val 1438006"/>
                <a:gd name="f10" fmla="val 1852760"/>
                <a:gd name="f11" fmla="+- 0 0 -90"/>
                <a:gd name="f12" fmla="*/ f3 1 1852759"/>
                <a:gd name="f13" fmla="*/ f4 1 1852759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1852759"/>
                <a:gd name="f20" fmla="*/ 0 f17 1"/>
                <a:gd name="f21" fmla="*/ 926380 f17 1"/>
                <a:gd name="f22" fmla="*/ 1852760 f17 1"/>
                <a:gd name="f23" fmla="+- f18 0 f1"/>
                <a:gd name="f24" fmla="*/ f20 1 1852759"/>
                <a:gd name="f25" fmla="*/ f21 1 1852759"/>
                <a:gd name="f26" fmla="*/ f22 1 1852759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1852759" h="1852759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4B2564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299273" tIns="299273" rIns="299273" bIns="299273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CLEANER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70518F1-AEC5-2D49-3893-70297D59CA9B}"/>
                </a:ext>
              </a:extLst>
            </p:cNvPr>
            <p:cNvSpPr/>
            <p:nvPr/>
          </p:nvSpPr>
          <p:spPr>
            <a:xfrm rot="3600008">
              <a:off x="3866074" y="3521281"/>
              <a:ext cx="493757" cy="6253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3755"/>
                <a:gd name="f7" fmla="val 625306"/>
                <a:gd name="f8" fmla="val 125061"/>
                <a:gd name="f9" fmla="val 246878"/>
                <a:gd name="f10" fmla="val 312653"/>
                <a:gd name="f11" fmla="val 500245"/>
                <a:gd name="f12" fmla="+- 0 0 -90"/>
                <a:gd name="f13" fmla="*/ f3 1 493755"/>
                <a:gd name="f14" fmla="*/ f4 1 625306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493755"/>
                <a:gd name="f23" fmla="*/ f19 1 625306"/>
                <a:gd name="f24" fmla="*/ 0 f20 1"/>
                <a:gd name="f25" fmla="*/ 125061 f19 1"/>
                <a:gd name="f26" fmla="*/ 246878 f20 1"/>
                <a:gd name="f27" fmla="*/ 0 f19 1"/>
                <a:gd name="f28" fmla="*/ 493755 f20 1"/>
                <a:gd name="f29" fmla="*/ 312653 f19 1"/>
                <a:gd name="f30" fmla="*/ 625306 f19 1"/>
                <a:gd name="f31" fmla="*/ 500245 f19 1"/>
                <a:gd name="f32" fmla="+- f21 0 f1"/>
                <a:gd name="f33" fmla="*/ f24 1 493755"/>
                <a:gd name="f34" fmla="*/ f25 1 625306"/>
                <a:gd name="f35" fmla="*/ f26 1 493755"/>
                <a:gd name="f36" fmla="*/ f27 1 625306"/>
                <a:gd name="f37" fmla="*/ f28 1 493755"/>
                <a:gd name="f38" fmla="*/ f29 1 625306"/>
                <a:gd name="f39" fmla="*/ f30 1 625306"/>
                <a:gd name="f40" fmla="*/ f31 1 625306"/>
                <a:gd name="f41" fmla="*/ f15 1 f22"/>
                <a:gd name="f42" fmla="*/ f16 1 f22"/>
                <a:gd name="f43" fmla="*/ f15 1 f23"/>
                <a:gd name="f44" fmla="*/ f17 1 f23"/>
                <a:gd name="f45" fmla="*/ f33 1 f22"/>
                <a:gd name="f46" fmla="*/ f34 1 f23"/>
                <a:gd name="f47" fmla="*/ f35 1 f22"/>
                <a:gd name="f48" fmla="*/ f36 1 f23"/>
                <a:gd name="f49" fmla="*/ f37 1 f22"/>
                <a:gd name="f50" fmla="*/ f38 1 f23"/>
                <a:gd name="f51" fmla="*/ f39 1 f23"/>
                <a:gd name="f52" fmla="*/ f40 1 f23"/>
                <a:gd name="f53" fmla="*/ f41 f13 1"/>
                <a:gd name="f54" fmla="*/ f42 f13 1"/>
                <a:gd name="f55" fmla="*/ f44 f14 1"/>
                <a:gd name="f56" fmla="*/ f43 f14 1"/>
                <a:gd name="f57" fmla="*/ f45 f13 1"/>
                <a:gd name="f58" fmla="*/ f46 f14 1"/>
                <a:gd name="f59" fmla="*/ f47 f13 1"/>
                <a:gd name="f60" fmla="*/ f48 f14 1"/>
                <a:gd name="f61" fmla="*/ f49 f13 1"/>
                <a:gd name="f62" fmla="*/ f50 f14 1"/>
                <a:gd name="f63" fmla="*/ f51 f14 1"/>
                <a:gd name="f64" fmla="*/ f5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59" y="f60"/>
                </a:cxn>
                <a:cxn ang="f32">
                  <a:pos x="f61" y="f62"/>
                </a:cxn>
                <a:cxn ang="f32">
                  <a:pos x="f59" y="f63"/>
                </a:cxn>
                <a:cxn ang="f32">
                  <a:pos x="f59" y="f64"/>
                </a:cxn>
                <a:cxn ang="f32">
                  <a:pos x="f57" y="f64"/>
                </a:cxn>
                <a:cxn ang="f32">
                  <a:pos x="f57" y="f58"/>
                </a:cxn>
              </a:cxnLst>
              <a:rect l="f53" t="f56" r="f54" b="f55"/>
              <a:pathLst>
                <a:path w="493755" h="625306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B1ACB8"/>
            </a:solidFill>
            <a:ln cap="flat">
              <a:noFill/>
              <a:prstDash val="solid"/>
            </a:ln>
          </p:spPr>
          <p:txBody>
            <a:bodyPr vert="horz" wrap="square" lIns="0" tIns="125062" rIns="148123" bIns="125062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D628F17-707A-B524-A766-1BA3E81194E4}"/>
                </a:ext>
              </a:extLst>
            </p:cNvPr>
            <p:cNvSpPr/>
            <p:nvPr/>
          </p:nvSpPr>
          <p:spPr>
            <a:xfrm>
              <a:off x="3889656" y="4125324"/>
              <a:ext cx="1852757" cy="18527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2759"/>
                <a:gd name="f7" fmla="val 926380"/>
                <a:gd name="f8" fmla="val 414754"/>
                <a:gd name="f9" fmla="val 1438006"/>
                <a:gd name="f10" fmla="val 1852760"/>
                <a:gd name="f11" fmla="+- 0 0 -90"/>
                <a:gd name="f12" fmla="*/ f3 1 1852759"/>
                <a:gd name="f13" fmla="*/ f4 1 1852759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1852759"/>
                <a:gd name="f20" fmla="*/ 0 f17 1"/>
                <a:gd name="f21" fmla="*/ 926380 f17 1"/>
                <a:gd name="f22" fmla="*/ 1852760 f17 1"/>
                <a:gd name="f23" fmla="+- f18 0 f1"/>
                <a:gd name="f24" fmla="*/ f20 1 1852759"/>
                <a:gd name="f25" fmla="*/ f21 1 1852759"/>
                <a:gd name="f26" fmla="*/ f22 1 1852759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1852759" h="1852759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4B2564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299273" tIns="299273" rIns="299273" bIns="299273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SAFER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A48F57-E516-61D1-0494-6A1BFA50B614}"/>
                </a:ext>
              </a:extLst>
            </p:cNvPr>
            <p:cNvSpPr/>
            <p:nvPr/>
          </p:nvSpPr>
          <p:spPr>
            <a:xfrm>
              <a:off x="3190945" y="4739051"/>
              <a:ext cx="493757" cy="6253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3755"/>
                <a:gd name="f7" fmla="val 625306"/>
                <a:gd name="f8" fmla="val 500245"/>
                <a:gd name="f9" fmla="val 246877"/>
                <a:gd name="f10" fmla="val 312653"/>
                <a:gd name="f11" fmla="val 125061"/>
                <a:gd name="f12" fmla="+- 0 0 -90"/>
                <a:gd name="f13" fmla="*/ f3 1 493755"/>
                <a:gd name="f14" fmla="*/ f4 1 625306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493755"/>
                <a:gd name="f23" fmla="*/ f19 1 625306"/>
                <a:gd name="f24" fmla="*/ 0 f20 1"/>
                <a:gd name="f25" fmla="*/ 125061 f19 1"/>
                <a:gd name="f26" fmla="*/ 246878 f20 1"/>
                <a:gd name="f27" fmla="*/ 0 f19 1"/>
                <a:gd name="f28" fmla="*/ 493755 f20 1"/>
                <a:gd name="f29" fmla="*/ 312653 f19 1"/>
                <a:gd name="f30" fmla="*/ 625306 f19 1"/>
                <a:gd name="f31" fmla="*/ 500245 f19 1"/>
                <a:gd name="f32" fmla="+- f21 0 f1"/>
                <a:gd name="f33" fmla="*/ f24 1 493755"/>
                <a:gd name="f34" fmla="*/ f25 1 625306"/>
                <a:gd name="f35" fmla="*/ f26 1 493755"/>
                <a:gd name="f36" fmla="*/ f27 1 625306"/>
                <a:gd name="f37" fmla="*/ f28 1 493755"/>
                <a:gd name="f38" fmla="*/ f29 1 625306"/>
                <a:gd name="f39" fmla="*/ f30 1 625306"/>
                <a:gd name="f40" fmla="*/ f31 1 625306"/>
                <a:gd name="f41" fmla="*/ f15 1 f22"/>
                <a:gd name="f42" fmla="*/ f16 1 f22"/>
                <a:gd name="f43" fmla="*/ f15 1 f23"/>
                <a:gd name="f44" fmla="*/ f17 1 f23"/>
                <a:gd name="f45" fmla="*/ f33 1 f22"/>
                <a:gd name="f46" fmla="*/ f34 1 f23"/>
                <a:gd name="f47" fmla="*/ f35 1 f22"/>
                <a:gd name="f48" fmla="*/ f36 1 f23"/>
                <a:gd name="f49" fmla="*/ f37 1 f22"/>
                <a:gd name="f50" fmla="*/ f38 1 f23"/>
                <a:gd name="f51" fmla="*/ f39 1 f23"/>
                <a:gd name="f52" fmla="*/ f40 1 f23"/>
                <a:gd name="f53" fmla="*/ f41 f13 1"/>
                <a:gd name="f54" fmla="*/ f42 f13 1"/>
                <a:gd name="f55" fmla="*/ f44 f14 1"/>
                <a:gd name="f56" fmla="*/ f43 f14 1"/>
                <a:gd name="f57" fmla="*/ f45 f13 1"/>
                <a:gd name="f58" fmla="*/ f46 f14 1"/>
                <a:gd name="f59" fmla="*/ f47 f13 1"/>
                <a:gd name="f60" fmla="*/ f48 f14 1"/>
                <a:gd name="f61" fmla="*/ f49 f13 1"/>
                <a:gd name="f62" fmla="*/ f50 f14 1"/>
                <a:gd name="f63" fmla="*/ f51 f14 1"/>
                <a:gd name="f64" fmla="*/ f5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59" y="f60"/>
                </a:cxn>
                <a:cxn ang="f32">
                  <a:pos x="f61" y="f62"/>
                </a:cxn>
                <a:cxn ang="f32">
                  <a:pos x="f59" y="f63"/>
                </a:cxn>
                <a:cxn ang="f32">
                  <a:pos x="f59" y="f64"/>
                </a:cxn>
                <a:cxn ang="f32">
                  <a:pos x="f57" y="f64"/>
                </a:cxn>
                <a:cxn ang="f32">
                  <a:pos x="f57" y="f58"/>
                </a:cxn>
              </a:cxnLst>
              <a:rect l="f53" t="f56" r="f54" b="f55"/>
              <a:pathLst>
                <a:path w="493755" h="625306">
                  <a:moveTo>
                    <a:pt x="f6" y="f8"/>
                  </a:moveTo>
                  <a:lnTo>
                    <a:pt x="f9" y="f8"/>
                  </a:lnTo>
                  <a:lnTo>
                    <a:pt x="f9" y="f7"/>
                  </a:lnTo>
                  <a:lnTo>
                    <a:pt x="f5" y="f10"/>
                  </a:lnTo>
                  <a:lnTo>
                    <a:pt x="f9" y="f5"/>
                  </a:lnTo>
                  <a:lnTo>
                    <a:pt x="f9" y="f11"/>
                  </a:lnTo>
                  <a:lnTo>
                    <a:pt x="f6" y="f11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B1ACB8"/>
            </a:solidFill>
            <a:ln cap="flat">
              <a:noFill/>
              <a:prstDash val="solid"/>
            </a:ln>
          </p:spPr>
          <p:txBody>
            <a:bodyPr vert="horz" wrap="square" lIns="148123" tIns="125062" rIns="0" bIns="125062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E491780-0F37-26B3-E08D-433696C0F933}"/>
                </a:ext>
              </a:extLst>
            </p:cNvPr>
            <p:cNvSpPr/>
            <p:nvPr/>
          </p:nvSpPr>
          <p:spPr>
            <a:xfrm>
              <a:off x="1105281" y="4125324"/>
              <a:ext cx="1852757" cy="18527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52759"/>
                <a:gd name="f7" fmla="val 926380"/>
                <a:gd name="f8" fmla="val 414754"/>
                <a:gd name="f9" fmla="val 1438006"/>
                <a:gd name="f10" fmla="val 1852760"/>
                <a:gd name="f11" fmla="+- 0 0 -90"/>
                <a:gd name="f12" fmla="*/ f3 1 1852759"/>
                <a:gd name="f13" fmla="*/ f4 1 1852759"/>
                <a:gd name="f14" fmla="val f5"/>
                <a:gd name="f15" fmla="val f6"/>
                <a:gd name="f16" fmla="*/ f11 f0 1"/>
                <a:gd name="f17" fmla="+- f15 0 f14"/>
                <a:gd name="f18" fmla="*/ f16 1 f2"/>
                <a:gd name="f19" fmla="*/ f17 1 1852759"/>
                <a:gd name="f20" fmla="*/ 0 f17 1"/>
                <a:gd name="f21" fmla="*/ 926380 f17 1"/>
                <a:gd name="f22" fmla="*/ 1852760 f17 1"/>
                <a:gd name="f23" fmla="+- f18 0 f1"/>
                <a:gd name="f24" fmla="*/ f20 1 1852759"/>
                <a:gd name="f25" fmla="*/ f21 1 1852759"/>
                <a:gd name="f26" fmla="*/ f22 1 1852759"/>
                <a:gd name="f27" fmla="*/ f14 1 f19"/>
                <a:gd name="f28" fmla="*/ f15 1 f19"/>
                <a:gd name="f29" fmla="*/ f24 1 f19"/>
                <a:gd name="f30" fmla="*/ f25 1 f19"/>
                <a:gd name="f31" fmla="*/ f26 1 f19"/>
                <a:gd name="f32" fmla="*/ f27 f12 1"/>
                <a:gd name="f33" fmla="*/ f28 f12 1"/>
                <a:gd name="f34" fmla="*/ f28 f13 1"/>
                <a:gd name="f35" fmla="*/ f27 f13 1"/>
                <a:gd name="f36" fmla="*/ f29 f12 1"/>
                <a:gd name="f37" fmla="*/ f30 f13 1"/>
                <a:gd name="f38" fmla="*/ f30 f12 1"/>
                <a:gd name="f39" fmla="*/ f29 f13 1"/>
                <a:gd name="f40" fmla="*/ f31 f12 1"/>
                <a:gd name="f41" fmla="*/ f31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6" y="f37"/>
                </a:cxn>
                <a:cxn ang="f23">
                  <a:pos x="f38" y="f39"/>
                </a:cxn>
                <a:cxn ang="f23">
                  <a:pos x="f40" y="f37"/>
                </a:cxn>
                <a:cxn ang="f23">
                  <a:pos x="f38" y="f41"/>
                </a:cxn>
                <a:cxn ang="f23">
                  <a:pos x="f36" y="f37"/>
                </a:cxn>
              </a:cxnLst>
              <a:rect l="f32" t="f35" r="f33" b="f34"/>
              <a:pathLst>
                <a:path w="1852759" h="1852759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solidFill>
              <a:srgbClr val="4B2564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299273" tIns="299273" rIns="299273" bIns="299273" anchor="ctr" anchorCtr="1" compatLnSpc="1">
              <a:noAutofit/>
            </a:bodyPr>
            <a:lstStyle/>
            <a:p>
              <a:pPr marL="0" marR="0" lvl="0" indent="0" algn="ctr" defTabSz="977895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9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2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STRONGER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6A49D46-35A7-91C9-60D7-90BC05374F2C}"/>
                </a:ext>
              </a:extLst>
            </p:cNvPr>
            <p:cNvSpPr/>
            <p:nvPr/>
          </p:nvSpPr>
          <p:spPr>
            <a:xfrm rot="18000008">
              <a:off x="2473891" y="3545485"/>
              <a:ext cx="493757" cy="6253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3755"/>
                <a:gd name="f7" fmla="val 625306"/>
                <a:gd name="f8" fmla="val 125061"/>
                <a:gd name="f9" fmla="val 246878"/>
                <a:gd name="f10" fmla="val 312653"/>
                <a:gd name="f11" fmla="val 500245"/>
                <a:gd name="f12" fmla="+- 0 0 -90"/>
                <a:gd name="f13" fmla="*/ f3 1 493755"/>
                <a:gd name="f14" fmla="*/ f4 1 625306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493755"/>
                <a:gd name="f23" fmla="*/ f19 1 625306"/>
                <a:gd name="f24" fmla="*/ 0 f20 1"/>
                <a:gd name="f25" fmla="*/ 125061 f19 1"/>
                <a:gd name="f26" fmla="*/ 246878 f20 1"/>
                <a:gd name="f27" fmla="*/ 0 f19 1"/>
                <a:gd name="f28" fmla="*/ 493755 f20 1"/>
                <a:gd name="f29" fmla="*/ 312653 f19 1"/>
                <a:gd name="f30" fmla="*/ 625306 f19 1"/>
                <a:gd name="f31" fmla="*/ 500245 f19 1"/>
                <a:gd name="f32" fmla="+- f21 0 f1"/>
                <a:gd name="f33" fmla="*/ f24 1 493755"/>
                <a:gd name="f34" fmla="*/ f25 1 625306"/>
                <a:gd name="f35" fmla="*/ f26 1 493755"/>
                <a:gd name="f36" fmla="*/ f27 1 625306"/>
                <a:gd name="f37" fmla="*/ f28 1 493755"/>
                <a:gd name="f38" fmla="*/ f29 1 625306"/>
                <a:gd name="f39" fmla="*/ f30 1 625306"/>
                <a:gd name="f40" fmla="*/ f31 1 625306"/>
                <a:gd name="f41" fmla="*/ f15 1 f22"/>
                <a:gd name="f42" fmla="*/ f16 1 f22"/>
                <a:gd name="f43" fmla="*/ f15 1 f23"/>
                <a:gd name="f44" fmla="*/ f17 1 f23"/>
                <a:gd name="f45" fmla="*/ f33 1 f22"/>
                <a:gd name="f46" fmla="*/ f34 1 f23"/>
                <a:gd name="f47" fmla="*/ f35 1 f22"/>
                <a:gd name="f48" fmla="*/ f36 1 f23"/>
                <a:gd name="f49" fmla="*/ f37 1 f22"/>
                <a:gd name="f50" fmla="*/ f38 1 f23"/>
                <a:gd name="f51" fmla="*/ f39 1 f23"/>
                <a:gd name="f52" fmla="*/ f40 1 f23"/>
                <a:gd name="f53" fmla="*/ f41 f13 1"/>
                <a:gd name="f54" fmla="*/ f42 f13 1"/>
                <a:gd name="f55" fmla="*/ f44 f14 1"/>
                <a:gd name="f56" fmla="*/ f43 f14 1"/>
                <a:gd name="f57" fmla="*/ f45 f13 1"/>
                <a:gd name="f58" fmla="*/ f46 f14 1"/>
                <a:gd name="f59" fmla="*/ f47 f13 1"/>
                <a:gd name="f60" fmla="*/ f48 f14 1"/>
                <a:gd name="f61" fmla="*/ f49 f13 1"/>
                <a:gd name="f62" fmla="*/ f50 f14 1"/>
                <a:gd name="f63" fmla="*/ f51 f14 1"/>
                <a:gd name="f64" fmla="*/ f52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7" y="f58"/>
                </a:cxn>
                <a:cxn ang="f32">
                  <a:pos x="f59" y="f58"/>
                </a:cxn>
                <a:cxn ang="f32">
                  <a:pos x="f59" y="f60"/>
                </a:cxn>
                <a:cxn ang="f32">
                  <a:pos x="f61" y="f62"/>
                </a:cxn>
                <a:cxn ang="f32">
                  <a:pos x="f59" y="f63"/>
                </a:cxn>
                <a:cxn ang="f32">
                  <a:pos x="f59" y="f64"/>
                </a:cxn>
                <a:cxn ang="f32">
                  <a:pos x="f57" y="f64"/>
                </a:cxn>
                <a:cxn ang="f32">
                  <a:pos x="f57" y="f58"/>
                </a:cxn>
              </a:cxnLst>
              <a:rect l="f53" t="f56" r="f54" b="f55"/>
              <a:pathLst>
                <a:path w="493755" h="625306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B1ACB8"/>
            </a:solidFill>
            <a:ln cap="flat">
              <a:noFill/>
              <a:prstDash val="solid"/>
            </a:ln>
          </p:spPr>
          <p:txBody>
            <a:bodyPr vert="horz" wrap="square" lIns="0" tIns="125062" rIns="148123" bIns="125062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22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EDB37D2F-A792-FF00-F5A9-C7DCC7711773}"/>
              </a:ext>
            </a:extLst>
          </p:cNvPr>
          <p:cNvSpPr txBox="1"/>
          <p:nvPr/>
        </p:nvSpPr>
        <p:spPr>
          <a:xfrm>
            <a:off x="680685" y="2527536"/>
            <a:ext cx="54153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CLEANER - $4.1M</a:t>
            </a:r>
            <a:endParaRPr lang="en-US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  <a:p>
            <a:pPr lvl="0" hangingPunct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SAFER - $3.2M</a:t>
            </a:r>
          </a:p>
          <a:p>
            <a:pPr lvl="0" hangingPunct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STRONGER - $1M</a:t>
            </a:r>
          </a:p>
          <a:p>
            <a:pPr lvl="0" hangingPunct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FINANCE &amp; ADMIN - $1.5M</a:t>
            </a:r>
          </a:p>
          <a:p>
            <a:pPr lvl="0" hangingPunct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TOTAL - $9.8M</a:t>
            </a:r>
            <a:endParaRPr lang="en-US" sz="24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FD0E3-FBDF-BCF4-E57F-1E7FDCC5F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116" y="494561"/>
            <a:ext cx="6074529" cy="60852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A53503-3D0D-454C-319D-FC4DC27E5AC3}"/>
              </a:ext>
            </a:extLst>
          </p:cNvPr>
          <p:cNvSpPr txBox="1"/>
          <p:nvPr/>
        </p:nvSpPr>
        <p:spPr>
          <a:xfrm>
            <a:off x="2827983" y="434211"/>
            <a:ext cx="9066184" cy="6917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4B2564"/>
                </a:solidFill>
                <a:uFillTx/>
                <a:latin typeface="Verdana"/>
                <a:ea typeface="Verdana"/>
                <a:cs typeface="Arial"/>
              </a:rPr>
              <a:t>CLEANER</a:t>
            </a:r>
            <a:endParaRPr lang="en-US" sz="4400" b="0" i="0" u="none" strike="noStrike" kern="1200" cap="none" spc="0" baseline="0">
              <a:solidFill>
                <a:srgbClr val="4B2564"/>
              </a:solidFill>
              <a:uFillTx/>
              <a:latin typeface="Verdana" pitchFamily="34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F078B557-E60F-F9AC-F04E-405977AB04AB}"/>
              </a:ext>
            </a:extLst>
          </p:cNvPr>
          <p:cNvSpPr txBox="1"/>
          <p:nvPr/>
        </p:nvSpPr>
        <p:spPr>
          <a:xfrm>
            <a:off x="512141" y="1425870"/>
            <a:ext cx="5596896" cy="40934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DEBRIS PICKUP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67,000+ tasks completed</a:t>
            </a:r>
          </a:p>
          <a:p>
            <a:pPr lvl="0" hangingPunct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GRAFFITI REMOVAL</a:t>
            </a:r>
            <a:endParaRPr lang="en-US" sz="14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4,000+ tasks completed</a:t>
            </a:r>
          </a:p>
          <a:p>
            <a:pPr lvl="0" hangingPunct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WEED ABATEMENT</a:t>
            </a:r>
            <a:endParaRPr lang="en-US" sz="14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67,000+ tasks completed</a:t>
            </a:r>
          </a:p>
          <a:p>
            <a:pPr lvl="0" hangingPunct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LEAF ABATEMENT</a:t>
            </a:r>
            <a:endParaRPr lang="en-US" sz="14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3,000+ blocks cleaned</a:t>
            </a:r>
          </a:p>
          <a:p>
            <a:pPr lvl="0" hangingPunct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TRASH CAN SURVEYS</a:t>
            </a:r>
            <a:endParaRPr lang="en-US" sz="14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16,000+ tasks completed</a:t>
            </a:r>
          </a:p>
          <a:p>
            <a:pPr lvl="0" hangingPunct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PRESSURE WASHING</a:t>
            </a:r>
            <a:endParaRPr lang="en-US" sz="14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15,000+ blocks cleaned</a:t>
            </a: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303A72AD-634F-3A4A-8387-6EFB1C2C2194}"/>
              </a:ext>
            </a:extLst>
          </p:cNvPr>
          <p:cNvSpPr txBox="1"/>
          <p:nvPr/>
        </p:nvSpPr>
        <p:spPr>
          <a:xfrm>
            <a:off x="499104" y="5877996"/>
            <a:ext cx="5596896" cy="25853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HIGHLIGHT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Conducted more than 12,000 assessments of high-traffic areas to ensure they are consistently maintained and documented for quality assurance.</a:t>
            </a: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marL="800100" marR="0" lvl="1" indent="-342900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09A5F54-04B4-5CA3-FDAB-77AE43F01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89" y="3609468"/>
            <a:ext cx="3346627" cy="33466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D6E0898-A12F-11A3-7F77-45F3CE595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39" y="2315721"/>
            <a:ext cx="3346627" cy="33466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94F708A-FB4C-EEF4-83F8-C6E6FD8CE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90" y="1035599"/>
            <a:ext cx="3346627" cy="33466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E34C9A4-BFAD-8790-9ECB-06A472B54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40" y="-247444"/>
            <a:ext cx="3346627" cy="33466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2DA21-C234-DDDA-46A0-8816170C5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DDE3603-A03A-1DCF-F5E1-1624E6CAAAC0}"/>
              </a:ext>
            </a:extLst>
          </p:cNvPr>
          <p:cNvSpPr txBox="1"/>
          <p:nvPr/>
        </p:nvSpPr>
        <p:spPr>
          <a:xfrm>
            <a:off x="2827983" y="434211"/>
            <a:ext cx="9066184" cy="6917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rgbClr val="4B2564"/>
                </a:solidFill>
                <a:uFillTx/>
                <a:latin typeface="Verdana"/>
                <a:ea typeface="Verdana"/>
                <a:cs typeface="Arial"/>
              </a:rPr>
              <a:t>SAFER</a:t>
            </a:r>
            <a:endParaRPr lang="en-US" sz="4400" b="0" i="0" u="none" strike="noStrike" kern="1200" cap="none" spc="0" baseline="0" dirty="0">
              <a:solidFill>
                <a:srgbClr val="4B2564"/>
              </a:solidFill>
              <a:uFillTx/>
              <a:latin typeface="Verdana" pitchFamily="34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5E1711CF-26F5-66BC-C429-D256614B7D61}"/>
              </a:ext>
            </a:extLst>
          </p:cNvPr>
          <p:cNvSpPr txBox="1"/>
          <p:nvPr/>
        </p:nvSpPr>
        <p:spPr>
          <a:xfrm>
            <a:off x="512141" y="1425870"/>
            <a:ext cx="5596896" cy="39549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ARMED PATROL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11,400+ NOPD off-duty hours contracted</a:t>
            </a: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48,680+ private security hours contracted</a:t>
            </a: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  <a:p>
            <a:pPr lvl="0" hangingPunct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PUBLIC SAFETY RANGERS</a:t>
            </a:r>
            <a:endParaRPr lang="en-US" sz="14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32,000+ hospitality checks</a:t>
            </a: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23,000+ business contacts</a:t>
            </a: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3,800+ calls for service</a:t>
            </a: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81,000+ incidents logged</a:t>
            </a:r>
          </a:p>
          <a:p>
            <a:pPr lvl="0" hangingPunct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HOMELESS OUTREACH</a:t>
            </a:r>
            <a:endParaRPr lang="en-US" sz="14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172 unique individuals served</a:t>
            </a: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16 permanent housing placements</a:t>
            </a: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27 healthcare connections</a:t>
            </a: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A2526A5E-35A8-B445-1A3D-C2D17238B16D}"/>
              </a:ext>
            </a:extLst>
          </p:cNvPr>
          <p:cNvSpPr txBox="1"/>
          <p:nvPr/>
        </p:nvSpPr>
        <p:spPr>
          <a:xfrm>
            <a:off x="512141" y="5680697"/>
            <a:ext cx="5596896" cy="800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HIGHLIGHT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Opened a DDD Security Alliance Outpost at 119 Royal Street in partnership with Starwood Capital and the Astor Crowne Plaza.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0002D-CAE7-7F6B-F0B9-DBC2FDC17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24" y="1188029"/>
            <a:ext cx="3349012" cy="3349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FA2AA3-4E28-63E9-272C-BEB3118EC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55" y="2453284"/>
            <a:ext cx="3349012" cy="33490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B82C77-4978-717F-2A00-616DA05C5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55" y="-77226"/>
            <a:ext cx="3349012" cy="33490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5DBD8-96C8-9B4A-17FB-69323D6EB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24" y="3718539"/>
            <a:ext cx="3349012" cy="33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2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9C3C6-6FDF-2F16-F58D-9E71C7CA1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02A4E27-5ACE-5BD3-F949-38FFED25FE72}"/>
              </a:ext>
            </a:extLst>
          </p:cNvPr>
          <p:cNvSpPr txBox="1"/>
          <p:nvPr/>
        </p:nvSpPr>
        <p:spPr>
          <a:xfrm>
            <a:off x="2827983" y="434211"/>
            <a:ext cx="9066184" cy="6917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rgbClr val="4B2564"/>
                </a:solidFill>
                <a:uFillTx/>
                <a:latin typeface="Verdana"/>
                <a:ea typeface="Verdana"/>
                <a:cs typeface="Arial"/>
              </a:rPr>
              <a:t>STRONGER</a:t>
            </a:r>
            <a:endParaRPr lang="en-US" sz="4400" b="0" i="0" u="none" strike="noStrike" kern="1200" cap="none" spc="0" baseline="0" dirty="0">
              <a:solidFill>
                <a:srgbClr val="4B2564"/>
              </a:solidFill>
              <a:uFillTx/>
              <a:latin typeface="Verdana" pitchFamily="34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CF5D7876-D304-ABDD-667A-05B38690F2DB}"/>
              </a:ext>
            </a:extLst>
          </p:cNvPr>
          <p:cNvSpPr txBox="1"/>
          <p:nvPr/>
        </p:nvSpPr>
        <p:spPr>
          <a:xfrm>
            <a:off x="512141" y="1425870"/>
            <a:ext cx="5596896" cy="52475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ECONOMIC DEVELOPMENT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$250k+ public funding advanced</a:t>
            </a: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100+ stakeholder engagements</a:t>
            </a: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60+ meetings held</a:t>
            </a: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12 ribbon cuttings</a:t>
            </a: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4 major plans / research projects</a:t>
            </a: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4 market </a:t>
            </a: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reports and state of downtown</a:t>
            </a: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  <a:p>
            <a:pPr lvl="0" hangingPunct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PUBLIC POLICY</a:t>
            </a:r>
            <a:endParaRPr lang="en-US" sz="14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2 new public safety bicycles secured</a:t>
            </a: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Upgraded Motorola radios secured</a:t>
            </a: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$100k in state funding received</a:t>
            </a: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Federal Advocacy with International Downtown Association</a:t>
            </a:r>
          </a:p>
          <a:p>
            <a:pPr lvl="0" hangingPunct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MARKETING</a:t>
            </a:r>
            <a:endParaRPr lang="en-US" sz="14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928 posts across all platforms</a:t>
            </a: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1.67M impressions across all platforms</a:t>
            </a: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52 newsletters produced</a:t>
            </a: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C0EACCCC-984C-930B-6BBE-09361B9AE0D2}"/>
              </a:ext>
            </a:extLst>
          </p:cNvPr>
          <p:cNvSpPr txBox="1"/>
          <p:nvPr/>
        </p:nvSpPr>
        <p:spPr>
          <a:xfrm>
            <a:off x="4453205" y="5873241"/>
            <a:ext cx="5596896" cy="9694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HIGHLIGHT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Played a key role on the citywide Super Bowl LIX Infrastructure Committee to coordinate and deliver projects across the entire district.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74851-2BE2-4DCF-9DA7-C03CD8260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27" y="1653341"/>
            <a:ext cx="3394744" cy="3394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2F0D9A-3C07-3C13-382B-E2B8280E0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423" y="2942048"/>
            <a:ext cx="3394744" cy="3394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170BD7-2109-9B7B-0F47-C8266C488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90" y="364633"/>
            <a:ext cx="3394744" cy="33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58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C1BA9-7DBE-9A14-EF35-645394854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AC0DF16-1F57-DDED-6552-15006E44C437}"/>
              </a:ext>
            </a:extLst>
          </p:cNvPr>
          <p:cNvSpPr txBox="1"/>
          <p:nvPr/>
        </p:nvSpPr>
        <p:spPr>
          <a:xfrm>
            <a:off x="2827983" y="434211"/>
            <a:ext cx="9066184" cy="6917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rgbClr val="4B2564"/>
                </a:solidFill>
                <a:uFillTx/>
                <a:latin typeface="Verdana"/>
                <a:ea typeface="Verdana"/>
                <a:cs typeface="Arial"/>
              </a:rPr>
              <a:t>SPECIAL PROJECTS</a:t>
            </a:r>
            <a:endParaRPr lang="en-US" sz="4400" b="0" i="0" u="none" strike="noStrike" kern="1200" cap="none" spc="0" baseline="0" dirty="0">
              <a:solidFill>
                <a:srgbClr val="4B2564"/>
              </a:solidFill>
              <a:uFillTx/>
              <a:latin typeface="Verdana" pitchFamily="34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3598F466-A85C-6FD8-54E0-EB67DF955554}"/>
              </a:ext>
            </a:extLst>
          </p:cNvPr>
          <p:cNvSpPr txBox="1"/>
          <p:nvPr/>
        </p:nvSpPr>
        <p:spPr>
          <a:xfrm>
            <a:off x="512141" y="1425870"/>
            <a:ext cx="5596896" cy="39549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FRENCH DOORS PROJECT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Verdana"/>
              <a:ea typeface="Verdana"/>
              <a:cs typeface="Arial"/>
            </a:endParaRP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40+ properties contacted for improvements</a:t>
            </a: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3 murals completed</a:t>
            </a: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3 street art projects completed</a:t>
            </a:r>
          </a:p>
          <a:p>
            <a:pPr marL="690243" marR="0" lvl="1" indent="-233043" algn="l" defTabSz="914400" rtl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10+ partnerships with local businesses</a:t>
            </a:r>
          </a:p>
          <a:p>
            <a:pPr lvl="0" hangingPunct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LIGHT UP LAFAYETTE STREET</a:t>
            </a:r>
            <a:endParaRPr lang="en-US" sz="14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7 light poles with creative projectors installed</a:t>
            </a: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Enhanced pedestrian safety / engagement on corridor</a:t>
            </a:r>
          </a:p>
          <a:p>
            <a:pPr lvl="0" hangingPunct="0">
              <a:spcBef>
                <a:spcPts val="12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BIODISTRICT LANDSCAPING</a:t>
            </a:r>
            <a:endParaRPr lang="en-US" sz="1400" dirty="0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5 key gateways improved</a:t>
            </a: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Partnership with </a:t>
            </a:r>
            <a:r>
              <a:rPr lang="en-US" sz="1100" dirty="0" err="1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BioDistrict</a:t>
            </a:r>
            <a:r>
              <a:rPr lang="en-US" sz="11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 New Orleans</a:t>
            </a:r>
          </a:p>
          <a:p>
            <a:pPr marL="690243" lvl="1" indent="-233043" hangingPunct="0">
              <a:spcBef>
                <a:spcPts val="1200"/>
              </a:spcBef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Verdana"/>
                <a:ea typeface="Verdana"/>
                <a:cs typeface="Arial"/>
              </a:rPr>
              <a:t>Consistent with strategic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F7C74-B6FF-1B1F-E17D-E07095458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36" y="515552"/>
            <a:ext cx="3787564" cy="3787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00676F-4903-E3A5-AFC2-346556F26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91" y="1950016"/>
            <a:ext cx="3787564" cy="3787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087B17-D8A6-59F2-4F6C-206B79D27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36" y="3384480"/>
            <a:ext cx="3787564" cy="378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0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9E23C-0809-E5CD-7CF3-1DE9E32E6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3F76A6-C8CA-7647-F268-5EB4CB71BF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-927"/>
          <a:stretch>
            <a:fillRect/>
          </a:stretch>
        </p:blipFill>
        <p:spPr>
          <a:xfrm>
            <a:off x="0" y="-911787"/>
            <a:ext cx="12192000" cy="819811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E68AD46D-7D77-3C36-FEA9-DBC6601D6F07}"/>
              </a:ext>
            </a:extLst>
          </p:cNvPr>
          <p:cNvSpPr txBox="1"/>
          <p:nvPr/>
        </p:nvSpPr>
        <p:spPr>
          <a:xfrm>
            <a:off x="1779803" y="864303"/>
            <a:ext cx="8632393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FBAEC-9805-498C-9290-22A7575EE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17" y="1572185"/>
            <a:ext cx="5158341" cy="5158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454EF-2FF5-1F1F-6CBD-1479EC9CD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35" y="1572185"/>
            <a:ext cx="5158341" cy="51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04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407</Words>
  <Application>Microsoft Office PowerPoint</Application>
  <PresentationFormat>Widescreen</PresentationFormat>
  <Paragraphs>107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Tyler Correa</dc:creator>
  <cp:lastModifiedBy>Donna J. Johnson</cp:lastModifiedBy>
  <cp:revision>5</cp:revision>
  <cp:lastPrinted>2026-03-17T21:35:47Z</cp:lastPrinted>
  <dcterms:created xsi:type="dcterms:W3CDTF">2025-10-31T21:03:34Z</dcterms:created>
  <dcterms:modified xsi:type="dcterms:W3CDTF">2026-03-17T21:35:48Z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5127713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S11.0.1</vt:lpwstr>
  </property>
</Properties>
</file>