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304" r:id="rId5"/>
    <p:sldId id="257" r:id="rId6"/>
    <p:sldId id="322" r:id="rId7"/>
    <p:sldId id="307" r:id="rId8"/>
    <p:sldId id="308" r:id="rId9"/>
    <p:sldId id="309" r:id="rId10"/>
    <p:sldId id="324" r:id="rId11"/>
    <p:sldId id="310" r:id="rId12"/>
    <p:sldId id="311" r:id="rId13"/>
    <p:sldId id="312" r:id="rId14"/>
    <p:sldId id="314" r:id="rId15"/>
    <p:sldId id="323" r:id="rId16"/>
    <p:sldId id="317" r:id="rId17"/>
    <p:sldId id="318" r:id="rId18"/>
    <p:sldId id="321" r:id="rId19"/>
    <p:sldId id="258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EE0B4E-70C1-C220-9D17-9E393889FB0B}" name="Paola Contreras" initials="PC" userId="S::pcontreras@criadv.com::6e4acb19-9749-4d44-9485-09ce763196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97" d="100"/>
          <a:sy n="97" d="100"/>
        </p:scale>
        <p:origin x="35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ADE688-37FE-42C5-8B55-A0051CC729C0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D16F02-5A06-49D1-BDA9-7620AF17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16F02-5A06-49D1-BDA9-7620AF1795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4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16F02-5A06-49D1-BDA9-7620AF1795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8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23121" y="377687"/>
            <a:ext cx="7363239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627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85875"/>
            <a:ext cx="8229600" cy="697472"/>
          </a:xfrm>
        </p:spPr>
        <p:txBody>
          <a:bodyPr anchor="t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142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57200" y="1244604"/>
            <a:ext cx="8229600" cy="430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22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Re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23121" y="377687"/>
            <a:ext cx="7363239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668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672"/>
          </a:xfrm>
        </p:spPr>
        <p:txBody>
          <a:bodyPr anchor="b">
            <a:normAutofit/>
          </a:bodyPr>
          <a:lstStyle>
            <a:lvl1pPr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1A89A6-1ADC-A749-BB7E-2FEAED0DD7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055688"/>
            <a:ext cx="8229600" cy="521259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672"/>
          </a:xfrm>
        </p:spPr>
        <p:txBody>
          <a:bodyPr anchor="b">
            <a:normAutofit/>
          </a:bodyPr>
          <a:lstStyle>
            <a:lvl1pPr>
              <a:defRPr sz="3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1A89A6-1ADC-A749-BB7E-2FEAED0DD7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055688"/>
            <a:ext cx="8229600" cy="517283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34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4602"/>
            <a:ext cx="4038600" cy="43052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44602"/>
            <a:ext cx="4038600" cy="43052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03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70075"/>
            <a:ext cx="4040188" cy="36798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303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70075"/>
            <a:ext cx="4041775" cy="36798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44600"/>
            <a:ext cx="5111750" cy="4279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44602"/>
            <a:ext cx="3008313" cy="42798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3564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457200" y="1244600"/>
            <a:ext cx="8229600" cy="430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35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4801"/>
            <a:ext cx="8229600" cy="516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5" name="Date Placeholder 4"/>
          <p:cNvSpPr txBox="1">
            <a:spLocks/>
          </p:cNvSpPr>
          <p:nvPr userDrawn="1"/>
        </p:nvSpPr>
        <p:spPr>
          <a:xfrm>
            <a:off x="6029740" y="6396803"/>
            <a:ext cx="2888972" cy="332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/>
              <a:t>CARR, RIGGS &amp; INGRAM® </a:t>
            </a:r>
            <a:r>
              <a:rPr lang="en-US" sz="1000">
                <a:solidFill>
                  <a:schemeClr val="tx1">
                    <a:tint val="75000"/>
                    <a:alpha val="50000"/>
                  </a:schemeClr>
                </a:solidFill>
              </a:rPr>
              <a:t> |  </a:t>
            </a:r>
            <a:r>
              <a:rPr lang="en-US" sz="1000"/>
              <a:t>CRIADV.COM  </a:t>
            </a:r>
            <a:r>
              <a:rPr lang="en-US" sz="1000">
                <a:solidFill>
                  <a:schemeClr val="tx1">
                    <a:tint val="75000"/>
                    <a:alpha val="50000"/>
                  </a:schemeClr>
                </a:solidFill>
              </a:rPr>
              <a:t>|</a:t>
            </a:r>
            <a:r>
              <a:rPr lang="en-US" sz="1000"/>
              <a:t>  </a:t>
            </a:r>
            <a:fld id="{8D494CF7-3876-1C42-880F-11BC2C56227E}" type="slidenum">
              <a:rPr lang="en-US" sz="1000" smtClean="0"/>
              <a:pPr algn="r"/>
              <a:t>‹#›</a:t>
            </a:fld>
            <a:r>
              <a:rPr lang="en-US" sz="100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50" r:id="rId3"/>
    <p:sldLayoutId id="2147483666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65" r:id="rId10"/>
    <p:sldLayoutId id="214748366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03FD-AD49-4FF8-B5E5-03BDD433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1" y="377687"/>
            <a:ext cx="7583999" cy="25146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1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City of New Orleans </a:t>
            </a:r>
            <a:br>
              <a:rPr lang="en-US" sz="3100" b="1" i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 Audit</a:t>
            </a:r>
            <a:br>
              <a:rPr lang="en-US" sz="3200" b="1" i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Communications with Governance</a:t>
            </a:r>
            <a:br>
              <a:rPr lang="en-US" sz="2400" b="1" i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March 19, 2026</a:t>
            </a:r>
            <a:br>
              <a:rPr lang="en-US" sz="3100" b="1" i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61F179-7E62-7066-8B4A-4D313CD1C4DC}"/>
              </a:ext>
            </a:extLst>
          </p:cNvPr>
          <p:cNvSpPr txBox="1">
            <a:spLocks/>
          </p:cNvSpPr>
          <p:nvPr/>
        </p:nvSpPr>
        <p:spPr>
          <a:xfrm>
            <a:off x="3967921" y="2708414"/>
            <a:ext cx="7363239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800" i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800" i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Becky Hammond, CPA, CISA, CITP, CGAP</a:t>
            </a:r>
            <a:br>
              <a:rPr lang="en-US" sz="3100" i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65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3239-9F9C-BF77-4C31-8C6ED630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RSI, SI, and OI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015C7-E10F-C337-51FE-EE8E1C002D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Required Supplementary Information (RSI): 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 limited procedures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audit opinion or assurance provided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 Information (SI): 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Evaluate presentation in relation to financial statements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 whether fairly stated in relation to the financial statements as a whole</a:t>
            </a:r>
          </a:p>
          <a:p>
            <a:pPr lvl="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Information (OI): </a:t>
            </a:r>
            <a:endParaRPr lang="en-US" sz="24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 limited procedures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audit opinion or assurance provided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7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3239-9F9C-BF77-4C31-8C6ED630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Planned Scope and Timing of the Audit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015C7-E10F-C337-51FE-EE8E1C002D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Overview of planned audit approach, including: 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Addressing significant risks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Approach to internal control (including whether control testing will be performed)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Materiality considerations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Areas of higher risk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Ongoing weekly status meetings with Finance Dept.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Timing: 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Expected </a:t>
            </a:r>
            <a:r>
              <a:rPr lang="en-US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 of fieldwork:</a:t>
            </a: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March 30, 2026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Expected </a:t>
            </a:r>
            <a:r>
              <a:rPr lang="en-US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issuance of report:</a:t>
            </a: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June 30, 2026</a:t>
            </a:r>
          </a:p>
          <a:p>
            <a:pPr marL="742950" marR="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partner: </a:t>
            </a:r>
            <a:r>
              <a:rPr lang="en-US" sz="2800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Becky Hammond</a:t>
            </a: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8936"/>
            <a:ext cx="8244757" cy="43193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357" y="109182"/>
            <a:ext cx="8229600" cy="723900"/>
          </a:xfrm>
        </p:spPr>
        <p:txBody>
          <a:bodyPr/>
          <a:lstStyle/>
          <a:p>
            <a:r>
              <a:rPr lang="en-US" sz="3600" kern="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2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979748-F595-4456-907A-19C0947E747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98037" y="835972"/>
            <a:ext cx="5389352" cy="5959245"/>
          </a:xfr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6C8A2A18-B141-09F2-10D4-A0D4E0DC690E}"/>
              </a:ext>
            </a:extLst>
          </p:cNvPr>
          <p:cNvSpPr txBox="1">
            <a:spLocks/>
          </p:cNvSpPr>
          <p:nvPr/>
        </p:nvSpPr>
        <p:spPr>
          <a:xfrm>
            <a:off x="472357" y="109182"/>
            <a:ext cx="822960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6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3239-9F9C-BF77-4C31-8C6ED630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Significant Risks Identified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015C7-E10F-C337-51FE-EE8E1C002D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GAAS requires identifying certain fraud risks as significant: 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 override of controls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Revenue recognition</a:t>
            </a:r>
            <a:endParaRPr lang="en-US" sz="2800" kern="0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Incurred but not report unpaid losses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Pension estimates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OPEB estimates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Municipal solid waste landfill estimates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Significant risks may be updated during the audit as planning evolves.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66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3239-9F9C-BF77-4C31-8C6ED630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of Issues During Audit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015C7-E10F-C337-51FE-EE8E1C002D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Significant difficulties encountered will be communicated promptly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control–related matters required by standards will be communicated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Updates may be provided if audit scope or timing changes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2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0" y="2501902"/>
            <a:ext cx="401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</a:rPr>
              <a:t>Becky Hammond</a:t>
            </a:r>
          </a:p>
          <a:p>
            <a:pPr algn="ctr"/>
            <a:r>
              <a:rPr lang="en-US" sz="2400" b="1" dirty="0">
                <a:solidFill>
                  <a:schemeClr val="accent3"/>
                </a:solidFill>
              </a:rPr>
              <a:t>CPA, CISA, CITP, CGAP.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985-629-5558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bhammond@CRIadv.com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736DBB-6DEC-2941-B255-A21C94FC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- Today’s Presenter - </a:t>
            </a:r>
          </a:p>
        </p:txBody>
      </p:sp>
    </p:spTree>
    <p:extLst>
      <p:ext uri="{BB962C8B-B14F-4D97-AF65-F5344CB8AC3E}">
        <p14:creationId xmlns:p14="http://schemas.microsoft.com/office/powerpoint/2010/main" val="182648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D67CD4-FB43-7E46-8333-E329FA4C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 Firm Facts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66BFCB-D72F-BFFD-A53F-200165170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4" y="1134787"/>
            <a:ext cx="8844051" cy="47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3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98332A-1EB4-9449-920E-B221F8DA3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397" y="1000125"/>
            <a:ext cx="7767205" cy="427196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16E436C-7BBD-4D4E-97EB-ED7DB84E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GOVERNMENTAL CREDENTIALS</a:t>
            </a:r>
          </a:p>
        </p:txBody>
      </p:sp>
    </p:spTree>
    <p:extLst>
      <p:ext uri="{BB962C8B-B14F-4D97-AF65-F5344CB8AC3E}">
        <p14:creationId xmlns:p14="http://schemas.microsoft.com/office/powerpoint/2010/main" val="340013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3239-9F9C-BF77-4C31-8C6ED630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Purpose of 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015C7-E10F-C337-51FE-EE8E1C002D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helpful context for </a:t>
            </a:r>
            <a:r>
              <a:rPr lang="en-US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newly elected council members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a clear, high-level explanation of </a:t>
            </a:r>
            <a:r>
              <a:rPr lang="en-US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an audit is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Describe </a:t>
            </a:r>
            <a:r>
              <a:rPr lang="en-US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auditors do—and do not do</a:t>
            </a: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—during the audit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Strengthen understanding of </a:t>
            </a:r>
            <a:r>
              <a:rPr lang="en-US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oversight responsibilities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Promote transparency and reinforce the </a:t>
            </a:r>
            <a:r>
              <a:rPr lang="en-US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 of the audit process</a:t>
            </a:r>
            <a:endParaRPr lang="en-US" sz="1800" b="1" kern="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7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3239-9F9C-BF77-4C31-8C6ED630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 Engagement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015C7-E10F-C337-51FE-EE8E1C002D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City of New Orleans’ annual audit covers: 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Governmental activities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Aggregate discretely presented component units (except for Airport, audited by other auditors)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major fund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Aggregate remaining fund information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 period: As of and for the year ended </a:t>
            </a:r>
            <a:r>
              <a:rPr lang="en-US" sz="2400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December 31, 2025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includes opportunity for follow-up meetings for discussion and questions.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4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3239-9F9C-BF77-4C31-8C6ED630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Auditor Responsibilities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015C7-E10F-C337-51FE-EE8E1C002D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 audit under </a:t>
            </a:r>
            <a:r>
              <a:rPr lang="en-US" sz="2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GAAS</a:t>
            </a: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 Auditing Standards</a:t>
            </a: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 of audit under </a:t>
            </a:r>
            <a:r>
              <a:rPr lang="en-US" sz="2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Uniform Guidance </a:t>
            </a: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be handled by Sean M. Bruno, CPAs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and perform audit to obtain </a:t>
            </a:r>
            <a:r>
              <a:rPr lang="en-US" sz="2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reasonable, not absolute assurance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audit includes looking at </a:t>
            </a:r>
            <a:r>
              <a:rPr lang="en-US" b="1" kern="0" dirty="0"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material transactions </a:t>
            </a:r>
            <a:r>
              <a:rPr lang="en-US" kern="0" dirty="0"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well as </a:t>
            </a:r>
            <a:r>
              <a:rPr lang="en-US" b="1" kern="0" dirty="0"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sampling items on a test basis. </a:t>
            </a:r>
          </a:p>
          <a:p>
            <a:pPr lvl="1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do not test or audit all transactions.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7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0B247-3E94-4270-A072-0182925AD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1D98-E10C-E3D8-618C-0C330958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Auditor Responsibilities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1AF4-5F2E-5DC8-123A-9605A1E47F6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internal control </a:t>
            </a:r>
            <a:r>
              <a:rPr lang="en-US" sz="2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to plan audit procedures</a:t>
            </a: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not to issue internal control opinions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Communicate significant matters relevant to oversight of financial reporting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Communicate additional matters required by: 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Laws or regulations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Contracts or grant agreements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Communicate independence considerations if relevant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8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3239-9F9C-BF77-4C31-8C6ED630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Responsibilities with Respect to Internal Control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015C7-E10F-C337-51FE-EE8E1C002D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 internal control as part of risk assessment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nature, timing, and extent of further audit procedures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risk of: 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Fraudulent financial reporting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Misappropriation of assets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Violations of laws/regulations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2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3239-9F9C-BF77-4C31-8C6ED630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Responsibilities Related to Compliance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015C7-E10F-C337-51FE-EE8E1C002D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 required tests of compliance with laws, regulations, contracts, and grants.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under </a:t>
            </a:r>
            <a:r>
              <a:rPr lang="en-US" sz="2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Uniform Guidance </a:t>
            </a:r>
            <a:r>
              <a:rPr lang="en-US" sz="24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(as performed by Sean M. Bruno, CPAs): 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 compliance for major federal programs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Evaluate internal control over compliance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an opinion on compliance for major programs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9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557B"/>
      </a:dk1>
      <a:lt1>
        <a:srgbClr val="FFFFFF"/>
      </a:lt1>
      <a:dk2>
        <a:srgbClr val="008ECE"/>
      </a:dk2>
      <a:lt2>
        <a:srgbClr val="C5D9E7"/>
      </a:lt2>
      <a:accent1>
        <a:srgbClr val="00557B"/>
      </a:accent1>
      <a:accent2>
        <a:srgbClr val="008ECE"/>
      </a:accent2>
      <a:accent3>
        <a:srgbClr val="E8A315"/>
      </a:accent3>
      <a:accent4>
        <a:srgbClr val="6FB1C8"/>
      </a:accent4>
      <a:accent5>
        <a:srgbClr val="00557B"/>
      </a:accent5>
      <a:accent6>
        <a:srgbClr val="00415A"/>
      </a:accent6>
      <a:hlink>
        <a:srgbClr val="FFC43B"/>
      </a:hlink>
      <a:folHlink>
        <a:srgbClr val="E8A4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02C6761AFB384A88D35FC06068501F" ma:contentTypeVersion="40" ma:contentTypeDescription="Create a new document." ma:contentTypeScope="" ma:versionID="b4387a149c3046897bf81813aeaa45f5">
  <xsd:schema xmlns:xsd="http://www.w3.org/2001/XMLSchema" xmlns:xs="http://www.w3.org/2001/XMLSchema" xmlns:p="http://schemas.microsoft.com/office/2006/metadata/properties" xmlns:ns2="0bff7f18-c08f-4df7-9039-25029f3a0a0b" xmlns:ns3="ed01642f-4c74-4547-93d7-460087901240" targetNamespace="http://schemas.microsoft.com/office/2006/metadata/properties" ma:root="true" ma:fieldsID="8eef63a4dfeaf8e49465a11944dd9753" ns2:_="" ns3:_="">
    <xsd:import namespace="0bff7f18-c08f-4df7-9039-25029f3a0a0b"/>
    <xsd:import namespace="ed01642f-4c74-4547-93d7-4600879012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YearUpdated" minOccurs="0"/>
                <xsd:element ref="ns2:Detail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b1ca788bfd58422fb4e704a11076ad20" minOccurs="0"/>
                <xsd:element ref="ns2:mc972e24bd944440b9e54eb431f13efa" minOccurs="0"/>
                <xsd:element ref="ns2:a7b818ed4ac1499f8fa7cae2923cedae" minOccurs="0"/>
                <xsd:element ref="ns2:m7c9d09883e0490cace0fe487323c0e2" minOccurs="0"/>
                <xsd:element ref="ns2:jb96dcb7c2d840b8a4fb55a94015d19c" minOccurs="0"/>
                <xsd:element ref="ns2:de057fd49f44408ab2470ea6307fd29e" minOccurs="0"/>
                <xsd:element ref="ns2:MediaServiceSearchProperties" minOccurs="0"/>
                <xsd:element ref="ns2:c96ef5e85b414e8c921e2cb9edd4710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f7f18-c08f-4df7-9039-25029f3a0a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YearUpdated" ma:index="15" nillable="true" ma:displayName="Updated" ma:description="Provide the YYYY to track versions" ma:format="Dropdown" ma:internalName="YearUpdated">
      <xsd:simpleType>
        <xsd:restriction base="dms:Text">
          <xsd:maxLength value="255"/>
        </xsd:restriction>
      </xsd:simpleType>
    </xsd:element>
    <xsd:element name="Details" ma:index="16" nillable="true" ma:displayName="Details" ma:description="Document details from marketing" ma:format="Dropdown" ma:internalName="Details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961e89b-33a4-4d7c-889d-f9f134885a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b1ca788bfd58422fb4e704a11076ad20" ma:index="27" nillable="true" ma:taxonomy="true" ma:internalName="b1ca788bfd58422fb4e704a11076ad20" ma:taxonomyFieldName="Compass_x0020_File_x0020_Type" ma:displayName="Compass File Type" ma:default="" ma:fieldId="{b1ca788b-fd58-422f-b4e7-04a11076ad20}" ma:sspId="6961e89b-33a4-4d7c-889d-f9f134885ad7" ma:termSetId="1cba32c0-9c67-4cca-8a48-81f5ff6244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972e24bd944440b9e54eb431f13efa" ma:index="29" nillable="true" ma:taxonomy="true" ma:internalName="mc972e24bd944440b9e54eb431f13efa" ma:taxonomyFieldName="Compass_x0020_Doc_x0020_Type" ma:displayName="Compass MKT Type" ma:default="" ma:fieldId="{6c972e24-bd94-4440-b9e5-4eb431f13efa}" ma:sspId="6961e89b-33a4-4d7c-889d-f9f134885ad7" ma:termSetId="3e7891a0-fac5-4854-94c4-da03e05fb1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7b818ed4ac1499f8fa7cae2923cedae" ma:index="31" nillable="true" ma:taxonomy="true" ma:internalName="a7b818ed4ac1499f8fa7cae2923cedae" ma:taxonomyFieldName="Services_x0020_Tags" ma:displayName="Compass Services Tags" ma:default="" ma:fieldId="{a7b818ed-4ac1-499f-8fa7-cae2923cedae}" ma:sspId="6961e89b-33a4-4d7c-889d-f9f134885ad7" ma:termSetId="b37a44a6-b2d2-4041-910a-d8961a5c17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7c9d09883e0490cace0fe487323c0e2" ma:index="33" nillable="true" ma:taxonomy="true" ma:internalName="m7c9d09883e0490cace0fe487323c0e2" ma:taxonomyFieldName="Compass_x0020_Usage" ma:displayName="Compass Usage" ma:default="" ma:fieldId="{67c9d098-83e0-490c-ace0-fe487323c0e2}" ma:sspId="6961e89b-33a4-4d7c-889d-f9f134885ad7" ma:termSetId="38b8db85-f163-4a08-9a50-2d9711dab6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b96dcb7c2d840b8a4fb55a94015d19c" ma:index="35" nillable="true" ma:taxonomy="true" ma:internalName="jb96dcb7c2d840b8a4fb55a94015d19c" ma:taxonomyFieldName="Compoass_x0020_Portfolio_x0020_Tags" ma:displayName="Compass Portfolio Tags" ma:default="" ma:fieldId="{3b96dcb7-c2d8-40b8-a4fb-55a94015d19c}" ma:taxonomyMulti="true" ma:sspId="6961e89b-33a4-4d7c-889d-f9f134885ad7" ma:termSetId="c7011fc5-df3b-4d7b-8639-6332794825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057fd49f44408ab2470ea6307fd29e" ma:index="37" nillable="true" ma:taxonomy="true" ma:internalName="de057fd49f44408ab2470ea6307fd29e" ma:taxonomyFieldName="Compass_x0020_Industry_x0020_Tags" ma:displayName="Compass Industry Tags" ma:default="" ma:fieldId="{de057fd4-9f44-408a-b247-0ea6307fd29e}" ma:sspId="6961e89b-33a4-4d7c-889d-f9f134885ad7" ma:termSetId="26223da8-bc50-4f57-8544-c1fe5e91a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96ef5e85b414e8c921e2cb9edd47108" ma:index="40" nillable="true" ma:taxonomy="true" ma:internalName="c96ef5e85b414e8c921e2cb9edd47108" ma:taxonomyFieldName="Compass_x0020_Entity" ma:displayName="Compass CRI Entity" ma:default="" ma:fieldId="{c96ef5e8-5b41-4e8c-921e-2cb9edd47108}" ma:sspId="6961e89b-33a4-4d7c-889d-f9f134885ad7" ma:termSetId="c39483e4-f819-403c-8519-ed218d10233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1642f-4c74-4547-93d7-46008790124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f3f7734-704e-43ed-ad0b-a4b949a74316}" ma:internalName="TaxCatchAll" ma:showField="CatchAllData" ma:web="ed01642f-4c74-4547-93d7-4600879012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ff7f18-c08f-4df7-9039-25029f3a0a0b">
      <Terms xmlns="http://schemas.microsoft.com/office/infopath/2007/PartnerControls"/>
    </lcf76f155ced4ddcb4097134ff3c332f>
    <TaxCatchAll xmlns="ed01642f-4c74-4547-93d7-460087901240">
      <Value>70</Value>
      <Value>57</Value>
      <Value>14</Value>
    </TaxCatchAll>
    <jb96dcb7c2d840b8a4fb55a94015d19c xmlns="0bff7f18-c08f-4df7-9039-25029f3a0a0b">
      <Terms xmlns="http://schemas.microsoft.com/office/infopath/2007/PartnerControls"/>
    </jb96dcb7c2d840b8a4fb55a94015d19c>
    <c96ef5e85b414e8c921e2cb9edd47108 xmlns="0bff7f18-c08f-4df7-9039-25029f3a0a0b">
      <Terms xmlns="http://schemas.microsoft.com/office/infopath/2007/PartnerControls"/>
    </c96ef5e85b414e8c921e2cb9edd47108>
    <m7c9d09883e0490cace0fe487323c0e2 xmlns="0bff7f18-c08f-4df7-9039-25029f3a0a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External</TermName>
          <TermId xmlns="http://schemas.microsoft.com/office/infopath/2007/PartnerControls">c79d424a-3c7b-4b1b-9d88-82886c9faf0a</TermId>
        </TermInfo>
      </Terms>
    </m7c9d09883e0490cace0fe487323c0e2>
    <Details xmlns="0bff7f18-c08f-4df7-9039-25029f3a0a0b">simple version</Details>
    <mc972e24bd944440b9e54eb431f13efa xmlns="0bff7f18-c08f-4df7-9039-25029f3a0a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51f56216-0f5a-4e41-bd82-c67f6e7186d3</TermId>
        </TermInfo>
      </Terms>
    </mc972e24bd944440b9e54eb431f13efa>
    <b1ca788bfd58422fb4e704a11076ad20 xmlns="0bff7f18-c08f-4df7-9039-25029f3a0a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</TermName>
          <TermId xmlns="http://schemas.microsoft.com/office/infopath/2007/PartnerControls">87d3629c-6d91-4ccd-9984-3b76e0b4e3ab</TermId>
        </TermInfo>
      </Terms>
    </b1ca788bfd58422fb4e704a11076ad20>
    <de057fd49f44408ab2470ea6307fd29e xmlns="0bff7f18-c08f-4df7-9039-25029f3a0a0b">
      <Terms xmlns="http://schemas.microsoft.com/office/infopath/2007/PartnerControls"/>
    </de057fd49f44408ab2470ea6307fd29e>
    <YearUpdated xmlns="0bff7f18-c08f-4df7-9039-25029f3a0a0b">11.18.2024</YearUpdated>
    <a7b818ed4ac1499f8fa7cae2923cedae xmlns="0bff7f18-c08f-4df7-9039-25029f3a0a0b">
      <Terms xmlns="http://schemas.microsoft.com/office/infopath/2007/PartnerControls"/>
    </a7b818ed4ac1499f8fa7cae2923cedae>
    <SharedWithUsers xmlns="ed01642f-4c74-4547-93d7-460087901240">
      <UserInfo>
        <DisplayName>Jimmy W. Woodall</DisplayName>
        <AccountId>1387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B6609E-8243-4745-B31D-93A77818589D}">
  <ds:schemaRefs>
    <ds:schemaRef ds:uri="0bff7f18-c08f-4df7-9039-25029f3a0a0b"/>
    <ds:schemaRef ds:uri="ed01642f-4c74-4547-93d7-4600879012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FF026C1-9688-4E49-8BF8-D9C53136132E}">
  <ds:schemaRefs>
    <ds:schemaRef ds:uri="http://purl.org/dc/elements/1.1/"/>
    <ds:schemaRef ds:uri="ed01642f-4c74-4547-93d7-460087901240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0bff7f18-c08f-4df7-9039-25029f3a0a0b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F85F45-1EA6-4903-8775-6B026B9983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586</Words>
  <Application>Microsoft Office PowerPoint</Application>
  <PresentationFormat>On-screen Show (4:3)</PresentationFormat>
  <Paragraphs>103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Courier New</vt:lpstr>
      <vt:lpstr>Segoe UI</vt:lpstr>
      <vt:lpstr>Symbol</vt:lpstr>
      <vt:lpstr>Office Theme</vt:lpstr>
      <vt:lpstr>City of New Orleans  2025 Audit Planning Communications with Governance March 19, 2026 </vt:lpstr>
      <vt:lpstr>CRI Firm Facts</vt:lpstr>
      <vt:lpstr>GOVERNMENTAL CREDENTIALS</vt:lpstr>
      <vt:lpstr>Purpose of Communication</vt:lpstr>
      <vt:lpstr>Audit Engagement Overview</vt:lpstr>
      <vt:lpstr>Auditor Responsibilities</vt:lpstr>
      <vt:lpstr>Auditor Responsibilities</vt:lpstr>
      <vt:lpstr>Responsibilities with Respect to Internal Control</vt:lpstr>
      <vt:lpstr>Responsibilities Related to Compliance</vt:lpstr>
      <vt:lpstr>RSI, SI, and OI</vt:lpstr>
      <vt:lpstr>Planned Scope and Timing of the Audit</vt:lpstr>
      <vt:lpstr>Audit Approach</vt:lpstr>
      <vt:lpstr>PowerPoint Presentation</vt:lpstr>
      <vt:lpstr>Significant Risks Identified</vt:lpstr>
      <vt:lpstr>Communication of Issues During Audit</vt:lpstr>
      <vt:lpstr>- Today’s Presenter -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template-cri-branded-powerpoint-template-basic-slides</dc:title>
  <dc:subject/>
  <dc:creator>Caroline Sanney</dc:creator>
  <cp:keywords/>
  <dc:description/>
  <cp:lastModifiedBy>Donna J. Johnson</cp:lastModifiedBy>
  <cp:revision>5</cp:revision>
  <cp:lastPrinted>2026-03-12T18:01:04Z</cp:lastPrinted>
  <dcterms:created xsi:type="dcterms:W3CDTF">2011-08-23T17:45:39Z</dcterms:created>
  <dcterms:modified xsi:type="dcterms:W3CDTF">2026-03-12T18:02:20Z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0x010100A202C6761AFB384A88D35FC06068501F</vt:lpwstr>
  </property>
  <property fmtid="{D5CDD505-2E9C-101B-9397-08002B2CF9AE}" pid="3" name="Compass Industry Tags">
    <vt:lpwstr/>
  </property>
  <property fmtid="{D5CDD505-2E9C-101B-9397-08002B2CF9AE}" pid="4" name="CompassSite">
    <vt:lpwstr>Marketing</vt:lpwstr>
  </property>
  <property fmtid="{D5CDD505-2E9C-101B-9397-08002B2CF9AE}" pid="5" name="Compoass_x0020_Portfolio_x0020_Tags">
    <vt:lpwstr/>
  </property>
  <property fmtid="{D5CDD505-2E9C-101B-9397-08002B2CF9AE}" pid="6" name="Services_x0020_Tags">
    <vt:lpwstr/>
  </property>
  <property fmtid="{D5CDD505-2E9C-101B-9397-08002B2CF9AE}" pid="7" name="Compass File Type">
    <vt:lpwstr>14;#Document|87d3629c-6d91-4ccd-9984-3b76e0b4e3ab</vt:lpwstr>
  </property>
  <property fmtid="{D5CDD505-2E9C-101B-9397-08002B2CF9AE}" pid="8" name="Services Tags">
    <vt:lpwstr/>
  </property>
  <property fmtid="{D5CDD505-2E9C-101B-9397-08002B2CF9AE}" pid="9" name="MediaServiceImageTags">
    <vt:lpwstr/>
  </property>
  <property fmtid="{D5CDD505-2E9C-101B-9397-08002B2CF9AE}" pid="10" name="Compass_x0020_Industry_x0020_Tags">
    <vt:lpwstr/>
  </property>
  <property fmtid="{D5CDD505-2E9C-101B-9397-08002B2CF9AE}" pid="11" name="Compoass Portfolio Tags">
    <vt:lpwstr/>
  </property>
  <property fmtid="{D5CDD505-2E9C-101B-9397-08002B2CF9AE}" pid="12" name="Compass_x0020_Entity">
    <vt:lpwstr/>
  </property>
  <property fmtid="{D5CDD505-2E9C-101B-9397-08002B2CF9AE}" pid="13" name="Compass Usage">
    <vt:lpwstr>70;#External|c79d424a-3c7b-4b1b-9d88-82886c9faf0a</vt:lpwstr>
  </property>
  <property fmtid="{D5CDD505-2E9C-101B-9397-08002B2CF9AE}" pid="14" name="Compass_x0020_Doc_x0020_Type">
    <vt:lpwstr>57;#PowerPoint|51f56216-0f5a-4e41-bd82-c67f6e7186d3</vt:lpwstr>
  </property>
  <property fmtid="{D5CDD505-2E9C-101B-9397-08002B2CF9AE}" pid="15" name="Compass_x0020_Alpha_x0020_Sort">
    <vt:lpwstr/>
  </property>
  <property fmtid="{D5CDD505-2E9C-101B-9397-08002B2CF9AE}" pid="16" name="Compass Alpha Sort">
    <vt:lpwstr/>
  </property>
  <property fmtid="{D5CDD505-2E9C-101B-9397-08002B2CF9AE}" pid="17" name="Compass Entity">
    <vt:lpwstr/>
  </property>
  <property fmtid="{D5CDD505-2E9C-101B-9397-08002B2CF9AE}" pid="18" name="ResourceType">
    <vt:lpwstr>External</vt:lpwstr>
  </property>
  <property fmtid="{D5CDD505-2E9C-101B-9397-08002B2CF9AE}" pid="19" name="Compass Doc Type">
    <vt:lpwstr>57;#PowerPoint|51f56216-0f5a-4e41-bd82-c67f6e7186d3</vt:lpwstr>
  </property>
  <property fmtid="{D5CDD505-2E9C-101B-9397-08002B2CF9AE}" pid="20" name="Compass_x0020_File_x0020_Type">
    <vt:lpwstr>14;#Document|87d3629c-6d91-4ccd-9984-3b76e0b4e3ab</vt:lpwstr>
  </property>
  <property fmtid="{D5CDD505-2E9C-101B-9397-08002B2CF9AE}" pid="21" name="Compass_x0020_Usage">
    <vt:lpwstr>70;#External|c79d424a-3c7b-4b1b-9d88-82886c9faf0a</vt:lpwstr>
  </property>
  <property fmtid="{D5CDD505-2E9C-101B-9397-08002B2CF9AE}" pid="22" name="DocumentType">
    <vt:lpwstr>PowerPoint</vt:lpwstr>
  </property>
</Properties>
</file>