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3675" r:id="rId5"/>
  </p:sldMasterIdLst>
  <p:notesMasterIdLst>
    <p:notesMasterId r:id="rId14"/>
  </p:notesMasterIdLst>
  <p:handoutMasterIdLst>
    <p:handoutMasterId r:id="rId15"/>
  </p:handoutMasterIdLst>
  <p:sldIdLst>
    <p:sldId id="721" r:id="rId6"/>
    <p:sldId id="792" r:id="rId7"/>
    <p:sldId id="879" r:id="rId8"/>
    <p:sldId id="880" r:id="rId9"/>
    <p:sldId id="884" r:id="rId10"/>
    <p:sldId id="886" r:id="rId11"/>
    <p:sldId id="881" r:id="rId12"/>
    <p:sldId id="88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F40E01-B780-4250-A53A-18D2B7924803}" name="Abby B Vienne" initials="AV" userId="S::abwebber@cityofno.com::c7d34b4c-d3bc-41a8-b68b-854b4156d833" providerId="AD"/>
  <p188:author id="{7E5B1C03-451B-E478-ABB9-234B651CB68C}" name="Kyle D. Homan" initials="KH" userId="S::kdhoman@cityofno.com::36247f8b-870c-4e7c-894f-9604e13eb5b1" providerId="AD"/>
  <p188:author id="{04F91310-DD5E-E4F1-9BAB-9FCB99EF49AB}" name="Cameron A. MacPhee" initials="CM" userId="S::camacphee@cityofno.com::6709c730-fd5d-4ea8-9c80-a929eb45c620" providerId="AD"/>
  <p188:author id="{5058C620-B498-8E14-6989-849EBF204B90}" name="Jonathan T. Harris" initials="JH" userId="S::jonathan.harris@nola.gov::670cfb25-bc16-4e1b-9cc9-6dcdfb133a8d" providerId="AD"/>
  <p188:author id="{D935DE24-F322-F376-EE3F-40CD2903BB45}" name="Shelbi M. Flynn" initials="SF" userId="S::smflynn@cityofno.com::ab029113-ab6b-45fa-a393-d7d7347d2ebd" providerId="AD"/>
  <p188:author id="{7D583C26-ACBC-0760-E501-637C30800D1B}" name="Shelbi M. Flynn" initials="SMF" userId="S::smflynn@nola.gov::ab029113-ab6b-45fa-a393-d7d7347d2ebd" providerId="AD"/>
  <p188:author id="{5B869A2F-2D32-44E0-E29D-2A96F7F3E054}" name="Rebecca J. Houtman" initials="RH" userId="S::rjhoutman@Cityofno.com::ea230956-5b48-46fe-b5f8-242fa018fa68" providerId="AD"/>
  <p188:author id="{8973A45C-0BE0-B484-8F8D-0E61350891D8}" name="Abby Webber" initials="AW" userId="S::Abby.Webber@nola.gov::c7d34b4c-d3bc-41a8-b68b-854b4156d833" providerId="AD"/>
  <p188:author id="{E6C2CC64-E0F5-A144-8599-FA8AEEFA2CBA}" name="Shelbi M. Flynn" initials="SF" userId="S::smflynn@Cityofno.com::ab029113-ab6b-45fa-a393-d7d7347d2ebd" providerId="AD"/>
  <p188:author id="{62915080-B2B5-7F77-8369-B70B111EFB81}" name="Jonathan T. Harris" initials="JH" userId="S::jtharris@Cityofno.com::670cfb25-bc16-4e1b-9cc9-6dcdfb133a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F37"/>
    <a:srgbClr val="CCCCFF"/>
    <a:srgbClr val="CCFFCC"/>
    <a:srgbClr val="33CC33"/>
    <a:srgbClr val="CC99FF"/>
    <a:srgbClr val="EFBF04"/>
    <a:srgbClr val="7096B8"/>
    <a:srgbClr val="032246"/>
    <a:srgbClr val="FFFFFF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3528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16" tIns="46561" rIns="93116" bIns="465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1"/>
            <a:ext cx="3037840" cy="466434"/>
          </a:xfrm>
          <a:prstGeom prst="rect">
            <a:avLst/>
          </a:prstGeom>
        </p:spPr>
        <p:txBody>
          <a:bodyPr vert="horz" lIns="93116" tIns="46561" rIns="93116" bIns="46561" rtlCol="0"/>
          <a:lstStyle>
            <a:lvl1pPr algn="r">
              <a:defRPr sz="1200"/>
            </a:lvl1pPr>
          </a:lstStyle>
          <a:p>
            <a:fld id="{D580D187-1980-4EF1-B979-DD6D250CB28F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16" tIns="46561" rIns="93116" bIns="465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72"/>
            <a:ext cx="3037840" cy="466433"/>
          </a:xfrm>
          <a:prstGeom prst="rect">
            <a:avLst/>
          </a:prstGeom>
        </p:spPr>
        <p:txBody>
          <a:bodyPr vert="horz" lIns="93116" tIns="46561" rIns="93116" bIns="46561" rtlCol="0" anchor="b"/>
          <a:lstStyle>
            <a:lvl1pPr algn="r">
              <a:defRPr sz="1200"/>
            </a:lvl1pPr>
          </a:lstStyle>
          <a:p>
            <a:fld id="{2BF209FC-BB8F-4057-9F26-5182CC4344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3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16" tIns="46561" rIns="93116" bIns="465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1"/>
            <a:ext cx="3037840" cy="466434"/>
          </a:xfrm>
          <a:prstGeom prst="rect">
            <a:avLst/>
          </a:prstGeom>
        </p:spPr>
        <p:txBody>
          <a:bodyPr vert="horz" lIns="93116" tIns="46561" rIns="93116" bIns="46561" rtlCol="0"/>
          <a:lstStyle>
            <a:lvl1pPr algn="r">
              <a:defRPr sz="1200"/>
            </a:lvl1pPr>
          </a:lstStyle>
          <a:p>
            <a:fld id="{AA31C8E5-390A-4551-B7E1-362F0E20BF87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6" tIns="46561" rIns="93116" bIns="465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6"/>
            <a:ext cx="5608320" cy="3660458"/>
          </a:xfrm>
          <a:prstGeom prst="rect">
            <a:avLst/>
          </a:prstGeom>
        </p:spPr>
        <p:txBody>
          <a:bodyPr vert="horz" lIns="93116" tIns="46561" rIns="93116" bIns="465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16" tIns="46561" rIns="93116" bIns="465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72"/>
            <a:ext cx="3037840" cy="466433"/>
          </a:xfrm>
          <a:prstGeom prst="rect">
            <a:avLst/>
          </a:prstGeom>
        </p:spPr>
        <p:txBody>
          <a:bodyPr vert="horz" lIns="93116" tIns="46561" rIns="93116" bIns="46561" rtlCol="0" anchor="b"/>
          <a:lstStyle>
            <a:lvl1pPr algn="r">
              <a:defRPr sz="1200"/>
            </a:lvl1pPr>
          </a:lstStyle>
          <a:p>
            <a:fld id="{9FDAF823-2D02-4D33-ABA6-6EB62432F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66913-AB30-4D74-ABA9-196934A85E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65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F823-2D02-4D33-ABA6-6EB62432FBA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BE5F1-D12A-860F-5AD9-A7337CD28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D4925-CA82-160D-DAE9-071336E82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E3F551-33FD-5A89-2B1E-5E2050756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79FB2-165E-F156-90BB-C70E5EBA2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F823-2D02-4D33-ABA6-6EB62432FB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8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13957-E1ED-42A5-A719-6C06F3D7D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70C06-644D-82B1-F48C-18258861C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7493A-18D5-51E2-E0A7-3CE1F7F79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5A947-CE27-C166-0D47-BE7B66F29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F823-2D02-4D33-ABA6-6EB62432FBA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8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A8BAB-11CF-9A90-8FCD-7E35569B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4A2EC-F1F5-69A1-E808-65BF9AA76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2C48F-936F-58B5-D2B5-8739A54E6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04697-4BF9-1C3A-80B7-2DC649768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F823-2D02-4D33-ABA6-6EB62432FBA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4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875EB-854C-AA75-34F4-127C34E34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128718-7B06-6132-7B0F-AE185B2C8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0C85AF-CC1A-0F33-C42C-E7A3AACE6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6FC9E-EA3B-163D-CE48-14A197524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F823-2D02-4D33-ABA6-6EB62432FB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8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41ACD-34B5-8D2C-AEF9-6324C55CF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13678D-B4BB-3C15-4DE2-88B7E8530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2744F-02CA-AAB0-0D29-875CF2BE3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390A-3D1F-99A8-7E65-9BAF37A61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F823-2D02-4D33-ABA6-6EB62432FBA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9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AE48F-0BD1-8EC8-5FA3-91F26DA70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07AB2A-B737-8D91-936A-BA3C32EE7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8AEFD-4034-6D2A-44BA-AEAC774D5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AF6A0-AA98-ACD8-80FD-7F2669B1B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F823-2D02-4D33-ABA6-6EB62432FBA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2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3484" y="1521953"/>
            <a:ext cx="5998997" cy="2123658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D4AF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485" y="5198418"/>
            <a:ext cx="5998998" cy="350559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573487" y="4875064"/>
            <a:ext cx="599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+mj-lt"/>
              </a:rPr>
              <a:t>Administration of Mayor LaToya</a:t>
            </a:r>
            <a:r>
              <a:rPr lang="en-US" b="1" baseline="0" dirty="0">
                <a:latin typeface="+mj-lt"/>
              </a:rPr>
              <a:t> Cantrell</a:t>
            </a:r>
            <a:endParaRPr lang="en-US" b="1" dirty="0"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/>
          <a:stretch/>
        </p:blipFill>
        <p:spPr>
          <a:xfrm>
            <a:off x="0" y="0"/>
            <a:ext cx="4897518" cy="6858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C1DD08-F5DA-C740-BADF-F49892C837A4}"/>
              </a:ext>
            </a:extLst>
          </p:cNvPr>
          <p:cNvCxnSpPr>
            <a:cxnSpLocks/>
          </p:cNvCxnSpPr>
          <p:nvPr userDrawn="1"/>
        </p:nvCxnSpPr>
        <p:spPr>
          <a:xfrm>
            <a:off x="5573486" y="4760275"/>
            <a:ext cx="5998997" cy="0"/>
          </a:xfrm>
          <a:prstGeom prst="line">
            <a:avLst/>
          </a:prstGeom>
          <a:ln w="34925">
            <a:solidFill>
              <a:srgbClr val="D4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572982" y="-2271"/>
            <a:ext cx="3619018" cy="676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7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Way Comparis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3200"/>
            <a:ext cx="3383280" cy="3382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5600" y="2743199"/>
            <a:ext cx="3383280" cy="338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406900" y="2743200"/>
            <a:ext cx="3383280" cy="3382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838200" y="2292499"/>
            <a:ext cx="3383280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1980" y="2292499"/>
            <a:ext cx="3383280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985760" y="2292499"/>
            <a:ext cx="3383280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30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1BDB-1A17-474E-B64A-EF1C2065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9F27-EDB5-4ACC-9FDE-CF589AEE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66DD5-8A00-440E-9DB9-EA1F879B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96D4D0-CED6-4A88-BF45-8BDBF720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20A63-57D9-4B1C-8108-B80AC14D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0D8A8-0358-476E-BB27-AA21A7E4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DA70A32B-AB2C-49FD-8389-972BC787CB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572982" y="-2271"/>
            <a:ext cx="3619018" cy="676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3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3484" y="1521953"/>
            <a:ext cx="5998997" cy="2123658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D4AF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485" y="5198418"/>
            <a:ext cx="5998998" cy="350559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573487" y="4875064"/>
            <a:ext cx="599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City of New Orleans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/>
          <a:stretch/>
        </p:blipFill>
        <p:spPr>
          <a:xfrm>
            <a:off x="0" y="0"/>
            <a:ext cx="4897518" cy="6858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C1DD08-F5DA-C740-BADF-F49892C837A4}"/>
              </a:ext>
            </a:extLst>
          </p:cNvPr>
          <p:cNvCxnSpPr>
            <a:cxnSpLocks/>
          </p:cNvCxnSpPr>
          <p:nvPr userDrawn="1"/>
        </p:nvCxnSpPr>
        <p:spPr>
          <a:xfrm>
            <a:off x="5573486" y="4760275"/>
            <a:ext cx="5998997" cy="0"/>
          </a:xfrm>
          <a:prstGeom prst="line">
            <a:avLst/>
          </a:prstGeom>
          <a:ln w="34925">
            <a:solidFill>
              <a:srgbClr val="D4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0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D4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199" y="2444901"/>
            <a:ext cx="10515601" cy="3732062"/>
          </a:xfrm>
        </p:spPr>
        <p:txBody>
          <a:bodyPr/>
          <a:lstStyle>
            <a:lvl1pPr marL="571500" indent="-571500">
              <a:spcBef>
                <a:spcPts val="1200"/>
              </a:spcBef>
              <a:buFont typeface="+mj-lt"/>
              <a:buAutoNum type="romanU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alphaUcPeriod"/>
              <a:defRPr/>
            </a:lvl2pPr>
            <a:lvl3pPr marL="1428750" indent="-514350">
              <a:buFont typeface="+mj-lt"/>
              <a:buAutoNum type="romanUcPeriod"/>
              <a:defRPr/>
            </a:lvl3pPr>
            <a:lvl4pPr marL="1771650" indent="-400050">
              <a:buFont typeface="+mj-lt"/>
              <a:buAutoNum type="romanUcPeriod"/>
              <a:defRPr/>
            </a:lvl4pPr>
            <a:lvl5pPr marL="2228850" indent="-400050">
              <a:buFont typeface="+mj-lt"/>
              <a:buAutoNum type="romanU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206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D4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87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I.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22906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44899"/>
            <a:ext cx="518160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44899"/>
            <a:ext cx="518160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03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66369"/>
            <a:ext cx="5181600" cy="3310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66369"/>
            <a:ext cx="5181600" cy="3310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839788" y="2444899"/>
            <a:ext cx="5180012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44899"/>
            <a:ext cx="5183188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07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6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City of New Orleans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+mj-lt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D4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199" y="2444901"/>
            <a:ext cx="10515601" cy="3732062"/>
          </a:xfrm>
        </p:spPr>
        <p:txBody>
          <a:bodyPr/>
          <a:lstStyle>
            <a:lvl1pPr marL="571500" indent="-571500">
              <a:spcBef>
                <a:spcPts val="1200"/>
              </a:spcBef>
              <a:buFont typeface="+mj-lt"/>
              <a:buAutoNum type="romanUcPeriod"/>
              <a:defRPr>
                <a:latin typeface="+mj-lt"/>
              </a:defRPr>
            </a:lvl1pPr>
            <a:lvl2pPr marL="971550" indent="-514350">
              <a:spcBef>
                <a:spcPts val="1200"/>
              </a:spcBef>
              <a:buFont typeface="+mj-lt"/>
              <a:buAutoNum type="alphaUcPeriod"/>
              <a:defRPr>
                <a:latin typeface="+mj-lt"/>
              </a:defRPr>
            </a:lvl2pPr>
            <a:lvl3pPr marL="1428750" indent="-514350">
              <a:buFont typeface="+mj-lt"/>
              <a:buAutoNum type="romanUcPeriod"/>
              <a:defRPr/>
            </a:lvl3pPr>
            <a:lvl4pPr marL="1771650" indent="-400050">
              <a:buFont typeface="+mj-lt"/>
              <a:buAutoNum type="romanUcPeriod"/>
              <a:defRPr/>
            </a:lvl4pPr>
            <a:lvl5pPr marL="2228850" indent="-400050">
              <a:buFont typeface="+mj-lt"/>
              <a:buAutoNum type="romanU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72982" y="-2271"/>
            <a:ext cx="3619018" cy="676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87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51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860171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D4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72982" y="-2271"/>
            <a:ext cx="3619018" cy="676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1099E5-E3DE-1E58-F800-F430F1E8B2F4}"/>
              </a:ext>
            </a:extLst>
          </p:cNvPr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City of New Orleans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933368-53FC-1DF7-56EE-DA923B9EEAC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+mj-lt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EBF32-7437-C2B9-9E52-C57D34681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8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572982" y="-2271"/>
            <a:ext cx="3619018" cy="676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C055E-7A07-456D-861C-A614880848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6276842"/>
              </p:ext>
            </p:extLst>
          </p:nvPr>
        </p:nvGraphicFramePr>
        <p:xfrm>
          <a:off x="641350" y="2383155"/>
          <a:ext cx="10515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750">
                  <a:extLst>
                    <a:ext uri="{9D8B030D-6E8A-4147-A177-3AD203B41FA5}">
                      <a16:colId xmlns:a16="http://schemas.microsoft.com/office/drawing/2014/main" val="3272989443"/>
                    </a:ext>
                  </a:extLst>
                </a:gridCol>
                <a:gridCol w="8959850">
                  <a:extLst>
                    <a:ext uri="{9D8B030D-6E8A-4147-A177-3AD203B41FA5}">
                      <a16:colId xmlns:a16="http://schemas.microsoft.com/office/drawing/2014/main" val="3122039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6000" b="1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b="1" i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2743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869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38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44899"/>
            <a:ext cx="5181600" cy="373206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44899"/>
            <a:ext cx="5181600" cy="373206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D4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City of New Orleans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+mj-lt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04245" y="26571"/>
            <a:ext cx="3021494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INTERNAL</a:t>
            </a:r>
            <a:r>
              <a:rPr lang="en-US" sz="1600" b="1" baseline="0" dirty="0"/>
              <a:t> WORKING DRAFT</a:t>
            </a:r>
            <a:endParaRPr lang="en-US" sz="1600" b="1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572982" y="-2271"/>
            <a:ext cx="3619018" cy="676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66369"/>
            <a:ext cx="5181600" cy="3310594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66369"/>
            <a:ext cx="5181600" cy="3310594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D4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839788" y="2444899"/>
            <a:ext cx="5180012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44899"/>
            <a:ext cx="5183188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City of New Orleans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+mj-lt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104245" y="26571"/>
            <a:ext cx="3021494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INTERNAL</a:t>
            </a:r>
            <a:r>
              <a:rPr lang="en-US" sz="1600" b="1" baseline="0" dirty="0"/>
              <a:t> WORKING DRAFT</a:t>
            </a:r>
            <a:endParaRPr lang="en-US" sz="1600" b="1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72982" y="-2271"/>
            <a:ext cx="3619018" cy="676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06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D4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City of New Orleans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+mj-lt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04245" y="26571"/>
            <a:ext cx="3021494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INTERNAL</a:t>
            </a:r>
            <a:r>
              <a:rPr lang="en-US" sz="1600" b="1" baseline="0" dirty="0"/>
              <a:t> WORKING DRAFT</a:t>
            </a:r>
            <a:endParaRPr lang="en-US" sz="1600" b="1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572982" y="-2271"/>
            <a:ext cx="3619018" cy="676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4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9387" y="6363658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Franklin Gothic Demi" panose="020B0703020102020204" pitchFamily="34" charset="0"/>
              </a:rPr>
              <a:t>City of New Orleans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572982" y="-2271"/>
            <a:ext cx="3619018" cy="676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104245" y="26571"/>
            <a:ext cx="3021494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INTERNAL</a:t>
            </a:r>
            <a:r>
              <a:rPr lang="en-US" sz="1600" b="1" baseline="0" dirty="0"/>
              <a:t> WORKING DRAFT</a:t>
            </a:r>
            <a:endParaRPr lang="en-US" sz="1600" b="1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72982" y="-2271"/>
            <a:ext cx="3619018" cy="676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44900"/>
            <a:ext cx="10515600" cy="373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9386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City of New Orleans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4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1" r:id="rId4"/>
    <p:sldLayoutId id="2147483652" r:id="rId5"/>
    <p:sldLayoutId id="2147483660" r:id="rId6"/>
    <p:sldLayoutId id="2147483661" r:id="rId7"/>
    <p:sldLayoutId id="2147483663" r:id="rId8"/>
    <p:sldLayoutId id="2147483662" r:id="rId9"/>
    <p:sldLayoutId id="2147483671" r:id="rId10"/>
    <p:sldLayoutId id="214748367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44900"/>
            <a:ext cx="10515600" cy="373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9386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City of New Orleans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1611" y="2583782"/>
            <a:ext cx="6908015" cy="2123658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>
                <a:solidFill>
                  <a:srgbClr val="D4AF37"/>
                </a:solidFill>
              </a:rPr>
              <a:t>Department of Sanitation</a:t>
            </a:r>
            <a:br>
              <a:rPr lang="en-US" sz="4000" dirty="0"/>
            </a:br>
            <a:r>
              <a:rPr lang="en-US" sz="2400" dirty="0">
                <a:solidFill>
                  <a:schemeClr val="accent1"/>
                </a:solidFill>
              </a:rPr>
              <a:t>Public Works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Committee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March 10, 2026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AFD7EA-8DA0-4024-8622-9BA593DE4172}"/>
              </a:ext>
            </a:extLst>
          </p:cNvPr>
          <p:cNvSpPr txBox="1">
            <a:spLocks/>
          </p:cNvSpPr>
          <p:nvPr/>
        </p:nvSpPr>
        <p:spPr>
          <a:xfrm>
            <a:off x="5573484" y="2583782"/>
            <a:ext cx="5998997" cy="2123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AD2F0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998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53AD-BCC3-430D-9405-279D08A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860171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Sanitation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67871-EDD9-4B88-8128-D146DB4B37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Organizational Structure and Staffing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4BBE3E-1045-50F8-527B-BD27850FF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06" y="188946"/>
            <a:ext cx="1374382" cy="137438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204AEC-8EDB-9DAD-C85D-AB8B10851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18516"/>
              </p:ext>
            </p:extLst>
          </p:nvPr>
        </p:nvGraphicFramePr>
        <p:xfrm>
          <a:off x="608557" y="2218523"/>
          <a:ext cx="3429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513672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Administrative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Office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13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 FTEs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2613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6DD8BC-8A51-6551-3BDA-7981BDBBB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7592"/>
              </p:ext>
            </p:extLst>
          </p:nvPr>
        </p:nvGraphicFramePr>
        <p:xfrm>
          <a:off x="4390275" y="2218523"/>
          <a:ext cx="3429000" cy="1147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5136721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Enforcement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135400"/>
                  </a:ext>
                </a:extLst>
              </a:tr>
              <a:tr h="50749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 FTEs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2613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27EBCCF-4213-0668-BE63-BEDAA7D78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569270"/>
              </p:ext>
            </p:extLst>
          </p:nvPr>
        </p:nvGraphicFramePr>
        <p:xfrm>
          <a:off x="8160990" y="2218523"/>
          <a:ext cx="342454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549">
                  <a:extLst>
                    <a:ext uri="{9D8B030D-6E8A-4147-A177-3AD203B41FA5}">
                      <a16:colId xmlns:a16="http://schemas.microsoft.com/office/drawing/2014/main" val="3513672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Field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13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 FTEs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4 Supervisors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16 Equipment Operators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31 Laborers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26137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5B0EAE2-0909-5A5B-FEDE-1086A9054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50711"/>
              </p:ext>
            </p:extLst>
          </p:nvPr>
        </p:nvGraphicFramePr>
        <p:xfrm>
          <a:off x="1264496" y="4508298"/>
          <a:ext cx="96723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83867939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033806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955359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5906878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1669449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169484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321539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4317242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Field Operations Staffing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13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9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Supervisor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43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Equipment Operator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67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Laborer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105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61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A3E66-6DAE-7E3B-F700-6C99B3C85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F6E1-346D-F01D-5C24-C0E76BFA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860171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Sanitation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CA756-0D38-B53B-32E4-34C6276925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2026 Adopted Budget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97B852D-6CD5-8412-F847-4FCDF545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06" y="188946"/>
            <a:ext cx="1374382" cy="137438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623BCF-F62A-1169-E622-12BC1BCCD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9539"/>
              </p:ext>
            </p:extLst>
          </p:nvPr>
        </p:nvGraphicFramePr>
        <p:xfrm>
          <a:off x="2808817" y="2122008"/>
          <a:ext cx="8544984" cy="82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1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Personal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Other Operating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$4,192,946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$66,292,953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$70,485,899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5070C0E-8714-53C0-281C-A1D894C5EBAA}"/>
              </a:ext>
            </a:extLst>
          </p:cNvPr>
          <p:cNvSpPr txBox="1">
            <a:spLocks/>
          </p:cNvSpPr>
          <p:nvPr/>
        </p:nvSpPr>
        <p:spPr>
          <a:xfrm>
            <a:off x="651933" y="2566483"/>
            <a:ext cx="2156884" cy="347890"/>
          </a:xfrm>
          <a:prstGeom prst="rect">
            <a:avLst/>
          </a:prstGeom>
          <a:solidFill>
            <a:srgbClr val="D4AF3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2026 Adopted Budget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2C5FEC-B4C3-0055-3197-1394F9575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63746"/>
              </p:ext>
            </p:extLst>
          </p:nvPr>
        </p:nvGraphicFramePr>
        <p:xfrm>
          <a:off x="6192520" y="3192527"/>
          <a:ext cx="516128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7857628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71974268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Other Operating Expenditure Categories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75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Collection Contracts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$55.9M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44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Disposal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$6.2M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3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Mardi Gras &amp; Special Events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$1.7M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513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Miscellaneous (Admin, Supplies, Materials, Tools, Repairs)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$1.6M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73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City Facilities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$0.3M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21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Drop-Off, HHW Day, Shred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$0.3M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0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Recycling Carts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$0.2M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6743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7E5DBD2-B8EF-8A18-8B31-0635CEC58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32646"/>
              </p:ext>
            </p:extLst>
          </p:nvPr>
        </p:nvGraphicFramePr>
        <p:xfrm>
          <a:off x="1877395" y="3192527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785762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1974268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FTE Allocation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75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Administrative Office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44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Enforcement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3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Field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513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19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1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D07C5-80EC-003F-C83E-68E7511ED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1C53-F8B5-637C-9775-CBF37569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860171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Sanitation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DF5CC-46E7-179D-5C74-7E6CD72BA1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City Services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3776B86-FBC8-CF40-FD63-7ADF0E9D7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06" y="188946"/>
            <a:ext cx="1374382" cy="137438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BA1B6E-E615-1034-BDEE-6EB4A82D0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56764"/>
              </p:ext>
            </p:extLst>
          </p:nvPr>
        </p:nvGraphicFramePr>
        <p:xfrm>
          <a:off x="666518" y="2508534"/>
          <a:ext cx="543153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43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Litter Removal (Public ROW)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Public Litter Can Collection &amp; Maintenance (~2,500 Receptacles)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Mechanical Street Sweeping and Flushing on Major Thoroughfares and Bridges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Illegal Dumping &amp; Waste Tire Remediation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(Public ROW)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Illegal Sign Removal</a:t>
                      </a:r>
                      <a:endParaRPr lang="en-US" sz="1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Mardi Gras &amp; Special Event Clean-Up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Disaster Event Clean-Up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Recycling Cart/Bin Delivery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&amp; Repair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Recycling Services at City Facilities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Drop-Off, HHW Day, Shred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AF356F-55C1-BA38-B5DC-BF114CD0E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432197"/>
              </p:ext>
            </p:extLst>
          </p:nvPr>
        </p:nvGraphicFramePr>
        <p:xfrm>
          <a:off x="6096000" y="2508534"/>
          <a:ext cx="543153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536">
                  <a:extLst>
                    <a:ext uri="{9D8B030D-6E8A-4147-A177-3AD203B41FA5}">
                      <a16:colId xmlns:a16="http://schemas.microsoft.com/office/drawing/2014/main" val="1965308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Transfer Station Operations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Contract Oversight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Enforcement of City Ordinances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Regulatory Compliance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Permit Approval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Community Clean-Up Partnerships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57976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6D93A9-5623-1A00-70B8-E8CA5C13C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85279"/>
              </p:ext>
            </p:extLst>
          </p:nvPr>
        </p:nvGraphicFramePr>
        <p:xfrm>
          <a:off x="664464" y="2137694"/>
          <a:ext cx="108610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1018">
                  <a:extLst>
                    <a:ext uri="{9D8B030D-6E8A-4147-A177-3AD203B41FA5}">
                      <a16:colId xmlns:a16="http://schemas.microsoft.com/office/drawing/2014/main" val="1258977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City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15608"/>
                  </a:ext>
                </a:extLst>
              </a:tr>
            </a:tbl>
          </a:graphicData>
        </a:graphic>
      </p:graphicFrame>
      <p:pic>
        <p:nvPicPr>
          <p:cNvPr id="14" name="Picture 13" descr="A group of people sitting and standing in front of a building&#10;&#10;Description automatically generated">
            <a:extLst>
              <a:ext uri="{FF2B5EF4-FFF2-40B4-BE49-F238E27FC236}">
                <a16:creationId xmlns:a16="http://schemas.microsoft.com/office/drawing/2014/main" id="{7EA95F9B-8313-3963-5F33-87463F987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65" y="4432302"/>
            <a:ext cx="2311776" cy="1733832"/>
          </a:xfrm>
          <a:prstGeom prst="rect">
            <a:avLst/>
          </a:prstGeom>
        </p:spPr>
      </p:pic>
      <p:pic>
        <p:nvPicPr>
          <p:cNvPr id="6" name="Picture 5" descr="A picture containing road, outdoor, transport&#10;&#10;AI-generated content may be incorrect.">
            <a:extLst>
              <a:ext uri="{FF2B5EF4-FFF2-40B4-BE49-F238E27FC236}">
                <a16:creationId xmlns:a16="http://schemas.microsoft.com/office/drawing/2014/main" id="{6381D7A6-7AF5-3BC3-464D-5AB73DC8A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847" y="4432302"/>
            <a:ext cx="2400635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8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B3F93-4DE8-0DB5-A6C8-2FEB99A94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E559-B2A5-85A4-14A5-57B75928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860171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Sanitation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F62C1-1A20-480B-500D-330A1708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Contractor Services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6FC8F70-E64E-F02A-C8F7-A0A684A6E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06" y="188946"/>
            <a:ext cx="1374382" cy="137438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AD520C-9ABB-4601-AEE3-CF1A51DC4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95263"/>
              </p:ext>
            </p:extLst>
          </p:nvPr>
        </p:nvGraphicFramePr>
        <p:xfrm>
          <a:off x="666518" y="2508534"/>
          <a:ext cx="543153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977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Curbside Solid Waste &amp; Recycling Collection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Solid Waste Cart Delivery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&amp; Repair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Dead Animal Removal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French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Quarter Enhanced Services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Litter Removal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Public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Litter Can Collection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Mechanical Street Sweeping &amp; Flushing  (FQ &amp; DDD)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Pressure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Washing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Organic Waste Removal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Orphan Bag Removal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Graffiti &amp; Sticker Removal (Public ROW)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‒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Special Event Clean-Up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7ADDD3-D69A-8128-C860-07F8A4A90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987410"/>
              </p:ext>
            </p:extLst>
          </p:nvPr>
        </p:nvGraphicFramePr>
        <p:xfrm>
          <a:off x="6096000" y="2508534"/>
          <a:ext cx="543153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536">
                  <a:extLst>
                    <a:ext uri="{9D8B030D-6E8A-4147-A177-3AD203B41FA5}">
                      <a16:colId xmlns:a16="http://schemas.microsoft.com/office/drawing/2014/main" val="1965308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Landfill Disposal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Solid Waste Collection at City Facilities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Drop-Off, HHW Day, Shred Day Support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Special Event Clean-Up (Supplemental Labor &amp; Heavy Equipment)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Disaster Event Debris Removal &amp; 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57976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E7C9B6D-B7E6-1AE6-F72B-626A8782F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87061"/>
              </p:ext>
            </p:extLst>
          </p:nvPr>
        </p:nvGraphicFramePr>
        <p:xfrm>
          <a:off x="664464" y="2137694"/>
          <a:ext cx="108610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1018">
                  <a:extLst>
                    <a:ext uri="{9D8B030D-6E8A-4147-A177-3AD203B41FA5}">
                      <a16:colId xmlns:a16="http://schemas.microsoft.com/office/drawing/2014/main" val="1258977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Contractor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1560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C7ABE5C-F9C4-4535-5932-226A0A133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901" y="4337334"/>
            <a:ext cx="1882932" cy="1188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DA997-2348-8012-CE2B-5D38E4C34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935" y="5577257"/>
            <a:ext cx="2244833" cy="1188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een and white garbage truck&#10;&#10;Description automatically generated">
            <a:extLst>
              <a:ext uri="{FF2B5EF4-FFF2-40B4-BE49-F238E27FC236}">
                <a16:creationId xmlns:a16="http://schemas.microsoft.com/office/drawing/2014/main" id="{705E03FA-E83D-CED6-7E5A-BA4E4A0E3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409" y="5571774"/>
            <a:ext cx="2453895" cy="119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8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15A54-4736-6BFE-B2B5-BF2822E9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D558-BF81-1374-6DCD-AE6B19CE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860171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Sanitation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632AA-F8D3-F76F-1D07-B574483AA3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Illegal Dumping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4A3F7E4-4576-4A8D-D865-F6A3011C4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06" y="188946"/>
            <a:ext cx="1374382" cy="13743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967CC2-EED9-BF6B-0580-F80BFD25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1775"/>
            <a:ext cx="10737915" cy="8229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Department of Sanitation clears illegal dumping &amp; waste tires from the public right-of-way.</a:t>
            </a:r>
            <a:endParaRPr lang="en-US" sz="2000" dirty="0"/>
          </a:p>
          <a:p>
            <a:endParaRPr lang="en-US" sz="2000" dirty="0">
              <a:cs typeface="Arial"/>
            </a:endParaRPr>
          </a:p>
        </p:txBody>
      </p:sp>
      <p:pic>
        <p:nvPicPr>
          <p:cNvPr id="11" name="Picture 10" descr="A picture containing grass, sky, outdoor&#10;&#10;AI-generated content may be incorrect.">
            <a:extLst>
              <a:ext uri="{FF2B5EF4-FFF2-40B4-BE49-F238E27FC236}">
                <a16:creationId xmlns:a16="http://schemas.microsoft.com/office/drawing/2014/main" id="{F30798FC-6C88-1795-AD0E-3E38C06F4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228" y="2805056"/>
            <a:ext cx="2801495" cy="2443526"/>
          </a:xfrm>
          <a:prstGeom prst="rect">
            <a:avLst/>
          </a:prstGeom>
        </p:spPr>
      </p:pic>
      <p:pic>
        <p:nvPicPr>
          <p:cNvPr id="14" name="Picture 13" descr="A pile of trash on the side of a road&#10;&#10;AI-generated content may be incorrect.">
            <a:extLst>
              <a:ext uri="{FF2B5EF4-FFF2-40B4-BE49-F238E27FC236}">
                <a16:creationId xmlns:a16="http://schemas.microsoft.com/office/drawing/2014/main" id="{CCDBD7DD-7F82-D406-5D4C-CF48A4CEB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860" y="2807134"/>
            <a:ext cx="2885348" cy="2441448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9624B71-2845-47B8-83C9-4C12D0FA1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395658"/>
              </p:ext>
            </p:extLst>
          </p:nvPr>
        </p:nvGraphicFramePr>
        <p:xfrm>
          <a:off x="904971" y="3294046"/>
          <a:ext cx="34747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17857628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71974268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2026 Illegal Dumping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75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Closed Requests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44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Avg Days to Close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3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 Requests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513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Avg Days Pending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40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1999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17FB90B-CD97-E800-1D47-5DA431B2B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51705"/>
              </p:ext>
            </p:extLst>
          </p:nvPr>
        </p:nvGraphicFramePr>
        <p:xfrm>
          <a:off x="904971" y="5463140"/>
          <a:ext cx="58521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88342242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27879910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61815323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48218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Illegal Dumping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3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3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3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06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Closed Requests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4,386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3,195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3,702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069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64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466F0-00A9-B964-A421-C5D092C1C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2E51-1BF0-0B0A-5681-1E514379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860171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Sanitation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5BDB1-4224-6F6B-3F1C-BDE53C0EC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1775"/>
            <a:ext cx="8324655" cy="26087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Sanitation Rangers enforce the following municipal codes:</a:t>
            </a:r>
          </a:p>
          <a:p>
            <a:pPr lvl="1"/>
            <a:r>
              <a:rPr lang="en-US" sz="2000" dirty="0"/>
              <a:t>Sec 138: Solid Waste</a:t>
            </a:r>
          </a:p>
          <a:p>
            <a:pPr lvl="1"/>
            <a:r>
              <a:rPr lang="en-US" sz="2000" dirty="0"/>
              <a:t>Sec 26: Dumpsters</a:t>
            </a:r>
          </a:p>
          <a:p>
            <a:pPr lvl="1"/>
            <a:r>
              <a:rPr lang="en-US" sz="2000" dirty="0"/>
              <a:t>Sec 66: Littering &amp; Dumping</a:t>
            </a:r>
          </a:p>
          <a:p>
            <a:pPr lvl="1"/>
            <a:r>
              <a:rPr lang="en-US" sz="2000" dirty="0"/>
              <a:t>Sec 134: Illegal Signs</a:t>
            </a:r>
          </a:p>
          <a:p>
            <a:pPr lvl="1"/>
            <a:r>
              <a:rPr lang="en-US" sz="2000" dirty="0">
                <a:cs typeface="Arial"/>
              </a:rPr>
              <a:t>Sec 30: Waste Tires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A0579-E3AC-3358-284A-31A9DB732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Enforcement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958F6CB-1467-9742-DFC6-7F8FF9E6D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06" y="188946"/>
            <a:ext cx="1374382" cy="1374382"/>
          </a:xfrm>
          <a:prstGeom prst="rect">
            <a:avLst/>
          </a:prstGeom>
        </p:spPr>
      </p:pic>
      <p:pic>
        <p:nvPicPr>
          <p:cNvPr id="6" name="Picture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8E0FA665-4392-0989-BBD3-17DB29ACC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822" y="2197730"/>
            <a:ext cx="2657439" cy="4145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258BE0-6932-940A-CF97-3E927F75E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91100"/>
              </p:ext>
            </p:extLst>
          </p:nvPr>
        </p:nvGraphicFramePr>
        <p:xfrm>
          <a:off x="5344998" y="3456155"/>
          <a:ext cx="34747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7857628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1974268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75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Hearings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44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Assessed Fines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$393,425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36109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0FC35A-BBD8-1FD8-7301-DFD5C484BBDD}"/>
              </a:ext>
            </a:extLst>
          </p:cNvPr>
          <p:cNvSpPr txBox="1">
            <a:spLocks/>
          </p:cNvSpPr>
          <p:nvPr/>
        </p:nvSpPr>
        <p:spPr>
          <a:xfrm>
            <a:off x="838199" y="4520173"/>
            <a:ext cx="8183253" cy="1955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Enforcements actions:</a:t>
            </a:r>
          </a:p>
          <a:p>
            <a:pPr lvl="1"/>
            <a:r>
              <a:rPr lang="en-US" sz="2000" dirty="0"/>
              <a:t>Verbal/Written Warning</a:t>
            </a:r>
          </a:p>
          <a:p>
            <a:pPr lvl="1"/>
            <a:r>
              <a:rPr lang="en-US" sz="2000" dirty="0"/>
              <a:t>Certified Letter</a:t>
            </a:r>
          </a:p>
          <a:p>
            <a:pPr lvl="1"/>
            <a:r>
              <a:rPr lang="en-US" sz="2000" dirty="0"/>
              <a:t>Administrative Adjudication Hearing</a:t>
            </a:r>
          </a:p>
          <a:p>
            <a:pPr lvl="1"/>
            <a:r>
              <a:rPr lang="en-US" sz="2000" dirty="0"/>
              <a:t>Municipal Summons (NOPD)</a:t>
            </a:r>
          </a:p>
        </p:txBody>
      </p:sp>
    </p:spTree>
    <p:extLst>
      <p:ext uri="{BB962C8B-B14F-4D97-AF65-F5344CB8AC3E}">
        <p14:creationId xmlns:p14="http://schemas.microsoft.com/office/powerpoint/2010/main" val="113124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D7125-6EE3-87A3-8D5A-BD4E81F92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3801-9E40-AD8F-64BF-972EB378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860171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Sanitation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92CAC-5A80-0A8B-9BEC-F552B021A0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Upcoming Events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3E4572D-9204-1DAD-564C-37A64C51A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06" y="188946"/>
            <a:ext cx="1374382" cy="137438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C18C1C-F50A-EF25-AB2A-E8FF5E4B0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12621"/>
              </p:ext>
            </p:extLst>
          </p:nvPr>
        </p:nvGraphicFramePr>
        <p:xfrm>
          <a:off x="3162048" y="5798224"/>
          <a:ext cx="707259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598">
                  <a:extLst>
                    <a:ext uri="{9D8B030D-6E8A-4147-A177-3AD203B41FA5}">
                      <a16:colId xmlns:a16="http://schemas.microsoft.com/office/drawing/2014/main" val="1258977728"/>
                    </a:ext>
                  </a:extLst>
                </a:gridCol>
              </a:tblGrid>
              <a:tr h="5049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2829 Elysian Fields Ave         8:00 AM – 1:00 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nola.gov/sanitation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156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1AA738-0AB6-AA8F-D301-9D26F6F7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60326"/>
              </p:ext>
            </p:extLst>
          </p:nvPr>
        </p:nvGraphicFramePr>
        <p:xfrm>
          <a:off x="955511" y="2197731"/>
          <a:ext cx="4753923" cy="50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3923">
                  <a:extLst>
                    <a:ext uri="{9D8B030D-6E8A-4147-A177-3AD203B41FA5}">
                      <a16:colId xmlns:a16="http://schemas.microsoft.com/office/drawing/2014/main" val="1258977728"/>
                    </a:ext>
                  </a:extLst>
                </a:gridCol>
              </a:tblGrid>
              <a:tr h="50490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/>
                        <a:t>Shred Day: Saturday, March 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15608"/>
                  </a:ext>
                </a:extLst>
              </a:tr>
            </a:tbl>
          </a:graphicData>
        </a:graphic>
      </p:graphicFrame>
      <p:pic>
        <p:nvPicPr>
          <p:cNvPr id="11" name="Picture 10" descr="A truck with a flag on the back&#10;&#10;AI-generated content may be incorrect.">
            <a:extLst>
              <a:ext uri="{FF2B5EF4-FFF2-40B4-BE49-F238E27FC236}">
                <a16:creationId xmlns:a16="http://schemas.microsoft.com/office/drawing/2014/main" id="{2275A3FC-0B95-4202-003E-019F7C2CD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064" y="2829584"/>
            <a:ext cx="4291584" cy="27432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D77EE4D-0A48-9B0F-6DF1-5818D949D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71759"/>
              </p:ext>
            </p:extLst>
          </p:nvPr>
        </p:nvGraphicFramePr>
        <p:xfrm>
          <a:off x="6471766" y="2197731"/>
          <a:ext cx="4753923" cy="47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3923">
                  <a:extLst>
                    <a:ext uri="{9D8B030D-6E8A-4147-A177-3AD203B41FA5}">
                      <a16:colId xmlns:a16="http://schemas.microsoft.com/office/drawing/2014/main" val="1258977728"/>
                    </a:ext>
                  </a:extLst>
                </a:gridCol>
              </a:tblGrid>
              <a:tr h="47908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/>
                        <a:t>HHW Day: Saturday, April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15608"/>
                  </a:ext>
                </a:extLst>
              </a:tr>
            </a:tbl>
          </a:graphicData>
        </a:graphic>
      </p:graphicFrame>
      <p:pic>
        <p:nvPicPr>
          <p:cNvPr id="15" name="Picture 14" descr="A group of people standing outside a tent&#10;&#10;AI-generated content may be incorrect.">
            <a:extLst>
              <a:ext uri="{FF2B5EF4-FFF2-40B4-BE49-F238E27FC236}">
                <a16:creationId xmlns:a16="http://schemas.microsoft.com/office/drawing/2014/main" id="{DB9A4617-E32E-ABCA-29B2-AD5DB6621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473" y="2829584"/>
            <a:ext cx="40221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2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9F67E"/>
      </a:dk2>
      <a:lt2>
        <a:srgbClr val="F2F2F2"/>
      </a:lt2>
      <a:accent1>
        <a:srgbClr val="032246"/>
      </a:accent1>
      <a:accent2>
        <a:srgbClr val="7096B8"/>
      </a:accent2>
      <a:accent3>
        <a:srgbClr val="DAE7F6"/>
      </a:accent3>
      <a:accent4>
        <a:srgbClr val="AD2F01"/>
      </a:accent4>
      <a:accent5>
        <a:srgbClr val="ED7D31"/>
      </a:accent5>
      <a:accent6>
        <a:srgbClr val="FFBC76"/>
      </a:accent6>
      <a:hlink>
        <a:srgbClr val="AD2F01"/>
      </a:hlink>
      <a:folHlink>
        <a:srgbClr val="AD2F01"/>
      </a:folHlink>
    </a:clrScheme>
    <a:fontScheme name="City of New Orle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of New Orleans Official PowerPoint Template v7" id="{D1BE8DA6-FDE6-4C99-996E-3ABA625E8F3A}" vid="{9277E38C-2199-4366-82AF-1E566B59E6B3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F9F67E"/>
      </a:dk2>
      <a:lt2>
        <a:srgbClr val="F2F2F2"/>
      </a:lt2>
      <a:accent1>
        <a:srgbClr val="032246"/>
      </a:accent1>
      <a:accent2>
        <a:srgbClr val="7096B8"/>
      </a:accent2>
      <a:accent3>
        <a:srgbClr val="DAE7F6"/>
      </a:accent3>
      <a:accent4>
        <a:srgbClr val="AD2F01"/>
      </a:accent4>
      <a:accent5>
        <a:srgbClr val="ED7D31"/>
      </a:accent5>
      <a:accent6>
        <a:srgbClr val="FFBC76"/>
      </a:accent6>
      <a:hlink>
        <a:srgbClr val="AD2F01"/>
      </a:hlink>
      <a:folHlink>
        <a:srgbClr val="AD2F01"/>
      </a:folHlink>
    </a:clrScheme>
    <a:fontScheme name="City of New Orle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-of-New-Orleans-Official-PowerPoint-Template [Read-Only]" id="{E9F0C065-9ED3-49DE-9878-4E59A5BCD667}" vid="{55C23517-DE15-4A1F-8017-178823FFED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803ba2c2-ea70-4c56-88b7-334f7a42b51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4B5F731F8EA24185854DDBA2C021BF" ma:contentTypeVersion="17" ma:contentTypeDescription="Create a new document." ma:contentTypeScope="" ma:versionID="4ffb468c474b371b3f04922a80159433">
  <xsd:schema xmlns:xsd="http://www.w3.org/2001/XMLSchema" xmlns:xs="http://www.w3.org/2001/XMLSchema" xmlns:p="http://schemas.microsoft.com/office/2006/metadata/properties" xmlns:ns1="http://schemas.microsoft.com/sharepoint/v3" xmlns:ns3="803ba2c2-ea70-4c56-88b7-334f7a42b513" xmlns:ns4="c6e5dd1f-a79e-4771-8f40-cc0963b15b9b" targetNamespace="http://schemas.microsoft.com/office/2006/metadata/properties" ma:root="true" ma:fieldsID="949fecefd5d6f5845f72f56fe2c833a9" ns1:_="" ns3:_="" ns4:_="">
    <xsd:import namespace="http://schemas.microsoft.com/sharepoint/v3"/>
    <xsd:import namespace="803ba2c2-ea70-4c56-88b7-334f7a42b513"/>
    <xsd:import namespace="c6e5dd1f-a79e-4771-8f40-cc0963b15b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ba2c2-ea70-4c56-88b7-334f7a42b5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5dd1f-a79e-4771-8f40-cc0963b15b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6AA8E3-0669-496F-AB7A-2BB0E8C9AB31}">
  <ds:schemaRefs>
    <ds:schemaRef ds:uri="http://schemas.microsoft.com/office/2006/documentManagement/types"/>
    <ds:schemaRef ds:uri="803ba2c2-ea70-4c56-88b7-334f7a42b513"/>
    <ds:schemaRef ds:uri="c6e5dd1f-a79e-4771-8f40-cc0963b15b9b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42043E-4829-41D8-9E6A-6B49FAAF2918}">
  <ds:schemaRefs>
    <ds:schemaRef ds:uri="803ba2c2-ea70-4c56-88b7-334f7a42b513"/>
    <ds:schemaRef ds:uri="c6e5dd1f-a79e-4771-8f40-cc0963b15b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2455CC-37F1-4A2B-AF99-8AE850CFAE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of New Orleans Official PowerPoint Template v7</Template>
  <TotalTime>614</TotalTime>
  <Words>492</Words>
  <Application>Microsoft Office PowerPoint</Application>
  <PresentationFormat>Widescreen</PresentationFormat>
  <Paragraphs>172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Franklin Gothic Medium Cond</vt:lpstr>
      <vt:lpstr>Wingdings</vt:lpstr>
      <vt:lpstr>Office Theme</vt:lpstr>
      <vt:lpstr>1_Office Theme</vt:lpstr>
      <vt:lpstr> Department of Sanitation Public Works Committee Meeting</vt:lpstr>
      <vt:lpstr>Department of Sanitation</vt:lpstr>
      <vt:lpstr>Department of Sanitation</vt:lpstr>
      <vt:lpstr>Department of Sanitation</vt:lpstr>
      <vt:lpstr>Department of Sanitation</vt:lpstr>
      <vt:lpstr>Department of Sanitation</vt:lpstr>
      <vt:lpstr>Department of Sanitation</vt:lpstr>
      <vt:lpstr>Department of Sanitation</vt:lpstr>
    </vt:vector>
  </TitlesOfParts>
  <Company>City of New Orleans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Presentation Style &amp; Design Guide</dc:title>
  <dc:creator>Stephanie M. Hennings</dc:creator>
  <cp:lastModifiedBy>Matt R. Torri</cp:lastModifiedBy>
  <cp:revision>35</cp:revision>
  <cp:lastPrinted>2026-03-09T16:37:52Z</cp:lastPrinted>
  <dcterms:created xsi:type="dcterms:W3CDTF">2018-07-26T15:58:20Z</dcterms:created>
  <dcterms:modified xsi:type="dcterms:W3CDTF">2026-03-09T17:23:31Z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0x0101003D4B5F731F8EA24185854DDBA2C021BF</vt:lpwstr>
  </property>
</Properties>
</file>